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91"/>
  </p:notesMasterIdLst>
  <p:handoutMasterIdLst>
    <p:handoutMasterId r:id="rId192"/>
  </p:handoutMasterIdLst>
  <p:sldIdLst>
    <p:sldId id="438" r:id="rId2"/>
    <p:sldId id="554" r:id="rId3"/>
    <p:sldId id="330" r:id="rId4"/>
    <p:sldId id="392" r:id="rId5"/>
    <p:sldId id="611" r:id="rId6"/>
    <p:sldId id="470" r:id="rId7"/>
    <p:sldId id="471" r:id="rId8"/>
    <p:sldId id="472" r:id="rId9"/>
    <p:sldId id="473" r:id="rId10"/>
    <p:sldId id="474" r:id="rId11"/>
    <p:sldId id="475" r:id="rId12"/>
    <p:sldId id="476" r:id="rId13"/>
    <p:sldId id="477" r:id="rId14"/>
    <p:sldId id="491" r:id="rId15"/>
    <p:sldId id="492" r:id="rId16"/>
    <p:sldId id="494" r:id="rId17"/>
    <p:sldId id="495" r:id="rId18"/>
    <p:sldId id="609" r:id="rId19"/>
    <p:sldId id="333" r:id="rId20"/>
    <p:sldId id="608" r:id="rId21"/>
    <p:sldId id="607" r:id="rId22"/>
    <p:sldId id="503" r:id="rId23"/>
    <p:sldId id="505" r:id="rId24"/>
    <p:sldId id="506" r:id="rId25"/>
    <p:sldId id="507" r:id="rId26"/>
    <p:sldId id="610" r:id="rId27"/>
    <p:sldId id="478" r:id="rId28"/>
    <p:sldId id="479" r:id="rId29"/>
    <p:sldId id="480" r:id="rId30"/>
    <p:sldId id="481" r:id="rId31"/>
    <p:sldId id="482" r:id="rId32"/>
    <p:sldId id="483" r:id="rId33"/>
    <p:sldId id="484" r:id="rId34"/>
    <p:sldId id="485" r:id="rId35"/>
    <p:sldId id="486" r:id="rId36"/>
    <p:sldId id="487" r:id="rId37"/>
    <p:sldId id="488" r:id="rId38"/>
    <p:sldId id="519" r:id="rId39"/>
    <p:sldId id="601" r:id="rId40"/>
    <p:sldId id="508" r:id="rId41"/>
    <p:sldId id="509" r:id="rId42"/>
    <p:sldId id="602" r:id="rId43"/>
    <p:sldId id="603" r:id="rId44"/>
    <p:sldId id="604" r:id="rId45"/>
    <p:sldId id="605" r:id="rId46"/>
    <p:sldId id="606" r:id="rId47"/>
    <p:sldId id="574" r:id="rId48"/>
    <p:sldId id="510" r:id="rId49"/>
    <p:sldId id="612" r:id="rId50"/>
    <p:sldId id="613" r:id="rId51"/>
    <p:sldId id="614" r:id="rId52"/>
    <p:sldId id="580" r:id="rId53"/>
    <p:sldId id="581" r:id="rId54"/>
    <p:sldId id="582" r:id="rId55"/>
    <p:sldId id="583" r:id="rId56"/>
    <p:sldId id="584" r:id="rId57"/>
    <p:sldId id="511" r:id="rId58"/>
    <p:sldId id="551" r:id="rId59"/>
    <p:sldId id="512" r:id="rId60"/>
    <p:sldId id="585" r:id="rId61"/>
    <p:sldId id="586" r:id="rId62"/>
    <p:sldId id="587" r:id="rId63"/>
    <p:sldId id="513" r:id="rId64"/>
    <p:sldId id="517" r:id="rId65"/>
    <p:sldId id="588" r:id="rId66"/>
    <p:sldId id="514" r:id="rId67"/>
    <p:sldId id="589" r:id="rId68"/>
    <p:sldId id="515" r:id="rId69"/>
    <p:sldId id="518" r:id="rId70"/>
    <p:sldId id="550" r:id="rId71"/>
    <p:sldId id="573" r:id="rId72"/>
    <p:sldId id="590" r:id="rId73"/>
    <p:sldId id="520" r:id="rId74"/>
    <p:sldId id="524" r:id="rId75"/>
    <p:sldId id="525" r:id="rId76"/>
    <p:sldId id="542" r:id="rId77"/>
    <p:sldId id="527" r:id="rId78"/>
    <p:sldId id="536" r:id="rId79"/>
    <p:sldId id="528" r:id="rId80"/>
    <p:sldId id="529" r:id="rId81"/>
    <p:sldId id="530" r:id="rId82"/>
    <p:sldId id="531" r:id="rId83"/>
    <p:sldId id="532" r:id="rId84"/>
    <p:sldId id="533" r:id="rId85"/>
    <p:sldId id="537" r:id="rId86"/>
    <p:sldId id="543" r:id="rId87"/>
    <p:sldId id="544" r:id="rId88"/>
    <p:sldId id="545" r:id="rId89"/>
    <p:sldId id="538" r:id="rId90"/>
    <p:sldId id="539" r:id="rId91"/>
    <p:sldId id="540" r:id="rId92"/>
    <p:sldId id="541" r:id="rId93"/>
    <p:sldId id="548" r:id="rId94"/>
    <p:sldId id="549" r:id="rId95"/>
    <p:sldId id="534" r:id="rId96"/>
    <p:sldId id="552" r:id="rId97"/>
    <p:sldId id="553" r:id="rId98"/>
    <p:sldId id="555" r:id="rId99"/>
    <p:sldId id="556" r:id="rId100"/>
    <p:sldId id="353" r:id="rId101"/>
    <p:sldId id="557" r:id="rId102"/>
    <p:sldId id="558" r:id="rId103"/>
    <p:sldId id="559" r:id="rId104"/>
    <p:sldId id="560" r:id="rId105"/>
    <p:sldId id="561" r:id="rId106"/>
    <p:sldId id="562" r:id="rId107"/>
    <p:sldId id="563" r:id="rId108"/>
    <p:sldId id="564" r:id="rId109"/>
    <p:sldId id="591" r:id="rId110"/>
    <p:sldId id="592" r:id="rId111"/>
    <p:sldId id="593" r:id="rId112"/>
    <p:sldId id="595" r:id="rId113"/>
    <p:sldId id="598" r:id="rId114"/>
    <p:sldId id="410" r:id="rId115"/>
    <p:sldId id="457" r:id="rId116"/>
    <p:sldId id="464" r:id="rId117"/>
    <p:sldId id="465" r:id="rId118"/>
    <p:sldId id="466" r:id="rId119"/>
    <p:sldId id="458" r:id="rId120"/>
    <p:sldId id="459" r:id="rId121"/>
    <p:sldId id="460" r:id="rId122"/>
    <p:sldId id="461" r:id="rId123"/>
    <p:sldId id="462" r:id="rId124"/>
    <p:sldId id="468" r:id="rId125"/>
    <p:sldId id="467" r:id="rId126"/>
    <p:sldId id="599" r:id="rId127"/>
    <p:sldId id="600" r:id="rId128"/>
    <p:sldId id="360" r:id="rId129"/>
    <p:sldId id="566" r:id="rId130"/>
    <p:sldId id="567" r:id="rId131"/>
    <p:sldId id="568" r:id="rId132"/>
    <p:sldId id="569" r:id="rId133"/>
    <p:sldId id="570" r:id="rId134"/>
    <p:sldId id="571" r:id="rId135"/>
    <p:sldId id="572" r:id="rId136"/>
    <p:sldId id="637" r:id="rId137"/>
    <p:sldId id="636" r:id="rId138"/>
    <p:sldId id="361" r:id="rId139"/>
    <p:sldId id="616" r:id="rId140"/>
    <p:sldId id="456" r:id="rId141"/>
    <p:sldId id="448" r:id="rId142"/>
    <p:sldId id="449" r:id="rId143"/>
    <p:sldId id="450" r:id="rId144"/>
    <p:sldId id="451" r:id="rId145"/>
    <p:sldId id="434" r:id="rId146"/>
    <p:sldId id="435" r:id="rId147"/>
    <p:sldId id="436" r:id="rId148"/>
    <p:sldId id="452" r:id="rId149"/>
    <p:sldId id="453" r:id="rId150"/>
    <p:sldId id="429" r:id="rId151"/>
    <p:sldId id="437" r:id="rId152"/>
    <p:sldId id="430" r:id="rId153"/>
    <p:sldId id="431" r:id="rId154"/>
    <p:sldId id="432" r:id="rId155"/>
    <p:sldId id="433" r:id="rId156"/>
    <p:sldId id="364" r:id="rId157"/>
    <p:sldId id="365" r:id="rId158"/>
    <p:sldId id="443" r:id="rId159"/>
    <p:sldId id="444" r:id="rId160"/>
    <p:sldId id="445" r:id="rId161"/>
    <p:sldId id="366" r:id="rId162"/>
    <p:sldId id="447" r:id="rId163"/>
    <p:sldId id="367" r:id="rId164"/>
    <p:sldId id="446" r:id="rId165"/>
    <p:sldId id="368" r:id="rId166"/>
    <p:sldId id="639" r:id="rId167"/>
    <p:sldId id="369" r:id="rId168"/>
    <p:sldId id="370" r:id="rId169"/>
    <p:sldId id="638" r:id="rId170"/>
    <p:sldId id="617" r:id="rId171"/>
    <p:sldId id="618" r:id="rId172"/>
    <p:sldId id="619" r:id="rId173"/>
    <p:sldId id="620" r:id="rId174"/>
    <p:sldId id="621" r:id="rId175"/>
    <p:sldId id="622" r:id="rId176"/>
    <p:sldId id="623" r:id="rId177"/>
    <p:sldId id="624" r:id="rId178"/>
    <p:sldId id="625" r:id="rId179"/>
    <p:sldId id="626" r:id="rId180"/>
    <p:sldId id="627" r:id="rId181"/>
    <p:sldId id="628" r:id="rId182"/>
    <p:sldId id="629" r:id="rId183"/>
    <p:sldId id="630" r:id="rId184"/>
    <p:sldId id="631" r:id="rId185"/>
    <p:sldId id="632" r:id="rId186"/>
    <p:sldId id="633" r:id="rId187"/>
    <p:sldId id="634" r:id="rId188"/>
    <p:sldId id="635" r:id="rId189"/>
    <p:sldId id="454" r:id="rId19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Раздел по умолчанию" id="{B783F02A-09A3-40D6-BDFA-6A6D9A85E8CE}">
          <p14:sldIdLst>
            <p14:sldId id="438"/>
            <p14:sldId id="554"/>
            <p14:sldId id="330"/>
            <p14:sldId id="392"/>
            <p14:sldId id="611"/>
            <p14:sldId id="470"/>
            <p14:sldId id="471"/>
            <p14:sldId id="472"/>
            <p14:sldId id="473"/>
            <p14:sldId id="474"/>
            <p14:sldId id="475"/>
            <p14:sldId id="476"/>
            <p14:sldId id="477"/>
            <p14:sldId id="491"/>
            <p14:sldId id="492"/>
            <p14:sldId id="494"/>
            <p14:sldId id="495"/>
            <p14:sldId id="609"/>
            <p14:sldId id="333"/>
            <p14:sldId id="608"/>
            <p14:sldId id="607"/>
            <p14:sldId id="503"/>
            <p14:sldId id="505"/>
            <p14:sldId id="506"/>
            <p14:sldId id="507"/>
            <p14:sldId id="610"/>
            <p14:sldId id="478"/>
            <p14:sldId id="479"/>
            <p14:sldId id="480"/>
            <p14:sldId id="481"/>
            <p14:sldId id="482"/>
            <p14:sldId id="483"/>
            <p14:sldId id="484"/>
            <p14:sldId id="485"/>
            <p14:sldId id="486"/>
            <p14:sldId id="487"/>
            <p14:sldId id="488"/>
            <p14:sldId id="519"/>
            <p14:sldId id="601"/>
            <p14:sldId id="508"/>
            <p14:sldId id="509"/>
            <p14:sldId id="602"/>
            <p14:sldId id="603"/>
            <p14:sldId id="604"/>
            <p14:sldId id="605"/>
            <p14:sldId id="606"/>
            <p14:sldId id="574"/>
            <p14:sldId id="510"/>
            <p14:sldId id="612"/>
            <p14:sldId id="613"/>
            <p14:sldId id="614"/>
            <p14:sldId id="580"/>
            <p14:sldId id="581"/>
            <p14:sldId id="582"/>
            <p14:sldId id="583"/>
            <p14:sldId id="584"/>
            <p14:sldId id="511"/>
            <p14:sldId id="551"/>
            <p14:sldId id="512"/>
            <p14:sldId id="585"/>
            <p14:sldId id="586"/>
            <p14:sldId id="587"/>
            <p14:sldId id="513"/>
            <p14:sldId id="517"/>
            <p14:sldId id="588"/>
            <p14:sldId id="514"/>
            <p14:sldId id="589"/>
            <p14:sldId id="515"/>
            <p14:sldId id="518"/>
            <p14:sldId id="550"/>
            <p14:sldId id="573"/>
            <p14:sldId id="590"/>
            <p14:sldId id="520"/>
            <p14:sldId id="524"/>
            <p14:sldId id="525"/>
            <p14:sldId id="542"/>
            <p14:sldId id="527"/>
            <p14:sldId id="536"/>
            <p14:sldId id="528"/>
            <p14:sldId id="529"/>
            <p14:sldId id="530"/>
            <p14:sldId id="531"/>
            <p14:sldId id="532"/>
            <p14:sldId id="533"/>
            <p14:sldId id="537"/>
            <p14:sldId id="543"/>
            <p14:sldId id="544"/>
            <p14:sldId id="545"/>
            <p14:sldId id="538"/>
            <p14:sldId id="539"/>
            <p14:sldId id="540"/>
            <p14:sldId id="541"/>
            <p14:sldId id="548"/>
            <p14:sldId id="549"/>
            <p14:sldId id="534"/>
            <p14:sldId id="552"/>
            <p14:sldId id="553"/>
            <p14:sldId id="555"/>
            <p14:sldId id="556"/>
          </p14:sldIdLst>
        </p14:section>
        <p14:section name="Раздел без заголовка" id="{AA0E802C-2200-40BE-AE4F-416EB47E11F0}">
          <p14:sldIdLst>
            <p14:sldId id="353"/>
            <p14:sldId id="557"/>
            <p14:sldId id="558"/>
            <p14:sldId id="559"/>
            <p14:sldId id="560"/>
            <p14:sldId id="561"/>
            <p14:sldId id="562"/>
            <p14:sldId id="563"/>
            <p14:sldId id="564"/>
            <p14:sldId id="591"/>
            <p14:sldId id="592"/>
            <p14:sldId id="593"/>
            <p14:sldId id="595"/>
            <p14:sldId id="598"/>
            <p14:sldId id="410"/>
            <p14:sldId id="457"/>
            <p14:sldId id="464"/>
            <p14:sldId id="465"/>
            <p14:sldId id="466"/>
            <p14:sldId id="458"/>
            <p14:sldId id="459"/>
            <p14:sldId id="460"/>
            <p14:sldId id="461"/>
            <p14:sldId id="462"/>
            <p14:sldId id="468"/>
            <p14:sldId id="467"/>
            <p14:sldId id="599"/>
            <p14:sldId id="600"/>
            <p14:sldId id="360"/>
            <p14:sldId id="566"/>
            <p14:sldId id="567"/>
            <p14:sldId id="568"/>
            <p14:sldId id="569"/>
            <p14:sldId id="570"/>
            <p14:sldId id="571"/>
            <p14:sldId id="572"/>
            <p14:sldId id="637"/>
            <p14:sldId id="636"/>
            <p14:sldId id="361"/>
            <p14:sldId id="616"/>
            <p14:sldId id="456"/>
            <p14:sldId id="448"/>
            <p14:sldId id="449"/>
            <p14:sldId id="450"/>
            <p14:sldId id="451"/>
            <p14:sldId id="434"/>
            <p14:sldId id="435"/>
            <p14:sldId id="436"/>
            <p14:sldId id="452"/>
            <p14:sldId id="453"/>
            <p14:sldId id="429"/>
            <p14:sldId id="437"/>
            <p14:sldId id="430"/>
            <p14:sldId id="431"/>
            <p14:sldId id="432"/>
            <p14:sldId id="433"/>
            <p14:sldId id="364"/>
            <p14:sldId id="365"/>
            <p14:sldId id="443"/>
            <p14:sldId id="444"/>
            <p14:sldId id="445"/>
            <p14:sldId id="366"/>
            <p14:sldId id="447"/>
            <p14:sldId id="367"/>
            <p14:sldId id="446"/>
            <p14:sldId id="368"/>
            <p14:sldId id="639"/>
            <p14:sldId id="369"/>
            <p14:sldId id="370"/>
            <p14:sldId id="638"/>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45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2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94622" autoAdjust="0"/>
  </p:normalViewPr>
  <p:slideViewPr>
    <p:cSldViewPr>
      <p:cViewPr varScale="1">
        <p:scale>
          <a:sx n="107" d="100"/>
          <a:sy n="107" d="100"/>
        </p:scale>
        <p:origin x="-16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notesMaster" Target="notesMasters/notesMaster1.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959B3-5903-421D-A31D-3B6FE2F2ADCE}"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ru-RU"/>
        </a:p>
      </dgm:t>
    </dgm:pt>
    <dgm:pt modelId="{ED8AFA00-CE0A-4B83-BD64-D9EB5FD32F4B}">
      <dgm:prSet phldrT="[Текст]" custT="1"/>
      <dgm:spPr/>
      <dgm:t>
        <a:bodyPr/>
        <a:lstStyle/>
        <a:p>
          <a:r>
            <a:rPr lang="ru-RU" sz="1800" i="0" dirty="0" smtClean="0">
              <a:solidFill>
                <a:srgbClr val="FFFF00"/>
              </a:solidFill>
              <a:latin typeface="Arial" pitchFamily="34" charset="0"/>
              <a:cs typeface="Arial" pitchFamily="34" charset="0"/>
            </a:rPr>
            <a:t>По тактическому назначению</a:t>
          </a:r>
          <a:r>
            <a:rPr lang="ru-RU" sz="1800" b="1" i="0" dirty="0" smtClean="0">
              <a:solidFill>
                <a:srgbClr val="FFFF00"/>
              </a:solidFill>
              <a:latin typeface="Arial" pitchFamily="34" charset="0"/>
              <a:cs typeface="Arial" pitchFamily="34" charset="0"/>
            </a:rPr>
            <a:t>  </a:t>
          </a:r>
          <a:r>
            <a:rPr lang="ru-RU" sz="1500" i="0" dirty="0" smtClean="0">
              <a:solidFill>
                <a:srgbClr val="FFFF00"/>
              </a:solidFill>
              <a:latin typeface="Arial" pitchFamily="34" charset="0"/>
              <a:cs typeface="Arial" pitchFamily="34" charset="0"/>
            </a:rPr>
            <a:t>  </a:t>
          </a:r>
          <a:endParaRPr lang="ru-RU" sz="1500" i="0" dirty="0">
            <a:solidFill>
              <a:srgbClr val="FFFF00"/>
            </a:solidFill>
            <a:latin typeface="Arial" pitchFamily="34" charset="0"/>
            <a:cs typeface="Arial" pitchFamily="34" charset="0"/>
          </a:endParaRPr>
        </a:p>
      </dgm:t>
    </dgm:pt>
    <dgm:pt modelId="{969FC565-68F0-4820-BD74-BBE53770941F}" type="parTrans" cxnId="{CEF1E85F-A5A0-4215-B497-61727E1CB578}">
      <dgm:prSet/>
      <dgm:spPr/>
      <dgm:t>
        <a:bodyPr/>
        <a:lstStyle/>
        <a:p>
          <a:endParaRPr lang="ru-RU"/>
        </a:p>
      </dgm:t>
    </dgm:pt>
    <dgm:pt modelId="{FD6D0D57-EABF-4790-B3D7-ED65B455D129}" type="sibTrans" cxnId="{CEF1E85F-A5A0-4215-B497-61727E1CB578}">
      <dgm:prSet/>
      <dgm:spPr/>
      <dgm:t>
        <a:bodyPr/>
        <a:lstStyle/>
        <a:p>
          <a:endParaRPr lang="ru-RU"/>
        </a:p>
      </dgm:t>
    </dgm:pt>
    <dgm:pt modelId="{ACAB3CB7-3B7E-4A79-B76F-FD20F94764E4}">
      <dgm:prSet phldrT="[Текст]" custT="1"/>
      <dgm:spPr/>
      <dgm:t>
        <a:bodyPr/>
        <a:lstStyle/>
        <a:p>
          <a:r>
            <a:rPr lang="ru-RU" sz="1500" b="1" i="0" dirty="0" smtClean="0">
              <a:latin typeface="Arial" pitchFamily="34" charset="0"/>
              <a:cs typeface="Arial" pitchFamily="34" charset="0"/>
            </a:rPr>
            <a:t>смертельные ОВ; </a:t>
          </a:r>
          <a:endParaRPr lang="ru-RU" sz="1500" b="1" i="0" dirty="0">
            <a:latin typeface="Arial" pitchFamily="34" charset="0"/>
            <a:cs typeface="Arial" pitchFamily="34" charset="0"/>
          </a:endParaRPr>
        </a:p>
      </dgm:t>
    </dgm:pt>
    <dgm:pt modelId="{7FB852CF-20FE-4F47-BD1E-493F0F4B7F09}" type="parTrans" cxnId="{613DEC99-F318-4C08-8177-5C42C0A09910}">
      <dgm:prSet/>
      <dgm:spPr/>
      <dgm:t>
        <a:bodyPr/>
        <a:lstStyle/>
        <a:p>
          <a:endParaRPr lang="ru-RU"/>
        </a:p>
      </dgm:t>
    </dgm:pt>
    <dgm:pt modelId="{E0045898-6CC7-4947-A72A-23EA46506B36}" type="sibTrans" cxnId="{613DEC99-F318-4C08-8177-5C42C0A09910}">
      <dgm:prSet/>
      <dgm:spPr/>
      <dgm:t>
        <a:bodyPr/>
        <a:lstStyle/>
        <a:p>
          <a:endParaRPr lang="ru-RU"/>
        </a:p>
      </dgm:t>
    </dgm:pt>
    <dgm:pt modelId="{1829EFA8-C5BF-4391-815D-72CD6540AD00}">
      <dgm:prSet phldrT="[Текст]" custT="1"/>
      <dgm:spPr/>
      <dgm:t>
        <a:bodyPr/>
        <a:lstStyle/>
        <a:p>
          <a:r>
            <a:rPr lang="ru-RU" sz="1800" i="0" dirty="0" smtClean="0">
              <a:solidFill>
                <a:srgbClr val="FFFF00"/>
              </a:solidFill>
              <a:latin typeface="Arial" pitchFamily="34" charset="0"/>
              <a:cs typeface="Arial" pitchFamily="34" charset="0"/>
            </a:rPr>
            <a:t>По быстроте наступления поражающего действия </a:t>
          </a:r>
          <a:endParaRPr lang="ru-RU" sz="1800" i="0" dirty="0">
            <a:solidFill>
              <a:srgbClr val="FFFF00"/>
            </a:solidFill>
            <a:latin typeface="Arial" pitchFamily="34" charset="0"/>
            <a:cs typeface="Arial" pitchFamily="34" charset="0"/>
          </a:endParaRPr>
        </a:p>
      </dgm:t>
    </dgm:pt>
    <dgm:pt modelId="{CAD54A40-A06E-436F-8CA8-6484C579123C}" type="parTrans" cxnId="{EDF96E5A-7899-42D1-A680-C0B089995917}">
      <dgm:prSet/>
      <dgm:spPr/>
      <dgm:t>
        <a:bodyPr/>
        <a:lstStyle/>
        <a:p>
          <a:endParaRPr lang="ru-RU"/>
        </a:p>
      </dgm:t>
    </dgm:pt>
    <dgm:pt modelId="{88FC3CE7-99EB-4BD2-9F0F-52001F5891B3}" type="sibTrans" cxnId="{EDF96E5A-7899-42D1-A680-C0B089995917}">
      <dgm:prSet/>
      <dgm:spPr/>
      <dgm:t>
        <a:bodyPr/>
        <a:lstStyle/>
        <a:p>
          <a:endParaRPr lang="ru-RU"/>
        </a:p>
      </dgm:t>
    </dgm:pt>
    <dgm:pt modelId="{31E08D84-5549-4B45-8B9E-EC949FAF8880}">
      <dgm:prSet phldrT="[Текст]" custT="1"/>
      <dgm:spPr/>
      <dgm:t>
        <a:bodyPr/>
        <a:lstStyle/>
        <a:p>
          <a:r>
            <a:rPr lang="ru-RU" sz="1800" i="0" dirty="0" smtClean="0">
              <a:solidFill>
                <a:srgbClr val="FFFF00"/>
              </a:solidFill>
              <a:latin typeface="Arial" pitchFamily="34" charset="0"/>
              <a:cs typeface="Arial" pitchFamily="34" charset="0"/>
            </a:rPr>
            <a:t>В зависимости от продолжительности сохранения поражающей способности</a:t>
          </a:r>
          <a:r>
            <a:rPr lang="ru-RU" sz="1800" b="1" i="0" dirty="0" smtClean="0">
              <a:solidFill>
                <a:srgbClr val="FFFF00"/>
              </a:solidFill>
              <a:latin typeface="Arial" pitchFamily="34" charset="0"/>
              <a:cs typeface="Arial" pitchFamily="34" charset="0"/>
            </a:rPr>
            <a:t> </a:t>
          </a:r>
          <a:endParaRPr lang="ru-RU" sz="1800" i="0" dirty="0">
            <a:solidFill>
              <a:srgbClr val="FFFF00"/>
            </a:solidFill>
            <a:latin typeface="Arial" pitchFamily="34" charset="0"/>
            <a:cs typeface="Arial" pitchFamily="34" charset="0"/>
          </a:endParaRPr>
        </a:p>
      </dgm:t>
    </dgm:pt>
    <dgm:pt modelId="{4E909464-06D4-4CB6-AB36-824FEC041AA5}" type="parTrans" cxnId="{6E3FFBB1-9897-486A-A2BB-6B387615CED8}">
      <dgm:prSet/>
      <dgm:spPr/>
      <dgm:t>
        <a:bodyPr/>
        <a:lstStyle/>
        <a:p>
          <a:endParaRPr lang="ru-RU"/>
        </a:p>
      </dgm:t>
    </dgm:pt>
    <dgm:pt modelId="{3A195B3D-1227-43BA-85F9-7EB1727900C4}" type="sibTrans" cxnId="{6E3FFBB1-9897-486A-A2BB-6B387615CED8}">
      <dgm:prSet/>
      <dgm:spPr/>
      <dgm:t>
        <a:bodyPr/>
        <a:lstStyle/>
        <a:p>
          <a:endParaRPr lang="ru-RU"/>
        </a:p>
      </dgm:t>
    </dgm:pt>
    <dgm:pt modelId="{C9221D36-6C2D-4A85-9B11-ED6693C2A88F}">
      <dgm:prSet phldrT="[Текст]" custT="1"/>
      <dgm:spPr/>
      <dgm:t>
        <a:bodyPr/>
        <a:lstStyle/>
        <a:p>
          <a:r>
            <a:rPr lang="ru-RU" sz="1500" b="1" dirty="0" smtClean="0">
              <a:latin typeface="Arial" pitchFamily="34" charset="0"/>
              <a:cs typeface="Arial" pitchFamily="34" charset="0"/>
            </a:rPr>
            <a:t>стойкие ОВ;</a:t>
          </a:r>
          <a:endParaRPr lang="ru-RU" sz="1500" b="1" dirty="0">
            <a:latin typeface="Arial" pitchFamily="34" charset="0"/>
            <a:cs typeface="Arial" pitchFamily="34" charset="0"/>
          </a:endParaRPr>
        </a:p>
      </dgm:t>
    </dgm:pt>
    <dgm:pt modelId="{ED9C3732-E2FA-4CFF-8900-C45FE57ADF9A}" type="parTrans" cxnId="{B02099B7-00AE-4802-8CCF-9B196159D8B5}">
      <dgm:prSet/>
      <dgm:spPr/>
      <dgm:t>
        <a:bodyPr/>
        <a:lstStyle/>
        <a:p>
          <a:endParaRPr lang="ru-RU"/>
        </a:p>
      </dgm:t>
    </dgm:pt>
    <dgm:pt modelId="{CD79BD31-BF05-46C7-BF66-5B1416E9E392}" type="sibTrans" cxnId="{B02099B7-00AE-4802-8CCF-9B196159D8B5}">
      <dgm:prSet/>
      <dgm:spPr/>
      <dgm:t>
        <a:bodyPr/>
        <a:lstStyle/>
        <a:p>
          <a:endParaRPr lang="ru-RU"/>
        </a:p>
      </dgm:t>
    </dgm:pt>
    <dgm:pt modelId="{1F48D62E-9F02-4AD4-9090-49CE80F0DF5F}">
      <dgm:prSet custT="1"/>
      <dgm:spPr/>
      <dgm:t>
        <a:bodyPr/>
        <a:lstStyle/>
        <a:p>
          <a:r>
            <a:rPr lang="ru-RU" sz="1500" b="1" dirty="0" smtClean="0">
              <a:latin typeface="Arial" pitchFamily="34" charset="0"/>
              <a:cs typeface="Arial" pitchFamily="34" charset="0"/>
            </a:rPr>
            <a:t>быстродействующие ОВ;</a:t>
          </a:r>
          <a:endParaRPr lang="ru-RU" sz="1500" b="1" dirty="0">
            <a:latin typeface="Arial" pitchFamily="34" charset="0"/>
            <a:cs typeface="Arial" pitchFamily="34" charset="0"/>
          </a:endParaRPr>
        </a:p>
      </dgm:t>
    </dgm:pt>
    <dgm:pt modelId="{C8DD071B-739C-4EA1-B049-2D759A45439D}" type="parTrans" cxnId="{A3A1838E-4106-443C-B14E-DFD2EE3BCCA1}">
      <dgm:prSet/>
      <dgm:spPr/>
      <dgm:t>
        <a:bodyPr/>
        <a:lstStyle/>
        <a:p>
          <a:endParaRPr lang="ru-RU"/>
        </a:p>
      </dgm:t>
    </dgm:pt>
    <dgm:pt modelId="{6A340A9E-A71F-45FD-8B9A-418D6FD2D23C}" type="sibTrans" cxnId="{A3A1838E-4106-443C-B14E-DFD2EE3BCCA1}">
      <dgm:prSet/>
      <dgm:spPr/>
      <dgm:t>
        <a:bodyPr/>
        <a:lstStyle/>
        <a:p>
          <a:endParaRPr lang="ru-RU"/>
        </a:p>
      </dgm:t>
    </dgm:pt>
    <dgm:pt modelId="{5CCE8D39-205A-416A-9EC3-B682B17225CC}">
      <dgm:prSet phldrT="[Текст]" custT="1"/>
      <dgm:spPr/>
      <dgm:t>
        <a:bodyPr/>
        <a:lstStyle/>
        <a:p>
          <a:r>
            <a:rPr lang="ru-RU" sz="1500" b="1" i="0" dirty="0" smtClean="0">
              <a:latin typeface="Arial" pitchFamily="34" charset="0"/>
              <a:cs typeface="Arial" pitchFamily="34" charset="0"/>
            </a:rPr>
            <a:t>временно выводящие живую силу из строя; </a:t>
          </a:r>
          <a:endParaRPr lang="ru-RU" sz="1500" b="1" i="0" dirty="0">
            <a:latin typeface="Arial" pitchFamily="34" charset="0"/>
            <a:cs typeface="Arial" pitchFamily="34" charset="0"/>
          </a:endParaRPr>
        </a:p>
      </dgm:t>
    </dgm:pt>
    <dgm:pt modelId="{DF0E50A5-6D47-4787-93BD-644460CAB743}" type="parTrans" cxnId="{CC978BA1-26B7-461F-AA8E-85CEF989D304}">
      <dgm:prSet/>
      <dgm:spPr/>
      <dgm:t>
        <a:bodyPr/>
        <a:lstStyle/>
        <a:p>
          <a:endParaRPr lang="ru-RU"/>
        </a:p>
      </dgm:t>
    </dgm:pt>
    <dgm:pt modelId="{1F690C79-D5E6-49CF-9094-9710B8FA8BF3}" type="sibTrans" cxnId="{CC978BA1-26B7-461F-AA8E-85CEF989D304}">
      <dgm:prSet/>
      <dgm:spPr/>
      <dgm:t>
        <a:bodyPr/>
        <a:lstStyle/>
        <a:p>
          <a:endParaRPr lang="ru-RU"/>
        </a:p>
      </dgm:t>
    </dgm:pt>
    <dgm:pt modelId="{6F264BE5-8506-4A05-9412-8DAB5368B453}">
      <dgm:prSet phldrT="[Текст]" custT="1"/>
      <dgm:spPr/>
      <dgm:t>
        <a:bodyPr/>
        <a:lstStyle/>
        <a:p>
          <a:r>
            <a:rPr lang="ru-RU" sz="1500" b="1" i="0" dirty="0" smtClean="0">
              <a:latin typeface="Arial" pitchFamily="34" charset="0"/>
              <a:cs typeface="Arial" pitchFamily="34" charset="0"/>
            </a:rPr>
            <a:t>раздражающие ;</a:t>
          </a:r>
          <a:endParaRPr lang="ru-RU" sz="1500" b="1" i="0" dirty="0">
            <a:latin typeface="Arial" pitchFamily="34" charset="0"/>
            <a:cs typeface="Arial" pitchFamily="34" charset="0"/>
          </a:endParaRPr>
        </a:p>
      </dgm:t>
    </dgm:pt>
    <dgm:pt modelId="{56B297EF-B79B-4231-A0DB-8B01C33E16F5}" type="parTrans" cxnId="{4BB5E780-2E5A-4715-920A-785C22664F03}">
      <dgm:prSet/>
      <dgm:spPr/>
      <dgm:t>
        <a:bodyPr/>
        <a:lstStyle/>
        <a:p>
          <a:endParaRPr lang="ru-RU"/>
        </a:p>
      </dgm:t>
    </dgm:pt>
    <dgm:pt modelId="{365573D0-CA58-4F4E-B320-2C1247B9E646}" type="sibTrans" cxnId="{4BB5E780-2E5A-4715-920A-785C22664F03}">
      <dgm:prSet/>
      <dgm:spPr/>
      <dgm:t>
        <a:bodyPr/>
        <a:lstStyle/>
        <a:p>
          <a:endParaRPr lang="ru-RU"/>
        </a:p>
      </dgm:t>
    </dgm:pt>
    <dgm:pt modelId="{F2CBEF69-3CB5-490F-98FE-CCB4B0B3CA56}">
      <dgm:prSet phldrT="[Текст]" custT="1"/>
      <dgm:spPr/>
      <dgm:t>
        <a:bodyPr/>
        <a:lstStyle/>
        <a:p>
          <a:r>
            <a:rPr lang="ru-RU" sz="1500" b="1" i="0" dirty="0" smtClean="0">
              <a:latin typeface="Arial" pitchFamily="34" charset="0"/>
              <a:cs typeface="Arial" pitchFamily="34" charset="0"/>
            </a:rPr>
            <a:t>учебные.</a:t>
          </a:r>
          <a:endParaRPr lang="ru-RU" sz="1500" b="1" i="0" dirty="0">
            <a:latin typeface="Arial" pitchFamily="34" charset="0"/>
            <a:cs typeface="Arial" pitchFamily="34" charset="0"/>
          </a:endParaRPr>
        </a:p>
      </dgm:t>
    </dgm:pt>
    <dgm:pt modelId="{0A6693F6-6650-4CE0-9442-23D9B3F30830}" type="parTrans" cxnId="{942E692B-43DB-4500-BE69-F8CA33A56011}">
      <dgm:prSet/>
      <dgm:spPr/>
      <dgm:t>
        <a:bodyPr/>
        <a:lstStyle/>
        <a:p>
          <a:endParaRPr lang="ru-RU"/>
        </a:p>
      </dgm:t>
    </dgm:pt>
    <dgm:pt modelId="{403872BB-0240-4166-A9E1-4CB05F9B6748}" type="sibTrans" cxnId="{942E692B-43DB-4500-BE69-F8CA33A56011}">
      <dgm:prSet/>
      <dgm:spPr/>
      <dgm:t>
        <a:bodyPr/>
        <a:lstStyle/>
        <a:p>
          <a:endParaRPr lang="ru-RU"/>
        </a:p>
      </dgm:t>
    </dgm:pt>
    <dgm:pt modelId="{F9F1EAD4-A7B2-4E61-91D9-DA1A5210A534}">
      <dgm:prSet custT="1"/>
      <dgm:spPr/>
      <dgm:t>
        <a:bodyPr/>
        <a:lstStyle/>
        <a:p>
          <a:r>
            <a:rPr lang="ru-RU" sz="1500" b="1" dirty="0" smtClean="0">
              <a:latin typeface="Arial" pitchFamily="34" charset="0"/>
              <a:cs typeface="Arial" pitchFamily="34" charset="0"/>
            </a:rPr>
            <a:t> не имеющие периода скрытого действия;</a:t>
          </a:r>
          <a:endParaRPr lang="ru-RU" sz="1500" b="1" dirty="0">
            <a:latin typeface="Arial" pitchFamily="34" charset="0"/>
            <a:cs typeface="Arial" pitchFamily="34" charset="0"/>
          </a:endParaRPr>
        </a:p>
      </dgm:t>
    </dgm:pt>
    <dgm:pt modelId="{4A31CC71-361B-4179-B9C1-1097698E4D1E}" type="parTrans" cxnId="{FA6C715D-CEB4-4A8C-8B47-31B86CBE6ACA}">
      <dgm:prSet/>
      <dgm:spPr/>
      <dgm:t>
        <a:bodyPr/>
        <a:lstStyle/>
        <a:p>
          <a:endParaRPr lang="ru-RU"/>
        </a:p>
      </dgm:t>
    </dgm:pt>
    <dgm:pt modelId="{0A06FBA3-127B-4B12-88DC-1F88BD91589B}" type="sibTrans" cxnId="{FA6C715D-CEB4-4A8C-8B47-31B86CBE6ACA}">
      <dgm:prSet/>
      <dgm:spPr/>
      <dgm:t>
        <a:bodyPr/>
        <a:lstStyle/>
        <a:p>
          <a:endParaRPr lang="ru-RU"/>
        </a:p>
      </dgm:t>
    </dgm:pt>
    <dgm:pt modelId="{D65E6068-47AC-4398-90C0-2854D7C11953}">
      <dgm:prSet custT="1"/>
      <dgm:spPr/>
      <dgm:t>
        <a:bodyPr/>
        <a:lstStyle/>
        <a:p>
          <a:r>
            <a:rPr lang="ru-RU" sz="1500" b="1" dirty="0" smtClean="0">
              <a:latin typeface="Arial" pitchFamily="34" charset="0"/>
              <a:cs typeface="Arial" pitchFamily="34" charset="0"/>
            </a:rPr>
            <a:t> медленно действующие ОВ; </a:t>
          </a:r>
          <a:endParaRPr lang="ru-RU" sz="1500" b="1" dirty="0">
            <a:latin typeface="Arial" pitchFamily="34" charset="0"/>
            <a:cs typeface="Arial" pitchFamily="34" charset="0"/>
          </a:endParaRPr>
        </a:p>
      </dgm:t>
    </dgm:pt>
    <dgm:pt modelId="{3C4FDF57-DE85-4AAA-BB29-343744190863}" type="parTrans" cxnId="{24EAF083-C594-4E96-A22D-8EEF5A6DBDB1}">
      <dgm:prSet/>
      <dgm:spPr/>
      <dgm:t>
        <a:bodyPr/>
        <a:lstStyle/>
        <a:p>
          <a:endParaRPr lang="ru-RU"/>
        </a:p>
      </dgm:t>
    </dgm:pt>
    <dgm:pt modelId="{897AB381-E348-4934-AB9A-BFF02CBD1939}" type="sibTrans" cxnId="{24EAF083-C594-4E96-A22D-8EEF5A6DBDB1}">
      <dgm:prSet/>
      <dgm:spPr/>
      <dgm:t>
        <a:bodyPr/>
        <a:lstStyle/>
        <a:p>
          <a:endParaRPr lang="ru-RU"/>
        </a:p>
      </dgm:t>
    </dgm:pt>
    <dgm:pt modelId="{32E41705-F44F-4417-BD12-58C636B7E52B}">
      <dgm:prSet custT="1"/>
      <dgm:spPr/>
      <dgm:t>
        <a:bodyPr/>
        <a:lstStyle/>
        <a:p>
          <a:r>
            <a:rPr lang="ru-RU" sz="1500" b="1" dirty="0" smtClean="0">
              <a:latin typeface="Arial" pitchFamily="34" charset="0"/>
              <a:cs typeface="Arial" pitchFamily="34" charset="0"/>
            </a:rPr>
            <a:t>обладающие периодом скрытого действия</a:t>
          </a:r>
          <a:r>
            <a:rPr lang="ru-RU" sz="1600" b="1" dirty="0" smtClean="0">
              <a:latin typeface="Arial" pitchFamily="34" charset="0"/>
              <a:cs typeface="Arial" pitchFamily="34" charset="0"/>
            </a:rPr>
            <a:t>.</a:t>
          </a:r>
          <a:endParaRPr lang="ru-RU" sz="1600" b="1" dirty="0">
            <a:latin typeface="Arial" pitchFamily="34" charset="0"/>
            <a:cs typeface="Arial" pitchFamily="34" charset="0"/>
          </a:endParaRPr>
        </a:p>
      </dgm:t>
    </dgm:pt>
    <dgm:pt modelId="{A72A0015-7296-47F5-BF76-EC745AD98F48}" type="parTrans" cxnId="{8B624A98-9732-47A7-9979-32C08A79B7DB}">
      <dgm:prSet/>
      <dgm:spPr/>
      <dgm:t>
        <a:bodyPr/>
        <a:lstStyle/>
        <a:p>
          <a:endParaRPr lang="ru-RU"/>
        </a:p>
      </dgm:t>
    </dgm:pt>
    <dgm:pt modelId="{B75BBBC6-C357-4CAD-9F2E-12D16119AFE8}" type="sibTrans" cxnId="{8B624A98-9732-47A7-9979-32C08A79B7DB}">
      <dgm:prSet/>
      <dgm:spPr/>
      <dgm:t>
        <a:bodyPr/>
        <a:lstStyle/>
        <a:p>
          <a:endParaRPr lang="ru-RU"/>
        </a:p>
      </dgm:t>
    </dgm:pt>
    <dgm:pt modelId="{E499988B-A56E-47D1-896F-FB236C9A3948}">
      <dgm:prSet phldrT="[Текст]" custT="1"/>
      <dgm:spPr/>
      <dgm:t>
        <a:bodyPr/>
        <a:lstStyle/>
        <a:p>
          <a:r>
            <a:rPr lang="ru-RU" sz="1500" b="1" dirty="0" smtClean="0">
              <a:latin typeface="Arial" pitchFamily="34" charset="0"/>
              <a:cs typeface="Arial" pitchFamily="34" charset="0"/>
            </a:rPr>
            <a:t>нестойкие ОВ. </a:t>
          </a:r>
          <a:endParaRPr lang="ru-RU" sz="1500" b="1" dirty="0">
            <a:latin typeface="Arial" pitchFamily="34" charset="0"/>
            <a:cs typeface="Arial" pitchFamily="34" charset="0"/>
          </a:endParaRPr>
        </a:p>
      </dgm:t>
    </dgm:pt>
    <dgm:pt modelId="{1E290F48-3192-4EC5-897A-195D5C05DD9A}" type="parTrans" cxnId="{C6FAB266-6EED-457C-BCF9-5112947457B5}">
      <dgm:prSet/>
      <dgm:spPr/>
      <dgm:t>
        <a:bodyPr/>
        <a:lstStyle/>
        <a:p>
          <a:endParaRPr lang="ru-RU"/>
        </a:p>
      </dgm:t>
    </dgm:pt>
    <dgm:pt modelId="{CCD9BC40-F625-4AE0-8BCF-0BD566E5DBFF}" type="sibTrans" cxnId="{C6FAB266-6EED-457C-BCF9-5112947457B5}">
      <dgm:prSet/>
      <dgm:spPr/>
      <dgm:t>
        <a:bodyPr/>
        <a:lstStyle/>
        <a:p>
          <a:endParaRPr lang="ru-RU"/>
        </a:p>
      </dgm:t>
    </dgm:pt>
    <dgm:pt modelId="{415C02B9-A738-41FF-AAE9-D31F71700527}">
      <dgm:prSet/>
      <dgm:spPr/>
      <dgm:t>
        <a:bodyPr/>
        <a:lstStyle/>
        <a:p>
          <a:r>
            <a:rPr lang="ru-RU" i="0" dirty="0" smtClean="0">
              <a:solidFill>
                <a:srgbClr val="FFFF00"/>
              </a:solidFill>
              <a:latin typeface="Arial" pitchFamily="34" charset="0"/>
              <a:cs typeface="Arial" pitchFamily="34" charset="0"/>
            </a:rPr>
            <a:t>По физиологическому действию на организм человека </a:t>
          </a:r>
          <a:endParaRPr lang="ru-RU" i="0" dirty="0">
            <a:solidFill>
              <a:srgbClr val="FFFF00"/>
            </a:solidFill>
            <a:latin typeface="Arial" pitchFamily="34" charset="0"/>
            <a:cs typeface="Arial" pitchFamily="34" charset="0"/>
          </a:endParaRPr>
        </a:p>
      </dgm:t>
    </dgm:pt>
    <dgm:pt modelId="{44EEACA6-C41C-4698-80C1-8D939C6556A3}" type="parTrans" cxnId="{C758FA6F-FF1D-46EB-918C-FDA28E0D98B6}">
      <dgm:prSet/>
      <dgm:spPr/>
      <dgm:t>
        <a:bodyPr/>
        <a:lstStyle/>
        <a:p>
          <a:endParaRPr lang="ru-RU"/>
        </a:p>
      </dgm:t>
    </dgm:pt>
    <dgm:pt modelId="{CE7652BE-BD5A-4B95-8285-042C00A715DA}" type="sibTrans" cxnId="{C758FA6F-FF1D-46EB-918C-FDA28E0D98B6}">
      <dgm:prSet/>
      <dgm:spPr/>
      <dgm:t>
        <a:bodyPr/>
        <a:lstStyle/>
        <a:p>
          <a:endParaRPr lang="ru-RU"/>
        </a:p>
      </dgm:t>
    </dgm:pt>
    <dgm:pt modelId="{11D49FE2-DB1C-42C9-AAF5-6C0493A7AD55}">
      <dgm:prSet custT="1"/>
      <dgm:spPr/>
      <dgm:t>
        <a:bodyPr/>
        <a:lstStyle/>
        <a:p>
          <a:r>
            <a:rPr lang="ru-RU" sz="1500" b="1" dirty="0" smtClean="0">
              <a:latin typeface="Arial" pitchFamily="34" charset="0"/>
              <a:cs typeface="Arial" pitchFamily="34" charset="0"/>
            </a:rPr>
            <a:t>нервно-паралитические;                   • кожно-  нарывные;</a:t>
          </a:r>
          <a:endParaRPr lang="ru-RU" sz="1500" dirty="0"/>
        </a:p>
      </dgm:t>
    </dgm:pt>
    <dgm:pt modelId="{226D28B1-DE80-46C9-A446-ECA688261BE4}" type="parTrans" cxnId="{636DED7D-2215-41B0-A59F-3026013B807C}">
      <dgm:prSet/>
      <dgm:spPr/>
      <dgm:t>
        <a:bodyPr/>
        <a:lstStyle/>
        <a:p>
          <a:endParaRPr lang="ru-RU"/>
        </a:p>
      </dgm:t>
    </dgm:pt>
    <dgm:pt modelId="{62C17633-6D89-4621-876C-D452176135AC}" type="sibTrans" cxnId="{636DED7D-2215-41B0-A59F-3026013B807C}">
      <dgm:prSet/>
      <dgm:spPr/>
      <dgm:t>
        <a:bodyPr/>
        <a:lstStyle/>
        <a:p>
          <a:endParaRPr lang="ru-RU"/>
        </a:p>
      </dgm:t>
    </dgm:pt>
    <dgm:pt modelId="{C424C564-D4A7-4AB5-8207-F7BC3E5E5C40}">
      <dgm:prSet custT="1"/>
      <dgm:spPr/>
      <dgm:t>
        <a:bodyPr/>
        <a:lstStyle/>
        <a:p>
          <a:r>
            <a:rPr lang="ru-RU" sz="1500" b="1" dirty="0" err="1" smtClean="0">
              <a:latin typeface="Arial" pitchFamily="34" charset="0"/>
              <a:cs typeface="Arial" pitchFamily="34" charset="0"/>
            </a:rPr>
            <a:t>Общеядовитые</a:t>
          </a:r>
          <a:r>
            <a:rPr lang="ru-RU" sz="1500" b="1" dirty="0" smtClean="0">
              <a:latin typeface="Arial" pitchFamily="34" charset="0"/>
              <a:cs typeface="Arial" pitchFamily="34" charset="0"/>
            </a:rPr>
            <a:t>;                                    • удушающие;</a:t>
          </a:r>
          <a:endParaRPr lang="ru-RU" sz="1500" b="1" dirty="0">
            <a:latin typeface="Arial" pitchFamily="34" charset="0"/>
            <a:cs typeface="Arial" pitchFamily="34" charset="0"/>
          </a:endParaRPr>
        </a:p>
      </dgm:t>
    </dgm:pt>
    <dgm:pt modelId="{96867DAF-1EEC-4D7A-9D3B-BDFB081B6F0F}" type="parTrans" cxnId="{E9A8F41E-AC20-4313-8804-B370E7F56E45}">
      <dgm:prSet/>
      <dgm:spPr/>
      <dgm:t>
        <a:bodyPr/>
        <a:lstStyle/>
        <a:p>
          <a:endParaRPr lang="ru-RU"/>
        </a:p>
      </dgm:t>
    </dgm:pt>
    <dgm:pt modelId="{628B1ACE-79E7-43DB-82EB-BFB3455FB4C4}" type="sibTrans" cxnId="{E9A8F41E-AC20-4313-8804-B370E7F56E45}">
      <dgm:prSet/>
      <dgm:spPr/>
      <dgm:t>
        <a:bodyPr/>
        <a:lstStyle/>
        <a:p>
          <a:endParaRPr lang="ru-RU"/>
        </a:p>
      </dgm:t>
    </dgm:pt>
    <dgm:pt modelId="{68675D94-A887-4577-94DE-A54538F0A919}">
      <dgm:prSet custT="1"/>
      <dgm:spPr/>
      <dgm:t>
        <a:bodyPr/>
        <a:lstStyle/>
        <a:p>
          <a:r>
            <a:rPr lang="ru-RU" sz="1500" b="1" dirty="0" err="1" smtClean="0">
              <a:latin typeface="Arial" pitchFamily="34" charset="0"/>
              <a:cs typeface="Arial" pitchFamily="34" charset="0"/>
            </a:rPr>
            <a:t>психохимические</a:t>
          </a:r>
          <a:r>
            <a:rPr lang="ru-RU" sz="1500" b="1" dirty="0" smtClean="0">
              <a:latin typeface="Arial" pitchFamily="34" charset="0"/>
              <a:cs typeface="Arial" pitchFamily="34" charset="0"/>
            </a:rPr>
            <a:t>;                                • раздражающие </a:t>
          </a:r>
          <a:endParaRPr lang="ru-RU" sz="1500" b="1" dirty="0">
            <a:latin typeface="Arial" pitchFamily="34" charset="0"/>
            <a:cs typeface="Arial" pitchFamily="34" charset="0"/>
          </a:endParaRPr>
        </a:p>
      </dgm:t>
    </dgm:pt>
    <dgm:pt modelId="{B8D97AC7-E7B0-4F8A-B87C-D638FF8FC4B9}" type="parTrans" cxnId="{ED847101-9CFD-406F-89C5-985BE96E7C84}">
      <dgm:prSet/>
      <dgm:spPr/>
      <dgm:t>
        <a:bodyPr/>
        <a:lstStyle/>
        <a:p>
          <a:endParaRPr lang="ru-RU"/>
        </a:p>
      </dgm:t>
    </dgm:pt>
    <dgm:pt modelId="{7B2E0581-E278-4B2D-BD0F-DF784241FE35}" type="sibTrans" cxnId="{ED847101-9CFD-406F-89C5-985BE96E7C84}">
      <dgm:prSet/>
      <dgm:spPr/>
      <dgm:t>
        <a:bodyPr/>
        <a:lstStyle/>
        <a:p>
          <a:endParaRPr lang="ru-RU"/>
        </a:p>
      </dgm:t>
    </dgm:pt>
    <dgm:pt modelId="{EE60A7FC-B853-4834-97A7-9603063E5047}" type="pres">
      <dgm:prSet presAssocID="{74A959B3-5903-421D-A31D-3B6FE2F2ADCE}" presName="Name0" presStyleCnt="0">
        <dgm:presLayoutVars>
          <dgm:dir/>
          <dgm:animLvl val="lvl"/>
          <dgm:resizeHandles val="exact"/>
        </dgm:presLayoutVars>
      </dgm:prSet>
      <dgm:spPr/>
      <dgm:t>
        <a:bodyPr/>
        <a:lstStyle/>
        <a:p>
          <a:endParaRPr lang="ru-RU"/>
        </a:p>
      </dgm:t>
    </dgm:pt>
    <dgm:pt modelId="{8492F0B3-BE14-4CE2-B81E-17CA149B23FE}" type="pres">
      <dgm:prSet presAssocID="{ED8AFA00-CE0A-4B83-BD64-D9EB5FD32F4B}" presName="linNode" presStyleCnt="0"/>
      <dgm:spPr/>
    </dgm:pt>
    <dgm:pt modelId="{0FF1A2A0-2C56-4142-ADD4-221E737EDC54}" type="pres">
      <dgm:prSet presAssocID="{ED8AFA00-CE0A-4B83-BD64-D9EB5FD32F4B}" presName="parentText" presStyleLbl="node1" presStyleIdx="0" presStyleCnt="4" custScaleX="60466" custScaleY="59252" custLinFactNeighborX="-502" custLinFactNeighborY="-97">
        <dgm:presLayoutVars>
          <dgm:chMax val="1"/>
          <dgm:bulletEnabled val="1"/>
        </dgm:presLayoutVars>
      </dgm:prSet>
      <dgm:spPr/>
      <dgm:t>
        <a:bodyPr/>
        <a:lstStyle/>
        <a:p>
          <a:endParaRPr lang="ru-RU"/>
        </a:p>
      </dgm:t>
    </dgm:pt>
    <dgm:pt modelId="{543BA0AB-6B49-417D-A883-C082790AAAC3}" type="pres">
      <dgm:prSet presAssocID="{ED8AFA00-CE0A-4B83-BD64-D9EB5FD32F4B}" presName="descendantText" presStyleLbl="alignAccFollowNode1" presStyleIdx="0" presStyleCnt="4" custScaleX="104254" custScaleY="64463">
        <dgm:presLayoutVars>
          <dgm:bulletEnabled val="1"/>
        </dgm:presLayoutVars>
      </dgm:prSet>
      <dgm:spPr/>
      <dgm:t>
        <a:bodyPr/>
        <a:lstStyle/>
        <a:p>
          <a:endParaRPr lang="ru-RU"/>
        </a:p>
      </dgm:t>
    </dgm:pt>
    <dgm:pt modelId="{DBFEA5F4-7F26-4F3C-9F0A-103CDBA13E0B}" type="pres">
      <dgm:prSet presAssocID="{FD6D0D57-EABF-4790-B3D7-ED65B455D129}" presName="sp" presStyleCnt="0"/>
      <dgm:spPr/>
    </dgm:pt>
    <dgm:pt modelId="{388A5062-FFAA-4AAB-9D49-BA2AD6DB711B}" type="pres">
      <dgm:prSet presAssocID="{1829EFA8-C5BF-4391-815D-72CD6540AD00}" presName="linNode" presStyleCnt="0"/>
      <dgm:spPr/>
    </dgm:pt>
    <dgm:pt modelId="{F95B338D-E292-4176-BF6D-3B56FFD1FD78}" type="pres">
      <dgm:prSet presAssocID="{1829EFA8-C5BF-4391-815D-72CD6540AD00}" presName="parentText" presStyleLbl="node1" presStyleIdx="1" presStyleCnt="4" custScaleX="60954" custScaleY="64773">
        <dgm:presLayoutVars>
          <dgm:chMax val="1"/>
          <dgm:bulletEnabled val="1"/>
        </dgm:presLayoutVars>
      </dgm:prSet>
      <dgm:spPr/>
      <dgm:t>
        <a:bodyPr/>
        <a:lstStyle/>
        <a:p>
          <a:endParaRPr lang="ru-RU"/>
        </a:p>
      </dgm:t>
    </dgm:pt>
    <dgm:pt modelId="{42822D33-E3D7-4D3B-8DD5-F8E880320CAE}" type="pres">
      <dgm:prSet presAssocID="{1829EFA8-C5BF-4391-815D-72CD6540AD00}" presName="descendantText" presStyleLbl="alignAccFollowNode1" presStyleIdx="1" presStyleCnt="4" custScaleX="105120" custScaleY="73806">
        <dgm:presLayoutVars>
          <dgm:bulletEnabled val="1"/>
        </dgm:presLayoutVars>
      </dgm:prSet>
      <dgm:spPr/>
      <dgm:t>
        <a:bodyPr/>
        <a:lstStyle/>
        <a:p>
          <a:endParaRPr lang="ru-RU"/>
        </a:p>
      </dgm:t>
    </dgm:pt>
    <dgm:pt modelId="{B0292536-198E-4672-9C14-BDEA2877095D}" type="pres">
      <dgm:prSet presAssocID="{88FC3CE7-99EB-4BD2-9F0F-52001F5891B3}" presName="sp" presStyleCnt="0"/>
      <dgm:spPr/>
    </dgm:pt>
    <dgm:pt modelId="{0DA7F859-BE32-41B8-8C01-9FB28AA9546B}" type="pres">
      <dgm:prSet presAssocID="{31E08D84-5549-4B45-8B9E-EC949FAF8880}" presName="linNode" presStyleCnt="0"/>
      <dgm:spPr/>
    </dgm:pt>
    <dgm:pt modelId="{E38F7051-A941-46C2-A9FB-7C86A5B35B5C}" type="pres">
      <dgm:prSet presAssocID="{31E08D84-5549-4B45-8B9E-EC949FAF8880}" presName="parentText" presStyleLbl="node1" presStyleIdx="2" presStyleCnt="4" custScaleX="65831" custScaleY="62813">
        <dgm:presLayoutVars>
          <dgm:chMax val="1"/>
          <dgm:bulletEnabled val="1"/>
        </dgm:presLayoutVars>
      </dgm:prSet>
      <dgm:spPr/>
      <dgm:t>
        <a:bodyPr/>
        <a:lstStyle/>
        <a:p>
          <a:endParaRPr lang="ru-RU"/>
        </a:p>
      </dgm:t>
    </dgm:pt>
    <dgm:pt modelId="{A4D7F7E1-8CDE-4EED-B1AD-131F36595681}" type="pres">
      <dgm:prSet presAssocID="{31E08D84-5549-4B45-8B9E-EC949FAF8880}" presName="descendantText" presStyleLbl="alignAccFollowNode1" presStyleIdx="2" presStyleCnt="4" custScaleX="102196" custScaleY="63923" custLinFactNeighborX="250" custLinFactNeighborY="1563">
        <dgm:presLayoutVars>
          <dgm:bulletEnabled val="1"/>
        </dgm:presLayoutVars>
      </dgm:prSet>
      <dgm:spPr/>
      <dgm:t>
        <a:bodyPr/>
        <a:lstStyle/>
        <a:p>
          <a:endParaRPr lang="ru-RU"/>
        </a:p>
      </dgm:t>
    </dgm:pt>
    <dgm:pt modelId="{693407BF-13D9-449A-A114-44EC421A523F}" type="pres">
      <dgm:prSet presAssocID="{3A195B3D-1227-43BA-85F9-7EB1727900C4}" presName="sp" presStyleCnt="0"/>
      <dgm:spPr/>
    </dgm:pt>
    <dgm:pt modelId="{D3606F65-4BDE-4383-8849-9E10F0932D6F}" type="pres">
      <dgm:prSet presAssocID="{415C02B9-A738-41FF-AAE9-D31F71700527}" presName="linNode" presStyleCnt="0"/>
      <dgm:spPr/>
    </dgm:pt>
    <dgm:pt modelId="{CBD2EAA5-06E0-4C36-8859-9CE7A7FB1CE0}" type="pres">
      <dgm:prSet presAssocID="{415C02B9-A738-41FF-AAE9-D31F71700527}" presName="parentText" presStyleLbl="node1" presStyleIdx="3" presStyleCnt="4" custScaleX="66751" custScaleY="70396">
        <dgm:presLayoutVars>
          <dgm:chMax val="1"/>
          <dgm:bulletEnabled val="1"/>
        </dgm:presLayoutVars>
      </dgm:prSet>
      <dgm:spPr/>
      <dgm:t>
        <a:bodyPr/>
        <a:lstStyle/>
        <a:p>
          <a:endParaRPr lang="ru-RU"/>
        </a:p>
      </dgm:t>
    </dgm:pt>
    <dgm:pt modelId="{ABE938D0-2958-432D-AD76-58A30B7B000D}" type="pres">
      <dgm:prSet presAssocID="{415C02B9-A738-41FF-AAE9-D31F71700527}" presName="descendantText" presStyleLbl="alignAccFollowNode1" presStyleIdx="3" presStyleCnt="4" custScaleX="103537" custScaleY="81792">
        <dgm:presLayoutVars>
          <dgm:bulletEnabled val="1"/>
        </dgm:presLayoutVars>
      </dgm:prSet>
      <dgm:spPr/>
      <dgm:t>
        <a:bodyPr/>
        <a:lstStyle/>
        <a:p>
          <a:endParaRPr lang="ru-RU"/>
        </a:p>
      </dgm:t>
    </dgm:pt>
  </dgm:ptLst>
  <dgm:cxnLst>
    <dgm:cxn modelId="{EDF96E5A-7899-42D1-A680-C0B089995917}" srcId="{74A959B3-5903-421D-A31D-3B6FE2F2ADCE}" destId="{1829EFA8-C5BF-4391-815D-72CD6540AD00}" srcOrd="1" destOrd="0" parTransId="{CAD54A40-A06E-436F-8CA8-6484C579123C}" sibTransId="{88FC3CE7-99EB-4BD2-9F0F-52001F5891B3}"/>
    <dgm:cxn modelId="{6E3FFBB1-9897-486A-A2BB-6B387615CED8}" srcId="{74A959B3-5903-421D-A31D-3B6FE2F2ADCE}" destId="{31E08D84-5549-4B45-8B9E-EC949FAF8880}" srcOrd="2" destOrd="0" parTransId="{4E909464-06D4-4CB6-AB36-824FEC041AA5}" sibTransId="{3A195B3D-1227-43BA-85F9-7EB1727900C4}"/>
    <dgm:cxn modelId="{942E692B-43DB-4500-BE69-F8CA33A56011}" srcId="{ED8AFA00-CE0A-4B83-BD64-D9EB5FD32F4B}" destId="{F2CBEF69-3CB5-490F-98FE-CCB4B0B3CA56}" srcOrd="3" destOrd="0" parTransId="{0A6693F6-6650-4CE0-9442-23D9B3F30830}" sibTransId="{403872BB-0240-4166-A9E1-4CB05F9B6748}"/>
    <dgm:cxn modelId="{39039818-B518-45CE-8186-59379654CC74}" type="presOf" srcId="{C424C564-D4A7-4AB5-8207-F7BC3E5E5C40}" destId="{ABE938D0-2958-432D-AD76-58A30B7B000D}" srcOrd="0" destOrd="1" presId="urn:microsoft.com/office/officeart/2005/8/layout/vList5"/>
    <dgm:cxn modelId="{C6A58BA1-755B-488F-986B-7849CF69DE26}" type="presOf" srcId="{11D49FE2-DB1C-42C9-AAF5-6C0493A7AD55}" destId="{ABE938D0-2958-432D-AD76-58A30B7B000D}" srcOrd="0" destOrd="0" presId="urn:microsoft.com/office/officeart/2005/8/layout/vList5"/>
    <dgm:cxn modelId="{A307637E-23FF-4AAB-BE9A-1B897C35F22C}" type="presOf" srcId="{32E41705-F44F-4417-BD12-58C636B7E52B}" destId="{42822D33-E3D7-4D3B-8DD5-F8E880320CAE}" srcOrd="0" destOrd="3" presId="urn:microsoft.com/office/officeart/2005/8/layout/vList5"/>
    <dgm:cxn modelId="{C758FA6F-FF1D-46EB-918C-FDA28E0D98B6}" srcId="{74A959B3-5903-421D-A31D-3B6FE2F2ADCE}" destId="{415C02B9-A738-41FF-AAE9-D31F71700527}" srcOrd="3" destOrd="0" parTransId="{44EEACA6-C41C-4698-80C1-8D939C6556A3}" sibTransId="{CE7652BE-BD5A-4B95-8285-042C00A715DA}"/>
    <dgm:cxn modelId="{A3A1838E-4106-443C-B14E-DFD2EE3BCCA1}" srcId="{1829EFA8-C5BF-4391-815D-72CD6540AD00}" destId="{1F48D62E-9F02-4AD4-9090-49CE80F0DF5F}" srcOrd="0" destOrd="0" parTransId="{C8DD071B-739C-4EA1-B049-2D759A45439D}" sibTransId="{6A340A9E-A71F-45FD-8B9A-418D6FD2D23C}"/>
    <dgm:cxn modelId="{CEF1E85F-A5A0-4215-B497-61727E1CB578}" srcId="{74A959B3-5903-421D-A31D-3B6FE2F2ADCE}" destId="{ED8AFA00-CE0A-4B83-BD64-D9EB5FD32F4B}" srcOrd="0" destOrd="0" parTransId="{969FC565-68F0-4820-BD74-BBE53770941F}" sibTransId="{FD6D0D57-EABF-4790-B3D7-ED65B455D129}"/>
    <dgm:cxn modelId="{E333828E-F30F-4D59-9EFD-7541DDC5E806}" type="presOf" srcId="{F9F1EAD4-A7B2-4E61-91D9-DA1A5210A534}" destId="{42822D33-E3D7-4D3B-8DD5-F8E880320CAE}" srcOrd="0" destOrd="1" presId="urn:microsoft.com/office/officeart/2005/8/layout/vList5"/>
    <dgm:cxn modelId="{AA1E0A98-B897-4D66-B295-83B7300C937D}" type="presOf" srcId="{1F48D62E-9F02-4AD4-9090-49CE80F0DF5F}" destId="{42822D33-E3D7-4D3B-8DD5-F8E880320CAE}" srcOrd="0" destOrd="0" presId="urn:microsoft.com/office/officeart/2005/8/layout/vList5"/>
    <dgm:cxn modelId="{5F1184DA-9F44-4BAF-9AD6-5323989BC84C}" type="presOf" srcId="{D65E6068-47AC-4398-90C0-2854D7C11953}" destId="{42822D33-E3D7-4D3B-8DD5-F8E880320CAE}" srcOrd="0" destOrd="2" presId="urn:microsoft.com/office/officeart/2005/8/layout/vList5"/>
    <dgm:cxn modelId="{B02099B7-00AE-4802-8CCF-9B196159D8B5}" srcId="{31E08D84-5549-4B45-8B9E-EC949FAF8880}" destId="{C9221D36-6C2D-4A85-9B11-ED6693C2A88F}" srcOrd="0" destOrd="0" parTransId="{ED9C3732-E2FA-4CFF-8900-C45FE57ADF9A}" sibTransId="{CD79BD31-BF05-46C7-BF66-5B1416E9E392}"/>
    <dgm:cxn modelId="{9F93770F-4403-4EC5-9D0D-2B8A63166318}" type="presOf" srcId="{31E08D84-5549-4B45-8B9E-EC949FAF8880}" destId="{E38F7051-A941-46C2-A9FB-7C86A5B35B5C}" srcOrd="0" destOrd="0" presId="urn:microsoft.com/office/officeart/2005/8/layout/vList5"/>
    <dgm:cxn modelId="{CC978BA1-26B7-461F-AA8E-85CEF989D304}" srcId="{ED8AFA00-CE0A-4B83-BD64-D9EB5FD32F4B}" destId="{5CCE8D39-205A-416A-9EC3-B682B17225CC}" srcOrd="1" destOrd="0" parTransId="{DF0E50A5-6D47-4787-93BD-644460CAB743}" sibTransId="{1F690C79-D5E6-49CF-9094-9710B8FA8BF3}"/>
    <dgm:cxn modelId="{24EAF083-C594-4E96-A22D-8EEF5A6DBDB1}" srcId="{1829EFA8-C5BF-4391-815D-72CD6540AD00}" destId="{D65E6068-47AC-4398-90C0-2854D7C11953}" srcOrd="2" destOrd="0" parTransId="{3C4FDF57-DE85-4AAA-BB29-343744190863}" sibTransId="{897AB381-E348-4934-AB9A-BFF02CBD1939}"/>
    <dgm:cxn modelId="{FAEB8B0C-DF18-4D3C-BB81-0F44A332191A}" type="presOf" srcId="{F2CBEF69-3CB5-490F-98FE-CCB4B0B3CA56}" destId="{543BA0AB-6B49-417D-A883-C082790AAAC3}" srcOrd="0" destOrd="3" presId="urn:microsoft.com/office/officeart/2005/8/layout/vList5"/>
    <dgm:cxn modelId="{6903C36C-67D3-4DB8-BC02-3455979BE227}" type="presOf" srcId="{68675D94-A887-4577-94DE-A54538F0A919}" destId="{ABE938D0-2958-432D-AD76-58A30B7B000D}" srcOrd="0" destOrd="2" presId="urn:microsoft.com/office/officeart/2005/8/layout/vList5"/>
    <dgm:cxn modelId="{FA6C715D-CEB4-4A8C-8B47-31B86CBE6ACA}" srcId="{1829EFA8-C5BF-4391-815D-72CD6540AD00}" destId="{F9F1EAD4-A7B2-4E61-91D9-DA1A5210A534}" srcOrd="1" destOrd="0" parTransId="{4A31CC71-361B-4179-B9C1-1097698E4D1E}" sibTransId="{0A06FBA3-127B-4B12-88DC-1F88BD91589B}"/>
    <dgm:cxn modelId="{C6FAB266-6EED-457C-BCF9-5112947457B5}" srcId="{31E08D84-5549-4B45-8B9E-EC949FAF8880}" destId="{E499988B-A56E-47D1-896F-FB236C9A3948}" srcOrd="1" destOrd="0" parTransId="{1E290F48-3192-4EC5-897A-195D5C05DD9A}" sibTransId="{CCD9BC40-F625-4AE0-8BCF-0BD566E5DBFF}"/>
    <dgm:cxn modelId="{A8967A07-B787-453D-916E-91F1D7146E65}" type="presOf" srcId="{6F264BE5-8506-4A05-9412-8DAB5368B453}" destId="{543BA0AB-6B49-417D-A883-C082790AAAC3}" srcOrd="0" destOrd="2" presId="urn:microsoft.com/office/officeart/2005/8/layout/vList5"/>
    <dgm:cxn modelId="{4BB5E780-2E5A-4715-920A-785C22664F03}" srcId="{ED8AFA00-CE0A-4B83-BD64-D9EB5FD32F4B}" destId="{6F264BE5-8506-4A05-9412-8DAB5368B453}" srcOrd="2" destOrd="0" parTransId="{56B297EF-B79B-4231-A0DB-8B01C33E16F5}" sibTransId="{365573D0-CA58-4F4E-B320-2C1247B9E646}"/>
    <dgm:cxn modelId="{9D142F4C-C292-4C6F-92F6-92F03DEC150B}" type="presOf" srcId="{5CCE8D39-205A-416A-9EC3-B682B17225CC}" destId="{543BA0AB-6B49-417D-A883-C082790AAAC3}" srcOrd="0" destOrd="1" presId="urn:microsoft.com/office/officeart/2005/8/layout/vList5"/>
    <dgm:cxn modelId="{ED847101-9CFD-406F-89C5-985BE96E7C84}" srcId="{415C02B9-A738-41FF-AAE9-D31F71700527}" destId="{68675D94-A887-4577-94DE-A54538F0A919}" srcOrd="2" destOrd="0" parTransId="{B8D97AC7-E7B0-4F8A-B87C-D638FF8FC4B9}" sibTransId="{7B2E0581-E278-4B2D-BD0F-DF784241FE35}"/>
    <dgm:cxn modelId="{E9A8F41E-AC20-4313-8804-B370E7F56E45}" srcId="{415C02B9-A738-41FF-AAE9-D31F71700527}" destId="{C424C564-D4A7-4AB5-8207-F7BC3E5E5C40}" srcOrd="1" destOrd="0" parTransId="{96867DAF-1EEC-4D7A-9D3B-BDFB081B6F0F}" sibTransId="{628B1ACE-79E7-43DB-82EB-BFB3455FB4C4}"/>
    <dgm:cxn modelId="{8B624A98-9732-47A7-9979-32C08A79B7DB}" srcId="{1829EFA8-C5BF-4391-815D-72CD6540AD00}" destId="{32E41705-F44F-4417-BD12-58C636B7E52B}" srcOrd="3" destOrd="0" parTransId="{A72A0015-7296-47F5-BF76-EC745AD98F48}" sibTransId="{B75BBBC6-C357-4CAD-9F2E-12D16119AFE8}"/>
    <dgm:cxn modelId="{7EE1E1D6-30D6-4987-9ECF-A16999F2EECB}" type="presOf" srcId="{74A959B3-5903-421D-A31D-3B6FE2F2ADCE}" destId="{EE60A7FC-B853-4834-97A7-9603063E5047}" srcOrd="0" destOrd="0" presId="urn:microsoft.com/office/officeart/2005/8/layout/vList5"/>
    <dgm:cxn modelId="{EB14A854-B84B-4D4F-B3D1-2E7342D9BE7A}" type="presOf" srcId="{415C02B9-A738-41FF-AAE9-D31F71700527}" destId="{CBD2EAA5-06E0-4C36-8859-9CE7A7FB1CE0}" srcOrd="0" destOrd="0" presId="urn:microsoft.com/office/officeart/2005/8/layout/vList5"/>
    <dgm:cxn modelId="{636DED7D-2215-41B0-A59F-3026013B807C}" srcId="{415C02B9-A738-41FF-AAE9-D31F71700527}" destId="{11D49FE2-DB1C-42C9-AAF5-6C0493A7AD55}" srcOrd="0" destOrd="0" parTransId="{226D28B1-DE80-46C9-A446-ECA688261BE4}" sibTransId="{62C17633-6D89-4621-876C-D452176135AC}"/>
    <dgm:cxn modelId="{2CCF6808-1A86-47C7-B58F-76928F95398E}" type="presOf" srcId="{1829EFA8-C5BF-4391-815D-72CD6540AD00}" destId="{F95B338D-E292-4176-BF6D-3B56FFD1FD78}" srcOrd="0" destOrd="0" presId="urn:microsoft.com/office/officeart/2005/8/layout/vList5"/>
    <dgm:cxn modelId="{5E9330C5-133B-4B0B-9F7D-E9C424036FE6}" type="presOf" srcId="{ACAB3CB7-3B7E-4A79-B76F-FD20F94764E4}" destId="{543BA0AB-6B49-417D-A883-C082790AAAC3}" srcOrd="0" destOrd="0" presId="urn:microsoft.com/office/officeart/2005/8/layout/vList5"/>
    <dgm:cxn modelId="{2133A41E-510D-48B6-8E01-B923A2C46AFE}" type="presOf" srcId="{C9221D36-6C2D-4A85-9B11-ED6693C2A88F}" destId="{A4D7F7E1-8CDE-4EED-B1AD-131F36595681}" srcOrd="0" destOrd="0" presId="urn:microsoft.com/office/officeart/2005/8/layout/vList5"/>
    <dgm:cxn modelId="{613DEC99-F318-4C08-8177-5C42C0A09910}" srcId="{ED8AFA00-CE0A-4B83-BD64-D9EB5FD32F4B}" destId="{ACAB3CB7-3B7E-4A79-B76F-FD20F94764E4}" srcOrd="0" destOrd="0" parTransId="{7FB852CF-20FE-4F47-BD1E-493F0F4B7F09}" sibTransId="{E0045898-6CC7-4947-A72A-23EA46506B36}"/>
    <dgm:cxn modelId="{0B47D118-11CF-4C33-8EA4-18549378944D}" type="presOf" srcId="{E499988B-A56E-47D1-896F-FB236C9A3948}" destId="{A4D7F7E1-8CDE-4EED-B1AD-131F36595681}" srcOrd="0" destOrd="1" presId="urn:microsoft.com/office/officeart/2005/8/layout/vList5"/>
    <dgm:cxn modelId="{BA110130-D18E-495C-BE19-00BD00228EC6}" type="presOf" srcId="{ED8AFA00-CE0A-4B83-BD64-D9EB5FD32F4B}" destId="{0FF1A2A0-2C56-4142-ADD4-221E737EDC54}" srcOrd="0" destOrd="0" presId="urn:microsoft.com/office/officeart/2005/8/layout/vList5"/>
    <dgm:cxn modelId="{7111793B-1D0E-4886-BD80-BC48CCFA1BAB}" type="presParOf" srcId="{EE60A7FC-B853-4834-97A7-9603063E5047}" destId="{8492F0B3-BE14-4CE2-B81E-17CA149B23FE}" srcOrd="0" destOrd="0" presId="urn:microsoft.com/office/officeart/2005/8/layout/vList5"/>
    <dgm:cxn modelId="{BD151541-0503-405C-91C1-D045D1FF76BC}" type="presParOf" srcId="{8492F0B3-BE14-4CE2-B81E-17CA149B23FE}" destId="{0FF1A2A0-2C56-4142-ADD4-221E737EDC54}" srcOrd="0" destOrd="0" presId="urn:microsoft.com/office/officeart/2005/8/layout/vList5"/>
    <dgm:cxn modelId="{99CF9703-05DC-4E92-8EFD-EFC44806AB49}" type="presParOf" srcId="{8492F0B3-BE14-4CE2-B81E-17CA149B23FE}" destId="{543BA0AB-6B49-417D-A883-C082790AAAC3}" srcOrd="1" destOrd="0" presId="urn:microsoft.com/office/officeart/2005/8/layout/vList5"/>
    <dgm:cxn modelId="{D4E5EEE9-7154-4C93-9F99-8DF7F19B2140}" type="presParOf" srcId="{EE60A7FC-B853-4834-97A7-9603063E5047}" destId="{DBFEA5F4-7F26-4F3C-9F0A-103CDBA13E0B}" srcOrd="1" destOrd="0" presId="urn:microsoft.com/office/officeart/2005/8/layout/vList5"/>
    <dgm:cxn modelId="{43A554CF-8C84-4D33-9A11-DD0ADC270FFA}" type="presParOf" srcId="{EE60A7FC-B853-4834-97A7-9603063E5047}" destId="{388A5062-FFAA-4AAB-9D49-BA2AD6DB711B}" srcOrd="2" destOrd="0" presId="urn:microsoft.com/office/officeart/2005/8/layout/vList5"/>
    <dgm:cxn modelId="{1BFA907F-1E3F-4A36-B18E-85C6473BFDBC}" type="presParOf" srcId="{388A5062-FFAA-4AAB-9D49-BA2AD6DB711B}" destId="{F95B338D-E292-4176-BF6D-3B56FFD1FD78}" srcOrd="0" destOrd="0" presId="urn:microsoft.com/office/officeart/2005/8/layout/vList5"/>
    <dgm:cxn modelId="{1FBF609D-5076-4199-BCD8-CF26A6073918}" type="presParOf" srcId="{388A5062-FFAA-4AAB-9D49-BA2AD6DB711B}" destId="{42822D33-E3D7-4D3B-8DD5-F8E880320CAE}" srcOrd="1" destOrd="0" presId="urn:microsoft.com/office/officeart/2005/8/layout/vList5"/>
    <dgm:cxn modelId="{E2635059-6334-4610-AC90-16F5B2567CBB}" type="presParOf" srcId="{EE60A7FC-B853-4834-97A7-9603063E5047}" destId="{B0292536-198E-4672-9C14-BDEA2877095D}" srcOrd="3" destOrd="0" presId="urn:microsoft.com/office/officeart/2005/8/layout/vList5"/>
    <dgm:cxn modelId="{CE651EA0-1F3F-4099-9D60-D5B0A20161A1}" type="presParOf" srcId="{EE60A7FC-B853-4834-97A7-9603063E5047}" destId="{0DA7F859-BE32-41B8-8C01-9FB28AA9546B}" srcOrd="4" destOrd="0" presId="urn:microsoft.com/office/officeart/2005/8/layout/vList5"/>
    <dgm:cxn modelId="{EE37D8C0-91D0-4432-BDAC-19600532F13E}" type="presParOf" srcId="{0DA7F859-BE32-41B8-8C01-9FB28AA9546B}" destId="{E38F7051-A941-46C2-A9FB-7C86A5B35B5C}" srcOrd="0" destOrd="0" presId="urn:microsoft.com/office/officeart/2005/8/layout/vList5"/>
    <dgm:cxn modelId="{73688373-D872-432C-874F-BE69E4913D00}" type="presParOf" srcId="{0DA7F859-BE32-41B8-8C01-9FB28AA9546B}" destId="{A4D7F7E1-8CDE-4EED-B1AD-131F36595681}" srcOrd="1" destOrd="0" presId="urn:microsoft.com/office/officeart/2005/8/layout/vList5"/>
    <dgm:cxn modelId="{B6590820-065B-456D-A7CF-BA2090C1CA06}" type="presParOf" srcId="{EE60A7FC-B853-4834-97A7-9603063E5047}" destId="{693407BF-13D9-449A-A114-44EC421A523F}" srcOrd="5" destOrd="0" presId="urn:microsoft.com/office/officeart/2005/8/layout/vList5"/>
    <dgm:cxn modelId="{96E67AB0-2B68-4ADB-9782-394BBCA6D471}" type="presParOf" srcId="{EE60A7FC-B853-4834-97A7-9603063E5047}" destId="{D3606F65-4BDE-4383-8849-9E10F0932D6F}" srcOrd="6" destOrd="0" presId="urn:microsoft.com/office/officeart/2005/8/layout/vList5"/>
    <dgm:cxn modelId="{A9E20E2E-A773-4469-902E-D2BADEB3C35B}" type="presParOf" srcId="{D3606F65-4BDE-4383-8849-9E10F0932D6F}" destId="{CBD2EAA5-06E0-4C36-8859-9CE7A7FB1CE0}" srcOrd="0" destOrd="0" presId="urn:microsoft.com/office/officeart/2005/8/layout/vList5"/>
    <dgm:cxn modelId="{366907A6-91E5-4034-94F9-FD7AB24E2B52}" type="presParOf" srcId="{D3606F65-4BDE-4383-8849-9E10F0932D6F}" destId="{ABE938D0-2958-432D-AD76-58A30B7B000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BA0AB-6B49-417D-A883-C082790AAAC3}">
      <dsp:nvSpPr>
        <dsp:cNvPr id="0" name=""/>
        <dsp:cNvSpPr/>
      </dsp:nvSpPr>
      <dsp:spPr>
        <a:xfrm rot="5400000">
          <a:off x="5066136" y="-2478614"/>
          <a:ext cx="1140191" cy="6269609"/>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ru-RU" sz="1500" b="1" i="0" kern="1200" dirty="0" smtClean="0">
              <a:latin typeface="Arial" pitchFamily="34" charset="0"/>
              <a:cs typeface="Arial" pitchFamily="34" charset="0"/>
            </a:rPr>
            <a:t>смертельные ОВ; </a:t>
          </a:r>
          <a:endParaRPr lang="ru-RU" sz="1500" b="1" i="0"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i="0" kern="1200" dirty="0" smtClean="0">
              <a:latin typeface="Arial" pitchFamily="34" charset="0"/>
              <a:cs typeface="Arial" pitchFamily="34" charset="0"/>
            </a:rPr>
            <a:t>временно выводящие живую силу из строя; </a:t>
          </a:r>
          <a:endParaRPr lang="ru-RU" sz="1500" b="1" i="0"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i="0" kern="1200" dirty="0" smtClean="0">
              <a:latin typeface="Arial" pitchFamily="34" charset="0"/>
              <a:cs typeface="Arial" pitchFamily="34" charset="0"/>
            </a:rPr>
            <a:t>раздражающие ;</a:t>
          </a:r>
          <a:endParaRPr lang="ru-RU" sz="1500" b="1" i="0"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i="0" kern="1200" dirty="0" smtClean="0">
              <a:latin typeface="Arial" pitchFamily="34" charset="0"/>
              <a:cs typeface="Arial" pitchFamily="34" charset="0"/>
            </a:rPr>
            <a:t>учебные.</a:t>
          </a:r>
          <a:endParaRPr lang="ru-RU" sz="1500" b="1" i="0" kern="1200" dirty="0">
            <a:latin typeface="Arial" pitchFamily="34" charset="0"/>
            <a:cs typeface="Arial" pitchFamily="34" charset="0"/>
          </a:endParaRPr>
        </a:p>
      </dsp:txBody>
      <dsp:txXfrm rot="-5400000">
        <a:off x="2501427" y="141755"/>
        <a:ext cx="6213949" cy="1028871"/>
      </dsp:txXfrm>
    </dsp:sp>
    <dsp:sp modelId="{0FF1A2A0-2C56-4142-ADD4-221E737EDC54}">
      <dsp:nvSpPr>
        <dsp:cNvPr id="0" name=""/>
        <dsp:cNvSpPr/>
      </dsp:nvSpPr>
      <dsp:spPr>
        <a:xfrm>
          <a:off x="425822" y="0"/>
          <a:ext cx="2045415" cy="131002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ru-RU" sz="1800" i="0" kern="1200" dirty="0" smtClean="0">
              <a:solidFill>
                <a:srgbClr val="FFFF00"/>
              </a:solidFill>
              <a:latin typeface="Arial" pitchFamily="34" charset="0"/>
              <a:cs typeface="Arial" pitchFamily="34" charset="0"/>
            </a:rPr>
            <a:t>По тактическому назначению</a:t>
          </a:r>
          <a:r>
            <a:rPr lang="ru-RU" sz="1800" b="1" i="0" kern="1200" dirty="0" smtClean="0">
              <a:solidFill>
                <a:srgbClr val="FFFF00"/>
              </a:solidFill>
              <a:latin typeface="Arial" pitchFamily="34" charset="0"/>
              <a:cs typeface="Arial" pitchFamily="34" charset="0"/>
            </a:rPr>
            <a:t>  </a:t>
          </a:r>
          <a:r>
            <a:rPr lang="ru-RU" sz="1500" i="0" kern="1200" dirty="0" smtClean="0">
              <a:solidFill>
                <a:srgbClr val="FFFF00"/>
              </a:solidFill>
              <a:latin typeface="Arial" pitchFamily="34" charset="0"/>
              <a:cs typeface="Arial" pitchFamily="34" charset="0"/>
            </a:rPr>
            <a:t>  </a:t>
          </a:r>
          <a:endParaRPr lang="ru-RU" sz="1500" i="0" kern="1200" dirty="0">
            <a:solidFill>
              <a:srgbClr val="FFFF00"/>
            </a:solidFill>
            <a:latin typeface="Arial" pitchFamily="34" charset="0"/>
            <a:cs typeface="Arial" pitchFamily="34" charset="0"/>
          </a:endParaRPr>
        </a:p>
      </dsp:txBody>
      <dsp:txXfrm>
        <a:off x="489772" y="63950"/>
        <a:ext cx="1917515" cy="1182127"/>
      </dsp:txXfrm>
    </dsp:sp>
    <dsp:sp modelId="{42822D33-E3D7-4D3B-8DD5-F8E880320CAE}">
      <dsp:nvSpPr>
        <dsp:cNvPr id="0" name=""/>
        <dsp:cNvSpPr/>
      </dsp:nvSpPr>
      <dsp:spPr>
        <a:xfrm rot="5400000">
          <a:off x="5026056" y="-1023046"/>
          <a:ext cx="1305446" cy="6321688"/>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быстродействующие ОВ;</a:t>
          </a:r>
          <a:endParaRPr lang="ru-RU"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 не имеющие периода скрытого действия;</a:t>
          </a:r>
          <a:endParaRPr lang="ru-RU"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 медленно действующие ОВ; </a:t>
          </a:r>
          <a:endParaRPr lang="ru-RU"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обладающие периодом скрытого действия</a:t>
          </a:r>
          <a:r>
            <a:rPr lang="ru-RU" sz="1600" b="1" kern="1200" dirty="0" smtClean="0">
              <a:latin typeface="Arial" pitchFamily="34" charset="0"/>
              <a:cs typeface="Arial" pitchFamily="34" charset="0"/>
            </a:rPr>
            <a:t>.</a:t>
          </a:r>
          <a:endParaRPr lang="ru-RU" sz="1600" b="1" kern="1200" dirty="0">
            <a:latin typeface="Arial" pitchFamily="34" charset="0"/>
            <a:cs typeface="Arial" pitchFamily="34" charset="0"/>
          </a:endParaRPr>
        </a:p>
      </dsp:txBody>
      <dsp:txXfrm rot="-5400000">
        <a:off x="2517936" y="1548801"/>
        <a:ext cx="6257961" cy="1177992"/>
      </dsp:txXfrm>
    </dsp:sp>
    <dsp:sp modelId="{F95B338D-E292-4176-BF6D-3B56FFD1FD78}">
      <dsp:nvSpPr>
        <dsp:cNvPr id="0" name=""/>
        <dsp:cNvSpPr/>
      </dsp:nvSpPr>
      <dsp:spPr>
        <a:xfrm>
          <a:off x="456012" y="1421750"/>
          <a:ext cx="2061923" cy="143209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ru-RU" sz="1800" i="0" kern="1200" dirty="0" smtClean="0">
              <a:solidFill>
                <a:srgbClr val="FFFF00"/>
              </a:solidFill>
              <a:latin typeface="Arial" pitchFamily="34" charset="0"/>
              <a:cs typeface="Arial" pitchFamily="34" charset="0"/>
            </a:rPr>
            <a:t>По быстроте наступления поражающего действия </a:t>
          </a:r>
          <a:endParaRPr lang="ru-RU" sz="1800" i="0" kern="1200" dirty="0">
            <a:solidFill>
              <a:srgbClr val="FFFF00"/>
            </a:solidFill>
            <a:latin typeface="Arial" pitchFamily="34" charset="0"/>
            <a:cs typeface="Arial" pitchFamily="34" charset="0"/>
          </a:endParaRPr>
        </a:p>
      </dsp:txBody>
      <dsp:txXfrm>
        <a:off x="525921" y="1491659"/>
        <a:ext cx="1922105" cy="1292275"/>
      </dsp:txXfrm>
    </dsp:sp>
    <dsp:sp modelId="{A4D7F7E1-8CDE-4EED-B1AD-131F36595681}">
      <dsp:nvSpPr>
        <dsp:cNvPr id="0" name=""/>
        <dsp:cNvSpPr/>
      </dsp:nvSpPr>
      <dsp:spPr>
        <a:xfrm rot="5400000">
          <a:off x="5198971" y="613493"/>
          <a:ext cx="1130640" cy="614584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стойкие ОВ;</a:t>
          </a:r>
          <a:endParaRPr lang="ru-RU"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нестойкие ОВ. </a:t>
          </a:r>
          <a:endParaRPr lang="ru-RU" sz="1500" b="1" kern="1200" dirty="0">
            <a:latin typeface="Arial" pitchFamily="34" charset="0"/>
            <a:cs typeface="Arial" pitchFamily="34" charset="0"/>
          </a:endParaRPr>
        </a:p>
      </dsp:txBody>
      <dsp:txXfrm rot="-5400000">
        <a:off x="2691369" y="3176289"/>
        <a:ext cx="6090652" cy="1020254"/>
      </dsp:txXfrm>
    </dsp:sp>
    <dsp:sp modelId="{E38F7051-A941-46C2-A9FB-7C86A5B35B5C}">
      <dsp:nvSpPr>
        <dsp:cNvPr id="0" name=""/>
        <dsp:cNvSpPr/>
      </dsp:nvSpPr>
      <dsp:spPr>
        <a:xfrm>
          <a:off x="456012" y="2964391"/>
          <a:ext cx="2226900" cy="138875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ru-RU" sz="1800" i="0" kern="1200" dirty="0" smtClean="0">
              <a:solidFill>
                <a:srgbClr val="FFFF00"/>
              </a:solidFill>
              <a:latin typeface="Arial" pitchFamily="34" charset="0"/>
              <a:cs typeface="Arial" pitchFamily="34" charset="0"/>
            </a:rPr>
            <a:t>В зависимости от продолжительности сохранения поражающей способности</a:t>
          </a:r>
          <a:r>
            <a:rPr lang="ru-RU" sz="1800" b="1" i="0" kern="1200" dirty="0" smtClean="0">
              <a:solidFill>
                <a:srgbClr val="FFFF00"/>
              </a:solidFill>
              <a:latin typeface="Arial" pitchFamily="34" charset="0"/>
              <a:cs typeface="Arial" pitchFamily="34" charset="0"/>
            </a:rPr>
            <a:t> </a:t>
          </a:r>
          <a:endParaRPr lang="ru-RU" sz="1800" i="0" kern="1200" dirty="0">
            <a:solidFill>
              <a:srgbClr val="FFFF00"/>
            </a:solidFill>
            <a:latin typeface="Arial" pitchFamily="34" charset="0"/>
            <a:cs typeface="Arial" pitchFamily="34" charset="0"/>
          </a:endParaRPr>
        </a:p>
      </dsp:txBody>
      <dsp:txXfrm>
        <a:off x="523806" y="3032185"/>
        <a:ext cx="2091312" cy="1253170"/>
      </dsp:txXfrm>
    </dsp:sp>
    <dsp:sp modelId="{ABE938D0-2958-432D-AD76-58A30B7B000D}">
      <dsp:nvSpPr>
        <dsp:cNvPr id="0" name=""/>
        <dsp:cNvSpPr/>
      </dsp:nvSpPr>
      <dsp:spPr>
        <a:xfrm rot="5400000">
          <a:off x="5103929" y="2128658"/>
          <a:ext cx="1446698" cy="6226490"/>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ru-RU" sz="1500" b="1" kern="1200" dirty="0" smtClean="0">
              <a:latin typeface="Arial" pitchFamily="34" charset="0"/>
              <a:cs typeface="Arial" pitchFamily="34" charset="0"/>
            </a:rPr>
            <a:t>нервно-паралитические;                   • кожно-  нарывные;</a:t>
          </a:r>
          <a:endParaRPr lang="ru-RU" sz="1500" kern="1200" dirty="0"/>
        </a:p>
        <a:p>
          <a:pPr marL="114300" lvl="1" indent="-114300" algn="l" defTabSz="666750">
            <a:lnSpc>
              <a:spcPct val="90000"/>
            </a:lnSpc>
            <a:spcBef>
              <a:spcPct val="0"/>
            </a:spcBef>
            <a:spcAft>
              <a:spcPct val="15000"/>
            </a:spcAft>
            <a:buChar char="••"/>
          </a:pPr>
          <a:r>
            <a:rPr lang="ru-RU" sz="1500" b="1" kern="1200" dirty="0" err="1" smtClean="0">
              <a:latin typeface="Arial" pitchFamily="34" charset="0"/>
              <a:cs typeface="Arial" pitchFamily="34" charset="0"/>
            </a:rPr>
            <a:t>Общеядовитые</a:t>
          </a:r>
          <a:r>
            <a:rPr lang="ru-RU" sz="1500" b="1" kern="1200" dirty="0" smtClean="0">
              <a:latin typeface="Arial" pitchFamily="34" charset="0"/>
              <a:cs typeface="Arial" pitchFamily="34" charset="0"/>
            </a:rPr>
            <a:t>;                                    • удушающие;</a:t>
          </a:r>
          <a:endParaRPr lang="ru-RU"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ru-RU" sz="1500" b="1" kern="1200" dirty="0" err="1" smtClean="0">
              <a:latin typeface="Arial" pitchFamily="34" charset="0"/>
              <a:cs typeface="Arial" pitchFamily="34" charset="0"/>
            </a:rPr>
            <a:t>психохимические</a:t>
          </a:r>
          <a:r>
            <a:rPr lang="ru-RU" sz="1500" b="1" kern="1200" dirty="0" smtClean="0">
              <a:latin typeface="Arial" pitchFamily="34" charset="0"/>
              <a:cs typeface="Arial" pitchFamily="34" charset="0"/>
            </a:rPr>
            <a:t>;                                • раздражающие </a:t>
          </a:r>
          <a:endParaRPr lang="ru-RU" sz="1500" b="1" kern="1200" dirty="0">
            <a:latin typeface="Arial" pitchFamily="34" charset="0"/>
            <a:cs typeface="Arial" pitchFamily="34" charset="0"/>
          </a:endParaRPr>
        </a:p>
      </dsp:txBody>
      <dsp:txXfrm rot="-5400000">
        <a:off x="2714033" y="4589176"/>
        <a:ext cx="6155868" cy="1305454"/>
      </dsp:txXfrm>
    </dsp:sp>
    <dsp:sp modelId="{CBD2EAA5-06E0-4C36-8859-9CE7A7FB1CE0}">
      <dsp:nvSpPr>
        <dsp:cNvPr id="0" name=""/>
        <dsp:cNvSpPr/>
      </dsp:nvSpPr>
      <dsp:spPr>
        <a:xfrm>
          <a:off x="456012" y="4463696"/>
          <a:ext cx="2258021" cy="155641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ru-RU" sz="1700" i="0" kern="1200" dirty="0" smtClean="0">
              <a:solidFill>
                <a:srgbClr val="FFFF00"/>
              </a:solidFill>
              <a:latin typeface="Arial" pitchFamily="34" charset="0"/>
              <a:cs typeface="Arial" pitchFamily="34" charset="0"/>
            </a:rPr>
            <a:t>По физиологическому действию на организм человека </a:t>
          </a:r>
          <a:endParaRPr lang="ru-RU" sz="1700" i="0" kern="1200" dirty="0">
            <a:solidFill>
              <a:srgbClr val="FFFF00"/>
            </a:solidFill>
            <a:latin typeface="Arial" pitchFamily="34" charset="0"/>
            <a:cs typeface="Arial" pitchFamily="34" charset="0"/>
          </a:endParaRPr>
        </a:p>
      </dsp:txBody>
      <dsp:txXfrm>
        <a:off x="531990" y="4539674"/>
        <a:ext cx="2106065" cy="14044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552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553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553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1D6C04A-9B5E-4035-89C1-BF7CA4AFEB4B}" type="slidenum">
              <a:rPr lang="ru-RU"/>
              <a:pPr>
                <a:defRPr/>
              </a:pPr>
              <a:t>‹#›</a:t>
            </a:fld>
            <a:endParaRPr lang="ru-RU"/>
          </a:p>
        </p:txBody>
      </p:sp>
    </p:spTree>
    <p:extLst>
      <p:ext uri="{BB962C8B-B14F-4D97-AF65-F5344CB8AC3E}">
        <p14:creationId xmlns:p14="http://schemas.microsoft.com/office/powerpoint/2010/main" val="3528730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54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2E835E-BAB5-40D8-A170-72501A628FF6}" type="slidenum">
              <a:rPr lang="ru-RU"/>
              <a:pPr>
                <a:defRPr/>
              </a:pPr>
              <a:t>‹#›</a:t>
            </a:fld>
            <a:endParaRPr lang="ru-RU"/>
          </a:p>
        </p:txBody>
      </p:sp>
    </p:spTree>
    <p:extLst>
      <p:ext uri="{BB962C8B-B14F-4D97-AF65-F5344CB8AC3E}">
        <p14:creationId xmlns:p14="http://schemas.microsoft.com/office/powerpoint/2010/main" val="41176914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EC2E835E-BAB5-40D8-A170-72501A628FF6}" type="slidenum">
              <a:rPr lang="ru-RU" smtClean="0"/>
              <a:pPr>
                <a:defRPr/>
              </a:pPr>
              <a:t>1</a:t>
            </a:fld>
            <a:endParaRPr lang="ru-RU"/>
          </a:p>
        </p:txBody>
      </p:sp>
    </p:spTree>
    <p:extLst>
      <p:ext uri="{BB962C8B-B14F-4D97-AF65-F5344CB8AC3E}">
        <p14:creationId xmlns:p14="http://schemas.microsoft.com/office/powerpoint/2010/main" val="1130272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74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AB3B7FEE-BADC-4046-A821-B44967DFB3EC}" type="slidenum">
              <a:rPr lang="ru-RU" altLang="ru-RU">
                <a:latin typeface="Arial" charset="0"/>
              </a:rPr>
              <a:pPr/>
              <a:t>180</a:t>
            </a:fld>
            <a:endParaRPr lang="ru-RU" altLang="ru-RU">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C2E835E-BAB5-40D8-A170-72501A628FF6}" type="slidenum">
              <a:rPr lang="ru-RU" smtClean="0"/>
              <a:pPr>
                <a:defRPr/>
              </a:pPr>
              <a:t>3</a:t>
            </a:fld>
            <a:endParaRPr lang="ru-RU"/>
          </a:p>
        </p:txBody>
      </p:sp>
    </p:spTree>
    <p:extLst>
      <p:ext uri="{BB962C8B-B14F-4D97-AF65-F5344CB8AC3E}">
        <p14:creationId xmlns:p14="http://schemas.microsoft.com/office/powerpoint/2010/main" val="154191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C2E835E-BAB5-40D8-A170-72501A628FF6}" type="slidenum">
              <a:rPr lang="ru-RU" smtClean="0"/>
              <a:pPr>
                <a:defRPr/>
              </a:pPr>
              <a:t>64</a:t>
            </a:fld>
            <a:endParaRPr lang="ru-RU"/>
          </a:p>
        </p:txBody>
      </p:sp>
    </p:spTree>
    <p:extLst>
      <p:ext uri="{BB962C8B-B14F-4D97-AF65-F5344CB8AC3E}">
        <p14:creationId xmlns:p14="http://schemas.microsoft.com/office/powerpoint/2010/main" val="317308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99332" name="Номер слайда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E44DFE5C-0056-43F8-82E3-22463B4CF9FA}" type="slidenum">
              <a:rPr lang="ru-RU" smtClean="0">
                <a:latin typeface="Calibri" pitchFamily="34" charset="0"/>
              </a:rPr>
              <a:pPr fontAlgn="base">
                <a:spcBef>
                  <a:spcPct val="0"/>
                </a:spcBef>
                <a:spcAft>
                  <a:spcPct val="0"/>
                </a:spcAft>
                <a:defRPr/>
              </a:pPr>
              <a:t>76</a:t>
            </a:fld>
            <a:endParaRPr lang="ru-RU"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algn="ctr" eaLnBrk="0" fontAlgn="base" hangingPunct="0">
              <a:spcBef>
                <a:spcPct val="0"/>
              </a:spcBef>
              <a:spcAft>
                <a:spcPct val="0"/>
              </a:spcAft>
              <a:defRPr sz="1500">
                <a:solidFill>
                  <a:schemeClr val="tx1"/>
                </a:solidFill>
                <a:latin typeface="Arial" charset="0"/>
              </a:defRPr>
            </a:lvl6pPr>
            <a:lvl7pPr marL="2971800" indent="-228600" algn="ctr" eaLnBrk="0" fontAlgn="base" hangingPunct="0">
              <a:spcBef>
                <a:spcPct val="0"/>
              </a:spcBef>
              <a:spcAft>
                <a:spcPct val="0"/>
              </a:spcAft>
              <a:defRPr sz="1500">
                <a:solidFill>
                  <a:schemeClr val="tx1"/>
                </a:solidFill>
                <a:latin typeface="Arial" charset="0"/>
              </a:defRPr>
            </a:lvl7pPr>
            <a:lvl8pPr marL="3429000" indent="-228600" algn="ctr" eaLnBrk="0" fontAlgn="base" hangingPunct="0">
              <a:spcBef>
                <a:spcPct val="0"/>
              </a:spcBef>
              <a:spcAft>
                <a:spcPct val="0"/>
              </a:spcAft>
              <a:defRPr sz="1500">
                <a:solidFill>
                  <a:schemeClr val="tx1"/>
                </a:solidFill>
                <a:latin typeface="Arial" charset="0"/>
              </a:defRPr>
            </a:lvl8pPr>
            <a:lvl9pPr marL="3886200" indent="-228600" algn="ctr" eaLnBrk="0" fontAlgn="base" hangingPunct="0">
              <a:spcBef>
                <a:spcPct val="0"/>
              </a:spcBef>
              <a:spcAft>
                <a:spcPct val="0"/>
              </a:spcAft>
              <a:defRPr sz="1500">
                <a:solidFill>
                  <a:schemeClr val="tx1"/>
                </a:solidFill>
                <a:latin typeface="Arial" charset="0"/>
              </a:defRPr>
            </a:lvl9pPr>
          </a:lstStyle>
          <a:p>
            <a:pPr eaLnBrk="1" hangingPunct="1"/>
            <a:fld id="{D5E67E3E-D303-438E-A9B7-920076FAB228}" type="slidenum">
              <a:rPr lang="ru-RU" altLang="ru-RU" sz="1200"/>
              <a:pPr eaLnBrk="1" hangingPunct="1"/>
              <a:t>77</a:t>
            </a:fld>
            <a:endParaRPr lang="ru-RU" altLang="ru-RU"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ru-RU" altLang="ru-RU" b="1" smtClean="0"/>
              <a:t>ПРЕКУРСОРЫ</a:t>
            </a:r>
            <a:r>
              <a:rPr lang="ru-RU" altLang="ru-RU" smtClean="0"/>
              <a:t> - вещества, часто используемые при производстве, изготовлении, переработке наркотических средств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C2E835E-BAB5-40D8-A170-72501A628FF6}" type="slidenum">
              <a:rPr lang="ru-RU" smtClean="0"/>
              <a:pPr>
                <a:defRPr/>
              </a:pPr>
              <a:t>99</a:t>
            </a:fld>
            <a:endParaRPr lang="ru-RU"/>
          </a:p>
        </p:txBody>
      </p:sp>
    </p:spTree>
    <p:extLst>
      <p:ext uri="{BB962C8B-B14F-4D97-AF65-F5344CB8AC3E}">
        <p14:creationId xmlns:p14="http://schemas.microsoft.com/office/powerpoint/2010/main" val="154191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14E3A7-5D59-4074-9338-35439F2D6233}" type="slidenum">
              <a:rPr lang="ru-RU" smtClean="0"/>
              <a:t>121</a:t>
            </a:fld>
            <a:endParaRPr lang="ru-RU"/>
          </a:p>
        </p:txBody>
      </p:sp>
    </p:spTree>
    <p:extLst>
      <p:ext uri="{BB962C8B-B14F-4D97-AF65-F5344CB8AC3E}">
        <p14:creationId xmlns:p14="http://schemas.microsoft.com/office/powerpoint/2010/main" val="300794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197FB2B-EB36-42F1-B62C-0462497C5212}" type="slidenum">
              <a:rPr lang="ru-RU" altLang="ru-RU">
                <a:latin typeface="Arial" panose="020B0604020202020204" pitchFamily="34" charset="0"/>
              </a:rPr>
              <a:pPr>
                <a:spcBef>
                  <a:spcPct val="0"/>
                </a:spcBef>
                <a:buClrTx/>
                <a:buFontTx/>
                <a:buNone/>
              </a:pPr>
              <a:t>159</a:t>
            </a:fld>
            <a:endParaRPr lang="ru-RU" altLang="ru-RU">
              <a:latin typeface="Arial" panose="020B0604020202020204" pitchFamily="34" charset="0"/>
            </a:endParaRPr>
          </a:p>
        </p:txBody>
      </p:sp>
      <p:sp>
        <p:nvSpPr>
          <p:cNvPr id="41987" name="Rectangle 1"/>
          <p:cNvSpPr>
            <a:spLocks noGrp="1" noRot="1" noChangeAspect="1" noChangeArrowheads="1" noTextEdit="1"/>
          </p:cNvSpPr>
          <p:nvPr>
            <p:ph type="sldImg"/>
          </p:nvPr>
        </p:nvSpPr>
        <p:spPr>
          <a:xfrm>
            <a:off x="909638"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extLst>
      <p:ext uri="{BB962C8B-B14F-4D97-AF65-F5344CB8AC3E}">
        <p14:creationId xmlns:p14="http://schemas.microsoft.com/office/powerpoint/2010/main" val="403932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71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2236E524-8997-42E5-B64F-7C1ACA6111FC}" type="slidenum">
              <a:rPr lang="ru-RU" altLang="ru-RU">
                <a:latin typeface="Arial" charset="0"/>
              </a:rPr>
              <a:pPr/>
              <a:t>171</a:t>
            </a:fld>
            <a:endParaRPr lang="ru-RU" altLang="ru-RU">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7" name="Дата 6"/>
          <p:cNvSpPr>
            <a:spLocks noGrp="1"/>
          </p:cNvSpPr>
          <p:nvPr>
            <p:ph type="dt" sz="half" idx="10"/>
          </p:nvPr>
        </p:nvSpPr>
        <p:spPr/>
        <p:txBody>
          <a:bodyPr/>
          <a:lstStyle>
            <a:lvl1pPr>
              <a:defRPr sz="1800">
                <a:solidFill>
                  <a:schemeClr val="tx1"/>
                </a:solidFill>
              </a:defRPr>
            </a:lvl1pPr>
          </a:lstStyle>
          <a:p>
            <a:pPr>
              <a:defRPr/>
            </a:pPr>
            <a:endParaRPr lang="ru-RU"/>
          </a:p>
        </p:txBody>
      </p:sp>
      <p:sp>
        <p:nvSpPr>
          <p:cNvPr id="8" name="Нижний колонтитул 7"/>
          <p:cNvSpPr>
            <a:spLocks noGrp="1"/>
          </p:cNvSpPr>
          <p:nvPr>
            <p:ph type="ftr" sz="quarter" idx="11"/>
          </p:nvPr>
        </p:nvSpPr>
        <p:spPr/>
        <p:txBody>
          <a:bodyPr/>
          <a:lstStyle>
            <a:lvl1pPr>
              <a:defRPr sz="1800">
                <a:solidFill>
                  <a:schemeClr val="tx1"/>
                </a:solidFill>
              </a:defRPr>
            </a:lvl1pPr>
          </a:lstStyle>
          <a:p>
            <a:pPr>
              <a:defRPr/>
            </a:pPr>
            <a:endParaRPr lang="ru-RU"/>
          </a:p>
        </p:txBody>
      </p:sp>
      <p:sp>
        <p:nvSpPr>
          <p:cNvPr id="9" name="Номер слайда 8"/>
          <p:cNvSpPr>
            <a:spLocks noGrp="1"/>
          </p:cNvSpPr>
          <p:nvPr>
            <p:ph type="sldNum" sz="quarter" idx="12"/>
          </p:nvPr>
        </p:nvSpPr>
        <p:spPr/>
        <p:txBody>
          <a:bodyPr/>
          <a:lstStyle>
            <a:lvl1pPr>
              <a:defRPr sz="1800">
                <a:solidFill>
                  <a:schemeClr val="tx1"/>
                </a:solidFill>
              </a:defRPr>
            </a:lvl1pPr>
          </a:lstStyle>
          <a:p>
            <a:pPr>
              <a:defRPr/>
            </a:pPr>
            <a:fld id="{05F4164C-48C7-4749-B879-9857FCDC6F16}" type="slidenum">
              <a:rPr lang="ru-RU" smtClean="0"/>
              <a:pPr>
                <a:defRPr/>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F626DD44-BC67-4C9C-8ABE-53FA75BFC072}"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9665075-6B98-48C8-AAA9-606CB0D31275}" type="slidenum">
              <a:rPr lang="ru-RU" smtClean="0"/>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0B00B43C-34CE-4853-A179-723EA66AC93C}" type="slidenum">
              <a:rPr lang="ru-RU" altLang="ru-RU"/>
              <a:pPr/>
              <a:t>‹#›</a:t>
            </a:fld>
            <a:endParaRPr lang="ru-RU" alt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F771376D-AE9B-4DD1-8BA1-27A5500A41D3}" type="slidenum">
              <a:rPr lang="ru-RU" altLang="ru-RU"/>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86D155C-C0AE-4FFE-B706-6C74F79DAAA0}"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C1848B2-355F-4CC6-A6E9-FD6730F11F84}" type="slidenum">
              <a:rPr lang="ru-RU" smtClean="0"/>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FD6624AE-78B4-4AE9-A3ED-368AF26E9B92}"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264F1C1A-189A-4FDD-A93A-ACA692A14F76}"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C415A7A1-28C3-489B-8CBC-101D7DF377D1}"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sz="1800">
                <a:solidFill>
                  <a:schemeClr val="tx1"/>
                </a:solidFill>
              </a:defRPr>
            </a:lvl1pPr>
          </a:lstStyle>
          <a:p>
            <a:pPr>
              <a:defRPr/>
            </a:pPr>
            <a:endParaRPr lang="ru-RU"/>
          </a:p>
        </p:txBody>
      </p:sp>
      <p:sp>
        <p:nvSpPr>
          <p:cNvPr id="3" name="Нижний колонтитул 2"/>
          <p:cNvSpPr>
            <a:spLocks noGrp="1"/>
          </p:cNvSpPr>
          <p:nvPr>
            <p:ph type="ftr" sz="quarter" idx="11"/>
          </p:nvPr>
        </p:nvSpPr>
        <p:spPr/>
        <p:txBody>
          <a:bodyPr/>
          <a:lstStyle>
            <a:lvl1pPr>
              <a:defRPr sz="1800">
                <a:solidFill>
                  <a:schemeClr val="tx1"/>
                </a:solidFill>
              </a:defRPr>
            </a:lvl1pPr>
          </a:lstStyle>
          <a:p>
            <a:pPr>
              <a:defRPr/>
            </a:pPr>
            <a:endParaRPr lang="ru-RU"/>
          </a:p>
        </p:txBody>
      </p:sp>
      <p:sp>
        <p:nvSpPr>
          <p:cNvPr id="4" name="Номер слайда 3"/>
          <p:cNvSpPr>
            <a:spLocks noGrp="1"/>
          </p:cNvSpPr>
          <p:nvPr>
            <p:ph type="sldNum" sz="quarter" idx="12"/>
          </p:nvPr>
        </p:nvSpPr>
        <p:spPr/>
        <p:txBody>
          <a:bodyPr/>
          <a:lstStyle>
            <a:lvl1pPr>
              <a:defRPr sz="1800">
                <a:solidFill>
                  <a:schemeClr val="tx1"/>
                </a:solidFill>
              </a:defRPr>
            </a:lvl1pPr>
          </a:lstStyle>
          <a:p>
            <a:pPr>
              <a:defRPr/>
            </a:pPr>
            <a:fld id="{84C5E317-E174-4B7A-8F75-2D0BD3D47F42}"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lvl1pPr>
              <a:defRPr sz="1800"/>
            </a:lvl1pPr>
          </a:lstStyle>
          <a:p>
            <a:pPr>
              <a:defRPr/>
            </a:pPr>
            <a:fld id="{98833031-3A7F-4477-833E-4EEBF33AC5C0}" type="slidenum">
              <a:rPr lang="ru-RU" smtClean="0"/>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lvl1pPr>
              <a:defRPr sz="1800">
                <a:solidFill>
                  <a:schemeClr val="tx1"/>
                </a:solidFill>
              </a:defRPr>
            </a:lvl1pPr>
          </a:lstStyle>
          <a:p>
            <a:pPr>
              <a:defRPr/>
            </a:pPr>
            <a:fld id="{4DF89DEA-1C9E-4893-BF38-0AA8EA68168B}" type="slidenum">
              <a:rPr lang="ru-RU" smtClean="0"/>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5F4164C-48C7-4749-B879-9857FCDC6F16}"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2.xml"/><Relationship Id="rId5" Type="http://schemas.openxmlformats.org/officeDocument/2006/relationships/image" Target="../media/image158.jpg"/><Relationship Id="rId4" Type="http://schemas.openxmlformats.org/officeDocument/2006/relationships/image" Target="../media/image15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g"/><Relationship Id="rId1" Type="http://schemas.openxmlformats.org/officeDocument/2006/relationships/slideLayout" Target="../slideLayouts/slideLayout2.xml"/><Relationship Id="rId4" Type="http://schemas.openxmlformats.org/officeDocument/2006/relationships/image" Target="../media/image161.jpg"/></Relationships>
</file>

<file path=ppt/slides/_rels/slide1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4.jpg"/><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5.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3.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6.xml"/><Relationship Id="rId4" Type="http://schemas.openxmlformats.org/officeDocument/2006/relationships/image" Target="../media/image17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7.png"/><Relationship Id="rId4" Type="http://schemas.openxmlformats.org/officeDocument/2006/relationships/image" Target="../media/image17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2.xml"/><Relationship Id="rId4" Type="http://schemas.openxmlformats.org/officeDocument/2006/relationships/image" Target="../media/image185.png"/></Relationships>
</file>

<file path=ppt/slides/_rels/slide14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14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06.emf"/><Relationship Id="rId4" Type="http://schemas.openxmlformats.org/officeDocument/2006/relationships/oleObject" Target="../embeddings/oleObject1.bin"/></Relationships>
</file>

<file path=ppt/slides/_rels/slide16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 Id="rId5" Type="http://schemas.openxmlformats.org/officeDocument/2006/relationships/image" Target="../media/image214.jpeg"/><Relationship Id="rId4" Type="http://schemas.openxmlformats.org/officeDocument/2006/relationships/image" Target="../media/image213.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7.jpeg"/></Relationships>
</file>

<file path=ppt/slides/_rels/slide17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hyperlink" Target="http://www.membrana.ru/images/articles/1079724913-0.jpeg" TargetMode="External"/><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hyperlink" Target="http://img.oboz.obozrevatel.com/files/NewsPhoto/2008/07/30/251298/107283_image_large.jpg"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hyperlink" Target="http://img.oboz.obozrevatel.com/files/NewsPhoto/2008/07/30/251298/107283_image_large.jpg" TargetMode="External"/><Relationship Id="rId1" Type="http://schemas.openxmlformats.org/officeDocument/2006/relationships/slideLayout" Target="../slideLayouts/slideLayout7.xml"/><Relationship Id="rId5" Type="http://schemas.openxmlformats.org/officeDocument/2006/relationships/image" Target="../media/image230.jpeg"/><Relationship Id="rId4" Type="http://schemas.openxmlformats.org/officeDocument/2006/relationships/hyperlink" Target="http://www.membrana.ru/images/articles/1079724913-0.jpe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3.jpeg"/></Relationships>
</file>

<file path=ppt/slides/_rels/slide18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hyperlink" Target="http://all-weapons.ru/uploads/posts/2008-10/1224964753_7471.jpg"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hyperlink" Target="http://eldesdichado.typepad.com/photos/uncategorized/2007/10/14/dna_repair.jpg" TargetMode="External"/><Relationship Id="rId1" Type="http://schemas.openxmlformats.org/officeDocument/2006/relationships/slideLayout" Target="../slideLayouts/slideLayout7.xml"/><Relationship Id="rId5" Type="http://schemas.openxmlformats.org/officeDocument/2006/relationships/image" Target="../media/image244.jpeg"/><Relationship Id="rId4" Type="http://schemas.openxmlformats.org/officeDocument/2006/relationships/hyperlink" Target="http://upload.wikimedia.org/wikipedia/commons/c/c6/San_lady_botswana.jpg"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www.army-technology.com/projects/meads/images/airdefenceMEADS2.jpg" TargetMode="External"/><Relationship Id="rId2" Type="http://schemas.openxmlformats.org/officeDocument/2006/relationships/image" Target="../media/image245.jpeg"/><Relationship Id="rId1" Type="http://schemas.openxmlformats.org/officeDocument/2006/relationships/slideLayout" Target="../slideLayouts/slideLayout7.xml"/><Relationship Id="rId4" Type="http://schemas.openxmlformats.org/officeDocument/2006/relationships/image" Target="../media/image246.jpeg"/></Relationships>
</file>

<file path=ppt/slides/_rels/slide18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ru.wikipedia.org/wiki/%D0%98%D0%B7%D0%BE%D1%82%D0%BE%D0%BF%D1%8B_%D0%BF%D0%BB%D1%83%D1%82%D0%BE%D0%BD%D0%B8%D1%8F" TargetMode="External"/><Relationship Id="rId3" Type="http://schemas.openxmlformats.org/officeDocument/2006/relationships/hyperlink" Target="https://ru.wikipedia.org/wiki/%D0%9F%D0%BB%D1%83%D1%82%D0%BE%D0%BD%D0%B8%D0%B9-239" TargetMode="External"/><Relationship Id="rId7" Type="http://schemas.openxmlformats.org/officeDocument/2006/relationships/hyperlink" Target="https://ru.wikipedia.org/wiki/%D0%9E%D0%B1%D0%BE%D0%B3%D0%B0%D1%89%D0%B5%D0%BD%D0%B8%D0%B5_%D1%83%D1%80%D0%B0%D0%BD%D0%B0" TargetMode="External"/><Relationship Id="rId2" Type="http://schemas.openxmlformats.org/officeDocument/2006/relationships/hyperlink" Target="https://ru.wikipedia.org/wiki/%D0%A3%D1%80%D0%B0%D0%BD-235" TargetMode="External"/><Relationship Id="rId1" Type="http://schemas.openxmlformats.org/officeDocument/2006/relationships/slideLayout" Target="../slideLayouts/slideLayout7.xml"/><Relationship Id="rId6" Type="http://schemas.openxmlformats.org/officeDocument/2006/relationships/hyperlink" Target="https://ru.wikipedia.org/wiki/%D0%A3%D1%80%D0%B0%D0%BD-234" TargetMode="External"/><Relationship Id="rId5" Type="http://schemas.openxmlformats.org/officeDocument/2006/relationships/hyperlink" Target="https://ru.wikipedia.org/wiki/%D0%A3%D1%80%D0%B0%D0%BD-238" TargetMode="External"/><Relationship Id="rId4" Type="http://schemas.openxmlformats.org/officeDocument/2006/relationships/hyperlink" Target="https://ru.wikipedia.org/wiki/%D0%A3%D1%80%D0%B0%D0%BD_(%D1%8D%D0%BB%D0%B5%D0%BC%D0%B5%D0%BD%D1%82)"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port2all.dp.ua/uploads/posts/2010-04/1271603439_tsarbomb.jp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9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614363" y="481013"/>
            <a:ext cx="8001000" cy="1143000"/>
          </a:xfrm>
          <a:prstGeom prst="rect">
            <a:avLst/>
          </a:prstGeom>
        </p:spPr>
        <p:txBody>
          <a:bodyPr/>
          <a:lstStyle/>
          <a:p>
            <a:pPr algn="ctr">
              <a:spcBef>
                <a:spcPct val="50000"/>
              </a:spcBef>
              <a:defRPr/>
            </a:pPr>
            <a:r>
              <a:rPr lang="ru-RU" b="1" dirty="0">
                <a:latin typeface="Arial" panose="020B0604020202020204" pitchFamily="34" charset="0"/>
                <a:ea typeface="+mj-ea"/>
                <a:cs typeface="Arial" panose="020B0604020202020204" pitchFamily="34" charset="0"/>
              </a:rPr>
              <a:t>ЗАБАЙКАЛЬСКИЙ ГОСУДАРСТВЕННЫЙ УНИВЕРСИТЕТ</a:t>
            </a:r>
            <a:r>
              <a:rPr lang="ru-RU" dirty="0">
                <a:latin typeface="Arial" panose="020B0604020202020204" pitchFamily="34" charset="0"/>
                <a:ea typeface="+mj-ea"/>
                <a:cs typeface="Arial" panose="020B0604020202020204" pitchFamily="34" charset="0"/>
              </a:rPr>
              <a:t/>
            </a:r>
            <a:br>
              <a:rPr lang="ru-RU" dirty="0">
                <a:latin typeface="Arial" panose="020B0604020202020204" pitchFamily="34" charset="0"/>
                <a:ea typeface="+mj-ea"/>
                <a:cs typeface="Arial" panose="020B0604020202020204" pitchFamily="34" charset="0"/>
              </a:rPr>
            </a:br>
            <a:r>
              <a:rPr lang="ru-RU" dirty="0">
                <a:latin typeface="Arial" panose="020B0604020202020204" pitchFamily="34" charset="0"/>
                <a:ea typeface="+mj-ea"/>
                <a:cs typeface="Arial" panose="020B0604020202020204" pitchFamily="34" charset="0"/>
              </a:rPr>
              <a:t/>
            </a:r>
            <a:br>
              <a:rPr lang="ru-RU" dirty="0">
                <a:latin typeface="Arial" panose="020B0604020202020204" pitchFamily="34" charset="0"/>
                <a:ea typeface="+mj-ea"/>
                <a:cs typeface="Arial" panose="020B0604020202020204" pitchFamily="34" charset="0"/>
              </a:rPr>
            </a:br>
            <a:r>
              <a:rPr lang="ru-RU" b="1" dirty="0">
                <a:latin typeface="Arial" panose="020B0604020202020204" pitchFamily="34" charset="0"/>
                <a:ea typeface="+mj-ea"/>
                <a:cs typeface="Arial" panose="020B0604020202020204" pitchFamily="34" charset="0"/>
              </a:rPr>
              <a:t>ВОЕННЫЙ УЧЕБНЫЙ ЦЕНТР</a:t>
            </a:r>
            <a:endParaRPr lang="ru-RU" dirty="0">
              <a:latin typeface="Arial" panose="020B0604020202020204" pitchFamily="34" charset="0"/>
              <a:ea typeface="+mj-ea"/>
              <a:cs typeface="Arial" panose="020B0604020202020204" pitchFamily="34" charset="0"/>
            </a:endParaRPr>
          </a:p>
        </p:txBody>
      </p:sp>
      <p:cxnSp>
        <p:nvCxnSpPr>
          <p:cNvPr id="12" name="Прямая соединительная линия 11"/>
          <p:cNvCxnSpPr/>
          <p:nvPr/>
        </p:nvCxnSpPr>
        <p:spPr>
          <a:xfrm>
            <a:off x="1104812" y="908720"/>
            <a:ext cx="6984379" cy="0"/>
          </a:xfrm>
          <a:prstGeom prst="line">
            <a:avLst/>
          </a:prstGeom>
          <a:ln w="5715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2054" name="Picture 5" descr="C:\Users\chitgu.local\Desktop\s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 y="0"/>
            <a:ext cx="108108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E:\ВУЦ\ФОТОГРАФИИ\Chistaya_Emblema_VU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7987" y="41276"/>
            <a:ext cx="10096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5"/>
          <p:cNvSpPr txBox="1">
            <a:spLocks noChangeArrowheads="1"/>
          </p:cNvSpPr>
          <p:nvPr/>
        </p:nvSpPr>
        <p:spPr bwMode="auto">
          <a:xfrm>
            <a:off x="323528" y="2420888"/>
            <a:ext cx="3671887" cy="400110"/>
          </a:xfrm>
          <a:prstGeom prst="rect">
            <a:avLst/>
          </a:prstGeom>
          <a:noFill/>
          <a:ln w="31750">
            <a:noFill/>
            <a:miter lim="800000"/>
            <a:headEnd/>
            <a:tailEnd/>
          </a:ln>
        </p:spPr>
        <p:txBody>
          <a:bodyPr>
            <a:spAutoFit/>
          </a:bodyPr>
          <a:lstStyle/>
          <a:p>
            <a:pPr>
              <a:spcBef>
                <a:spcPct val="50000"/>
              </a:spcBef>
            </a:pPr>
            <a:r>
              <a:rPr lang="ru-RU" altLang="ru-RU" sz="2000" b="1" dirty="0"/>
              <a:t>Тема </a:t>
            </a:r>
            <a:r>
              <a:rPr lang="ru-RU" altLang="ru-RU" sz="2000" b="1" dirty="0" smtClean="0"/>
              <a:t>1. Лекция </a:t>
            </a:r>
            <a:endParaRPr lang="ru-RU" altLang="ru-RU" sz="2000" b="1" dirty="0"/>
          </a:p>
        </p:txBody>
      </p:sp>
      <p:sp>
        <p:nvSpPr>
          <p:cNvPr id="9" name="Rectangle 1"/>
          <p:cNvSpPr>
            <a:spLocks noChangeArrowheads="1"/>
          </p:cNvSpPr>
          <p:nvPr/>
        </p:nvSpPr>
        <p:spPr bwMode="auto">
          <a:xfrm>
            <a:off x="694483" y="3202374"/>
            <a:ext cx="79208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defRPr/>
            </a:pPr>
            <a:r>
              <a:rPr lang="ru-RU"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Ядерное</a:t>
            </a:r>
            <a:r>
              <a:rPr lang="ru-RU"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химическое, биологическое, зажигательное оружие</a:t>
            </a:r>
            <a:endParaRPr lang="ru-RU" sz="2400" b="1" cap="all" dirty="0" smtClean="0">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196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23528" y="404664"/>
            <a:ext cx="8572500" cy="642937"/>
          </a:xfrm>
        </p:spPr>
        <p:txBody>
          <a:bodyPr>
            <a:normAutofit/>
          </a:bodyPr>
          <a:lstStyle/>
          <a:p>
            <a:pPr algn="ctr" eaLnBrk="1" hangingPunct="1"/>
            <a:r>
              <a:rPr lang="ru-RU"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Последствия ядерного взрыва в ХИРОСИМЕ и НАГАСАКИ</a:t>
            </a:r>
            <a:r>
              <a:rPr lang="ru-RU" sz="4000" b="1" dirty="0" smtClean="0">
                <a:solidFill>
                  <a:srgbClr val="FFFF00"/>
                </a:solidFill>
              </a:rPr>
              <a:t/>
            </a:r>
            <a:br>
              <a:rPr lang="ru-RU" sz="4000" b="1" dirty="0" smtClean="0">
                <a:solidFill>
                  <a:srgbClr val="FFFF00"/>
                </a:solidFill>
              </a:rPr>
            </a:br>
            <a:endParaRPr lang="ru-RU" sz="1400" b="1" dirty="0" smtClean="0">
              <a:solidFill>
                <a:srgbClr val="FFFF00"/>
              </a:solidFill>
            </a:endParaRPr>
          </a:p>
        </p:txBody>
      </p:sp>
      <p:pic>
        <p:nvPicPr>
          <p:cNvPr id="4505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4933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48" y="1412776"/>
            <a:ext cx="42148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1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1692771"/>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№1</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a:latin typeface="Arial" panose="020B0604020202020204" pitchFamily="34" charset="0"/>
                <a:cs typeface="Arial" panose="020B0604020202020204" pitchFamily="34" charset="0"/>
              </a:rPr>
              <a:t>Назначение химического оружия, принципы и средства его применения.</a:t>
            </a:r>
            <a:endParaRPr lang="ru-RU" sz="2000" b="1" dirty="0" smtClean="0">
              <a:latin typeface="Arial" panose="020B0604020202020204" pitchFamily="34" charset="0"/>
              <a:cs typeface="Arial" panose="020B0604020202020204" pitchFamily="34" charset="0"/>
            </a:endParaRPr>
          </a:p>
          <a:p>
            <a:pPr lvl="0">
              <a:buNone/>
            </a:pPr>
            <a:endParaRPr lang="ru-RU" sz="2400" dirty="0" smtClean="0">
              <a:latin typeface="Times New Roman" pitchFamily="18" charset="0"/>
              <a:cs typeface="Times New Roman"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404664"/>
            <a:ext cx="8496944" cy="1938992"/>
          </a:xfrm>
          <a:prstGeom prst="rect">
            <a:avLst/>
          </a:prstGeom>
        </p:spPr>
        <p:txBody>
          <a:bodyPr wrap="square">
            <a:spAutoFit/>
          </a:bodyPr>
          <a:lstStyle/>
          <a:p>
            <a:pPr algn="just"/>
            <a:r>
              <a:rPr lang="ru-RU" sz="2000" b="1" cap="all" dirty="0" smtClean="0">
                <a:ln>
                  <a:solidFill>
                    <a:srgbClr val="FFFF00"/>
                  </a:solidFill>
                </a:ln>
                <a:latin typeface="Calibri" pitchFamily="34" charset="0"/>
              </a:rPr>
              <a:t>Химическое оружие </a:t>
            </a:r>
            <a:r>
              <a:rPr lang="ru-RU" sz="2000" b="1" dirty="0" smtClean="0">
                <a:latin typeface="Calibri" pitchFamily="34" charset="0"/>
              </a:rPr>
              <a:t>– оружие </a:t>
            </a:r>
            <a:r>
              <a:rPr lang="ru-RU" sz="2000" b="1" dirty="0">
                <a:latin typeface="Calibri" pitchFamily="34" charset="0"/>
              </a:rPr>
              <a:t>массового поражения, действие которого основано на токсических свойствах отравляющих веществ, и средства их применения: артиллерийские снаряды, ракеты, мины, авиационные бомбы, газомёты, системы баллонного </a:t>
            </a:r>
            <a:r>
              <a:rPr lang="ru-RU" sz="2000" b="1" dirty="0" err="1">
                <a:latin typeface="Calibri" pitchFamily="34" charset="0"/>
              </a:rPr>
              <a:t>газопуска</a:t>
            </a:r>
            <a:r>
              <a:rPr lang="ru-RU" sz="2000" b="1" dirty="0">
                <a:latin typeface="Calibri" pitchFamily="34" charset="0"/>
              </a:rPr>
              <a:t>, </a:t>
            </a:r>
            <a:r>
              <a:rPr lang="ru-RU" sz="2000" b="1" dirty="0" err="1">
                <a:latin typeface="Calibri" pitchFamily="34" charset="0"/>
              </a:rPr>
              <a:t>ВАПы</a:t>
            </a:r>
            <a:r>
              <a:rPr lang="ru-RU" sz="2000" b="1" dirty="0">
                <a:latin typeface="Calibri" pitchFamily="34" charset="0"/>
              </a:rPr>
              <a:t>, гранаты, шашки. Наряду с ядерным и биологическим оружием, относится к оружию массового поражения.</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05591"/>
            <a:ext cx="3420417" cy="232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426" y="3284984"/>
            <a:ext cx="3096345" cy="234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7" y="3305591"/>
            <a:ext cx="2952328" cy="232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6503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89054" y="764704"/>
            <a:ext cx="4176464" cy="2246769"/>
          </a:xfrm>
          <a:prstGeom prst="rect">
            <a:avLst/>
          </a:prstGeom>
        </p:spPr>
        <p:txBody>
          <a:bodyPr wrap="square">
            <a:spAutoFit/>
          </a:bodyPr>
          <a:lstStyle/>
          <a:p>
            <a:pPr algn="just"/>
            <a:r>
              <a:rPr lang="ru-RU" sz="2000" b="1" dirty="0" smtClean="0">
                <a:latin typeface="Calibri" pitchFamily="34" charset="0"/>
              </a:rPr>
              <a:t>Первое масштабное применение:</a:t>
            </a:r>
          </a:p>
          <a:p>
            <a:pPr algn="just"/>
            <a:r>
              <a:rPr lang="ru-RU" sz="2000" b="1" dirty="0" smtClean="0">
                <a:latin typeface="Calibri" pitchFamily="34" charset="0"/>
              </a:rPr>
              <a:t>24 апреля 1915 года на участке фронта неподалеку от города Ипра французские и британские солдаты заметили странное желто-зеленое облако, которое стремительно двигалось в их сторону. </a:t>
            </a:r>
            <a:endParaRPr lang="ru-RU" sz="2000" b="1" dirty="0">
              <a:latin typeface="Calibri" pitchFamily="34" charset="0"/>
            </a:endParaRPr>
          </a:p>
        </p:txBody>
      </p:sp>
      <p:sp>
        <p:nvSpPr>
          <p:cNvPr id="4" name="Прямоугольник 3"/>
          <p:cNvSpPr/>
          <p:nvPr/>
        </p:nvSpPr>
        <p:spPr>
          <a:xfrm>
            <a:off x="4608512" y="4005064"/>
            <a:ext cx="4139952" cy="1631216"/>
          </a:xfrm>
          <a:prstGeom prst="rect">
            <a:avLst/>
          </a:prstGeom>
        </p:spPr>
        <p:txBody>
          <a:bodyPr wrap="square">
            <a:spAutoFit/>
          </a:bodyPr>
          <a:lstStyle/>
          <a:p>
            <a:pPr algn="just"/>
            <a:r>
              <a:rPr lang="ru-RU" sz="2000" b="1" dirty="0" smtClean="0">
                <a:latin typeface="Calibri" pitchFamily="34" charset="0"/>
              </a:rPr>
              <a:t>Казалось, ничто не предвещало беды, но когда этот туман достиг первой линии окопов, люди в нем стали падать, кашлять, задыхаться и умирать. </a:t>
            </a:r>
            <a:endParaRPr lang="ru-RU" sz="2000" b="1" dirty="0">
              <a:latin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2" y="537818"/>
            <a:ext cx="4309917" cy="317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29000"/>
            <a:ext cx="431399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788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332656"/>
            <a:ext cx="8280920" cy="2554545"/>
          </a:xfrm>
          <a:prstGeom prst="rect">
            <a:avLst/>
          </a:prstGeom>
        </p:spPr>
        <p:txBody>
          <a:bodyPr wrap="square">
            <a:spAutoFit/>
          </a:bodyPr>
          <a:lstStyle/>
          <a:p>
            <a:pPr indent="354013" algn="just"/>
            <a:r>
              <a:rPr lang="ru-RU" sz="2000" b="1" dirty="0" smtClean="0">
                <a:latin typeface="Calibri" pitchFamily="34" charset="0"/>
              </a:rPr>
              <a:t>Этот день стал официальной датой первого массированного применения химического оружия. Немецкая армия на участке фронта шириной в шесть километров выпустила в направлении вражеских траншей 168 тонн хлора. Отрава поразила 15 тысяч человек, из них 5 тысяч погибли практически мгновенно, а оставшиеся в живых умерли позже в госпиталях или на всю жизнь остались инвалидами. После применения газа немецкие войска пошли в атаку и без потерь заняли вражеские позиции, ибо оборонять их оказалось уже некому.</a:t>
            </a:r>
            <a:endParaRPr lang="ru-RU" sz="2000" b="1" dirty="0">
              <a:latin typeface="Calibri"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887201"/>
            <a:ext cx="8280920" cy="371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8984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332656"/>
            <a:ext cx="8352928" cy="1938992"/>
          </a:xfrm>
          <a:prstGeom prst="rect">
            <a:avLst/>
          </a:prstGeom>
        </p:spPr>
        <p:txBody>
          <a:bodyPr wrap="square">
            <a:spAutoFit/>
          </a:bodyPr>
          <a:lstStyle/>
          <a:p>
            <a:pPr algn="just"/>
            <a:r>
              <a:rPr lang="ru-RU" sz="2000" b="1" dirty="0" smtClean="0">
                <a:ln>
                  <a:solidFill>
                    <a:srgbClr val="FFFF00"/>
                  </a:solidFill>
                </a:ln>
                <a:latin typeface="Calibri" pitchFamily="34" charset="0"/>
              </a:rPr>
              <a:t>31 мая 1915 года </a:t>
            </a:r>
            <a:r>
              <a:rPr lang="ru-RU" sz="2000" b="1" dirty="0" smtClean="0">
                <a:latin typeface="Calibri" pitchFamily="34" charset="0"/>
              </a:rPr>
              <a:t>химическое оружие впервые было использовано против российской армии – немцы применили фосген. Облако газа было принято за маскировку и на передний край перебросили еще больше солдат. Последствия газовой атаки были ужасными: 9 тысяч человек умерли мучительной смертью, из-за воздействия отравы погибла даже трава.</a:t>
            </a:r>
            <a:endParaRPr lang="ru-RU" sz="2000" b="1" dirty="0">
              <a:latin typeface="Calibri"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72" y="2270353"/>
            <a:ext cx="7560840" cy="410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8648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332656"/>
            <a:ext cx="8424936" cy="707886"/>
          </a:xfrm>
          <a:prstGeom prst="rect">
            <a:avLst/>
          </a:prstGeom>
        </p:spPr>
        <p:txBody>
          <a:bodyPr wrap="square">
            <a:spAutoFit/>
          </a:bodyPr>
          <a:lstStyle/>
          <a:p>
            <a:pPr algn="just"/>
            <a:r>
              <a:rPr lang="ru-RU" sz="2000" b="1" dirty="0" smtClean="0">
                <a:ln>
                  <a:solidFill>
                    <a:srgbClr val="FFFF00"/>
                  </a:solidFill>
                </a:ln>
                <a:latin typeface="Calibri" pitchFamily="34" charset="0"/>
              </a:rPr>
              <a:t> 6 августа 1915г. </a:t>
            </a:r>
            <a:r>
              <a:rPr lang="ru-RU" sz="2000" b="1" dirty="0" smtClean="0">
                <a:latin typeface="Calibri" pitchFamily="34" charset="0"/>
              </a:rPr>
              <a:t>против защитников русской крепости </a:t>
            </a:r>
            <a:r>
              <a:rPr lang="ru-RU" sz="2000" b="1" dirty="0" err="1" smtClean="0">
                <a:latin typeface="Calibri" pitchFamily="34" charset="0"/>
              </a:rPr>
              <a:t>Осовец</a:t>
            </a:r>
            <a:r>
              <a:rPr lang="ru-RU" sz="2000" b="1" dirty="0" smtClean="0">
                <a:latin typeface="Calibri" pitchFamily="34" charset="0"/>
              </a:rPr>
              <a:t>  германскими войсками был применен хлор. </a:t>
            </a:r>
            <a:endParaRPr lang="ru-RU" sz="2000" b="1" dirty="0">
              <a:latin typeface="Calibri"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4139155" cy="365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771" y="2060848"/>
            <a:ext cx="4502702" cy="365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184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60648"/>
            <a:ext cx="8568952" cy="3170099"/>
          </a:xfrm>
          <a:prstGeom prst="rect">
            <a:avLst/>
          </a:prstGeom>
        </p:spPr>
        <p:txBody>
          <a:bodyPr wrap="square">
            <a:spAutoFit/>
          </a:bodyPr>
          <a:lstStyle/>
          <a:p>
            <a:pPr indent="354013" algn="just"/>
            <a:r>
              <a:rPr lang="ru-RU" sz="2000" b="1" dirty="0" smtClean="0">
                <a:latin typeface="Calibri" pitchFamily="34" charset="0"/>
              </a:rPr>
              <a:t>Когда германские цепи приблизились к окопам, из густо-зеленого хлорного тумана на них обрушилась… контратакующая русская пехота. Зрелище было ужасающим: бойцы шли в штыковую с лицами, обмотанными тряпками, сотрясаясь от жуткого кашля, буквально выплёвывая куски лёгких на окровавленные гимнастёрки. Это были остатки 13-й роты 226-го пехотного </a:t>
            </a:r>
            <a:r>
              <a:rPr lang="ru-RU" sz="2000" b="1" dirty="0" err="1" smtClean="0">
                <a:latin typeface="Calibri" pitchFamily="34" charset="0"/>
              </a:rPr>
              <a:t>Землянского</a:t>
            </a:r>
            <a:r>
              <a:rPr lang="ru-RU" sz="2000" b="1" dirty="0" smtClean="0">
                <a:latin typeface="Calibri" pitchFamily="34" charset="0"/>
              </a:rPr>
              <a:t> полка, чуть больше 60 человек. Но они ввергли противника в такой ужас, что германские пехотинцы, не приняв боя, ринулись назад, затаптывая друг друга и повисая на собственных проволочных заграждениях. Это сражение войдёт в историю как </a:t>
            </a:r>
            <a:r>
              <a:rPr lang="ru-RU" sz="2000" b="1" dirty="0" smtClean="0">
                <a:ln>
                  <a:solidFill>
                    <a:srgbClr val="FFFF00"/>
                  </a:solidFill>
                </a:ln>
                <a:solidFill>
                  <a:srgbClr val="FF0000"/>
                </a:solidFill>
                <a:latin typeface="Calibri" pitchFamily="34" charset="0"/>
              </a:rPr>
              <a:t>«атака мертвецов».</a:t>
            </a:r>
            <a:endParaRPr lang="ru-RU" sz="2000" b="1" dirty="0">
              <a:ln>
                <a:solidFill>
                  <a:srgbClr val="FFFF00"/>
                </a:solidFill>
              </a:ln>
              <a:solidFill>
                <a:srgbClr val="FF0000"/>
              </a:solidFill>
              <a:latin typeface="Calibri"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413590"/>
            <a:ext cx="4680520" cy="325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598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7106" y="620688"/>
            <a:ext cx="8568952" cy="5016758"/>
          </a:xfrm>
          <a:prstGeom prst="rect">
            <a:avLst/>
          </a:prstGeom>
        </p:spPr>
        <p:txBody>
          <a:bodyPr wrap="square">
            <a:spAutoFit/>
          </a:bodyPr>
          <a:lstStyle/>
          <a:p>
            <a:pPr indent="354013" algn="just"/>
            <a:r>
              <a:rPr lang="ru-RU" sz="2000" b="1" dirty="0" smtClean="0">
                <a:latin typeface="Calibri" pitchFamily="34" charset="0"/>
              </a:rPr>
              <a:t>Применение ядовитых газов в Первой мировой войне стало крупной военной инновацией, и уже тогда диапазон отравляющих веществ был достаточно широк: от просто вредоносных (слезоточивый газ) до смертельно ядовитых (хлор, фосген, иприт). Таким образом, химическое оружие являлось одним из основных, начиная с Первой мировой войны и на всём протяжении XX века. </a:t>
            </a:r>
          </a:p>
          <a:p>
            <a:pPr indent="354013" algn="just"/>
            <a:endParaRPr lang="ru-RU" sz="2000" b="1" dirty="0" smtClean="0">
              <a:latin typeface="Calibri" pitchFamily="34" charset="0"/>
            </a:endParaRPr>
          </a:p>
          <a:p>
            <a:pPr indent="354013" algn="just"/>
            <a:r>
              <a:rPr lang="ru-RU" sz="2000" b="1" dirty="0" smtClean="0">
                <a:latin typeface="Calibri" pitchFamily="34" charset="0"/>
              </a:rPr>
              <a:t>Самым большим недостатком химического оружия является его непредсказуемость: </a:t>
            </a:r>
          </a:p>
          <a:p>
            <a:pPr indent="354013" algn="just"/>
            <a:r>
              <a:rPr lang="ru-RU" sz="2000" b="1" dirty="0" smtClean="0">
                <a:latin typeface="Calibri" pitchFamily="34" charset="0"/>
              </a:rPr>
              <a:t>Куда подует ветер, изменится ли влажность воздуха, в какую сторону пойдет отрава вместе с подземными водами. В чью ДНК встроится мутаген из боевого газа, и чей ребенок родится калекой. </a:t>
            </a:r>
          </a:p>
          <a:p>
            <a:pPr indent="354013" algn="just"/>
            <a:r>
              <a:rPr lang="ru-RU" sz="2000" b="1" dirty="0" smtClean="0">
                <a:latin typeface="Calibri" pitchFamily="34" charset="0"/>
              </a:rPr>
              <a:t>И это совсем не теоретические вопросы. Американские солдаты, ставшие калеками после применения собственного газа «Агент </a:t>
            </a:r>
            <a:r>
              <a:rPr lang="ru-RU" sz="2000" b="1" dirty="0" err="1" smtClean="0">
                <a:latin typeface="Calibri" pitchFamily="34" charset="0"/>
              </a:rPr>
              <a:t>Оранж</a:t>
            </a:r>
            <a:r>
              <a:rPr lang="ru-RU" sz="2000" b="1" dirty="0" smtClean="0">
                <a:latin typeface="Calibri" pitchFamily="34" charset="0"/>
              </a:rPr>
              <a:t>» во Вьетнаме, — наглядное доказательство непредсказуемости, которую несет химическое оружие.</a:t>
            </a:r>
            <a:endParaRPr lang="ru-RU" sz="2000" b="1" dirty="0">
              <a:latin typeface="Calibri" pitchFamily="34" charset="0"/>
            </a:endParaRPr>
          </a:p>
        </p:txBody>
      </p:sp>
    </p:spTree>
    <p:extLst>
      <p:ext uri="{BB962C8B-B14F-4D97-AF65-F5344CB8AC3E}">
        <p14:creationId xmlns:p14="http://schemas.microsoft.com/office/powerpoint/2010/main" val="12510428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9203" y="332656"/>
            <a:ext cx="8640960" cy="5324535"/>
          </a:xfrm>
          <a:prstGeom prst="rect">
            <a:avLst/>
          </a:prstGeom>
        </p:spPr>
        <p:txBody>
          <a:bodyPr wrap="square">
            <a:spAutoFit/>
          </a:bodyPr>
          <a:lstStyle/>
          <a:p>
            <a:pPr indent="354013" algn="just"/>
            <a:r>
              <a:rPr lang="ru-RU" sz="2000" b="1" dirty="0" smtClean="0">
                <a:latin typeface="Calibri" pitchFamily="34" charset="0"/>
              </a:rPr>
              <a:t>Применение химического оружия несколько раз запрещалось различными международными договоренностями:</a:t>
            </a:r>
          </a:p>
          <a:p>
            <a:pPr indent="354013" algn="just"/>
            <a:r>
              <a:rPr lang="ru-RU" sz="2000" b="1" dirty="0" smtClean="0">
                <a:latin typeface="Calibri" pitchFamily="34" charset="0"/>
              </a:rPr>
              <a:t>•	</a:t>
            </a:r>
            <a:r>
              <a:rPr lang="ru-RU" sz="2000" b="1" dirty="0" smtClean="0">
                <a:ln>
                  <a:solidFill>
                    <a:srgbClr val="FFFF00"/>
                  </a:solidFill>
                </a:ln>
                <a:latin typeface="Calibri" pitchFamily="34" charset="0"/>
              </a:rPr>
              <a:t>Гаагской конвенцией 1899 года, статья 23 которой запрещает применение боеприпасов, единственным предназначением которых является отравление живой силы противника;</a:t>
            </a:r>
          </a:p>
          <a:p>
            <a:pPr indent="354013" algn="just"/>
            <a:r>
              <a:rPr lang="ru-RU" sz="2000" b="1" dirty="0" smtClean="0">
                <a:ln>
                  <a:solidFill>
                    <a:srgbClr val="FFFF00"/>
                  </a:solidFill>
                </a:ln>
                <a:latin typeface="Calibri" pitchFamily="34" charset="0"/>
              </a:rPr>
              <a:t>•	Женевским протоколом 1925 года;</a:t>
            </a:r>
          </a:p>
          <a:p>
            <a:pPr indent="354013" algn="just"/>
            <a:r>
              <a:rPr lang="ru-RU" sz="2000" b="1" dirty="0" smtClean="0">
                <a:ln>
                  <a:solidFill>
                    <a:srgbClr val="FFFF00"/>
                  </a:solidFill>
                </a:ln>
                <a:latin typeface="Calibri" pitchFamily="34" charset="0"/>
              </a:rPr>
              <a:t>•	Конвенцией о запрещении разработки, производства, накопления и применения химического оружия и о его уничтожении 1993 года.</a:t>
            </a:r>
          </a:p>
          <a:p>
            <a:pPr indent="354013" algn="just"/>
            <a:r>
              <a:rPr lang="ru-RU" sz="2000" b="1" dirty="0" smtClean="0">
                <a:latin typeface="Calibri" pitchFamily="34" charset="0"/>
              </a:rPr>
              <a:t>В 1993 году Россия подписала, а в 1997 ратифицировала Конвенцию о запрещении химического оружия. В связи с этим была принята федеральная целевая программа «Уничтожение запасов химического оружия в Российской Федерации» для уничтожения оружия, накопленного за многие годы его производства. Первоначально программа была рассчитана до 2009 года, однако в связи с недофинансированием она несколько раз продлевалась.</a:t>
            </a:r>
          </a:p>
          <a:p>
            <a:pPr indent="354013" algn="just"/>
            <a:r>
              <a:rPr lang="ru-RU" sz="2000" b="1" dirty="0" smtClean="0">
                <a:latin typeface="Calibri" pitchFamily="34" charset="0"/>
              </a:rPr>
              <a:t>В 2017 году Россия полностью завершила уничтожение своего химического оружия.</a:t>
            </a:r>
            <a:endParaRPr lang="ru-RU" sz="2000" b="1" dirty="0">
              <a:latin typeface="Calibri" pitchFamily="34" charset="0"/>
            </a:endParaRPr>
          </a:p>
        </p:txBody>
      </p:sp>
    </p:spTree>
    <p:extLst>
      <p:ext uri="{BB962C8B-B14F-4D97-AF65-F5344CB8AC3E}">
        <p14:creationId xmlns:p14="http://schemas.microsoft.com/office/powerpoint/2010/main" val="32372189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179512" y="-675456"/>
            <a:ext cx="8661648" cy="72008"/>
          </a:xfrm>
        </p:spPr>
        <p:txBody>
          <a:bodyPr>
            <a:normAutofit fontScale="90000"/>
          </a:bodyPr>
          <a:lstStyle/>
          <a:p>
            <a:endParaRPr lang="ru-RU" dirty="0"/>
          </a:p>
        </p:txBody>
      </p:sp>
      <p:sp>
        <p:nvSpPr>
          <p:cNvPr id="3" name="Объект 2"/>
          <p:cNvSpPr>
            <a:spLocks noGrp="1"/>
          </p:cNvSpPr>
          <p:nvPr>
            <p:ph sz="half" idx="1"/>
          </p:nvPr>
        </p:nvSpPr>
        <p:spPr>
          <a:xfrm>
            <a:off x="0" y="0"/>
            <a:ext cx="9144000" cy="6858000"/>
          </a:xfrm>
          <a:solidFill>
            <a:schemeClr val="bg2"/>
          </a:solidFill>
        </p:spPr>
        <p:txBody>
          <a:bodyPr>
            <a:normAutofit/>
          </a:bodyPr>
          <a:lstStyle/>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p:txBody>
      </p:sp>
      <p:sp>
        <p:nvSpPr>
          <p:cNvPr id="9" name="Прямоугольник 8"/>
          <p:cNvSpPr/>
          <p:nvPr/>
        </p:nvSpPr>
        <p:spPr>
          <a:xfrm>
            <a:off x="108054" y="620688"/>
            <a:ext cx="8888980" cy="2397957"/>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2200"/>
              </a:lnSpc>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b="1" dirty="0" smtClean="0">
                <a:solidFill>
                  <a:srgbClr val="FF0000"/>
                </a:solidFill>
                <a:latin typeface="Arial" pitchFamily="34" charset="0"/>
                <a:cs typeface="Arial" pitchFamily="34" charset="0"/>
              </a:rPr>
              <a:t>Химическое </a:t>
            </a:r>
            <a:r>
              <a:rPr lang="ru-RU" b="1" dirty="0">
                <a:solidFill>
                  <a:srgbClr val="FF0000"/>
                </a:solidFill>
                <a:latin typeface="Arial" pitchFamily="34" charset="0"/>
                <a:cs typeface="Arial" pitchFamily="34" charset="0"/>
              </a:rPr>
              <a:t>оружие – это оружие, поражающее действие которого основано на использовании боевых токсичных химических веществ (БТХВ).</a:t>
            </a:r>
          </a:p>
          <a:p>
            <a:pPr lvl="0" algn="just">
              <a:lnSpc>
                <a:spcPts val="2200"/>
              </a:lnSpc>
            </a:pPr>
            <a:r>
              <a:rPr lang="ru-RU" b="1" dirty="0" smtClean="0">
                <a:solidFill>
                  <a:srgbClr val="FF0000"/>
                </a:solidFill>
                <a:latin typeface="Arial" pitchFamily="34" charset="0"/>
                <a:cs typeface="Arial" pitchFamily="34" charset="0"/>
              </a:rPr>
              <a:t>    </a:t>
            </a:r>
            <a:r>
              <a:rPr lang="ru-RU" b="1" dirty="0" smtClean="0">
                <a:solidFill>
                  <a:schemeClr val="tx1"/>
                </a:solidFill>
                <a:latin typeface="Arial" pitchFamily="34" charset="0"/>
                <a:cs typeface="Arial" pitchFamily="34" charset="0"/>
              </a:rPr>
              <a:t>К </a:t>
            </a:r>
            <a:r>
              <a:rPr lang="ru-RU" b="1" dirty="0">
                <a:solidFill>
                  <a:schemeClr val="tx1"/>
                </a:solidFill>
                <a:latin typeface="Arial" pitchFamily="34" charset="0"/>
                <a:cs typeface="Arial" pitchFamily="34" charset="0"/>
              </a:rPr>
              <a:t>этим веществам относятся отравляющие вещества (ОВ) и токсины, оказывающие поражающее действие на людей и животных.</a:t>
            </a:r>
          </a:p>
          <a:p>
            <a:pPr lvl="0" algn="just">
              <a:lnSpc>
                <a:spcPts val="2200"/>
              </a:lnSpc>
            </a:pPr>
            <a:r>
              <a:rPr lang="ru-RU" b="1" dirty="0" smtClean="0">
                <a:solidFill>
                  <a:srgbClr val="FF0000"/>
                </a:solidFill>
                <a:latin typeface="Arial" pitchFamily="34" charset="0"/>
                <a:cs typeface="Arial" pitchFamily="34" charset="0"/>
              </a:rPr>
              <a:t>    </a:t>
            </a:r>
            <a:r>
              <a:rPr lang="ru-RU" b="1" dirty="0" smtClean="0">
                <a:solidFill>
                  <a:schemeClr val="tx1"/>
                </a:solidFill>
                <a:latin typeface="Arial" pitchFamily="34" charset="0"/>
                <a:cs typeface="Arial" pitchFamily="34" charset="0"/>
              </a:rPr>
              <a:t>Отравляющие </a:t>
            </a:r>
            <a:r>
              <a:rPr lang="ru-RU" b="1" dirty="0">
                <a:solidFill>
                  <a:schemeClr val="tx1"/>
                </a:solidFill>
                <a:latin typeface="Arial" pitchFamily="34" charset="0"/>
                <a:cs typeface="Arial" pitchFamily="34" charset="0"/>
              </a:rPr>
              <a:t>вещества – это ядовитые химические соединения, способные в боевых условиях поражать незащищенную живую силу.</a:t>
            </a:r>
          </a:p>
        </p:txBody>
      </p:sp>
      <p:sp>
        <p:nvSpPr>
          <p:cNvPr id="10" name="Прямоугольник 9"/>
          <p:cNvSpPr/>
          <p:nvPr/>
        </p:nvSpPr>
        <p:spPr>
          <a:xfrm>
            <a:off x="108054" y="3033581"/>
            <a:ext cx="8888980" cy="3711993"/>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pPr>
            <a:r>
              <a:rPr lang="ru-RU" b="1" dirty="0" smtClean="0">
                <a:solidFill>
                  <a:srgbClr val="FF0000"/>
                </a:solidFill>
                <a:latin typeface="Arial" pitchFamily="34" charset="0"/>
                <a:cs typeface="Arial" pitchFamily="34" charset="0"/>
              </a:rPr>
              <a:t>Химическое </a:t>
            </a:r>
            <a:r>
              <a:rPr lang="ru-RU" b="1" dirty="0">
                <a:solidFill>
                  <a:srgbClr val="FF0000"/>
                </a:solidFill>
                <a:latin typeface="Arial" pitchFamily="34" charset="0"/>
                <a:cs typeface="Arial" pitchFamily="34" charset="0"/>
              </a:rPr>
              <a:t>оружие </a:t>
            </a:r>
            <a:r>
              <a:rPr lang="ru-RU" b="1" dirty="0" smtClean="0">
                <a:solidFill>
                  <a:srgbClr val="FF0000"/>
                </a:solidFill>
                <a:latin typeface="Arial" pitchFamily="34" charset="0"/>
                <a:cs typeface="Arial" pitchFamily="34" charset="0"/>
              </a:rPr>
              <a:t>обладает свойствами </a:t>
            </a:r>
            <a:r>
              <a:rPr lang="ru-RU" b="1" dirty="0">
                <a:solidFill>
                  <a:srgbClr val="FF0000"/>
                </a:solidFill>
                <a:latin typeface="Arial" pitchFamily="34" charset="0"/>
                <a:cs typeface="Arial" pitchFamily="34" charset="0"/>
              </a:rPr>
              <a:t>и </a:t>
            </a:r>
            <a:r>
              <a:rPr lang="ru-RU" b="1" dirty="0" smtClean="0">
                <a:solidFill>
                  <a:srgbClr val="FF0000"/>
                </a:solidFill>
                <a:latin typeface="Arial" pitchFamily="34" charset="0"/>
                <a:cs typeface="Arial" pitchFamily="34" charset="0"/>
              </a:rPr>
              <a:t>особенностями:</a:t>
            </a:r>
            <a:endParaRPr lang="ru-RU" b="1" dirty="0">
              <a:solidFill>
                <a:srgbClr val="FF0000"/>
              </a:solidFill>
              <a:latin typeface="Arial" pitchFamily="34" charset="0"/>
              <a:cs typeface="Arial" pitchFamily="34" charset="0"/>
            </a:endParaRPr>
          </a:p>
          <a:p>
            <a:pPr lvl="0" algn="just">
              <a:lnSpc>
                <a:spcPts val="2200"/>
              </a:lnSpc>
            </a:pPr>
            <a:r>
              <a:rPr lang="ru-RU" b="1" dirty="0" smtClean="0">
                <a:solidFill>
                  <a:srgbClr val="FF0000"/>
                </a:solidFill>
                <a:latin typeface="Arial" pitchFamily="34" charset="0"/>
                <a:cs typeface="Arial" pitchFamily="34" charset="0"/>
              </a:rPr>
              <a:t>    высокая </a:t>
            </a:r>
            <a:r>
              <a:rPr lang="ru-RU" b="1" dirty="0">
                <a:solidFill>
                  <a:srgbClr val="FF0000"/>
                </a:solidFill>
                <a:latin typeface="Arial" pitchFamily="34" charset="0"/>
                <a:cs typeface="Arial" pitchFamily="34" charset="0"/>
              </a:rPr>
              <a:t>токсичность боевых токсичных химических веществ (БТХВ),  </a:t>
            </a:r>
            <a:r>
              <a:rPr lang="ru-RU" b="1" dirty="0">
                <a:solidFill>
                  <a:schemeClr val="tx1"/>
                </a:solidFill>
                <a:latin typeface="Arial" pitchFamily="34" charset="0"/>
                <a:cs typeface="Arial" pitchFamily="34" charset="0"/>
              </a:rPr>
              <a:t>позволяющая </a:t>
            </a:r>
            <a:r>
              <a:rPr lang="ru-RU" b="1" dirty="0" smtClean="0">
                <a:solidFill>
                  <a:schemeClr val="tx1"/>
                </a:solidFill>
                <a:latin typeface="Arial" pitchFamily="34" charset="0"/>
                <a:cs typeface="Arial" pitchFamily="34" charset="0"/>
              </a:rPr>
              <a:t>при </a:t>
            </a:r>
            <a:r>
              <a:rPr lang="ru-RU" b="1" dirty="0">
                <a:solidFill>
                  <a:schemeClr val="tx1"/>
                </a:solidFill>
                <a:latin typeface="Arial" pitchFamily="34" charset="0"/>
                <a:cs typeface="Arial" pitchFamily="34" charset="0"/>
              </a:rPr>
              <a:t>малых дозах вызывать смертельные поражения;</a:t>
            </a:r>
          </a:p>
          <a:p>
            <a:pPr lvl="0" algn="just">
              <a:lnSpc>
                <a:spcPts val="2200"/>
              </a:lnSpc>
            </a:pPr>
            <a:r>
              <a:rPr lang="ru-RU" b="1" dirty="0">
                <a:solidFill>
                  <a:schemeClr val="tx1"/>
                </a:solidFill>
                <a:latin typeface="Arial" pitchFamily="34" charset="0"/>
                <a:cs typeface="Arial" pitchFamily="34" charset="0"/>
              </a:rPr>
              <a:t>продолжительность действия </a:t>
            </a:r>
            <a:r>
              <a:rPr lang="ru-RU" b="1" dirty="0" smtClean="0">
                <a:solidFill>
                  <a:schemeClr val="tx1"/>
                </a:solidFill>
                <a:latin typeface="Arial" pitchFamily="34" charset="0"/>
                <a:cs typeface="Arial" pitchFamily="34" charset="0"/>
              </a:rPr>
              <a:t>некоторых </a:t>
            </a:r>
            <a:r>
              <a:rPr lang="ru-RU" b="1" dirty="0">
                <a:solidFill>
                  <a:schemeClr val="tx1"/>
                </a:solidFill>
                <a:latin typeface="Arial" pitchFamily="34" charset="0"/>
                <a:cs typeface="Arial" pitchFamily="34" charset="0"/>
              </a:rPr>
              <a:t>боевых токсичных химических веществ (БТХВ) сохранять длительное время свои поражающие свойства;</a:t>
            </a:r>
          </a:p>
          <a:p>
            <a:pPr lvl="0" algn="just">
              <a:lnSpc>
                <a:spcPts val="2200"/>
              </a:lnSpc>
            </a:pPr>
            <a:r>
              <a:rPr lang="ru-RU" b="1" dirty="0" smtClean="0">
                <a:solidFill>
                  <a:srgbClr val="FF0000"/>
                </a:solidFill>
                <a:latin typeface="Arial" pitchFamily="34" charset="0"/>
                <a:cs typeface="Arial" pitchFamily="34" charset="0"/>
              </a:rPr>
              <a:t>     способность </a:t>
            </a:r>
            <a:r>
              <a:rPr lang="ru-RU" b="1" dirty="0">
                <a:solidFill>
                  <a:srgbClr val="FF0000"/>
                </a:solidFill>
                <a:latin typeface="Arial" pitchFamily="34" charset="0"/>
                <a:cs typeface="Arial" pitchFamily="34" charset="0"/>
              </a:rPr>
              <a:t>поражать личный состав на больших расстояния </a:t>
            </a:r>
            <a:r>
              <a:rPr lang="ru-RU" b="1" dirty="0">
                <a:solidFill>
                  <a:schemeClr val="tx1"/>
                </a:solidFill>
                <a:latin typeface="Arial" pitchFamily="34" charset="0"/>
                <a:cs typeface="Arial" pitchFamily="34" charset="0"/>
              </a:rPr>
              <a:t>от района применения (действие первичного и вторичного облака);</a:t>
            </a:r>
          </a:p>
          <a:p>
            <a:pPr lvl="0" algn="just">
              <a:lnSpc>
                <a:spcPts val="2200"/>
              </a:lnSpc>
            </a:pPr>
            <a:r>
              <a:rPr lang="ru-RU" b="1" dirty="0" smtClean="0">
                <a:solidFill>
                  <a:srgbClr val="FF0000"/>
                </a:solidFill>
                <a:latin typeface="Arial" pitchFamily="34" charset="0"/>
                <a:cs typeface="Arial" pitchFamily="34" charset="0"/>
              </a:rPr>
              <a:t>     трудность </a:t>
            </a:r>
            <a:r>
              <a:rPr lang="ru-RU" b="1" dirty="0">
                <a:solidFill>
                  <a:srgbClr val="FF0000"/>
                </a:solidFill>
                <a:latin typeface="Arial" pitchFamily="34" charset="0"/>
                <a:cs typeface="Arial" pitchFamily="34" charset="0"/>
              </a:rPr>
              <a:t>своевременного обнаружения </a:t>
            </a:r>
            <a:r>
              <a:rPr lang="ru-RU" b="1" dirty="0">
                <a:solidFill>
                  <a:schemeClr val="tx1"/>
                </a:solidFill>
                <a:latin typeface="Arial" pitchFamily="34" charset="0"/>
                <a:cs typeface="Arial" pitchFamily="34" charset="0"/>
              </a:rPr>
              <a:t>факта применения противником </a:t>
            </a:r>
            <a:r>
              <a:rPr lang="ru-RU" b="1" dirty="0" smtClean="0">
                <a:solidFill>
                  <a:schemeClr val="tx1"/>
                </a:solidFill>
                <a:latin typeface="Arial" pitchFamily="34" charset="0"/>
                <a:cs typeface="Arial" pitchFamily="34" charset="0"/>
              </a:rPr>
              <a:t>(</a:t>
            </a:r>
            <a:r>
              <a:rPr lang="ru-RU" b="1" dirty="0">
                <a:solidFill>
                  <a:schemeClr val="tx1"/>
                </a:solidFill>
                <a:latin typeface="Arial" pitchFamily="34" charset="0"/>
                <a:cs typeface="Arial" pitchFamily="34" charset="0"/>
              </a:rPr>
              <a:t>БТХВ) и установления его типа;</a:t>
            </a:r>
          </a:p>
          <a:p>
            <a:pPr lvl="0" algn="just">
              <a:lnSpc>
                <a:spcPts val="2200"/>
              </a:lnSpc>
            </a:pPr>
            <a:r>
              <a:rPr lang="ru-RU" b="1" dirty="0" smtClean="0">
                <a:solidFill>
                  <a:srgbClr val="FF0000"/>
                </a:solidFill>
                <a:latin typeface="Arial" pitchFamily="34" charset="0"/>
                <a:cs typeface="Arial" pitchFamily="34" charset="0"/>
              </a:rPr>
              <a:t>     необходимость </a:t>
            </a:r>
            <a:r>
              <a:rPr lang="ru-RU" b="1" dirty="0">
                <a:solidFill>
                  <a:srgbClr val="FF0000"/>
                </a:solidFill>
                <a:latin typeface="Arial" pitchFamily="34" charset="0"/>
                <a:cs typeface="Arial" pitchFamily="34" charset="0"/>
              </a:rPr>
              <a:t>использования для защиты и ликвидации последствий применения БТХВ разнообразного комплекса специальных средств </a:t>
            </a:r>
            <a:r>
              <a:rPr lang="ru-RU" b="1" dirty="0">
                <a:solidFill>
                  <a:schemeClr val="tx1"/>
                </a:solidFill>
                <a:latin typeface="Arial" pitchFamily="34" charset="0"/>
                <a:cs typeface="Arial" pitchFamily="34" charset="0"/>
              </a:rPr>
              <a:t>химической разведки, индивидуальной и коллективной защиты, дегазации и других.</a:t>
            </a:r>
          </a:p>
        </p:txBody>
      </p:sp>
      <p:sp>
        <p:nvSpPr>
          <p:cNvPr id="11" name="Прямоугольник 10"/>
          <p:cNvSpPr/>
          <p:nvPr/>
        </p:nvSpPr>
        <p:spPr>
          <a:xfrm>
            <a:off x="679934" y="110861"/>
            <a:ext cx="8013685" cy="493348"/>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81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pPr>
            <a:r>
              <a:rPr lang="ru-RU" b="1" dirty="0" smtClean="0">
                <a:solidFill>
                  <a:srgbClr val="000099"/>
                </a:solidFill>
                <a:latin typeface="Arial" pitchFamily="34" charset="0"/>
                <a:cs typeface="Arial" pitchFamily="34" charset="0"/>
              </a:rPr>
              <a:t>Химическое </a:t>
            </a:r>
            <a:r>
              <a:rPr lang="ru-RU" b="1" dirty="0">
                <a:solidFill>
                  <a:srgbClr val="000099"/>
                </a:solidFill>
                <a:latin typeface="Arial" pitchFamily="34" charset="0"/>
                <a:cs typeface="Arial" pitchFamily="34" charset="0"/>
              </a:rPr>
              <a:t>оружие</a:t>
            </a:r>
          </a:p>
        </p:txBody>
      </p:sp>
    </p:spTree>
    <p:extLst>
      <p:ext uri="{BB962C8B-B14F-4D97-AF65-F5344CB8AC3E}">
        <p14:creationId xmlns:p14="http://schemas.microsoft.com/office/powerpoint/2010/main" val="5029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23528" y="332656"/>
            <a:ext cx="8572500" cy="642937"/>
          </a:xfrm>
        </p:spPr>
        <p:txBody>
          <a:bodyPr>
            <a:normAutofit/>
          </a:bodyPr>
          <a:lstStyle/>
          <a:p>
            <a:pPr algn="ctr" eaLnBrk="1" hangingPunct="1"/>
            <a:r>
              <a:rPr lang="ru-RU"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Последствия ядерного взрыва в ХИРОСИМЕ и НАГАСАКИ</a:t>
            </a:r>
            <a:r>
              <a:rPr lang="ru-RU" sz="4000" b="1" dirty="0" smtClean="0">
                <a:solidFill>
                  <a:srgbClr val="FFFF00"/>
                </a:solidFill>
              </a:rPr>
              <a:t/>
            </a:r>
            <a:br>
              <a:rPr lang="ru-RU" sz="4000" b="1" dirty="0" smtClean="0">
                <a:solidFill>
                  <a:srgbClr val="FFFF00"/>
                </a:solidFill>
              </a:rPr>
            </a:br>
            <a:endParaRPr lang="ru-RU" sz="1400" b="1" dirty="0" smtClean="0">
              <a:solidFill>
                <a:srgbClr val="FFFF00"/>
              </a:solidFill>
            </a:endParaRPr>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8150"/>
            <a:ext cx="364331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4600575"/>
            <a:ext cx="307181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1714500"/>
            <a:ext cx="3071812"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05350"/>
            <a:ext cx="36433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3313" y="1714500"/>
            <a:ext cx="24288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3313" y="4714875"/>
            <a:ext cx="24431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94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179512" y="-675456"/>
            <a:ext cx="8661648" cy="72008"/>
          </a:xfrm>
        </p:spPr>
        <p:txBody>
          <a:bodyPr>
            <a:normAutofit fontScale="90000"/>
          </a:bodyPr>
          <a:lstStyle/>
          <a:p>
            <a:endParaRPr lang="ru-RU" dirty="0"/>
          </a:p>
        </p:txBody>
      </p:sp>
      <p:sp>
        <p:nvSpPr>
          <p:cNvPr id="3" name="Объект 2"/>
          <p:cNvSpPr>
            <a:spLocks noGrp="1"/>
          </p:cNvSpPr>
          <p:nvPr>
            <p:ph sz="half" idx="1"/>
          </p:nvPr>
        </p:nvSpPr>
        <p:spPr>
          <a:xfrm>
            <a:off x="0" y="0"/>
            <a:ext cx="9144000" cy="6858000"/>
          </a:xfrm>
          <a:solidFill>
            <a:schemeClr val="bg2"/>
          </a:solidFill>
        </p:spPr>
        <p:txBody>
          <a:bodyPr>
            <a:normAutofit/>
          </a:bodyPr>
          <a:lstStyle/>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p:txBody>
      </p:sp>
      <p:sp>
        <p:nvSpPr>
          <p:cNvPr id="9" name="Прямоугольник 8"/>
          <p:cNvSpPr/>
          <p:nvPr/>
        </p:nvSpPr>
        <p:spPr>
          <a:xfrm>
            <a:off x="83332" y="791141"/>
            <a:ext cx="8888981" cy="2781143"/>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2200"/>
              </a:lnSpc>
            </a:pP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b="1" dirty="0" smtClean="0">
                <a:solidFill>
                  <a:schemeClr val="tx1"/>
                </a:solidFill>
                <a:latin typeface="Arial" pitchFamily="34" charset="0"/>
                <a:cs typeface="Arial" pitchFamily="34" charset="0"/>
              </a:rPr>
              <a:t>Основными боевыми состояниями </a:t>
            </a:r>
            <a:r>
              <a:rPr lang="ru-RU" b="1" dirty="0">
                <a:solidFill>
                  <a:schemeClr val="tx1"/>
                </a:solidFill>
                <a:latin typeface="Arial" pitchFamily="34" charset="0"/>
                <a:cs typeface="Arial" pitchFamily="34" charset="0"/>
              </a:rPr>
              <a:t>ОВ </a:t>
            </a:r>
            <a:r>
              <a:rPr lang="ru-RU" b="1" dirty="0" smtClean="0">
                <a:solidFill>
                  <a:schemeClr val="tx1"/>
                </a:solidFill>
                <a:latin typeface="Arial" pitchFamily="34" charset="0"/>
                <a:cs typeface="Arial" pitchFamily="34" charset="0"/>
              </a:rPr>
              <a:t>являются </a:t>
            </a:r>
            <a:r>
              <a:rPr lang="ru-RU" b="1" dirty="0">
                <a:solidFill>
                  <a:srgbClr val="FF0000"/>
                </a:solidFill>
                <a:latin typeface="Arial" pitchFamily="34" charset="0"/>
                <a:cs typeface="Arial" pitchFamily="34" charset="0"/>
              </a:rPr>
              <a:t>пар</a:t>
            </a:r>
            <a:r>
              <a:rPr lang="ru-RU" b="1" dirty="0">
                <a:solidFill>
                  <a:schemeClr val="tx1"/>
                </a:solidFill>
                <a:latin typeface="Arial" pitchFamily="34" charset="0"/>
                <a:cs typeface="Arial" pitchFamily="34" charset="0"/>
              </a:rPr>
              <a:t> </a:t>
            </a:r>
            <a:r>
              <a:rPr lang="ru-RU" b="1" dirty="0" smtClean="0">
                <a:solidFill>
                  <a:schemeClr val="tx1"/>
                </a:solidFill>
                <a:latin typeface="Arial" pitchFamily="34" charset="0"/>
                <a:cs typeface="Arial" pitchFamily="34" charset="0"/>
              </a:rPr>
              <a:t>(не </a:t>
            </a:r>
            <a:r>
              <a:rPr lang="ru-RU" b="1" dirty="0">
                <a:solidFill>
                  <a:schemeClr val="tx1"/>
                </a:solidFill>
                <a:latin typeface="Arial" pitchFamily="34" charset="0"/>
                <a:cs typeface="Arial" pitchFamily="34" charset="0"/>
              </a:rPr>
              <a:t>оседающий тонкодисперсный </a:t>
            </a:r>
            <a:r>
              <a:rPr lang="ru-RU" b="1" dirty="0">
                <a:solidFill>
                  <a:srgbClr val="FF0000"/>
                </a:solidFill>
                <a:latin typeface="Arial" pitchFamily="34" charset="0"/>
                <a:cs typeface="Arial" pitchFamily="34" charset="0"/>
              </a:rPr>
              <a:t>аэрозоль</a:t>
            </a:r>
            <a:r>
              <a:rPr lang="ru-RU" b="1" dirty="0">
                <a:solidFill>
                  <a:schemeClr val="tx1"/>
                </a:solidFill>
                <a:latin typeface="Arial" pitchFamily="34" charset="0"/>
                <a:cs typeface="Arial" pitchFamily="34" charset="0"/>
              </a:rPr>
              <a:t> (частицы не более 30 мкм), оседающий  грубодисперсный  аэрозоль (частицы 30–500 мкм), </a:t>
            </a:r>
            <a:r>
              <a:rPr lang="ru-RU" b="1" dirty="0">
                <a:solidFill>
                  <a:srgbClr val="FF0000"/>
                </a:solidFill>
                <a:latin typeface="Arial" pitchFamily="34" charset="0"/>
                <a:cs typeface="Arial" pitchFamily="34" charset="0"/>
              </a:rPr>
              <a:t>капли</a:t>
            </a:r>
            <a:r>
              <a:rPr lang="ru-RU" b="1" dirty="0">
                <a:solidFill>
                  <a:schemeClr val="tx1"/>
                </a:solidFill>
                <a:latin typeface="Arial" pitchFamily="34" charset="0"/>
                <a:cs typeface="Arial" pitchFamily="34" charset="0"/>
              </a:rPr>
              <a:t> (частицы более 500 мкм).</a:t>
            </a:r>
          </a:p>
          <a:p>
            <a:pPr lvl="0" algn="just">
              <a:lnSpc>
                <a:spcPts val="2200"/>
              </a:lnSpc>
            </a:pPr>
            <a:r>
              <a:rPr lang="ru-RU" b="1" dirty="0">
                <a:solidFill>
                  <a:schemeClr val="tx1"/>
                </a:solidFill>
                <a:latin typeface="Arial" pitchFamily="34" charset="0"/>
                <a:cs typeface="Arial" pitchFamily="34" charset="0"/>
              </a:rPr>
              <a:t>   ОВ в парообразном (газообразном) и тонкодисперсном аэрозольном состояниях заражают воздушное пространство, включая внутренние объемы укрытий и военной техники, и поражают личный состав через </a:t>
            </a:r>
            <a:r>
              <a:rPr lang="ru-RU" b="1" dirty="0">
                <a:solidFill>
                  <a:srgbClr val="FF0000"/>
                </a:solidFill>
                <a:latin typeface="Arial" pitchFamily="34" charset="0"/>
                <a:cs typeface="Arial" pitchFamily="34" charset="0"/>
              </a:rPr>
              <a:t>органы </a:t>
            </a:r>
            <a:r>
              <a:rPr lang="ru-RU" b="1" dirty="0" smtClean="0">
                <a:solidFill>
                  <a:srgbClr val="FF0000"/>
                </a:solidFill>
                <a:latin typeface="Arial" pitchFamily="34" charset="0"/>
                <a:cs typeface="Arial" pitchFamily="34" charset="0"/>
              </a:rPr>
              <a:t>дыхания, </a:t>
            </a:r>
            <a:r>
              <a:rPr lang="ru-RU" b="1" dirty="0">
                <a:solidFill>
                  <a:srgbClr val="FF0000"/>
                </a:solidFill>
                <a:latin typeface="Arial" pitchFamily="34" charset="0"/>
                <a:cs typeface="Arial" pitchFamily="34" charset="0"/>
              </a:rPr>
              <a:t>слизистые </a:t>
            </a:r>
            <a:r>
              <a:rPr lang="ru-RU" b="1" dirty="0" smtClean="0">
                <a:solidFill>
                  <a:srgbClr val="FF0000"/>
                </a:solidFill>
                <a:latin typeface="Arial" pitchFamily="34" charset="0"/>
                <a:cs typeface="Arial" pitchFamily="34" charset="0"/>
              </a:rPr>
              <a:t>оболочки и поры кожи.</a:t>
            </a:r>
            <a:endParaRPr lang="ru-RU" b="1" dirty="0">
              <a:solidFill>
                <a:srgbClr val="FF0000"/>
              </a:solidFill>
              <a:latin typeface="Arial" pitchFamily="34" charset="0"/>
              <a:cs typeface="Arial" pitchFamily="34" charset="0"/>
            </a:endParaRPr>
          </a:p>
        </p:txBody>
      </p:sp>
      <p:sp>
        <p:nvSpPr>
          <p:cNvPr id="10" name="Прямоугольник 9"/>
          <p:cNvSpPr/>
          <p:nvPr/>
        </p:nvSpPr>
        <p:spPr>
          <a:xfrm>
            <a:off x="83332" y="3741468"/>
            <a:ext cx="8888980" cy="301925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2200"/>
              </a:lnSpc>
            </a:pPr>
            <a:r>
              <a:rPr lang="ru-RU" sz="2400" b="1" dirty="0" smtClean="0">
                <a:solidFill>
                  <a:schemeClr val="tx1"/>
                </a:solidFill>
                <a:latin typeface="Times New Roman" panose="02020603050405020304" pitchFamily="18" charset="0"/>
                <a:cs typeface="Times New Roman" panose="02020603050405020304" pitchFamily="18" charset="0"/>
              </a:rPr>
              <a:t>     </a:t>
            </a:r>
            <a:r>
              <a:rPr lang="ru-RU" b="1" dirty="0" smtClean="0">
                <a:solidFill>
                  <a:schemeClr val="tx1"/>
                </a:solidFill>
                <a:latin typeface="Arial" pitchFamily="34" charset="0"/>
                <a:cs typeface="Arial" pitchFamily="34" charset="0"/>
              </a:rPr>
              <a:t>ОВ </a:t>
            </a:r>
            <a:r>
              <a:rPr lang="ru-RU" b="1" dirty="0">
                <a:solidFill>
                  <a:schemeClr val="tx1"/>
                </a:solidFill>
                <a:latin typeface="Arial" pitchFamily="34" charset="0"/>
                <a:cs typeface="Arial" pitchFamily="34" charset="0"/>
              </a:rPr>
              <a:t>в грубодисперсном аэрозольном,  капельно‑жидком и твердом состояниях заражают личный состав, технику и материальные средства, укрытия, местность и источники воды</a:t>
            </a:r>
            <a:r>
              <a:rPr lang="ru-RU" b="1" dirty="0" smtClean="0">
                <a:solidFill>
                  <a:schemeClr val="tx1"/>
                </a:solidFill>
                <a:latin typeface="Arial" pitchFamily="34" charset="0"/>
                <a:cs typeface="Arial" pitchFamily="34" charset="0"/>
              </a:rPr>
              <a:t>.</a:t>
            </a:r>
          </a:p>
          <a:p>
            <a:pPr lvl="0" algn="just">
              <a:lnSpc>
                <a:spcPts val="2200"/>
              </a:lnSpc>
            </a:pPr>
            <a:r>
              <a:rPr lang="ru-RU" b="1" dirty="0">
                <a:solidFill>
                  <a:schemeClr val="tx1"/>
                </a:solidFill>
                <a:latin typeface="Arial" pitchFamily="34" charset="0"/>
                <a:cs typeface="Arial" pitchFamily="34" charset="0"/>
              </a:rPr>
              <a:t> </a:t>
            </a:r>
            <a:r>
              <a:rPr lang="ru-RU" b="1" dirty="0" smtClean="0">
                <a:solidFill>
                  <a:schemeClr val="tx1"/>
                </a:solidFill>
                <a:latin typeface="Arial" pitchFamily="34" charset="0"/>
                <a:cs typeface="Arial" pitchFamily="34" charset="0"/>
              </a:rPr>
              <a:t>    </a:t>
            </a:r>
            <a:r>
              <a:rPr lang="ru-RU" b="1" dirty="0">
                <a:solidFill>
                  <a:schemeClr val="tx1"/>
                </a:solidFill>
                <a:latin typeface="Arial" pitchFamily="34" charset="0"/>
                <a:cs typeface="Arial" pitchFamily="34" charset="0"/>
              </a:rPr>
              <a:t>Поражение личного состава происходит в результате оседания  аэрозоля  и  капель  на открытые участки тела и участки тела, закрытые обмундированием, не обладающим защитными свойствами,  контакта личного состава с зараженными поверхностями, а также употребления зараженных продуктов питания и воды.</a:t>
            </a:r>
          </a:p>
        </p:txBody>
      </p:sp>
      <p:sp>
        <p:nvSpPr>
          <p:cNvPr id="11" name="Прямоугольник 10"/>
          <p:cNvSpPr/>
          <p:nvPr/>
        </p:nvSpPr>
        <p:spPr>
          <a:xfrm>
            <a:off x="679936" y="46654"/>
            <a:ext cx="8013685" cy="575303"/>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81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pPr>
            <a:r>
              <a:rPr lang="ru-RU" b="1" dirty="0" smtClean="0">
                <a:solidFill>
                  <a:srgbClr val="000099"/>
                </a:solidFill>
                <a:latin typeface="Arial" pitchFamily="34" charset="0"/>
                <a:cs typeface="Arial" pitchFamily="34" charset="0"/>
              </a:rPr>
              <a:t>Основные боевые состояния </a:t>
            </a:r>
            <a:r>
              <a:rPr lang="ru-RU" b="1" dirty="0">
                <a:solidFill>
                  <a:srgbClr val="000099"/>
                </a:solidFill>
                <a:latin typeface="Arial" pitchFamily="34" charset="0"/>
                <a:cs typeface="Arial" pitchFamily="34" charset="0"/>
              </a:rPr>
              <a:t>ОВ </a:t>
            </a:r>
          </a:p>
        </p:txBody>
      </p:sp>
    </p:spTree>
    <p:extLst>
      <p:ext uri="{BB962C8B-B14F-4D97-AF65-F5344CB8AC3E}">
        <p14:creationId xmlns:p14="http://schemas.microsoft.com/office/powerpoint/2010/main" val="40754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179512" y="-675456"/>
            <a:ext cx="8661648" cy="72008"/>
          </a:xfrm>
        </p:spPr>
        <p:txBody>
          <a:bodyPr>
            <a:normAutofit fontScale="90000"/>
          </a:bodyPr>
          <a:lstStyle/>
          <a:p>
            <a:endParaRPr lang="ru-RU" dirty="0"/>
          </a:p>
        </p:txBody>
      </p:sp>
      <p:sp>
        <p:nvSpPr>
          <p:cNvPr id="3" name="Объект 2"/>
          <p:cNvSpPr>
            <a:spLocks noGrp="1"/>
          </p:cNvSpPr>
          <p:nvPr>
            <p:ph sz="half" idx="1"/>
          </p:nvPr>
        </p:nvSpPr>
        <p:spPr>
          <a:xfrm>
            <a:off x="0" y="0"/>
            <a:ext cx="9144000" cy="6858000"/>
          </a:xfrm>
          <a:solidFill>
            <a:schemeClr val="bg2"/>
          </a:solidFill>
        </p:spPr>
        <p:txBody>
          <a:bodyPr>
            <a:normAutofit/>
          </a:bodyPr>
          <a:lstStyle/>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a:p>
            <a:pPr marL="0" indent="0" algn="just">
              <a:lnSpc>
                <a:spcPts val="2200"/>
              </a:lnSpc>
              <a:spcBef>
                <a:spcPts val="0"/>
              </a:spcBef>
              <a:buNone/>
            </a:pPr>
            <a:endParaRPr lang="ru-RU" sz="3200" b="1" dirty="0" smtClean="0"/>
          </a:p>
          <a:p>
            <a:pPr marL="0" indent="0" algn="just">
              <a:lnSpc>
                <a:spcPts val="2200"/>
              </a:lnSpc>
              <a:spcBef>
                <a:spcPts val="0"/>
              </a:spcBef>
              <a:buNone/>
            </a:pPr>
            <a:endParaRPr lang="ru-RU" sz="3200" b="1" dirty="0"/>
          </a:p>
        </p:txBody>
      </p:sp>
      <p:sp>
        <p:nvSpPr>
          <p:cNvPr id="12" name="Прямоугольник 11"/>
          <p:cNvSpPr/>
          <p:nvPr/>
        </p:nvSpPr>
        <p:spPr>
          <a:xfrm>
            <a:off x="83331" y="523220"/>
            <a:ext cx="8963391" cy="342673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2200"/>
              </a:lnSpc>
            </a:pP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b="1" dirty="0" smtClean="0">
                <a:solidFill>
                  <a:schemeClr val="tx1"/>
                </a:solidFill>
                <a:latin typeface="Arial" pitchFamily="34" charset="0"/>
                <a:cs typeface="Arial" pitchFamily="34" charset="0"/>
              </a:rPr>
              <a:t>В </a:t>
            </a:r>
            <a:r>
              <a:rPr lang="ru-RU" b="1" dirty="0">
                <a:solidFill>
                  <a:schemeClr val="tx1"/>
                </a:solidFill>
                <a:latin typeface="Arial" pitchFamily="34" charset="0"/>
                <a:cs typeface="Arial" pitchFamily="34" charset="0"/>
              </a:rPr>
              <a:t>организм человека ОВ могут проникать через органы </a:t>
            </a:r>
            <a:r>
              <a:rPr lang="ru-RU" b="1" dirty="0" smtClean="0">
                <a:solidFill>
                  <a:schemeClr val="tx1"/>
                </a:solidFill>
                <a:latin typeface="Arial" pitchFamily="34" charset="0"/>
                <a:cs typeface="Arial" pitchFamily="34" charset="0"/>
              </a:rPr>
              <a:t>дыхания, </a:t>
            </a:r>
            <a:r>
              <a:rPr lang="ru-RU" b="1" dirty="0">
                <a:solidFill>
                  <a:schemeClr val="tx1"/>
                </a:solidFill>
                <a:latin typeface="Arial" pitchFamily="34" charset="0"/>
                <a:cs typeface="Arial" pitchFamily="34" charset="0"/>
              </a:rPr>
              <a:t>через кожные покровы при контакте с ОВ или  за счет кожного </a:t>
            </a:r>
            <a:r>
              <a:rPr lang="ru-RU" b="1" dirty="0" smtClean="0">
                <a:solidFill>
                  <a:schemeClr val="tx1"/>
                </a:solidFill>
                <a:latin typeface="Arial" pitchFamily="34" charset="0"/>
                <a:cs typeface="Arial" pitchFamily="34" charset="0"/>
              </a:rPr>
              <a:t>дыхания, </a:t>
            </a:r>
            <a:r>
              <a:rPr lang="ru-RU" b="1" dirty="0">
                <a:solidFill>
                  <a:schemeClr val="tx1"/>
                </a:solidFill>
                <a:latin typeface="Arial" pitchFamily="34" charset="0"/>
                <a:cs typeface="Arial" pitchFamily="34" charset="0"/>
              </a:rPr>
              <a:t>через слизистые оболочки </a:t>
            </a:r>
            <a:r>
              <a:rPr lang="ru-RU" b="1" dirty="0" smtClean="0">
                <a:solidFill>
                  <a:schemeClr val="tx1"/>
                </a:solidFill>
                <a:latin typeface="Arial" pitchFamily="34" charset="0"/>
                <a:cs typeface="Arial" pitchFamily="34" charset="0"/>
              </a:rPr>
              <a:t>глаз, </a:t>
            </a:r>
            <a:r>
              <a:rPr lang="ru-RU" b="1" dirty="0">
                <a:solidFill>
                  <a:schemeClr val="tx1"/>
                </a:solidFill>
                <a:latin typeface="Arial" pitchFamily="34" charset="0"/>
                <a:cs typeface="Arial" pitchFamily="34" charset="0"/>
              </a:rPr>
              <a:t>через желудочно‑кишечный тракт с пищей и </a:t>
            </a:r>
            <a:r>
              <a:rPr lang="ru-RU" b="1" dirty="0" smtClean="0">
                <a:solidFill>
                  <a:schemeClr val="tx1"/>
                </a:solidFill>
                <a:latin typeface="Arial" pitchFamily="34" charset="0"/>
                <a:cs typeface="Arial" pitchFamily="34" charset="0"/>
              </a:rPr>
              <a:t>водой, </a:t>
            </a:r>
            <a:r>
              <a:rPr lang="ru-RU" b="1" dirty="0">
                <a:solidFill>
                  <a:schemeClr val="tx1"/>
                </a:solidFill>
                <a:latin typeface="Arial" pitchFamily="34" charset="0"/>
                <a:cs typeface="Arial" pitchFamily="34" charset="0"/>
              </a:rPr>
              <a:t>а также через раны при ранении зараженными </a:t>
            </a:r>
            <a:r>
              <a:rPr lang="ru-RU" b="1" dirty="0" smtClean="0">
                <a:solidFill>
                  <a:schemeClr val="tx1"/>
                </a:solidFill>
                <a:latin typeface="Arial" pitchFamily="34" charset="0"/>
                <a:cs typeface="Arial" pitchFamily="34" charset="0"/>
              </a:rPr>
              <a:t>осколками.</a:t>
            </a:r>
            <a:endParaRPr lang="ru-RU" b="1" dirty="0">
              <a:solidFill>
                <a:schemeClr val="tx1"/>
              </a:solidFill>
              <a:latin typeface="Arial" pitchFamily="34" charset="0"/>
              <a:cs typeface="Arial" pitchFamily="34" charset="0"/>
            </a:endParaRPr>
          </a:p>
          <a:p>
            <a:pPr lvl="0" algn="just">
              <a:lnSpc>
                <a:spcPts val="2200"/>
              </a:lnSpc>
            </a:pPr>
            <a:r>
              <a:rPr lang="ru-RU" b="1" dirty="0">
                <a:solidFill>
                  <a:schemeClr val="tx1"/>
                </a:solidFill>
                <a:latin typeface="Arial" pitchFamily="34" charset="0"/>
                <a:cs typeface="Arial" pitchFamily="34" charset="0"/>
              </a:rPr>
              <a:t>   При всех путях проникновения ОВ попадает в кровяной поток, которым и доставляется к поражаемому органу или ткани. Основными объектами воздействия  ОВ на организм являются ферменты и рецепторы органов чувств.</a:t>
            </a:r>
          </a:p>
          <a:p>
            <a:pPr lvl="0" algn="just">
              <a:lnSpc>
                <a:spcPts val="2200"/>
              </a:lnSpc>
            </a:pPr>
            <a:r>
              <a:rPr lang="ru-RU" b="1" dirty="0">
                <a:solidFill>
                  <a:schemeClr val="tx1"/>
                </a:solidFill>
                <a:latin typeface="Arial" pitchFamily="34" charset="0"/>
                <a:cs typeface="Arial" pitchFamily="34" charset="0"/>
              </a:rPr>
              <a:t>   Вещества, которые  восстанавливают  ферменты  или защищают их от ОВ, называются антидотами.</a:t>
            </a:r>
          </a:p>
        </p:txBody>
      </p:sp>
      <p:pic>
        <p:nvPicPr>
          <p:cNvPr id="13" name="Picture 2" descr="Картинки по запросу химическое оружие виды"/>
          <p:cNvPicPr>
            <a:picLocks noChangeAspect="1" noChangeArrowheads="1"/>
          </p:cNvPicPr>
          <p:nvPr/>
        </p:nvPicPr>
        <p:blipFill rotWithShape="1">
          <a:blip r:embed="rId2">
            <a:extLst>
              <a:ext uri="{28A0092B-C50C-407E-A947-70E740481C1C}">
                <a14:useLocalDpi xmlns:a14="http://schemas.microsoft.com/office/drawing/2010/main" val="0"/>
              </a:ext>
            </a:extLst>
          </a:blip>
          <a:srcRect l="13298" t="31631" r="15213" b="11773"/>
          <a:stretch/>
        </p:blipFill>
        <p:spPr bwMode="auto">
          <a:xfrm>
            <a:off x="1750979" y="3979825"/>
            <a:ext cx="5710136" cy="287817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79936" y="46654"/>
            <a:ext cx="8013685" cy="446695"/>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8100000" scaled="1"/>
            <a:tileRect/>
          </a:gradFill>
          <a:ln>
            <a:solidFill>
              <a:srgbClr val="92D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pPr>
            <a:r>
              <a:rPr lang="ru-RU" b="1" dirty="0" smtClean="0">
                <a:solidFill>
                  <a:srgbClr val="000099"/>
                </a:solidFill>
                <a:latin typeface="Arial" pitchFamily="34" charset="0"/>
                <a:cs typeface="Arial" pitchFamily="34" charset="0"/>
              </a:rPr>
              <a:t>Пути </a:t>
            </a:r>
            <a:r>
              <a:rPr lang="ru-RU" b="1" dirty="0">
                <a:solidFill>
                  <a:srgbClr val="000099"/>
                </a:solidFill>
                <a:latin typeface="Arial" pitchFamily="34" charset="0"/>
                <a:cs typeface="Arial" pitchFamily="34" charset="0"/>
              </a:rPr>
              <a:t>проникновения </a:t>
            </a:r>
            <a:r>
              <a:rPr lang="ru-RU" b="1" dirty="0" smtClean="0">
                <a:solidFill>
                  <a:srgbClr val="000099"/>
                </a:solidFill>
                <a:latin typeface="Arial" pitchFamily="34" charset="0"/>
                <a:cs typeface="Arial" pitchFamily="34" charset="0"/>
              </a:rPr>
              <a:t>ОВ в </a:t>
            </a:r>
            <a:r>
              <a:rPr lang="ru-RU" b="1" dirty="0">
                <a:solidFill>
                  <a:srgbClr val="000099"/>
                </a:solidFill>
                <a:latin typeface="Arial" pitchFamily="34" charset="0"/>
                <a:cs typeface="Arial" pitchFamily="34" charset="0"/>
              </a:rPr>
              <a:t>организм человека  </a:t>
            </a:r>
          </a:p>
        </p:txBody>
      </p:sp>
    </p:spTree>
    <p:extLst>
      <p:ext uri="{BB962C8B-B14F-4D97-AF65-F5344CB8AC3E}">
        <p14:creationId xmlns:p14="http://schemas.microsoft.com/office/powerpoint/2010/main" val="613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2000548"/>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№2</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Классификация и характеристика отравляющих веществ. Первая помощь при поражении военнослужащего отравляющими веществами.</a:t>
            </a:r>
          </a:p>
          <a:p>
            <a:pPr lvl="0">
              <a:buNone/>
            </a:pP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4856989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648072"/>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Классификация отравляющих </a:t>
            </a:r>
            <a:r>
              <a:rPr lang="ru-RU" sz="2000" b="1" dirty="0" smtClean="0">
                <a:latin typeface="Arial" pitchFamily="34" charset="0"/>
                <a:cs typeface="Arial" pitchFamily="34" charset="0"/>
              </a:rPr>
              <a:t>веществ</a:t>
            </a:r>
            <a:endParaRPr lang="ru-RU" sz="2000" dirty="0">
              <a:latin typeface="Arial" pitchFamily="34" charset="0"/>
              <a:cs typeface="Arial" pitchFamily="34" charset="0"/>
            </a:endParaRPr>
          </a:p>
        </p:txBody>
      </p:sp>
      <p:sp>
        <p:nvSpPr>
          <p:cNvPr id="7" name="Объект 6"/>
          <p:cNvSpPr>
            <a:spLocks noGrp="1"/>
          </p:cNvSpPr>
          <p:nvPr>
            <p:ph idx="1"/>
          </p:nvPr>
        </p:nvSpPr>
        <p:spPr/>
        <p:txBody>
          <a:bodyPr/>
          <a:lstStyle/>
          <a:p>
            <a:endParaRPr lang="ru-RU"/>
          </a:p>
        </p:txBody>
      </p:sp>
      <p:graphicFrame>
        <p:nvGraphicFramePr>
          <p:cNvPr id="8" name="Объект 5"/>
          <p:cNvGraphicFramePr>
            <a:graphicFrameLocks/>
          </p:cNvGraphicFramePr>
          <p:nvPr>
            <p:extLst>
              <p:ext uri="{D42A27DB-BD31-4B8C-83A1-F6EECF244321}">
                <p14:modId xmlns:p14="http://schemas.microsoft.com/office/powerpoint/2010/main" val="3812371187"/>
              </p:ext>
            </p:extLst>
          </p:nvPr>
        </p:nvGraphicFramePr>
        <p:xfrm>
          <a:off x="0" y="836712"/>
          <a:ext cx="9396536"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798319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454165" y="1427058"/>
            <a:ext cx="8536880" cy="4857750"/>
            <a:chOff x="428625" y="1785938"/>
            <a:chExt cx="8359775" cy="4857750"/>
          </a:xfrm>
        </p:grpSpPr>
        <p:sp>
          <p:nvSpPr>
            <p:cNvPr id="4" name="Прямоугольник 3"/>
            <p:cNvSpPr/>
            <p:nvPr/>
          </p:nvSpPr>
          <p:spPr>
            <a:xfrm>
              <a:off x="3214688" y="1785938"/>
              <a:ext cx="2143125" cy="500062"/>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lumMod val="95000"/>
                      <a:lumOff val="5000"/>
                    </a:schemeClr>
                  </a:solidFill>
                </a:rPr>
                <a:t>Группа ОВ</a:t>
              </a:r>
            </a:p>
          </p:txBody>
        </p:sp>
        <p:sp>
          <p:nvSpPr>
            <p:cNvPr id="5" name="Прямоугольник 4"/>
            <p:cNvSpPr/>
            <p:nvPr/>
          </p:nvSpPr>
          <p:spPr>
            <a:xfrm>
              <a:off x="428625" y="2714625"/>
              <a:ext cx="1071563" cy="642938"/>
            </a:xfrm>
            <a:prstGeom prst="rect">
              <a:avLst/>
            </a:prstGeom>
            <a:solidFill>
              <a:srgbClr val="00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Нервно-паралити-ческие</a:t>
              </a:r>
              <a:endParaRPr lang="ru-RU" sz="1400" dirty="0">
                <a:solidFill>
                  <a:schemeClr val="tx1">
                    <a:lumMod val="95000"/>
                    <a:lumOff val="5000"/>
                  </a:schemeClr>
                </a:solidFill>
              </a:endParaRPr>
            </a:p>
          </p:txBody>
        </p:sp>
        <p:sp>
          <p:nvSpPr>
            <p:cNvPr id="6" name="Прямоугольник 5"/>
            <p:cNvSpPr/>
            <p:nvPr/>
          </p:nvSpPr>
          <p:spPr>
            <a:xfrm>
              <a:off x="7480038" y="2714625"/>
              <a:ext cx="1163899" cy="642938"/>
            </a:xfrm>
            <a:prstGeom prst="rect">
              <a:avLst/>
            </a:prstGeom>
            <a:solidFill>
              <a:srgbClr val="00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Раздража-ющие</a:t>
              </a:r>
            </a:p>
          </p:txBody>
        </p:sp>
        <p:sp>
          <p:nvSpPr>
            <p:cNvPr id="7" name="Прямоугольник 6"/>
            <p:cNvSpPr/>
            <p:nvPr/>
          </p:nvSpPr>
          <p:spPr>
            <a:xfrm>
              <a:off x="6069756" y="2714625"/>
              <a:ext cx="1145432" cy="642938"/>
            </a:xfrm>
            <a:prstGeom prst="rect">
              <a:avLst/>
            </a:prstGeom>
            <a:solidFill>
              <a:srgbClr val="00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smtClean="0">
                  <a:solidFill>
                    <a:schemeClr val="tx1">
                      <a:lumMod val="95000"/>
                      <a:lumOff val="5000"/>
                    </a:schemeClr>
                  </a:solidFill>
                </a:rPr>
                <a:t>Психо</a:t>
              </a:r>
              <a:r>
                <a:rPr lang="ru-RU" sz="1400" dirty="0" smtClean="0">
                  <a:solidFill>
                    <a:schemeClr val="tx1">
                      <a:lumMod val="95000"/>
                      <a:lumOff val="5000"/>
                    </a:schemeClr>
                  </a:solidFill>
                </a:rPr>
                <a:t>-химические</a:t>
              </a:r>
              <a:endParaRPr lang="ru-RU" sz="1400" dirty="0">
                <a:solidFill>
                  <a:schemeClr val="tx1">
                    <a:lumMod val="95000"/>
                    <a:lumOff val="5000"/>
                  </a:schemeClr>
                </a:solidFill>
              </a:endParaRPr>
            </a:p>
          </p:txBody>
        </p:sp>
        <p:sp>
          <p:nvSpPr>
            <p:cNvPr id="8" name="Прямоугольник 7"/>
            <p:cNvSpPr/>
            <p:nvPr/>
          </p:nvSpPr>
          <p:spPr>
            <a:xfrm>
              <a:off x="4659473" y="2714625"/>
              <a:ext cx="1126965" cy="642938"/>
            </a:xfrm>
            <a:prstGeom prst="rect">
              <a:avLst/>
            </a:prstGeom>
            <a:solidFill>
              <a:srgbClr val="00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smtClean="0">
                  <a:solidFill>
                    <a:schemeClr val="tx1">
                      <a:lumMod val="95000"/>
                      <a:lumOff val="5000"/>
                    </a:schemeClr>
                  </a:solidFill>
                </a:rPr>
                <a:t>Удушающие</a:t>
              </a:r>
              <a:endParaRPr lang="ru-RU" sz="1400" dirty="0">
                <a:solidFill>
                  <a:schemeClr val="tx1">
                    <a:lumMod val="95000"/>
                    <a:lumOff val="5000"/>
                  </a:schemeClr>
                </a:solidFill>
              </a:endParaRPr>
            </a:p>
          </p:txBody>
        </p:sp>
        <p:sp>
          <p:nvSpPr>
            <p:cNvPr id="9" name="Прямоугольник 8"/>
            <p:cNvSpPr/>
            <p:nvPr/>
          </p:nvSpPr>
          <p:spPr>
            <a:xfrm>
              <a:off x="3286125" y="2714625"/>
              <a:ext cx="1071563" cy="642938"/>
            </a:xfrm>
            <a:prstGeom prst="rect">
              <a:avLst/>
            </a:prstGeom>
            <a:solidFill>
              <a:srgbClr val="00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Обще-ядовитые</a:t>
              </a:r>
            </a:p>
          </p:txBody>
        </p:sp>
        <p:sp>
          <p:nvSpPr>
            <p:cNvPr id="10" name="Прямоугольник 9"/>
            <p:cNvSpPr/>
            <p:nvPr/>
          </p:nvSpPr>
          <p:spPr>
            <a:xfrm>
              <a:off x="1857375" y="2714625"/>
              <a:ext cx="1071563" cy="642938"/>
            </a:xfrm>
            <a:prstGeom prst="rect">
              <a:avLst/>
            </a:prstGeom>
            <a:solidFill>
              <a:srgbClr val="00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Кожно-нарывные</a:t>
              </a:r>
            </a:p>
          </p:txBody>
        </p:sp>
        <p:sp>
          <p:nvSpPr>
            <p:cNvPr id="11" name="Прямоугольник 10"/>
            <p:cNvSpPr/>
            <p:nvPr/>
          </p:nvSpPr>
          <p:spPr>
            <a:xfrm>
              <a:off x="428625" y="535781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95000"/>
                      <a:lumOff val="5000"/>
                    </a:schemeClr>
                  </a:solidFill>
                </a:rPr>
                <a:t>VX</a:t>
              </a:r>
              <a:endParaRPr lang="ru-RU" sz="1400" dirty="0">
                <a:solidFill>
                  <a:schemeClr val="tx1">
                    <a:lumMod val="95000"/>
                    <a:lumOff val="5000"/>
                  </a:schemeClr>
                </a:solidFill>
              </a:endParaRPr>
            </a:p>
          </p:txBody>
        </p:sp>
        <p:sp>
          <p:nvSpPr>
            <p:cNvPr id="12" name="Прямоугольник 11"/>
            <p:cNvSpPr/>
            <p:nvPr/>
          </p:nvSpPr>
          <p:spPr>
            <a:xfrm>
              <a:off x="428625" y="450056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lumMod val="95000"/>
                      <a:lumOff val="5000"/>
                    </a:schemeClr>
                  </a:solidFill>
                </a:rPr>
                <a:t>Зоман</a:t>
              </a:r>
            </a:p>
          </p:txBody>
        </p:sp>
        <p:sp>
          <p:nvSpPr>
            <p:cNvPr id="13" name="Прямоугольник 12"/>
            <p:cNvSpPr/>
            <p:nvPr/>
          </p:nvSpPr>
          <p:spPr>
            <a:xfrm>
              <a:off x="428625" y="364331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lumMod val="95000"/>
                      <a:lumOff val="5000"/>
                    </a:schemeClr>
                  </a:solidFill>
                </a:rPr>
                <a:t>Зарин</a:t>
              </a:r>
            </a:p>
          </p:txBody>
        </p:sp>
        <p:sp>
          <p:nvSpPr>
            <p:cNvPr id="14" name="Прямоугольник 13"/>
            <p:cNvSpPr/>
            <p:nvPr/>
          </p:nvSpPr>
          <p:spPr>
            <a:xfrm>
              <a:off x="1857375" y="364331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lumMod val="95000"/>
                      <a:lumOff val="5000"/>
                    </a:schemeClr>
                  </a:solidFill>
                </a:rPr>
                <a:t>Иприт</a:t>
              </a:r>
            </a:p>
          </p:txBody>
        </p:sp>
        <p:sp>
          <p:nvSpPr>
            <p:cNvPr id="15" name="Прямоугольник 14"/>
            <p:cNvSpPr/>
            <p:nvPr/>
          </p:nvSpPr>
          <p:spPr>
            <a:xfrm>
              <a:off x="3286125" y="450056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Хлорциан</a:t>
              </a:r>
            </a:p>
          </p:txBody>
        </p:sp>
        <p:sp>
          <p:nvSpPr>
            <p:cNvPr id="16" name="Прямоугольник 15"/>
            <p:cNvSpPr/>
            <p:nvPr/>
          </p:nvSpPr>
          <p:spPr>
            <a:xfrm>
              <a:off x="3143250" y="3643313"/>
              <a:ext cx="1214438"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lumMod val="95000"/>
                      <a:lumOff val="5000"/>
                    </a:schemeClr>
                  </a:solidFill>
                </a:rPr>
                <a:t>Синильная кислота</a:t>
              </a:r>
            </a:p>
          </p:txBody>
        </p:sp>
        <p:sp>
          <p:nvSpPr>
            <p:cNvPr id="17" name="Прямоугольник 16"/>
            <p:cNvSpPr/>
            <p:nvPr/>
          </p:nvSpPr>
          <p:spPr>
            <a:xfrm>
              <a:off x="4714875" y="364331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Фозген</a:t>
              </a:r>
              <a:endParaRPr lang="ru-RU" sz="1400" dirty="0">
                <a:solidFill>
                  <a:schemeClr val="tx1">
                    <a:lumMod val="95000"/>
                    <a:lumOff val="5000"/>
                  </a:schemeClr>
                </a:solidFill>
              </a:endParaRPr>
            </a:p>
          </p:txBody>
        </p:sp>
        <p:sp>
          <p:nvSpPr>
            <p:cNvPr id="18" name="Прямоугольник 17"/>
            <p:cNvSpPr/>
            <p:nvPr/>
          </p:nvSpPr>
          <p:spPr>
            <a:xfrm>
              <a:off x="6143625" y="364331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solidFill>
                    <a:schemeClr val="tx1">
                      <a:lumMod val="95000"/>
                      <a:lumOff val="5000"/>
                    </a:schemeClr>
                  </a:solidFill>
                </a:rPr>
                <a:t>BZ</a:t>
              </a:r>
              <a:endParaRPr lang="ru-RU" sz="1400" dirty="0" err="1">
                <a:solidFill>
                  <a:schemeClr val="tx1">
                    <a:lumMod val="95000"/>
                    <a:lumOff val="5000"/>
                  </a:schemeClr>
                </a:solidFill>
              </a:endParaRPr>
            </a:p>
          </p:txBody>
        </p:sp>
        <p:sp>
          <p:nvSpPr>
            <p:cNvPr id="19" name="Прямоугольник 18"/>
            <p:cNvSpPr/>
            <p:nvPr/>
          </p:nvSpPr>
          <p:spPr>
            <a:xfrm>
              <a:off x="7572375" y="6000750"/>
              <a:ext cx="1071563" cy="64293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Адамсит</a:t>
              </a:r>
            </a:p>
          </p:txBody>
        </p:sp>
        <p:sp>
          <p:nvSpPr>
            <p:cNvPr id="20" name="Прямоугольник 19"/>
            <p:cNvSpPr/>
            <p:nvPr/>
          </p:nvSpPr>
          <p:spPr>
            <a:xfrm>
              <a:off x="7572375" y="5214938"/>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err="1">
                  <a:solidFill>
                    <a:schemeClr val="tx1">
                      <a:lumMod val="95000"/>
                      <a:lumOff val="5000"/>
                    </a:schemeClr>
                  </a:solidFill>
                </a:rPr>
                <a:t>Хлороце-тафенон</a:t>
              </a:r>
            </a:p>
          </p:txBody>
        </p:sp>
        <p:sp>
          <p:nvSpPr>
            <p:cNvPr id="21" name="Прямоугольник 20"/>
            <p:cNvSpPr/>
            <p:nvPr/>
          </p:nvSpPr>
          <p:spPr>
            <a:xfrm>
              <a:off x="7572375" y="4429125"/>
              <a:ext cx="1071563" cy="64293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solidFill>
                    <a:schemeClr val="tx1">
                      <a:lumMod val="95000"/>
                      <a:lumOff val="5000"/>
                    </a:schemeClr>
                  </a:solidFill>
                </a:rPr>
                <a:t>SR</a:t>
              </a:r>
              <a:endParaRPr lang="ru-RU" sz="1400" dirty="0" err="1">
                <a:solidFill>
                  <a:schemeClr val="tx1">
                    <a:lumMod val="95000"/>
                    <a:lumOff val="5000"/>
                  </a:schemeClr>
                </a:solidFill>
              </a:endParaRPr>
            </a:p>
          </p:txBody>
        </p:sp>
        <p:sp>
          <p:nvSpPr>
            <p:cNvPr id="22" name="Прямоугольник 21"/>
            <p:cNvSpPr/>
            <p:nvPr/>
          </p:nvSpPr>
          <p:spPr>
            <a:xfrm>
              <a:off x="7572375" y="3643313"/>
              <a:ext cx="1071563" cy="642937"/>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solidFill>
                    <a:schemeClr val="tx1">
                      <a:lumMod val="95000"/>
                      <a:lumOff val="5000"/>
                    </a:schemeClr>
                  </a:solidFill>
                </a:rPr>
                <a:t>CS</a:t>
              </a:r>
              <a:endParaRPr lang="ru-RU" sz="1400" dirty="0" err="1">
                <a:solidFill>
                  <a:schemeClr val="tx1">
                    <a:lumMod val="95000"/>
                    <a:lumOff val="5000"/>
                  </a:schemeClr>
                </a:solidFill>
              </a:endParaRPr>
            </a:p>
          </p:txBody>
        </p:sp>
        <p:cxnSp>
          <p:nvCxnSpPr>
            <p:cNvPr id="24" name="Прямая соединительная линия 23"/>
            <p:cNvCxnSpPr/>
            <p:nvPr/>
          </p:nvCxnSpPr>
          <p:spPr>
            <a:xfrm>
              <a:off x="928688" y="2500313"/>
              <a:ext cx="7072312" cy="1587"/>
            </a:xfrm>
            <a:prstGeom prst="line">
              <a:avLst/>
            </a:prstGeom>
            <a:ln w="15875"/>
          </p:spPr>
          <p:style>
            <a:lnRef idx="1">
              <a:schemeClr val="accent4"/>
            </a:lnRef>
            <a:fillRef idx="0">
              <a:schemeClr val="accent4"/>
            </a:fillRef>
            <a:effectRef idx="0">
              <a:schemeClr val="accent4"/>
            </a:effectRef>
            <a:fontRef idx="minor">
              <a:schemeClr val="tx1"/>
            </a:fontRef>
          </p:style>
        </p:cxnSp>
        <p:cxnSp>
          <p:nvCxnSpPr>
            <p:cNvPr id="31" name="Прямая соединительная линия 30"/>
            <p:cNvCxnSpPr/>
            <p:nvPr/>
          </p:nvCxnSpPr>
          <p:spPr>
            <a:xfrm rot="5400000">
              <a:off x="822326" y="2606675"/>
              <a:ext cx="214312"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33" name="Прямая соединительная линия 32"/>
            <p:cNvCxnSpPr/>
            <p:nvPr/>
          </p:nvCxnSpPr>
          <p:spPr>
            <a:xfrm rot="5400000">
              <a:off x="6608763" y="2606675"/>
              <a:ext cx="214312"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34" name="Прямая соединительная линия 33"/>
            <p:cNvCxnSpPr/>
            <p:nvPr/>
          </p:nvCxnSpPr>
          <p:spPr>
            <a:xfrm rot="5400000">
              <a:off x="5180013" y="2606675"/>
              <a:ext cx="214312"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35" name="Прямая соединительная линия 34"/>
            <p:cNvCxnSpPr/>
            <p:nvPr/>
          </p:nvCxnSpPr>
          <p:spPr>
            <a:xfrm rot="5400000">
              <a:off x="3751263" y="2606675"/>
              <a:ext cx="214312"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36" name="Прямая соединительная линия 35"/>
            <p:cNvCxnSpPr/>
            <p:nvPr/>
          </p:nvCxnSpPr>
          <p:spPr>
            <a:xfrm rot="5400000">
              <a:off x="2322513" y="2606675"/>
              <a:ext cx="214312"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36"/>
            <p:cNvCxnSpPr/>
            <p:nvPr/>
          </p:nvCxnSpPr>
          <p:spPr>
            <a:xfrm rot="5400000">
              <a:off x="7894638" y="2606675"/>
              <a:ext cx="214312"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39" name="Прямая соединительная линия 38"/>
            <p:cNvCxnSpPr/>
            <p:nvPr/>
          </p:nvCxnSpPr>
          <p:spPr>
            <a:xfrm>
              <a:off x="1500188" y="3071813"/>
              <a:ext cx="14287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41" name="Прямая соединительная линия 40"/>
            <p:cNvCxnSpPr/>
            <p:nvPr/>
          </p:nvCxnSpPr>
          <p:spPr>
            <a:xfrm>
              <a:off x="1500188" y="485775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42" name="Прямая соединительная линия 41"/>
            <p:cNvCxnSpPr/>
            <p:nvPr/>
          </p:nvCxnSpPr>
          <p:spPr>
            <a:xfrm>
              <a:off x="1500188" y="40005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43" name="Прямая соединительная линия 42"/>
            <p:cNvCxnSpPr/>
            <p:nvPr/>
          </p:nvCxnSpPr>
          <p:spPr>
            <a:xfrm>
              <a:off x="1500188" y="57150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45" name="Прямая соединительная линия 44"/>
            <p:cNvCxnSpPr/>
            <p:nvPr/>
          </p:nvCxnSpPr>
          <p:spPr>
            <a:xfrm rot="5400000">
              <a:off x="319881" y="4393407"/>
              <a:ext cx="26447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46" name="Прямая соединительная линия 45"/>
            <p:cNvCxnSpPr/>
            <p:nvPr/>
          </p:nvCxnSpPr>
          <p:spPr>
            <a:xfrm>
              <a:off x="7215188" y="40005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47" name="Прямая соединительная линия 46"/>
            <p:cNvCxnSpPr/>
            <p:nvPr/>
          </p:nvCxnSpPr>
          <p:spPr>
            <a:xfrm>
              <a:off x="8643938" y="3071813"/>
              <a:ext cx="14287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48" name="Прямая соединительная линия 47"/>
            <p:cNvCxnSpPr/>
            <p:nvPr/>
          </p:nvCxnSpPr>
          <p:spPr>
            <a:xfrm>
              <a:off x="7215188" y="3071813"/>
              <a:ext cx="14287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49" name="Прямая соединительная линия 48"/>
            <p:cNvCxnSpPr/>
            <p:nvPr/>
          </p:nvCxnSpPr>
          <p:spPr>
            <a:xfrm>
              <a:off x="5786438" y="3000375"/>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0" name="Прямая соединительная линия 49"/>
            <p:cNvCxnSpPr/>
            <p:nvPr/>
          </p:nvCxnSpPr>
          <p:spPr>
            <a:xfrm>
              <a:off x="5786438" y="40005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1" name="Прямая соединительная линия 50"/>
            <p:cNvCxnSpPr/>
            <p:nvPr/>
          </p:nvCxnSpPr>
          <p:spPr>
            <a:xfrm>
              <a:off x="4357688" y="485775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2" name="Прямая соединительная линия 51"/>
            <p:cNvCxnSpPr/>
            <p:nvPr/>
          </p:nvCxnSpPr>
          <p:spPr>
            <a:xfrm>
              <a:off x="4357688" y="3929063"/>
              <a:ext cx="14287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53" name="Прямая соединительная линия 52"/>
            <p:cNvCxnSpPr/>
            <p:nvPr/>
          </p:nvCxnSpPr>
          <p:spPr>
            <a:xfrm>
              <a:off x="4357688" y="3071813"/>
              <a:ext cx="14287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a:off x="2928938" y="40005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5" name="Прямая соединительная линия 54"/>
            <p:cNvCxnSpPr/>
            <p:nvPr/>
          </p:nvCxnSpPr>
          <p:spPr>
            <a:xfrm>
              <a:off x="2928938" y="3000375"/>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7" name="Прямая соединительная линия 56"/>
            <p:cNvCxnSpPr/>
            <p:nvPr/>
          </p:nvCxnSpPr>
          <p:spPr>
            <a:xfrm>
              <a:off x="8643938" y="62865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8" name="Прямая соединительная линия 57"/>
            <p:cNvCxnSpPr/>
            <p:nvPr/>
          </p:nvCxnSpPr>
          <p:spPr>
            <a:xfrm>
              <a:off x="8643938" y="5572125"/>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59" name="Прямая соединительная линия 58"/>
            <p:cNvCxnSpPr/>
            <p:nvPr/>
          </p:nvCxnSpPr>
          <p:spPr>
            <a:xfrm>
              <a:off x="8643938" y="4786313"/>
              <a:ext cx="14287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60" name="Прямая соединительная линия 59"/>
            <p:cNvCxnSpPr/>
            <p:nvPr/>
          </p:nvCxnSpPr>
          <p:spPr>
            <a:xfrm>
              <a:off x="8643938" y="4000500"/>
              <a:ext cx="142875" cy="1588"/>
            </a:xfrm>
            <a:prstGeom prst="line">
              <a:avLst/>
            </a:prstGeom>
            <a:ln w="15875"/>
          </p:spPr>
          <p:style>
            <a:lnRef idx="1">
              <a:schemeClr val="dk1"/>
            </a:lnRef>
            <a:fillRef idx="0">
              <a:schemeClr val="dk1"/>
            </a:fillRef>
            <a:effectRef idx="0">
              <a:schemeClr val="dk1"/>
            </a:effectRef>
            <a:fontRef idx="minor">
              <a:schemeClr val="tx1"/>
            </a:fontRef>
          </p:style>
        </p:cxnSp>
        <p:cxnSp>
          <p:nvCxnSpPr>
            <p:cNvPr id="61" name="Прямая соединительная линия 60"/>
            <p:cNvCxnSpPr/>
            <p:nvPr/>
          </p:nvCxnSpPr>
          <p:spPr>
            <a:xfrm rot="5400000">
              <a:off x="2572544" y="3499644"/>
              <a:ext cx="100012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63" name="Прямая соединительная линия 62"/>
            <p:cNvCxnSpPr/>
            <p:nvPr/>
          </p:nvCxnSpPr>
          <p:spPr>
            <a:xfrm rot="5400000">
              <a:off x="6894513" y="3535363"/>
              <a:ext cx="928687"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64" name="Прямая соединительная линия 63"/>
            <p:cNvCxnSpPr/>
            <p:nvPr/>
          </p:nvCxnSpPr>
          <p:spPr>
            <a:xfrm rot="5400000">
              <a:off x="5430044" y="3499644"/>
              <a:ext cx="1000125"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65" name="Прямая соединительная линия 64"/>
            <p:cNvCxnSpPr/>
            <p:nvPr/>
          </p:nvCxnSpPr>
          <p:spPr>
            <a:xfrm rot="5400000">
              <a:off x="3608388" y="3963988"/>
              <a:ext cx="1785937"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66" name="Прямая соединительная линия 65"/>
            <p:cNvCxnSpPr/>
            <p:nvPr/>
          </p:nvCxnSpPr>
          <p:spPr>
            <a:xfrm rot="5400000">
              <a:off x="7180263" y="4678363"/>
              <a:ext cx="3214687" cy="1587"/>
            </a:xfrm>
            <a:prstGeom prst="line">
              <a:avLst/>
            </a:prstGeom>
            <a:ln w="15875"/>
          </p:spPr>
          <p:style>
            <a:lnRef idx="1">
              <a:schemeClr val="dk1"/>
            </a:lnRef>
            <a:fillRef idx="0">
              <a:schemeClr val="dk1"/>
            </a:fillRef>
            <a:effectRef idx="0">
              <a:schemeClr val="dk1"/>
            </a:effectRef>
            <a:fontRef idx="minor">
              <a:schemeClr val="tx1"/>
            </a:fontRef>
          </p:style>
        </p:cxnSp>
        <p:cxnSp>
          <p:nvCxnSpPr>
            <p:cNvPr id="72" name="Прямая соединительная линия 71"/>
            <p:cNvCxnSpPr/>
            <p:nvPr/>
          </p:nvCxnSpPr>
          <p:spPr>
            <a:xfrm rot="5400000">
              <a:off x="4179887" y="2392363"/>
              <a:ext cx="214313" cy="1588"/>
            </a:xfrm>
            <a:prstGeom prst="line">
              <a:avLst/>
            </a:prstGeom>
            <a:ln w="15875"/>
          </p:spPr>
          <p:style>
            <a:lnRef idx="1">
              <a:schemeClr val="dk1"/>
            </a:lnRef>
            <a:fillRef idx="0">
              <a:schemeClr val="dk1"/>
            </a:fillRef>
            <a:effectRef idx="0">
              <a:schemeClr val="dk1"/>
            </a:effectRef>
            <a:fontRef idx="minor">
              <a:schemeClr val="tx1"/>
            </a:fontRef>
          </p:style>
        </p:cxnSp>
      </p:grpSp>
      <p:sp>
        <p:nvSpPr>
          <p:cNvPr id="56" name="Rectangle 5"/>
          <p:cNvSpPr>
            <a:spLocks noChangeArrowheads="1"/>
          </p:cNvSpPr>
          <p:nvPr/>
        </p:nvSpPr>
        <p:spPr bwMode="auto">
          <a:xfrm>
            <a:off x="347222" y="476673"/>
            <a:ext cx="8496300" cy="432048"/>
          </a:xfrm>
          <a:prstGeom prst="rect">
            <a:avLst/>
          </a:prstGeom>
          <a:noFill/>
          <a:ln w="9525">
            <a:solidFill>
              <a:schemeClr val="tx1"/>
            </a:solidFill>
            <a:miter lim="800000"/>
            <a:headEnd/>
            <a:tailEnd/>
          </a:ln>
          <a:effectLst/>
        </p:spPr>
        <p:txBody>
          <a:bodyPr anchor="ctr"/>
          <a:lstStyle/>
          <a:p>
            <a:pPr algn="ctr" eaLnBrk="1" hangingPunct="1"/>
            <a:r>
              <a:rPr lang="ru-RU" altLang="ru-RU" sz="2000" b="1" dirty="0" smtClean="0">
                <a:solidFill>
                  <a:srgbClr val="FF0000"/>
                </a:solidFill>
                <a:latin typeface="Arial" pitchFamily="34" charset="0"/>
                <a:cs typeface="Arial" pitchFamily="34" charset="0"/>
              </a:rPr>
              <a:t>Характеристика </a:t>
            </a:r>
            <a:r>
              <a:rPr lang="ru-RU" altLang="ru-RU" sz="2000" b="1" dirty="0">
                <a:solidFill>
                  <a:srgbClr val="FF0000"/>
                </a:solidFill>
                <a:latin typeface="Arial" pitchFamily="34" charset="0"/>
                <a:cs typeface="Arial" pitchFamily="34" charset="0"/>
              </a:rPr>
              <a:t>ОВ</a:t>
            </a:r>
          </a:p>
        </p:txBody>
      </p:sp>
    </p:spTree>
    <p:extLst>
      <p:ext uri="{BB962C8B-B14F-4D97-AF65-F5344CB8AC3E}">
        <p14:creationId xmlns:p14="http://schemas.microsoft.com/office/powerpoint/2010/main" val="2923807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rotWithShape="1">
          <a:blip r:embed="rId2">
            <a:extLst>
              <a:ext uri="{28A0092B-C50C-407E-A947-70E740481C1C}">
                <a14:useLocalDpi xmlns:a14="http://schemas.microsoft.com/office/drawing/2010/main" val="0"/>
              </a:ext>
            </a:extLst>
          </a:blip>
          <a:srcRect r="55516"/>
          <a:stretch/>
        </p:blipFill>
        <p:spPr>
          <a:xfrm>
            <a:off x="107504" y="3626707"/>
            <a:ext cx="3366030" cy="2463800"/>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579" y="4941168"/>
            <a:ext cx="3167565" cy="1995566"/>
          </a:xfrm>
          <a:prstGeom prst="rect">
            <a:avLst/>
          </a:prstGeom>
        </p:spPr>
      </p:pic>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44849" r="1685"/>
          <a:stretch/>
        </p:blipFill>
        <p:spPr>
          <a:xfrm>
            <a:off x="5357168" y="3626707"/>
            <a:ext cx="3786832" cy="2237810"/>
          </a:xfrm>
          <a:prstGeom prst="rect">
            <a:avLst/>
          </a:prstGeom>
        </p:spPr>
      </p:pic>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ОВ нервно-паралитического действия</a:t>
            </a:r>
          </a:p>
        </p:txBody>
      </p:sp>
      <p:sp>
        <p:nvSpPr>
          <p:cNvPr id="5" name="Объект 2"/>
          <p:cNvSpPr>
            <a:spLocks noGrp="1"/>
          </p:cNvSpPr>
          <p:nvPr>
            <p:ph idx="1"/>
          </p:nvPr>
        </p:nvSpPr>
        <p:spPr>
          <a:xfrm>
            <a:off x="467544" y="980728"/>
            <a:ext cx="8280920" cy="1726016"/>
          </a:xfrm>
        </p:spPr>
        <p:style>
          <a:lnRef idx="1">
            <a:schemeClr val="accent4"/>
          </a:lnRef>
          <a:fillRef idx="2">
            <a:schemeClr val="accent4"/>
          </a:fillRef>
          <a:effectRef idx="1">
            <a:schemeClr val="accent4"/>
          </a:effectRef>
          <a:fontRef idx="minor">
            <a:schemeClr val="dk1"/>
          </a:fontRef>
        </p:style>
        <p:txBody>
          <a:bodyPr>
            <a:normAutofit/>
          </a:bodyPr>
          <a:lstStyle/>
          <a:p>
            <a:r>
              <a:rPr lang="ru-RU" sz="2400" dirty="0" smtClean="0">
                <a:latin typeface="Arial" pitchFamily="34" charset="0"/>
                <a:cs typeface="Arial" pitchFamily="34" charset="0"/>
              </a:rPr>
              <a:t>Поражают нервную </a:t>
            </a:r>
            <a:r>
              <a:rPr lang="ru-RU" sz="2400" dirty="0">
                <a:latin typeface="Arial" pitchFamily="34" charset="0"/>
                <a:cs typeface="Arial" pitchFamily="34" charset="0"/>
              </a:rPr>
              <a:t>систему, попадают в организм через органы дыхания, кожные покровы и пищеварительный тракт. </a:t>
            </a:r>
            <a:endParaRPr lang="ru-RU" sz="2400" dirty="0" smtClean="0">
              <a:latin typeface="Arial" pitchFamily="34" charset="0"/>
              <a:cs typeface="Arial" pitchFamily="34" charset="0"/>
            </a:endParaRPr>
          </a:p>
          <a:p>
            <a:r>
              <a:rPr lang="ru-RU" sz="2400" dirty="0" smtClean="0">
                <a:latin typeface="Arial" pitchFamily="34" charset="0"/>
                <a:cs typeface="Arial" pitchFamily="34" charset="0"/>
              </a:rPr>
              <a:t>Самые опасные ОВ</a:t>
            </a:r>
            <a:endParaRPr lang="ru-RU" sz="2400" dirty="0">
              <a:latin typeface="Arial" pitchFamily="34" charset="0"/>
              <a:cs typeface="Arial" pitchFamily="34" charset="0"/>
            </a:endParaRPr>
          </a:p>
        </p:txBody>
      </p:sp>
      <p:sp>
        <p:nvSpPr>
          <p:cNvPr id="3" name="TextBox 2"/>
          <p:cNvSpPr txBox="1"/>
          <p:nvPr/>
        </p:nvSpPr>
        <p:spPr>
          <a:xfrm>
            <a:off x="3464259" y="2738851"/>
            <a:ext cx="2280619"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400" dirty="0" smtClean="0"/>
              <a:t>Представители данной группы ОВ:</a:t>
            </a:r>
            <a:endParaRPr lang="ru-RU" sz="2400" dirty="0"/>
          </a:p>
        </p:txBody>
      </p:sp>
      <p:sp>
        <p:nvSpPr>
          <p:cNvPr id="4" name="Стрелка вниз 3"/>
          <p:cNvSpPr/>
          <p:nvPr/>
        </p:nvSpPr>
        <p:spPr>
          <a:xfrm>
            <a:off x="4424549" y="4077072"/>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5868144" y="3194999"/>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rot="10800000">
            <a:off x="2735795" y="3194999"/>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860456" y="2861962"/>
            <a:ext cx="131919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3200" b="1" i="1" dirty="0"/>
              <a:t>Зарин (</a:t>
            </a:r>
            <a:r>
              <a:rPr lang="en-US" sz="3200" b="1" i="1" dirty="0" smtClean="0"/>
              <a:t>GB</a:t>
            </a:r>
            <a:r>
              <a:rPr lang="ru-RU" sz="3200" b="1" i="1" dirty="0" smtClean="0"/>
              <a:t>)</a:t>
            </a:r>
            <a:endParaRPr lang="ru-RU" sz="3200" b="1" i="1" dirty="0"/>
          </a:p>
        </p:txBody>
      </p:sp>
      <p:sp>
        <p:nvSpPr>
          <p:cNvPr id="12" name="TextBox 11"/>
          <p:cNvSpPr txBox="1"/>
          <p:nvPr/>
        </p:nvSpPr>
        <p:spPr>
          <a:xfrm>
            <a:off x="3944969" y="4725144"/>
            <a:ext cx="1319199"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3200" b="1" i="1" dirty="0" smtClean="0"/>
              <a:t>Зоман (</a:t>
            </a:r>
            <a:r>
              <a:rPr lang="en-US" sz="3200" b="1" i="1" dirty="0" smtClean="0"/>
              <a:t>GD</a:t>
            </a:r>
            <a:r>
              <a:rPr lang="ru-RU" sz="3200" b="1" i="1" dirty="0" smtClean="0"/>
              <a:t>)</a:t>
            </a:r>
            <a:endParaRPr lang="ru-RU" sz="3200" b="1" i="1" dirty="0"/>
          </a:p>
        </p:txBody>
      </p:sp>
      <p:sp>
        <p:nvSpPr>
          <p:cNvPr id="13" name="TextBox 12"/>
          <p:cNvSpPr txBox="1"/>
          <p:nvPr/>
        </p:nvSpPr>
        <p:spPr>
          <a:xfrm>
            <a:off x="7020273" y="2861962"/>
            <a:ext cx="1319198"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b="1" i="1" dirty="0" smtClean="0"/>
              <a:t>Ви-Икс (</a:t>
            </a:r>
            <a:r>
              <a:rPr lang="en-US" sz="2800" b="1" i="1" dirty="0" smtClean="0"/>
              <a:t>V</a:t>
            </a:r>
            <a:r>
              <a:rPr lang="ru-RU" sz="2800" b="1" i="1" dirty="0" smtClean="0"/>
              <a:t>Х)</a:t>
            </a:r>
            <a:endParaRPr lang="ru-RU" sz="2800" b="1" i="1" dirty="0"/>
          </a:p>
        </p:txBody>
      </p:sp>
    </p:spTree>
    <p:extLst>
      <p:ext uri="{BB962C8B-B14F-4D97-AF65-F5344CB8AC3E}">
        <p14:creationId xmlns:p14="http://schemas.microsoft.com/office/powerpoint/2010/main" val="222344692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rotWithShape="1">
          <a:blip r:embed="rId2">
            <a:extLst>
              <a:ext uri="{28A0092B-C50C-407E-A947-70E740481C1C}">
                <a14:useLocalDpi xmlns:a14="http://schemas.microsoft.com/office/drawing/2010/main" val="0"/>
              </a:ext>
            </a:extLst>
          </a:blip>
          <a:srcRect t="12964" r="55516"/>
          <a:stretch/>
        </p:blipFill>
        <p:spPr>
          <a:xfrm>
            <a:off x="1235488" y="3055257"/>
            <a:ext cx="3552536" cy="2144401"/>
          </a:xfrm>
          <a:prstGeom prst="rect">
            <a:avLst/>
          </a:prstGeom>
        </p:spPr>
      </p:pic>
      <p:sp>
        <p:nvSpPr>
          <p:cNvPr id="10" name="TextBox 9"/>
          <p:cNvSpPr txBox="1"/>
          <p:nvPr/>
        </p:nvSpPr>
        <p:spPr>
          <a:xfrm>
            <a:off x="2123727" y="1652127"/>
            <a:ext cx="6773007"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ru-RU" dirty="0"/>
              <a:t>При попадании на кожу человека, обмундирование, обувь, дерево и другие пористые материалы, а также на продукты питания зарин быстро в них впитывается.</a:t>
            </a:r>
          </a:p>
        </p:txBody>
      </p:sp>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ОВ нервно-паралитического действия</a:t>
            </a:r>
          </a:p>
        </p:txBody>
      </p:sp>
      <p:sp>
        <p:nvSpPr>
          <p:cNvPr id="11" name="TextBox 10"/>
          <p:cNvSpPr txBox="1"/>
          <p:nvPr/>
        </p:nvSpPr>
        <p:spPr>
          <a:xfrm>
            <a:off x="73775" y="1084094"/>
            <a:ext cx="1850864"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4400" b="1" i="1" dirty="0"/>
              <a:t>Зарин (</a:t>
            </a:r>
            <a:r>
              <a:rPr lang="en-US" sz="4400" b="1" i="1" dirty="0" smtClean="0"/>
              <a:t>GB</a:t>
            </a:r>
            <a:r>
              <a:rPr lang="ru-RU" sz="4400" b="1" i="1" dirty="0" smtClean="0"/>
              <a:t>)</a:t>
            </a:r>
            <a:endParaRPr lang="ru-RU" sz="4400" b="1" i="1" dirty="0"/>
          </a:p>
        </p:txBody>
      </p:sp>
      <p:sp>
        <p:nvSpPr>
          <p:cNvPr id="9" name="TextBox 8"/>
          <p:cNvSpPr txBox="1"/>
          <p:nvPr/>
        </p:nvSpPr>
        <p:spPr>
          <a:xfrm>
            <a:off x="2051720" y="1084094"/>
            <a:ext cx="691702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ru-RU" dirty="0"/>
              <a:t>Применяется для заражения источников воды на длительное время</a:t>
            </a:r>
          </a:p>
        </p:txBody>
      </p:sp>
      <p:sp>
        <p:nvSpPr>
          <p:cNvPr id="14" name="TextBox 13"/>
          <p:cNvSpPr txBox="1"/>
          <p:nvPr/>
        </p:nvSpPr>
        <p:spPr>
          <a:xfrm>
            <a:off x="4957963" y="2699628"/>
            <a:ext cx="393877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ru-RU" dirty="0" smtClean="0"/>
              <a:t>Не имеет периода </a:t>
            </a:r>
            <a:r>
              <a:rPr lang="ru-RU" dirty="0"/>
              <a:t>скрытого действия.</a:t>
            </a:r>
          </a:p>
        </p:txBody>
      </p:sp>
      <p:sp>
        <p:nvSpPr>
          <p:cNvPr id="18" name="TextBox 17"/>
          <p:cNvSpPr txBox="1"/>
          <p:nvPr/>
        </p:nvSpPr>
        <p:spPr>
          <a:xfrm>
            <a:off x="2483768" y="4648200"/>
            <a:ext cx="208909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3200" b="1" dirty="0" smtClean="0"/>
              <a:t>Симптомы</a:t>
            </a:r>
            <a:endParaRPr lang="ru-RU" sz="3200" b="1" dirty="0"/>
          </a:p>
        </p:txBody>
      </p:sp>
      <p:sp>
        <p:nvSpPr>
          <p:cNvPr id="19" name="TextBox 18"/>
          <p:cNvSpPr txBox="1"/>
          <p:nvPr/>
        </p:nvSpPr>
        <p:spPr>
          <a:xfrm>
            <a:off x="5724129" y="4293096"/>
            <a:ext cx="1319177"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сужение зрачков (</a:t>
            </a:r>
            <a:r>
              <a:rPr lang="ru-RU" sz="2000" dirty="0" err="1"/>
              <a:t>миоз</a:t>
            </a:r>
            <a:r>
              <a:rPr lang="ru-RU" sz="2000" dirty="0" smtClean="0"/>
              <a:t>)</a:t>
            </a:r>
            <a:endParaRPr lang="ru-RU" sz="2000" dirty="0"/>
          </a:p>
        </p:txBody>
      </p:sp>
      <p:sp>
        <p:nvSpPr>
          <p:cNvPr id="21" name="TextBox 20"/>
          <p:cNvSpPr txBox="1"/>
          <p:nvPr/>
        </p:nvSpPr>
        <p:spPr>
          <a:xfrm>
            <a:off x="7236296" y="3971382"/>
            <a:ext cx="1873718"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выделение </a:t>
            </a:r>
            <a:endParaRPr lang="ru-RU" sz="2000" dirty="0" smtClean="0"/>
          </a:p>
          <a:p>
            <a:pPr algn="ctr"/>
            <a:r>
              <a:rPr lang="ru-RU" sz="2000" dirty="0" smtClean="0"/>
              <a:t>слюны</a:t>
            </a:r>
            <a:endParaRPr lang="ru-RU" sz="2000" dirty="0"/>
          </a:p>
        </p:txBody>
      </p:sp>
      <p:sp>
        <p:nvSpPr>
          <p:cNvPr id="22" name="TextBox 21"/>
          <p:cNvSpPr txBox="1"/>
          <p:nvPr/>
        </p:nvSpPr>
        <p:spPr>
          <a:xfrm>
            <a:off x="7219539" y="3212976"/>
            <a:ext cx="1873717"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Затруднение дыхания </a:t>
            </a:r>
            <a:endParaRPr lang="ru-RU" sz="2000" dirty="0"/>
          </a:p>
        </p:txBody>
      </p:sp>
      <p:sp>
        <p:nvSpPr>
          <p:cNvPr id="23" name="TextBox 22"/>
          <p:cNvSpPr txBox="1"/>
          <p:nvPr/>
        </p:nvSpPr>
        <p:spPr>
          <a:xfrm>
            <a:off x="5724128" y="3789040"/>
            <a:ext cx="131918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рвота</a:t>
            </a:r>
            <a:endParaRPr lang="ru-RU" sz="2000" dirty="0"/>
          </a:p>
        </p:txBody>
      </p:sp>
      <p:sp>
        <p:nvSpPr>
          <p:cNvPr id="24" name="TextBox 23"/>
          <p:cNvSpPr txBox="1"/>
          <p:nvPr/>
        </p:nvSpPr>
        <p:spPr>
          <a:xfrm>
            <a:off x="7219540" y="5797713"/>
            <a:ext cx="1895242"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нарушение </a:t>
            </a:r>
            <a:r>
              <a:rPr lang="ru-RU" sz="2000" dirty="0"/>
              <a:t>координации </a:t>
            </a:r>
            <a:r>
              <a:rPr lang="ru-RU" sz="2000" dirty="0" smtClean="0"/>
              <a:t>движений</a:t>
            </a:r>
            <a:endParaRPr lang="ru-RU" sz="2000" dirty="0"/>
          </a:p>
        </p:txBody>
      </p:sp>
      <p:sp>
        <p:nvSpPr>
          <p:cNvPr id="25" name="TextBox 24"/>
          <p:cNvSpPr txBox="1"/>
          <p:nvPr/>
        </p:nvSpPr>
        <p:spPr>
          <a:xfrm>
            <a:off x="5724128" y="5457418"/>
            <a:ext cx="131514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a:t>
            </a:r>
            <a:r>
              <a:rPr lang="ru-RU" sz="2000" dirty="0"/>
              <a:t>потеря </a:t>
            </a:r>
            <a:r>
              <a:rPr lang="ru-RU" sz="2000" dirty="0" smtClean="0"/>
              <a:t>сознания</a:t>
            </a:r>
            <a:endParaRPr lang="ru-RU" sz="2000" dirty="0"/>
          </a:p>
        </p:txBody>
      </p:sp>
      <p:sp>
        <p:nvSpPr>
          <p:cNvPr id="26" name="TextBox 25"/>
          <p:cNvSpPr txBox="1"/>
          <p:nvPr/>
        </p:nvSpPr>
        <p:spPr>
          <a:xfrm>
            <a:off x="7219539" y="4725144"/>
            <a:ext cx="1873718"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a:t>
            </a:r>
            <a:r>
              <a:rPr lang="ru-RU" sz="2000" dirty="0"/>
              <a:t>приступы сильных </a:t>
            </a:r>
            <a:r>
              <a:rPr lang="ru-RU" sz="2000" dirty="0" smtClean="0"/>
              <a:t>судорог</a:t>
            </a:r>
            <a:endParaRPr lang="ru-RU" sz="2000" dirty="0"/>
          </a:p>
        </p:txBody>
      </p:sp>
      <p:sp>
        <p:nvSpPr>
          <p:cNvPr id="27" name="TextBox 26"/>
          <p:cNvSpPr txBox="1"/>
          <p:nvPr/>
        </p:nvSpPr>
        <p:spPr>
          <a:xfrm>
            <a:off x="5724128" y="3316922"/>
            <a:ext cx="1315146"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паралич</a:t>
            </a:r>
            <a:endParaRPr lang="ru-RU" sz="2000" dirty="0"/>
          </a:p>
        </p:txBody>
      </p:sp>
      <p:sp>
        <p:nvSpPr>
          <p:cNvPr id="28" name="TextBox 27"/>
          <p:cNvSpPr txBox="1"/>
          <p:nvPr/>
        </p:nvSpPr>
        <p:spPr>
          <a:xfrm>
            <a:off x="5724129" y="6309320"/>
            <a:ext cx="131918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смерть</a:t>
            </a:r>
            <a:endParaRPr lang="ru-RU" sz="2000" dirty="0"/>
          </a:p>
        </p:txBody>
      </p:sp>
      <p:sp>
        <p:nvSpPr>
          <p:cNvPr id="29" name="Стрелка вправо 28"/>
          <p:cNvSpPr/>
          <p:nvPr/>
        </p:nvSpPr>
        <p:spPr>
          <a:xfrm>
            <a:off x="4788024" y="4509120"/>
            <a:ext cx="722207" cy="809218"/>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661526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ОВ нервно-паралитического действия</a:t>
            </a:r>
          </a:p>
        </p:txBody>
      </p:sp>
      <p:sp>
        <p:nvSpPr>
          <p:cNvPr id="18" name="TextBox 17"/>
          <p:cNvSpPr txBox="1"/>
          <p:nvPr/>
        </p:nvSpPr>
        <p:spPr>
          <a:xfrm>
            <a:off x="3851920" y="1391870"/>
            <a:ext cx="5040560"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400" dirty="0" smtClean="0"/>
              <a:t>действует </a:t>
            </a:r>
            <a:r>
              <a:rPr lang="ru-RU" sz="2400" dirty="0"/>
              <a:t>на организм человека, как зарин, но токсичнее его в 5-10 раз.</a:t>
            </a:r>
          </a:p>
        </p:txBody>
      </p:sp>
      <p:sp>
        <p:nvSpPr>
          <p:cNvPr id="19" name="TextBox 18"/>
          <p:cNvSpPr txBox="1"/>
          <p:nvPr/>
        </p:nvSpPr>
        <p:spPr>
          <a:xfrm>
            <a:off x="3870176" y="2729423"/>
            <a:ext cx="5040560"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ru-RU" sz="2400" dirty="0"/>
              <a:t>Вооружение и военная техника, зараженные каплями зомана, после ее дегазации может эксплуатироваться без средств защиты кожи, но представляет опасность поражения через органы дыхания.</a:t>
            </a:r>
          </a:p>
        </p:txBody>
      </p:sp>
      <p:sp>
        <p:nvSpPr>
          <p:cNvPr id="24" name="TextBox 23"/>
          <p:cNvSpPr txBox="1"/>
          <p:nvPr/>
        </p:nvSpPr>
        <p:spPr>
          <a:xfrm>
            <a:off x="73775" y="1084094"/>
            <a:ext cx="1850864"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4400" b="1" i="1" dirty="0"/>
              <a:t>Зоман (</a:t>
            </a:r>
            <a:r>
              <a:rPr lang="en-US" sz="4400" b="1" i="1" dirty="0"/>
              <a:t>GD</a:t>
            </a:r>
            <a:r>
              <a:rPr lang="ru-RU" sz="4400" b="1" i="1" dirty="0"/>
              <a:t>)</a:t>
            </a:r>
          </a:p>
        </p:txBody>
      </p:sp>
      <p:pic>
        <p:nvPicPr>
          <p:cNvPr id="25" name="Рисунок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67" y="2708920"/>
            <a:ext cx="3096344" cy="2451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393082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23727" y="1556792"/>
            <a:ext cx="6773007"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dirty="0"/>
              <a:t>поражают живую силу через органы дыхания, открытые участки кожи и обычное летнее армейское обмундирование, а также заражают местность, вооружение, военную технику и открытые водоемы. </a:t>
            </a:r>
          </a:p>
        </p:txBody>
      </p:sp>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ОВ нервно-паралитического действия</a:t>
            </a:r>
          </a:p>
        </p:txBody>
      </p:sp>
      <p:sp>
        <p:nvSpPr>
          <p:cNvPr id="11" name="TextBox 10"/>
          <p:cNvSpPr txBox="1"/>
          <p:nvPr/>
        </p:nvSpPr>
        <p:spPr>
          <a:xfrm>
            <a:off x="73775" y="1084094"/>
            <a:ext cx="1850864"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4400" b="1" i="1" dirty="0"/>
              <a:t>Ви-Икс (</a:t>
            </a:r>
            <a:r>
              <a:rPr lang="en-US" sz="4400" b="1" i="1" dirty="0"/>
              <a:t>V</a:t>
            </a:r>
            <a:r>
              <a:rPr lang="ru-RU" sz="4400" b="1" i="1" dirty="0"/>
              <a:t>Х)</a:t>
            </a:r>
          </a:p>
        </p:txBody>
      </p:sp>
      <p:sp>
        <p:nvSpPr>
          <p:cNvPr id="9" name="TextBox 8"/>
          <p:cNvSpPr txBox="1"/>
          <p:nvPr/>
        </p:nvSpPr>
        <p:spPr>
          <a:xfrm>
            <a:off x="2123726" y="1084094"/>
            <a:ext cx="677300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dirty="0"/>
              <a:t>заражает воду на очень длительный срок.</a:t>
            </a:r>
          </a:p>
        </p:txBody>
      </p:sp>
      <p:sp>
        <p:nvSpPr>
          <p:cNvPr id="18" name="TextBox 17"/>
          <p:cNvSpPr txBox="1"/>
          <p:nvPr/>
        </p:nvSpPr>
        <p:spPr>
          <a:xfrm>
            <a:off x="2855858" y="2977182"/>
            <a:ext cx="208909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3200" b="1" dirty="0" smtClean="0"/>
              <a:t>Симптомы</a:t>
            </a:r>
            <a:endParaRPr lang="ru-RU" sz="3200" b="1" dirty="0"/>
          </a:p>
        </p:txBody>
      </p:sp>
      <p:sp>
        <p:nvSpPr>
          <p:cNvPr id="19" name="TextBox 18"/>
          <p:cNvSpPr txBox="1"/>
          <p:nvPr/>
        </p:nvSpPr>
        <p:spPr>
          <a:xfrm>
            <a:off x="5724129" y="4293096"/>
            <a:ext cx="1319177"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сужение зрачков (</a:t>
            </a:r>
            <a:r>
              <a:rPr lang="ru-RU" sz="2000" dirty="0" err="1"/>
              <a:t>миоз</a:t>
            </a:r>
            <a:r>
              <a:rPr lang="ru-RU" sz="2000" dirty="0" smtClean="0"/>
              <a:t>)</a:t>
            </a:r>
            <a:endParaRPr lang="ru-RU" sz="2000" dirty="0"/>
          </a:p>
        </p:txBody>
      </p:sp>
      <p:sp>
        <p:nvSpPr>
          <p:cNvPr id="21" name="TextBox 20"/>
          <p:cNvSpPr txBox="1"/>
          <p:nvPr/>
        </p:nvSpPr>
        <p:spPr>
          <a:xfrm>
            <a:off x="7236296" y="3971382"/>
            <a:ext cx="1873718"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выделение </a:t>
            </a:r>
            <a:endParaRPr lang="ru-RU" sz="2000" dirty="0" smtClean="0"/>
          </a:p>
          <a:p>
            <a:pPr algn="ctr"/>
            <a:r>
              <a:rPr lang="ru-RU" sz="2000" dirty="0" smtClean="0"/>
              <a:t>слюны</a:t>
            </a:r>
            <a:endParaRPr lang="ru-RU" sz="2000" dirty="0"/>
          </a:p>
        </p:txBody>
      </p:sp>
      <p:sp>
        <p:nvSpPr>
          <p:cNvPr id="22" name="TextBox 21"/>
          <p:cNvSpPr txBox="1"/>
          <p:nvPr/>
        </p:nvSpPr>
        <p:spPr>
          <a:xfrm>
            <a:off x="7219539" y="3212976"/>
            <a:ext cx="1873717"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Затруднение дыхания </a:t>
            </a:r>
            <a:endParaRPr lang="ru-RU" sz="2000" dirty="0"/>
          </a:p>
        </p:txBody>
      </p:sp>
      <p:sp>
        <p:nvSpPr>
          <p:cNvPr id="23" name="TextBox 22"/>
          <p:cNvSpPr txBox="1"/>
          <p:nvPr/>
        </p:nvSpPr>
        <p:spPr>
          <a:xfrm>
            <a:off x="5724128" y="3789040"/>
            <a:ext cx="131918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рвота</a:t>
            </a:r>
            <a:endParaRPr lang="ru-RU" sz="2000" dirty="0"/>
          </a:p>
        </p:txBody>
      </p:sp>
      <p:sp>
        <p:nvSpPr>
          <p:cNvPr id="24" name="TextBox 23"/>
          <p:cNvSpPr txBox="1"/>
          <p:nvPr/>
        </p:nvSpPr>
        <p:spPr>
          <a:xfrm>
            <a:off x="7219540" y="5797713"/>
            <a:ext cx="1895242"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нарушение </a:t>
            </a:r>
            <a:r>
              <a:rPr lang="ru-RU" sz="2000" dirty="0"/>
              <a:t>координации </a:t>
            </a:r>
            <a:r>
              <a:rPr lang="ru-RU" sz="2000" dirty="0" smtClean="0"/>
              <a:t>движений</a:t>
            </a:r>
            <a:endParaRPr lang="ru-RU" sz="2000" dirty="0"/>
          </a:p>
        </p:txBody>
      </p:sp>
      <p:sp>
        <p:nvSpPr>
          <p:cNvPr id="25" name="TextBox 24"/>
          <p:cNvSpPr txBox="1"/>
          <p:nvPr/>
        </p:nvSpPr>
        <p:spPr>
          <a:xfrm>
            <a:off x="5724128" y="5457418"/>
            <a:ext cx="1315145"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a:t>
            </a:r>
            <a:r>
              <a:rPr lang="ru-RU" sz="2000" dirty="0"/>
              <a:t>потеря </a:t>
            </a:r>
            <a:r>
              <a:rPr lang="ru-RU" sz="2000" dirty="0" smtClean="0"/>
              <a:t>сознания</a:t>
            </a:r>
            <a:endParaRPr lang="ru-RU" sz="2000" dirty="0"/>
          </a:p>
        </p:txBody>
      </p:sp>
      <p:sp>
        <p:nvSpPr>
          <p:cNvPr id="26" name="TextBox 25"/>
          <p:cNvSpPr txBox="1"/>
          <p:nvPr/>
        </p:nvSpPr>
        <p:spPr>
          <a:xfrm>
            <a:off x="7219539" y="4725144"/>
            <a:ext cx="1873718"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a:t>
            </a:r>
            <a:r>
              <a:rPr lang="ru-RU" sz="2000" dirty="0"/>
              <a:t>приступы сильных </a:t>
            </a:r>
            <a:r>
              <a:rPr lang="ru-RU" sz="2000" dirty="0" smtClean="0"/>
              <a:t>судорог</a:t>
            </a:r>
            <a:endParaRPr lang="ru-RU" sz="2000" dirty="0"/>
          </a:p>
        </p:txBody>
      </p:sp>
      <p:sp>
        <p:nvSpPr>
          <p:cNvPr id="27" name="TextBox 26"/>
          <p:cNvSpPr txBox="1"/>
          <p:nvPr/>
        </p:nvSpPr>
        <p:spPr>
          <a:xfrm>
            <a:off x="5724128" y="3316922"/>
            <a:ext cx="1315146"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паралич</a:t>
            </a:r>
            <a:endParaRPr lang="ru-RU" sz="2000" dirty="0"/>
          </a:p>
        </p:txBody>
      </p:sp>
      <p:sp>
        <p:nvSpPr>
          <p:cNvPr id="28" name="TextBox 27"/>
          <p:cNvSpPr txBox="1"/>
          <p:nvPr/>
        </p:nvSpPr>
        <p:spPr>
          <a:xfrm>
            <a:off x="5724129" y="6309320"/>
            <a:ext cx="131918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смерть</a:t>
            </a:r>
            <a:endParaRPr lang="ru-RU" sz="2000" dirty="0"/>
          </a:p>
        </p:txBody>
      </p:sp>
      <p:sp>
        <p:nvSpPr>
          <p:cNvPr id="29" name="Стрелка вправо 28"/>
          <p:cNvSpPr/>
          <p:nvPr/>
        </p:nvSpPr>
        <p:spPr>
          <a:xfrm>
            <a:off x="5076056" y="4632538"/>
            <a:ext cx="508309" cy="676221"/>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rot="16200000">
            <a:off x="3131150" y="5002142"/>
            <a:ext cx="3140115"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400" dirty="0" smtClean="0"/>
              <a:t>через </a:t>
            </a:r>
            <a:r>
              <a:rPr lang="ru-RU" sz="2400" u="sng" dirty="0"/>
              <a:t>органы дыхания </a:t>
            </a:r>
          </a:p>
        </p:txBody>
      </p:sp>
      <p:sp>
        <p:nvSpPr>
          <p:cNvPr id="20" name="TextBox 19"/>
          <p:cNvSpPr txBox="1"/>
          <p:nvPr/>
        </p:nvSpPr>
        <p:spPr>
          <a:xfrm rot="5400000">
            <a:off x="1607369" y="4971365"/>
            <a:ext cx="314011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800" dirty="0" smtClean="0"/>
              <a:t> </a:t>
            </a:r>
            <a:r>
              <a:rPr lang="ru-RU" sz="2800" dirty="0"/>
              <a:t>через </a:t>
            </a:r>
            <a:r>
              <a:rPr lang="ru-RU" sz="2800" u="sng" dirty="0" smtClean="0"/>
              <a:t>кожу</a:t>
            </a:r>
            <a:endParaRPr lang="ru-RU" sz="2800" u="sng" dirty="0"/>
          </a:p>
        </p:txBody>
      </p:sp>
      <p:sp>
        <p:nvSpPr>
          <p:cNvPr id="30" name="Стрелка вправо 29"/>
          <p:cNvSpPr/>
          <p:nvPr/>
        </p:nvSpPr>
        <p:spPr>
          <a:xfrm rot="10800000">
            <a:off x="2267745" y="4685664"/>
            <a:ext cx="508309" cy="676221"/>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250008" y="3212976"/>
            <a:ext cx="1873718"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мышечное подергивание в месте попадания ОВ</a:t>
            </a:r>
          </a:p>
        </p:txBody>
      </p:sp>
      <p:sp>
        <p:nvSpPr>
          <p:cNvPr id="32" name="TextBox 31"/>
          <p:cNvSpPr txBox="1"/>
          <p:nvPr/>
        </p:nvSpPr>
        <p:spPr>
          <a:xfrm>
            <a:off x="250008" y="4581128"/>
            <a:ext cx="1873718"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судороги</a:t>
            </a:r>
            <a:endParaRPr lang="ru-RU" sz="2000" dirty="0"/>
          </a:p>
        </p:txBody>
      </p:sp>
      <p:sp>
        <p:nvSpPr>
          <p:cNvPr id="33" name="TextBox 32"/>
          <p:cNvSpPr txBox="1"/>
          <p:nvPr/>
        </p:nvSpPr>
        <p:spPr>
          <a:xfrm>
            <a:off x="250008" y="5085184"/>
            <a:ext cx="1873718"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паралич</a:t>
            </a:r>
            <a:endParaRPr lang="ru-RU" sz="2000" dirty="0"/>
          </a:p>
        </p:txBody>
      </p:sp>
      <p:sp>
        <p:nvSpPr>
          <p:cNvPr id="34" name="TextBox 33"/>
          <p:cNvSpPr txBox="1"/>
          <p:nvPr/>
        </p:nvSpPr>
        <p:spPr>
          <a:xfrm>
            <a:off x="250010" y="5589240"/>
            <a:ext cx="1873717"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слюнотечение</a:t>
            </a:r>
          </a:p>
        </p:txBody>
      </p:sp>
      <p:sp>
        <p:nvSpPr>
          <p:cNvPr id="35" name="TextBox 34"/>
          <p:cNvSpPr txBox="1"/>
          <p:nvPr/>
        </p:nvSpPr>
        <p:spPr>
          <a:xfrm>
            <a:off x="250010" y="6093296"/>
            <a:ext cx="1873717"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Затруднение дыхания </a:t>
            </a:r>
            <a:endParaRPr lang="ru-RU" sz="2000" dirty="0"/>
          </a:p>
        </p:txBody>
      </p:sp>
    </p:spTree>
    <p:extLst>
      <p:ext uri="{BB962C8B-B14F-4D97-AF65-F5344CB8AC3E}">
        <p14:creationId xmlns:p14="http://schemas.microsoft.com/office/powerpoint/2010/main" val="27885415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40606" r="26689"/>
          <a:stretch/>
        </p:blipFill>
        <p:spPr>
          <a:xfrm>
            <a:off x="6043950" y="3691167"/>
            <a:ext cx="1624394" cy="2991442"/>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52529" y="4269360"/>
            <a:ext cx="3000727" cy="1844343"/>
          </a:xfrm>
          <a:prstGeom prst="rect">
            <a:avLst/>
          </a:prstGeom>
          <a:ln>
            <a:noFill/>
          </a:ln>
          <a:effectLst>
            <a:softEdge rad="112500"/>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26" y="3691167"/>
            <a:ext cx="1980772" cy="2748432"/>
          </a:xfrm>
          <a:prstGeom prst="rect">
            <a:avLst/>
          </a:prstGeom>
          <a:ln>
            <a:noFill/>
          </a:ln>
          <a:effectLst>
            <a:softEdge rad="112500"/>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03136" y="4096619"/>
            <a:ext cx="2748432" cy="1937528"/>
          </a:xfrm>
          <a:prstGeom prst="rect">
            <a:avLst/>
          </a:prstGeom>
          <a:ln>
            <a:noFill/>
          </a:ln>
          <a:effectLst>
            <a:softEdge rad="112500"/>
          </a:effectLst>
        </p:spPr>
      </p:pic>
      <p:sp>
        <p:nvSpPr>
          <p:cNvPr id="10" name="TextBox 9"/>
          <p:cNvSpPr txBox="1"/>
          <p:nvPr/>
        </p:nvSpPr>
        <p:spPr>
          <a:xfrm>
            <a:off x="107503" y="1090424"/>
            <a:ext cx="6773007"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ru-RU" dirty="0"/>
              <a:t> Обладают многосторонним поражающим действием. В капельно-жидком и парообразном состоянии они поражают кожу и глаза, при вдыхании паров - дыхательные пути и легкие, при попадании с пищей и водой - органы </a:t>
            </a:r>
            <a:r>
              <a:rPr lang="ru-RU" dirty="0" smtClean="0"/>
              <a:t>пищеварения;</a:t>
            </a:r>
          </a:p>
          <a:p>
            <a:pPr marL="285750" indent="-285750">
              <a:buFont typeface="Arial" panose="020B0604020202020204" pitchFamily="34" charset="0"/>
              <a:buChar char="•"/>
            </a:pPr>
            <a:r>
              <a:rPr lang="ru-RU" dirty="0"/>
              <a:t>Легко впитывается в дерево, кожу, ткани и </a:t>
            </a:r>
            <a:r>
              <a:rPr lang="ru-RU" dirty="0" smtClean="0"/>
              <a:t>краску;</a:t>
            </a:r>
          </a:p>
          <a:p>
            <a:pPr marL="285750" indent="-285750">
              <a:buFont typeface="Arial" panose="020B0604020202020204" pitchFamily="34" charset="0"/>
              <a:buChar char="•"/>
            </a:pPr>
            <a:r>
              <a:rPr lang="ru-RU" dirty="0"/>
              <a:t> Имеет период скрытого действия и кумулятивным эффектом</a:t>
            </a:r>
            <a:r>
              <a:rPr lang="ru-RU" dirty="0" smtClean="0"/>
              <a:t>.</a:t>
            </a:r>
            <a:endParaRPr lang="ru-RU" dirty="0"/>
          </a:p>
        </p:txBody>
      </p:sp>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ОВ </a:t>
            </a:r>
            <a:r>
              <a:rPr lang="ru-RU" sz="2000" b="1" dirty="0" smtClean="0">
                <a:latin typeface="Arial" pitchFamily="34" charset="0"/>
                <a:cs typeface="Arial" pitchFamily="34" charset="0"/>
              </a:rPr>
              <a:t>кожно-нарывного </a:t>
            </a:r>
            <a:r>
              <a:rPr lang="ru-RU" sz="2000" b="1" dirty="0">
                <a:latin typeface="Arial" pitchFamily="34" charset="0"/>
                <a:cs typeface="Arial" pitchFamily="34" charset="0"/>
              </a:rPr>
              <a:t>действия</a:t>
            </a:r>
          </a:p>
        </p:txBody>
      </p:sp>
      <p:sp>
        <p:nvSpPr>
          <p:cNvPr id="11" name="TextBox 10"/>
          <p:cNvSpPr txBox="1"/>
          <p:nvPr/>
        </p:nvSpPr>
        <p:spPr>
          <a:xfrm>
            <a:off x="7068260" y="1090424"/>
            <a:ext cx="1850864" cy="7694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4400" b="1" i="1" dirty="0" smtClean="0"/>
              <a:t>иприт</a:t>
            </a:r>
            <a:endParaRPr lang="ru-RU" sz="4400" b="1" i="1" dirty="0"/>
          </a:p>
        </p:txBody>
      </p:sp>
      <p:sp>
        <p:nvSpPr>
          <p:cNvPr id="18" name="TextBox 17"/>
          <p:cNvSpPr txBox="1"/>
          <p:nvPr/>
        </p:nvSpPr>
        <p:spPr>
          <a:xfrm>
            <a:off x="2699792" y="2996952"/>
            <a:ext cx="208909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400" b="1" dirty="0" smtClean="0"/>
              <a:t>Симптомы</a:t>
            </a:r>
            <a:endParaRPr lang="ru-RU" sz="2400" b="1" dirty="0"/>
          </a:p>
        </p:txBody>
      </p:sp>
      <p:sp>
        <p:nvSpPr>
          <p:cNvPr id="19" name="TextBox 18"/>
          <p:cNvSpPr txBox="1"/>
          <p:nvPr/>
        </p:nvSpPr>
        <p:spPr>
          <a:xfrm>
            <a:off x="7427607" y="6291785"/>
            <a:ext cx="1731384"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недомогание</a:t>
            </a:r>
            <a:endParaRPr lang="ru-RU" sz="2000" dirty="0"/>
          </a:p>
        </p:txBody>
      </p:sp>
      <p:sp>
        <p:nvSpPr>
          <p:cNvPr id="21" name="TextBox 20"/>
          <p:cNvSpPr txBox="1"/>
          <p:nvPr/>
        </p:nvSpPr>
        <p:spPr>
          <a:xfrm>
            <a:off x="2072398" y="5676233"/>
            <a:ext cx="1873718"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образование мелких пузырей</a:t>
            </a:r>
          </a:p>
        </p:txBody>
      </p:sp>
      <p:sp>
        <p:nvSpPr>
          <p:cNvPr id="22" name="TextBox 21"/>
          <p:cNvSpPr txBox="1"/>
          <p:nvPr/>
        </p:nvSpPr>
        <p:spPr>
          <a:xfrm>
            <a:off x="106969" y="5984010"/>
            <a:ext cx="1873717"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покраснение кожи</a:t>
            </a:r>
          </a:p>
        </p:txBody>
      </p:sp>
      <p:sp>
        <p:nvSpPr>
          <p:cNvPr id="25" name="TextBox 24"/>
          <p:cNvSpPr txBox="1"/>
          <p:nvPr/>
        </p:nvSpPr>
        <p:spPr>
          <a:xfrm>
            <a:off x="7348646" y="5476178"/>
            <a:ext cx="1821281"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повышение температуры</a:t>
            </a:r>
            <a:endParaRPr lang="ru-RU" sz="2000" dirty="0"/>
          </a:p>
        </p:txBody>
      </p:sp>
      <p:sp>
        <p:nvSpPr>
          <p:cNvPr id="26" name="TextBox 25"/>
          <p:cNvSpPr txBox="1"/>
          <p:nvPr/>
        </p:nvSpPr>
        <p:spPr>
          <a:xfrm>
            <a:off x="4130721" y="5676233"/>
            <a:ext cx="1844343"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мелкие пузыри сливаются </a:t>
            </a:r>
            <a:r>
              <a:rPr lang="ru-RU" sz="2000" dirty="0"/>
              <a:t>в крупные</a:t>
            </a:r>
          </a:p>
        </p:txBody>
      </p:sp>
      <p:sp>
        <p:nvSpPr>
          <p:cNvPr id="28" name="TextBox 27"/>
          <p:cNvSpPr txBox="1"/>
          <p:nvPr/>
        </p:nvSpPr>
        <p:spPr>
          <a:xfrm>
            <a:off x="6043950" y="6291785"/>
            <a:ext cx="131918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язвы</a:t>
            </a:r>
          </a:p>
        </p:txBody>
      </p:sp>
    </p:spTree>
    <p:extLst>
      <p:ext uri="{BB962C8B-B14F-4D97-AF65-F5344CB8AC3E}">
        <p14:creationId xmlns:p14="http://schemas.microsoft.com/office/powerpoint/2010/main" val="1658439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Прямоугольник 1"/>
          <p:cNvSpPr>
            <a:spLocks noChangeArrowheads="1"/>
          </p:cNvSpPr>
          <p:nvPr/>
        </p:nvSpPr>
        <p:spPr bwMode="auto">
          <a:xfrm>
            <a:off x="156501" y="211039"/>
            <a:ext cx="878522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63538" algn="just"/>
            <a:r>
              <a:rPr lang="ru-RU" sz="1700" b="1" dirty="0">
                <a:latin typeface="Arial" pitchFamily="34" charset="0"/>
                <a:cs typeface="Arial" pitchFamily="34" charset="0"/>
              </a:rPr>
              <a:t>К середине 1948 года в Комитете начальников штабов был составлен план ядерной войны с СССР, получивший кодовое название "</a:t>
            </a:r>
            <a:r>
              <a:rPr lang="ru-RU" sz="1700" b="1" dirty="0" err="1">
                <a:latin typeface="Arial" pitchFamily="34" charset="0"/>
                <a:cs typeface="Arial" pitchFamily="34" charset="0"/>
              </a:rPr>
              <a:t>Чариотир</a:t>
            </a:r>
            <a:r>
              <a:rPr lang="ru-RU" sz="1700" b="1" dirty="0">
                <a:latin typeface="Arial" pitchFamily="34" charset="0"/>
                <a:cs typeface="Arial" pitchFamily="34" charset="0"/>
              </a:rPr>
              <a:t>". </a:t>
            </a:r>
          </a:p>
          <a:p>
            <a:pPr indent="363538" algn="just"/>
            <a:r>
              <a:rPr lang="ru-RU" sz="1700" b="1" dirty="0">
                <a:latin typeface="Arial" pitchFamily="34" charset="0"/>
                <a:cs typeface="Arial" pitchFamily="34" charset="0"/>
              </a:rPr>
              <a:t>Только за первые 30 дней намечалось сбросить 133 ядерные бомбы на 70 советских городов.</a:t>
            </a:r>
          </a:p>
        </p:txBody>
      </p:sp>
      <p:sp>
        <p:nvSpPr>
          <p:cNvPr id="47107" name="Прямоугольник 2"/>
          <p:cNvSpPr>
            <a:spLocks noChangeArrowheads="1"/>
          </p:cNvSpPr>
          <p:nvPr/>
        </p:nvSpPr>
        <p:spPr bwMode="auto">
          <a:xfrm>
            <a:off x="141712" y="1412776"/>
            <a:ext cx="8785225"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63538" algn="just"/>
            <a:r>
              <a:rPr lang="ru-RU" sz="1700" b="1" dirty="0">
                <a:latin typeface="Arial" pitchFamily="34" charset="0"/>
                <a:cs typeface="Arial" pitchFamily="34" charset="0"/>
              </a:rPr>
              <a:t>Сообщение о том, что американцы взорвали атомное устройство впечатления на И.В. Сталина не произвело. Но последствия бомбардировок г. Хиросимы и г. Нагасаки потрясли его. </a:t>
            </a:r>
          </a:p>
          <a:p>
            <a:pPr indent="363538" algn="just"/>
            <a:r>
              <a:rPr lang="ru-RU" sz="1700" b="1" dirty="0">
                <a:latin typeface="Arial" pitchFamily="34" charset="0"/>
                <a:cs typeface="Arial" pitchFamily="34" charset="0"/>
              </a:rPr>
              <a:t>Сталин приказал Л. Берию продумать вопрос о создании собственного ядерного оружия. По его настоянию 20 августа 1945 года был образован специальный комитет по атомной энергии под руководством Л. Берия. В комитет вошли видные ученые А.Ф. Иоффе, П.Л. </a:t>
            </a:r>
            <a:r>
              <a:rPr lang="ru-RU" sz="1700" b="1" dirty="0" err="1">
                <a:latin typeface="Arial" pitchFamily="34" charset="0"/>
                <a:cs typeface="Arial" pitchFamily="34" charset="0"/>
              </a:rPr>
              <a:t>Капица</a:t>
            </a:r>
            <a:r>
              <a:rPr lang="ru-RU" sz="1700" b="1" dirty="0">
                <a:latin typeface="Arial" pitchFamily="34" charset="0"/>
                <a:cs typeface="Arial" pitchFamily="34" charset="0"/>
              </a:rPr>
              <a:t> и И.В. Курчатов.</a:t>
            </a:r>
          </a:p>
          <a:p>
            <a:pPr indent="363538" algn="just"/>
            <a:r>
              <a:rPr lang="ru-RU" sz="1700" b="1" dirty="0">
                <a:latin typeface="Arial" pitchFamily="34" charset="0"/>
                <a:cs typeface="Arial" pitchFamily="34" charset="0"/>
              </a:rPr>
              <a:t>Сообщение о том, что Советский Союз овладел секретом ядерного оружия вызвало у правящих кругов США желание как можно быстрее развязать превентивную войну. Был разработан план "</a:t>
            </a:r>
            <a:r>
              <a:rPr lang="ru-RU" sz="1700" b="1" dirty="0" err="1">
                <a:latin typeface="Arial" pitchFamily="34" charset="0"/>
                <a:cs typeface="Arial" pitchFamily="34" charset="0"/>
              </a:rPr>
              <a:t>Тройан</a:t>
            </a:r>
            <a:r>
              <a:rPr lang="ru-RU" sz="1700" b="1" dirty="0">
                <a:latin typeface="Arial" pitchFamily="34" charset="0"/>
                <a:cs typeface="Arial" pitchFamily="34" charset="0"/>
              </a:rPr>
              <a:t>", в котором предусматривалось начать боевые действия 1 января 1950 года. </a:t>
            </a:r>
          </a:p>
          <a:p>
            <a:pPr indent="363538" algn="just"/>
            <a:r>
              <a:rPr lang="ru-RU" sz="1700" b="1" dirty="0">
                <a:latin typeface="Arial" pitchFamily="34" charset="0"/>
                <a:cs typeface="Arial" pitchFamily="34" charset="0"/>
              </a:rPr>
              <a:t>В районе г. Семипалатинска был построен испытательный полигон. Ровно в 7.00 утра 29 августа 1949 года на этом полигоне было подорвано первое советское ядерное устройство под кодовым названием "РДС-1". План "</a:t>
            </a:r>
            <a:r>
              <a:rPr lang="ru-RU" sz="1700" b="1" dirty="0" err="1">
                <a:latin typeface="Arial" pitchFamily="34" charset="0"/>
                <a:cs typeface="Arial" pitchFamily="34" charset="0"/>
              </a:rPr>
              <a:t>Тройан</a:t>
            </a:r>
            <a:r>
              <a:rPr lang="ru-RU" sz="1700" b="1" dirty="0">
                <a:latin typeface="Arial" pitchFamily="34" charset="0"/>
                <a:cs typeface="Arial" pitchFamily="34" charset="0"/>
              </a:rPr>
              <a:t>", согласно которому на 70 городов СССР должны были быть сброшены атомные бомбы, был сорван из-за угрозы ответного удара. Событие, происшедшее на Семипалатинском полигоне, известило мир о создании в СССР ядерного оружия, что положило конец американскому монополизму на владение новым для человечества оружием.</a:t>
            </a:r>
          </a:p>
        </p:txBody>
      </p:sp>
    </p:spTree>
    <p:extLst>
      <p:ext uri="{BB962C8B-B14F-4D97-AF65-F5344CB8AC3E}">
        <p14:creationId xmlns:p14="http://schemas.microsoft.com/office/powerpoint/2010/main" val="94213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8815" y="1844823"/>
            <a:ext cx="8924442" cy="16312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285750" indent="-285750" algn="just">
              <a:buFont typeface="Arial" panose="020B0604020202020204" pitchFamily="34" charset="0"/>
              <a:buChar char="•"/>
            </a:pPr>
            <a:r>
              <a:rPr lang="ru-RU" sz="2000" dirty="0"/>
              <a:t>Поражают только при вдыхании воздуха, зараженного их парами (через кожу они не действуют</a:t>
            </a:r>
            <a:r>
              <a:rPr lang="ru-RU" sz="2000" dirty="0" smtClean="0"/>
              <a:t>); </a:t>
            </a:r>
          </a:p>
          <a:p>
            <a:pPr marL="285750" indent="-285750" algn="just">
              <a:buFont typeface="Arial" panose="020B0604020202020204" pitchFamily="34" charset="0"/>
              <a:buChar char="•"/>
            </a:pPr>
            <a:r>
              <a:rPr lang="ru-RU" sz="2000" dirty="0"/>
              <a:t>Попадая в организм, нарушают передачу кислорода из крови к </a:t>
            </a:r>
            <a:r>
              <a:rPr lang="ru-RU" sz="2000" dirty="0" smtClean="0"/>
              <a:t>тканям;</a:t>
            </a:r>
          </a:p>
          <a:p>
            <a:pPr marL="285750" indent="-285750" algn="just">
              <a:buFont typeface="Arial" panose="020B0604020202020204" pitchFamily="34" charset="0"/>
              <a:buChar char="•"/>
            </a:pPr>
            <a:r>
              <a:rPr lang="ru-RU" sz="2000" dirty="0"/>
              <a:t>Один из самых быстродействующих  видов </a:t>
            </a:r>
            <a:r>
              <a:rPr lang="ru-RU" sz="2000" dirty="0" smtClean="0"/>
              <a:t>ОВ;</a:t>
            </a:r>
          </a:p>
          <a:p>
            <a:pPr marL="285750" indent="-285750" algn="just">
              <a:buFont typeface="Arial" panose="020B0604020202020204" pitchFamily="34" charset="0"/>
              <a:buChar char="•"/>
            </a:pPr>
            <a:r>
              <a:rPr lang="ru-RU" sz="2000" dirty="0"/>
              <a:t>Поражают кровеносную и центральную нервную </a:t>
            </a:r>
            <a:r>
              <a:rPr lang="ru-RU" sz="2000" dirty="0" smtClean="0"/>
              <a:t>системы</a:t>
            </a:r>
          </a:p>
        </p:txBody>
      </p:sp>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i="1" dirty="0" smtClean="0">
                <a:latin typeface="Arial" pitchFamily="34" charset="0"/>
                <a:cs typeface="Arial" pitchFamily="34" charset="0"/>
              </a:rPr>
              <a:t>ОВ  </a:t>
            </a:r>
            <a:r>
              <a:rPr lang="ru-RU" sz="2000" b="1" i="1" dirty="0" err="1" smtClean="0">
                <a:latin typeface="Arial" pitchFamily="34" charset="0"/>
                <a:cs typeface="Arial" pitchFamily="34" charset="0"/>
              </a:rPr>
              <a:t>общеядовитого</a:t>
            </a:r>
            <a:r>
              <a:rPr lang="ru-RU" sz="2000" b="1" i="1" dirty="0" smtClean="0">
                <a:latin typeface="Arial" pitchFamily="34" charset="0"/>
                <a:cs typeface="Arial" pitchFamily="34" charset="0"/>
              </a:rPr>
              <a:t> </a:t>
            </a:r>
            <a:r>
              <a:rPr lang="ru-RU" sz="2000" b="1" i="1" dirty="0">
                <a:latin typeface="Arial" pitchFamily="34" charset="0"/>
                <a:cs typeface="Arial" pitchFamily="34" charset="0"/>
              </a:rPr>
              <a:t>действия</a:t>
            </a:r>
            <a:endParaRPr lang="ru-RU" sz="2000" b="1" dirty="0">
              <a:latin typeface="Arial" pitchFamily="34" charset="0"/>
              <a:cs typeface="Arial" pitchFamily="34" charset="0"/>
            </a:endParaRPr>
          </a:p>
        </p:txBody>
      </p:sp>
      <p:sp>
        <p:nvSpPr>
          <p:cNvPr id="11" name="TextBox 10"/>
          <p:cNvSpPr txBox="1"/>
          <p:nvPr/>
        </p:nvSpPr>
        <p:spPr>
          <a:xfrm>
            <a:off x="145782" y="1084094"/>
            <a:ext cx="4858265" cy="6001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ru-RU" sz="3300" b="1" i="1" dirty="0"/>
              <a:t>Синильная кислота  </a:t>
            </a:r>
            <a:r>
              <a:rPr lang="ru-RU" sz="3300" b="1" i="1" dirty="0" smtClean="0"/>
              <a:t>(АС)</a:t>
            </a:r>
            <a:endParaRPr lang="ru-RU" sz="3300" b="1" i="1" dirty="0"/>
          </a:p>
        </p:txBody>
      </p:sp>
      <p:sp>
        <p:nvSpPr>
          <p:cNvPr id="18" name="TextBox 17"/>
          <p:cNvSpPr txBox="1"/>
          <p:nvPr/>
        </p:nvSpPr>
        <p:spPr>
          <a:xfrm>
            <a:off x="180332" y="3783815"/>
            <a:ext cx="8901408" cy="29238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sz="2400" dirty="0" smtClean="0"/>
              <a:t>Общие </a:t>
            </a:r>
            <a:r>
              <a:rPr lang="ru-RU" sz="2400" dirty="0"/>
              <a:t>с</a:t>
            </a:r>
            <a:r>
              <a:rPr lang="ru-RU" sz="2400" dirty="0" smtClean="0"/>
              <a:t>имптомы:</a:t>
            </a:r>
          </a:p>
          <a:p>
            <a:pPr marL="457200" indent="-457200">
              <a:buFont typeface="Arial" panose="020B0604020202020204" pitchFamily="34" charset="0"/>
              <a:buChar char="•"/>
            </a:pPr>
            <a:r>
              <a:rPr lang="ru-RU" sz="2000" dirty="0"/>
              <a:t>металлический привкус во </a:t>
            </a:r>
            <a:r>
              <a:rPr lang="ru-RU" sz="2000" dirty="0" smtClean="0"/>
              <a:t>рту;                                                        </a:t>
            </a:r>
            <a:r>
              <a:rPr lang="ru-RU" sz="2000" dirty="0" smtClean="0">
                <a:cs typeface="Times New Roman"/>
              </a:rPr>
              <a:t>•</a:t>
            </a:r>
            <a:r>
              <a:rPr lang="ru-RU" sz="2000" dirty="0" smtClean="0"/>
              <a:t> слабость;</a:t>
            </a:r>
          </a:p>
          <a:p>
            <a:pPr marL="457200" indent="-457200">
              <a:buFont typeface="Arial" panose="020B0604020202020204" pitchFamily="34" charset="0"/>
              <a:buChar char="•"/>
            </a:pPr>
            <a:r>
              <a:rPr lang="ru-RU" sz="2000" dirty="0"/>
              <a:t>раздражение </a:t>
            </a:r>
            <a:r>
              <a:rPr lang="ru-RU" sz="2000" dirty="0" smtClean="0"/>
              <a:t>горла;                                                                             </a:t>
            </a:r>
            <a:r>
              <a:rPr lang="ru-RU" sz="2000" dirty="0" smtClean="0">
                <a:cs typeface="Times New Roman"/>
              </a:rPr>
              <a:t>•</a:t>
            </a:r>
            <a:r>
              <a:rPr lang="ru-RU" sz="2000" dirty="0" smtClean="0"/>
              <a:t> страх;</a:t>
            </a:r>
          </a:p>
          <a:p>
            <a:pPr marL="457200" indent="-457200">
              <a:buFont typeface="Arial" panose="020B0604020202020204" pitchFamily="34" charset="0"/>
              <a:buChar char="•"/>
            </a:pPr>
            <a:r>
              <a:rPr lang="ru-RU" sz="2000" dirty="0" smtClean="0"/>
              <a:t>головокружение;                                                                                   </a:t>
            </a:r>
            <a:r>
              <a:rPr lang="ru-RU" sz="2000" dirty="0" smtClean="0">
                <a:cs typeface="Times New Roman"/>
              </a:rPr>
              <a:t>•</a:t>
            </a:r>
            <a:r>
              <a:rPr lang="ru-RU" sz="2000" dirty="0" smtClean="0"/>
              <a:t> одышка;</a:t>
            </a:r>
          </a:p>
          <a:p>
            <a:pPr marL="457200" indent="-457200">
              <a:buFont typeface="Arial" panose="020B0604020202020204" pitchFamily="34" charset="0"/>
              <a:buChar char="•"/>
            </a:pPr>
            <a:r>
              <a:rPr lang="ru-RU" sz="2000" dirty="0" smtClean="0"/>
              <a:t>замедленный пульс;                                                                              </a:t>
            </a:r>
            <a:r>
              <a:rPr lang="ru-RU" sz="2000" dirty="0" smtClean="0">
                <a:cs typeface="Times New Roman"/>
              </a:rPr>
              <a:t>•судороги;</a:t>
            </a:r>
          </a:p>
          <a:p>
            <a:pPr marL="457200" indent="-457200">
              <a:buFont typeface="Arial" panose="020B0604020202020204" pitchFamily="34" charset="0"/>
              <a:buChar char="•"/>
            </a:pPr>
            <a:r>
              <a:rPr lang="ru-RU" sz="2000" dirty="0">
                <a:cs typeface="Times New Roman"/>
              </a:rPr>
              <a:t>р</a:t>
            </a:r>
            <a:r>
              <a:rPr lang="ru-RU" sz="2000" dirty="0" smtClean="0">
                <a:cs typeface="Times New Roman"/>
              </a:rPr>
              <a:t>асширенные зрачки;                                                                            •потеря сознания</a:t>
            </a:r>
          </a:p>
          <a:p>
            <a:pPr marL="457200" indent="-457200">
              <a:buFont typeface="Arial" panose="020B0604020202020204" pitchFamily="34" charset="0"/>
              <a:buChar char="•"/>
            </a:pPr>
            <a:r>
              <a:rPr lang="ru-RU" sz="2000" dirty="0" smtClean="0"/>
              <a:t>непроизвольное отделение</a:t>
            </a:r>
          </a:p>
          <a:p>
            <a:r>
              <a:rPr lang="ru-RU" sz="2000" dirty="0"/>
              <a:t> </a:t>
            </a:r>
            <a:r>
              <a:rPr lang="ru-RU" sz="2000" dirty="0" smtClean="0"/>
              <a:t>        </a:t>
            </a:r>
            <a:r>
              <a:rPr lang="ru-RU" sz="2000" dirty="0"/>
              <a:t>мочи и кала</a:t>
            </a:r>
            <a:r>
              <a:rPr lang="ru-RU" sz="2000" dirty="0" smtClean="0"/>
              <a:t>.</a:t>
            </a:r>
            <a:endParaRPr lang="ru-RU" sz="2000" dirty="0"/>
          </a:p>
        </p:txBody>
      </p:sp>
      <p:sp>
        <p:nvSpPr>
          <p:cNvPr id="20" name="TextBox 19"/>
          <p:cNvSpPr txBox="1"/>
          <p:nvPr/>
        </p:nvSpPr>
        <p:spPr>
          <a:xfrm>
            <a:off x="5149127" y="1075383"/>
            <a:ext cx="392109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3600" b="1" i="1" dirty="0" smtClean="0"/>
              <a:t>Хлорциан (АК)</a:t>
            </a:r>
            <a:endParaRPr lang="ru-RU" sz="3600" b="1" i="1" dirty="0"/>
          </a:p>
        </p:txBody>
      </p:sp>
    </p:spTree>
    <p:extLst>
      <p:ext uri="{BB962C8B-B14F-4D97-AF65-F5344CB8AC3E}">
        <p14:creationId xmlns:p14="http://schemas.microsoft.com/office/powerpoint/2010/main" val="913412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smtClean="0">
                <a:latin typeface="Arial" pitchFamily="34" charset="0"/>
                <a:cs typeface="Arial" pitchFamily="34" charset="0"/>
              </a:rPr>
              <a:t>ОВ удушающего </a:t>
            </a:r>
            <a:r>
              <a:rPr lang="ru-RU" sz="2000" b="1" dirty="0">
                <a:latin typeface="Arial" pitchFamily="34" charset="0"/>
                <a:cs typeface="Arial" pitchFamily="34" charset="0"/>
              </a:rPr>
              <a:t>действия</a:t>
            </a:r>
          </a:p>
        </p:txBody>
      </p:sp>
      <p:sp>
        <p:nvSpPr>
          <p:cNvPr id="11" name="TextBox 10"/>
          <p:cNvSpPr txBox="1"/>
          <p:nvPr/>
        </p:nvSpPr>
        <p:spPr>
          <a:xfrm>
            <a:off x="73774" y="1084094"/>
            <a:ext cx="2193969"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4400" dirty="0"/>
              <a:t>Ф</a:t>
            </a:r>
            <a:r>
              <a:rPr lang="ru-RU" sz="4400" dirty="0" smtClean="0"/>
              <a:t>осген </a:t>
            </a:r>
            <a:r>
              <a:rPr lang="ru-RU" sz="4400" dirty="0"/>
              <a:t>(</a:t>
            </a:r>
            <a:r>
              <a:rPr lang="en-US" sz="4400" dirty="0"/>
              <a:t>CG</a:t>
            </a:r>
            <a:r>
              <a:rPr lang="ru-RU" sz="4400" dirty="0"/>
              <a:t>)</a:t>
            </a:r>
            <a:endParaRPr lang="ru-RU" sz="4400" b="1" i="1" dirty="0"/>
          </a:p>
        </p:txBody>
      </p:sp>
      <p:sp>
        <p:nvSpPr>
          <p:cNvPr id="9" name="TextBox 8"/>
          <p:cNvSpPr txBox="1"/>
          <p:nvPr/>
        </p:nvSpPr>
        <p:spPr>
          <a:xfrm>
            <a:off x="2483768" y="1084094"/>
            <a:ext cx="641296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dirty="0"/>
              <a:t>П</a:t>
            </a:r>
            <a:r>
              <a:rPr lang="ru-RU" dirty="0" smtClean="0"/>
              <a:t>рименяется </a:t>
            </a:r>
            <a:r>
              <a:rPr lang="ru-RU" dirty="0"/>
              <a:t>для заражения воздуха</a:t>
            </a:r>
          </a:p>
        </p:txBody>
      </p:sp>
      <p:sp>
        <p:nvSpPr>
          <p:cNvPr id="14" name="TextBox 13"/>
          <p:cNvSpPr txBox="1"/>
          <p:nvPr/>
        </p:nvSpPr>
        <p:spPr>
          <a:xfrm>
            <a:off x="2483769" y="1563555"/>
            <a:ext cx="641296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dirty="0"/>
              <a:t>Д</a:t>
            </a:r>
            <a:r>
              <a:rPr lang="ru-RU" dirty="0" smtClean="0"/>
              <a:t>ействует </a:t>
            </a:r>
            <a:r>
              <a:rPr lang="ru-RU" dirty="0"/>
              <a:t>на органы дыхания, вызывая острый отек легких</a:t>
            </a:r>
          </a:p>
        </p:txBody>
      </p:sp>
      <p:sp>
        <p:nvSpPr>
          <p:cNvPr id="18" name="TextBox 17"/>
          <p:cNvSpPr txBox="1"/>
          <p:nvPr/>
        </p:nvSpPr>
        <p:spPr>
          <a:xfrm>
            <a:off x="2483769" y="2115145"/>
            <a:ext cx="6412966"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2400" u="sng" dirty="0"/>
              <a:t>Первые признаки </a:t>
            </a:r>
            <a:r>
              <a:rPr lang="ru-RU" sz="2400" u="sng" dirty="0" smtClean="0"/>
              <a:t>поражения:</a:t>
            </a:r>
          </a:p>
          <a:p>
            <a:pPr marL="342900" indent="-342900">
              <a:buFont typeface="Arial" panose="020B0604020202020204" pitchFamily="34" charset="0"/>
              <a:buChar char="•"/>
            </a:pPr>
            <a:r>
              <a:rPr lang="ru-RU" sz="2400" dirty="0"/>
              <a:t>слабое раздражение </a:t>
            </a:r>
            <a:r>
              <a:rPr lang="ru-RU" sz="2400" dirty="0" smtClean="0"/>
              <a:t>глаз;</a:t>
            </a:r>
          </a:p>
          <a:p>
            <a:pPr marL="342900" indent="-342900">
              <a:buFont typeface="Arial" panose="020B0604020202020204" pitchFamily="34" charset="0"/>
              <a:buChar char="•"/>
            </a:pPr>
            <a:r>
              <a:rPr lang="ru-RU" sz="2400" dirty="0" smtClean="0"/>
              <a:t> слезотечение;                        </a:t>
            </a:r>
          </a:p>
          <a:p>
            <a:pPr marL="342900" indent="-342900">
              <a:buFont typeface="Arial" panose="020B0604020202020204" pitchFamily="34" charset="0"/>
              <a:buChar char="•"/>
            </a:pPr>
            <a:r>
              <a:rPr lang="ru-RU" sz="2400" dirty="0" smtClean="0"/>
              <a:t> головокружение;                            </a:t>
            </a:r>
          </a:p>
          <a:p>
            <a:pPr marL="342900" indent="-342900">
              <a:buFont typeface="Arial" panose="020B0604020202020204" pitchFamily="34" charset="0"/>
              <a:buChar char="•"/>
            </a:pPr>
            <a:r>
              <a:rPr lang="ru-RU" sz="2400" dirty="0" smtClean="0"/>
              <a:t>общая слабость.</a:t>
            </a:r>
            <a:endParaRPr lang="ru-RU" sz="2400" b="1" dirty="0"/>
          </a:p>
        </p:txBody>
      </p:sp>
      <p:sp>
        <p:nvSpPr>
          <p:cNvPr id="6" name="TextBox 5"/>
          <p:cNvSpPr txBox="1"/>
          <p:nvPr/>
        </p:nvSpPr>
        <p:spPr>
          <a:xfrm>
            <a:off x="306441" y="4221088"/>
            <a:ext cx="4354654" cy="203132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ru-RU" u="sng" dirty="0" smtClean="0"/>
              <a:t>Период скрытого действия ( 4-5 часов):</a:t>
            </a:r>
          </a:p>
          <a:p>
            <a:pPr marL="285750" indent="-285750">
              <a:buFont typeface="Arial" panose="020B0604020202020204" pitchFamily="34" charset="0"/>
              <a:buChar char="•"/>
            </a:pPr>
            <a:r>
              <a:rPr lang="ru-RU" dirty="0" smtClean="0"/>
              <a:t>Кашель;</a:t>
            </a:r>
          </a:p>
          <a:p>
            <a:pPr marL="285750" indent="-285750">
              <a:buFont typeface="Arial" panose="020B0604020202020204" pitchFamily="34" charset="0"/>
              <a:buChar char="•"/>
            </a:pPr>
            <a:r>
              <a:rPr lang="ru-RU" dirty="0" smtClean="0"/>
              <a:t>посинение </a:t>
            </a:r>
            <a:r>
              <a:rPr lang="ru-RU" dirty="0"/>
              <a:t>губ и </a:t>
            </a:r>
            <a:r>
              <a:rPr lang="ru-RU" dirty="0" smtClean="0"/>
              <a:t>щек;</a:t>
            </a:r>
          </a:p>
          <a:p>
            <a:pPr marL="285750" indent="-285750">
              <a:buFont typeface="Arial" panose="020B0604020202020204" pitchFamily="34" charset="0"/>
              <a:buChar char="•"/>
            </a:pPr>
            <a:r>
              <a:rPr lang="ru-RU" dirty="0" smtClean="0"/>
              <a:t>головная боль;</a:t>
            </a:r>
          </a:p>
          <a:p>
            <a:pPr marL="285750" indent="-285750">
              <a:buFont typeface="Arial" panose="020B0604020202020204" pitchFamily="34" charset="0"/>
              <a:buChar char="•"/>
            </a:pPr>
            <a:r>
              <a:rPr lang="ru-RU" dirty="0" smtClean="0"/>
              <a:t>одышка;</a:t>
            </a:r>
          </a:p>
          <a:p>
            <a:pPr marL="285750" indent="-285750">
              <a:buFont typeface="Arial" panose="020B0604020202020204" pitchFamily="34" charset="0"/>
              <a:buChar char="•"/>
            </a:pPr>
            <a:r>
              <a:rPr lang="ru-RU" dirty="0"/>
              <a:t>у</a:t>
            </a:r>
            <a:r>
              <a:rPr lang="ru-RU" dirty="0" smtClean="0"/>
              <a:t>душье;</a:t>
            </a:r>
          </a:p>
          <a:p>
            <a:pPr marL="285750" indent="-285750">
              <a:buFont typeface="Arial" panose="020B0604020202020204" pitchFamily="34" charset="0"/>
              <a:buChar char="•"/>
            </a:pPr>
            <a:r>
              <a:rPr lang="ru-RU" dirty="0" smtClean="0"/>
              <a:t>повышение </a:t>
            </a:r>
            <a:r>
              <a:rPr lang="ru-RU" dirty="0"/>
              <a:t>температуры тела до 39°С. </a:t>
            </a:r>
          </a:p>
        </p:txBody>
      </p:sp>
      <p:sp>
        <p:nvSpPr>
          <p:cNvPr id="7" name="TextBox 6"/>
          <p:cNvSpPr txBox="1"/>
          <p:nvPr/>
        </p:nvSpPr>
        <p:spPr>
          <a:xfrm>
            <a:off x="6372200" y="4339786"/>
            <a:ext cx="2194116"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2400" b="1" dirty="0"/>
              <a:t>Смерть </a:t>
            </a:r>
            <a:r>
              <a:rPr lang="ru-RU" sz="2400" b="1" dirty="0" smtClean="0"/>
              <a:t>в </a:t>
            </a:r>
            <a:r>
              <a:rPr lang="ru-RU" sz="2400" b="1" dirty="0"/>
              <a:t>первые </a:t>
            </a:r>
            <a:r>
              <a:rPr lang="ru-RU" sz="2400" b="1" u="sng" dirty="0"/>
              <a:t>двое суток </a:t>
            </a:r>
            <a:r>
              <a:rPr lang="ru-RU" sz="2400" b="1" dirty="0"/>
              <a:t>от отека легких. </a:t>
            </a:r>
          </a:p>
          <a:p>
            <a:endParaRPr lang="ru-RU" sz="2400" b="1" dirty="0"/>
          </a:p>
        </p:txBody>
      </p:sp>
      <p:sp>
        <p:nvSpPr>
          <p:cNvPr id="13" name="Стрелка углом вверх 12"/>
          <p:cNvSpPr/>
          <p:nvPr/>
        </p:nvSpPr>
        <p:spPr>
          <a:xfrm rot="10800000">
            <a:off x="964184" y="2765115"/>
            <a:ext cx="1313011" cy="1368152"/>
          </a:xfrm>
          <a:prstGeom prst="ben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6" name="Стрелка вправо 15"/>
          <p:cNvSpPr/>
          <p:nvPr/>
        </p:nvSpPr>
        <p:spPr>
          <a:xfrm>
            <a:off x="4860032" y="4960518"/>
            <a:ext cx="1368152" cy="4965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3206514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23727" y="1652127"/>
            <a:ext cx="655272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ru-RU" dirty="0"/>
              <a:t>П</a:t>
            </a:r>
            <a:r>
              <a:rPr lang="ru-RU" dirty="0" smtClean="0"/>
              <a:t>оражает </a:t>
            </a:r>
            <a:r>
              <a:rPr lang="ru-RU" dirty="0"/>
              <a:t>через органы дыхания и желудочно-кишечный тракт</a:t>
            </a:r>
          </a:p>
        </p:txBody>
      </p:sp>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err="1">
                <a:latin typeface="Arial" pitchFamily="34" charset="0"/>
                <a:cs typeface="Arial" pitchFamily="34" charset="0"/>
              </a:rPr>
              <a:t>Психохимические</a:t>
            </a:r>
            <a:r>
              <a:rPr lang="ru-RU" sz="2000" b="1" dirty="0">
                <a:latin typeface="Arial" pitchFamily="34" charset="0"/>
                <a:cs typeface="Arial" pitchFamily="34" charset="0"/>
              </a:rPr>
              <a:t> </a:t>
            </a:r>
            <a:r>
              <a:rPr lang="ru-RU" sz="2000" b="1" dirty="0" smtClean="0">
                <a:latin typeface="Arial" pitchFamily="34" charset="0"/>
                <a:cs typeface="Arial" pitchFamily="34" charset="0"/>
              </a:rPr>
              <a:t>ОВ</a:t>
            </a:r>
            <a:endParaRPr lang="ru-RU" sz="2000" b="1" dirty="0">
              <a:latin typeface="Arial" pitchFamily="34" charset="0"/>
              <a:cs typeface="Arial" pitchFamily="34" charset="0"/>
            </a:endParaRPr>
          </a:p>
        </p:txBody>
      </p:sp>
      <p:sp>
        <p:nvSpPr>
          <p:cNvPr id="11" name="TextBox 10"/>
          <p:cNvSpPr txBox="1"/>
          <p:nvPr/>
        </p:nvSpPr>
        <p:spPr>
          <a:xfrm>
            <a:off x="73774" y="1084094"/>
            <a:ext cx="1977945"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4400" b="1" i="1" dirty="0"/>
              <a:t>Би-Зет (</a:t>
            </a:r>
            <a:r>
              <a:rPr lang="en-US" sz="4400" b="1" i="1" dirty="0"/>
              <a:t>BZ</a:t>
            </a:r>
            <a:r>
              <a:rPr lang="en-US" sz="4400" b="1" i="1" dirty="0" smtClean="0"/>
              <a:t>)</a:t>
            </a:r>
            <a:endParaRPr lang="ru-RU" sz="4400" b="1" i="1" dirty="0"/>
          </a:p>
        </p:txBody>
      </p:sp>
      <p:sp>
        <p:nvSpPr>
          <p:cNvPr id="9" name="TextBox 8"/>
          <p:cNvSpPr txBox="1"/>
          <p:nvPr/>
        </p:nvSpPr>
        <p:spPr>
          <a:xfrm>
            <a:off x="2123727" y="1101388"/>
            <a:ext cx="4778103"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ru-RU" dirty="0"/>
              <a:t>ОВ временно выводящие из строя живую силу</a:t>
            </a:r>
          </a:p>
        </p:txBody>
      </p:sp>
      <p:sp>
        <p:nvSpPr>
          <p:cNvPr id="14" name="TextBox 13"/>
          <p:cNvSpPr txBox="1"/>
          <p:nvPr/>
        </p:nvSpPr>
        <p:spPr>
          <a:xfrm>
            <a:off x="2115072" y="2161312"/>
            <a:ext cx="348031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ru-RU" dirty="0"/>
              <a:t>Имеет период скрытого действия</a:t>
            </a:r>
          </a:p>
        </p:txBody>
      </p:sp>
      <p:sp>
        <p:nvSpPr>
          <p:cNvPr id="18" name="TextBox 17"/>
          <p:cNvSpPr txBox="1"/>
          <p:nvPr/>
        </p:nvSpPr>
        <p:spPr>
          <a:xfrm>
            <a:off x="179512" y="3789040"/>
            <a:ext cx="208909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3200" b="1" dirty="0" smtClean="0"/>
              <a:t>Симптомы</a:t>
            </a:r>
            <a:endParaRPr lang="ru-RU" sz="3200" b="1" dirty="0"/>
          </a:p>
        </p:txBody>
      </p:sp>
      <p:sp>
        <p:nvSpPr>
          <p:cNvPr id="19" name="TextBox 18"/>
          <p:cNvSpPr txBox="1"/>
          <p:nvPr/>
        </p:nvSpPr>
        <p:spPr>
          <a:xfrm>
            <a:off x="3551525" y="4399711"/>
            <a:ext cx="2244609"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начинается рвота</a:t>
            </a:r>
          </a:p>
        </p:txBody>
      </p:sp>
      <p:sp>
        <p:nvSpPr>
          <p:cNvPr id="21" name="TextBox 20"/>
          <p:cNvSpPr txBox="1"/>
          <p:nvPr/>
        </p:nvSpPr>
        <p:spPr>
          <a:xfrm>
            <a:off x="6226433" y="4399711"/>
            <a:ext cx="1873718"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галлюцинации</a:t>
            </a:r>
            <a:endParaRPr lang="ru-RU" sz="2000" dirty="0"/>
          </a:p>
        </p:txBody>
      </p:sp>
      <p:sp>
        <p:nvSpPr>
          <p:cNvPr id="22" name="TextBox 21"/>
          <p:cNvSpPr txBox="1"/>
          <p:nvPr/>
        </p:nvSpPr>
        <p:spPr>
          <a:xfrm>
            <a:off x="3551525" y="2912059"/>
            <a:ext cx="2244609"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нарушаются функции вестибулярного аппарата</a:t>
            </a:r>
          </a:p>
        </p:txBody>
      </p:sp>
      <p:sp>
        <p:nvSpPr>
          <p:cNvPr id="25" name="TextBox 24"/>
          <p:cNvSpPr txBox="1"/>
          <p:nvPr/>
        </p:nvSpPr>
        <p:spPr>
          <a:xfrm>
            <a:off x="3577384" y="5032921"/>
            <a:ext cx="2244608"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появляется оцепенение</a:t>
            </a:r>
          </a:p>
        </p:txBody>
      </p:sp>
      <p:sp>
        <p:nvSpPr>
          <p:cNvPr id="26" name="TextBox 25"/>
          <p:cNvSpPr txBox="1"/>
          <p:nvPr/>
        </p:nvSpPr>
        <p:spPr>
          <a:xfrm>
            <a:off x="6224829" y="5032921"/>
            <a:ext cx="1849520"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smtClean="0"/>
              <a:t> состояние возбуждения</a:t>
            </a:r>
            <a:endParaRPr lang="ru-RU" sz="2000" dirty="0"/>
          </a:p>
        </p:txBody>
      </p:sp>
      <p:sp>
        <p:nvSpPr>
          <p:cNvPr id="28" name="TextBox 27"/>
          <p:cNvSpPr txBox="1"/>
          <p:nvPr/>
        </p:nvSpPr>
        <p:spPr>
          <a:xfrm>
            <a:off x="3577384" y="5951601"/>
            <a:ext cx="2244609"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ru-RU" sz="2000" dirty="0"/>
              <a:t>заторможенность речи</a:t>
            </a:r>
          </a:p>
        </p:txBody>
      </p:sp>
      <p:sp>
        <p:nvSpPr>
          <p:cNvPr id="29" name="Стрелка вправо 28"/>
          <p:cNvSpPr/>
          <p:nvPr/>
        </p:nvSpPr>
        <p:spPr>
          <a:xfrm>
            <a:off x="2555776" y="3666490"/>
            <a:ext cx="722207" cy="809218"/>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0659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ОВ раздражающего действия</a:t>
            </a:r>
          </a:p>
        </p:txBody>
      </p:sp>
      <p:sp>
        <p:nvSpPr>
          <p:cNvPr id="5" name="Объект 2"/>
          <p:cNvSpPr>
            <a:spLocks noGrp="1"/>
          </p:cNvSpPr>
          <p:nvPr>
            <p:ph idx="1"/>
          </p:nvPr>
        </p:nvSpPr>
        <p:spPr>
          <a:xfrm>
            <a:off x="236379" y="4653136"/>
            <a:ext cx="8712968" cy="1726016"/>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buNone/>
            </a:pPr>
            <a:r>
              <a:rPr lang="ru-RU" sz="2800" i="1" dirty="0" smtClean="0"/>
              <a:t>Симптомы </a:t>
            </a:r>
            <a:r>
              <a:rPr lang="ru-RU" sz="2800" i="1" dirty="0"/>
              <a:t>поражения:</a:t>
            </a:r>
            <a:r>
              <a:rPr lang="ru-RU" sz="2800" dirty="0"/>
              <a:t> жжение и боль в глазах и в груди, слезотечение, насморк, кашель. При выходе из зараженной атмосферы симптомы постепенно проходят в течение 1-3 ч. </a:t>
            </a:r>
          </a:p>
        </p:txBody>
      </p:sp>
      <p:sp>
        <p:nvSpPr>
          <p:cNvPr id="3" name="TextBox 2"/>
          <p:cNvSpPr txBox="1"/>
          <p:nvPr/>
        </p:nvSpPr>
        <p:spPr>
          <a:xfrm>
            <a:off x="3452554" y="1081220"/>
            <a:ext cx="2280619"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400" dirty="0" smtClean="0"/>
              <a:t>Представители данной группы ОВ:</a:t>
            </a:r>
            <a:endParaRPr lang="ru-RU" sz="2400" dirty="0"/>
          </a:p>
        </p:txBody>
      </p:sp>
      <p:sp>
        <p:nvSpPr>
          <p:cNvPr id="4" name="Стрелка вниз 3"/>
          <p:cNvSpPr/>
          <p:nvPr/>
        </p:nvSpPr>
        <p:spPr>
          <a:xfrm>
            <a:off x="3485122" y="2419441"/>
            <a:ext cx="360040"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5856439" y="1537368"/>
            <a:ext cx="648072" cy="2880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rot="10800000">
            <a:off x="2724090" y="1537368"/>
            <a:ext cx="648072" cy="2880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599855" y="1204331"/>
            <a:ext cx="187220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3200" b="1" i="1" dirty="0"/>
              <a:t>адамсит (ДМ), </a:t>
            </a:r>
          </a:p>
        </p:txBody>
      </p:sp>
      <p:sp>
        <p:nvSpPr>
          <p:cNvPr id="12" name="TextBox 11"/>
          <p:cNvSpPr txBox="1"/>
          <p:nvPr/>
        </p:nvSpPr>
        <p:spPr>
          <a:xfrm>
            <a:off x="599855" y="2995505"/>
            <a:ext cx="345638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3200" b="1" i="1" dirty="0"/>
              <a:t>хлорацетофенон (</a:t>
            </a:r>
            <a:r>
              <a:rPr lang="en-US" sz="3200" b="1" i="1" dirty="0" smtClean="0"/>
              <a:t>CN</a:t>
            </a:r>
            <a:r>
              <a:rPr lang="ru-RU" sz="3200" b="1" i="1" dirty="0" smtClean="0"/>
              <a:t>)</a:t>
            </a:r>
            <a:endParaRPr lang="ru-RU" sz="3200" b="1" i="1" dirty="0"/>
          </a:p>
        </p:txBody>
      </p:sp>
      <p:sp>
        <p:nvSpPr>
          <p:cNvPr id="13" name="TextBox 12"/>
          <p:cNvSpPr txBox="1"/>
          <p:nvPr/>
        </p:nvSpPr>
        <p:spPr>
          <a:xfrm>
            <a:off x="7008568" y="1204331"/>
            <a:ext cx="1319198"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b="1" i="1" dirty="0"/>
              <a:t>Си-Эс (</a:t>
            </a:r>
            <a:r>
              <a:rPr lang="en-US" sz="2800" b="1" i="1" dirty="0"/>
              <a:t>CS) </a:t>
            </a:r>
            <a:endParaRPr lang="ru-RU" sz="2800" b="1" i="1" dirty="0"/>
          </a:p>
        </p:txBody>
      </p:sp>
      <p:sp>
        <p:nvSpPr>
          <p:cNvPr id="14" name="Стрелка вниз 13"/>
          <p:cNvSpPr/>
          <p:nvPr/>
        </p:nvSpPr>
        <p:spPr>
          <a:xfrm>
            <a:off x="5208367" y="2419441"/>
            <a:ext cx="360040"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4908808" y="3118616"/>
            <a:ext cx="1319198"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b="1" i="1" dirty="0"/>
              <a:t>Си-Ар (</a:t>
            </a:r>
            <a:r>
              <a:rPr lang="en-US" sz="2800" b="1" i="1" dirty="0"/>
              <a:t>CR</a:t>
            </a:r>
            <a:r>
              <a:rPr lang="en-US" sz="2800" b="1" i="1" dirty="0" smtClean="0"/>
              <a:t>)</a:t>
            </a:r>
            <a:endParaRPr lang="ru-RU" sz="2800" b="1" i="1" dirty="0"/>
          </a:p>
        </p:txBody>
      </p:sp>
    </p:spTree>
    <p:extLst>
      <p:ext uri="{BB962C8B-B14F-4D97-AF65-F5344CB8AC3E}">
        <p14:creationId xmlns:p14="http://schemas.microsoft.com/office/powerpoint/2010/main" val="826953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19931" y="115888"/>
            <a:ext cx="7632700" cy="43338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rgbClr val="002060"/>
                </a:solidFill>
                <a:latin typeface="Arial" pitchFamily="34" charset="0"/>
                <a:cs typeface="Arial" pitchFamily="34" charset="0"/>
              </a:rPr>
              <a:t>Способы доставки химического оружия:</a:t>
            </a:r>
          </a:p>
        </p:txBody>
      </p:sp>
      <p:sp>
        <p:nvSpPr>
          <p:cNvPr id="29699" name="TextBox 5"/>
          <p:cNvSpPr txBox="1">
            <a:spLocks noChangeArrowheads="1"/>
          </p:cNvSpPr>
          <p:nvPr/>
        </p:nvSpPr>
        <p:spPr bwMode="auto">
          <a:xfrm>
            <a:off x="468313" y="692150"/>
            <a:ext cx="8135937" cy="51704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огневые налеты и методический огонь артиллерии и из минометов</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залпы реактивной артиллерии</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одиночные и групповые пуски ракет классов «земля-земля» и «воздух-земля»</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групповое применения авиацией химических бомб и бомбовых кассет</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поливка ОВ или </a:t>
            </a:r>
            <a:r>
              <a:rPr lang="ru-RU" altLang="ru-RU" sz="2200" dirty="0" err="1">
                <a:solidFill>
                  <a:schemeClr val="tx1"/>
                </a:solidFill>
                <a:latin typeface="Times New Roman" pitchFamily="18" charset="0"/>
                <a:cs typeface="Times New Roman" pitchFamily="18" charset="0"/>
              </a:rPr>
              <a:t>фитотоксикантами</a:t>
            </a:r>
            <a:r>
              <a:rPr lang="ru-RU" altLang="ru-RU" sz="2200" dirty="0">
                <a:solidFill>
                  <a:schemeClr val="tx1"/>
                </a:solidFill>
                <a:latin typeface="Times New Roman" pitchFamily="18" charset="0"/>
                <a:cs typeface="Times New Roman" pitchFamily="18" charset="0"/>
              </a:rPr>
              <a:t> из выливных авиационных приборов (ВАП)</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распыление ОВ и токсинов из распылительных авиационных приборов (РАП)</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подрыв полей химическими фугасами</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выпуск ОВ с помощью аэрозольных генераторов</a:t>
            </a:r>
          </a:p>
          <a:p>
            <a:pPr>
              <a:spcBef>
                <a:spcPct val="0"/>
              </a:spcBef>
              <a:buClrTx/>
              <a:buFont typeface="Wingdings" pitchFamily="2" charset="2"/>
              <a:buChar char="Ø"/>
            </a:pPr>
            <a:r>
              <a:rPr lang="ru-RU" altLang="ru-RU" sz="2200" dirty="0">
                <a:solidFill>
                  <a:schemeClr val="tx1"/>
                </a:solidFill>
                <a:latin typeface="Times New Roman" pitchFamily="18" charset="0"/>
                <a:cs typeface="Times New Roman" pitchFamily="18" charset="0"/>
              </a:rPr>
              <a:t>метание гранат и патронов с помощью гранатометов или вручную</a:t>
            </a:r>
          </a:p>
        </p:txBody>
      </p:sp>
    </p:spTree>
    <p:extLst>
      <p:ext uri="{BB962C8B-B14F-4D97-AF65-F5344CB8AC3E}">
        <p14:creationId xmlns:p14="http://schemas.microsoft.com/office/powerpoint/2010/main" val="33958887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07" y="1844824"/>
            <a:ext cx="4431490" cy="4118986"/>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43939" y="2463751"/>
            <a:ext cx="4118986" cy="2881135"/>
          </a:xfrm>
          <a:prstGeom prst="rect">
            <a:avLst/>
          </a:prstGeom>
          <a:ln>
            <a:noFill/>
          </a:ln>
          <a:effectLst>
            <a:softEdge rad="112500"/>
          </a:effectLst>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3022" t="15808" r="17138"/>
          <a:stretch/>
        </p:blipFill>
        <p:spPr>
          <a:xfrm>
            <a:off x="179512" y="1763331"/>
            <a:ext cx="3053356" cy="4293096"/>
          </a:xfrm>
          <a:prstGeom prst="rect">
            <a:avLst/>
          </a:prstGeom>
          <a:ln>
            <a:noFill/>
          </a:ln>
          <a:effectLst>
            <a:softEdge rad="112500"/>
          </a:effectLst>
        </p:spPr>
      </p:pic>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000" b="1" dirty="0">
                <a:latin typeface="Arial" pitchFamily="34" charset="0"/>
                <a:cs typeface="Arial" pitchFamily="34" charset="0"/>
              </a:rPr>
              <a:t>Способы защиты от отравляющих веществ</a:t>
            </a:r>
          </a:p>
        </p:txBody>
      </p:sp>
      <p:sp>
        <p:nvSpPr>
          <p:cNvPr id="4" name="Прямоугольник 3"/>
          <p:cNvSpPr/>
          <p:nvPr/>
        </p:nvSpPr>
        <p:spPr>
          <a:xfrm>
            <a:off x="322531" y="5756624"/>
            <a:ext cx="254632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sz="2000" dirty="0" smtClean="0">
                <a:latin typeface="Arial" pitchFamily="34" charset="0"/>
                <a:cs typeface="Arial" pitchFamily="34" charset="0"/>
              </a:rPr>
              <a:t>Защитная одежда</a:t>
            </a:r>
            <a:endParaRPr lang="ru-RU" sz="2000" dirty="0">
              <a:latin typeface="Arial" pitchFamily="34" charset="0"/>
              <a:cs typeface="Arial" pitchFamily="34" charset="0"/>
            </a:endParaRPr>
          </a:p>
        </p:txBody>
      </p:sp>
      <p:sp>
        <p:nvSpPr>
          <p:cNvPr id="6" name="Прямоугольник 5"/>
          <p:cNvSpPr/>
          <p:nvPr/>
        </p:nvSpPr>
        <p:spPr>
          <a:xfrm>
            <a:off x="3923928" y="5752461"/>
            <a:ext cx="1528560" cy="40011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ru-RU" sz="2000" dirty="0">
                <a:latin typeface="Arial" pitchFamily="34" charset="0"/>
                <a:cs typeface="Arial" pitchFamily="34" charset="0"/>
              </a:rPr>
              <a:t>Противогаз</a:t>
            </a:r>
          </a:p>
        </p:txBody>
      </p:sp>
      <p:sp>
        <p:nvSpPr>
          <p:cNvPr id="8" name="Прямоугольник 7"/>
          <p:cNvSpPr/>
          <p:nvPr/>
        </p:nvSpPr>
        <p:spPr>
          <a:xfrm>
            <a:off x="6516408" y="5752461"/>
            <a:ext cx="2374048" cy="40011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ru-RU" sz="2000" dirty="0" smtClean="0">
                <a:latin typeface="Arial" pitchFamily="34" charset="0"/>
                <a:cs typeface="Arial" pitchFamily="34" charset="0"/>
              </a:rPr>
              <a:t>Жидкость</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из ИПП </a:t>
            </a:r>
            <a:endParaRPr lang="ru-RU" sz="2000" dirty="0">
              <a:latin typeface="Arial" pitchFamily="34" charset="0"/>
              <a:cs typeface="Arial" pitchFamily="34" charset="0"/>
            </a:endParaRPr>
          </a:p>
        </p:txBody>
      </p:sp>
      <p:sp>
        <p:nvSpPr>
          <p:cNvPr id="9" name="TextBox 10"/>
          <p:cNvSpPr txBox="1"/>
          <p:nvPr/>
        </p:nvSpPr>
        <p:spPr>
          <a:xfrm>
            <a:off x="322531" y="1052736"/>
            <a:ext cx="8641957"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ru-R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ru-RU" sz="2000" b="1" i="1" dirty="0"/>
              <a:t>ОВ нервно-паралитического действия, ОВ кожно-нарывного действия </a:t>
            </a:r>
          </a:p>
        </p:txBody>
      </p:sp>
    </p:spTree>
    <p:extLst>
      <p:ext uri="{BB962C8B-B14F-4D97-AF65-F5344CB8AC3E}">
        <p14:creationId xmlns:p14="http://schemas.microsoft.com/office/powerpoint/2010/main" val="169605800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l="50000" b="4202"/>
          <a:stretch/>
        </p:blipFill>
        <p:spPr>
          <a:xfrm>
            <a:off x="181891" y="1616798"/>
            <a:ext cx="3354140" cy="4563630"/>
          </a:xfrm>
          <a:prstGeom prst="rect">
            <a:avLst/>
          </a:prstGeom>
          <a:ln>
            <a:noFill/>
          </a:ln>
          <a:effectLst>
            <a:softEdge rad="112500"/>
          </a:effectLst>
        </p:spPr>
      </p:pic>
      <p:pic>
        <p:nvPicPr>
          <p:cNvPr id="15" name="Рисунок 14"/>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497698" y="1916832"/>
            <a:ext cx="4445000" cy="3911600"/>
          </a:xfrm>
          <a:prstGeom prst="rect">
            <a:avLst/>
          </a:prstGeom>
          <a:ln>
            <a:noFill/>
          </a:ln>
          <a:effectLst>
            <a:softEdge rad="112500"/>
          </a:effectLst>
        </p:spPr>
      </p:pic>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1800" b="1" dirty="0">
                <a:effectLst>
                  <a:outerShdw blurRad="38100" dist="38100" dir="2700000" algn="tl">
                    <a:srgbClr val="000000">
                      <a:alpha val="43137"/>
                    </a:srgbClr>
                  </a:outerShdw>
                </a:effectLst>
                <a:latin typeface="Arial" pitchFamily="34" charset="0"/>
                <a:cs typeface="Arial" pitchFamily="34" charset="0"/>
              </a:rPr>
              <a:t>Способы защиты от отравляющих веществ</a:t>
            </a:r>
          </a:p>
        </p:txBody>
      </p:sp>
      <p:sp>
        <p:nvSpPr>
          <p:cNvPr id="11" name="TextBox 10"/>
          <p:cNvSpPr txBox="1"/>
          <p:nvPr/>
        </p:nvSpPr>
        <p:spPr>
          <a:xfrm>
            <a:off x="73774" y="1084094"/>
            <a:ext cx="874669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b="1" i="1" dirty="0"/>
              <a:t>ОВ удушающего действия </a:t>
            </a:r>
          </a:p>
        </p:txBody>
      </p:sp>
      <p:sp>
        <p:nvSpPr>
          <p:cNvPr id="4" name="Прямоугольник 3"/>
          <p:cNvSpPr/>
          <p:nvPr/>
        </p:nvSpPr>
        <p:spPr>
          <a:xfrm>
            <a:off x="3556960" y="5379067"/>
            <a:ext cx="2258291"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sz="2400" dirty="0" smtClean="0"/>
              <a:t>выведение </a:t>
            </a:r>
            <a:r>
              <a:rPr lang="ru-RU" sz="2400" dirty="0"/>
              <a:t>из зараженного района</a:t>
            </a:r>
          </a:p>
        </p:txBody>
      </p:sp>
      <p:sp>
        <p:nvSpPr>
          <p:cNvPr id="6" name="Прямоугольник 5"/>
          <p:cNvSpPr/>
          <p:nvPr/>
        </p:nvSpPr>
        <p:spPr>
          <a:xfrm>
            <a:off x="892716" y="5570789"/>
            <a:ext cx="193248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sz="2400" dirty="0" smtClean="0"/>
              <a:t>противогаз</a:t>
            </a:r>
            <a:endParaRPr lang="ru-RU" sz="2000" dirty="0"/>
          </a:p>
        </p:txBody>
      </p:sp>
      <p:sp>
        <p:nvSpPr>
          <p:cNvPr id="8" name="Прямоугольник 7"/>
          <p:cNvSpPr/>
          <p:nvPr/>
        </p:nvSpPr>
        <p:spPr>
          <a:xfrm>
            <a:off x="6878876" y="1772816"/>
            <a:ext cx="224146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sz="2000" dirty="0" smtClean="0"/>
              <a:t>Тепло укрыть пострадавшего и дать покой</a:t>
            </a:r>
            <a:endParaRPr lang="ru-RU" sz="2000" dirty="0"/>
          </a:p>
        </p:txBody>
      </p:sp>
      <p:sp>
        <p:nvSpPr>
          <p:cNvPr id="17" name="Прямоугольник 16"/>
          <p:cNvSpPr/>
          <p:nvPr/>
        </p:nvSpPr>
        <p:spPr>
          <a:xfrm>
            <a:off x="352079" y="5272492"/>
            <a:ext cx="535724" cy="92333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ru-RU"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ru-RU"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7" name="Прямоугольник 26"/>
          <p:cNvSpPr/>
          <p:nvPr/>
        </p:nvSpPr>
        <p:spPr>
          <a:xfrm>
            <a:off x="2985499" y="5379067"/>
            <a:ext cx="535724" cy="92333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ru-RU"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sp>
        <p:nvSpPr>
          <p:cNvPr id="30" name="Прямоугольник 29"/>
          <p:cNvSpPr/>
          <p:nvPr/>
        </p:nvSpPr>
        <p:spPr>
          <a:xfrm>
            <a:off x="6343152" y="1772816"/>
            <a:ext cx="535724" cy="92333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ru-RU"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3</a:t>
            </a:r>
            <a:endParaRPr lang="ru-RU"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3" name="Рисунок 22"/>
          <p:cNvPicPr>
            <a:picLocks noChangeAspect="1"/>
          </p:cNvPicPr>
          <p:nvPr/>
        </p:nvPicPr>
        <p:blipFill rotWithShape="1">
          <a:blip r:embed="rId5">
            <a:extLst>
              <a:ext uri="{28A0092B-C50C-407E-A947-70E740481C1C}">
                <a14:useLocalDpi xmlns:a14="http://schemas.microsoft.com/office/drawing/2010/main" val="0"/>
              </a:ext>
            </a:extLst>
          </a:blip>
          <a:srcRect l="52150" b="14454"/>
          <a:stretch/>
        </p:blipFill>
        <p:spPr>
          <a:xfrm>
            <a:off x="6343152" y="4014482"/>
            <a:ext cx="2656741" cy="2052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Прямоугольник 30"/>
          <p:cNvSpPr/>
          <p:nvPr/>
        </p:nvSpPr>
        <p:spPr>
          <a:xfrm>
            <a:off x="6406974" y="4014482"/>
            <a:ext cx="566181" cy="92333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Х</a:t>
            </a: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2813960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2479" t="11311" r="30364" b="21570"/>
          <a:stretch/>
        </p:blipFill>
        <p:spPr>
          <a:xfrm>
            <a:off x="3860522" y="4691037"/>
            <a:ext cx="2869523" cy="2164747"/>
          </a:xfrm>
          <a:prstGeom prst="rect">
            <a:avLst/>
          </a:prstGeom>
          <a:ln>
            <a:noFill/>
          </a:ln>
          <a:effectLst>
            <a:softEdge rad="112500"/>
          </a:effectLst>
        </p:spPr>
      </p:pic>
      <p:sp>
        <p:nvSpPr>
          <p:cNvPr id="2" name="Заголовок 1"/>
          <p:cNvSpPr>
            <a:spLocks noGrp="1"/>
          </p:cNvSpPr>
          <p:nvPr>
            <p:ph type="title"/>
          </p:nvPr>
        </p:nvSpPr>
        <p:spPr>
          <a:xfrm>
            <a:off x="107504" y="188640"/>
            <a:ext cx="9001000" cy="720080"/>
          </a:xfrm>
        </p:spPr>
        <p:style>
          <a:lnRef idx="1">
            <a:schemeClr val="accent5"/>
          </a:lnRef>
          <a:fillRef idx="2">
            <a:schemeClr val="accent5"/>
          </a:fillRef>
          <a:effectRef idx="1">
            <a:schemeClr val="accent5"/>
          </a:effectRef>
          <a:fontRef idx="minor">
            <a:schemeClr val="dk1"/>
          </a:fontRef>
        </p:style>
        <p:txBody>
          <a:bodyPr>
            <a:normAutofit/>
          </a:bodyPr>
          <a:lstStyle/>
          <a:p>
            <a:r>
              <a:rPr lang="ru-RU" sz="2800" i="1" dirty="0"/>
              <a:t>Способы защиты от отравляющих веществ</a:t>
            </a:r>
            <a:endParaRPr lang="ru-RU" sz="2800" dirty="0"/>
          </a:p>
        </p:txBody>
      </p:sp>
      <p:sp>
        <p:nvSpPr>
          <p:cNvPr id="11" name="TextBox 10"/>
          <p:cNvSpPr txBox="1"/>
          <p:nvPr/>
        </p:nvSpPr>
        <p:spPr>
          <a:xfrm>
            <a:off x="73774" y="1084094"/>
            <a:ext cx="874669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i="1" dirty="0"/>
              <a:t>ОВ </a:t>
            </a:r>
            <a:r>
              <a:rPr lang="ru-RU" sz="2800" i="1" dirty="0" err="1"/>
              <a:t>общеядовитого</a:t>
            </a:r>
            <a:r>
              <a:rPr lang="ru-RU" sz="2800" i="1" dirty="0"/>
              <a:t> </a:t>
            </a:r>
            <a:r>
              <a:rPr lang="ru-RU" sz="2800" i="1" dirty="0" smtClean="0"/>
              <a:t>действия</a:t>
            </a:r>
            <a:endParaRPr lang="ru-RU" sz="2800" dirty="0"/>
          </a:p>
        </p:txBody>
      </p:sp>
      <p:sp>
        <p:nvSpPr>
          <p:cNvPr id="3" name="Прямоугольник 2"/>
          <p:cNvSpPr/>
          <p:nvPr/>
        </p:nvSpPr>
        <p:spPr>
          <a:xfrm>
            <a:off x="73774" y="1797269"/>
            <a:ext cx="586637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t>раздавить ампулу с антидотом, ввести ее под шлем-маску противогаза. В тяжелых случаях пострадавшему делают искусственное дыхание, согревают его и отправляют в медицинский пункт.</a:t>
            </a:r>
          </a:p>
        </p:txBody>
      </p:sp>
      <p:pic>
        <p:nvPicPr>
          <p:cNvPr id="16" name="Рисунок 15"/>
          <p:cNvPicPr>
            <a:picLocks noChangeAspect="1"/>
          </p:cNvPicPr>
          <p:nvPr/>
        </p:nvPicPr>
        <p:blipFill rotWithShape="1">
          <a:blip r:embed="rId3">
            <a:extLst>
              <a:ext uri="{28A0092B-C50C-407E-A947-70E740481C1C}">
                <a14:useLocalDpi xmlns:a14="http://schemas.microsoft.com/office/drawing/2010/main" val="0"/>
              </a:ext>
            </a:extLst>
          </a:blip>
          <a:srcRect l="52150" b="14454"/>
          <a:stretch/>
        </p:blipFill>
        <p:spPr>
          <a:xfrm>
            <a:off x="6154100" y="1797269"/>
            <a:ext cx="2656741" cy="2052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Прямоугольник 17"/>
          <p:cNvSpPr/>
          <p:nvPr/>
        </p:nvSpPr>
        <p:spPr>
          <a:xfrm>
            <a:off x="6217922" y="1797269"/>
            <a:ext cx="593432" cy="92333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t>
            </a: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TextBox 18"/>
          <p:cNvSpPr txBox="1"/>
          <p:nvPr/>
        </p:nvSpPr>
        <p:spPr>
          <a:xfrm>
            <a:off x="164751" y="4080115"/>
            <a:ext cx="874669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i="1" dirty="0"/>
              <a:t>ОВ </a:t>
            </a:r>
            <a:r>
              <a:rPr lang="ru-RU" sz="2800" i="1" dirty="0" err="1"/>
              <a:t>общеядовитого</a:t>
            </a:r>
            <a:r>
              <a:rPr lang="ru-RU" sz="2800" i="1" dirty="0"/>
              <a:t> </a:t>
            </a:r>
            <a:r>
              <a:rPr lang="ru-RU" sz="2800" i="1" dirty="0" smtClean="0"/>
              <a:t>действия</a:t>
            </a:r>
            <a:endParaRPr lang="ru-RU" sz="2800" dirty="0"/>
          </a:p>
        </p:txBody>
      </p:sp>
      <p:sp>
        <p:nvSpPr>
          <p:cNvPr id="5" name="Прямоугольник 4"/>
          <p:cNvSpPr/>
          <p:nvPr/>
        </p:nvSpPr>
        <p:spPr>
          <a:xfrm>
            <a:off x="170756" y="4621203"/>
            <a:ext cx="4572000" cy="203132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r>
              <a:rPr lang="ru-RU" dirty="0" smtClean="0"/>
              <a:t>Зараженные </a:t>
            </a:r>
            <a:r>
              <a:rPr lang="ru-RU" dirty="0"/>
              <a:t>участки тела обработать мыльной водой, глаза и носоглотку тщательно промыть чистой водой, а обмундирование вытряхнуть или вычистить щеткой. Пострадавших следует вывести с зараженного участка и оказать им медицинскую помощь.</a:t>
            </a:r>
          </a:p>
        </p:txBody>
      </p:sp>
      <p:pic>
        <p:nvPicPr>
          <p:cNvPr id="20" name="Рисунок 19"/>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806240" y="4746455"/>
            <a:ext cx="2218498" cy="1952278"/>
          </a:xfrm>
          <a:prstGeom prst="rect">
            <a:avLst/>
          </a:prstGeom>
          <a:ln>
            <a:noFill/>
          </a:ln>
          <a:effectLst>
            <a:softEdge rad="112500"/>
          </a:effectLst>
        </p:spPr>
      </p:pic>
    </p:spTree>
    <p:extLst>
      <p:ext uri="{BB962C8B-B14F-4D97-AF65-F5344CB8AC3E}">
        <p14:creationId xmlns:p14="http://schemas.microsoft.com/office/powerpoint/2010/main" val="14816611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988840"/>
            <a:ext cx="8136904" cy="1692771"/>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№3</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Общие сведения о биологическом оружии, его поражающие факторы и способы защиты от него.</a:t>
            </a:r>
          </a:p>
          <a:p>
            <a:pPr lvl="0">
              <a:buNone/>
            </a:pPr>
            <a:endParaRPr lang="ru-RU" sz="2400" dirty="0" smtClean="0">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8476" y="260648"/>
            <a:ext cx="8568952" cy="3477875"/>
          </a:xfrm>
          <a:prstGeom prst="rect">
            <a:avLst/>
          </a:prstGeom>
        </p:spPr>
        <p:txBody>
          <a:bodyPr wrap="square">
            <a:spAutoFit/>
          </a:bodyPr>
          <a:lstStyle/>
          <a:p>
            <a:pPr indent="354013" algn="just"/>
            <a:r>
              <a:rPr lang="ru-RU" sz="2000" b="1" dirty="0" smtClean="0">
                <a:latin typeface="Calibri" pitchFamily="34" charset="0"/>
              </a:rPr>
              <a:t>Биологическое оружие – это самый старый вид  оружия  массового поражения, применять его люди пытались еще в глубокой древности. Это не всегда было эффективным, но иногда приводило к впечатляющим последствиям. </a:t>
            </a:r>
          </a:p>
          <a:p>
            <a:pPr indent="354013" algn="just"/>
            <a:r>
              <a:rPr lang="ru-RU" sz="2000" b="1" dirty="0" smtClean="0">
                <a:latin typeface="Calibri" pitchFamily="34" charset="0"/>
              </a:rPr>
              <a:t>Применение своеобразного биологического оружия было известно ещё в древнем Риме, когда при осаде городов за крепостные стены перебрасывались трупы умерших от чумы, чтобы вызвать эпидемию среди защитников. Подобные меры были относительно эффективны, так как в замкнутых пространствах, при высокой плотности населения и при ощутимом недостатке средств гигиены подобные эпидемии развивались очень быстро.</a:t>
            </a:r>
            <a:endParaRPr lang="ru-RU" sz="2000" b="1" dirty="0">
              <a:latin typeface="Calibri"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391" y="3738523"/>
            <a:ext cx="6624736" cy="309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064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8136904"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910" y="17084"/>
            <a:ext cx="9117090" cy="923330"/>
          </a:xfrm>
          <a:prstGeom prst="rect">
            <a:avLst/>
          </a:prstGeom>
        </p:spPr>
        <p:txBody>
          <a:bodyPr>
            <a:spAutoFit/>
          </a:bodyPr>
          <a:lstStyle/>
          <a:p>
            <a:pPr algn="ctr">
              <a:defRPr/>
            </a:pPr>
            <a:r>
              <a:rPr lang="ru-RU" b="1" dirty="0">
                <a:solidFill>
                  <a:schemeClr val="accent6">
                    <a:lumMod val="50000"/>
                  </a:schemeClr>
                </a:solidFill>
                <a:effectLst>
                  <a:glow rad="1397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Царь-бомба</a:t>
            </a:r>
          </a:p>
          <a:p>
            <a:pPr algn="ctr">
              <a:defRPr/>
            </a:pPr>
            <a:r>
              <a:rPr lang="ru-RU" b="1" dirty="0">
                <a:solidFill>
                  <a:schemeClr val="accent6">
                    <a:lumMod val="50000"/>
                  </a:schemeClr>
                </a:solidFill>
                <a:effectLst>
                  <a:glow rad="1397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Термоядерная авиационная бомба, </a:t>
            </a:r>
            <a:endParaRPr lang="ru-RU" b="1" dirty="0" smtClean="0">
              <a:solidFill>
                <a:schemeClr val="accent6">
                  <a:lumMod val="50000"/>
                </a:schemeClr>
              </a:solidFill>
              <a:effectLst>
                <a:glow rad="1397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endParaRPr>
          </a:p>
          <a:p>
            <a:pPr algn="ctr">
              <a:defRPr/>
            </a:pPr>
            <a:r>
              <a:rPr lang="ru-RU" b="1" dirty="0" smtClean="0">
                <a:solidFill>
                  <a:schemeClr val="accent6">
                    <a:lumMod val="50000"/>
                  </a:schemeClr>
                </a:solidFill>
                <a:effectLst>
                  <a:glow rad="1397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разработанная </a:t>
            </a:r>
            <a:r>
              <a:rPr lang="ru-RU" b="1" dirty="0">
                <a:solidFill>
                  <a:schemeClr val="accent6">
                    <a:lumMod val="50000"/>
                  </a:schemeClr>
                </a:solidFill>
                <a:effectLst>
                  <a:glow rad="1397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в СССР в 1954-1961 гг. </a:t>
            </a:r>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365105"/>
            <a:ext cx="3384748" cy="227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07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476672"/>
            <a:ext cx="8650566" cy="1938992"/>
          </a:xfrm>
          <a:prstGeom prst="rect">
            <a:avLst/>
          </a:prstGeom>
        </p:spPr>
        <p:txBody>
          <a:bodyPr wrap="square">
            <a:spAutoFit/>
          </a:bodyPr>
          <a:lstStyle/>
          <a:p>
            <a:pPr algn="just"/>
            <a:r>
              <a:rPr lang="ru-RU" sz="2000" b="1" dirty="0" smtClean="0">
                <a:latin typeface="Calibri" pitchFamily="34" charset="0"/>
              </a:rPr>
              <a:t>1346 — Начало бубонной чумы в Европе. Существует предположение, что этот страшный «подарок» сделал хан </a:t>
            </a:r>
            <a:r>
              <a:rPr lang="ru-RU" sz="2000" b="1" dirty="0" err="1" smtClean="0">
                <a:latin typeface="Calibri" pitchFamily="34" charset="0"/>
              </a:rPr>
              <a:t>Джанибек</a:t>
            </a:r>
            <a:r>
              <a:rPr lang="ru-RU" sz="2000" b="1" dirty="0" smtClean="0">
                <a:latin typeface="Calibri" pitchFamily="34" charset="0"/>
              </a:rPr>
              <a:t>. После неудачной попытки захватить город Кафа (современная Феодосия) он забрасывал за стены крепости трупы людей умерших  от чумы. В городе началась эпидемия. Часть горожан сбежала от нее на корабле в Венецию, и в итоге они привезли инфекцию туда.</a:t>
            </a:r>
            <a:endParaRPr lang="ru-RU" sz="2000" b="1" dirty="0">
              <a:latin typeface="Calibri"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415664"/>
            <a:ext cx="6552728" cy="410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9547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476672"/>
            <a:ext cx="8136904" cy="1631216"/>
          </a:xfrm>
          <a:prstGeom prst="rect">
            <a:avLst/>
          </a:prstGeom>
        </p:spPr>
        <p:txBody>
          <a:bodyPr wrap="square">
            <a:spAutoFit/>
          </a:bodyPr>
          <a:lstStyle/>
          <a:p>
            <a:pPr indent="354013" algn="just"/>
            <a:r>
              <a:rPr lang="ru-RU" sz="2000" b="1" dirty="0" smtClean="0">
                <a:latin typeface="Calibri" pitchFamily="34" charset="0"/>
              </a:rPr>
              <a:t>1763 — Первый конкретный исторический факт применения бактериологического оружия в войне — преднамеренное распространение оспы среди индейских племён. Джеффри </a:t>
            </a:r>
            <a:r>
              <a:rPr lang="ru-RU" sz="2000" b="1" dirty="0" err="1" smtClean="0">
                <a:latin typeface="Calibri" pitchFamily="34" charset="0"/>
              </a:rPr>
              <a:t>Амхерст</a:t>
            </a:r>
            <a:r>
              <a:rPr lang="ru-RU" sz="2000" b="1" dirty="0" smtClean="0">
                <a:latin typeface="Calibri" pitchFamily="34" charset="0"/>
              </a:rPr>
              <a:t>, британский генерал, приказал выдать индейцам зараженные оспой одеяла: среди индейцев вспыхнула эпидемия оспы.</a:t>
            </a:r>
            <a:endParaRPr lang="ru-RU" sz="2000" b="1" dirty="0">
              <a:latin typeface="Calibri" pitchFamily="34" charset="0"/>
            </a:endParaRPr>
          </a:p>
        </p:txBody>
      </p:sp>
      <p:pic>
        <p:nvPicPr>
          <p:cNvPr id="5" name="Рисунок 4" descr="https://ic.pics.livejournal.com/folkvald/20166848/78036/78036_original.jpg"/>
          <p:cNvPicPr/>
          <p:nvPr/>
        </p:nvPicPr>
        <p:blipFill>
          <a:blip r:embed="rId2">
            <a:extLst>
              <a:ext uri="{28A0092B-C50C-407E-A947-70E740481C1C}">
                <a14:useLocalDpi xmlns:a14="http://schemas.microsoft.com/office/drawing/2010/main" val="0"/>
              </a:ext>
            </a:extLst>
          </a:blip>
          <a:srcRect/>
          <a:stretch>
            <a:fillRect/>
          </a:stretch>
        </p:blipFill>
        <p:spPr bwMode="auto">
          <a:xfrm>
            <a:off x="4752974" y="3356992"/>
            <a:ext cx="3923482" cy="2880320"/>
          </a:xfrm>
          <a:prstGeom prst="rect">
            <a:avLst/>
          </a:prstGeom>
          <a:noFill/>
          <a:ln>
            <a:noFill/>
          </a:ln>
        </p:spPr>
      </p:pic>
      <p:pic>
        <p:nvPicPr>
          <p:cNvPr id="6" name="Рисунок 5" descr="https://avatars.mds.yandex.net/get-zen_doc/59919/pub_5ad4f8a8f03173e1c38732ab_5ad4f8bb2394dfd3dea3732f/scale_120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356992"/>
            <a:ext cx="4212468" cy="2880320"/>
          </a:xfrm>
          <a:prstGeom prst="rect">
            <a:avLst/>
          </a:prstGeom>
          <a:noFill/>
          <a:ln>
            <a:noFill/>
          </a:ln>
        </p:spPr>
      </p:pic>
    </p:spTree>
    <p:extLst>
      <p:ext uri="{BB962C8B-B14F-4D97-AF65-F5344CB8AC3E}">
        <p14:creationId xmlns:p14="http://schemas.microsoft.com/office/powerpoint/2010/main" val="13612699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60648"/>
            <a:ext cx="8496944" cy="1631216"/>
          </a:xfrm>
          <a:prstGeom prst="rect">
            <a:avLst/>
          </a:prstGeom>
        </p:spPr>
        <p:txBody>
          <a:bodyPr wrap="square">
            <a:spAutoFit/>
          </a:bodyPr>
          <a:lstStyle/>
          <a:p>
            <a:pPr indent="354013" algn="just"/>
            <a:r>
              <a:rPr lang="ru-RU" sz="2000" b="1" dirty="0" smtClean="0">
                <a:latin typeface="Calibri" pitchFamily="34" charset="0"/>
              </a:rPr>
              <a:t>Процесс бурного развития биологического оружия начался сравнительно недавно — примерно в конце XIX столетия. Немцы во время Первой мировой войны безрезультатно пытались вызвать эпизоотию сибирской язвы во вражеских войсках. </a:t>
            </a:r>
          </a:p>
          <a:p>
            <a:pPr indent="354013" algn="just"/>
            <a:r>
              <a:rPr lang="ru-RU" sz="2000" b="1" dirty="0" smtClean="0">
                <a:latin typeface="Calibri" pitchFamily="34" charset="0"/>
              </a:rPr>
              <a:t>   </a:t>
            </a:r>
            <a:endParaRPr lang="ru-RU" sz="2000" b="1" dirty="0">
              <a:latin typeface="Calibri" pitchFamily="34" charset="0"/>
            </a:endParaRPr>
          </a:p>
        </p:txBody>
      </p:sp>
      <p:pic>
        <p:nvPicPr>
          <p:cNvPr id="5" name="Рисунок 4" descr="https://todayinhistorydotblog.files.wordpress.com/2018/09/unit-731-germs.jpg?w=84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063" y="1621508"/>
            <a:ext cx="3168352" cy="2376264"/>
          </a:xfrm>
          <a:prstGeom prst="rect">
            <a:avLst/>
          </a:prstGeom>
          <a:noFill/>
          <a:ln>
            <a:noFill/>
          </a:ln>
        </p:spPr>
      </p:pic>
      <p:pic>
        <p:nvPicPr>
          <p:cNvPr id="6" name="Рисунок 5" descr="http://kakzachem.ru/wp-content/uploads/2017/03/9-5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666" y="4033287"/>
            <a:ext cx="3105150" cy="2554983"/>
          </a:xfrm>
          <a:prstGeom prst="rect">
            <a:avLst/>
          </a:prstGeom>
          <a:noFill/>
          <a:ln>
            <a:noFill/>
          </a:ln>
        </p:spPr>
      </p:pic>
      <p:sp>
        <p:nvSpPr>
          <p:cNvPr id="4" name="Прямоугольник 3"/>
          <p:cNvSpPr/>
          <p:nvPr/>
        </p:nvSpPr>
        <p:spPr>
          <a:xfrm>
            <a:off x="3693155" y="1621508"/>
            <a:ext cx="5151651" cy="1477328"/>
          </a:xfrm>
          <a:prstGeom prst="rect">
            <a:avLst/>
          </a:prstGeom>
        </p:spPr>
        <p:txBody>
          <a:bodyPr wrap="square">
            <a:spAutoFit/>
          </a:bodyPr>
          <a:lstStyle/>
          <a:p>
            <a:pPr indent="354013" algn="just"/>
            <a:r>
              <a:rPr lang="ru-RU" b="1" dirty="0" smtClean="0">
                <a:latin typeface="Calibri" pitchFamily="34" charset="0"/>
              </a:rPr>
              <a:t>Во время Второй Мировой Япония создала специальную секретную часть – отряд 731, который проводил работы в области биологического оружия, включая опыты над военнопленными.</a:t>
            </a:r>
            <a:endParaRPr lang="ru-RU" b="1" dirty="0">
              <a:latin typeface="Calibri" pitchFamily="34" charset="0"/>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79" y="4016346"/>
            <a:ext cx="3195298" cy="257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720021" y="3098836"/>
            <a:ext cx="5136903" cy="923330"/>
          </a:xfrm>
          <a:prstGeom prst="rect">
            <a:avLst/>
          </a:prstGeom>
        </p:spPr>
        <p:txBody>
          <a:bodyPr wrap="square">
            <a:spAutoFit/>
          </a:bodyPr>
          <a:lstStyle/>
          <a:p>
            <a:pPr algn="just"/>
            <a:r>
              <a:rPr lang="ru-RU" b="1" dirty="0" smtClean="0">
                <a:latin typeface="Calibri" pitchFamily="34" charset="0"/>
              </a:rPr>
              <a:t>Во время войны японцы заражали население Китая бубонной чумой, в результате погибло 400 тысяч китайцев. </a:t>
            </a:r>
          </a:p>
        </p:txBody>
      </p:sp>
    </p:spTree>
    <p:extLst>
      <p:ext uri="{BB962C8B-B14F-4D97-AF65-F5344CB8AC3E}">
        <p14:creationId xmlns:p14="http://schemas.microsoft.com/office/powerpoint/2010/main" val="16189648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245839"/>
            <a:ext cx="8424936" cy="461665"/>
          </a:xfrm>
          <a:prstGeom prst="rect">
            <a:avLst/>
          </a:prstGeom>
          <a:noFill/>
        </p:spPr>
        <p:txBody>
          <a:bodyPr wrap="square" rtlCol="0">
            <a:spAutoFit/>
          </a:bodyPr>
          <a:lstStyle/>
          <a:p>
            <a:pPr algn="ctr"/>
            <a:r>
              <a:rPr lang="ru-RU" sz="2400" dirty="0" smtClean="0">
                <a:ln>
                  <a:solidFill>
                    <a:srgbClr val="FFFF00"/>
                  </a:solidFill>
                </a:ln>
                <a:latin typeface="Calibri" pitchFamily="34" charset="0"/>
              </a:rPr>
              <a:t>ПРЕИМУЩЕСТВА БИОЛОГИЧЕСКОГО ОРУЖИЯ</a:t>
            </a:r>
            <a:endParaRPr lang="ru-RU" sz="2400" dirty="0">
              <a:ln>
                <a:solidFill>
                  <a:srgbClr val="FFFF00"/>
                </a:solidFill>
              </a:ln>
              <a:latin typeface="Calibri" pitchFamily="34" charset="0"/>
            </a:endParaRPr>
          </a:p>
        </p:txBody>
      </p:sp>
      <p:sp>
        <p:nvSpPr>
          <p:cNvPr id="4" name="Прямоугольник 3"/>
          <p:cNvSpPr/>
          <p:nvPr/>
        </p:nvSpPr>
        <p:spPr>
          <a:xfrm>
            <a:off x="251520" y="707504"/>
            <a:ext cx="8640960" cy="5632311"/>
          </a:xfrm>
          <a:prstGeom prst="rect">
            <a:avLst/>
          </a:prstGeom>
        </p:spPr>
        <p:txBody>
          <a:bodyPr wrap="square">
            <a:spAutoFit/>
          </a:bodyPr>
          <a:lstStyle/>
          <a:p>
            <a:pPr indent="354013" algn="just" defTabSz="265113"/>
            <a:r>
              <a:rPr lang="ru-RU" dirty="0" smtClean="0">
                <a:latin typeface="Calibri" pitchFamily="34" charset="0"/>
              </a:rPr>
              <a:t>1. 	</a:t>
            </a:r>
            <a:r>
              <a:rPr lang="ru-RU" b="1" dirty="0" smtClean="0">
                <a:latin typeface="Calibri" pitchFamily="34" charset="0"/>
              </a:rPr>
              <a:t>Высокая эффективность применения;</a:t>
            </a:r>
          </a:p>
          <a:p>
            <a:pPr indent="354013" algn="just" defTabSz="265113"/>
            <a:r>
              <a:rPr lang="ru-RU" b="1" dirty="0" smtClean="0">
                <a:latin typeface="Calibri" pitchFamily="34" charset="0"/>
              </a:rPr>
              <a:t>2.	 Трудность своевременного обнаружения противником факта использования биологического оружия;</a:t>
            </a:r>
          </a:p>
          <a:p>
            <a:pPr indent="354013" algn="just" defTabSz="265113"/>
            <a:r>
              <a:rPr lang="ru-RU" b="1" dirty="0" smtClean="0">
                <a:latin typeface="Calibri" pitchFamily="34" charset="0"/>
              </a:rPr>
              <a:t>3.	 Наличие скрытого (инкубационного) периода заражения делает факт применения этого ОМП еще менее заметным;</a:t>
            </a:r>
          </a:p>
          <a:p>
            <a:pPr indent="354013" algn="just" defTabSz="265113"/>
            <a:r>
              <a:rPr lang="ru-RU" b="1" dirty="0" smtClean="0">
                <a:latin typeface="Calibri" pitchFamily="34" charset="0"/>
              </a:rPr>
              <a:t>4.	 Большое разнообразие биологических агентов, которые можно использовать для поражения противника;</a:t>
            </a:r>
          </a:p>
          <a:p>
            <a:pPr indent="354013" algn="just" defTabSz="265113"/>
            <a:r>
              <a:rPr lang="ru-RU" b="1" dirty="0" smtClean="0">
                <a:latin typeface="Calibri" pitchFamily="34" charset="0"/>
              </a:rPr>
              <a:t>5.	 Многие виды биологического оружия способны к эпидемическому распространению, то есть поражение противника, по сути, становится самоподдерживающимся процессом;</a:t>
            </a:r>
          </a:p>
          <a:p>
            <a:pPr indent="354013" algn="just" defTabSz="265113"/>
            <a:r>
              <a:rPr lang="ru-RU" b="1" dirty="0" smtClean="0">
                <a:latin typeface="Calibri" pitchFamily="34" charset="0"/>
              </a:rPr>
              <a:t>6.	 Гибкость данного оружия массового поражения: есть болезни, которые временно делают человека недееспособным, а другие же недуги приводят к летальному исходу;</a:t>
            </a:r>
          </a:p>
          <a:p>
            <a:pPr indent="354013" algn="just" defTabSz="265113"/>
            <a:r>
              <a:rPr lang="ru-RU" b="1" dirty="0" smtClean="0">
                <a:latin typeface="Calibri" pitchFamily="34" charset="0"/>
              </a:rPr>
              <a:t>7.	 Микроорганизмы способны проникать в любые помещения, инженерные сооружения и боевая техника также не гарантирует защиты от заражения;</a:t>
            </a:r>
          </a:p>
          <a:p>
            <a:pPr indent="354013" algn="just" defTabSz="265113"/>
            <a:r>
              <a:rPr lang="ru-RU" b="1" dirty="0" smtClean="0">
                <a:latin typeface="Calibri" pitchFamily="34" charset="0"/>
              </a:rPr>
              <a:t>8. 	Способность биологического оружия поражать и людей, и животных, и сельскохозяйственные растения. Причем эта способность очень избирательна: одни патогены вызывают болезни человека, другие – заражают только животных;</a:t>
            </a:r>
          </a:p>
          <a:p>
            <a:pPr indent="354013" algn="just" defTabSz="265113"/>
            <a:r>
              <a:rPr lang="ru-RU" b="1" dirty="0" smtClean="0">
                <a:latin typeface="Calibri" pitchFamily="34" charset="0"/>
              </a:rPr>
              <a:t>9. 	Биологическое оружие оказывает сильное психологическое воздействие на население, мгновенно распространяется паника и страх.</a:t>
            </a:r>
            <a:endParaRPr lang="ru-RU" b="1" dirty="0">
              <a:latin typeface="Calibri" pitchFamily="34" charset="0"/>
            </a:endParaRPr>
          </a:p>
        </p:txBody>
      </p:sp>
    </p:spTree>
    <p:extLst>
      <p:ext uri="{BB962C8B-B14F-4D97-AF65-F5344CB8AC3E}">
        <p14:creationId xmlns:p14="http://schemas.microsoft.com/office/powerpoint/2010/main" val="8649462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836712"/>
            <a:ext cx="8568952" cy="4401205"/>
          </a:xfrm>
          <a:prstGeom prst="rect">
            <a:avLst/>
          </a:prstGeom>
        </p:spPr>
        <p:txBody>
          <a:bodyPr wrap="square">
            <a:spAutoFit/>
          </a:bodyPr>
          <a:lstStyle/>
          <a:p>
            <a:pPr indent="354013" algn="just"/>
            <a:r>
              <a:rPr lang="ru-RU" sz="2000" b="1" dirty="0" smtClean="0">
                <a:latin typeface="Calibri" pitchFamily="34" charset="0"/>
              </a:rPr>
              <a:t>Также следует отметить, что биологическое оружие очень дешево, создать его не составляет особого труда даже для государства с низким уровнем технического развития.</a:t>
            </a:r>
          </a:p>
          <a:p>
            <a:pPr indent="354013" algn="just"/>
            <a:r>
              <a:rPr lang="ru-RU" sz="2000" b="1" dirty="0" smtClean="0">
                <a:ln>
                  <a:solidFill>
                    <a:srgbClr val="FFFF00"/>
                  </a:solidFill>
                </a:ln>
                <a:latin typeface="Calibri" pitchFamily="34" charset="0"/>
              </a:rPr>
              <a:t>Однако у данного вида ОМП есть и существенный недостаток, который ограничивает применение биологического оружия</a:t>
            </a:r>
            <a:r>
              <a:rPr lang="ru-RU" sz="2000" b="1" dirty="0" smtClean="0">
                <a:latin typeface="Calibri" pitchFamily="34" charset="0"/>
              </a:rPr>
              <a:t>: </a:t>
            </a:r>
            <a:r>
              <a:rPr lang="ru-RU" sz="2000" b="1" dirty="0" smtClean="0">
                <a:ln>
                  <a:solidFill>
                    <a:srgbClr val="FFFF00"/>
                  </a:solidFill>
                </a:ln>
                <a:solidFill>
                  <a:srgbClr val="FF0000"/>
                </a:solidFill>
                <a:latin typeface="Calibri" pitchFamily="34" charset="0"/>
              </a:rPr>
              <a:t>оно крайне не избирательно.</a:t>
            </a:r>
          </a:p>
          <a:p>
            <a:pPr indent="354013" algn="just"/>
            <a:r>
              <a:rPr lang="ru-RU" sz="2000" b="1" dirty="0" smtClean="0">
                <a:latin typeface="Calibri" pitchFamily="34" charset="0"/>
              </a:rPr>
              <a:t>После применения патогенного вируса или бациллы сибирской язвы вы не сможете гарантировать, что инфекция не опустошит и вашу страну. Наука пока не в силах обеспечить гарантированную защиту против микроорганизмов. Более того: даже заранее созданный антидот может оказаться неэффективным, потому что вирусы и бактерии постоянно мутируют.</a:t>
            </a:r>
          </a:p>
          <a:p>
            <a:pPr indent="354013" algn="just"/>
            <a:r>
              <a:rPr lang="ru-RU" sz="2000" b="1" dirty="0" smtClean="0">
                <a:ln>
                  <a:solidFill>
                    <a:srgbClr val="FFFF00"/>
                  </a:solidFill>
                </a:ln>
                <a:latin typeface="Calibri" pitchFamily="34" charset="0"/>
              </a:rPr>
              <a:t>Именно поэтому в новейшей истории биологическое оружие практически не применялось. </a:t>
            </a:r>
            <a:endParaRPr lang="ru-RU" sz="2000" b="1" dirty="0">
              <a:ln>
                <a:solidFill>
                  <a:srgbClr val="FFFF00"/>
                </a:solidFill>
              </a:ln>
              <a:latin typeface="Calibri" pitchFamily="34" charset="0"/>
            </a:endParaRPr>
          </a:p>
        </p:txBody>
      </p:sp>
    </p:spTree>
    <p:extLst>
      <p:ext uri="{BB962C8B-B14F-4D97-AF65-F5344CB8AC3E}">
        <p14:creationId xmlns:p14="http://schemas.microsoft.com/office/powerpoint/2010/main" val="38423167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548680"/>
            <a:ext cx="8424936" cy="5632311"/>
          </a:xfrm>
          <a:prstGeom prst="rect">
            <a:avLst/>
          </a:prstGeom>
        </p:spPr>
        <p:txBody>
          <a:bodyPr wrap="square">
            <a:spAutoFit/>
          </a:bodyPr>
          <a:lstStyle/>
          <a:p>
            <a:pPr indent="354013" algn="ctr"/>
            <a:r>
              <a:rPr lang="ru-RU" sz="2000" b="1" cap="all" dirty="0" smtClean="0">
                <a:ln>
                  <a:solidFill>
                    <a:srgbClr val="FFFF00"/>
                  </a:solidFill>
                </a:ln>
                <a:latin typeface="Calibri" pitchFamily="34" charset="0"/>
              </a:rPr>
              <a:t>Конвенции о биологическом оружии</a:t>
            </a:r>
          </a:p>
          <a:p>
            <a:pPr indent="354013" algn="ctr"/>
            <a:endParaRPr lang="ru-RU" sz="2000" b="1" cap="all" dirty="0" smtClean="0">
              <a:ln>
                <a:solidFill>
                  <a:srgbClr val="FFFF00"/>
                </a:solidFill>
              </a:ln>
              <a:latin typeface="Calibri" pitchFamily="34" charset="0"/>
            </a:endParaRPr>
          </a:p>
          <a:p>
            <a:pPr indent="354013" algn="just"/>
            <a:r>
              <a:rPr lang="ru-RU" sz="2000" b="1" dirty="0" smtClean="0">
                <a:latin typeface="Calibri" pitchFamily="34" charset="0"/>
              </a:rPr>
              <a:t>Существует несколько конвенций, запрещающих разработку и использование биологического оружия. </a:t>
            </a:r>
          </a:p>
          <a:p>
            <a:pPr indent="354013" algn="just"/>
            <a:r>
              <a:rPr lang="ru-RU" sz="2000" b="1" dirty="0" smtClean="0">
                <a:latin typeface="Calibri" pitchFamily="34" charset="0"/>
              </a:rPr>
              <a:t>Первая из них (Женевский протокол) была принята еще в 1925 году и прямо запрещала заниматься подобными работами. </a:t>
            </a:r>
          </a:p>
          <a:p>
            <a:pPr indent="354013" algn="just"/>
            <a:r>
              <a:rPr lang="ru-RU" sz="2000" b="1" dirty="0" smtClean="0">
                <a:latin typeface="Calibri" pitchFamily="34" charset="0"/>
              </a:rPr>
              <a:t>Еще одна аналогичная конвенция появилась в Женеве в 1972 году, на январь 2012 года ее ратифицировали 165 государств.</a:t>
            </a:r>
          </a:p>
          <a:p>
            <a:pPr indent="354013" algn="just"/>
            <a:endParaRPr lang="ru-RU" sz="2000" b="1" dirty="0" smtClean="0">
              <a:latin typeface="Calibri" pitchFamily="34" charset="0"/>
            </a:endParaRPr>
          </a:p>
          <a:p>
            <a:pPr indent="354013" algn="just"/>
            <a:endParaRPr lang="ru-RU" sz="2000" b="1" dirty="0" smtClean="0">
              <a:latin typeface="Calibri" pitchFamily="34" charset="0"/>
            </a:endParaRPr>
          </a:p>
          <a:p>
            <a:pPr indent="354013" algn="just"/>
            <a:r>
              <a:rPr lang="ru-RU" sz="2000" b="1" dirty="0" smtClean="0">
                <a:ln>
                  <a:solidFill>
                    <a:srgbClr val="FFFF00"/>
                  </a:solidFill>
                </a:ln>
                <a:latin typeface="Calibri" pitchFamily="34" charset="0"/>
              </a:rPr>
              <a:t>Многие эксперты считают, что бактериологическое оружие в чем-то даже опаснее ядерного. </a:t>
            </a:r>
          </a:p>
          <a:p>
            <a:pPr indent="354013" algn="just"/>
            <a:r>
              <a:rPr lang="ru-RU" sz="2000" b="1" dirty="0" smtClean="0">
                <a:ln>
                  <a:solidFill>
                    <a:srgbClr val="FFFF00"/>
                  </a:solidFill>
                </a:ln>
                <a:latin typeface="Calibri" pitchFamily="34" charset="0"/>
              </a:rPr>
              <a:t>Его свойства и особенности таковы, что вполне могут привести к полному уничтожению человеческой расы на планете. Действие биологического оружия не отличается избирательностью. Вирус или патогенная бактерия не разбирает, где свой и чужой (хотя такие исследования проводятся), и попав на свободу, они уничтожают все живое на своем пути.</a:t>
            </a:r>
            <a:endParaRPr lang="ru-RU" sz="2000" b="1" dirty="0">
              <a:ln>
                <a:solidFill>
                  <a:srgbClr val="FFFF00"/>
                </a:solidFill>
              </a:ln>
              <a:latin typeface="Calibri" pitchFamily="34" charset="0"/>
            </a:endParaRPr>
          </a:p>
        </p:txBody>
      </p:sp>
    </p:spTree>
    <p:extLst>
      <p:ext uri="{BB962C8B-B14F-4D97-AF65-F5344CB8AC3E}">
        <p14:creationId xmlns:p14="http://schemas.microsoft.com/office/powerpoint/2010/main" val="6166048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83" y="3501008"/>
            <a:ext cx="4140460" cy="260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3528" y="247288"/>
            <a:ext cx="8568952" cy="2862322"/>
          </a:xfrm>
          <a:prstGeom prst="rect">
            <a:avLst/>
          </a:prstGeom>
        </p:spPr>
        <p:txBody>
          <a:bodyPr wrap="square">
            <a:spAutoFit/>
          </a:bodyPr>
          <a:lstStyle/>
          <a:p>
            <a:pPr indent="354013" algn="just"/>
            <a:r>
              <a:rPr lang="ru-RU" sz="2000" b="1" cap="all" dirty="0" smtClean="0">
                <a:ln>
                  <a:solidFill>
                    <a:srgbClr val="FFFF00"/>
                  </a:solidFill>
                </a:ln>
                <a:latin typeface="Calibri" pitchFamily="34" charset="0"/>
              </a:rPr>
              <a:t>Биологическое оружие </a:t>
            </a:r>
            <a:r>
              <a:rPr lang="ru-RU" sz="2000" b="1" dirty="0" smtClean="0">
                <a:latin typeface="Calibri" pitchFamily="34" charset="0"/>
              </a:rPr>
              <a:t>— это патогенные микроорганизмы или их споры, вирусы, бактериальные токсины, заражённые люди и животные, а также средства их доставки (ракеты, артиллерийские снаряды, миномётные мины, авиационные бомбы, автоматические дрейфующие аэростаты), предназначенные для массового поражения живой силы и населения противника, сельскохозяйственных животных, посевов сельскохозяйственных культур, заражения продовольствия и источников воды. Является оружием массового поражения и запрещено согласно Женевскому протоколу1925 года.</a:t>
            </a:r>
            <a:endParaRPr lang="ru-RU" sz="2000" b="1" dirty="0">
              <a:latin typeface="Calibri" pitchFamily="34" charset="0"/>
            </a:endParaRPr>
          </a:p>
        </p:txBody>
      </p:sp>
      <p:sp>
        <p:nvSpPr>
          <p:cNvPr id="4" name="Прямоугольник 3"/>
          <p:cNvSpPr/>
          <p:nvPr/>
        </p:nvSpPr>
        <p:spPr>
          <a:xfrm>
            <a:off x="4625383" y="3834289"/>
            <a:ext cx="4267097" cy="1938992"/>
          </a:xfrm>
          <a:prstGeom prst="rect">
            <a:avLst/>
          </a:prstGeom>
        </p:spPr>
        <p:txBody>
          <a:bodyPr wrap="square">
            <a:spAutoFit/>
          </a:bodyPr>
          <a:lstStyle/>
          <a:p>
            <a:pPr indent="354013" algn="just"/>
            <a:r>
              <a:rPr lang="ru-RU" sz="2000" b="1" dirty="0" smtClean="0">
                <a:latin typeface="Calibri" pitchFamily="34" charset="0"/>
              </a:rPr>
              <a:t>Поражающее действие биологи-</a:t>
            </a:r>
            <a:r>
              <a:rPr lang="ru-RU" sz="2000" b="1" dirty="0" err="1" smtClean="0">
                <a:latin typeface="Calibri" pitchFamily="34" charset="0"/>
              </a:rPr>
              <a:t>ческого</a:t>
            </a:r>
            <a:r>
              <a:rPr lang="ru-RU" sz="2000" b="1" dirty="0" smtClean="0">
                <a:latin typeface="Calibri" pitchFamily="34" charset="0"/>
              </a:rPr>
              <a:t> оружия основано в первую очередь на использовании </a:t>
            </a:r>
            <a:r>
              <a:rPr lang="ru-RU" sz="2000" b="1" dirty="0" err="1" smtClean="0">
                <a:latin typeface="Calibri" pitchFamily="34" charset="0"/>
              </a:rPr>
              <a:t>болезне-творных</a:t>
            </a:r>
            <a:r>
              <a:rPr lang="ru-RU" sz="2000" b="1" dirty="0" smtClean="0">
                <a:latin typeface="Calibri" pitchFamily="34" charset="0"/>
              </a:rPr>
              <a:t> свойств патогенных микроорганизмов и токсичных продуктов их жизнедеятельности</a:t>
            </a:r>
            <a:endParaRPr lang="ru-RU" sz="2000" b="1" dirty="0">
              <a:latin typeface="Calibri" pitchFamily="34" charset="0"/>
            </a:endParaRPr>
          </a:p>
        </p:txBody>
      </p:sp>
    </p:spTree>
    <p:extLst>
      <p:ext uri="{BB962C8B-B14F-4D97-AF65-F5344CB8AC3E}">
        <p14:creationId xmlns:p14="http://schemas.microsoft.com/office/powerpoint/2010/main" val="11970305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5"/>
          <p:cNvSpPr txBox="1">
            <a:spLocks noChangeArrowheads="1"/>
          </p:cNvSpPr>
          <p:nvPr/>
        </p:nvSpPr>
        <p:spPr bwMode="auto">
          <a:xfrm>
            <a:off x="971550" y="101600"/>
            <a:ext cx="7632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800" b="1">
                <a:solidFill>
                  <a:schemeClr val="accent2"/>
                </a:solidFill>
              </a:rPr>
              <a:t>Биологическое оружие</a:t>
            </a:r>
          </a:p>
        </p:txBody>
      </p:sp>
      <p:sp>
        <p:nvSpPr>
          <p:cNvPr id="4" name="Text Box 6"/>
          <p:cNvSpPr txBox="1">
            <a:spLocks noChangeArrowheads="1"/>
          </p:cNvSpPr>
          <p:nvPr/>
        </p:nvSpPr>
        <p:spPr bwMode="auto">
          <a:xfrm>
            <a:off x="468313" y="3641725"/>
            <a:ext cx="8424862" cy="650875"/>
          </a:xfrm>
          <a:prstGeom prst="rect">
            <a:avLst/>
          </a:prstGeom>
          <a:gradFill rotWithShape="1">
            <a:gsLst>
              <a:gs pos="0">
                <a:srgbClr val="FFEBFA"/>
              </a:gs>
              <a:gs pos="30000">
                <a:srgbClr val="C4D6EB"/>
              </a:gs>
              <a:gs pos="60001">
                <a:srgbClr val="85C2FF"/>
              </a:gs>
              <a:gs pos="100000">
                <a:srgbClr val="5E9EFF"/>
              </a:gs>
            </a:gsLst>
            <a:lin ang="54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a:t>Способность вызывать массовые заболевания людей и животных при заражении ничтожно малым количеством возбудителей</a:t>
            </a:r>
          </a:p>
        </p:txBody>
      </p:sp>
      <p:sp>
        <p:nvSpPr>
          <p:cNvPr id="5" name="Text Box 8"/>
          <p:cNvSpPr txBox="1">
            <a:spLocks noChangeArrowheads="1"/>
          </p:cNvSpPr>
          <p:nvPr/>
        </p:nvSpPr>
        <p:spPr bwMode="auto">
          <a:xfrm>
            <a:off x="468313" y="4367213"/>
            <a:ext cx="8424862" cy="650875"/>
          </a:xfrm>
          <a:prstGeom prst="rect">
            <a:avLst/>
          </a:prstGeom>
          <a:gradFill rotWithShape="1">
            <a:gsLst>
              <a:gs pos="0">
                <a:srgbClr val="FFEBFA"/>
              </a:gs>
              <a:gs pos="30000">
                <a:srgbClr val="C4D6EB"/>
              </a:gs>
              <a:gs pos="60001">
                <a:srgbClr val="85C2FF"/>
              </a:gs>
              <a:gs pos="100000">
                <a:srgbClr val="5E9EFF"/>
              </a:gs>
            </a:gsLst>
            <a:lin ang="54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a:t>Способность многих заболеваний передаваться от больного к здоровому, быстро распространяться среди людей и животных</a:t>
            </a:r>
          </a:p>
        </p:txBody>
      </p:sp>
      <p:sp>
        <p:nvSpPr>
          <p:cNvPr id="6" name="Text Box 9"/>
          <p:cNvSpPr txBox="1">
            <a:spLocks noChangeArrowheads="1"/>
          </p:cNvSpPr>
          <p:nvPr/>
        </p:nvSpPr>
        <p:spPr bwMode="auto">
          <a:xfrm>
            <a:off x="468313" y="5154613"/>
            <a:ext cx="8424862" cy="376237"/>
          </a:xfrm>
          <a:prstGeom prst="rect">
            <a:avLst/>
          </a:prstGeom>
          <a:gradFill rotWithShape="1">
            <a:gsLst>
              <a:gs pos="0">
                <a:srgbClr val="FFEBFA"/>
              </a:gs>
              <a:gs pos="30000">
                <a:srgbClr val="C4D6EB"/>
              </a:gs>
              <a:gs pos="60001">
                <a:srgbClr val="85C2FF"/>
              </a:gs>
              <a:gs pos="100000">
                <a:srgbClr val="5E9EFF"/>
              </a:gs>
            </a:gsLst>
            <a:lin ang="54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a:t>Наличие скрытого периода болезни</a:t>
            </a:r>
          </a:p>
        </p:txBody>
      </p:sp>
      <p:sp>
        <p:nvSpPr>
          <p:cNvPr id="7" name="Text Box 10"/>
          <p:cNvSpPr txBox="1">
            <a:spLocks noChangeArrowheads="1"/>
          </p:cNvSpPr>
          <p:nvPr/>
        </p:nvSpPr>
        <p:spPr bwMode="auto">
          <a:xfrm>
            <a:off x="468313" y="5657850"/>
            <a:ext cx="8424862" cy="650875"/>
          </a:xfrm>
          <a:prstGeom prst="rect">
            <a:avLst/>
          </a:prstGeom>
          <a:gradFill rotWithShape="1">
            <a:gsLst>
              <a:gs pos="0">
                <a:srgbClr val="FFEBFA"/>
              </a:gs>
              <a:gs pos="30000">
                <a:srgbClr val="C4D6EB"/>
              </a:gs>
              <a:gs pos="60001">
                <a:srgbClr val="85C2FF"/>
              </a:gs>
              <a:gs pos="100000">
                <a:srgbClr val="5E9EFF"/>
              </a:gs>
            </a:gsLst>
            <a:lin ang="54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a:t>Трудность и длительность индикаций микробов и токсинов во внешней среде, а также сложность распознавания заболеваний </a:t>
            </a:r>
          </a:p>
        </p:txBody>
      </p:sp>
      <p:pic>
        <p:nvPicPr>
          <p:cNvPr id="8" name="Picture 11" descr="bak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844675"/>
            <a:ext cx="2663825" cy="2041525"/>
          </a:xfrm>
          <a:prstGeom prst="rect">
            <a:avLst/>
          </a:prstGeom>
          <a:noFill/>
          <a:ln>
            <a:noFill/>
          </a:ln>
          <a:effectLst>
            <a:outerShdw dist="53882" dir="2700000" algn="ctr" rotWithShape="0">
              <a:srgbClr val="FFFF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bak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263" y="2205038"/>
            <a:ext cx="744537" cy="863600"/>
          </a:xfrm>
          <a:prstGeom prst="rect">
            <a:avLst/>
          </a:prstGeom>
          <a:noFill/>
          <a:ln>
            <a:noFill/>
          </a:ln>
          <a:effectLst>
            <a:outerShdw dist="53882" dir="2700000" algn="ctr" rotWithShape="0">
              <a:srgbClr val="FFFF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bak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276475"/>
            <a:ext cx="1079500" cy="968375"/>
          </a:xfrm>
          <a:prstGeom prst="rect">
            <a:avLst/>
          </a:prstGeom>
          <a:noFill/>
          <a:ln>
            <a:noFill/>
          </a:ln>
          <a:effectLst>
            <a:outerShdw dist="53882" dir="2700000" algn="ctr" rotWithShape="0">
              <a:srgbClr val="FFFF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bak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133600"/>
            <a:ext cx="1079500" cy="876300"/>
          </a:xfrm>
          <a:prstGeom prst="rect">
            <a:avLst/>
          </a:prstGeom>
          <a:noFill/>
          <a:ln>
            <a:noFill/>
          </a:ln>
          <a:effectLst>
            <a:outerShdw dist="53882" dir="2700000" algn="ctr" rotWithShape="0">
              <a:srgbClr val="FFFF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395288" y="3065463"/>
            <a:ext cx="8424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000" b="1">
                <a:solidFill>
                  <a:srgbClr val="C00000"/>
                </a:solidFill>
              </a:rPr>
              <a:t>Характерные особенности бактериологического оружия</a:t>
            </a:r>
          </a:p>
        </p:txBody>
      </p:sp>
      <p:sp>
        <p:nvSpPr>
          <p:cNvPr id="13" name="Text Box 4"/>
          <p:cNvSpPr txBox="1">
            <a:spLocks noChangeArrowheads="1"/>
          </p:cNvSpPr>
          <p:nvPr/>
        </p:nvSpPr>
        <p:spPr bwMode="auto">
          <a:xfrm>
            <a:off x="250825" y="692150"/>
            <a:ext cx="8713788" cy="147478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b="1">
                <a:solidFill>
                  <a:schemeClr val="bg1"/>
                </a:solidFill>
              </a:rPr>
              <a:t>      </a:t>
            </a:r>
            <a:r>
              <a:rPr lang="ru-RU" altLang="ru-RU" b="1" u="sng">
                <a:solidFill>
                  <a:schemeClr val="accent2"/>
                </a:solidFill>
              </a:rPr>
              <a:t>Биологическое оружие</a:t>
            </a:r>
            <a:r>
              <a:rPr lang="ru-RU" altLang="ru-RU" b="1">
                <a:solidFill>
                  <a:schemeClr val="accent2"/>
                </a:solidFill>
              </a:rPr>
              <a:t> </a:t>
            </a:r>
            <a:r>
              <a:rPr lang="ru-RU" altLang="ru-RU" b="1"/>
              <a:t>является средством массового поражения людей, животных и растений. Основу биологического оружия составляют биологические средства, к которым относятся болезнетворные микроорганизмы (бактерии, вирусы, риккетсии, грибы) и вырабатываемые ими яды (токсины)</a:t>
            </a:r>
          </a:p>
        </p:txBody>
      </p:sp>
      <p:pic>
        <p:nvPicPr>
          <p:cNvPr id="32782" name="Picture 15" descr="him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7207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573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2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3"/>
                                        </p:tgtEl>
                                        <p:attrNameLst>
                                          <p:attrName>ppt_x</p:attrName>
                                          <p:attrName>ppt_y</p:attrName>
                                        </p:attrNameLst>
                                      </p:cBhvr>
                                    </p:animMotion>
                                    <p:animEffect transition="in" filter="fade">
                                      <p:cBhvr>
                                        <p:cTn id="9" dur="2000"/>
                                        <p:tgtEl>
                                          <p:spTgt spid="13"/>
                                        </p:tgtEl>
                                      </p:cBhvr>
                                    </p:animEffect>
                                  </p:childTnLst>
                                </p:cTn>
                              </p:par>
                            </p:childTnLst>
                          </p:cTn>
                        </p:par>
                        <p:par>
                          <p:cTn id="10" fill="hold" nodeType="afterGroup">
                            <p:stCondLst>
                              <p:cond delay="20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2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000" decel="50000" fill="hold">
                                          <p:stCondLst>
                                            <p:cond delay="0"/>
                                          </p:stCondLst>
                                        </p:cTn>
                                        <p:tgtEl>
                                          <p:spTgt spid="8"/>
                                        </p:tgtEl>
                                        <p:attrNameLst>
                                          <p:attrName>ppt_x</p:attrName>
                                          <p:attrName>ppt_y</p:attrName>
                                        </p:attrNameLst>
                                      </p:cBhvr>
                                    </p:animMotion>
                                    <p:animEffect transition="in" filter="fade">
                                      <p:cBhvr>
                                        <p:cTn id="15" dur="2000"/>
                                        <p:tgtEl>
                                          <p:spTgt spid="8"/>
                                        </p:tgtEl>
                                      </p:cBhvr>
                                    </p:animEffect>
                                  </p:childTnLst>
                                </p:cTn>
                              </p:par>
                            </p:childTnLst>
                          </p:cTn>
                        </p:par>
                        <p:par>
                          <p:cTn id="16" fill="hold" nodeType="afterGroup">
                            <p:stCondLst>
                              <p:cond delay="4000"/>
                            </p:stCondLst>
                            <p:childTnLst>
                              <p:par>
                                <p:cTn id="17" presetID="5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2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2000" decel="50000" fill="hold">
                                          <p:stCondLst>
                                            <p:cond delay="0"/>
                                          </p:stCondLst>
                                        </p:cTn>
                                        <p:tgtEl>
                                          <p:spTgt spid="9"/>
                                        </p:tgtEl>
                                        <p:attrNameLst>
                                          <p:attrName>ppt_x</p:attrName>
                                          <p:attrName>ppt_y</p:attrName>
                                        </p:attrNameLst>
                                      </p:cBhvr>
                                    </p:animMotion>
                                    <p:animEffect transition="in" filter="fade">
                                      <p:cBhvr>
                                        <p:cTn id="21" dur="2000"/>
                                        <p:tgtEl>
                                          <p:spTgt spid="9"/>
                                        </p:tgtEl>
                                      </p:cBhvr>
                                    </p:animEffect>
                                  </p:childTnLst>
                                </p:cTn>
                              </p:par>
                            </p:childTnLst>
                          </p:cTn>
                        </p:par>
                        <p:par>
                          <p:cTn id="22" fill="hold" nodeType="afterGroup">
                            <p:stCondLst>
                              <p:cond delay="6000"/>
                            </p:stCondLst>
                            <p:childTnLst>
                              <p:par>
                                <p:cTn id="23" presetID="5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Scale>
                                      <p:cBhvr>
                                        <p:cTn id="25" dur="2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2000" decel="50000" fill="hold">
                                          <p:stCondLst>
                                            <p:cond delay="0"/>
                                          </p:stCondLst>
                                        </p:cTn>
                                        <p:tgtEl>
                                          <p:spTgt spid="11"/>
                                        </p:tgtEl>
                                        <p:attrNameLst>
                                          <p:attrName>ppt_x</p:attrName>
                                          <p:attrName>ppt_y</p:attrName>
                                        </p:attrNameLst>
                                      </p:cBhvr>
                                    </p:animMotion>
                                    <p:animEffect transition="in" filter="fade">
                                      <p:cBhvr>
                                        <p:cTn id="27" dur="2000"/>
                                        <p:tgtEl>
                                          <p:spTgt spid="11"/>
                                        </p:tgtEl>
                                      </p:cBhvr>
                                    </p:animEffect>
                                  </p:childTnLst>
                                </p:cTn>
                              </p:par>
                            </p:childTnLst>
                          </p:cTn>
                        </p:par>
                        <p:par>
                          <p:cTn id="28" fill="hold" nodeType="afterGroup">
                            <p:stCondLst>
                              <p:cond delay="8000"/>
                            </p:stCondLst>
                            <p:childTnLst>
                              <p:par>
                                <p:cTn id="29" presetID="5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2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2000" decel="50000" fill="hold">
                                          <p:stCondLst>
                                            <p:cond delay="0"/>
                                          </p:stCondLst>
                                        </p:cTn>
                                        <p:tgtEl>
                                          <p:spTgt spid="10"/>
                                        </p:tgtEl>
                                        <p:attrNameLst>
                                          <p:attrName>ppt_x</p:attrName>
                                          <p:attrName>ppt_y</p:attrName>
                                        </p:attrNameLst>
                                      </p:cBhvr>
                                    </p:animMotion>
                                    <p:animEffect transition="in" filter="fade">
                                      <p:cBhvr>
                                        <p:cTn id="33" dur="2000"/>
                                        <p:tgtEl>
                                          <p:spTgt spid="10"/>
                                        </p:tgtEl>
                                      </p:cBhvr>
                                    </p:animEffect>
                                  </p:childTnLst>
                                </p:cTn>
                              </p:par>
                            </p:childTnLst>
                          </p:cTn>
                        </p:par>
                        <p:par>
                          <p:cTn id="34" fill="hold" nodeType="afterGroup">
                            <p:stCondLst>
                              <p:cond delay="10000"/>
                            </p:stCondLst>
                            <p:childTnLst>
                              <p:par>
                                <p:cTn id="35" presetID="52" presetClass="entr" presetSubtype="0" fill="hold" grpId="0" nodeType="afterEffect">
                                  <p:stCondLst>
                                    <p:cond delay="3000"/>
                                  </p:stCondLst>
                                  <p:childTnLst>
                                    <p:set>
                                      <p:cBhvr>
                                        <p:cTn id="36" dur="1" fill="hold">
                                          <p:stCondLst>
                                            <p:cond delay="0"/>
                                          </p:stCondLst>
                                        </p:cTn>
                                        <p:tgtEl>
                                          <p:spTgt spid="12"/>
                                        </p:tgtEl>
                                        <p:attrNameLst>
                                          <p:attrName>style.visibility</p:attrName>
                                        </p:attrNameLst>
                                      </p:cBhvr>
                                      <p:to>
                                        <p:strVal val="visible"/>
                                      </p:to>
                                    </p:set>
                                    <p:animScale>
                                      <p:cBhvr>
                                        <p:cTn id="37" dur="2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2000" decel="50000" fill="hold">
                                          <p:stCondLst>
                                            <p:cond delay="0"/>
                                          </p:stCondLst>
                                        </p:cTn>
                                        <p:tgtEl>
                                          <p:spTgt spid="12"/>
                                        </p:tgtEl>
                                        <p:attrNameLst>
                                          <p:attrName>ppt_x</p:attrName>
                                          <p:attrName>ppt_y</p:attrName>
                                        </p:attrNameLst>
                                      </p:cBhvr>
                                    </p:animMotion>
                                    <p:animEffect transition="in" filter="fade">
                                      <p:cBhvr>
                                        <p:cTn id="39" dur="2000"/>
                                        <p:tgtEl>
                                          <p:spTgt spid="12"/>
                                        </p:tgtEl>
                                      </p:cBhvr>
                                    </p:animEffect>
                                  </p:childTnLst>
                                </p:cTn>
                              </p:par>
                            </p:childTnLst>
                          </p:cTn>
                        </p:par>
                        <p:par>
                          <p:cTn id="40" fill="hold" nodeType="afterGroup">
                            <p:stCondLst>
                              <p:cond delay="15000"/>
                            </p:stCondLst>
                            <p:childTnLst>
                              <p:par>
                                <p:cTn id="41" presetID="52"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Scale>
                                      <p:cBhvr>
                                        <p:cTn id="43" dur="2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2000" decel="50000" fill="hold">
                                          <p:stCondLst>
                                            <p:cond delay="0"/>
                                          </p:stCondLst>
                                        </p:cTn>
                                        <p:tgtEl>
                                          <p:spTgt spid="4"/>
                                        </p:tgtEl>
                                        <p:attrNameLst>
                                          <p:attrName>ppt_x</p:attrName>
                                          <p:attrName>ppt_y</p:attrName>
                                        </p:attrNameLst>
                                      </p:cBhvr>
                                    </p:animMotion>
                                    <p:animEffect transition="in" filter="fade">
                                      <p:cBhvr>
                                        <p:cTn id="45" dur="2000"/>
                                        <p:tgtEl>
                                          <p:spTgt spid="4"/>
                                        </p:tgtEl>
                                      </p:cBhvr>
                                    </p:animEffect>
                                  </p:childTnLst>
                                </p:cTn>
                              </p:par>
                            </p:childTnLst>
                          </p:cTn>
                        </p:par>
                        <p:par>
                          <p:cTn id="46" fill="hold" nodeType="afterGroup">
                            <p:stCondLst>
                              <p:cond delay="17000"/>
                            </p:stCondLst>
                            <p:childTnLst>
                              <p:par>
                                <p:cTn id="47" presetID="52" presetClass="entr" presetSubtype="0" fill="hold" grpId="0" nodeType="afterEffect">
                                  <p:stCondLst>
                                    <p:cond delay="1000"/>
                                  </p:stCondLst>
                                  <p:childTnLst>
                                    <p:set>
                                      <p:cBhvr>
                                        <p:cTn id="48" dur="1" fill="hold">
                                          <p:stCondLst>
                                            <p:cond delay="0"/>
                                          </p:stCondLst>
                                        </p:cTn>
                                        <p:tgtEl>
                                          <p:spTgt spid="5"/>
                                        </p:tgtEl>
                                        <p:attrNameLst>
                                          <p:attrName>style.visibility</p:attrName>
                                        </p:attrNameLst>
                                      </p:cBhvr>
                                      <p:to>
                                        <p:strVal val="visible"/>
                                      </p:to>
                                    </p:set>
                                    <p:animScale>
                                      <p:cBhvr>
                                        <p:cTn id="49"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000" decel="50000" fill="hold">
                                          <p:stCondLst>
                                            <p:cond delay="0"/>
                                          </p:stCondLst>
                                        </p:cTn>
                                        <p:tgtEl>
                                          <p:spTgt spid="5"/>
                                        </p:tgtEl>
                                        <p:attrNameLst>
                                          <p:attrName>ppt_x</p:attrName>
                                          <p:attrName>ppt_y</p:attrName>
                                        </p:attrNameLst>
                                      </p:cBhvr>
                                    </p:animMotion>
                                    <p:animEffect transition="in" filter="fade">
                                      <p:cBhvr>
                                        <p:cTn id="51" dur="2000"/>
                                        <p:tgtEl>
                                          <p:spTgt spid="5"/>
                                        </p:tgtEl>
                                      </p:cBhvr>
                                    </p:animEffect>
                                  </p:childTnLst>
                                </p:cTn>
                              </p:par>
                            </p:childTnLst>
                          </p:cTn>
                        </p:par>
                        <p:par>
                          <p:cTn id="52" fill="hold" nodeType="afterGroup">
                            <p:stCondLst>
                              <p:cond delay="20000"/>
                            </p:stCondLst>
                            <p:childTnLst>
                              <p:par>
                                <p:cTn id="53" presetID="52" presetClass="entr" presetSubtype="0" fill="hold" grpId="0" nodeType="afterEffect">
                                  <p:stCondLst>
                                    <p:cond delay="1000"/>
                                  </p:stCondLst>
                                  <p:childTnLst>
                                    <p:set>
                                      <p:cBhvr>
                                        <p:cTn id="54" dur="1" fill="hold">
                                          <p:stCondLst>
                                            <p:cond delay="0"/>
                                          </p:stCondLst>
                                        </p:cTn>
                                        <p:tgtEl>
                                          <p:spTgt spid="6"/>
                                        </p:tgtEl>
                                        <p:attrNameLst>
                                          <p:attrName>style.visibility</p:attrName>
                                        </p:attrNameLst>
                                      </p:cBhvr>
                                      <p:to>
                                        <p:strVal val="visible"/>
                                      </p:to>
                                    </p:set>
                                    <p:animScale>
                                      <p:cBhvr>
                                        <p:cTn id="55"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2000" decel="50000" fill="hold">
                                          <p:stCondLst>
                                            <p:cond delay="0"/>
                                          </p:stCondLst>
                                        </p:cTn>
                                        <p:tgtEl>
                                          <p:spTgt spid="6"/>
                                        </p:tgtEl>
                                        <p:attrNameLst>
                                          <p:attrName>ppt_x</p:attrName>
                                          <p:attrName>ppt_y</p:attrName>
                                        </p:attrNameLst>
                                      </p:cBhvr>
                                    </p:animMotion>
                                    <p:animEffect transition="in" filter="fade">
                                      <p:cBhvr>
                                        <p:cTn id="57" dur="2000"/>
                                        <p:tgtEl>
                                          <p:spTgt spid="6"/>
                                        </p:tgtEl>
                                      </p:cBhvr>
                                    </p:animEffect>
                                  </p:childTnLst>
                                </p:cTn>
                              </p:par>
                            </p:childTnLst>
                          </p:cTn>
                        </p:par>
                        <p:par>
                          <p:cTn id="58" fill="hold" nodeType="afterGroup">
                            <p:stCondLst>
                              <p:cond delay="23000"/>
                            </p:stCondLst>
                            <p:childTnLst>
                              <p:par>
                                <p:cTn id="59" presetID="52" presetClass="entr" presetSubtype="0" fill="hold" grpId="0" nodeType="afterEffect">
                                  <p:stCondLst>
                                    <p:cond delay="1000"/>
                                  </p:stCondLst>
                                  <p:childTnLst>
                                    <p:set>
                                      <p:cBhvr>
                                        <p:cTn id="60" dur="1" fill="hold">
                                          <p:stCondLst>
                                            <p:cond delay="0"/>
                                          </p:stCondLst>
                                        </p:cTn>
                                        <p:tgtEl>
                                          <p:spTgt spid="7"/>
                                        </p:tgtEl>
                                        <p:attrNameLst>
                                          <p:attrName>style.visibility</p:attrName>
                                        </p:attrNameLst>
                                      </p:cBhvr>
                                      <p:to>
                                        <p:strVal val="visible"/>
                                      </p:to>
                                    </p:set>
                                    <p:animScale>
                                      <p:cBhvr>
                                        <p:cTn id="61" dur="2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2000" decel="50000" fill="hold">
                                          <p:stCondLst>
                                            <p:cond delay="0"/>
                                          </p:stCondLst>
                                        </p:cTn>
                                        <p:tgtEl>
                                          <p:spTgt spid="7"/>
                                        </p:tgtEl>
                                        <p:attrNameLst>
                                          <p:attrName>ppt_x</p:attrName>
                                          <p:attrName>ppt_y</p:attrName>
                                        </p:attrNameLst>
                                      </p:cBhvr>
                                    </p:animMotion>
                                    <p:animEffect transition="in" filter="fade">
                                      <p:cBhvr>
                                        <p:cTn id="6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p:bldP spid="1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1066800" y="0"/>
            <a:ext cx="7315200" cy="476250"/>
          </a:xfrm>
          <a:prstGeom prst="roundRect">
            <a:avLst>
              <a:gd name="adj" fmla="val 16667"/>
            </a:avLst>
          </a:prstGeom>
          <a:gradFill rotWithShape="1">
            <a:gsLst>
              <a:gs pos="0">
                <a:srgbClr val="5E765E"/>
              </a:gs>
              <a:gs pos="50000">
                <a:srgbClr val="CCFFCC"/>
              </a:gs>
              <a:gs pos="100000">
                <a:srgbClr val="5E765E"/>
              </a:gs>
            </a:gsLst>
            <a:lin ang="5400000" scaled="1"/>
          </a:gradFill>
          <a:ln w="9525">
            <a:solidFill>
              <a:schemeClr val="tx1"/>
            </a:solidFill>
            <a:round/>
            <a:headEnd/>
            <a:tailEnd/>
          </a:ln>
          <a:effectLst/>
        </p:spPr>
        <p:txBody>
          <a:bodyPr wrap="none" anchor="ctr"/>
          <a:lstStyle/>
          <a:p>
            <a:pPr algn="ctr"/>
            <a:r>
              <a:rPr lang="ru-RU" altLang="ru-RU" sz="2000" b="1" dirty="0"/>
              <a:t>Биологическое оружие</a:t>
            </a:r>
          </a:p>
        </p:txBody>
      </p:sp>
      <p:sp>
        <p:nvSpPr>
          <p:cNvPr id="40963" name="AutoShape 4"/>
          <p:cNvSpPr>
            <a:spLocks noChangeArrowheads="1"/>
          </p:cNvSpPr>
          <p:nvPr/>
        </p:nvSpPr>
        <p:spPr bwMode="auto">
          <a:xfrm>
            <a:off x="280988" y="474663"/>
            <a:ext cx="8699500" cy="1804749"/>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273050" algn="just">
              <a:spcBef>
                <a:spcPct val="50000"/>
              </a:spcBef>
            </a:pPr>
            <a:r>
              <a:rPr lang="ru-RU" sz="2000" b="1" dirty="0" smtClean="0"/>
              <a:t>Биологическим </a:t>
            </a:r>
            <a:r>
              <a:rPr lang="ru-RU" sz="2000" b="1" dirty="0"/>
              <a:t>оружием называется оружие, поражающее действие которого основано на использовании патогенных микроорганизмов и токсичных продуктов их жизнедеятельности, способных вызывать различные массовые заболевания и гибель людей, животных и растений</a:t>
            </a:r>
            <a:r>
              <a:rPr lang="ru-RU" sz="2000" b="1" dirty="0" smtClean="0"/>
              <a:t>.</a:t>
            </a:r>
            <a:endParaRPr lang="ru-RU" sz="2000" b="1" dirty="0"/>
          </a:p>
        </p:txBody>
      </p:sp>
      <p:sp>
        <p:nvSpPr>
          <p:cNvPr id="40964" name="AutoShape 6"/>
          <p:cNvSpPr>
            <a:spLocks noChangeArrowheads="1"/>
          </p:cNvSpPr>
          <p:nvPr/>
        </p:nvSpPr>
        <p:spPr bwMode="auto">
          <a:xfrm>
            <a:off x="405892" y="3262322"/>
            <a:ext cx="8543925" cy="1174790"/>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algn="just">
              <a:spcBef>
                <a:spcPct val="50000"/>
              </a:spcBef>
              <a:buFontTx/>
              <a:buChar char="-"/>
            </a:pPr>
            <a:r>
              <a:rPr lang="ru-RU" altLang="ru-RU" b="1" dirty="0"/>
              <a:t> непосредственного поражения личного состава войск и населения;</a:t>
            </a:r>
          </a:p>
          <a:p>
            <a:pPr algn="just">
              <a:spcBef>
                <a:spcPct val="50000"/>
              </a:spcBef>
              <a:buFontTx/>
              <a:buChar char="-"/>
            </a:pPr>
            <a:r>
              <a:rPr lang="ru-RU" altLang="ru-RU" b="1" dirty="0"/>
              <a:t> создания угрозы их поражения путем длительного заражения местности.</a:t>
            </a:r>
            <a:r>
              <a:rPr lang="ru-RU" altLang="ru-RU" dirty="0"/>
              <a:t> </a:t>
            </a:r>
          </a:p>
        </p:txBody>
      </p:sp>
      <p:sp>
        <p:nvSpPr>
          <p:cNvPr id="40965" name="AutoShape 7"/>
          <p:cNvSpPr>
            <a:spLocks noChangeArrowheads="1"/>
          </p:cNvSpPr>
          <p:nvPr/>
        </p:nvSpPr>
        <p:spPr bwMode="auto">
          <a:xfrm>
            <a:off x="1195387" y="2302581"/>
            <a:ext cx="7058025" cy="865187"/>
          </a:xfrm>
          <a:prstGeom prst="downArrow">
            <a:avLst>
              <a:gd name="adj1" fmla="val 50000"/>
              <a:gd name="adj2" fmla="val 81819"/>
            </a:avLst>
          </a:prstGeom>
          <a:gradFill rotWithShape="0">
            <a:gsLst>
              <a:gs pos="0">
                <a:srgbClr val="FFFFFF"/>
              </a:gs>
              <a:gs pos="100000">
                <a:srgbClr val="FF0000"/>
              </a:gs>
            </a:gsLst>
            <a:lin ang="5400000" scaled="1"/>
          </a:gradFill>
          <a:ln w="28575">
            <a:solidFill>
              <a:schemeClr val="tx1"/>
            </a:solidFill>
            <a:miter lim="800000"/>
            <a:headEnd/>
            <a:tailEnd/>
          </a:ln>
          <a:effectLst/>
        </p:spPr>
        <p:txBody>
          <a:bodyPr wrap="none" anchor="ctr"/>
          <a:lstStyle/>
          <a:p>
            <a:pPr algn="ctr"/>
            <a:r>
              <a:rPr lang="ru-RU" altLang="ru-RU" b="1" dirty="0"/>
              <a:t>БО может быть применено</a:t>
            </a:r>
          </a:p>
          <a:p>
            <a:pPr algn="ctr"/>
            <a:r>
              <a:rPr lang="ru-RU" altLang="ru-RU" b="1" dirty="0"/>
              <a:t>в целях:</a:t>
            </a:r>
          </a:p>
        </p:txBody>
      </p:sp>
      <p:sp>
        <p:nvSpPr>
          <p:cNvPr id="40966" name="AutoShape 9"/>
          <p:cNvSpPr>
            <a:spLocks noChangeArrowheads="1"/>
          </p:cNvSpPr>
          <p:nvPr/>
        </p:nvSpPr>
        <p:spPr bwMode="auto">
          <a:xfrm>
            <a:off x="280988" y="4725144"/>
            <a:ext cx="8642350" cy="1512168"/>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marL="182563" lvl="1" algn="ctr"/>
            <a:r>
              <a:rPr lang="ru-RU" altLang="ru-RU" sz="2000" b="1" dirty="0"/>
              <a:t>Средства боевого применения:</a:t>
            </a:r>
          </a:p>
          <a:p>
            <a:pPr marL="182563" lvl="1" algn="ctr"/>
            <a:r>
              <a:rPr lang="ru-RU" altLang="ru-RU" sz="2000" b="1" dirty="0"/>
              <a:t>авиационные бомбы и кассеты, </a:t>
            </a:r>
            <a:r>
              <a:rPr lang="ru-RU" altLang="ru-RU" sz="2000" b="1" dirty="0" err="1"/>
              <a:t>распыливающие</a:t>
            </a:r>
            <a:r>
              <a:rPr lang="ru-RU" altLang="ru-RU" sz="2000" b="1" dirty="0"/>
              <a:t> приборы для диверсионного применения БС, энтомологические боеприпасы (авиационные бомбы и контейнеры специальной конструкции).</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228600"/>
            <a:ext cx="9144000" cy="685800"/>
          </a:xfrm>
          <a:prstGeom prst="rect">
            <a:avLst/>
          </a:prstGeom>
          <a:noFill/>
        </p:spPr>
        <p:style>
          <a:lnRef idx="0">
            <a:schemeClr val="accent2"/>
          </a:lnRef>
          <a:fillRef idx="3">
            <a:schemeClr val="accent2"/>
          </a:fillRef>
          <a:effectRef idx="3">
            <a:schemeClr val="accent2"/>
          </a:effectRef>
          <a:fontRef idx="minor">
            <a:schemeClr val="lt1"/>
          </a:fontRef>
        </p:style>
        <p:txBody>
          <a:bodyPr>
            <a:normAutofit/>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eaLnBrk="0" fontAlgn="base" hangingPunct="0">
              <a:spcBef>
                <a:spcPct val="0"/>
              </a:spcBef>
              <a:spcAft>
                <a:spcPct val="0"/>
              </a:spcAft>
              <a:defRPr sz="4400">
                <a:solidFill>
                  <a:schemeClr val="lt1"/>
                </a:solidFill>
                <a:latin typeface="+mn-lt"/>
                <a:ea typeface="+mn-ea"/>
                <a:cs typeface="+mn-cs"/>
              </a:defRPr>
            </a:lvl6pPr>
            <a:lvl7pPr marL="914400" algn="ctr" rtl="0" eaLnBrk="0" fontAlgn="base" hangingPunct="0">
              <a:spcBef>
                <a:spcPct val="0"/>
              </a:spcBef>
              <a:spcAft>
                <a:spcPct val="0"/>
              </a:spcAft>
              <a:defRPr sz="4400">
                <a:solidFill>
                  <a:schemeClr val="lt1"/>
                </a:solidFill>
                <a:latin typeface="+mn-lt"/>
                <a:ea typeface="+mn-ea"/>
                <a:cs typeface="+mn-cs"/>
              </a:defRPr>
            </a:lvl7pPr>
            <a:lvl8pPr marL="1371600" algn="ctr" rtl="0" eaLnBrk="0" fontAlgn="base" hangingPunct="0">
              <a:spcBef>
                <a:spcPct val="0"/>
              </a:spcBef>
              <a:spcAft>
                <a:spcPct val="0"/>
              </a:spcAft>
              <a:defRPr sz="4400">
                <a:solidFill>
                  <a:schemeClr val="lt1"/>
                </a:solidFill>
                <a:latin typeface="+mn-lt"/>
                <a:ea typeface="+mn-ea"/>
                <a:cs typeface="+mn-cs"/>
              </a:defRPr>
            </a:lvl8pPr>
            <a:lvl9pPr marL="1828800" algn="ctr" rtl="0" eaLnBrk="0" fontAlgn="base" hangingPunct="0">
              <a:spcBef>
                <a:spcPct val="0"/>
              </a:spcBef>
              <a:spcAft>
                <a:spcPct val="0"/>
              </a:spcAft>
              <a:defRPr sz="4400">
                <a:solidFill>
                  <a:schemeClr val="lt1"/>
                </a:solidFill>
                <a:latin typeface="+mn-lt"/>
                <a:ea typeface="+mn-ea"/>
                <a:cs typeface="+mn-cs"/>
              </a:defRPr>
            </a:lvl9pPr>
          </a:lstStyle>
          <a:p>
            <a:pPr>
              <a:defRPr/>
            </a:pPr>
            <a:r>
              <a:rPr lang="ru-RU" sz="3200" dirty="0" smtClean="0">
                <a:solidFill>
                  <a:schemeClr val="accent2"/>
                </a:solidFill>
              </a:rPr>
              <a:t>Способы применения биологического оружия:</a:t>
            </a:r>
            <a:endParaRPr lang="ru-RU" sz="3200" dirty="0">
              <a:solidFill>
                <a:schemeClr val="accent2"/>
              </a:solidFill>
            </a:endParaRPr>
          </a:p>
        </p:txBody>
      </p:sp>
      <p:sp>
        <p:nvSpPr>
          <p:cNvPr id="4" name="Содержимое 2"/>
          <p:cNvSpPr txBox="1">
            <a:spLocks/>
          </p:cNvSpPr>
          <p:nvPr/>
        </p:nvSpPr>
        <p:spPr>
          <a:xfrm>
            <a:off x="0" y="2643182"/>
            <a:ext cx="9108504" cy="4214818"/>
          </a:xfrm>
          <a:prstGeom prst="rect">
            <a:avLst/>
          </a:prstGeom>
          <a:noFill/>
        </p:spPr>
        <p:style>
          <a:lnRef idx="0">
            <a:schemeClr val="accent2"/>
          </a:lnRef>
          <a:fillRef idx="3">
            <a:schemeClr val="accent2"/>
          </a:fillRef>
          <a:effectRef idx="3">
            <a:schemeClr val="accent2"/>
          </a:effectRef>
          <a:fontRef idx="minor">
            <a:schemeClr val="lt1"/>
          </a:fontRef>
        </p:style>
        <p:txBody>
          <a:bodyPr/>
          <a:lstStyle>
            <a:lvl1pPr marL="342900" indent="-342900" algn="l" rtl="0" eaLnBrk="0" fontAlgn="base" hangingPunct="0">
              <a:spcBef>
                <a:spcPct val="20000"/>
              </a:spcBef>
              <a:spcAft>
                <a:spcPct val="0"/>
              </a:spcAft>
              <a:buFont typeface="Arial" charset="0"/>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lt1"/>
                </a:solidFill>
                <a:latin typeface="+mn-lt"/>
                <a:ea typeface="+mn-ea"/>
                <a:cs typeface="+mn-cs"/>
              </a:defRPr>
            </a:lvl9pPr>
          </a:lstStyle>
          <a:p>
            <a:pPr>
              <a:defRPr/>
            </a:pPr>
            <a:r>
              <a:rPr lang="ru-RU" sz="2800" dirty="0" smtClean="0">
                <a:solidFill>
                  <a:schemeClr val="tx1"/>
                </a:solidFill>
              </a:rPr>
              <a:t>боевые части ракет</a:t>
            </a:r>
          </a:p>
          <a:p>
            <a:pPr>
              <a:defRPr/>
            </a:pPr>
            <a:r>
              <a:rPr lang="ru-RU" sz="2800" dirty="0" smtClean="0">
                <a:solidFill>
                  <a:schemeClr val="tx1"/>
                </a:solidFill>
              </a:rPr>
              <a:t>авиационные бомбы</a:t>
            </a:r>
          </a:p>
          <a:p>
            <a:pPr>
              <a:defRPr/>
            </a:pPr>
            <a:r>
              <a:rPr lang="ru-RU" sz="2800" dirty="0" smtClean="0">
                <a:solidFill>
                  <a:schemeClr val="tx1"/>
                </a:solidFill>
              </a:rPr>
              <a:t>артиллерийские мины и снаряды</a:t>
            </a:r>
          </a:p>
          <a:p>
            <a:pPr>
              <a:defRPr/>
            </a:pPr>
            <a:r>
              <a:rPr lang="ru-RU" sz="2800" dirty="0" smtClean="0">
                <a:solidFill>
                  <a:schemeClr val="tx1"/>
                </a:solidFill>
              </a:rPr>
              <a:t>пакеты (мешки, коробки, контейнеры), сбрасываемые с самолётов</a:t>
            </a:r>
          </a:p>
          <a:p>
            <a:pPr>
              <a:defRPr/>
            </a:pPr>
            <a:r>
              <a:rPr lang="ru-RU" sz="2800" dirty="0" smtClean="0">
                <a:solidFill>
                  <a:schemeClr val="tx1"/>
                </a:solidFill>
              </a:rPr>
              <a:t>специальные аппараты, рассеивающие насекомых с самолётов.</a:t>
            </a:r>
          </a:p>
          <a:p>
            <a:pPr>
              <a:defRPr/>
            </a:pPr>
            <a:r>
              <a:rPr lang="ru-RU" sz="2800" dirty="0" smtClean="0">
                <a:solidFill>
                  <a:schemeClr val="tx1"/>
                </a:solidFill>
              </a:rPr>
              <a:t>диверсионные методы.</a:t>
            </a:r>
          </a:p>
          <a:p>
            <a:pPr>
              <a:defRPr/>
            </a:pPr>
            <a:endParaRPr lang="ru-RU" dirty="0"/>
          </a:p>
        </p:txBody>
      </p:sp>
      <p:pic>
        <p:nvPicPr>
          <p:cNvPr id="33801" name="Picture 2" descr="E:\Учеба\bo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443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3" descr="E:\Учеба\ЛД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214438"/>
            <a:ext cx="19129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4" descr="E:\Учеба\гдшн.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5" y="121443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5" descr="E:\Учеба\Ecol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1214438"/>
            <a:ext cx="15001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6" descr="E:\Учеба\350px-Savin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1214438"/>
            <a:ext cx="23574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42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907720430"/>
              </p:ext>
            </p:extLst>
          </p:nvPr>
        </p:nvGraphicFramePr>
        <p:xfrm>
          <a:off x="181803" y="1196752"/>
          <a:ext cx="8712200" cy="5540620"/>
        </p:xfrm>
        <a:graphic>
          <a:graphicData uri="http://schemas.openxmlformats.org/drawingml/2006/table">
            <a:tbl>
              <a:tblPr>
                <a:tableStyleId>{08FB837D-C827-4EFA-A057-4D05807E0F7C}</a:tableStyleId>
              </a:tblPr>
              <a:tblGrid>
                <a:gridCol w="1491278"/>
                <a:gridCol w="2864822"/>
                <a:gridCol w="2178050"/>
                <a:gridCol w="2178050"/>
              </a:tblGrid>
              <a:tr h="493040">
                <a:tc>
                  <a:txBody>
                    <a:bodyPr/>
                    <a:lstStyle/>
                    <a:p>
                      <a:pPr algn="ctr"/>
                      <a:r>
                        <a:rPr lang="ru-RU" sz="1400" b="0" u="none" cap="all" spc="0" baseline="0" dirty="0" smtClean="0">
                          <a:ln>
                            <a:noFill/>
                          </a:ln>
                          <a:solidFill>
                            <a:schemeClr val="accent6">
                              <a:lumMod val="50000"/>
                            </a:schemeClr>
                          </a:solidFill>
                          <a:effectLst/>
                          <a:latin typeface="Impact" pitchFamily="34" charset="0"/>
                        </a:rPr>
                        <a:t>страна</a:t>
                      </a:r>
                      <a:endParaRPr lang="ru-RU" sz="1400" b="0" u="none" cap="all" spc="0" baseline="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all" spc="0" baseline="0" dirty="0">
                          <a:ln>
                            <a:noFill/>
                          </a:ln>
                          <a:solidFill>
                            <a:schemeClr val="accent6">
                              <a:lumMod val="50000"/>
                            </a:schemeClr>
                          </a:solidFill>
                          <a:effectLst/>
                          <a:latin typeface="Impact" pitchFamily="34" charset="0"/>
                        </a:rPr>
                        <a:t>количество боеголовок</a:t>
                      </a:r>
                      <a:br>
                        <a:rPr lang="ru-RU" sz="1400" b="0" u="none" cap="all" spc="0" baseline="0" dirty="0">
                          <a:ln>
                            <a:noFill/>
                          </a:ln>
                          <a:solidFill>
                            <a:schemeClr val="accent6">
                              <a:lumMod val="50000"/>
                            </a:schemeClr>
                          </a:solidFill>
                          <a:effectLst/>
                          <a:latin typeface="Impact" pitchFamily="34" charset="0"/>
                        </a:rPr>
                      </a:br>
                      <a:r>
                        <a:rPr lang="ru-RU" sz="1400" b="0" u="none" cap="all" spc="0" baseline="0" dirty="0">
                          <a:ln>
                            <a:noFill/>
                          </a:ln>
                          <a:solidFill>
                            <a:schemeClr val="accent6">
                              <a:lumMod val="50000"/>
                            </a:schemeClr>
                          </a:solidFill>
                          <a:effectLst/>
                          <a:latin typeface="Impact" pitchFamily="34" charset="0"/>
                        </a:rPr>
                        <a:t>(</a:t>
                      </a:r>
                      <a:r>
                        <a:rPr lang="ru-RU" sz="1400" b="0" u="none" cap="all" spc="0" baseline="0" dirty="0" smtClean="0">
                          <a:ln>
                            <a:noFill/>
                          </a:ln>
                          <a:solidFill>
                            <a:schemeClr val="accent6">
                              <a:lumMod val="50000"/>
                            </a:schemeClr>
                          </a:solidFill>
                          <a:effectLst/>
                          <a:latin typeface="Impact" pitchFamily="34" charset="0"/>
                        </a:rPr>
                        <a:t>активных/всего)</a:t>
                      </a:r>
                      <a:endParaRPr lang="ru-RU" sz="1400" b="0" u="none" cap="all" spc="0" baseline="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all" spc="0" baseline="0" dirty="0">
                          <a:ln>
                            <a:noFill/>
                          </a:ln>
                          <a:solidFill>
                            <a:schemeClr val="accent6">
                              <a:lumMod val="50000"/>
                            </a:schemeClr>
                          </a:solidFill>
                          <a:effectLst/>
                          <a:latin typeface="Impact" pitchFamily="34" charset="0"/>
                        </a:rPr>
                        <a:t>дата первого испытания</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all" spc="0" baseline="0" dirty="0">
                          <a:ln>
                            <a:noFill/>
                          </a:ln>
                          <a:solidFill>
                            <a:schemeClr val="accent6">
                              <a:lumMod val="50000"/>
                            </a:schemeClr>
                          </a:solidFill>
                          <a:effectLst/>
                          <a:latin typeface="Impact" pitchFamily="34" charset="0"/>
                        </a:rPr>
                        <a:t>территория испытаний</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270872">
                <a:tc gridSpan="4">
                  <a:txBody>
                    <a:bodyPr/>
                    <a:lstStyle/>
                    <a:p>
                      <a:pPr algn="ctr"/>
                      <a:r>
                        <a:rPr lang="ru-RU" sz="1400" b="0" u="none" cap="all" spc="0" baseline="0" dirty="0">
                          <a:ln>
                            <a:solidFill>
                              <a:srgbClr val="FF0000"/>
                            </a:solidFill>
                          </a:ln>
                          <a:solidFill>
                            <a:srgbClr val="FFFF00"/>
                          </a:solidFill>
                          <a:effectLst/>
                          <a:latin typeface="Impact" pitchFamily="34" charset="0"/>
                        </a:rPr>
                        <a:t>«Старые» ядерные державы</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lang="ru-RU"/>
                    </a:p>
                  </a:txBody>
                  <a:tcPr/>
                </a:tc>
                <a:tc hMerge="1">
                  <a:txBody>
                    <a:bodyPr/>
                    <a:lstStyle/>
                    <a:p>
                      <a:endParaRPr lang="ru-RU"/>
                    </a:p>
                  </a:txBody>
                  <a:tcPr/>
                </a:tc>
                <a:tc hMerge="1">
                  <a:txBody>
                    <a:bodyPr/>
                    <a:lstStyle/>
                    <a:p>
                      <a:endParaRPr lang="ru-RU"/>
                    </a:p>
                  </a:txBody>
                  <a:tcPr/>
                </a:tc>
              </a:tr>
              <a:tr h="403472">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Россия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СССР</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sz="1400" b="0" u="none" cap="none" spc="0" dirty="0" smtClean="0">
                          <a:ln>
                            <a:noFill/>
                          </a:ln>
                          <a:solidFill>
                            <a:schemeClr val="accent6">
                              <a:lumMod val="50000"/>
                            </a:schemeClr>
                          </a:solidFill>
                          <a:effectLst/>
                          <a:latin typeface="Impact" pitchFamily="34" charset="0"/>
                        </a:rPr>
                        <a:t>2603/8000</a:t>
                      </a:r>
                      <a:endParaRPr lang="en-US"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29 августа</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1949</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РДС-1</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Россия</a:t>
                      </a:r>
                      <a:r>
                        <a:rPr lang="ru-RU" sz="1400" b="0" u="none" cap="none" spc="0" dirty="0">
                          <a:ln>
                            <a:noFill/>
                          </a:ln>
                          <a:solidFill>
                            <a:schemeClr val="accent6">
                              <a:lumMod val="50000"/>
                            </a:schemeClr>
                          </a:solidFill>
                          <a:effectLst/>
                          <a:latin typeface="Impact" pitchFamily="34" charset="0"/>
                        </a:rPr>
                        <a:t/>
                      </a:r>
                      <a:br>
                        <a:rPr lang="ru-RU" sz="1400" b="0" u="none" cap="none" spc="0" dirty="0">
                          <a:ln>
                            <a:noFill/>
                          </a:ln>
                          <a:solidFill>
                            <a:schemeClr val="accent6">
                              <a:lumMod val="50000"/>
                            </a:schemeClr>
                          </a:solidFill>
                          <a:effectLst/>
                          <a:latin typeface="Impact" pitchFamily="34" charset="0"/>
                        </a:rPr>
                      </a:b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Казахстан</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9613">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США</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sz="1400" b="0" u="none" cap="none" spc="0" dirty="0" smtClean="0">
                          <a:ln>
                            <a:noFill/>
                          </a:ln>
                          <a:solidFill>
                            <a:schemeClr val="accent6">
                              <a:lumMod val="50000"/>
                            </a:schemeClr>
                          </a:solidFill>
                          <a:effectLst/>
                          <a:latin typeface="Impact" pitchFamily="34" charset="0"/>
                        </a:rPr>
                        <a:t>2104/7315</a:t>
                      </a:r>
                      <a:endParaRPr lang="en-US"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16 июля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1945</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Тринити</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США</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Японская империя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495431">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Великобритания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smtClean="0">
                          <a:ln>
                            <a:noFill/>
                          </a:ln>
                          <a:solidFill>
                            <a:schemeClr val="accent6">
                              <a:lumMod val="50000"/>
                            </a:schemeClr>
                          </a:solidFill>
                          <a:effectLst/>
                          <a:latin typeface="Impact" pitchFamily="34" charset="0"/>
                        </a:rPr>
                        <a:t>160/225</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3 октября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1952</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Ураган»</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США</a:t>
                      </a:r>
                      <a:r>
                        <a:rPr lang="ru-RU" sz="1400" b="0" u="none" cap="none" spc="0" dirty="0">
                          <a:ln>
                            <a:noFill/>
                          </a:ln>
                          <a:solidFill>
                            <a:schemeClr val="accent6">
                              <a:lumMod val="50000"/>
                            </a:schemeClr>
                          </a:solidFill>
                          <a:effectLst/>
                          <a:latin typeface="Impact" pitchFamily="34" charset="0"/>
                        </a:rPr>
                        <a:t/>
                      </a:r>
                      <a:br>
                        <a:rPr lang="ru-RU" sz="1400" b="0" u="none" cap="none" spc="0" dirty="0">
                          <a:ln>
                            <a:noFill/>
                          </a:ln>
                          <a:solidFill>
                            <a:schemeClr val="accent6">
                              <a:lumMod val="50000"/>
                            </a:schemeClr>
                          </a:solidFill>
                          <a:effectLst/>
                          <a:latin typeface="Impact" pitchFamily="34" charset="0"/>
                        </a:rPr>
                      </a:b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Австралия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495431">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Франция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290/300</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13 февраля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1960</a:t>
                      </a:r>
                      <a:r>
                        <a:rPr lang="ru-RU" sz="1400" b="0" u="none" cap="none" spc="0" dirty="0">
                          <a:ln>
                            <a:noFill/>
                          </a:ln>
                          <a:solidFill>
                            <a:schemeClr val="accent6">
                              <a:lumMod val="50000"/>
                            </a:schemeClr>
                          </a:solidFill>
                          <a:effectLst/>
                          <a:latin typeface="Impact" pitchFamily="34" charset="0"/>
                        </a:rPr>
                        <a:t> </a:t>
                      </a:r>
                      <a:endParaRPr lang="ru-RU" sz="1400" b="0" u="none" cap="none" spc="0" dirty="0" smtClean="0">
                        <a:ln>
                          <a:noFill/>
                        </a:ln>
                        <a:solidFill>
                          <a:schemeClr val="accent6">
                            <a:lumMod val="50000"/>
                          </a:schemeClr>
                        </a:solidFill>
                        <a:effectLst/>
                        <a:latin typeface="Impact" pitchFamily="34" charset="0"/>
                      </a:endParaRPr>
                    </a:p>
                    <a:p>
                      <a:pPr algn="ctr"/>
                      <a:r>
                        <a:rPr lang="ru-RU" sz="1400" b="0" u="none" cap="none" spc="0" dirty="0" smtClean="0">
                          <a:ln>
                            <a:noFill/>
                          </a:ln>
                          <a:solidFill>
                            <a:schemeClr val="accent6">
                              <a:lumMod val="50000"/>
                            </a:schemeClr>
                          </a:solidFill>
                          <a:effectLst/>
                          <a:latin typeface="Impact" pitchFamily="34" charset="0"/>
                        </a:rPr>
                        <a:t>(«</a:t>
                      </a:r>
                      <a:r>
                        <a:rPr lang="en-US" sz="1400" b="0" u="none" strike="noStrike" cap="none" spc="0" dirty="0" err="1">
                          <a:ln>
                            <a:noFill/>
                          </a:ln>
                          <a:solidFill>
                            <a:schemeClr val="accent6">
                              <a:lumMod val="50000"/>
                            </a:schemeClr>
                          </a:solidFill>
                          <a:effectLst/>
                          <a:latin typeface="Impact" pitchFamily="34" charset="0"/>
                        </a:rPr>
                        <a:t>Gerboise</a:t>
                      </a:r>
                      <a:r>
                        <a:rPr lang="en-US" sz="1400" b="0" u="none" strike="noStrike" cap="none" spc="0" dirty="0">
                          <a:ln>
                            <a:noFill/>
                          </a:ln>
                          <a:solidFill>
                            <a:schemeClr val="accent6">
                              <a:lumMod val="50000"/>
                            </a:schemeClr>
                          </a:solidFill>
                          <a:effectLst/>
                          <a:latin typeface="Impact" pitchFamily="34" charset="0"/>
                        </a:rPr>
                        <a:t> </a:t>
                      </a:r>
                      <a:r>
                        <a:rPr lang="en-US" sz="1400" b="0" u="none" strike="noStrike" cap="none" spc="0" dirty="0" err="1">
                          <a:ln>
                            <a:noFill/>
                          </a:ln>
                          <a:solidFill>
                            <a:schemeClr val="accent6">
                              <a:lumMod val="50000"/>
                            </a:schemeClr>
                          </a:solidFill>
                          <a:effectLst/>
                          <a:latin typeface="Impact" pitchFamily="34" charset="0"/>
                        </a:rPr>
                        <a:t>Bleue</a:t>
                      </a:r>
                      <a:r>
                        <a:rPr lang="en-US"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Алжир</a:t>
                      </a:r>
                      <a:r>
                        <a:rPr lang="ru-RU" sz="1400" b="0" u="none" cap="none" spc="0" dirty="0">
                          <a:ln>
                            <a:noFill/>
                          </a:ln>
                          <a:solidFill>
                            <a:schemeClr val="accent6">
                              <a:lumMod val="50000"/>
                            </a:schemeClr>
                          </a:solidFill>
                          <a:effectLst/>
                          <a:latin typeface="Impact" pitchFamily="34" charset="0"/>
                        </a:rPr>
                        <a:t/>
                      </a:r>
                      <a:br>
                        <a:rPr lang="ru-RU" sz="1400" b="0" u="none" cap="none" spc="0" dirty="0">
                          <a:ln>
                            <a:noFill/>
                          </a:ln>
                          <a:solidFill>
                            <a:schemeClr val="accent6">
                              <a:lumMod val="50000"/>
                            </a:schemeClr>
                          </a:solidFill>
                          <a:effectLst/>
                          <a:latin typeface="Impact" pitchFamily="34" charset="0"/>
                        </a:rPr>
                      </a:b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Французская Полинезия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7111">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Китай</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250/400</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16 октября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1964</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596</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Китай</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270872">
                <a:tc gridSpan="4">
                  <a:txBody>
                    <a:bodyPr/>
                    <a:lstStyle/>
                    <a:p>
                      <a:pPr algn="ctr"/>
                      <a:r>
                        <a:rPr lang="ru-RU" sz="1600" b="0" u="none" cap="none" spc="0" dirty="0">
                          <a:ln>
                            <a:solidFill>
                              <a:srgbClr val="FF0000"/>
                            </a:solidFill>
                          </a:ln>
                          <a:solidFill>
                            <a:srgbClr val="FFFF00"/>
                          </a:solidFill>
                          <a:effectLst/>
                          <a:latin typeface="Impact" pitchFamily="34" charset="0"/>
                        </a:rPr>
                        <a:t>«Молодые» ядерные державы</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lang="ru-RU"/>
                    </a:p>
                  </a:txBody>
                  <a:tcPr/>
                </a:tc>
                <a:tc hMerge="1">
                  <a:txBody>
                    <a:bodyPr/>
                    <a:lstStyle/>
                    <a:p>
                      <a:endParaRPr lang="ru-RU"/>
                    </a:p>
                  </a:txBody>
                  <a:tcPr/>
                </a:tc>
                <a:tc hMerge="1">
                  <a:txBody>
                    <a:bodyPr/>
                    <a:lstStyle/>
                    <a:p>
                      <a:endParaRPr lang="ru-RU"/>
                    </a:p>
                  </a:txBody>
                  <a:tcPr/>
                </a:tc>
              </a:tr>
              <a:tr h="403472">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Индия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90—110</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18 мая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smtClean="0">
                          <a:ln>
                            <a:noFill/>
                          </a:ln>
                          <a:solidFill>
                            <a:schemeClr val="accent6">
                              <a:lumMod val="50000"/>
                            </a:schemeClr>
                          </a:solidFill>
                          <a:effectLst/>
                          <a:latin typeface="Impact" pitchFamily="34" charset="0"/>
                        </a:rPr>
                        <a:t>1974</a:t>
                      </a:r>
                    </a:p>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Улыбающийся Будда</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Индия</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549681">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Израиль</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80/200</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предположительно </a:t>
                      </a:r>
                      <a:r>
                        <a:rPr lang="ru-RU" sz="1400" b="0" u="none" strike="noStrike" cap="none" spc="0" dirty="0">
                          <a:ln>
                            <a:noFill/>
                          </a:ln>
                          <a:solidFill>
                            <a:schemeClr val="accent6">
                              <a:lumMod val="50000"/>
                            </a:schemeClr>
                          </a:solidFill>
                          <a:effectLst/>
                          <a:latin typeface="Impact" pitchFamily="34" charset="0"/>
                        </a:rPr>
                        <a:t>22 сентября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1979</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Инцидент Вела</a:t>
                      </a:r>
                      <a:r>
                        <a:rPr lang="ru-RU"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предположительно  </a:t>
                      </a:r>
                      <a:endParaRPr lang="ru-RU" sz="1400" b="0" u="none" cap="none" spc="0" dirty="0" smtClean="0">
                        <a:ln>
                          <a:noFill/>
                        </a:ln>
                        <a:solidFill>
                          <a:schemeClr val="accent6">
                            <a:lumMod val="50000"/>
                          </a:schemeClr>
                        </a:solidFill>
                        <a:effectLst/>
                        <a:latin typeface="Impact" pitchFamily="34" charset="0"/>
                      </a:endParaRPr>
                    </a:p>
                    <a:p>
                      <a:pPr algn="ctr"/>
                      <a:r>
                        <a:rPr lang="ru-RU" sz="1400" b="0" u="none" strike="noStrike" cap="none" spc="0" dirty="0" smtClean="0">
                          <a:ln>
                            <a:noFill/>
                          </a:ln>
                          <a:solidFill>
                            <a:schemeClr val="accent6">
                              <a:lumMod val="50000"/>
                            </a:schemeClr>
                          </a:solidFill>
                          <a:effectLst/>
                          <a:latin typeface="Impact" pitchFamily="34" charset="0"/>
                        </a:rPr>
                        <a:t>Норвегия</a:t>
                      </a:r>
                      <a:r>
                        <a:rPr lang="ru-RU" sz="1400" b="0" u="none" cap="none" spc="0" dirty="0">
                          <a:ln>
                            <a:noFill/>
                          </a:ln>
                          <a:solidFill>
                            <a:schemeClr val="accent6">
                              <a:lumMod val="50000"/>
                            </a:schemeClr>
                          </a:solidFill>
                          <a:effectLst/>
                          <a:latin typeface="Impact" pitchFamily="34" charset="0"/>
                        </a:rPr>
                        <a:t> </a:t>
                      </a:r>
                      <a:r>
                        <a:rPr lang="ru-RU" sz="1400" b="0" u="none" cap="none" spc="0" dirty="0" smtClean="0">
                          <a:ln>
                            <a:noFill/>
                          </a:ln>
                          <a:solidFill>
                            <a:schemeClr val="accent6">
                              <a:lumMod val="50000"/>
                            </a:schemeClr>
                          </a:solidFill>
                          <a:effectLst/>
                          <a:latin typeface="Impact" pitchFamily="34" charset="0"/>
                        </a:rPr>
                        <a:t> (</a:t>
                      </a:r>
                      <a:r>
                        <a:rPr lang="ru-RU" sz="1400" b="0" u="none" cap="none" spc="0" dirty="0" err="1" smtClean="0">
                          <a:ln>
                            <a:noFill/>
                          </a:ln>
                          <a:solidFill>
                            <a:schemeClr val="accent6">
                              <a:lumMod val="50000"/>
                            </a:schemeClr>
                          </a:solidFill>
                          <a:effectLst/>
                          <a:latin typeface="Impact" pitchFamily="34" charset="0"/>
                        </a:rPr>
                        <a:t>Буве</a:t>
                      </a:r>
                      <a:r>
                        <a:rPr lang="ru-RU" sz="1400" b="0" u="none" cap="none" spc="0" dirty="0" smtClean="0">
                          <a:ln>
                            <a:noFill/>
                          </a:ln>
                          <a:solidFill>
                            <a:schemeClr val="accent6">
                              <a:lumMod val="50000"/>
                            </a:schemeClr>
                          </a:solidFill>
                          <a:effectLst/>
                          <a:latin typeface="Impact" pitchFamily="34" charset="0"/>
                        </a:rPr>
                        <a:t>)</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463122">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Пакистан</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100—120</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strike="noStrike" cap="none" spc="0" dirty="0">
                          <a:ln>
                            <a:noFill/>
                          </a:ln>
                          <a:solidFill>
                            <a:schemeClr val="accent6">
                              <a:lumMod val="50000"/>
                            </a:schemeClr>
                          </a:solidFill>
                          <a:effectLst/>
                          <a:latin typeface="Impact" pitchFamily="34" charset="0"/>
                        </a:rPr>
                        <a:t>28 мая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1998</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err="1">
                          <a:ln>
                            <a:noFill/>
                          </a:ln>
                          <a:solidFill>
                            <a:schemeClr val="accent6">
                              <a:lumMod val="50000"/>
                            </a:schemeClr>
                          </a:solidFill>
                          <a:effectLst/>
                          <a:latin typeface="Impact" pitchFamily="34" charset="0"/>
                        </a:rPr>
                        <a:t>Чагай</a:t>
                      </a:r>
                      <a:r>
                        <a:rPr lang="ru-RU" sz="1400" b="0" u="none" strike="noStrike" cap="none" spc="0" dirty="0">
                          <a:ln>
                            <a:noFill/>
                          </a:ln>
                          <a:solidFill>
                            <a:schemeClr val="accent6">
                              <a:lumMod val="50000"/>
                            </a:schemeClr>
                          </a:solidFill>
                          <a:effectLst/>
                          <a:latin typeface="Impact" pitchFamily="34" charset="0"/>
                        </a:rPr>
                        <a:t>-</a:t>
                      </a:r>
                      <a:r>
                        <a:rPr lang="en-US" sz="1400" b="0" u="none" strike="noStrike" cap="none" spc="0" dirty="0">
                          <a:ln>
                            <a:noFill/>
                          </a:ln>
                          <a:solidFill>
                            <a:schemeClr val="accent6">
                              <a:lumMod val="50000"/>
                            </a:schemeClr>
                          </a:solidFill>
                          <a:effectLst/>
                          <a:latin typeface="Impact" pitchFamily="34" charset="0"/>
                        </a:rPr>
                        <a:t>I</a:t>
                      </a:r>
                      <a:r>
                        <a:rPr lang="en-US" sz="1400" b="0" u="none" cap="none" spc="0" dirty="0">
                          <a:ln>
                            <a:noFill/>
                          </a:ln>
                          <a:solidFill>
                            <a:schemeClr val="accent6">
                              <a:lumMod val="50000"/>
                            </a:schemeClr>
                          </a:solidFill>
                          <a:effectLst/>
                          <a:latin typeface="Impact" pitchFamily="34" charset="0"/>
                        </a:rPr>
                        <a:t>»)</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 Пакистан</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586352">
                <a:tc>
                  <a:txBody>
                    <a:bodyPr/>
                    <a:lstStyle/>
                    <a:p>
                      <a:pPr algn="ct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a:ln>
                            <a:noFill/>
                          </a:ln>
                          <a:solidFill>
                            <a:schemeClr val="accent6">
                              <a:lumMod val="50000"/>
                            </a:schemeClr>
                          </a:solidFill>
                          <a:effectLst/>
                          <a:latin typeface="Impact" pitchFamily="34" charset="0"/>
                        </a:rPr>
                        <a:t>КНДР</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10</a:t>
                      </a: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a:ln>
                            <a:noFill/>
                          </a:ln>
                          <a:solidFill>
                            <a:schemeClr val="accent6">
                              <a:lumMod val="50000"/>
                            </a:schemeClr>
                          </a:solidFill>
                          <a:effectLst/>
                          <a:latin typeface="Impact" pitchFamily="34" charset="0"/>
                        </a:rPr>
                        <a:t>предположительно </a:t>
                      </a:r>
                      <a:endParaRPr lang="ru-RU" sz="1400" b="0" u="none" cap="none" spc="0" dirty="0" smtClean="0">
                        <a:ln>
                          <a:noFill/>
                        </a:ln>
                        <a:solidFill>
                          <a:schemeClr val="accent6">
                            <a:lumMod val="50000"/>
                          </a:schemeClr>
                        </a:solidFill>
                        <a:effectLst/>
                        <a:latin typeface="Impact" pitchFamily="34" charset="0"/>
                      </a:endParaRPr>
                    </a:p>
                    <a:p>
                      <a:pPr algn="ctr"/>
                      <a:r>
                        <a:rPr lang="ru-RU" sz="1400" b="0" u="none" strike="noStrike" cap="none" spc="0" dirty="0" smtClean="0">
                          <a:ln>
                            <a:noFill/>
                          </a:ln>
                          <a:solidFill>
                            <a:schemeClr val="accent6">
                              <a:lumMod val="50000"/>
                            </a:schemeClr>
                          </a:solidFill>
                          <a:effectLst/>
                          <a:latin typeface="Impact" pitchFamily="34" charset="0"/>
                        </a:rPr>
                        <a:t>9 </a:t>
                      </a:r>
                      <a:r>
                        <a:rPr lang="ru-RU" sz="1400" b="0" u="none" strike="noStrike" cap="none" spc="0" dirty="0">
                          <a:ln>
                            <a:noFill/>
                          </a:ln>
                          <a:solidFill>
                            <a:schemeClr val="accent6">
                              <a:lumMod val="50000"/>
                            </a:schemeClr>
                          </a:solidFill>
                          <a:effectLst/>
                          <a:latin typeface="Impact" pitchFamily="34" charset="0"/>
                        </a:rPr>
                        <a:t>октября</a:t>
                      </a:r>
                      <a:r>
                        <a:rPr lang="ru-RU" sz="1400" b="0" u="none" cap="none" spc="0" dirty="0">
                          <a:ln>
                            <a:noFill/>
                          </a:ln>
                          <a:solidFill>
                            <a:schemeClr val="accent6">
                              <a:lumMod val="50000"/>
                            </a:schemeClr>
                          </a:solidFill>
                          <a:effectLst/>
                          <a:latin typeface="Impact" pitchFamily="34" charset="0"/>
                        </a:rPr>
                        <a:t> </a:t>
                      </a:r>
                      <a:r>
                        <a:rPr lang="ru-RU" sz="1400" b="0" u="none" strike="noStrike" cap="none" spc="0" dirty="0" smtClean="0">
                          <a:ln>
                            <a:noFill/>
                          </a:ln>
                          <a:solidFill>
                            <a:schemeClr val="accent6">
                              <a:lumMod val="50000"/>
                            </a:schemeClr>
                          </a:solidFill>
                          <a:effectLst/>
                          <a:latin typeface="Impact" pitchFamily="34" charset="0"/>
                        </a:rPr>
                        <a:t>2006</a:t>
                      </a:r>
                      <a:r>
                        <a:rPr lang="ru-RU" sz="1400" b="0" u="none" cap="none" spc="0" dirty="0">
                          <a:ln>
                            <a:noFill/>
                          </a:ln>
                          <a:solidFill>
                            <a:schemeClr val="accent6">
                              <a:lumMod val="50000"/>
                            </a:schemeClr>
                          </a:solidFill>
                          <a:effectLst/>
                          <a:latin typeface="Impact" pitchFamily="34" charset="0"/>
                        </a:rPr>
                        <a:t/>
                      </a:r>
                      <a:br>
                        <a:rPr lang="ru-RU" sz="1400" b="0" u="none" cap="none" spc="0" dirty="0">
                          <a:ln>
                            <a:noFill/>
                          </a:ln>
                          <a:solidFill>
                            <a:schemeClr val="accent6">
                              <a:lumMod val="50000"/>
                            </a:schemeClr>
                          </a:solidFill>
                          <a:effectLst/>
                          <a:latin typeface="Impact" pitchFamily="34" charset="0"/>
                        </a:rPr>
                      </a:br>
                      <a:r>
                        <a:rPr lang="ru-RU" sz="1400" b="0" u="none" cap="none" spc="0" dirty="0">
                          <a:ln>
                            <a:noFill/>
                          </a:ln>
                          <a:solidFill>
                            <a:schemeClr val="accent6">
                              <a:lumMod val="50000"/>
                            </a:schemeClr>
                          </a:solidFill>
                          <a:effectLst/>
                          <a:latin typeface="Impact" pitchFamily="34" charset="0"/>
                        </a:rPr>
                        <a:t>25 мая 2009 </a:t>
                      </a:r>
                      <a:r>
                        <a:rPr lang="ru-RU" sz="1400" b="0" u="none" cap="none" spc="0" dirty="0" smtClean="0">
                          <a:ln>
                            <a:noFill/>
                          </a:ln>
                          <a:solidFill>
                            <a:schemeClr val="accent6">
                              <a:lumMod val="50000"/>
                            </a:schemeClr>
                          </a:solidFill>
                          <a:effectLst/>
                          <a:latin typeface="Impact" pitchFamily="34" charset="0"/>
                        </a:rPr>
                        <a:t>года</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ru-RU" sz="1400" b="0" u="none" cap="none" spc="0" dirty="0" smtClean="0">
                          <a:ln>
                            <a:noFill/>
                          </a:ln>
                          <a:solidFill>
                            <a:schemeClr val="accent6">
                              <a:lumMod val="50000"/>
                            </a:schemeClr>
                          </a:solidFill>
                          <a:effectLst/>
                          <a:latin typeface="Impact" pitchFamily="34" charset="0"/>
                        </a:rPr>
                        <a:t> </a:t>
                      </a:r>
                      <a:r>
                        <a:rPr lang="ru-RU" sz="1400" b="0" u="none" strike="noStrike" cap="none" spc="0" dirty="0" smtClean="0">
                          <a:ln>
                            <a:noFill/>
                          </a:ln>
                          <a:solidFill>
                            <a:schemeClr val="accent6">
                              <a:lumMod val="50000"/>
                            </a:schemeClr>
                          </a:solidFill>
                          <a:effectLst/>
                          <a:latin typeface="Impact" pitchFamily="34" charset="0"/>
                        </a:rPr>
                        <a:t>КНДР</a:t>
                      </a:r>
                      <a:endParaRPr lang="ru-RU" sz="1400" b="0" u="none" cap="none" spc="0" dirty="0">
                        <a:ln>
                          <a:noFill/>
                        </a:ln>
                        <a:solidFill>
                          <a:schemeClr val="accent6">
                            <a:lumMod val="50000"/>
                          </a:schemeClr>
                        </a:solidFill>
                        <a:effectLst/>
                        <a:latin typeface="Impact" pitchFamily="34" charset="0"/>
                      </a:endParaRPr>
                    </a:p>
                  </a:txBody>
                  <a:tcPr marL="37713" marR="37713" marT="18856" marB="1885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3" name="TextBox 2"/>
          <p:cNvSpPr txBox="1"/>
          <p:nvPr/>
        </p:nvSpPr>
        <p:spPr>
          <a:xfrm>
            <a:off x="2411760" y="283972"/>
            <a:ext cx="4709660" cy="36933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b="1" spc="50" dirty="0">
                <a:ln w="11430"/>
                <a:solidFill>
                  <a:schemeClr val="accent6">
                    <a:lumMod val="50000"/>
                  </a:schemeClr>
                </a:solidFill>
                <a:effectLst>
                  <a:glow rad="228600">
                    <a:schemeClr val="accent5">
                      <a:satMod val="175000"/>
                      <a:alpha val="40000"/>
                    </a:schemeClr>
                  </a:glow>
                  <a:outerShdw blurRad="38100" dist="38100" dir="2700000" algn="tl">
                    <a:srgbClr val="000000">
                      <a:alpha val="43137"/>
                    </a:srgbClr>
                  </a:outerShdw>
                </a:effectLst>
                <a:latin typeface="Arial" pitchFamily="34" charset="0"/>
                <a:cs typeface="Arial" pitchFamily="34" charset="0"/>
              </a:rPr>
              <a:t>ЯДЕРНЫЙ ПОТЕНЦИАЛ СТРАН МИРА</a:t>
            </a:r>
          </a:p>
        </p:txBody>
      </p:sp>
    </p:spTree>
    <p:extLst>
      <p:ext uri="{BB962C8B-B14F-4D97-AF65-F5344CB8AC3E}">
        <p14:creationId xmlns:p14="http://schemas.microsoft.com/office/powerpoint/2010/main" val="7532992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900113" y="333375"/>
            <a:ext cx="7488237" cy="466725"/>
          </a:xfrm>
          <a:prstGeom prst="rect">
            <a:avLst/>
          </a:prstGeom>
          <a:gradFill rotWithShape="1">
            <a:gsLst>
              <a:gs pos="0">
                <a:srgbClr val="767600"/>
              </a:gs>
              <a:gs pos="100000">
                <a:srgbClr val="FFFF00"/>
              </a:gs>
            </a:gsLst>
            <a:lin ang="5400000" scaled="1"/>
          </a:gradFill>
          <a:ln w="9525">
            <a:solidFill>
              <a:schemeClr val="bg1"/>
            </a:solidFill>
            <a:miter lim="800000"/>
            <a:headEnd/>
            <a:tailEnd/>
          </a:ln>
          <a:effectLst/>
        </p:spPr>
        <p:txBody>
          <a:bodyPr>
            <a:spAutoFit/>
          </a:bodyPr>
          <a:lstStyle/>
          <a:p>
            <a:pPr algn="ctr" eaLnBrk="1" hangingPunct="1">
              <a:spcBef>
                <a:spcPct val="50000"/>
              </a:spcBef>
            </a:pPr>
            <a:r>
              <a:rPr lang="ru-RU" altLang="ru-RU" sz="2400" b="1">
                <a:solidFill>
                  <a:schemeClr val="bg1"/>
                </a:solidFill>
              </a:rPr>
              <a:t>БИОЛОГИЧЕСКОЕ ОРУЖИЕ</a:t>
            </a:r>
          </a:p>
        </p:txBody>
      </p:sp>
      <p:sp>
        <p:nvSpPr>
          <p:cNvPr id="41987" name="AutoShape 5"/>
          <p:cNvSpPr>
            <a:spLocks noChangeArrowheads="1"/>
          </p:cNvSpPr>
          <p:nvPr/>
        </p:nvSpPr>
        <p:spPr bwMode="auto">
          <a:xfrm>
            <a:off x="898525" y="836613"/>
            <a:ext cx="7489825" cy="1008062"/>
          </a:xfrm>
          <a:prstGeom prst="downArrowCallout">
            <a:avLst>
              <a:gd name="adj1" fmla="val 200608"/>
              <a:gd name="adj2" fmla="val 185748"/>
              <a:gd name="adj3" fmla="val 79056"/>
              <a:gd name="adj4" fmla="val 500"/>
            </a:avLst>
          </a:prstGeom>
          <a:gradFill rotWithShape="1">
            <a:gsLst>
              <a:gs pos="0">
                <a:srgbClr val="FFFF00"/>
              </a:gs>
              <a:gs pos="100000">
                <a:srgbClr val="767600"/>
              </a:gs>
            </a:gsLst>
            <a:lin ang="5400000" scaled="1"/>
          </a:gradFill>
          <a:ln w="9525">
            <a:solidFill>
              <a:schemeClr val="tx1"/>
            </a:solidFill>
            <a:miter lim="800000"/>
            <a:headEnd/>
            <a:tailEnd/>
          </a:ln>
          <a:effectLst/>
        </p:spPr>
        <p:txBody>
          <a:bodyPr wrap="none" anchor="ctr"/>
          <a:lstStyle/>
          <a:p>
            <a:pPr eaLnBrk="1" hangingPunct="1"/>
            <a:endParaRPr lang="ru-RU" altLang="ru-RU"/>
          </a:p>
        </p:txBody>
      </p:sp>
      <p:grpSp>
        <p:nvGrpSpPr>
          <p:cNvPr id="2" name="Group 22"/>
          <p:cNvGrpSpPr>
            <a:grpSpLocks/>
          </p:cNvGrpSpPr>
          <p:nvPr/>
        </p:nvGrpSpPr>
        <p:grpSpPr bwMode="auto">
          <a:xfrm>
            <a:off x="468313" y="1196975"/>
            <a:ext cx="8424862" cy="3024188"/>
            <a:chOff x="295" y="754"/>
            <a:chExt cx="5307" cy="1905"/>
          </a:xfrm>
        </p:grpSpPr>
        <p:sp>
          <p:nvSpPr>
            <p:cNvPr id="41997" name="Rectangle 9"/>
            <p:cNvSpPr>
              <a:spLocks noChangeArrowheads="1"/>
            </p:cNvSpPr>
            <p:nvPr/>
          </p:nvSpPr>
          <p:spPr bwMode="auto">
            <a:xfrm>
              <a:off x="3743" y="754"/>
              <a:ext cx="1859" cy="1044"/>
            </a:xfrm>
            <a:prstGeom prst="rect">
              <a:avLst/>
            </a:prstGeom>
            <a:solidFill>
              <a:srgbClr val="3366FF"/>
            </a:solidFill>
            <a:ln w="9525">
              <a:solidFill>
                <a:schemeClr val="tx1"/>
              </a:solidFill>
              <a:miter lim="800000"/>
              <a:headEnd/>
              <a:tailEnd/>
            </a:ln>
            <a:effectLst/>
          </p:spPr>
          <p:txBody>
            <a:bodyPr wrap="none" anchor="ctr"/>
            <a:lstStyle/>
            <a:p>
              <a:pPr algn="ctr" eaLnBrk="1" hangingPunct="1"/>
              <a:r>
                <a:rPr lang="ru-RU" altLang="ru-RU" sz="2400"/>
                <a:t>СРЕДСТВА </a:t>
              </a:r>
            </a:p>
            <a:p>
              <a:pPr algn="ctr" eaLnBrk="1" hangingPunct="1"/>
              <a:r>
                <a:rPr lang="ru-RU" altLang="ru-RU" sz="2400"/>
                <a:t>ДОСТАВКИ</a:t>
              </a:r>
              <a:endParaRPr lang="en-US" altLang="ru-RU" sz="2400"/>
            </a:p>
            <a:p>
              <a:pPr algn="ctr" eaLnBrk="1" hangingPunct="1"/>
              <a:endParaRPr lang="en-US" altLang="ru-RU" sz="2400"/>
            </a:p>
            <a:p>
              <a:pPr algn="ctr" eaLnBrk="1" hangingPunct="1"/>
              <a:endParaRPr lang="ru-RU" altLang="ru-RU" sz="2400"/>
            </a:p>
          </p:txBody>
        </p:sp>
        <p:sp>
          <p:nvSpPr>
            <p:cNvPr id="41998" name="Rectangle 8"/>
            <p:cNvSpPr>
              <a:spLocks noChangeArrowheads="1"/>
            </p:cNvSpPr>
            <p:nvPr/>
          </p:nvSpPr>
          <p:spPr bwMode="auto">
            <a:xfrm>
              <a:off x="295" y="754"/>
              <a:ext cx="1723" cy="1044"/>
            </a:xfrm>
            <a:prstGeom prst="rect">
              <a:avLst/>
            </a:prstGeom>
            <a:solidFill>
              <a:srgbClr val="3366FF"/>
            </a:solidFill>
            <a:ln w="9525">
              <a:solidFill>
                <a:schemeClr val="tx1"/>
              </a:solidFill>
              <a:miter lim="800000"/>
              <a:headEnd/>
              <a:tailEnd/>
            </a:ln>
            <a:effectLst/>
          </p:spPr>
          <p:txBody>
            <a:bodyPr wrap="none" anchor="ctr"/>
            <a:lstStyle/>
            <a:p>
              <a:pPr algn="ctr" eaLnBrk="1" hangingPunct="1"/>
              <a:r>
                <a:rPr lang="ru-RU" altLang="ru-RU" sz="2400"/>
                <a:t>СПЕЦИАЛЬНЫЕ</a:t>
              </a:r>
            </a:p>
            <a:p>
              <a:pPr algn="ctr" eaLnBrk="1" hangingPunct="1"/>
              <a:r>
                <a:rPr lang="ru-RU" altLang="ru-RU" sz="2400"/>
                <a:t>БОЕПРИПАСЫ</a:t>
              </a:r>
              <a:endParaRPr lang="en-US" altLang="ru-RU" sz="2400"/>
            </a:p>
            <a:p>
              <a:pPr algn="ctr" eaLnBrk="1" hangingPunct="1"/>
              <a:endParaRPr lang="en-US" altLang="ru-RU" sz="2400"/>
            </a:p>
            <a:p>
              <a:pPr algn="ctr" eaLnBrk="1" hangingPunct="1"/>
              <a:endParaRPr lang="ru-RU" altLang="ru-RU" sz="2400"/>
            </a:p>
          </p:txBody>
        </p:sp>
        <p:pic>
          <p:nvPicPr>
            <p:cNvPr id="41999" name="Picture 15"/>
            <p:cNvPicPr>
              <a:picLocks noChangeAspect="1" noChangeArrowheads="1"/>
            </p:cNvPicPr>
            <p:nvPr/>
          </p:nvPicPr>
          <p:blipFill>
            <a:blip r:embed="rId2" cstate="print"/>
            <a:srcRect/>
            <a:stretch>
              <a:fillRect/>
            </a:stretch>
          </p:blipFill>
          <p:spPr bwMode="auto">
            <a:xfrm>
              <a:off x="295" y="1344"/>
              <a:ext cx="1724" cy="776"/>
            </a:xfrm>
            <a:prstGeom prst="rect">
              <a:avLst/>
            </a:prstGeom>
            <a:noFill/>
            <a:ln w="9525">
              <a:noFill/>
              <a:miter lim="800000"/>
              <a:headEnd/>
              <a:tailEnd/>
            </a:ln>
            <a:effectLst/>
          </p:spPr>
        </p:pic>
        <p:pic>
          <p:nvPicPr>
            <p:cNvPr id="42000" name="Picture 16"/>
            <p:cNvPicPr>
              <a:picLocks noChangeAspect="1" noChangeArrowheads="1"/>
            </p:cNvPicPr>
            <p:nvPr/>
          </p:nvPicPr>
          <p:blipFill>
            <a:blip r:embed="rId3" cstate="print"/>
            <a:srcRect t="22276" b="10751"/>
            <a:stretch>
              <a:fillRect/>
            </a:stretch>
          </p:blipFill>
          <p:spPr bwMode="auto">
            <a:xfrm>
              <a:off x="3833" y="1322"/>
              <a:ext cx="1769" cy="929"/>
            </a:xfrm>
            <a:prstGeom prst="rect">
              <a:avLst/>
            </a:prstGeom>
            <a:noFill/>
            <a:ln w="9525">
              <a:noFill/>
              <a:miter lim="800000"/>
              <a:headEnd/>
              <a:tailEnd/>
            </a:ln>
            <a:effectLst/>
          </p:spPr>
        </p:pic>
        <p:sp>
          <p:nvSpPr>
            <p:cNvPr id="42001" name="Rectangle 7"/>
            <p:cNvSpPr>
              <a:spLocks noChangeArrowheads="1"/>
            </p:cNvSpPr>
            <p:nvPr/>
          </p:nvSpPr>
          <p:spPr bwMode="auto">
            <a:xfrm>
              <a:off x="1927" y="1162"/>
              <a:ext cx="1905" cy="1497"/>
            </a:xfrm>
            <a:prstGeom prst="rect">
              <a:avLst/>
            </a:prstGeom>
            <a:solidFill>
              <a:srgbClr val="3366FF"/>
            </a:solidFill>
            <a:ln w="9525">
              <a:solidFill>
                <a:schemeClr val="tx1"/>
              </a:solidFill>
              <a:miter lim="800000"/>
              <a:headEnd/>
              <a:tailEnd/>
            </a:ln>
            <a:effectLst/>
          </p:spPr>
          <p:txBody>
            <a:bodyPr wrap="none" anchor="ctr"/>
            <a:lstStyle/>
            <a:p>
              <a:pPr algn="ctr" eaLnBrk="1" hangingPunct="1"/>
              <a:r>
                <a:rPr lang="ru-RU" altLang="ru-RU" sz="2400"/>
                <a:t>БИОЛОГИЧЕСКИЕ </a:t>
              </a:r>
            </a:p>
            <a:p>
              <a:pPr algn="ctr" eaLnBrk="1" hangingPunct="1"/>
              <a:r>
                <a:rPr lang="ru-RU" altLang="ru-RU" sz="2400"/>
                <a:t>РЕЦЕПТУРЫ</a:t>
              </a:r>
              <a:endParaRPr lang="en-US" altLang="ru-RU" sz="2400"/>
            </a:p>
            <a:p>
              <a:pPr algn="ctr" eaLnBrk="1" hangingPunct="1"/>
              <a:endParaRPr lang="en-US" altLang="ru-RU" sz="2400"/>
            </a:p>
            <a:p>
              <a:pPr algn="ctr" eaLnBrk="1" hangingPunct="1"/>
              <a:endParaRPr lang="en-US" altLang="ru-RU" sz="2400"/>
            </a:p>
            <a:p>
              <a:pPr algn="ctr" eaLnBrk="1" hangingPunct="1"/>
              <a:endParaRPr lang="ru-RU" altLang="ru-RU" sz="2400"/>
            </a:p>
          </p:txBody>
        </p:sp>
        <p:pic>
          <p:nvPicPr>
            <p:cNvPr id="42002" name="Picture 14"/>
            <p:cNvPicPr>
              <a:picLocks noChangeAspect="1" noChangeArrowheads="1"/>
            </p:cNvPicPr>
            <p:nvPr/>
          </p:nvPicPr>
          <p:blipFill>
            <a:blip r:embed="rId4" cstate="print"/>
            <a:srcRect/>
            <a:stretch>
              <a:fillRect/>
            </a:stretch>
          </p:blipFill>
          <p:spPr bwMode="auto">
            <a:xfrm>
              <a:off x="2290" y="1797"/>
              <a:ext cx="1225" cy="821"/>
            </a:xfrm>
            <a:prstGeom prst="rect">
              <a:avLst/>
            </a:prstGeom>
            <a:noFill/>
            <a:ln w="9525">
              <a:noFill/>
              <a:miter lim="800000"/>
              <a:headEnd/>
              <a:tailEnd/>
            </a:ln>
            <a:effectLst/>
          </p:spPr>
        </p:pic>
      </p:grpSp>
      <p:sp>
        <p:nvSpPr>
          <p:cNvPr id="41989" name="Text Box 11"/>
          <p:cNvSpPr txBox="1">
            <a:spLocks noChangeArrowheads="1"/>
          </p:cNvSpPr>
          <p:nvPr/>
        </p:nvSpPr>
        <p:spPr bwMode="auto">
          <a:xfrm>
            <a:off x="107950" y="5157788"/>
            <a:ext cx="2233613" cy="1208087"/>
          </a:xfrm>
          <a:prstGeom prst="rect">
            <a:avLst/>
          </a:prstGeom>
          <a:noFill/>
          <a:ln w="9525">
            <a:solidFill>
              <a:schemeClr val="bg1"/>
            </a:solidFill>
            <a:miter lim="800000"/>
            <a:headEnd/>
            <a:tailEnd/>
          </a:ln>
          <a:effectLst/>
        </p:spPr>
        <p:txBody>
          <a:bodyPr/>
          <a:lstStyle/>
          <a:p>
            <a:pPr algn="ctr" eaLnBrk="1" hangingPunct="1">
              <a:spcBef>
                <a:spcPct val="50000"/>
              </a:spcBef>
            </a:pPr>
            <a:r>
              <a:rPr lang="ru-RU" altLang="ru-RU" b="1" dirty="0" smtClean="0"/>
              <a:t>ЧУМА, СИБИРСКАЯ </a:t>
            </a:r>
            <a:r>
              <a:rPr lang="ru-RU" altLang="ru-RU" b="1" dirty="0"/>
              <a:t>ЯЗВА, СЫПНОЙ ТИФ, ХОЛЕРА</a:t>
            </a:r>
          </a:p>
        </p:txBody>
      </p:sp>
      <p:sp>
        <p:nvSpPr>
          <p:cNvPr id="41990" name="Text Box 12"/>
          <p:cNvSpPr txBox="1">
            <a:spLocks noChangeArrowheads="1"/>
          </p:cNvSpPr>
          <p:nvPr/>
        </p:nvSpPr>
        <p:spPr bwMode="auto">
          <a:xfrm>
            <a:off x="2339975" y="5157788"/>
            <a:ext cx="2233613" cy="1200150"/>
          </a:xfrm>
          <a:prstGeom prst="rect">
            <a:avLst/>
          </a:prstGeom>
          <a:noFill/>
          <a:ln w="9525">
            <a:solidFill>
              <a:schemeClr val="bg1"/>
            </a:solidFill>
            <a:miter lim="800000"/>
            <a:headEnd/>
            <a:tailEnd/>
          </a:ln>
          <a:effectLst/>
        </p:spPr>
        <p:txBody>
          <a:bodyPr/>
          <a:lstStyle/>
          <a:p>
            <a:pPr algn="ctr" eaLnBrk="1" hangingPunct="1">
              <a:spcBef>
                <a:spcPct val="50000"/>
              </a:spcBef>
            </a:pPr>
            <a:r>
              <a:rPr lang="ru-RU" altLang="ru-RU" b="1" dirty="0" smtClean="0"/>
              <a:t>КОКЦИДИОИДО-МИТОЗ</a:t>
            </a:r>
            <a:r>
              <a:rPr lang="ru-RU" altLang="ru-RU" b="1" dirty="0"/>
              <a:t>, ГИСТОПЛАЗМОЗ, МИКОЗ КОЖИ</a:t>
            </a:r>
          </a:p>
        </p:txBody>
      </p:sp>
      <p:sp>
        <p:nvSpPr>
          <p:cNvPr id="41991" name="Text Box 13"/>
          <p:cNvSpPr txBox="1">
            <a:spLocks noChangeArrowheads="1"/>
          </p:cNvSpPr>
          <p:nvPr/>
        </p:nvSpPr>
        <p:spPr bwMode="auto">
          <a:xfrm>
            <a:off x="4572000" y="5157788"/>
            <a:ext cx="2233613" cy="1190625"/>
          </a:xfrm>
          <a:prstGeom prst="rect">
            <a:avLst/>
          </a:prstGeom>
          <a:noFill/>
          <a:ln w="9525">
            <a:solidFill>
              <a:schemeClr val="bg1"/>
            </a:solidFill>
            <a:miter lim="800000"/>
            <a:headEnd/>
            <a:tailEnd/>
          </a:ln>
          <a:effectLst/>
        </p:spPr>
        <p:txBody>
          <a:bodyPr/>
          <a:lstStyle/>
          <a:p>
            <a:pPr algn="ctr" eaLnBrk="1" hangingPunct="1">
              <a:spcBef>
                <a:spcPct val="50000"/>
              </a:spcBef>
            </a:pPr>
            <a:r>
              <a:rPr lang="ru-RU" altLang="ru-RU" b="1"/>
              <a:t>НАТУРАЛЬНАЯ ОСПА, ЯЩУР, </a:t>
            </a:r>
            <a:r>
              <a:rPr lang="en-US" altLang="ru-RU" b="1"/>
              <a:t>H5N1,</a:t>
            </a:r>
            <a:r>
              <a:rPr lang="ru-RU" altLang="ru-RU" b="1"/>
              <a:t> Н5</a:t>
            </a:r>
            <a:r>
              <a:rPr lang="en-US" altLang="ru-RU" b="1"/>
              <a:t>N5, SARS</a:t>
            </a:r>
            <a:endParaRPr lang="ru-RU" altLang="ru-RU" b="1"/>
          </a:p>
        </p:txBody>
      </p:sp>
      <p:sp>
        <p:nvSpPr>
          <p:cNvPr id="41992" name="Rectangle 17"/>
          <p:cNvSpPr>
            <a:spLocks noChangeArrowheads="1"/>
          </p:cNvSpPr>
          <p:nvPr/>
        </p:nvSpPr>
        <p:spPr bwMode="auto">
          <a:xfrm>
            <a:off x="107950" y="4221163"/>
            <a:ext cx="2232025" cy="865187"/>
          </a:xfrm>
          <a:prstGeom prst="rect">
            <a:avLst/>
          </a:prstGeom>
          <a:solidFill>
            <a:srgbClr val="006600"/>
          </a:solidFill>
          <a:ln w="9525">
            <a:solidFill>
              <a:schemeClr val="tx1"/>
            </a:solidFill>
            <a:miter lim="800000"/>
            <a:headEnd/>
            <a:tailEnd/>
          </a:ln>
          <a:effectLst/>
        </p:spPr>
        <p:txBody>
          <a:bodyPr wrap="none" anchor="ctr"/>
          <a:lstStyle/>
          <a:p>
            <a:pPr algn="ctr" eaLnBrk="1" hangingPunct="1"/>
            <a:r>
              <a:rPr lang="ru-RU" altLang="ru-RU" sz="2400"/>
              <a:t>БАКТЕРИИ</a:t>
            </a:r>
          </a:p>
        </p:txBody>
      </p:sp>
      <p:sp>
        <p:nvSpPr>
          <p:cNvPr id="41993" name="Rectangle 18"/>
          <p:cNvSpPr>
            <a:spLocks noChangeArrowheads="1"/>
          </p:cNvSpPr>
          <p:nvPr/>
        </p:nvSpPr>
        <p:spPr bwMode="auto">
          <a:xfrm>
            <a:off x="2339975" y="4221163"/>
            <a:ext cx="2232025" cy="865187"/>
          </a:xfrm>
          <a:prstGeom prst="rect">
            <a:avLst/>
          </a:prstGeom>
          <a:solidFill>
            <a:srgbClr val="006600"/>
          </a:solidFill>
          <a:ln w="9525">
            <a:solidFill>
              <a:schemeClr val="tx1"/>
            </a:solidFill>
            <a:miter lim="800000"/>
            <a:headEnd/>
            <a:tailEnd/>
          </a:ln>
          <a:effectLst/>
        </p:spPr>
        <p:txBody>
          <a:bodyPr wrap="none" anchor="ctr"/>
          <a:lstStyle/>
          <a:p>
            <a:pPr algn="ctr" eaLnBrk="1" hangingPunct="1"/>
            <a:r>
              <a:rPr lang="ru-RU" altLang="ru-RU" sz="2400"/>
              <a:t>ГРИБКИ</a:t>
            </a:r>
          </a:p>
        </p:txBody>
      </p:sp>
      <p:sp>
        <p:nvSpPr>
          <p:cNvPr id="41994" name="Rectangle 19"/>
          <p:cNvSpPr>
            <a:spLocks noChangeArrowheads="1"/>
          </p:cNvSpPr>
          <p:nvPr/>
        </p:nvSpPr>
        <p:spPr bwMode="auto">
          <a:xfrm>
            <a:off x="4572000" y="4221163"/>
            <a:ext cx="2232025" cy="865187"/>
          </a:xfrm>
          <a:prstGeom prst="rect">
            <a:avLst/>
          </a:prstGeom>
          <a:solidFill>
            <a:srgbClr val="006600"/>
          </a:solidFill>
          <a:ln w="9525">
            <a:solidFill>
              <a:schemeClr val="tx1"/>
            </a:solidFill>
            <a:miter lim="800000"/>
            <a:headEnd/>
            <a:tailEnd/>
          </a:ln>
          <a:effectLst/>
        </p:spPr>
        <p:txBody>
          <a:bodyPr wrap="none" anchor="ctr"/>
          <a:lstStyle/>
          <a:p>
            <a:pPr algn="ctr" eaLnBrk="1" hangingPunct="1"/>
            <a:r>
              <a:rPr lang="ru-RU" altLang="ru-RU" sz="2400"/>
              <a:t>ВИРУСЫ</a:t>
            </a:r>
          </a:p>
        </p:txBody>
      </p:sp>
      <p:sp>
        <p:nvSpPr>
          <p:cNvPr id="41995" name="Rectangle 20"/>
          <p:cNvSpPr>
            <a:spLocks noChangeArrowheads="1"/>
          </p:cNvSpPr>
          <p:nvPr/>
        </p:nvSpPr>
        <p:spPr bwMode="auto">
          <a:xfrm>
            <a:off x="6805613" y="4221163"/>
            <a:ext cx="2232025" cy="865187"/>
          </a:xfrm>
          <a:prstGeom prst="rect">
            <a:avLst/>
          </a:prstGeom>
          <a:solidFill>
            <a:srgbClr val="006600"/>
          </a:solidFill>
          <a:ln w="9525">
            <a:solidFill>
              <a:schemeClr val="tx1"/>
            </a:solidFill>
            <a:miter lim="800000"/>
            <a:headEnd/>
            <a:tailEnd/>
          </a:ln>
          <a:effectLst/>
        </p:spPr>
        <p:txBody>
          <a:bodyPr wrap="none" anchor="ctr"/>
          <a:lstStyle/>
          <a:p>
            <a:pPr algn="ctr" eaLnBrk="1" hangingPunct="1"/>
            <a:r>
              <a:rPr lang="ru-RU" altLang="ru-RU" sz="2400"/>
              <a:t>РИККЕТСИИ</a:t>
            </a:r>
          </a:p>
        </p:txBody>
      </p:sp>
      <p:sp>
        <p:nvSpPr>
          <p:cNvPr id="41996" name="Text Box 21"/>
          <p:cNvSpPr txBox="1">
            <a:spLocks noChangeArrowheads="1"/>
          </p:cNvSpPr>
          <p:nvPr/>
        </p:nvSpPr>
        <p:spPr bwMode="auto">
          <a:xfrm>
            <a:off x="6804025" y="5157788"/>
            <a:ext cx="2233613" cy="1195387"/>
          </a:xfrm>
          <a:prstGeom prst="rect">
            <a:avLst/>
          </a:prstGeom>
          <a:noFill/>
          <a:ln w="9525">
            <a:solidFill>
              <a:schemeClr val="bg1"/>
            </a:solidFill>
            <a:miter lim="800000"/>
            <a:headEnd/>
            <a:tailEnd/>
          </a:ln>
          <a:effectLst/>
        </p:spPr>
        <p:txBody>
          <a:bodyPr/>
          <a:lstStyle/>
          <a:p>
            <a:pPr algn="ctr" eaLnBrk="1" hangingPunct="1">
              <a:spcBef>
                <a:spcPct val="50000"/>
              </a:spcBef>
            </a:pPr>
            <a:r>
              <a:rPr lang="ru-RU" altLang="ru-RU" b="1"/>
              <a:t>ЛИХОРАДКА СКАЛИСТЫХ ГОР</a:t>
            </a:r>
          </a:p>
        </p:txBody>
      </p:sp>
    </p:spTree>
    <p:extLst>
      <p:ext uri="{BB962C8B-B14F-4D97-AF65-F5344CB8AC3E}">
        <p14:creationId xmlns:p14="http://schemas.microsoft.com/office/powerpoint/2010/main" val="79435332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5661025"/>
            <a:ext cx="9144000" cy="646113"/>
          </a:xfrm>
          <a:prstGeom prst="rect">
            <a:avLst/>
          </a:prstGeom>
          <a:solidFill>
            <a:schemeClr val="accent5">
              <a:lumMod val="20000"/>
              <a:lumOff val="80000"/>
            </a:schemeClr>
          </a:solidFill>
          <a:ln w="9525" algn="ctr">
            <a:noFill/>
            <a:miter lim="800000"/>
            <a:headEnd/>
            <a:tailEnd/>
          </a:ln>
        </p:spPr>
        <p:txBody>
          <a:bodyPr anchor="ctr">
            <a:spAutoFit/>
          </a:bodyPr>
          <a:lstStyle/>
          <a:p>
            <a:pPr algn="ctr" eaLnBrk="1" hangingPunct="1">
              <a:defRPr/>
            </a:pPr>
            <a:r>
              <a:rPr lang="ru-RU" b="1" dirty="0">
                <a:cs typeface="Arial" pitchFamily="34" charset="0"/>
              </a:rPr>
              <a:t>Некоторые виды бактерий для выживания в неблагоприятных условиях способны покрываться защитной капсулой или образуют спору. </a:t>
            </a:r>
          </a:p>
        </p:txBody>
      </p:sp>
      <p:pic>
        <p:nvPicPr>
          <p:cNvPr id="57347" name="Picture 8" descr="049056054124053048049049054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857250"/>
            <a:ext cx="421481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10" descr="clip_image001_0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57250"/>
            <a:ext cx="435768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351213"/>
            <a:ext cx="9144000" cy="1477962"/>
          </a:xfrm>
          <a:prstGeom prst="rect">
            <a:avLst/>
          </a:prstGeom>
          <a:solidFill>
            <a:schemeClr val="accent6">
              <a:lumMod val="20000"/>
              <a:lumOff val="80000"/>
            </a:schemeClr>
          </a:solidFill>
          <a:ln w="9525" algn="ctr">
            <a:noFill/>
            <a:miter lim="800000"/>
            <a:headEnd/>
            <a:tailEnd/>
          </a:ln>
        </p:spPr>
        <p:txBody>
          <a:bodyPr anchor="ctr">
            <a:spAutoFit/>
          </a:bodyPr>
          <a:lstStyle/>
          <a:p>
            <a:pPr algn="ctr" eaLnBrk="1" hangingPunct="1">
              <a:defRPr/>
            </a:pPr>
            <a:r>
              <a:rPr lang="ru-RU" b="1" dirty="0">
                <a:cs typeface="Arial" pitchFamily="34" charset="0"/>
              </a:rPr>
              <a:t>Бактерии в вегетативной форме, т.е. в форме роста и развития, весьма чувствительны к воздействию высокой температуры, солнечного света, резким колебаниям влажности и дезинфицирующим средствам и, наоборот, сохраняют достаточную устойчивость при пониженных температурах даже до минус 15-25</a:t>
            </a:r>
            <a:r>
              <a:rPr lang="ru-RU" b="1" baseline="30000" dirty="0">
                <a:cs typeface="Arial" pitchFamily="34" charset="0"/>
              </a:rPr>
              <a:t>o</a:t>
            </a:r>
            <a:r>
              <a:rPr lang="ru-RU" b="1" dirty="0">
                <a:cs typeface="Arial" pitchFamily="34" charset="0"/>
              </a:rPr>
              <a:t>C. </a:t>
            </a:r>
          </a:p>
        </p:txBody>
      </p:sp>
      <p:sp>
        <p:nvSpPr>
          <p:cNvPr id="6" name="Rectangle 4"/>
          <p:cNvSpPr>
            <a:spLocks noChangeArrowheads="1"/>
          </p:cNvSpPr>
          <p:nvPr/>
        </p:nvSpPr>
        <p:spPr bwMode="auto">
          <a:xfrm>
            <a:off x="0" y="-26988"/>
            <a:ext cx="9144000" cy="1016001"/>
          </a:xfrm>
          <a:prstGeom prst="rect">
            <a:avLst/>
          </a:prstGeom>
          <a:solidFill>
            <a:schemeClr val="accent2">
              <a:lumMod val="20000"/>
              <a:lumOff val="80000"/>
            </a:schemeClr>
          </a:solidFill>
          <a:ln w="9525" algn="ctr">
            <a:noFill/>
            <a:miter lim="800000"/>
            <a:headEnd/>
            <a:tailEnd/>
          </a:ln>
          <a:effectLst/>
        </p:spPr>
        <p:txBody>
          <a:bodyPr wrap="square" anchor="ctr">
            <a:spAutoFit/>
          </a:bodyPr>
          <a:lstStyle/>
          <a:p>
            <a:pPr algn="just" eaLnBrk="1" hangingPunct="1">
              <a:defRPr/>
            </a:pPr>
            <a:r>
              <a:rPr lang="ru-RU" sz="2000" b="1" dirty="0">
                <a:solidFill>
                  <a:srgbClr val="FF0000"/>
                </a:solidFill>
                <a:effectLst>
                  <a:outerShdw blurRad="38100" dist="38100" dir="2700000" algn="tl">
                    <a:srgbClr val="000000">
                      <a:alpha val="43137"/>
                    </a:srgbClr>
                  </a:outerShdw>
                </a:effectLst>
                <a:cs typeface="Arial" pitchFamily="34" charset="0"/>
              </a:rPr>
              <a:t>Бактерии</a:t>
            </a:r>
            <a:r>
              <a:rPr lang="ru-RU" sz="2000" b="1" dirty="0">
                <a:effectLst>
                  <a:outerShdw blurRad="38100" dist="38100" dir="2700000" algn="tl">
                    <a:srgbClr val="000000">
                      <a:alpha val="43137"/>
                    </a:srgbClr>
                  </a:outerShdw>
                </a:effectLst>
                <a:cs typeface="Arial" pitchFamily="34" charset="0"/>
              </a:rPr>
              <a:t> </a:t>
            </a:r>
            <a:r>
              <a:rPr lang="ru-RU" sz="2000" b="1" dirty="0">
                <a:cs typeface="Arial" pitchFamily="34" charset="0"/>
              </a:rPr>
              <a:t>- одноклеточные микроорганизмы растительной природы, весьма разнообразные по своей форме. Их размеры от 0,5 до 8-10 мкм.</a:t>
            </a:r>
          </a:p>
        </p:txBody>
      </p:sp>
      <p:sp>
        <p:nvSpPr>
          <p:cNvPr id="7" name="Rectangle 4"/>
          <p:cNvSpPr>
            <a:spLocks noChangeArrowheads="1"/>
          </p:cNvSpPr>
          <p:nvPr/>
        </p:nvSpPr>
        <p:spPr bwMode="auto">
          <a:xfrm>
            <a:off x="0" y="4797425"/>
            <a:ext cx="9144000" cy="922338"/>
          </a:xfrm>
          <a:prstGeom prst="rect">
            <a:avLst/>
          </a:prstGeom>
          <a:solidFill>
            <a:schemeClr val="accent6">
              <a:lumMod val="40000"/>
              <a:lumOff val="60000"/>
            </a:schemeClr>
          </a:solidFill>
          <a:ln w="9525" algn="ctr">
            <a:noFill/>
            <a:miter lim="800000"/>
            <a:headEnd/>
            <a:tailEnd/>
          </a:ln>
        </p:spPr>
        <p:txBody>
          <a:bodyPr anchor="ctr">
            <a:spAutoFit/>
          </a:bodyPr>
          <a:lstStyle/>
          <a:p>
            <a:pPr algn="ctr" eaLnBrk="1" hangingPunct="1">
              <a:defRPr/>
            </a:pPr>
            <a:r>
              <a:rPr lang="ru-RU" b="1" dirty="0">
                <a:cs typeface="Arial" pitchFamily="34" charset="0"/>
              </a:rPr>
              <a:t>Бактерии в споровой форме обладают очень высокой устойчивостью к высыханию, недостатку питательных веществ, действию высоких и низких температур и дезинфицирующих средств. </a:t>
            </a:r>
          </a:p>
        </p:txBody>
      </p:sp>
      <p:sp>
        <p:nvSpPr>
          <p:cNvPr id="8" name="Rectangle 4"/>
          <p:cNvSpPr>
            <a:spLocks noChangeArrowheads="1"/>
          </p:cNvSpPr>
          <p:nvPr/>
        </p:nvSpPr>
        <p:spPr bwMode="auto">
          <a:xfrm>
            <a:off x="0" y="6237288"/>
            <a:ext cx="9144000" cy="646112"/>
          </a:xfrm>
          <a:prstGeom prst="rect">
            <a:avLst/>
          </a:prstGeom>
          <a:solidFill>
            <a:schemeClr val="accent5">
              <a:lumMod val="20000"/>
              <a:lumOff val="80000"/>
            </a:schemeClr>
          </a:solidFill>
          <a:ln w="9525" algn="ctr">
            <a:noFill/>
            <a:miter lim="800000"/>
            <a:headEnd/>
            <a:tailEnd/>
          </a:ln>
        </p:spPr>
        <p:txBody>
          <a:bodyPr anchor="ctr">
            <a:spAutoFit/>
          </a:bodyPr>
          <a:lstStyle/>
          <a:p>
            <a:pPr algn="ctr" eaLnBrk="1" hangingPunct="1">
              <a:defRPr/>
            </a:pPr>
            <a:r>
              <a:rPr lang="ru-RU" b="1" dirty="0">
                <a:cs typeface="Arial" pitchFamily="34" charset="0"/>
              </a:rPr>
              <a:t>Из патогенных бактерий способностью образовывать споры обладают возбудители сибирской язвы, ботулизма, столбняка и др. </a:t>
            </a:r>
          </a:p>
        </p:txBody>
      </p:sp>
    </p:spTree>
    <p:extLst>
      <p:ext uri="{BB962C8B-B14F-4D97-AF65-F5344CB8AC3E}">
        <p14:creationId xmlns:p14="http://schemas.microsoft.com/office/powerpoint/2010/main" val="269713488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049056054124054048053050048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714500"/>
            <a:ext cx="428625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descr="GEP-C1859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714500"/>
            <a:ext cx="411321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0" y="302686"/>
            <a:ext cx="9144000" cy="1323439"/>
          </a:xfrm>
          <a:prstGeom prst="rect">
            <a:avLst/>
          </a:prstGeom>
          <a:solidFill>
            <a:schemeClr val="accent2">
              <a:lumMod val="20000"/>
              <a:lumOff val="80000"/>
            </a:schemeClr>
          </a:solidFill>
          <a:ln w="9525" algn="ctr">
            <a:noFill/>
            <a:miter lim="800000"/>
            <a:headEnd/>
            <a:tailEnd/>
          </a:ln>
          <a:effectLst/>
        </p:spPr>
        <p:txBody>
          <a:bodyPr anchor="ctr">
            <a:spAutoFit/>
          </a:bodyPr>
          <a:lstStyle/>
          <a:p>
            <a:pPr algn="just" eaLnBrk="1" hangingPunct="1">
              <a:defRPr/>
            </a:pPr>
            <a:r>
              <a:rPr lang="ru-RU" sz="2000" b="1" dirty="0">
                <a:solidFill>
                  <a:srgbClr val="FF0000"/>
                </a:solidFill>
                <a:effectLst>
                  <a:outerShdw blurRad="38100" dist="38100" dir="2700000" algn="tl">
                    <a:srgbClr val="000000">
                      <a:alpha val="43137"/>
                    </a:srgbClr>
                  </a:outerShdw>
                </a:effectLst>
                <a:cs typeface="Arial" pitchFamily="34" charset="0"/>
              </a:rPr>
              <a:t>Вирусы</a:t>
            </a:r>
            <a:r>
              <a:rPr lang="ru-RU" sz="2000" b="1" dirty="0">
                <a:effectLst>
                  <a:outerShdw blurRad="38100" dist="38100" dir="2700000" algn="tl">
                    <a:srgbClr val="000000">
                      <a:alpha val="43137"/>
                    </a:srgbClr>
                  </a:outerShdw>
                </a:effectLst>
                <a:cs typeface="Arial" pitchFamily="34" charset="0"/>
              </a:rPr>
              <a:t> </a:t>
            </a:r>
            <a:r>
              <a:rPr lang="ru-RU" sz="2000" b="1" dirty="0">
                <a:cs typeface="Arial" pitchFamily="34" charset="0"/>
              </a:rPr>
              <a:t>- обширная группа микроорганизмов, имеющих размеры от 0,08 до 0,35 мкм. Они способны жить и размножаться только в живых клетках за счет использования биосинтетического аппарата клетки хозяина, т.е. являются внутриклеточными паразитами. </a:t>
            </a:r>
          </a:p>
        </p:txBody>
      </p:sp>
      <p:sp>
        <p:nvSpPr>
          <p:cNvPr id="6" name="Rectangle 4"/>
          <p:cNvSpPr>
            <a:spLocks noChangeArrowheads="1"/>
          </p:cNvSpPr>
          <p:nvPr/>
        </p:nvSpPr>
        <p:spPr bwMode="auto">
          <a:xfrm>
            <a:off x="0" y="5226050"/>
            <a:ext cx="9144000" cy="1631950"/>
          </a:xfrm>
          <a:prstGeom prst="rect">
            <a:avLst/>
          </a:prstGeom>
          <a:solidFill>
            <a:schemeClr val="accent6">
              <a:lumMod val="20000"/>
              <a:lumOff val="80000"/>
            </a:schemeClr>
          </a:solidFill>
          <a:ln w="9525" algn="ctr">
            <a:noFill/>
            <a:miter lim="800000"/>
            <a:headEnd/>
            <a:tailEnd/>
          </a:ln>
        </p:spPr>
        <p:txBody>
          <a:bodyPr anchor="ctr">
            <a:spAutoFit/>
          </a:bodyPr>
          <a:lstStyle/>
          <a:p>
            <a:pPr algn="just" eaLnBrk="1" hangingPunct="1">
              <a:defRPr/>
            </a:pPr>
            <a:r>
              <a:rPr lang="ru-RU" sz="2000" b="1" dirty="0">
                <a:cs typeface="Arial" pitchFamily="34" charset="0"/>
              </a:rPr>
              <a:t>Вирусы обладают относительно высокой устойчивостью к низким температурам и высушиванию. Солнечный свет, особенно ультрафиолетовые лучи, а также температура выше 60</a:t>
            </a:r>
            <a:r>
              <a:rPr lang="ru-RU" sz="2000" b="1" baseline="30000" dirty="0">
                <a:cs typeface="Arial" pitchFamily="34" charset="0"/>
              </a:rPr>
              <a:t>о</a:t>
            </a:r>
            <a:r>
              <a:rPr lang="ru-RU" sz="2000" b="1" dirty="0">
                <a:cs typeface="Arial" pitchFamily="34" charset="0"/>
              </a:rPr>
              <a:t>С и дезинфицирующие средства (формалин, хлорамин и др.) действуют на вирусы губительно. </a:t>
            </a:r>
          </a:p>
        </p:txBody>
      </p:sp>
    </p:spTree>
    <p:extLst>
      <p:ext uri="{BB962C8B-B14F-4D97-AF65-F5344CB8AC3E}">
        <p14:creationId xmlns:p14="http://schemas.microsoft.com/office/powerpoint/2010/main" val="28425708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0" y="311219"/>
            <a:ext cx="9144000" cy="707886"/>
          </a:xfrm>
          <a:prstGeom prst="rect">
            <a:avLst/>
          </a:prstGeom>
          <a:solidFill>
            <a:schemeClr val="accent2">
              <a:lumMod val="20000"/>
              <a:lumOff val="80000"/>
            </a:schemeClr>
          </a:solidFill>
          <a:ln w="9525" algn="ctr">
            <a:noFill/>
            <a:miter lim="800000"/>
            <a:headEnd/>
            <a:tailEnd/>
          </a:ln>
          <a:effectLst/>
        </p:spPr>
        <p:txBody>
          <a:bodyPr anchor="ctr">
            <a:spAutoFit/>
          </a:bodyPr>
          <a:lstStyle/>
          <a:p>
            <a:pPr algn="ctr" eaLnBrk="1" hangingPunct="1">
              <a:defRPr/>
            </a:pPr>
            <a:r>
              <a:rPr lang="ru-RU" sz="2000" b="1" dirty="0">
                <a:solidFill>
                  <a:srgbClr val="FF0000"/>
                </a:solidFill>
                <a:effectLst>
                  <a:outerShdw blurRad="38100" dist="38100" dir="2700000" algn="tl">
                    <a:srgbClr val="000000">
                      <a:alpha val="43137"/>
                    </a:srgbClr>
                  </a:outerShdw>
                </a:effectLst>
                <a:cs typeface="Arial" pitchFamily="34" charset="0"/>
              </a:rPr>
              <a:t>Риккетсии</a:t>
            </a:r>
            <a:r>
              <a:rPr lang="ru-RU" sz="2000" b="1" dirty="0">
                <a:effectLst>
                  <a:outerShdw blurRad="38100" dist="38100" dir="2700000" algn="tl">
                    <a:srgbClr val="000000">
                      <a:alpha val="43137"/>
                    </a:srgbClr>
                  </a:outerShdw>
                </a:effectLst>
                <a:cs typeface="Arial" pitchFamily="34" charset="0"/>
              </a:rPr>
              <a:t> </a:t>
            </a:r>
            <a:r>
              <a:rPr lang="ru-RU" sz="2000" b="1" dirty="0">
                <a:cs typeface="Arial" pitchFamily="34" charset="0"/>
              </a:rPr>
              <a:t>- группа микроорганизмов, занимающая промежуточное положение между бактериями и вирусами. </a:t>
            </a:r>
          </a:p>
        </p:txBody>
      </p:sp>
      <p:pic>
        <p:nvPicPr>
          <p:cNvPr id="59395" name="Picture 6" descr="bacterium-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0"/>
            <a:ext cx="4572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descr="rikket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28750"/>
            <a:ext cx="4572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4725561"/>
            <a:ext cx="9144000" cy="1631216"/>
          </a:xfrm>
          <a:prstGeom prst="rect">
            <a:avLst/>
          </a:prstGeom>
          <a:solidFill>
            <a:schemeClr val="accent6">
              <a:lumMod val="20000"/>
              <a:lumOff val="80000"/>
            </a:schemeClr>
          </a:solidFill>
          <a:ln w="9525" algn="ctr">
            <a:noFill/>
            <a:miter lim="800000"/>
            <a:headEnd/>
            <a:tailEnd/>
          </a:ln>
        </p:spPr>
        <p:txBody>
          <a:bodyPr anchor="ctr">
            <a:spAutoFit/>
          </a:bodyPr>
          <a:lstStyle/>
          <a:p>
            <a:pPr algn="just" eaLnBrk="1" hangingPunct="1">
              <a:defRPr/>
            </a:pPr>
            <a:r>
              <a:rPr lang="ru-RU" sz="2000" b="1" dirty="0">
                <a:cs typeface="Arial" pitchFamily="34" charset="0"/>
              </a:rPr>
              <a:t>Размеры их - от 0,3 до 0,5 мкм. Риккетсии спор не образуют, устойчивы к высушиванию, замораживанию и колебаниям относительной влажности воздуха, однако достаточно чувствительны к действию высоких температур и дезинфицирующих средств. </a:t>
            </a:r>
          </a:p>
        </p:txBody>
      </p:sp>
    </p:spTree>
    <p:extLst>
      <p:ext uri="{BB962C8B-B14F-4D97-AF65-F5344CB8AC3E}">
        <p14:creationId xmlns:p14="http://schemas.microsoft.com/office/powerpoint/2010/main" val="358872852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ChangeArrowheads="1"/>
          </p:cNvSpPr>
          <p:nvPr/>
        </p:nvSpPr>
        <p:spPr bwMode="auto">
          <a:xfrm>
            <a:off x="0" y="-33338"/>
            <a:ext cx="9144000" cy="708026"/>
          </a:xfrm>
          <a:prstGeom prst="rect">
            <a:avLst/>
          </a:prstGeom>
          <a:solidFill>
            <a:schemeClr val="accent2">
              <a:lumMod val="20000"/>
              <a:lumOff val="80000"/>
            </a:schemeClr>
          </a:solidFill>
          <a:ln w="9525" algn="ctr">
            <a:noFill/>
            <a:miter lim="800000"/>
            <a:headEnd/>
            <a:tailEnd/>
          </a:ln>
          <a:effectLst/>
        </p:spPr>
        <p:txBody>
          <a:bodyPr anchor="ctr">
            <a:spAutoFit/>
          </a:bodyPr>
          <a:lstStyle/>
          <a:p>
            <a:pPr algn="just" eaLnBrk="1" hangingPunct="1">
              <a:defRPr/>
            </a:pPr>
            <a:r>
              <a:rPr lang="ru-RU" sz="2000" b="1" dirty="0" smtClean="0">
                <a:solidFill>
                  <a:srgbClr val="FF0000"/>
                </a:solidFill>
                <a:effectLst>
                  <a:outerShdw blurRad="38100" dist="38100" dir="2700000" algn="tl">
                    <a:srgbClr val="000000">
                      <a:alpha val="43137"/>
                    </a:srgbClr>
                  </a:outerShdw>
                </a:effectLst>
                <a:cs typeface="Arial" pitchFamily="34" charset="0"/>
              </a:rPr>
              <a:t>Грибки</a:t>
            </a:r>
            <a:r>
              <a:rPr lang="ru-RU" sz="2000" b="1" dirty="0" smtClean="0">
                <a:effectLst>
                  <a:outerShdw blurRad="38100" dist="38100" dir="2700000" algn="tl">
                    <a:srgbClr val="000000">
                      <a:alpha val="43137"/>
                    </a:srgbClr>
                  </a:outerShdw>
                </a:effectLst>
                <a:cs typeface="Arial" pitchFamily="34" charset="0"/>
              </a:rPr>
              <a:t> </a:t>
            </a:r>
            <a:r>
              <a:rPr lang="ru-RU" sz="2000" b="1" dirty="0">
                <a:cs typeface="Arial" pitchFamily="34" charset="0"/>
              </a:rPr>
              <a:t>- одно- или многоклеточные микроорганизмы растительного происхождения. </a:t>
            </a:r>
          </a:p>
        </p:txBody>
      </p:sp>
      <p:pic>
        <p:nvPicPr>
          <p:cNvPr id="60419" name="Picture 7" descr="ple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3408363"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9" descr="Dust_M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692150"/>
            <a:ext cx="5795962"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4937125"/>
            <a:ext cx="9144000" cy="923925"/>
          </a:xfrm>
          <a:prstGeom prst="rect">
            <a:avLst/>
          </a:prstGeom>
          <a:solidFill>
            <a:schemeClr val="accent6">
              <a:lumMod val="20000"/>
              <a:lumOff val="80000"/>
            </a:schemeClr>
          </a:solidFill>
          <a:ln w="9525" algn="ctr">
            <a:noFill/>
            <a:miter lim="800000"/>
            <a:headEnd/>
            <a:tailEnd/>
          </a:ln>
        </p:spPr>
        <p:txBody>
          <a:bodyPr anchor="ctr">
            <a:spAutoFit/>
          </a:bodyPr>
          <a:lstStyle/>
          <a:p>
            <a:pPr algn="just" eaLnBrk="1" hangingPunct="1">
              <a:defRPr/>
            </a:pPr>
            <a:r>
              <a:rPr lang="ru-RU" b="1" dirty="0">
                <a:cs typeface="Arial" pitchFamily="34" charset="0"/>
              </a:rPr>
              <a:t>Их размеры от 3 до 50 мкм и более. Грибки могут образовывать споры, обладающие высокой устойчивостью к замораживанию, высушиванию, действию солнечных лучей и дезинфицирующих средств.</a:t>
            </a:r>
          </a:p>
        </p:txBody>
      </p:sp>
    </p:spTree>
    <p:extLst>
      <p:ext uri="{BB962C8B-B14F-4D97-AF65-F5344CB8AC3E}">
        <p14:creationId xmlns:p14="http://schemas.microsoft.com/office/powerpoint/2010/main" val="20829801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5302378" y="402000"/>
            <a:ext cx="3589617" cy="774058"/>
          </a:xfrm>
          <a:prstGeom prst="rect">
            <a:avLst/>
          </a:prstGeom>
          <a:solidFill>
            <a:schemeClr val="bg1"/>
          </a:solidFill>
          <a:ln w="9525">
            <a:solidFill>
              <a:schemeClr val="tx1"/>
            </a:solidFill>
            <a:miter lim="800000"/>
            <a:headEnd/>
            <a:tailEnd/>
          </a:ln>
        </p:spPr>
        <p:txBody>
          <a:bodyPr>
            <a:spAutoFit/>
          </a:bodyPr>
          <a:lstStyle/>
          <a:p>
            <a:pPr algn="ctr"/>
            <a:r>
              <a:rPr lang="ru-RU" altLang="ru-RU" sz="2215" b="1">
                <a:solidFill>
                  <a:srgbClr val="C00000"/>
                </a:solidFill>
                <a:latin typeface="Calibri" panose="020F0502020204030204" pitchFamily="34" charset="0"/>
                <a:ea typeface="Calibri" panose="020F0502020204030204" pitchFamily="34" charset="0"/>
                <a:cs typeface="Times New Roman" panose="02020603050405020304" pitchFamily="18" charset="0"/>
              </a:rPr>
              <a:t>Бактериальные средства для поражения людей</a:t>
            </a:r>
            <a:endParaRPr lang="ru-RU" altLang="ru-RU" sz="2215" b="1">
              <a:solidFill>
                <a:srgbClr val="C00000"/>
              </a:solidFill>
              <a:ea typeface="Calibri" panose="020F0502020204030204" pitchFamily="34" charset="0"/>
              <a:cs typeface="Times New Roman" panose="02020603050405020304" pitchFamily="18" charset="0"/>
            </a:endParaRPr>
          </a:p>
        </p:txBody>
      </p:sp>
      <p:sp>
        <p:nvSpPr>
          <p:cNvPr id="7" name="Прямоугольник 6"/>
          <p:cNvSpPr/>
          <p:nvPr/>
        </p:nvSpPr>
        <p:spPr bwMode="auto">
          <a:xfrm>
            <a:off x="1049047" y="1169739"/>
            <a:ext cx="2193330" cy="5318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defRPr/>
            </a:pPr>
            <a:r>
              <a:rPr lang="x-none" dirty="0" err="1">
                <a:solidFill>
                  <a:srgbClr val="000000"/>
                </a:solidFill>
                <a:latin typeface="+mn-lt"/>
                <a:ea typeface="Calibri" panose="020F0502020204030204" pitchFamily="34" charset="0"/>
                <a:cs typeface="Times New Roman" panose="02020603050405020304" pitchFamily="18" charset="0"/>
              </a:rPr>
              <a:t>возбудител</a:t>
            </a:r>
            <a:r>
              <a:rPr lang="ru-RU" dirty="0">
                <a:solidFill>
                  <a:srgbClr val="000000"/>
                </a:solidFill>
                <a:latin typeface="+mn-lt"/>
                <a:ea typeface="Calibri" panose="020F0502020204030204" pitchFamily="34" charset="0"/>
                <a:cs typeface="Times New Roman" panose="02020603050405020304" pitchFamily="18" charset="0"/>
              </a:rPr>
              <a:t>и</a:t>
            </a:r>
            <a:r>
              <a:rPr lang="x-none" dirty="0">
                <a:solidFill>
                  <a:srgbClr val="000000"/>
                </a:solidFill>
                <a:latin typeface="+mn-lt"/>
                <a:ea typeface="Calibri" panose="020F0502020204030204" pitchFamily="34" charset="0"/>
                <a:cs typeface="Times New Roman" panose="02020603050405020304" pitchFamily="18" charset="0"/>
              </a:rPr>
              <a:t> чумы</a:t>
            </a:r>
            <a:endParaRPr lang="x-none" dirty="0">
              <a:latin typeface="+mn-lt"/>
            </a:endParaRPr>
          </a:p>
        </p:txBody>
      </p:sp>
      <p:sp>
        <p:nvSpPr>
          <p:cNvPr id="8" name="Прямоугольник 7"/>
          <p:cNvSpPr/>
          <p:nvPr/>
        </p:nvSpPr>
        <p:spPr bwMode="auto">
          <a:xfrm>
            <a:off x="1053443" y="1851034"/>
            <a:ext cx="2587455" cy="53184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defRPr/>
            </a:pPr>
            <a:r>
              <a:rPr lang="x-none" dirty="0" err="1">
                <a:solidFill>
                  <a:srgbClr val="000000"/>
                </a:solidFill>
                <a:latin typeface="+mn-lt"/>
                <a:ea typeface="Calibri" panose="020F0502020204030204" pitchFamily="34" charset="0"/>
                <a:cs typeface="Times New Roman" panose="02020603050405020304" pitchFamily="18" charset="0"/>
              </a:rPr>
              <a:t>натуральн</a:t>
            </a:r>
            <a:r>
              <a:rPr lang="ru-RU" dirty="0" err="1">
                <a:solidFill>
                  <a:srgbClr val="000000"/>
                </a:solidFill>
                <a:latin typeface="+mn-lt"/>
                <a:ea typeface="Calibri" panose="020F0502020204030204" pitchFamily="34" charset="0"/>
                <a:cs typeface="Times New Roman" panose="02020603050405020304" pitchFamily="18" charset="0"/>
              </a:rPr>
              <a:t>ая</a:t>
            </a:r>
            <a:r>
              <a:rPr lang="x-none" dirty="0">
                <a:solidFill>
                  <a:srgbClr val="000000"/>
                </a:solidFill>
                <a:latin typeface="+mn-lt"/>
                <a:ea typeface="Calibri" panose="020F0502020204030204" pitchFamily="34" charset="0"/>
                <a:cs typeface="Times New Roman" panose="02020603050405020304" pitchFamily="18" charset="0"/>
              </a:rPr>
              <a:t> осп</a:t>
            </a:r>
            <a:r>
              <a:rPr lang="ru-RU" dirty="0">
                <a:solidFill>
                  <a:srgbClr val="000000"/>
                </a:solidFill>
                <a:latin typeface="+mn-lt"/>
                <a:ea typeface="Calibri" panose="020F0502020204030204" pitchFamily="34" charset="0"/>
                <a:cs typeface="Times New Roman" panose="02020603050405020304" pitchFamily="18" charset="0"/>
              </a:rPr>
              <a:t>а</a:t>
            </a:r>
            <a:endParaRPr lang="x-none" dirty="0">
              <a:latin typeface="+mn-lt"/>
            </a:endParaRPr>
          </a:p>
        </p:txBody>
      </p:sp>
      <p:sp>
        <p:nvSpPr>
          <p:cNvPr id="9" name="Прямоугольник 8"/>
          <p:cNvSpPr/>
          <p:nvPr/>
        </p:nvSpPr>
        <p:spPr bwMode="auto">
          <a:xfrm>
            <a:off x="1049047" y="2634889"/>
            <a:ext cx="2991836" cy="5318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defRPr/>
            </a:pPr>
            <a:r>
              <a:rPr lang="x-none" dirty="0" err="1">
                <a:solidFill>
                  <a:srgbClr val="000000"/>
                </a:solidFill>
                <a:latin typeface="+mn-lt"/>
                <a:ea typeface="Calibri" panose="020F0502020204030204" pitchFamily="34" charset="0"/>
                <a:cs typeface="Times New Roman" panose="02020603050405020304" pitchFamily="18" charset="0"/>
              </a:rPr>
              <a:t>сибирск</a:t>
            </a:r>
            <a:r>
              <a:rPr lang="ru-RU" dirty="0" err="1">
                <a:solidFill>
                  <a:srgbClr val="000000"/>
                </a:solidFill>
                <a:latin typeface="+mn-lt"/>
                <a:ea typeface="Calibri" panose="020F0502020204030204" pitchFamily="34" charset="0"/>
                <a:cs typeface="Times New Roman" panose="02020603050405020304" pitchFamily="18" charset="0"/>
              </a:rPr>
              <a:t>ая</a:t>
            </a:r>
            <a:r>
              <a:rPr lang="x-none" dirty="0">
                <a:solidFill>
                  <a:srgbClr val="000000"/>
                </a:solidFill>
                <a:latin typeface="+mn-lt"/>
                <a:ea typeface="Calibri" panose="020F0502020204030204" pitchFamily="34" charset="0"/>
                <a:cs typeface="Times New Roman" panose="02020603050405020304" pitchFamily="18" charset="0"/>
              </a:rPr>
              <a:t> язв</a:t>
            </a:r>
            <a:r>
              <a:rPr lang="ru-RU" dirty="0">
                <a:solidFill>
                  <a:srgbClr val="000000"/>
                </a:solidFill>
                <a:latin typeface="+mn-lt"/>
                <a:ea typeface="Calibri" panose="020F0502020204030204" pitchFamily="34" charset="0"/>
                <a:cs typeface="Times New Roman" panose="02020603050405020304" pitchFamily="18" charset="0"/>
              </a:rPr>
              <a:t>а</a:t>
            </a:r>
            <a:endParaRPr lang="x-none" dirty="0">
              <a:latin typeface="+mn-lt"/>
            </a:endParaRPr>
          </a:p>
        </p:txBody>
      </p:sp>
      <p:sp>
        <p:nvSpPr>
          <p:cNvPr id="10" name="Прямоугольник 9"/>
          <p:cNvSpPr/>
          <p:nvPr/>
        </p:nvSpPr>
        <p:spPr bwMode="auto">
          <a:xfrm>
            <a:off x="1049047" y="3437791"/>
            <a:ext cx="3523686" cy="5318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defRPr/>
            </a:pPr>
            <a:r>
              <a:rPr lang="x-none" dirty="0" err="1">
                <a:solidFill>
                  <a:srgbClr val="000000"/>
                </a:solidFill>
                <a:latin typeface="+mn-lt"/>
                <a:ea typeface="Calibri" panose="020F0502020204030204" pitchFamily="34" charset="0"/>
                <a:cs typeface="Times New Roman" panose="02020603050405020304" pitchFamily="18" charset="0"/>
              </a:rPr>
              <a:t>туляреми</a:t>
            </a:r>
            <a:r>
              <a:rPr lang="ru-RU" dirty="0">
                <a:solidFill>
                  <a:srgbClr val="000000"/>
                </a:solidFill>
                <a:latin typeface="+mn-lt"/>
                <a:ea typeface="Calibri" panose="020F0502020204030204" pitchFamily="34" charset="0"/>
                <a:cs typeface="Times New Roman" panose="02020603050405020304" pitchFamily="18" charset="0"/>
              </a:rPr>
              <a:t>я</a:t>
            </a:r>
            <a:endParaRPr lang="x-none" dirty="0">
              <a:latin typeface="+mn-lt"/>
            </a:endParaRPr>
          </a:p>
        </p:txBody>
      </p:sp>
      <p:sp>
        <p:nvSpPr>
          <p:cNvPr id="11" name="Прямоугольник 10"/>
          <p:cNvSpPr/>
          <p:nvPr/>
        </p:nvSpPr>
        <p:spPr bwMode="auto">
          <a:xfrm>
            <a:off x="1049048" y="4240693"/>
            <a:ext cx="3788877" cy="5318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defRPr/>
            </a:pPr>
            <a:r>
              <a:rPr lang="x-none" dirty="0">
                <a:solidFill>
                  <a:srgbClr val="000000"/>
                </a:solidFill>
                <a:latin typeface="+mn-lt"/>
                <a:ea typeface="Calibri" panose="020F0502020204030204" pitchFamily="34" charset="0"/>
                <a:cs typeface="Times New Roman" panose="02020603050405020304" pitchFamily="18" charset="0"/>
              </a:rPr>
              <a:t>бруцеллёз</a:t>
            </a:r>
            <a:endParaRPr lang="x-none" dirty="0">
              <a:latin typeface="+mn-lt"/>
            </a:endParaRPr>
          </a:p>
        </p:txBody>
      </p:sp>
      <p:sp>
        <p:nvSpPr>
          <p:cNvPr id="12" name="Прямоугольник 11"/>
          <p:cNvSpPr/>
          <p:nvPr/>
        </p:nvSpPr>
        <p:spPr bwMode="auto">
          <a:xfrm>
            <a:off x="1066629" y="4998176"/>
            <a:ext cx="4502406" cy="53184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buFont typeface="Times New Roman" panose="02020603050405020304" pitchFamily="18" charset="0"/>
              <a:buNone/>
              <a:defRPr/>
            </a:pPr>
            <a:r>
              <a:rPr lang="ru-RU" dirty="0">
                <a:solidFill>
                  <a:srgbClr val="000000"/>
                </a:solidFill>
                <a:latin typeface="+mn-lt"/>
                <a:ea typeface="Calibri" panose="020F0502020204030204" pitchFamily="34" charset="0"/>
                <a:cs typeface="Times New Roman" panose="02020603050405020304" pitchFamily="18" charset="0"/>
              </a:rPr>
              <a:t>п</a:t>
            </a:r>
            <a:r>
              <a:rPr lang="x-none" dirty="0" err="1">
                <a:solidFill>
                  <a:srgbClr val="000000"/>
                </a:solidFill>
                <a:latin typeface="+mn-lt"/>
                <a:ea typeface="Calibri" panose="020F0502020204030204" pitchFamily="34" charset="0"/>
                <a:cs typeface="Times New Roman" panose="02020603050405020304" pitchFamily="18" charset="0"/>
              </a:rPr>
              <a:t>ятнист</a:t>
            </a:r>
            <a:r>
              <a:rPr lang="ru-RU" dirty="0" err="1">
                <a:solidFill>
                  <a:srgbClr val="000000"/>
                </a:solidFill>
                <a:latin typeface="+mn-lt"/>
                <a:ea typeface="Calibri" panose="020F0502020204030204" pitchFamily="34" charset="0"/>
                <a:cs typeface="Times New Roman" panose="02020603050405020304" pitchFamily="18" charset="0"/>
              </a:rPr>
              <a:t>ая</a:t>
            </a:r>
            <a:r>
              <a:rPr lang="ru-RU" dirty="0">
                <a:solidFill>
                  <a:srgbClr val="000000"/>
                </a:solidFill>
                <a:latin typeface="+mn-lt"/>
                <a:ea typeface="Calibri" panose="020F0502020204030204" pitchFamily="34" charset="0"/>
                <a:cs typeface="Times New Roman" panose="02020603050405020304" pitchFamily="18" charset="0"/>
              </a:rPr>
              <a:t> и ж</a:t>
            </a:r>
            <a:r>
              <a:rPr lang="x-none" dirty="0" err="1">
                <a:solidFill>
                  <a:srgbClr val="000000"/>
                </a:solidFill>
                <a:latin typeface="+mn-lt"/>
                <a:ea typeface="Calibri" panose="020F0502020204030204" pitchFamily="34" charset="0"/>
                <a:cs typeface="Times New Roman" panose="02020603050405020304" pitchFamily="18" charset="0"/>
              </a:rPr>
              <a:t>ёлт</a:t>
            </a:r>
            <a:r>
              <a:rPr lang="ru-RU" dirty="0" err="1">
                <a:solidFill>
                  <a:srgbClr val="000000"/>
                </a:solidFill>
                <a:latin typeface="+mn-lt"/>
                <a:ea typeface="Calibri" panose="020F0502020204030204" pitchFamily="34" charset="0"/>
                <a:cs typeface="Times New Roman" panose="02020603050405020304" pitchFamily="18" charset="0"/>
              </a:rPr>
              <a:t>ая</a:t>
            </a:r>
            <a:r>
              <a:rPr lang="x-none" dirty="0">
                <a:solidFill>
                  <a:srgbClr val="000000"/>
                </a:solidFill>
                <a:latin typeface="+mn-lt"/>
                <a:ea typeface="Calibri" panose="020F0502020204030204" pitchFamily="34" charset="0"/>
                <a:cs typeface="Times New Roman" panose="02020603050405020304" pitchFamily="18" charset="0"/>
              </a:rPr>
              <a:t> лихорадки</a:t>
            </a:r>
            <a:endParaRPr lang="x-none" dirty="0">
              <a:latin typeface="+mn-lt"/>
            </a:endParaRPr>
          </a:p>
        </p:txBody>
      </p:sp>
      <p:sp>
        <p:nvSpPr>
          <p:cNvPr id="13" name="Прямоугольник 12"/>
          <p:cNvSpPr/>
          <p:nvPr/>
        </p:nvSpPr>
        <p:spPr bwMode="auto">
          <a:xfrm>
            <a:off x="1066629" y="5714634"/>
            <a:ext cx="5166118" cy="5318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eaLnBrk="1" hangingPunct="1">
              <a:buClr>
                <a:srgbClr val="000000"/>
              </a:buClr>
              <a:buSzPct val="100000"/>
              <a:buFont typeface="Times New Roman" panose="02020603050405020304" pitchFamily="18" charset="0"/>
              <a:buNone/>
              <a:defRPr/>
            </a:pPr>
            <a:r>
              <a:rPr lang="x-none">
                <a:solidFill>
                  <a:srgbClr val="000000"/>
                </a:solidFill>
                <a:latin typeface="+mn-lt"/>
                <a:ea typeface="Calibri" panose="020F0502020204030204" pitchFamily="34" charset="0"/>
                <a:cs typeface="Times New Roman" panose="02020603050405020304" pitchFamily="18" charset="0"/>
              </a:rPr>
              <a:t>ботулинический токсин</a:t>
            </a:r>
            <a:endParaRPr lang="x-none">
              <a:latin typeface="+mn-lt"/>
            </a:endParaRPr>
          </a:p>
        </p:txBody>
      </p:sp>
      <p:cxnSp>
        <p:nvCxnSpPr>
          <p:cNvPr id="12298" name="Прямая соединительная линия 14"/>
          <p:cNvCxnSpPr>
            <a:cxnSpLocks noChangeShapeType="1"/>
            <a:stCxn id="12290" idx="2"/>
          </p:cNvCxnSpPr>
          <p:nvPr/>
        </p:nvCxnSpPr>
        <p:spPr bwMode="auto">
          <a:xfrm>
            <a:off x="7097185" y="1169739"/>
            <a:ext cx="0" cy="4811552"/>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9" name="Прямая со стрелкой 18"/>
          <p:cNvCxnSpPr>
            <a:cxnSpLocks noChangeShapeType="1"/>
          </p:cNvCxnSpPr>
          <p:nvPr/>
        </p:nvCxnSpPr>
        <p:spPr bwMode="auto">
          <a:xfrm flipH="1" flipV="1">
            <a:off x="3640898" y="1490607"/>
            <a:ext cx="3390357" cy="1172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0" name="Прямая со стрелкой 21"/>
          <p:cNvCxnSpPr>
            <a:cxnSpLocks noChangeShapeType="1"/>
          </p:cNvCxnSpPr>
          <p:nvPr/>
        </p:nvCxnSpPr>
        <p:spPr bwMode="auto">
          <a:xfrm flipH="1">
            <a:off x="3907555" y="2032713"/>
            <a:ext cx="3123699"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1" name="Прямая со стрелкой 23"/>
          <p:cNvCxnSpPr>
            <a:cxnSpLocks noChangeShapeType="1"/>
          </p:cNvCxnSpPr>
          <p:nvPr/>
        </p:nvCxnSpPr>
        <p:spPr bwMode="auto">
          <a:xfrm flipH="1">
            <a:off x="4240143" y="2831219"/>
            <a:ext cx="2791111"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2" name="Прямая со стрелкой 25"/>
          <p:cNvCxnSpPr>
            <a:cxnSpLocks noChangeShapeType="1"/>
          </p:cNvCxnSpPr>
          <p:nvPr/>
        </p:nvCxnSpPr>
        <p:spPr bwMode="auto">
          <a:xfrm flipH="1">
            <a:off x="4771994" y="3704448"/>
            <a:ext cx="2259261"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3" name="Прямая со стрелкой 27"/>
          <p:cNvCxnSpPr>
            <a:cxnSpLocks noChangeShapeType="1"/>
          </p:cNvCxnSpPr>
          <p:nvPr/>
        </p:nvCxnSpPr>
        <p:spPr bwMode="auto">
          <a:xfrm flipH="1">
            <a:off x="5103118" y="4505886"/>
            <a:ext cx="1994068"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4" name="Прямая со стрелкой 29"/>
          <p:cNvCxnSpPr>
            <a:cxnSpLocks noChangeShapeType="1"/>
          </p:cNvCxnSpPr>
          <p:nvPr/>
        </p:nvCxnSpPr>
        <p:spPr bwMode="auto">
          <a:xfrm flipH="1">
            <a:off x="5768296" y="5263368"/>
            <a:ext cx="1262959"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5" name="Прямая со стрелкой 31"/>
          <p:cNvCxnSpPr>
            <a:cxnSpLocks noChangeShapeType="1"/>
          </p:cNvCxnSpPr>
          <p:nvPr/>
        </p:nvCxnSpPr>
        <p:spPr bwMode="auto">
          <a:xfrm flipH="1">
            <a:off x="6433474" y="5981291"/>
            <a:ext cx="663712"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4699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 лучших фотографов лошадей в мире — Российское фот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254" y="2387280"/>
            <a:ext cx="3454823" cy="230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92192" y="523609"/>
            <a:ext cx="2591850" cy="923330"/>
          </a:xfrm>
          <a:prstGeom prst="rect">
            <a:avLst/>
          </a:prstGeom>
          <a:solidFill>
            <a:schemeClr val="bg1"/>
          </a:solidFill>
        </p:spPr>
        <p:txBody>
          <a:bodyPr>
            <a:spAutoFit/>
          </a:bodyPr>
          <a:lstStyle/>
          <a:p>
            <a:pPr algn="ctr">
              <a:defRPr/>
            </a:pPr>
            <a:r>
              <a:rPr lang="ru-RU" b="1" dirty="0">
                <a:solidFill>
                  <a:srgbClr val="000000"/>
                </a:solidFill>
                <a:latin typeface="+mn-lt"/>
                <a:ea typeface="Calibri" panose="020F0502020204030204" pitchFamily="34" charset="0"/>
                <a:cs typeface="Times New Roman" panose="02020603050405020304" pitchFamily="18" charset="0"/>
              </a:rPr>
              <a:t>Б</a:t>
            </a:r>
            <a:r>
              <a:rPr lang="x-none" b="1" dirty="0" err="1">
                <a:solidFill>
                  <a:srgbClr val="000000"/>
                </a:solidFill>
                <a:latin typeface="+mn-lt"/>
                <a:ea typeface="Calibri" panose="020F0502020204030204" pitchFamily="34" charset="0"/>
                <a:cs typeface="Times New Roman" panose="02020603050405020304" pitchFamily="18" charset="0"/>
              </a:rPr>
              <a:t>актериальны</a:t>
            </a:r>
            <a:r>
              <a:rPr lang="ru-RU" b="1" dirty="0">
                <a:solidFill>
                  <a:srgbClr val="000000"/>
                </a:solidFill>
                <a:latin typeface="+mn-lt"/>
                <a:ea typeface="Calibri" panose="020F0502020204030204" pitchFamily="34" charset="0"/>
                <a:cs typeface="Times New Roman" panose="02020603050405020304" pitchFamily="18" charset="0"/>
              </a:rPr>
              <a:t>е</a:t>
            </a:r>
            <a:r>
              <a:rPr lang="x-none" b="1" dirty="0">
                <a:solidFill>
                  <a:srgbClr val="000000"/>
                </a:solidFill>
                <a:latin typeface="+mn-lt"/>
                <a:ea typeface="Calibri" panose="020F0502020204030204" pitchFamily="34" charset="0"/>
                <a:cs typeface="Times New Roman" panose="02020603050405020304" pitchFamily="18" charset="0"/>
              </a:rPr>
              <a:t> средства поражения животных</a:t>
            </a:r>
            <a:endParaRPr lang="x-none" b="1" dirty="0">
              <a:latin typeface="+mn-lt"/>
            </a:endParaRPr>
          </a:p>
        </p:txBody>
      </p:sp>
      <p:sp>
        <p:nvSpPr>
          <p:cNvPr id="7" name="Прямоугольник: скругленные углы 6"/>
          <p:cNvSpPr/>
          <p:nvPr/>
        </p:nvSpPr>
        <p:spPr bwMode="auto">
          <a:xfrm>
            <a:off x="186075" y="837150"/>
            <a:ext cx="2591850" cy="107688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eaLnBrk="1" hangingPunct="1">
              <a:buClr>
                <a:srgbClr val="000000"/>
              </a:buClr>
              <a:buSzPct val="100000"/>
              <a:buFont typeface="Times New Roman" panose="02020603050405020304" pitchFamily="18" charset="0"/>
              <a:buNone/>
              <a:defRPr/>
            </a:pPr>
            <a:r>
              <a:rPr lang="ru-RU" sz="2215" dirty="0">
                <a:latin typeface="+mn-lt"/>
                <a:ea typeface="Calibri" panose="020F0502020204030204" pitchFamily="34" charset="0"/>
                <a:cs typeface="Times New Roman" panose="02020603050405020304" pitchFamily="18" charset="0"/>
              </a:rPr>
              <a:t>Я</a:t>
            </a:r>
            <a:r>
              <a:rPr lang="x-none" sz="2215" dirty="0">
                <a:latin typeface="+mn-lt"/>
                <a:ea typeface="Calibri" panose="020F0502020204030204" pitchFamily="34" charset="0"/>
                <a:cs typeface="Times New Roman" panose="02020603050405020304" pitchFamily="18" charset="0"/>
              </a:rPr>
              <a:t>щур</a:t>
            </a:r>
            <a:endParaRPr lang="x-none" sz="2215" dirty="0">
              <a:latin typeface="+mn-lt"/>
            </a:endParaRPr>
          </a:p>
        </p:txBody>
      </p:sp>
      <p:sp>
        <p:nvSpPr>
          <p:cNvPr id="10" name="Прямоугольник: скругленные углы 9"/>
          <p:cNvSpPr/>
          <p:nvPr/>
        </p:nvSpPr>
        <p:spPr bwMode="auto">
          <a:xfrm>
            <a:off x="6386589" y="837150"/>
            <a:ext cx="2591850" cy="107688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eaLnBrk="1" hangingPunct="1">
              <a:buClr>
                <a:srgbClr val="000000"/>
              </a:buClr>
              <a:buSzPct val="100000"/>
              <a:buFont typeface="Times New Roman" panose="02020603050405020304" pitchFamily="18" charset="0"/>
              <a:buNone/>
              <a:defRPr/>
            </a:pPr>
            <a:r>
              <a:rPr lang="ru-RU" sz="2215" dirty="0">
                <a:solidFill>
                  <a:srgbClr val="000000"/>
                </a:solidFill>
                <a:latin typeface="+mn-lt"/>
                <a:ea typeface="Calibri" panose="020F0502020204030204" pitchFamily="34" charset="0"/>
                <a:cs typeface="Times New Roman" panose="02020603050405020304" pitchFamily="18" charset="0"/>
              </a:rPr>
              <a:t>Ч</a:t>
            </a:r>
            <a:r>
              <a:rPr lang="x-none" sz="2215" dirty="0">
                <a:solidFill>
                  <a:srgbClr val="000000"/>
                </a:solidFill>
                <a:latin typeface="+mn-lt"/>
                <a:ea typeface="Calibri" panose="020F0502020204030204" pitchFamily="34" charset="0"/>
                <a:cs typeface="Times New Roman" panose="02020603050405020304" pitchFamily="18" charset="0"/>
              </a:rPr>
              <a:t>ум</a:t>
            </a:r>
            <a:r>
              <a:rPr lang="ru-RU" sz="2215" dirty="0">
                <a:solidFill>
                  <a:srgbClr val="000000"/>
                </a:solidFill>
                <a:latin typeface="+mn-lt"/>
                <a:ea typeface="Calibri" panose="020F0502020204030204" pitchFamily="34" charset="0"/>
                <a:cs typeface="Times New Roman" panose="02020603050405020304" pitchFamily="18" charset="0"/>
              </a:rPr>
              <a:t>а</a:t>
            </a:r>
            <a:endParaRPr lang="x-none" sz="2215" dirty="0">
              <a:latin typeface="+mn-lt"/>
            </a:endParaRPr>
          </a:p>
        </p:txBody>
      </p:sp>
      <p:sp>
        <p:nvSpPr>
          <p:cNvPr id="11" name="Прямоугольник: скругленные углы 10"/>
          <p:cNvSpPr/>
          <p:nvPr/>
        </p:nvSpPr>
        <p:spPr bwMode="auto">
          <a:xfrm>
            <a:off x="385335" y="5430395"/>
            <a:ext cx="2591850" cy="107542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eaLnBrk="1" hangingPunct="1">
              <a:buClr>
                <a:srgbClr val="000000"/>
              </a:buClr>
              <a:buSzPct val="100000"/>
              <a:buFont typeface="Times New Roman" panose="02020603050405020304" pitchFamily="18" charset="0"/>
              <a:buNone/>
              <a:defRPr/>
            </a:pPr>
            <a:r>
              <a:rPr lang="ru-RU" sz="2215" dirty="0">
                <a:solidFill>
                  <a:srgbClr val="000000"/>
                </a:solidFill>
                <a:latin typeface="+mn-lt"/>
                <a:ea typeface="Calibri" panose="020F0502020204030204" pitchFamily="34" charset="0"/>
                <a:cs typeface="Times New Roman" panose="02020603050405020304" pitchFamily="18" charset="0"/>
              </a:rPr>
              <a:t>С</a:t>
            </a:r>
            <a:r>
              <a:rPr lang="x-none" sz="2215" dirty="0" err="1">
                <a:solidFill>
                  <a:srgbClr val="000000"/>
                </a:solidFill>
                <a:latin typeface="+mn-lt"/>
                <a:ea typeface="Calibri" panose="020F0502020204030204" pitchFamily="34" charset="0"/>
                <a:cs typeface="Times New Roman" panose="02020603050405020304" pitchFamily="18" charset="0"/>
              </a:rPr>
              <a:t>ибирск</a:t>
            </a:r>
            <a:r>
              <a:rPr lang="ru-RU" sz="2215" dirty="0" err="1">
                <a:solidFill>
                  <a:srgbClr val="000000"/>
                </a:solidFill>
                <a:latin typeface="+mn-lt"/>
                <a:ea typeface="Calibri" panose="020F0502020204030204" pitchFamily="34" charset="0"/>
                <a:cs typeface="Times New Roman" panose="02020603050405020304" pitchFamily="18" charset="0"/>
              </a:rPr>
              <a:t>ая</a:t>
            </a:r>
            <a:r>
              <a:rPr lang="ru-RU" sz="2215" dirty="0">
                <a:solidFill>
                  <a:srgbClr val="000000"/>
                </a:solidFill>
                <a:latin typeface="+mn-lt"/>
                <a:ea typeface="Calibri" panose="020F0502020204030204" pitchFamily="34" charset="0"/>
                <a:cs typeface="Times New Roman" panose="02020603050405020304" pitchFamily="18" charset="0"/>
              </a:rPr>
              <a:t> </a:t>
            </a:r>
            <a:r>
              <a:rPr lang="x-none" sz="2215" dirty="0">
                <a:solidFill>
                  <a:srgbClr val="000000"/>
                </a:solidFill>
                <a:latin typeface="+mn-lt"/>
                <a:ea typeface="Calibri" panose="020F0502020204030204" pitchFamily="34" charset="0"/>
                <a:cs typeface="Times New Roman" panose="02020603050405020304" pitchFamily="18" charset="0"/>
              </a:rPr>
              <a:t>язв</a:t>
            </a:r>
            <a:r>
              <a:rPr lang="ru-RU" sz="2215" dirty="0">
                <a:solidFill>
                  <a:srgbClr val="000000"/>
                </a:solidFill>
                <a:latin typeface="+mn-lt"/>
                <a:ea typeface="Calibri" panose="020F0502020204030204" pitchFamily="34" charset="0"/>
                <a:cs typeface="Times New Roman" panose="02020603050405020304" pitchFamily="18" charset="0"/>
              </a:rPr>
              <a:t>а</a:t>
            </a:r>
            <a:endParaRPr lang="x-none" sz="2215" dirty="0">
              <a:latin typeface="+mn-lt"/>
            </a:endParaRPr>
          </a:p>
        </p:txBody>
      </p:sp>
      <p:sp>
        <p:nvSpPr>
          <p:cNvPr id="12" name="Прямоугольник: скругленные углы 11"/>
          <p:cNvSpPr/>
          <p:nvPr/>
        </p:nvSpPr>
        <p:spPr bwMode="auto">
          <a:xfrm>
            <a:off x="3406474" y="5389371"/>
            <a:ext cx="2591850" cy="1076886"/>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buClr>
                <a:srgbClr val="000000"/>
              </a:buClr>
              <a:buSzPct val="100000"/>
              <a:buFont typeface="Times New Roman" panose="02020603050405020304" pitchFamily="18" charset="0"/>
              <a:buNone/>
              <a:defRPr/>
            </a:pPr>
            <a:r>
              <a:rPr lang="ru-RU" sz="2215" dirty="0">
                <a:solidFill>
                  <a:srgbClr val="000000"/>
                </a:solidFill>
                <a:latin typeface="+mn-lt"/>
                <a:ea typeface="Calibri" panose="020F0502020204030204" pitchFamily="34" charset="0"/>
                <a:cs typeface="Times New Roman" panose="02020603050405020304" pitchFamily="18" charset="0"/>
              </a:rPr>
              <a:t>А</a:t>
            </a:r>
            <a:r>
              <a:rPr lang="x-none" sz="2215" dirty="0" err="1">
                <a:solidFill>
                  <a:srgbClr val="000000"/>
                </a:solidFill>
                <a:latin typeface="+mn-lt"/>
                <a:ea typeface="Calibri" panose="020F0502020204030204" pitchFamily="34" charset="0"/>
                <a:cs typeface="Times New Roman" panose="02020603050405020304" pitchFamily="18" charset="0"/>
              </a:rPr>
              <a:t>фриканск</a:t>
            </a:r>
            <a:r>
              <a:rPr lang="ru-RU" sz="2215" dirty="0" err="1">
                <a:solidFill>
                  <a:srgbClr val="000000"/>
                </a:solidFill>
                <a:latin typeface="+mn-lt"/>
                <a:ea typeface="Calibri" panose="020F0502020204030204" pitchFamily="34" charset="0"/>
                <a:cs typeface="Times New Roman" panose="02020603050405020304" pitchFamily="18" charset="0"/>
              </a:rPr>
              <a:t>ая</a:t>
            </a:r>
            <a:r>
              <a:rPr lang="ru-RU" sz="2215" dirty="0">
                <a:solidFill>
                  <a:srgbClr val="000000"/>
                </a:solidFill>
                <a:latin typeface="+mn-lt"/>
                <a:ea typeface="Calibri" panose="020F0502020204030204" pitchFamily="34" charset="0"/>
                <a:cs typeface="Times New Roman" panose="02020603050405020304" pitchFamily="18" charset="0"/>
              </a:rPr>
              <a:t> </a:t>
            </a:r>
            <a:r>
              <a:rPr lang="x-none" sz="2215" dirty="0">
                <a:solidFill>
                  <a:srgbClr val="000000"/>
                </a:solidFill>
                <a:latin typeface="+mn-lt"/>
                <a:ea typeface="Calibri" panose="020F0502020204030204" pitchFamily="34" charset="0"/>
                <a:cs typeface="Times New Roman" panose="02020603050405020304" pitchFamily="18" charset="0"/>
              </a:rPr>
              <a:t>чум</a:t>
            </a:r>
            <a:r>
              <a:rPr lang="ru-RU" sz="2215" dirty="0">
                <a:solidFill>
                  <a:srgbClr val="000000"/>
                </a:solidFill>
                <a:latin typeface="+mn-lt"/>
                <a:ea typeface="Calibri" panose="020F0502020204030204" pitchFamily="34" charset="0"/>
                <a:cs typeface="Times New Roman" panose="02020603050405020304" pitchFamily="18" charset="0"/>
              </a:rPr>
              <a:t>а</a:t>
            </a:r>
            <a:r>
              <a:rPr lang="x-none" sz="2215" dirty="0">
                <a:solidFill>
                  <a:srgbClr val="000000"/>
                </a:solidFill>
                <a:latin typeface="+mn-lt"/>
                <a:ea typeface="Calibri" panose="020F0502020204030204" pitchFamily="34" charset="0"/>
                <a:cs typeface="Times New Roman" panose="02020603050405020304" pitchFamily="18" charset="0"/>
              </a:rPr>
              <a:t> свиней</a:t>
            </a:r>
            <a:endParaRPr lang="x-none" sz="2215" dirty="0">
              <a:latin typeface="+mn-lt"/>
            </a:endParaRPr>
          </a:p>
        </p:txBody>
      </p:sp>
      <p:sp>
        <p:nvSpPr>
          <p:cNvPr id="13" name="Прямоугольник: скругленные углы 12"/>
          <p:cNvSpPr/>
          <p:nvPr/>
        </p:nvSpPr>
        <p:spPr bwMode="auto">
          <a:xfrm>
            <a:off x="6366076" y="5398162"/>
            <a:ext cx="2591850" cy="107542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eaLnBrk="1" hangingPunct="1">
              <a:buClr>
                <a:srgbClr val="000000"/>
              </a:buClr>
              <a:buSzPct val="100000"/>
              <a:buFont typeface="Times New Roman" panose="02020603050405020304" pitchFamily="18" charset="0"/>
              <a:buNone/>
              <a:defRPr/>
            </a:pPr>
            <a:r>
              <a:rPr lang="ru-RU" sz="2215" dirty="0">
                <a:solidFill>
                  <a:srgbClr val="000000"/>
                </a:solidFill>
                <a:latin typeface="+mn-lt"/>
                <a:ea typeface="Calibri" panose="020F0502020204030204" pitchFamily="34" charset="0"/>
                <a:cs typeface="Times New Roman" panose="02020603050405020304" pitchFamily="18" charset="0"/>
              </a:rPr>
              <a:t>Б</a:t>
            </a:r>
            <a:r>
              <a:rPr lang="x-none" sz="2215" dirty="0" err="1">
                <a:solidFill>
                  <a:srgbClr val="000000"/>
                </a:solidFill>
                <a:latin typeface="+mn-lt"/>
                <a:ea typeface="Calibri" panose="020F0502020204030204" pitchFamily="34" charset="0"/>
                <a:cs typeface="Times New Roman" panose="02020603050405020304" pitchFamily="18" charset="0"/>
              </a:rPr>
              <a:t>руцеллёз</a:t>
            </a:r>
            <a:endParaRPr lang="x-none" sz="2215" dirty="0">
              <a:latin typeface="+mn-lt"/>
            </a:endParaRPr>
          </a:p>
        </p:txBody>
      </p:sp>
      <p:cxnSp>
        <p:nvCxnSpPr>
          <p:cNvPr id="13321" name="Прямая со стрелкой 15"/>
          <p:cNvCxnSpPr>
            <a:cxnSpLocks noChangeShapeType="1"/>
            <a:stCxn id="7" idx="2"/>
          </p:cNvCxnSpPr>
          <p:nvPr/>
        </p:nvCxnSpPr>
        <p:spPr bwMode="auto">
          <a:xfrm>
            <a:off x="1481267" y="1914035"/>
            <a:ext cx="1296657" cy="131570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22" name="Прямая со стрелкой 19"/>
          <p:cNvCxnSpPr>
            <a:cxnSpLocks noChangeShapeType="1"/>
          </p:cNvCxnSpPr>
          <p:nvPr/>
        </p:nvCxnSpPr>
        <p:spPr bwMode="auto">
          <a:xfrm flipH="1">
            <a:off x="6565337" y="2032713"/>
            <a:ext cx="1097397" cy="139628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23" name="Прямая со стрелкой 21"/>
          <p:cNvCxnSpPr>
            <a:cxnSpLocks noChangeShapeType="1"/>
          </p:cNvCxnSpPr>
          <p:nvPr/>
        </p:nvCxnSpPr>
        <p:spPr bwMode="auto">
          <a:xfrm flipV="1">
            <a:off x="1791879" y="3960850"/>
            <a:ext cx="986045" cy="142852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24" name="Прямая со стрелкой 23"/>
          <p:cNvCxnSpPr>
            <a:cxnSpLocks noChangeShapeType="1"/>
          </p:cNvCxnSpPr>
          <p:nvPr/>
        </p:nvCxnSpPr>
        <p:spPr bwMode="auto">
          <a:xfrm flipH="1" flipV="1">
            <a:off x="6625407" y="4026782"/>
            <a:ext cx="1037326" cy="1362589"/>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2284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2377" y="421048"/>
            <a:ext cx="7510358" cy="433196"/>
          </a:xfrm>
          <a:prstGeom prst="rect">
            <a:avLst/>
          </a:prstGeom>
          <a:noFill/>
        </p:spPr>
        <p:txBody>
          <a:bodyPr>
            <a:spAutoFit/>
          </a:bodyPr>
          <a:lstStyle/>
          <a:p>
            <a:pPr algn="ctr">
              <a:defRPr/>
            </a:pPr>
            <a:r>
              <a:rPr lang="ru-RU" sz="2215" dirty="0">
                <a:latin typeface="+mj-lt"/>
                <a:ea typeface="Calibri" panose="020F0502020204030204" pitchFamily="34" charset="0"/>
                <a:cs typeface="Times New Roman" panose="02020603050405020304" pitchFamily="18" charset="0"/>
              </a:rPr>
              <a:t>Ба</a:t>
            </a:r>
            <a:r>
              <a:rPr lang="x-none" sz="2215" dirty="0" err="1">
                <a:latin typeface="+mj-lt"/>
                <a:ea typeface="Calibri" panose="020F0502020204030204" pitchFamily="34" charset="0"/>
                <a:cs typeface="Times New Roman" panose="02020603050405020304" pitchFamily="18" charset="0"/>
              </a:rPr>
              <a:t>ктериальны</a:t>
            </a:r>
            <a:r>
              <a:rPr lang="ru-RU" sz="2215" dirty="0">
                <a:latin typeface="+mj-lt"/>
                <a:ea typeface="Calibri" panose="020F0502020204030204" pitchFamily="34" charset="0"/>
                <a:cs typeface="Times New Roman" panose="02020603050405020304" pitchFamily="18" charset="0"/>
              </a:rPr>
              <a:t>е</a:t>
            </a:r>
            <a:r>
              <a:rPr lang="x-none" sz="2215" dirty="0">
                <a:latin typeface="+mj-lt"/>
                <a:ea typeface="Calibri" panose="020F0502020204030204" pitchFamily="34" charset="0"/>
                <a:cs typeface="Times New Roman" panose="02020603050405020304" pitchFamily="18" charset="0"/>
              </a:rPr>
              <a:t> средства поражения растений</a:t>
            </a:r>
            <a:endParaRPr lang="x-none" sz="2215" dirty="0">
              <a:latin typeface="+mj-lt"/>
            </a:endParaRPr>
          </a:p>
        </p:txBody>
      </p:sp>
      <p:sp>
        <p:nvSpPr>
          <p:cNvPr id="12" name="Прямоугольник 11"/>
          <p:cNvSpPr/>
          <p:nvPr/>
        </p:nvSpPr>
        <p:spPr bwMode="auto">
          <a:xfrm>
            <a:off x="2679759" y="1546283"/>
            <a:ext cx="3047512" cy="797041"/>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x-none" dirty="0">
                <a:solidFill>
                  <a:srgbClr val="000000"/>
                </a:solidFill>
                <a:latin typeface="+mn-lt"/>
                <a:ea typeface="Calibri" panose="020F0502020204030204" pitchFamily="34" charset="0"/>
                <a:cs typeface="Times New Roman" panose="02020603050405020304" pitchFamily="18" charset="0"/>
              </a:rPr>
              <a:t>стеблевой ржавчины пшеницы</a:t>
            </a:r>
            <a:endParaRPr lang="x-none" dirty="0">
              <a:latin typeface="+mn-lt"/>
            </a:endParaRPr>
          </a:p>
        </p:txBody>
      </p:sp>
      <p:sp>
        <p:nvSpPr>
          <p:cNvPr id="13" name="Прямоугольник 12"/>
          <p:cNvSpPr/>
          <p:nvPr/>
        </p:nvSpPr>
        <p:spPr bwMode="auto">
          <a:xfrm>
            <a:off x="2679760" y="3411418"/>
            <a:ext cx="3189631" cy="797041"/>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x-none">
                <a:solidFill>
                  <a:srgbClr val="000000"/>
                </a:solidFill>
                <a:latin typeface="+mn-lt"/>
                <a:ea typeface="Calibri" panose="020F0502020204030204" pitchFamily="34" charset="0"/>
                <a:cs typeface="Times New Roman" panose="02020603050405020304" pitchFamily="18" charset="0"/>
              </a:rPr>
              <a:t>фитофторы картофеля</a:t>
            </a:r>
            <a:endParaRPr lang="x-none" dirty="0">
              <a:latin typeface="+mn-lt"/>
            </a:endParaRPr>
          </a:p>
        </p:txBody>
      </p:sp>
      <p:sp>
        <p:nvSpPr>
          <p:cNvPr id="14" name="Прямоугольник 13"/>
          <p:cNvSpPr/>
          <p:nvPr/>
        </p:nvSpPr>
        <p:spPr bwMode="auto">
          <a:xfrm>
            <a:off x="2679759" y="5311718"/>
            <a:ext cx="3186700" cy="797041"/>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x-none" dirty="0" err="1">
                <a:solidFill>
                  <a:srgbClr val="000000"/>
                </a:solidFill>
                <a:latin typeface="+mn-lt"/>
                <a:ea typeface="Calibri" panose="020F0502020204030204" pitchFamily="34" charset="0"/>
                <a:cs typeface="Times New Roman" panose="02020603050405020304" pitchFamily="18" charset="0"/>
              </a:rPr>
              <a:t>пирикуляриоза</a:t>
            </a:r>
            <a:r>
              <a:rPr lang="x-none" dirty="0">
                <a:solidFill>
                  <a:srgbClr val="000000"/>
                </a:solidFill>
                <a:latin typeface="+mn-lt"/>
                <a:ea typeface="Calibri" panose="020F0502020204030204" pitchFamily="34" charset="0"/>
                <a:cs typeface="Times New Roman" panose="02020603050405020304" pitchFamily="18" charset="0"/>
              </a:rPr>
              <a:t> риса </a:t>
            </a:r>
            <a:endParaRPr lang="x-none" dirty="0">
              <a:latin typeface="+mn-lt"/>
            </a:endParaRPr>
          </a:p>
        </p:txBody>
      </p:sp>
      <p:pic>
        <p:nvPicPr>
          <p:cNvPr id="13318" name="Picture 2" descr="Стеблевая ржавчина – угроза мировому производству пшениц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837" y="1012968"/>
            <a:ext cx="2588919" cy="172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descr="Первые признаки фитофторы на картофеле – описание и фот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420" y="2900082"/>
            <a:ext cx="2575733" cy="181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descr="Пирикуляриоз риса - лечение и методы борьбы с болезнями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837" y="4885359"/>
            <a:ext cx="2588919" cy="155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bwMode="auto">
          <a:xfrm>
            <a:off x="186075" y="3295672"/>
            <a:ext cx="1994068" cy="1197027"/>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eaLnBrk="1" hangingPunct="1">
              <a:buClr>
                <a:srgbClr val="000000"/>
              </a:buClr>
              <a:buSzPct val="100000"/>
              <a:defRPr/>
            </a:pPr>
            <a:r>
              <a:rPr lang="ru-RU" sz="1846" b="1"/>
              <a:t>Возбудители</a:t>
            </a:r>
            <a:endParaRPr lang="x-none" sz="1846" b="1" dirty="0"/>
          </a:p>
        </p:txBody>
      </p:sp>
      <p:cxnSp>
        <p:nvCxnSpPr>
          <p:cNvPr id="14346" name="Прямая со стрелкой 16"/>
          <p:cNvCxnSpPr>
            <a:cxnSpLocks noChangeShapeType="1"/>
            <a:stCxn id="15" idx="3"/>
            <a:endCxn id="12" idx="1"/>
          </p:cNvCxnSpPr>
          <p:nvPr/>
        </p:nvCxnSpPr>
        <p:spPr bwMode="auto">
          <a:xfrm flipV="1">
            <a:off x="2180142" y="1944804"/>
            <a:ext cx="499617" cy="1950114"/>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7" name="Прямая со стрелкой 18"/>
          <p:cNvCxnSpPr>
            <a:cxnSpLocks noChangeShapeType="1"/>
            <a:stCxn id="15" idx="3"/>
          </p:cNvCxnSpPr>
          <p:nvPr/>
        </p:nvCxnSpPr>
        <p:spPr bwMode="auto">
          <a:xfrm>
            <a:off x="2180142" y="3894918"/>
            <a:ext cx="499617"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8" name="Прямая со стрелкой 20"/>
          <p:cNvCxnSpPr>
            <a:cxnSpLocks noChangeShapeType="1"/>
            <a:stCxn id="15" idx="3"/>
            <a:endCxn id="14" idx="1"/>
          </p:cNvCxnSpPr>
          <p:nvPr/>
        </p:nvCxnSpPr>
        <p:spPr bwMode="auto">
          <a:xfrm>
            <a:off x="2180142" y="3894918"/>
            <a:ext cx="499617" cy="181532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37846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8424862"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29434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403152"/>
            <a:ext cx="5976664" cy="1665808"/>
          </a:xfrm>
          <a:prstGeom prst="rect">
            <a:avLst/>
          </a:prstGeom>
          <a:solidFill>
            <a:schemeClr val="accent5">
              <a:lumMod val="20000"/>
              <a:lumOff val="8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355600" indent="-266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2000" b="1" smtClean="0">
                <a:solidFill>
                  <a:srgbClr val="000000"/>
                </a:solidFill>
                <a:latin typeface="Arial" pitchFamily="34" charset="0"/>
                <a:cs typeface="Arial" pitchFamily="34" charset="0"/>
              </a:rPr>
              <a:t>- </a:t>
            </a:r>
            <a:r>
              <a:rPr lang="ru-RU" sz="2000" b="1" i="1" smtClean="0">
                <a:solidFill>
                  <a:srgbClr val="000000"/>
                </a:solidFill>
                <a:latin typeface="Arial" pitchFamily="34" charset="0"/>
                <a:cs typeface="Arial" pitchFamily="34" charset="0"/>
              </a:rPr>
              <a:t>аэрозольный способ</a:t>
            </a:r>
            <a:r>
              <a:rPr lang="ru-RU" sz="2000" b="1" smtClean="0">
                <a:solidFill>
                  <a:srgbClr val="000000"/>
                </a:solidFill>
                <a:latin typeface="Arial" pitchFamily="34" charset="0"/>
                <a:cs typeface="Arial" pitchFamily="34" charset="0"/>
              </a:rPr>
              <a:t>: </a:t>
            </a:r>
            <a:r>
              <a:rPr lang="ru-RU" sz="2000" smtClean="0">
                <a:solidFill>
                  <a:srgbClr val="000000"/>
                </a:solidFill>
                <a:latin typeface="Arial" pitchFamily="34" charset="0"/>
                <a:cs typeface="Arial" pitchFamily="34" charset="0"/>
              </a:rPr>
              <a:t>р а с п ы л е н и е биологических рецептур из боеприпасов кассетного и бакового типов для заражения приземного слоя воздуха биологическими средствами.</a:t>
            </a:r>
            <a:endParaRPr lang="ru-RU" sz="2000" smtClean="0">
              <a:solidFill>
                <a:srgbClr val="FFFFD9"/>
              </a:solidFill>
              <a:latin typeface="Arial" pitchFamily="34" charset="0"/>
              <a:cs typeface="Arial" pitchFamily="34" charset="0"/>
            </a:endParaRPr>
          </a:p>
        </p:txBody>
      </p:sp>
      <p:sp>
        <p:nvSpPr>
          <p:cNvPr id="6" name="Скругленный прямоугольник 5"/>
          <p:cNvSpPr/>
          <p:nvPr/>
        </p:nvSpPr>
        <p:spPr>
          <a:xfrm>
            <a:off x="107950" y="188913"/>
            <a:ext cx="8856663" cy="792162"/>
          </a:xfrm>
          <a:prstGeom prst="roundRect">
            <a:avLst/>
          </a:prstGeom>
          <a:solidFill>
            <a:srgbClr val="C2E49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400" b="1" dirty="0">
                <a:solidFill>
                  <a:srgbClr val="000000"/>
                </a:solidFill>
                <a:latin typeface="Times New Roman" pitchFamily="18" charset="0"/>
                <a:cs typeface="Times New Roman" pitchFamily="18" charset="0"/>
              </a:rPr>
              <a:t>СПОСОБЫ ПРИМЕНЕНИЯ БО</a:t>
            </a:r>
            <a:endParaRPr lang="ru-RU" sz="2400" dirty="0">
              <a:solidFill>
                <a:srgbClr val="FFFFD9"/>
              </a:solidFill>
              <a:latin typeface="Times New Roman" pitchFamily="18" charset="0"/>
              <a:cs typeface="Times New Roman" pitchFamily="18" charset="0"/>
            </a:endParaRPr>
          </a:p>
        </p:txBody>
      </p:sp>
      <p:sp>
        <p:nvSpPr>
          <p:cNvPr id="9" name="Прямоугольник 8"/>
          <p:cNvSpPr/>
          <p:nvPr/>
        </p:nvSpPr>
        <p:spPr>
          <a:xfrm>
            <a:off x="124520" y="3212976"/>
            <a:ext cx="5976664" cy="1728192"/>
          </a:xfrm>
          <a:prstGeom prst="rect">
            <a:avLst/>
          </a:prstGeom>
          <a:solidFill>
            <a:schemeClr val="accent4">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355600" indent="-266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2000" b="1" dirty="0" smtClean="0">
                <a:solidFill>
                  <a:srgbClr val="000000"/>
                </a:solidFill>
                <a:latin typeface="Arial" pitchFamily="34" charset="0"/>
                <a:cs typeface="Arial" pitchFamily="34" charset="0"/>
              </a:rPr>
              <a:t>- </a:t>
            </a:r>
            <a:r>
              <a:rPr lang="ru-RU" sz="2000" b="1" i="1" dirty="0" smtClean="0">
                <a:solidFill>
                  <a:srgbClr val="000000"/>
                </a:solidFill>
                <a:latin typeface="Arial" pitchFamily="34" charset="0"/>
                <a:cs typeface="Arial" pitchFamily="34" charset="0"/>
              </a:rPr>
              <a:t>трансмиссивный способ:</a:t>
            </a:r>
            <a:r>
              <a:rPr lang="ru-RU" sz="2000" b="1" dirty="0" smtClean="0">
                <a:solidFill>
                  <a:srgbClr val="000000"/>
                </a:solidFill>
                <a:latin typeface="Arial" pitchFamily="34" charset="0"/>
                <a:cs typeface="Arial" pitchFamily="34" charset="0"/>
              </a:rPr>
              <a:t> </a:t>
            </a:r>
            <a:r>
              <a:rPr lang="ru-RU" sz="2000" dirty="0" smtClean="0">
                <a:solidFill>
                  <a:srgbClr val="000000"/>
                </a:solidFill>
                <a:latin typeface="Arial" pitchFamily="34" charset="0"/>
                <a:cs typeface="Arial" pitchFamily="34" charset="0"/>
              </a:rPr>
              <a:t>рассеивание в районе объекта специальными боеприпасами искусственно зараженных биологическими средствами кровососущих переносчиков (блох, комаров, вшей, клещей)</a:t>
            </a:r>
            <a:endParaRPr lang="ru-RU" sz="2000" dirty="0" smtClean="0">
              <a:solidFill>
                <a:srgbClr val="FFFFD9"/>
              </a:solidFill>
              <a:latin typeface="Arial" pitchFamily="34" charset="0"/>
              <a:cs typeface="Arial" pitchFamily="34" charset="0"/>
            </a:endParaRPr>
          </a:p>
        </p:txBody>
      </p:sp>
      <p:sp>
        <p:nvSpPr>
          <p:cNvPr id="10" name="Прямоугольник 9"/>
          <p:cNvSpPr/>
          <p:nvPr/>
        </p:nvSpPr>
        <p:spPr>
          <a:xfrm>
            <a:off x="124520" y="5229200"/>
            <a:ext cx="5976664" cy="1336204"/>
          </a:xfrm>
          <a:prstGeom prst="rect">
            <a:avLst/>
          </a:prstGeom>
          <a:solidFill>
            <a:schemeClr val="accent3">
              <a:lumMod val="20000"/>
              <a:lumOff val="80000"/>
            </a:schemeClr>
          </a:solidFill>
          <a:effectLst>
            <a:glow rad="101600">
              <a:schemeClr val="bg1">
                <a:lumMod val="2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indent="88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2000" b="1" smtClean="0">
                <a:solidFill>
                  <a:srgbClr val="000000"/>
                </a:solidFill>
                <a:latin typeface="Arial" pitchFamily="34" charset="0"/>
                <a:cs typeface="Arial" pitchFamily="34" charset="0"/>
              </a:rPr>
              <a:t>- </a:t>
            </a:r>
            <a:r>
              <a:rPr lang="ru-RU" sz="2000" b="1" i="1" smtClean="0">
                <a:solidFill>
                  <a:srgbClr val="000000"/>
                </a:solidFill>
                <a:latin typeface="Arial" pitchFamily="34" charset="0"/>
                <a:cs typeface="Arial" pitchFamily="34" charset="0"/>
              </a:rPr>
              <a:t>диверсионный способ</a:t>
            </a:r>
            <a:r>
              <a:rPr lang="ru-RU" sz="2000" b="1" smtClean="0">
                <a:solidFill>
                  <a:srgbClr val="000000"/>
                </a:solidFill>
                <a:latin typeface="Arial" pitchFamily="34" charset="0"/>
                <a:cs typeface="Arial" pitchFamily="34" charset="0"/>
              </a:rPr>
              <a:t>: </a:t>
            </a:r>
            <a:r>
              <a:rPr lang="ru-RU" sz="2000" smtClean="0">
                <a:solidFill>
                  <a:srgbClr val="000000"/>
                </a:solidFill>
                <a:latin typeface="Arial" pitchFamily="34" charset="0"/>
                <a:cs typeface="Arial" pitchFamily="34" charset="0"/>
              </a:rPr>
              <a:t>з а р а ж е н и е биологическими средствами воздуха, воды, пищи при помощи диверсионного снаряжения.</a:t>
            </a:r>
            <a:endParaRPr lang="ru-RU" sz="2000" smtClean="0">
              <a:solidFill>
                <a:srgbClr val="FFFFD9"/>
              </a:solidFill>
              <a:latin typeface="Arial" pitchFamily="34" charset="0"/>
              <a:cs typeface="Arial" pitchFamily="34" charset="0"/>
            </a:endParaRPr>
          </a:p>
        </p:txBody>
      </p:sp>
      <p:pic>
        <p:nvPicPr>
          <p:cNvPr id="62476" name="Picture 8" descr="http://www.contrainjerencia.com/wp-content/uploads/2013/09/sar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25" y="5218113"/>
            <a:ext cx="2160588"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10" descr="http://i.wp.pl/a/f/jpeg/31770/agent_orange_wiki_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3213100"/>
            <a:ext cx="23177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4" descr="http://topwar.ru/uploads/posts/2011-10/thumbs/1319228953_AFDF2DCA7E8D4D7542AA81783A4CF0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403350"/>
            <a:ext cx="23241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016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p:txBody>
          <a:bodyPr/>
          <a:lstStyle/>
          <a:p>
            <a:pPr eaLnBrk="1" hangingPunct="1"/>
            <a:endParaRPr lang="ru-RU" smtClean="0"/>
          </a:p>
        </p:txBody>
      </p:sp>
      <p:sp>
        <p:nvSpPr>
          <p:cNvPr id="63491" name="Объект 2"/>
          <p:cNvSpPr>
            <a:spLocks noGrp="1"/>
          </p:cNvSpPr>
          <p:nvPr>
            <p:ph idx="1"/>
          </p:nvPr>
        </p:nvSpPr>
        <p:spPr/>
        <p:txBody>
          <a:bodyPr/>
          <a:lstStyle/>
          <a:p>
            <a:pPr eaLnBrk="1" hangingPunct="1"/>
            <a:endParaRPr lang="ru-RU" smtClean="0"/>
          </a:p>
        </p:txBody>
      </p:sp>
      <p:pic>
        <p:nvPicPr>
          <p:cNvPr id="63492" name="Picture 2" descr="https://upload.wikimedia.org/wikipedia/commons/d/da/%D0%A0%D0%B0%D0%BA%D0%B5%D1%82%D0%BD%D1%8B%D0%B9_%D0%BA%D0%BE%D0%BC%D0%BF%D0%BB%D0%B5%D0%BA%D1%81_%C2%AB%D0%92%D0%BE%D0%B5%D0%B2%D0%BE%D0%B4%D0%B0%C2%BB_%D1%81_%D1%80%D0%B0%D0%BA%D0%B5%D1%82%D0%BE%D0%B9_%D0%A0-36%D0%9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45437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685800" y="404664"/>
            <a:ext cx="7848600" cy="685800"/>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sz="2000" b="1" dirty="0"/>
              <a:t>Виды, поражающие свойства и средства применения биологического оружия</a:t>
            </a:r>
            <a:endParaRPr lang="ru-RU" sz="2000" dirty="0"/>
          </a:p>
        </p:txBody>
      </p:sp>
      <p:sp>
        <p:nvSpPr>
          <p:cNvPr id="18435" name="AutoShape 3"/>
          <p:cNvSpPr>
            <a:spLocks noChangeArrowheads="1"/>
          </p:cNvSpPr>
          <p:nvPr/>
        </p:nvSpPr>
        <p:spPr bwMode="auto">
          <a:xfrm>
            <a:off x="228600" y="1594838"/>
            <a:ext cx="8763000" cy="4354442"/>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Биологические средства по эффекту воздействия могут быть </a:t>
            </a:r>
          </a:p>
          <a:p>
            <a:pPr algn="just"/>
            <a:r>
              <a:rPr lang="ru-RU" sz="2000" b="1" dirty="0"/>
              <a:t>подразделены на</a:t>
            </a:r>
            <a:r>
              <a:rPr lang="ru-RU" sz="2000" b="1" dirty="0" smtClean="0"/>
              <a:t>:</a:t>
            </a:r>
          </a:p>
          <a:p>
            <a:pPr algn="just"/>
            <a:endParaRPr lang="ru-RU" sz="2000" b="1" dirty="0"/>
          </a:p>
          <a:p>
            <a:pPr algn="just"/>
            <a:r>
              <a:rPr lang="ru-RU" sz="2000" b="1" dirty="0" smtClean="0"/>
              <a:t>- смертельного </a:t>
            </a:r>
            <a:r>
              <a:rPr lang="ru-RU" sz="2000" b="1" dirty="0"/>
              <a:t>действия - например, на основе возбудителей чумы, натуральной оспы и сибирской язвы</a:t>
            </a:r>
            <a:r>
              <a:rPr lang="ru-RU" sz="2000" b="1" dirty="0" smtClean="0"/>
              <a:t>;</a:t>
            </a:r>
          </a:p>
          <a:p>
            <a:pPr algn="just"/>
            <a:endParaRPr lang="ru-RU" sz="2000" b="1" dirty="0" smtClean="0"/>
          </a:p>
          <a:p>
            <a:pPr algn="just">
              <a:buFontTx/>
              <a:buChar char="-"/>
            </a:pPr>
            <a:r>
              <a:rPr lang="ru-RU" sz="2000" b="1" dirty="0" smtClean="0"/>
              <a:t> выводящие </a:t>
            </a:r>
            <a:r>
              <a:rPr lang="ru-RU" sz="2000" b="1" dirty="0"/>
              <a:t>из строя - например, на основе возбудителей бруцеллеза</a:t>
            </a:r>
            <a:r>
              <a:rPr lang="ru-RU" sz="2000" b="1" dirty="0" smtClean="0"/>
              <a:t>.</a:t>
            </a:r>
          </a:p>
          <a:p>
            <a:pPr marL="342900" indent="-342900" algn="just">
              <a:buFontTx/>
              <a:buChar char="-"/>
            </a:pPr>
            <a:endParaRPr lang="ru-RU" sz="2000" b="1" dirty="0"/>
          </a:p>
          <a:p>
            <a:pPr algn="just"/>
            <a:r>
              <a:rPr lang="ru-RU" sz="2000" b="1" dirty="0"/>
              <a:t>В зависимости от способности микроорганизмов пере­даваться от человека к человеку и тем самым вызывать эпи­демии, биологические средства на их основе могут быть кон­тагиозного и неконтагиозного действия</a:t>
            </a:r>
          </a:p>
        </p:txBody>
      </p:sp>
      <p:sp>
        <p:nvSpPr>
          <p:cNvPr id="18438" name="AutoShape 6"/>
          <p:cNvSpPr>
            <a:spLocks noChangeArrowheads="1"/>
          </p:cNvSpPr>
          <p:nvPr/>
        </p:nvSpPr>
        <p:spPr bwMode="auto">
          <a:xfrm>
            <a:off x="1981200" y="1168470"/>
            <a:ext cx="5181600" cy="426368"/>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endParaRPr lang="ru-RU" altLang="ru-RU" sz="1600" b="1" dirty="0"/>
          </a:p>
        </p:txBody>
      </p:sp>
    </p:spTree>
    <p:extLst>
      <p:ext uri="{BB962C8B-B14F-4D97-AF65-F5344CB8AC3E}">
        <p14:creationId xmlns:p14="http://schemas.microsoft.com/office/powerpoint/2010/main" val="18057030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319402" y="371233"/>
            <a:ext cx="824000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ru-RU" altLang="ru-RU" b="1">
                <a:solidFill>
                  <a:srgbClr val="993300"/>
                </a:solidFill>
              </a:rPr>
              <a:t>Заражение личного состава в естественных условиях или в условиях применения противником бактериологического оружия (БО)</a:t>
            </a:r>
          </a:p>
        </p:txBody>
      </p:sp>
      <p:pic>
        <p:nvPicPr>
          <p:cNvPr id="16387"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608" y="2306696"/>
            <a:ext cx="2561082" cy="2893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скругленные углы 1"/>
          <p:cNvSpPr>
            <a:spLocks noChangeArrowheads="1"/>
          </p:cNvSpPr>
          <p:nvPr/>
        </p:nvSpPr>
        <p:spPr bwMode="auto">
          <a:xfrm>
            <a:off x="3550058" y="1043736"/>
            <a:ext cx="5450357" cy="996302"/>
          </a:xfrm>
          <a:prstGeom prst="roundRect">
            <a:avLst>
              <a:gd name="adj" fmla="val 16667"/>
            </a:avLst>
          </a:prstGeom>
          <a:solidFill>
            <a:schemeClr val="bg1"/>
          </a:solidFill>
          <a:ln w="19050" algn="ctr">
            <a:solidFill>
              <a:srgbClr val="993300"/>
            </a:solidFill>
            <a:round/>
            <a:headEnd/>
            <a:tailEnd/>
          </a:ln>
        </p:spPr>
        <p:txBody>
          <a:bodyPr anchor="ctr"/>
          <a:lstStyle/>
          <a:p>
            <a:pPr algn="ctr" eaLnBrk="1" hangingPunct="1">
              <a:buClr>
                <a:srgbClr val="000000"/>
              </a:buClr>
              <a:buSzPct val="100000"/>
              <a:buFont typeface="Times New Roman" panose="02020603050405020304" pitchFamily="18" charset="0"/>
              <a:buNone/>
            </a:pPr>
            <a:r>
              <a:rPr lang="ru-RU" altLang="ru-RU" sz="1846"/>
              <a:t>Вирусно – капельный: при вдыхании зараженного    воздуха</a:t>
            </a:r>
          </a:p>
        </p:txBody>
      </p:sp>
      <p:sp>
        <p:nvSpPr>
          <p:cNvPr id="6" name="Прямоугольник: скругленные углы 5"/>
          <p:cNvSpPr>
            <a:spLocks noChangeArrowheads="1"/>
          </p:cNvSpPr>
          <p:nvPr/>
        </p:nvSpPr>
        <p:spPr bwMode="auto">
          <a:xfrm>
            <a:off x="3550058" y="2129413"/>
            <a:ext cx="5450357" cy="996302"/>
          </a:xfrm>
          <a:prstGeom prst="roundRect">
            <a:avLst>
              <a:gd name="adj" fmla="val 16667"/>
            </a:avLst>
          </a:prstGeom>
          <a:solidFill>
            <a:schemeClr val="bg1"/>
          </a:solidFill>
          <a:ln w="19050" algn="ctr">
            <a:solidFill>
              <a:srgbClr val="993300"/>
            </a:solidFill>
            <a:round/>
            <a:headEnd/>
            <a:tailEnd/>
          </a:ln>
        </p:spPr>
        <p:txBody>
          <a:bodyPr anchor="ctr"/>
          <a:lstStyle/>
          <a:p>
            <a:pPr algn="ctr" eaLnBrk="1" hangingPunct="1">
              <a:buClr>
                <a:srgbClr val="000000"/>
              </a:buClr>
              <a:buSzPct val="100000"/>
              <a:buFont typeface="Times New Roman" panose="02020603050405020304" pitchFamily="18" charset="0"/>
              <a:buNone/>
            </a:pPr>
            <a:r>
              <a:rPr lang="ru-RU" altLang="ru-RU" sz="1846"/>
              <a:t>Фекально – оральный: при употреблении зараженных пищевых продуктов и воды</a:t>
            </a:r>
          </a:p>
        </p:txBody>
      </p:sp>
      <p:sp>
        <p:nvSpPr>
          <p:cNvPr id="7" name="Прямоугольник: скругленные углы 6"/>
          <p:cNvSpPr>
            <a:spLocks noChangeArrowheads="1"/>
          </p:cNvSpPr>
          <p:nvPr/>
        </p:nvSpPr>
        <p:spPr bwMode="auto">
          <a:xfrm>
            <a:off x="3573500" y="3256112"/>
            <a:ext cx="5448892" cy="996302"/>
          </a:xfrm>
          <a:prstGeom prst="roundRect">
            <a:avLst>
              <a:gd name="adj" fmla="val 16667"/>
            </a:avLst>
          </a:prstGeom>
          <a:solidFill>
            <a:schemeClr val="bg1"/>
          </a:solidFill>
          <a:ln w="19050" algn="ctr">
            <a:solidFill>
              <a:srgbClr val="993300"/>
            </a:solidFill>
            <a:round/>
            <a:headEnd/>
            <a:tailEnd/>
          </a:ln>
        </p:spPr>
        <p:txBody>
          <a:bodyPr anchor="ctr"/>
          <a:lstStyle/>
          <a:p>
            <a:pPr algn="ctr" eaLnBrk="1" hangingPunct="1">
              <a:buClr>
                <a:srgbClr val="000000"/>
              </a:buClr>
              <a:buSzPct val="100000"/>
              <a:buFont typeface="Times New Roman" panose="02020603050405020304" pitchFamily="18" charset="0"/>
              <a:buNone/>
            </a:pPr>
            <a:r>
              <a:rPr lang="ru-RU" altLang="ru-RU" sz="1846"/>
              <a:t>Жидкостный: при укусах зараженных насекомых и клещей</a:t>
            </a:r>
          </a:p>
        </p:txBody>
      </p:sp>
      <p:sp>
        <p:nvSpPr>
          <p:cNvPr id="8" name="Прямоугольник: скругленные углы 7"/>
          <p:cNvSpPr>
            <a:spLocks noChangeArrowheads="1"/>
          </p:cNvSpPr>
          <p:nvPr/>
        </p:nvSpPr>
        <p:spPr bwMode="auto">
          <a:xfrm>
            <a:off x="3582292" y="4347650"/>
            <a:ext cx="5450357" cy="997767"/>
          </a:xfrm>
          <a:prstGeom prst="roundRect">
            <a:avLst>
              <a:gd name="adj" fmla="val 16667"/>
            </a:avLst>
          </a:prstGeom>
          <a:solidFill>
            <a:schemeClr val="bg1"/>
          </a:solidFill>
          <a:ln w="19050" algn="ctr">
            <a:solidFill>
              <a:srgbClr val="993300"/>
            </a:solidFill>
            <a:round/>
            <a:headEnd/>
            <a:tailEnd/>
          </a:ln>
        </p:spPr>
        <p:txBody>
          <a:bodyPr anchor="ctr"/>
          <a:lstStyle/>
          <a:p>
            <a:pPr algn="ctr" eaLnBrk="1" hangingPunct="1">
              <a:buClr>
                <a:srgbClr val="000000"/>
              </a:buClr>
              <a:buSzPct val="100000"/>
              <a:buFont typeface="Times New Roman" panose="02020603050405020304" pitchFamily="18" charset="0"/>
              <a:buNone/>
            </a:pPr>
            <a:r>
              <a:rPr lang="ru-RU" altLang="ru-RU" sz="1846"/>
              <a:t>Контактный: при контакте с больными людьми, животными и соприкосновении с зараженными предметами</a:t>
            </a:r>
          </a:p>
        </p:txBody>
      </p:sp>
      <p:sp>
        <p:nvSpPr>
          <p:cNvPr id="9" name="Прямоугольник: скругленные углы 8"/>
          <p:cNvSpPr>
            <a:spLocks noChangeArrowheads="1"/>
          </p:cNvSpPr>
          <p:nvPr/>
        </p:nvSpPr>
        <p:spPr bwMode="auto">
          <a:xfrm>
            <a:off x="3582292" y="5486070"/>
            <a:ext cx="5450357" cy="996302"/>
          </a:xfrm>
          <a:prstGeom prst="roundRect">
            <a:avLst>
              <a:gd name="adj" fmla="val 16667"/>
            </a:avLst>
          </a:prstGeom>
          <a:solidFill>
            <a:schemeClr val="bg1"/>
          </a:solidFill>
          <a:ln w="19050" algn="ctr">
            <a:solidFill>
              <a:srgbClr val="993300"/>
            </a:solidFill>
            <a:round/>
            <a:headEnd/>
            <a:tailEnd/>
          </a:ln>
        </p:spPr>
        <p:txBody>
          <a:bodyPr/>
          <a:lstStyle/>
          <a:p>
            <a:pPr algn="ctr" eaLnBrk="1" hangingPunct="1">
              <a:buClr>
                <a:srgbClr val="000000"/>
              </a:buClr>
              <a:buSzPct val="100000"/>
              <a:buFont typeface="Times New Roman" panose="02020603050405020304" pitchFamily="18" charset="0"/>
              <a:buNone/>
            </a:pPr>
            <a:r>
              <a:rPr lang="ru-RU" altLang="ru-RU" sz="1846"/>
              <a:t>Ранении осколками боеприпасов, снаряженных бактериологическими средствами</a:t>
            </a:r>
          </a:p>
        </p:txBody>
      </p:sp>
      <p:cxnSp>
        <p:nvCxnSpPr>
          <p:cNvPr id="4" name="Прямая со стрелкой 3"/>
          <p:cNvCxnSpPr>
            <a:cxnSpLocks noChangeShapeType="1"/>
            <a:stCxn id="2" idx="1"/>
            <a:endCxn id="16387" idx="3"/>
          </p:cNvCxnSpPr>
          <p:nvPr/>
        </p:nvCxnSpPr>
        <p:spPr bwMode="auto">
          <a:xfrm flipH="1">
            <a:off x="2682689" y="1541888"/>
            <a:ext cx="867369" cy="221237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Прямая со стрелкой 9"/>
          <p:cNvCxnSpPr>
            <a:cxnSpLocks noChangeShapeType="1"/>
            <a:stCxn id="6" idx="1"/>
            <a:endCxn id="16387" idx="3"/>
          </p:cNvCxnSpPr>
          <p:nvPr/>
        </p:nvCxnSpPr>
        <p:spPr bwMode="auto">
          <a:xfrm flipH="1">
            <a:off x="2682689" y="2627564"/>
            <a:ext cx="867369" cy="11267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Прямая со стрелкой 11"/>
          <p:cNvCxnSpPr>
            <a:cxnSpLocks noChangeShapeType="1"/>
            <a:stCxn id="7" idx="1"/>
            <a:endCxn id="16387" idx="3"/>
          </p:cNvCxnSpPr>
          <p:nvPr/>
        </p:nvCxnSpPr>
        <p:spPr bwMode="auto">
          <a:xfrm flipH="1">
            <a:off x="2682690" y="3754263"/>
            <a:ext cx="890811"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Прямая со стрелкой 13"/>
          <p:cNvCxnSpPr>
            <a:cxnSpLocks noChangeShapeType="1"/>
            <a:stCxn id="8" idx="1"/>
            <a:endCxn id="16387" idx="3"/>
          </p:cNvCxnSpPr>
          <p:nvPr/>
        </p:nvCxnSpPr>
        <p:spPr bwMode="auto">
          <a:xfrm flipH="1" flipV="1">
            <a:off x="2682690" y="3754264"/>
            <a:ext cx="899602" cy="109300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Прямая со стрелкой 15"/>
          <p:cNvCxnSpPr>
            <a:cxnSpLocks noChangeShapeType="1"/>
            <a:stCxn id="9" idx="1"/>
            <a:endCxn id="16387" idx="3"/>
          </p:cNvCxnSpPr>
          <p:nvPr/>
        </p:nvCxnSpPr>
        <p:spPr bwMode="auto">
          <a:xfrm flipH="1" flipV="1">
            <a:off x="2682690" y="3754264"/>
            <a:ext cx="899602" cy="222995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92696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685800" y="404664"/>
            <a:ext cx="7848600" cy="685800"/>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sz="2000" b="1" dirty="0"/>
              <a:t>Виды, поражающие свойства и средства применения биологического оружия</a:t>
            </a:r>
            <a:endParaRPr lang="ru-RU" sz="2000" dirty="0"/>
          </a:p>
        </p:txBody>
      </p:sp>
      <p:sp>
        <p:nvSpPr>
          <p:cNvPr id="18435" name="AutoShape 3"/>
          <p:cNvSpPr>
            <a:spLocks noChangeArrowheads="1"/>
          </p:cNvSpPr>
          <p:nvPr/>
        </p:nvSpPr>
        <p:spPr bwMode="auto">
          <a:xfrm>
            <a:off x="228600" y="1594838"/>
            <a:ext cx="8763000" cy="2338218"/>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Возбудитель	чумы	</a:t>
            </a:r>
            <a:r>
              <a:rPr lang="ru-RU" sz="2000" b="1" dirty="0" smtClean="0"/>
              <a:t>вызывает крайне</a:t>
            </a:r>
            <a:r>
              <a:rPr lang="ru-RU" sz="2000" b="1" dirty="0"/>
              <a:t> </a:t>
            </a:r>
            <a:r>
              <a:rPr lang="ru-RU" sz="2000" b="1" dirty="0" smtClean="0"/>
              <a:t>тяжелое заболевание с большой </a:t>
            </a:r>
            <a:r>
              <a:rPr lang="ru-RU" sz="2000" b="1" dirty="0"/>
              <a:t>эпидемической способностью к распространению. Человек исключительно восприимчив к данному заболеванию. Заболевание наступает внезапно и быстро развивается. Через 2-3 дня погибает 100% людей при легочной форме в </a:t>
            </a:r>
            <a:r>
              <a:rPr lang="ru-RU" sz="2000" b="1" dirty="0" err="1"/>
              <a:t>нелеченных</a:t>
            </a:r>
            <a:r>
              <a:rPr lang="ru-RU" sz="2000" b="1" dirty="0"/>
              <a:t> случаях. В случае излечения процесс заболевания 1,5-2 месяца. Инкубационный период 1-3 дня.</a:t>
            </a:r>
          </a:p>
        </p:txBody>
      </p:sp>
      <p:sp>
        <p:nvSpPr>
          <p:cNvPr id="18438" name="AutoShape 6"/>
          <p:cNvSpPr>
            <a:spLocks noChangeArrowheads="1"/>
          </p:cNvSpPr>
          <p:nvPr/>
        </p:nvSpPr>
        <p:spPr bwMode="auto">
          <a:xfrm>
            <a:off x="1981200" y="1168470"/>
            <a:ext cx="5181600" cy="426368"/>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endParaRPr lang="ru-RU" altLang="ru-RU" sz="1600" b="1" dirty="0"/>
          </a:p>
        </p:txBody>
      </p:sp>
      <p:sp>
        <p:nvSpPr>
          <p:cNvPr id="9" name="AutoShape 3"/>
          <p:cNvSpPr>
            <a:spLocks noChangeArrowheads="1"/>
          </p:cNvSpPr>
          <p:nvPr/>
        </p:nvSpPr>
        <p:spPr bwMode="auto">
          <a:xfrm>
            <a:off x="190500" y="4293096"/>
            <a:ext cx="8763000" cy="2232248"/>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Возбудитель натуральной оспы вызывает тяжелое заболевание, характеризуется внезапным началом, значительной продолжительностью (до 6 недель) и исключительно высокой </a:t>
            </a:r>
            <a:r>
              <a:rPr lang="ru-RU" sz="2000" b="1" dirty="0" err="1"/>
              <a:t>эпидемичностью</a:t>
            </a:r>
            <a:r>
              <a:rPr lang="ru-RU" sz="2000" b="1" dirty="0"/>
              <a:t> (больной остается источником инфекции в течение 40 суток). Продолжительность скрытого периода 10-14 суток. Летальность 25-30%.</a:t>
            </a:r>
          </a:p>
        </p:txBody>
      </p:sp>
    </p:spTree>
    <p:extLst>
      <p:ext uri="{BB962C8B-B14F-4D97-AF65-F5344CB8AC3E}">
        <p14:creationId xmlns:p14="http://schemas.microsoft.com/office/powerpoint/2010/main" val="271391665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685800" y="404664"/>
            <a:ext cx="7848600" cy="685800"/>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sz="2000" b="1" dirty="0"/>
              <a:t>Виды, поражающие свойства и средства применения биологического оружия</a:t>
            </a:r>
            <a:endParaRPr lang="ru-RU" sz="2000" dirty="0"/>
          </a:p>
        </p:txBody>
      </p:sp>
      <p:sp>
        <p:nvSpPr>
          <p:cNvPr id="18435" name="AutoShape 3"/>
          <p:cNvSpPr>
            <a:spLocks noChangeArrowheads="1"/>
          </p:cNvSpPr>
          <p:nvPr/>
        </p:nvSpPr>
        <p:spPr bwMode="auto">
          <a:xfrm>
            <a:off x="228600" y="1594838"/>
            <a:ext cx="8763000" cy="2050186"/>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Возбудитель бруцеллеза вызывав заболевание (от нескольких недель до нескольких лет). Человек сально восприимчив к заболеванию бруцеллезом. Заболевание от больного к здоровому не передается. Летальность 1-3%. Скрытый период 7-21 сутки.</a:t>
            </a:r>
          </a:p>
        </p:txBody>
      </p:sp>
      <p:sp>
        <p:nvSpPr>
          <p:cNvPr id="18438" name="AutoShape 6"/>
          <p:cNvSpPr>
            <a:spLocks noChangeArrowheads="1"/>
          </p:cNvSpPr>
          <p:nvPr/>
        </p:nvSpPr>
        <p:spPr bwMode="auto">
          <a:xfrm>
            <a:off x="1981200" y="1168470"/>
            <a:ext cx="5181600" cy="426368"/>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endParaRPr lang="ru-RU" altLang="ru-RU" sz="1600" b="1" dirty="0"/>
          </a:p>
        </p:txBody>
      </p:sp>
      <p:sp>
        <p:nvSpPr>
          <p:cNvPr id="9" name="AutoShape 3"/>
          <p:cNvSpPr>
            <a:spLocks noChangeArrowheads="1"/>
          </p:cNvSpPr>
          <p:nvPr/>
        </p:nvSpPr>
        <p:spPr bwMode="auto">
          <a:xfrm>
            <a:off x="246286" y="3927376"/>
            <a:ext cx="8763000" cy="2232248"/>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Возбудитель сибирской язвы вызывает тяжелое заболевание с высокой летальностью (до100% при легочной, до 15% при кожной формах). Продолжительность заболевания от 2-3 дней до одного-двух месяцев (при излечении)- Скрытый период 2-3 суток. Не передается.</a:t>
            </a:r>
          </a:p>
        </p:txBody>
      </p:sp>
    </p:spTree>
    <p:extLst>
      <p:ext uri="{BB962C8B-B14F-4D97-AF65-F5344CB8AC3E}">
        <p14:creationId xmlns:p14="http://schemas.microsoft.com/office/powerpoint/2010/main" val="50117036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685800" y="404664"/>
            <a:ext cx="7848600" cy="685800"/>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sz="2000" b="1" dirty="0"/>
              <a:t>Виды, поражающие свойства и средства применения биологического оружия</a:t>
            </a:r>
            <a:endParaRPr lang="ru-RU" sz="2000" dirty="0"/>
          </a:p>
        </p:txBody>
      </p:sp>
      <p:sp>
        <p:nvSpPr>
          <p:cNvPr id="18435" name="AutoShape 3"/>
          <p:cNvSpPr>
            <a:spLocks noChangeArrowheads="1"/>
          </p:cNvSpPr>
          <p:nvPr/>
        </p:nvSpPr>
        <p:spPr bwMode="auto">
          <a:xfrm>
            <a:off x="228600" y="1594838"/>
            <a:ext cx="8763000" cy="2482234"/>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Возбудитель холеры вызывает тяжелое заболевание желудочно-кишечного тракта. В естественных условиях к заболеванию приводит употребление заражен­ной воды и пищи. Средний инкубационный период 2-3 суток. Продолжительность потери боеспособности 5-30 суток. Летальность при заболевании 10-80%. За­болевание обладает очень высокой </a:t>
            </a:r>
            <a:r>
              <a:rPr lang="ru-RU" sz="2000" b="1" dirty="0" err="1"/>
              <a:t>контагиозностъю</a:t>
            </a:r>
            <a:r>
              <a:rPr lang="ru-RU" sz="2000" b="1" dirty="0"/>
              <a:t>.</a:t>
            </a:r>
          </a:p>
        </p:txBody>
      </p:sp>
      <p:sp>
        <p:nvSpPr>
          <p:cNvPr id="18438" name="AutoShape 6"/>
          <p:cNvSpPr>
            <a:spLocks noChangeArrowheads="1"/>
          </p:cNvSpPr>
          <p:nvPr/>
        </p:nvSpPr>
        <p:spPr bwMode="auto">
          <a:xfrm>
            <a:off x="1981200" y="1168470"/>
            <a:ext cx="5181600" cy="426368"/>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endParaRPr lang="ru-RU" altLang="ru-RU" sz="1600" b="1" dirty="0"/>
          </a:p>
        </p:txBody>
      </p:sp>
      <p:sp>
        <p:nvSpPr>
          <p:cNvPr id="9" name="AutoShape 3"/>
          <p:cNvSpPr>
            <a:spLocks noChangeArrowheads="1"/>
          </p:cNvSpPr>
          <p:nvPr/>
        </p:nvSpPr>
        <p:spPr bwMode="auto">
          <a:xfrm>
            <a:off x="215346" y="4231570"/>
            <a:ext cx="8763000" cy="2232248"/>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Токсин   человека с высокой летальностью (до 80%). При поражении токсином ботулизма живая сила может быть выведена из строя на срок 3-6 месяцев. Скрытый период в среднем составляет 1-2 суток (реже несколько часов).</a:t>
            </a:r>
          </a:p>
        </p:txBody>
      </p:sp>
    </p:spTree>
    <p:extLst>
      <p:ext uri="{BB962C8B-B14F-4D97-AF65-F5344CB8AC3E}">
        <p14:creationId xmlns:p14="http://schemas.microsoft.com/office/powerpoint/2010/main" val="14404533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685800" y="404664"/>
            <a:ext cx="7848600" cy="685800"/>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b="1" dirty="0"/>
              <a:t>Способы защиты личного состава от биологического оружия</a:t>
            </a:r>
            <a:endParaRPr lang="ru-RU" dirty="0"/>
          </a:p>
        </p:txBody>
      </p:sp>
      <p:sp>
        <p:nvSpPr>
          <p:cNvPr id="18435" name="AutoShape 3"/>
          <p:cNvSpPr>
            <a:spLocks noChangeArrowheads="1"/>
          </p:cNvSpPr>
          <p:nvPr/>
        </p:nvSpPr>
        <p:spPr bwMode="auto">
          <a:xfrm>
            <a:off x="228600" y="1594838"/>
            <a:ext cx="8763000" cy="4930506"/>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2000" b="1" dirty="0"/>
              <a:t>Система защиты от биологического оружия включает в основном четыре группы мероприятий:</a:t>
            </a:r>
          </a:p>
          <a:p>
            <a:pPr algn="just"/>
            <a:r>
              <a:rPr lang="ru-RU" sz="2000" b="1" dirty="0"/>
              <a:t>- тактические мероприятия: разведка подготовки применения биологического оружия, укрытие и маскировка войск, инженерное оборудование районов и позиций, оповещение войск и т. д.</a:t>
            </a:r>
          </a:p>
          <a:p>
            <a:pPr algn="just"/>
            <a:r>
              <a:rPr lang="ru-RU" sz="2000" b="1" dirty="0"/>
              <a:t>- физическая защита личного состава: использование индивидуальных и коллективных средств защиты;</a:t>
            </a:r>
          </a:p>
          <a:p>
            <a:pPr algn="just"/>
            <a:r>
              <a:rPr lang="ru-RU" sz="2000" b="1" dirty="0"/>
              <a:t>- медицинская защита личного состава: вакцинопрофилактика, экстренные общая и специальная профилактика, изоляционно-ограничительные мероприятия (обсервация и карантин), лечебно-эвакуационные мероприятия (</a:t>
            </a:r>
            <a:r>
              <a:rPr lang="ru-RU" sz="2000" b="1" dirty="0" err="1"/>
              <a:t>вмедицинские</a:t>
            </a:r>
            <a:r>
              <a:rPr lang="ru-RU" sz="2000" b="1" dirty="0"/>
              <a:t> пункты </a:t>
            </a:r>
            <a:r>
              <a:rPr lang="ru-RU" sz="2000" b="1" dirty="0" err="1"/>
              <a:t>игоспитали</a:t>
            </a:r>
            <a:r>
              <a:rPr lang="ru-RU" sz="2000" b="1" dirty="0"/>
              <a:t>) и др.;</a:t>
            </a:r>
          </a:p>
          <a:p>
            <a:pPr algn="just"/>
            <a:r>
              <a:rPr lang="ru-RU" sz="2000" b="1" dirty="0" smtClean="0"/>
              <a:t>- специальная </a:t>
            </a:r>
            <a:r>
              <a:rPr lang="ru-RU" sz="2000" b="1" dirty="0"/>
              <a:t>обработка войск и дезинфекционные мероприятия.</a:t>
            </a:r>
          </a:p>
        </p:txBody>
      </p:sp>
      <p:sp>
        <p:nvSpPr>
          <p:cNvPr id="18438" name="AutoShape 6"/>
          <p:cNvSpPr>
            <a:spLocks noChangeArrowheads="1"/>
          </p:cNvSpPr>
          <p:nvPr/>
        </p:nvSpPr>
        <p:spPr bwMode="auto">
          <a:xfrm>
            <a:off x="1981200" y="1168470"/>
            <a:ext cx="5181600" cy="426368"/>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endParaRPr lang="ru-RU" altLang="ru-RU" sz="1600" b="1" dirty="0"/>
          </a:p>
        </p:txBody>
      </p:sp>
    </p:spTree>
    <p:extLst>
      <p:ext uri="{BB962C8B-B14F-4D97-AF65-F5344CB8AC3E}">
        <p14:creationId xmlns:p14="http://schemas.microsoft.com/office/powerpoint/2010/main" val="428062676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060848"/>
            <a:ext cx="8136904" cy="1692771"/>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№1</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Зажигательное </a:t>
            </a:r>
            <a:r>
              <a:rPr lang="ru-RU" sz="2000" b="1" dirty="0" smtClean="0">
                <a:latin typeface="Arial" panose="020B0604020202020204" pitchFamily="34" charset="0"/>
                <a:cs typeface="Arial" panose="020B0604020202020204" pitchFamily="34" charset="0"/>
              </a:rPr>
              <a:t>оружие. </a:t>
            </a:r>
            <a:r>
              <a:rPr lang="ru-RU" sz="2000" b="1" dirty="0" smtClean="0">
                <a:latin typeface="Arial" panose="020B0604020202020204" pitchFamily="34" charset="0"/>
                <a:cs typeface="Arial" panose="020B0604020202020204" pitchFamily="34" charset="0"/>
              </a:rPr>
              <a:t>Поражающее действие зажигательного оружия.</a:t>
            </a:r>
          </a:p>
          <a:p>
            <a:pPr lvl="0">
              <a:buNone/>
            </a:pPr>
            <a:endParaRPr lang="ru-RU" sz="2400" dirty="0" smtClean="0">
              <a:latin typeface="Times New Roman" pitchFamily="18" charset="0"/>
              <a:cs typeface="Times New Roman"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066800" y="304800"/>
            <a:ext cx="7315200" cy="457200"/>
          </a:xfrm>
          <a:prstGeom prst="roundRect">
            <a:avLst>
              <a:gd name="adj" fmla="val 16667"/>
            </a:avLst>
          </a:prstGeom>
          <a:gradFill rotWithShape="1">
            <a:gsLst>
              <a:gs pos="0">
                <a:srgbClr val="5E765E"/>
              </a:gs>
              <a:gs pos="50000">
                <a:srgbClr val="CCFFCC"/>
              </a:gs>
              <a:gs pos="100000">
                <a:srgbClr val="5E765E"/>
              </a:gs>
            </a:gsLst>
            <a:lin ang="5400000" scaled="1"/>
          </a:gradFill>
          <a:ln w="9525">
            <a:solidFill>
              <a:schemeClr val="tx1"/>
            </a:solidFill>
            <a:round/>
            <a:headEnd/>
            <a:tailEnd/>
          </a:ln>
          <a:effectLst/>
        </p:spPr>
        <p:txBody>
          <a:bodyPr wrap="none" anchor="ctr"/>
          <a:lstStyle/>
          <a:p>
            <a:pPr algn="ctr"/>
            <a:r>
              <a:rPr lang="ru-RU" altLang="ru-RU" b="1"/>
              <a:t>Зажигательное оружие</a:t>
            </a:r>
          </a:p>
        </p:txBody>
      </p:sp>
      <p:sp>
        <p:nvSpPr>
          <p:cNvPr id="46083" name="AutoShape 3"/>
          <p:cNvSpPr>
            <a:spLocks noChangeArrowheads="1"/>
          </p:cNvSpPr>
          <p:nvPr/>
        </p:nvSpPr>
        <p:spPr bwMode="auto">
          <a:xfrm>
            <a:off x="1979613" y="765175"/>
            <a:ext cx="5181600" cy="719138"/>
          </a:xfrm>
          <a:prstGeom prst="downArrow">
            <a:avLst>
              <a:gd name="adj1" fmla="val 50000"/>
              <a:gd name="adj2" fmla="val 81819"/>
            </a:avLst>
          </a:prstGeom>
          <a:gradFill rotWithShape="0">
            <a:gsLst>
              <a:gs pos="0">
                <a:srgbClr val="FFFFFF"/>
              </a:gs>
              <a:gs pos="100000">
                <a:srgbClr val="FF0000"/>
              </a:gs>
            </a:gsLst>
            <a:lin ang="5400000" scaled="1"/>
          </a:gradFill>
          <a:ln w="28575">
            <a:solidFill>
              <a:schemeClr val="tx1"/>
            </a:solidFill>
            <a:miter lim="800000"/>
            <a:headEnd/>
            <a:tailEnd/>
          </a:ln>
          <a:effectLst/>
        </p:spPr>
        <p:txBody>
          <a:bodyPr wrap="none" anchor="ctr"/>
          <a:lstStyle/>
          <a:p>
            <a:pPr algn="ctr"/>
            <a:r>
              <a:rPr lang="ru-RU" altLang="ru-RU" sz="1600" b="1" dirty="0"/>
              <a:t>Характеристика</a:t>
            </a:r>
          </a:p>
        </p:txBody>
      </p:sp>
      <p:sp>
        <p:nvSpPr>
          <p:cNvPr id="46084" name="AutoShape 4"/>
          <p:cNvSpPr>
            <a:spLocks noChangeArrowheads="1"/>
          </p:cNvSpPr>
          <p:nvPr/>
        </p:nvSpPr>
        <p:spPr bwMode="auto">
          <a:xfrm>
            <a:off x="179388" y="1557338"/>
            <a:ext cx="8731250" cy="2485787"/>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algn="just"/>
            <a:r>
              <a:rPr lang="ru-RU" altLang="ru-RU" sz="2000" b="1" dirty="0" smtClean="0"/>
              <a:t>Зажигательное оружие (ЗЖО) - средства для поражения живой силы и военной техники противника, действие которых основано на использовании зажигательных веществ.</a:t>
            </a:r>
          </a:p>
          <a:p>
            <a:pPr algn="just"/>
            <a:endParaRPr lang="ru-RU" altLang="ru-RU" sz="2000" b="1" dirty="0" smtClean="0"/>
          </a:p>
          <a:p>
            <a:pPr algn="just"/>
            <a:r>
              <a:rPr lang="ru-RU" altLang="ru-RU" sz="2000" b="1" dirty="0" smtClean="0"/>
              <a:t>Основными поражающими факторами ЗЖО являются выделяемые при его применении тепловая энергия и токсичные для человека продукты горения.</a:t>
            </a:r>
            <a:endParaRPr lang="ru-RU" altLang="ru-RU" sz="2000" b="1" dirty="0"/>
          </a:p>
        </p:txBody>
      </p:sp>
      <p:sp>
        <p:nvSpPr>
          <p:cNvPr id="46085" name="AutoShape 6"/>
          <p:cNvSpPr>
            <a:spLocks noChangeArrowheads="1"/>
          </p:cNvSpPr>
          <p:nvPr/>
        </p:nvSpPr>
        <p:spPr bwMode="auto">
          <a:xfrm>
            <a:off x="179388" y="4955938"/>
            <a:ext cx="8601075" cy="1430179"/>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algn="just"/>
            <a:r>
              <a:rPr lang="ru-RU" altLang="ru-RU" sz="2000" b="1" dirty="0"/>
              <a:t>Для поражения живой силы противника, уничтожения его вооружения, военной техники, запасов материальных средств и для создания пожаров в районах боевых действий.</a:t>
            </a:r>
          </a:p>
          <a:p>
            <a:endParaRPr lang="ru-RU" altLang="ru-RU" b="1" dirty="0"/>
          </a:p>
        </p:txBody>
      </p:sp>
      <p:sp>
        <p:nvSpPr>
          <p:cNvPr id="46086" name="AutoShape 7"/>
          <p:cNvSpPr>
            <a:spLocks noChangeArrowheads="1"/>
          </p:cNvSpPr>
          <p:nvPr/>
        </p:nvSpPr>
        <p:spPr bwMode="auto">
          <a:xfrm>
            <a:off x="1889125" y="4100323"/>
            <a:ext cx="5181600" cy="720725"/>
          </a:xfrm>
          <a:prstGeom prst="downArrow">
            <a:avLst>
              <a:gd name="adj1" fmla="val 50000"/>
              <a:gd name="adj2" fmla="val 81819"/>
            </a:avLst>
          </a:prstGeom>
          <a:gradFill rotWithShape="0">
            <a:gsLst>
              <a:gs pos="0">
                <a:srgbClr val="FFFFFF"/>
              </a:gs>
              <a:gs pos="100000">
                <a:srgbClr val="FF0000"/>
              </a:gs>
            </a:gsLst>
            <a:lin ang="5400000" scaled="1"/>
          </a:gradFill>
          <a:ln w="28575">
            <a:solidFill>
              <a:schemeClr val="tx1"/>
            </a:solidFill>
            <a:miter lim="800000"/>
            <a:headEnd/>
            <a:tailEnd/>
          </a:ln>
          <a:effectLst/>
        </p:spPr>
        <p:txBody>
          <a:bodyPr wrap="none" anchor="ctr"/>
          <a:lstStyle/>
          <a:p>
            <a:pPr algn="ctr"/>
            <a:r>
              <a:rPr lang="ru-RU" altLang="ru-RU" sz="1600" b="1" dirty="0"/>
              <a:t>Предназначено</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6926" y="2056176"/>
            <a:ext cx="3881181" cy="2308324"/>
          </a:xfrm>
          <a:prstGeom prst="rect">
            <a:avLst/>
          </a:prstGeom>
          <a:solidFill>
            <a:schemeClr val="accent5">
              <a:lumMod val="20000"/>
              <a:lumOff val="80000"/>
            </a:schemeClr>
          </a:solidFill>
          <a:ln>
            <a:solidFill>
              <a:srgbClr val="993300"/>
            </a:solidFill>
          </a:ln>
        </p:spPr>
        <p:txBody>
          <a:bodyPr>
            <a:spAutoFit/>
          </a:bodyPr>
          <a:lstStyle/>
          <a:p>
            <a:pPr algn="just" eaLnBrk="1" hangingPunct="1">
              <a:defRPr/>
            </a:pPr>
            <a:r>
              <a:rPr lang="ru-RU" altLang="x-none" dirty="0">
                <a:solidFill>
                  <a:schemeClr val="tx1"/>
                </a:solidFill>
              </a:rPr>
              <a:t>Специальное подобранное вещество или смесь веществ, способных воспламеняться, устойчиво гореть и обеспечивать максимальное проявление поражающих факторов зажигательного оружия при боевом применении.</a:t>
            </a:r>
          </a:p>
        </p:txBody>
      </p:sp>
      <p:sp>
        <p:nvSpPr>
          <p:cNvPr id="5" name="Облачко с текстом: овальное 4"/>
          <p:cNvSpPr/>
          <p:nvPr/>
        </p:nvSpPr>
        <p:spPr bwMode="auto">
          <a:xfrm>
            <a:off x="3851920" y="748032"/>
            <a:ext cx="4185933" cy="996302"/>
          </a:xfrm>
          <a:prstGeom prst="wedgeEllipseCallout">
            <a:avLst>
              <a:gd name="adj1" fmla="val -44470"/>
              <a:gd name="adj2" fmla="val 64447"/>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eaLnBrk="1" hangingPunct="1">
              <a:buClr>
                <a:srgbClr val="000000"/>
              </a:buClr>
              <a:buSzPct val="100000"/>
              <a:defRPr/>
            </a:pPr>
            <a:r>
              <a:rPr lang="ru-RU" altLang="x-none" sz="1846" b="1" i="1" dirty="0"/>
              <a:t>Зажигательное вещество</a:t>
            </a:r>
            <a:r>
              <a:rPr lang="ru-RU" altLang="x-none" sz="1846" b="1" dirty="0"/>
              <a:t> </a:t>
            </a:r>
            <a:endParaRPr lang="x-none" sz="1846" b="1" dirty="0"/>
          </a:p>
        </p:txBody>
      </p:sp>
      <p:sp>
        <p:nvSpPr>
          <p:cNvPr id="7" name="TextBox 6"/>
          <p:cNvSpPr txBox="1"/>
          <p:nvPr/>
        </p:nvSpPr>
        <p:spPr>
          <a:xfrm>
            <a:off x="4596926" y="4573642"/>
            <a:ext cx="3881181" cy="1477328"/>
          </a:xfrm>
          <a:prstGeom prst="rect">
            <a:avLst/>
          </a:prstGeom>
          <a:solidFill>
            <a:schemeClr val="accent5">
              <a:lumMod val="20000"/>
              <a:lumOff val="80000"/>
            </a:schemeClr>
          </a:solidFill>
          <a:ln>
            <a:solidFill>
              <a:srgbClr val="993300"/>
            </a:solidFill>
          </a:ln>
        </p:spPr>
        <p:txBody>
          <a:bodyPr>
            <a:spAutoFit/>
          </a:bodyPr>
          <a:lstStyle/>
          <a:p>
            <a:pPr algn="just" eaLnBrk="1" hangingPunct="1">
              <a:defRPr/>
            </a:pPr>
            <a:r>
              <a:rPr lang="ru-RU" altLang="x-none" dirty="0">
                <a:solidFill>
                  <a:schemeClr val="tx1"/>
                </a:solidFill>
              </a:rPr>
              <a:t>Основным поражающим фактором зажигательного оружия (ЗЖО) является выделение тепловой энергии и токсичных для человека продуктов горения.</a:t>
            </a:r>
          </a:p>
        </p:txBody>
      </p:sp>
      <p:pic>
        <p:nvPicPr>
          <p:cNvPr id="39941" name="Рисунок 7"/>
          <p:cNvPicPr>
            <a:picLocks noChangeAspect="1" noChangeArrowheads="1"/>
          </p:cNvPicPr>
          <p:nvPr/>
        </p:nvPicPr>
        <p:blipFill>
          <a:blip r:embed="rId2">
            <a:extLst>
              <a:ext uri="{28A0092B-C50C-407E-A947-70E740481C1C}">
                <a14:useLocalDpi xmlns:a14="http://schemas.microsoft.com/office/drawing/2010/main" val="0"/>
              </a:ext>
            </a:extLst>
          </a:blip>
          <a:srcRect l="51572" t="43579" r="9105" b="22568"/>
          <a:stretch>
            <a:fillRect/>
          </a:stretch>
        </p:blipFill>
        <p:spPr bwMode="auto">
          <a:xfrm>
            <a:off x="659317" y="941176"/>
            <a:ext cx="2794041" cy="167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Рисунок 8"/>
          <p:cNvPicPr>
            <a:picLocks noChangeAspect="1" noChangeArrowheads="1"/>
          </p:cNvPicPr>
          <p:nvPr/>
        </p:nvPicPr>
        <p:blipFill>
          <a:blip r:embed="rId3">
            <a:extLst>
              <a:ext uri="{28A0092B-C50C-407E-A947-70E740481C1C}">
                <a14:useLocalDpi xmlns:a14="http://schemas.microsoft.com/office/drawing/2010/main" val="0"/>
              </a:ext>
            </a:extLst>
          </a:blip>
          <a:srcRect l="29552" t="47900" r="24510" b="18501"/>
          <a:stretch>
            <a:fillRect/>
          </a:stretch>
        </p:blipFill>
        <p:spPr bwMode="auto">
          <a:xfrm>
            <a:off x="659316" y="4735167"/>
            <a:ext cx="2773529" cy="17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16" y="2780299"/>
            <a:ext cx="2794041" cy="1793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9945" name="Прямая соединительная линия 2"/>
          <p:cNvCxnSpPr>
            <a:cxnSpLocks noChangeShapeType="1"/>
          </p:cNvCxnSpPr>
          <p:nvPr/>
        </p:nvCxnSpPr>
        <p:spPr bwMode="auto">
          <a:xfrm>
            <a:off x="4076950" y="1937478"/>
            <a:ext cx="41024" cy="309732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6" name="Прямая со стрелкой 8"/>
          <p:cNvCxnSpPr>
            <a:cxnSpLocks noChangeShapeType="1"/>
          </p:cNvCxnSpPr>
          <p:nvPr/>
        </p:nvCxnSpPr>
        <p:spPr bwMode="auto">
          <a:xfrm>
            <a:off x="4076950" y="5055958"/>
            <a:ext cx="546501" cy="146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7" name="Прямая со стрелкой 11"/>
          <p:cNvCxnSpPr>
            <a:cxnSpLocks noChangeShapeType="1"/>
          </p:cNvCxnSpPr>
          <p:nvPr/>
        </p:nvCxnSpPr>
        <p:spPr bwMode="auto">
          <a:xfrm>
            <a:off x="4049673" y="3210338"/>
            <a:ext cx="499617"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37794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вал 1"/>
          <p:cNvSpPr>
            <a:spLocks noChangeArrowheads="1"/>
          </p:cNvSpPr>
          <p:nvPr/>
        </p:nvSpPr>
        <p:spPr bwMode="auto">
          <a:xfrm>
            <a:off x="2877554" y="2523537"/>
            <a:ext cx="3388892" cy="2051210"/>
          </a:xfrm>
          <a:prstGeom prst="ellipse">
            <a:avLst/>
          </a:prstGeom>
          <a:solidFill>
            <a:schemeClr val="bg1"/>
          </a:solidFill>
          <a:ln w="9525" algn="ctr">
            <a:solidFill>
              <a:schemeClr val="tx1"/>
            </a:solidFill>
            <a:round/>
            <a:headEnd/>
            <a:tailEnd/>
          </a:ln>
        </p:spPr>
        <p:txBody>
          <a:bodyPr/>
          <a:lstStyle/>
          <a:p>
            <a:pPr algn="ctr" eaLnBrk="1" hangingPunct="1">
              <a:buSzPct val="100000"/>
            </a:pPr>
            <a:r>
              <a:rPr lang="ru-RU" altLang="ru-RU" sz="1846" b="1">
                <a:solidFill>
                  <a:srgbClr val="C00000"/>
                </a:solidFill>
              </a:rPr>
              <a:t>Зажигательные вещества делятся на четыре основные группы:</a:t>
            </a:r>
          </a:p>
        </p:txBody>
      </p:sp>
      <p:sp>
        <p:nvSpPr>
          <p:cNvPr id="3" name="Прямоугольник: скругленные углы 2"/>
          <p:cNvSpPr>
            <a:spLocks noChangeArrowheads="1"/>
          </p:cNvSpPr>
          <p:nvPr/>
        </p:nvSpPr>
        <p:spPr bwMode="auto">
          <a:xfrm>
            <a:off x="186075" y="637890"/>
            <a:ext cx="2990370" cy="1857810"/>
          </a:xfrm>
          <a:prstGeom prst="roundRect">
            <a:avLst>
              <a:gd name="adj" fmla="val 16667"/>
            </a:avLst>
          </a:prstGeom>
          <a:solidFill>
            <a:schemeClr val="bg1"/>
          </a:solidFill>
          <a:ln w="9525" algn="ctr">
            <a:solidFill>
              <a:schemeClr val="tx1"/>
            </a:solidFill>
            <a:round/>
            <a:headEnd/>
            <a:tailEnd/>
          </a:ln>
        </p:spPr>
        <p:txBody>
          <a:bodyPr anchor="ctr"/>
          <a:lstStyle/>
          <a:p>
            <a:pPr algn="ctr" eaLnBrk="1" hangingPunct="1">
              <a:buSzPct val="100000"/>
            </a:pPr>
            <a:r>
              <a:rPr lang="ru-RU" altLang="ru-RU" sz="1846"/>
              <a:t>Основанные на нефтепродуктах</a:t>
            </a:r>
          </a:p>
        </p:txBody>
      </p:sp>
      <p:sp>
        <p:nvSpPr>
          <p:cNvPr id="8" name="Прямоугольник: скругленные углы 7"/>
          <p:cNvSpPr>
            <a:spLocks noChangeArrowheads="1"/>
          </p:cNvSpPr>
          <p:nvPr/>
        </p:nvSpPr>
        <p:spPr bwMode="auto">
          <a:xfrm>
            <a:off x="5967556" y="4328602"/>
            <a:ext cx="2990370" cy="2005791"/>
          </a:xfrm>
          <a:prstGeom prst="roundRect">
            <a:avLst>
              <a:gd name="adj" fmla="val 16667"/>
            </a:avLst>
          </a:prstGeom>
          <a:solidFill>
            <a:schemeClr val="bg1"/>
          </a:solidFill>
          <a:ln w="9525" algn="ctr">
            <a:solidFill>
              <a:schemeClr val="tx1"/>
            </a:solidFill>
            <a:round/>
            <a:headEnd/>
            <a:tailEnd/>
          </a:ln>
        </p:spPr>
        <p:txBody>
          <a:bodyPr anchor="ctr"/>
          <a:lstStyle/>
          <a:p>
            <a:pPr algn="ctr" eaLnBrk="1" hangingPunct="1">
              <a:buClr>
                <a:srgbClr val="000000"/>
              </a:buClr>
              <a:buSzPct val="100000"/>
            </a:pPr>
            <a:r>
              <a:rPr lang="ru-RU" altLang="ru-RU" sz="1846"/>
              <a:t>Самовоспламеняющиеся вещества (обычный и пластифицированный фосфор, щелочные металлы, смесь на основе триэтиленалюминия).</a:t>
            </a:r>
          </a:p>
        </p:txBody>
      </p:sp>
      <p:sp>
        <p:nvSpPr>
          <p:cNvPr id="9" name="Прямоугольник: скругленные углы 8"/>
          <p:cNvSpPr>
            <a:spLocks noChangeArrowheads="1"/>
          </p:cNvSpPr>
          <p:nvPr/>
        </p:nvSpPr>
        <p:spPr bwMode="auto">
          <a:xfrm>
            <a:off x="196330" y="4334462"/>
            <a:ext cx="2990371" cy="2005791"/>
          </a:xfrm>
          <a:prstGeom prst="roundRect">
            <a:avLst>
              <a:gd name="adj" fmla="val 16667"/>
            </a:avLst>
          </a:prstGeom>
          <a:solidFill>
            <a:schemeClr val="bg1"/>
          </a:solidFill>
          <a:ln w="9525" algn="ctr">
            <a:solidFill>
              <a:schemeClr val="tx1"/>
            </a:solidFill>
            <a:round/>
            <a:headEnd/>
            <a:tailEnd/>
          </a:ln>
        </p:spPr>
        <p:txBody>
          <a:bodyPr anchor="ctr"/>
          <a:lstStyle/>
          <a:p>
            <a:pPr algn="ctr" eaLnBrk="1" hangingPunct="1">
              <a:buClr>
                <a:srgbClr val="000000"/>
              </a:buClr>
              <a:buSzPct val="100000"/>
            </a:pPr>
            <a:r>
              <a:rPr lang="ru-RU" altLang="ru-RU" sz="1846"/>
              <a:t>Термит и термитные составы;</a:t>
            </a:r>
          </a:p>
        </p:txBody>
      </p:sp>
      <p:sp>
        <p:nvSpPr>
          <p:cNvPr id="10" name="Прямоугольник: скругленные углы 9"/>
          <p:cNvSpPr>
            <a:spLocks noChangeArrowheads="1"/>
          </p:cNvSpPr>
          <p:nvPr/>
        </p:nvSpPr>
        <p:spPr bwMode="auto">
          <a:xfrm>
            <a:off x="5967556" y="634960"/>
            <a:ext cx="2990370" cy="1884183"/>
          </a:xfrm>
          <a:prstGeom prst="roundRect">
            <a:avLst>
              <a:gd name="adj" fmla="val 16667"/>
            </a:avLst>
          </a:prstGeom>
          <a:solidFill>
            <a:schemeClr val="bg1"/>
          </a:solidFill>
          <a:ln w="9525" algn="ctr">
            <a:solidFill>
              <a:schemeClr val="tx1"/>
            </a:solidFill>
            <a:round/>
            <a:headEnd/>
            <a:tailEnd/>
          </a:ln>
        </p:spPr>
        <p:txBody>
          <a:bodyPr anchor="ctr"/>
          <a:lstStyle/>
          <a:p>
            <a:pPr algn="ctr" eaLnBrk="1" hangingPunct="1">
              <a:buClr>
                <a:srgbClr val="000000"/>
              </a:buClr>
              <a:buSzPct val="100000"/>
            </a:pPr>
            <a:r>
              <a:rPr lang="ru-RU" altLang="ru-RU" sz="1846"/>
              <a:t>Металлизированные зажигательные смеси (пирогели);</a:t>
            </a:r>
          </a:p>
        </p:txBody>
      </p:sp>
      <p:cxnSp>
        <p:nvCxnSpPr>
          <p:cNvPr id="40967" name="Прямая со стрелкой 4"/>
          <p:cNvCxnSpPr>
            <a:cxnSpLocks/>
            <a:stCxn id="40962" idx="0"/>
            <a:endCxn id="3" idx="3"/>
          </p:cNvCxnSpPr>
          <p:nvPr/>
        </p:nvCxnSpPr>
        <p:spPr bwMode="auto">
          <a:xfrm flipH="1" flipV="1">
            <a:off x="3176445" y="1566796"/>
            <a:ext cx="1396288" cy="95674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68" name="Прямая со стрелкой 6"/>
          <p:cNvCxnSpPr>
            <a:cxnSpLocks/>
            <a:stCxn id="40962" idx="0"/>
            <a:endCxn id="10" idx="1"/>
          </p:cNvCxnSpPr>
          <p:nvPr/>
        </p:nvCxnSpPr>
        <p:spPr bwMode="auto">
          <a:xfrm flipV="1">
            <a:off x="4572733" y="1577051"/>
            <a:ext cx="1394823" cy="94648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69" name="Прямая со стрелкой 13"/>
          <p:cNvCxnSpPr>
            <a:cxnSpLocks/>
            <a:stCxn id="40962" idx="4"/>
            <a:endCxn id="9" idx="3"/>
          </p:cNvCxnSpPr>
          <p:nvPr/>
        </p:nvCxnSpPr>
        <p:spPr bwMode="auto">
          <a:xfrm flipH="1">
            <a:off x="3186701" y="4574747"/>
            <a:ext cx="1386032" cy="76187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0" name="Прямая со стрелкой 15"/>
          <p:cNvCxnSpPr>
            <a:cxnSpLocks/>
            <a:stCxn id="40962" idx="4"/>
            <a:endCxn id="8" idx="1"/>
          </p:cNvCxnSpPr>
          <p:nvPr/>
        </p:nvCxnSpPr>
        <p:spPr bwMode="auto">
          <a:xfrm>
            <a:off x="4572733" y="4574747"/>
            <a:ext cx="1394823" cy="75601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174753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p:nvPr>
        </p:nvSpPr>
        <p:spPr/>
        <p:txBody>
          <a:bodyPr/>
          <a:lstStyle/>
          <a:p>
            <a:pPr eaLnBrk="1" hangingPunct="1"/>
            <a:endParaRPr lang="ru-RU" smtClean="0"/>
          </a:p>
        </p:txBody>
      </p:sp>
      <p:sp>
        <p:nvSpPr>
          <p:cNvPr id="65539" name="Объект 2"/>
          <p:cNvSpPr>
            <a:spLocks noGrp="1"/>
          </p:cNvSpPr>
          <p:nvPr>
            <p:ph idx="1"/>
          </p:nvPr>
        </p:nvSpPr>
        <p:spPr/>
        <p:txBody>
          <a:bodyPr/>
          <a:lstStyle/>
          <a:p>
            <a:pPr eaLnBrk="1" hangingPunct="1"/>
            <a:endParaRPr lang="ru-RU" smtClean="0"/>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69898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2285205" y="228991"/>
            <a:ext cx="4572733" cy="923330"/>
          </a:xfrm>
          <a:prstGeom prst="rect">
            <a:avLst/>
          </a:prstGeom>
          <a:solidFill>
            <a:schemeClr val="bg1"/>
          </a:solidFill>
          <a:ln w="9525">
            <a:solidFill>
              <a:srgbClr val="993300"/>
            </a:solidFill>
            <a:miter lim="800000"/>
            <a:headEnd/>
            <a:tailEnd/>
          </a:ln>
        </p:spPr>
        <p:txBody>
          <a:bodyPr>
            <a:spAutoFit/>
          </a:bodyPr>
          <a:lstStyle/>
          <a:p>
            <a:pPr algn="ctr"/>
            <a:r>
              <a:rPr lang="ru-RU" altLang="ru-RU" b="1" dirty="0" smtClean="0">
                <a:solidFill>
                  <a:srgbClr val="C00000"/>
                </a:solidFill>
                <a:latin typeface="Roboto" pitchFamily="2" charset="0"/>
              </a:rPr>
              <a:t>Зажигательные </a:t>
            </a:r>
            <a:r>
              <a:rPr lang="ru-RU" altLang="ru-RU" b="1" dirty="0">
                <a:solidFill>
                  <a:srgbClr val="C00000"/>
                </a:solidFill>
                <a:latin typeface="Roboto" pitchFamily="2" charset="0"/>
              </a:rPr>
              <a:t>составы применяемые для снаряжения зажигательных боеприпасов</a:t>
            </a:r>
            <a:endParaRPr lang="ru-RU" altLang="ru-RU" b="1" dirty="0">
              <a:solidFill>
                <a:srgbClr val="C00000"/>
              </a:solidFill>
            </a:endParaRPr>
          </a:p>
        </p:txBody>
      </p:sp>
      <p:sp>
        <p:nvSpPr>
          <p:cNvPr id="15" name="Прямоугольник 14"/>
          <p:cNvSpPr>
            <a:spLocks noChangeArrowheads="1"/>
          </p:cNvSpPr>
          <p:nvPr/>
        </p:nvSpPr>
        <p:spPr bwMode="auto">
          <a:xfrm>
            <a:off x="252005" y="1449583"/>
            <a:ext cx="2725179" cy="2479033"/>
          </a:xfrm>
          <a:prstGeom prst="rect">
            <a:avLst/>
          </a:prstGeom>
          <a:solidFill>
            <a:schemeClr val="bg1"/>
          </a:solidFill>
          <a:ln w="9525" algn="ctr">
            <a:solidFill>
              <a:schemeClr val="tx1"/>
            </a:solidFill>
            <a:round/>
            <a:headEnd/>
            <a:tailEnd/>
          </a:ln>
        </p:spPr>
        <p:txBody>
          <a:bodyPr anchor="ctr"/>
          <a:lstStyle/>
          <a:p>
            <a:pPr algn="ctr"/>
            <a:r>
              <a:rPr lang="ru-RU" altLang="ru-RU" sz="1600" b="1" dirty="0">
                <a:solidFill>
                  <a:srgbClr val="333333"/>
                </a:solidFill>
                <a:latin typeface="Arial" panose="020B0604020202020204" pitchFamily="34" charset="0"/>
                <a:cs typeface="Arial" panose="020B0604020202020204" pitchFamily="34" charset="0"/>
              </a:rPr>
              <a:t>Напалмы</a:t>
            </a:r>
            <a:r>
              <a:rPr lang="ru-RU" altLang="ru-RU" sz="1600" dirty="0">
                <a:solidFill>
                  <a:srgbClr val="333333"/>
                </a:solidFill>
                <a:latin typeface="Arial" panose="020B0604020202020204" pitchFamily="34" charset="0"/>
                <a:cs typeface="Arial" panose="020B0604020202020204" pitchFamily="34" charset="0"/>
              </a:rPr>
              <a:t>– вязкие и жидкие смеси, приготовленные на основе нефтепродуктов. При их горении достигается температура до 1200 °С.</a:t>
            </a:r>
            <a:endParaRPr lang="ru-RU" altLang="ru-RU" sz="1600" dirty="0">
              <a:latin typeface="Arial" panose="020B0604020202020204" pitchFamily="34" charset="0"/>
              <a:cs typeface="Arial" panose="020B0604020202020204" pitchFamily="34" charset="0"/>
            </a:endParaRPr>
          </a:p>
        </p:txBody>
      </p:sp>
      <p:sp>
        <p:nvSpPr>
          <p:cNvPr id="19" name="Прямоугольник 18"/>
          <p:cNvSpPr>
            <a:spLocks noChangeArrowheads="1"/>
          </p:cNvSpPr>
          <p:nvPr/>
        </p:nvSpPr>
        <p:spPr bwMode="auto">
          <a:xfrm>
            <a:off x="6166816" y="1421745"/>
            <a:ext cx="2725179" cy="2487824"/>
          </a:xfrm>
          <a:prstGeom prst="rect">
            <a:avLst/>
          </a:prstGeom>
          <a:solidFill>
            <a:schemeClr val="bg1"/>
          </a:solidFill>
          <a:ln w="9525" algn="ctr">
            <a:solidFill>
              <a:schemeClr val="tx1"/>
            </a:solidFill>
            <a:round/>
            <a:headEnd/>
            <a:tailEnd/>
          </a:ln>
        </p:spPr>
        <p:txBody>
          <a:bodyPr anchor="ctr"/>
          <a:lstStyle/>
          <a:p>
            <a:pPr algn="ctr"/>
            <a:r>
              <a:rPr lang="ru-RU" altLang="ru-RU" sz="1600" b="1" dirty="0">
                <a:solidFill>
                  <a:srgbClr val="333333"/>
                </a:solidFill>
                <a:latin typeface="Arial" panose="020B0604020202020204" pitchFamily="34" charset="0"/>
                <a:cs typeface="Arial" panose="020B0604020202020204" pitchFamily="34" charset="0"/>
              </a:rPr>
              <a:t>Белый фосфор</a:t>
            </a:r>
            <a:r>
              <a:rPr lang="ru-RU" altLang="ru-RU" sz="1600" dirty="0">
                <a:solidFill>
                  <a:srgbClr val="333333"/>
                </a:solidFill>
                <a:latin typeface="Arial" panose="020B0604020202020204" pitchFamily="34" charset="0"/>
                <a:cs typeface="Arial" panose="020B0604020202020204" pitchFamily="34" charset="0"/>
              </a:rPr>
              <a:t>– воскообразное ядовитое вещество, которое на воздухе самопроизвольно воспламеняется и горит, достигая температуры до 1200°С</a:t>
            </a:r>
            <a:r>
              <a:rPr lang="ru-RU" altLang="ru-RU" dirty="0">
                <a:solidFill>
                  <a:srgbClr val="333333"/>
                </a:solidFill>
                <a:latin typeface="Roboto" pitchFamily="2" charset="0"/>
              </a:rPr>
              <a:t>.</a:t>
            </a:r>
            <a:endParaRPr lang="ru-RU" altLang="ru-RU" dirty="0"/>
          </a:p>
        </p:txBody>
      </p:sp>
      <p:sp>
        <p:nvSpPr>
          <p:cNvPr id="22" name="Прямоугольник 21"/>
          <p:cNvSpPr>
            <a:spLocks noChangeArrowheads="1"/>
          </p:cNvSpPr>
          <p:nvPr/>
        </p:nvSpPr>
        <p:spPr bwMode="auto">
          <a:xfrm>
            <a:off x="252006" y="4155715"/>
            <a:ext cx="4054070" cy="2331054"/>
          </a:xfrm>
          <a:prstGeom prst="rect">
            <a:avLst/>
          </a:prstGeom>
          <a:solidFill>
            <a:schemeClr val="bg1"/>
          </a:solidFill>
          <a:ln w="9525" algn="ctr">
            <a:solidFill>
              <a:schemeClr val="tx1"/>
            </a:solidFill>
            <a:round/>
            <a:headEnd/>
            <a:tailEnd/>
          </a:ln>
        </p:spPr>
        <p:txBody>
          <a:bodyPr anchor="ctr"/>
          <a:lstStyle/>
          <a:p>
            <a:pPr algn="ctr"/>
            <a:r>
              <a:rPr lang="ru-RU" altLang="ru-RU" sz="1600" b="1" dirty="0">
                <a:solidFill>
                  <a:srgbClr val="333333"/>
                </a:solidFill>
                <a:latin typeface="Arial" panose="020B0604020202020204" pitchFamily="34" charset="0"/>
                <a:cs typeface="Arial" panose="020B0604020202020204" pitchFamily="34" charset="0"/>
              </a:rPr>
              <a:t>Термит и термитные составы</a:t>
            </a:r>
            <a:r>
              <a:rPr lang="ru-RU" altLang="ru-RU" sz="1600" dirty="0">
                <a:solidFill>
                  <a:srgbClr val="333333"/>
                </a:solidFill>
                <a:latin typeface="Arial" panose="020B0604020202020204" pitchFamily="34" charset="0"/>
                <a:cs typeface="Arial" panose="020B0604020202020204" pitchFamily="34" charset="0"/>
              </a:rPr>
              <a:t>– порошкообразная смесь окиси железа и алюминия, спрессованная в брикеты. Температура горения до 3000 °С. Горящая термитная смесь способна прожигать листы стали</a:t>
            </a:r>
          </a:p>
          <a:p>
            <a:pPr algn="ctr"/>
            <a:r>
              <a:rPr lang="ru-RU" altLang="ru-RU" sz="1600" dirty="0">
                <a:solidFill>
                  <a:srgbClr val="333333"/>
                </a:solidFill>
                <a:latin typeface="Arial" panose="020B0604020202020204" pitchFamily="34" charset="0"/>
                <a:cs typeface="Arial" panose="020B0604020202020204" pitchFamily="34" charset="0"/>
              </a:rPr>
              <a:t>.</a:t>
            </a:r>
            <a:endParaRPr lang="ru-RU" altLang="ru-RU" sz="1600" dirty="0">
              <a:latin typeface="Arial" panose="020B0604020202020204" pitchFamily="34" charset="0"/>
              <a:cs typeface="Arial" panose="020B0604020202020204" pitchFamily="34" charset="0"/>
            </a:endParaRPr>
          </a:p>
        </p:txBody>
      </p:sp>
      <p:sp>
        <p:nvSpPr>
          <p:cNvPr id="23" name="Прямоугольник 22"/>
          <p:cNvSpPr>
            <a:spLocks noChangeArrowheads="1"/>
          </p:cNvSpPr>
          <p:nvPr/>
        </p:nvSpPr>
        <p:spPr bwMode="auto">
          <a:xfrm>
            <a:off x="4832064" y="4155715"/>
            <a:ext cx="4054070" cy="2331054"/>
          </a:xfrm>
          <a:prstGeom prst="rect">
            <a:avLst/>
          </a:prstGeom>
          <a:solidFill>
            <a:schemeClr val="bg1"/>
          </a:solidFill>
          <a:ln w="9525" algn="ctr">
            <a:solidFill>
              <a:schemeClr val="tx1"/>
            </a:solidFill>
            <a:round/>
            <a:headEnd/>
            <a:tailEnd/>
          </a:ln>
        </p:spPr>
        <p:txBody>
          <a:bodyPr anchor="ctr"/>
          <a:lstStyle/>
          <a:p>
            <a:pPr algn="ctr"/>
            <a:r>
              <a:rPr lang="ru-RU" altLang="ru-RU" sz="1600" b="1" dirty="0">
                <a:solidFill>
                  <a:srgbClr val="333333"/>
                </a:solidFill>
                <a:latin typeface="Arial" panose="020B0604020202020204" pitchFamily="34" charset="0"/>
                <a:cs typeface="Arial" panose="020B0604020202020204" pitchFamily="34" charset="0"/>
              </a:rPr>
              <a:t>Электрон </a:t>
            </a:r>
            <a:r>
              <a:rPr lang="ru-RU" altLang="ru-RU" sz="1600" dirty="0">
                <a:solidFill>
                  <a:srgbClr val="333333"/>
                </a:solidFill>
                <a:latin typeface="Arial" panose="020B0604020202020204" pitchFamily="34" charset="0"/>
                <a:cs typeface="Arial" panose="020B0604020202020204" pitchFamily="34" charset="0"/>
              </a:rPr>
              <a:t>– сплав магния, алюминия и других элементов. Он воспламеняется при температуре 600 °С и горит ослепительно белым и голубым пламенем, достигая температуру до 2800 °С. Применяется электрон для изготовления корпусов авиационных зажигательных бомб</a:t>
            </a:r>
            <a:r>
              <a:rPr lang="ru-RU" altLang="ru-RU" dirty="0">
                <a:solidFill>
                  <a:srgbClr val="333333"/>
                </a:solidFill>
                <a:latin typeface="Roboto" pitchFamily="2" charset="0"/>
              </a:rPr>
              <a:t>.</a:t>
            </a:r>
            <a:endParaRPr lang="ru-RU" altLang="ru-RU" dirty="0"/>
          </a:p>
        </p:txBody>
      </p:sp>
      <p:cxnSp>
        <p:nvCxnSpPr>
          <p:cNvPr id="43015" name="Прямая со стрелкой 25"/>
          <p:cNvCxnSpPr>
            <a:cxnSpLocks noChangeShapeType="1"/>
            <a:stCxn id="43010" idx="2"/>
            <a:endCxn id="15" idx="0"/>
          </p:cNvCxnSpPr>
          <p:nvPr/>
        </p:nvCxnSpPr>
        <p:spPr bwMode="auto">
          <a:xfrm flipH="1">
            <a:off x="1614595" y="1152321"/>
            <a:ext cx="2956977" cy="29726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6" name="Прямая со стрелкой 27"/>
          <p:cNvCxnSpPr>
            <a:cxnSpLocks noChangeShapeType="1"/>
            <a:stCxn id="43010" idx="2"/>
            <a:endCxn id="19" idx="0"/>
          </p:cNvCxnSpPr>
          <p:nvPr/>
        </p:nvCxnSpPr>
        <p:spPr bwMode="auto">
          <a:xfrm>
            <a:off x="4571572" y="1152321"/>
            <a:ext cx="2957834" cy="269424"/>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7" name="Прямая со стрелкой 29"/>
          <p:cNvCxnSpPr>
            <a:cxnSpLocks/>
            <a:stCxn id="43010" idx="2"/>
          </p:cNvCxnSpPr>
          <p:nvPr/>
        </p:nvCxnSpPr>
        <p:spPr bwMode="auto">
          <a:xfrm>
            <a:off x="4572304" y="1081708"/>
            <a:ext cx="0" cy="238819"/>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8" name="Прямая со стрелкой 31"/>
          <p:cNvCxnSpPr>
            <a:cxnSpLocks noChangeShapeType="1"/>
            <a:stCxn id="43010" idx="2"/>
          </p:cNvCxnSpPr>
          <p:nvPr/>
        </p:nvCxnSpPr>
        <p:spPr bwMode="auto">
          <a:xfrm flipH="1">
            <a:off x="2874837" y="1152321"/>
            <a:ext cx="1696735" cy="3003394"/>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9" name="Прямая со стрелкой 33"/>
          <p:cNvCxnSpPr>
            <a:cxnSpLocks noChangeShapeType="1"/>
            <a:stCxn id="43010" idx="2"/>
          </p:cNvCxnSpPr>
          <p:nvPr/>
        </p:nvCxnSpPr>
        <p:spPr bwMode="auto">
          <a:xfrm>
            <a:off x="4571572" y="1152321"/>
            <a:ext cx="1390855" cy="3003394"/>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Прямоугольник 34"/>
          <p:cNvSpPr>
            <a:spLocks noChangeArrowheads="1"/>
          </p:cNvSpPr>
          <p:nvPr/>
        </p:nvSpPr>
        <p:spPr bwMode="auto">
          <a:xfrm>
            <a:off x="3198423" y="1462769"/>
            <a:ext cx="2747155" cy="2537926"/>
          </a:xfrm>
          <a:prstGeom prst="rect">
            <a:avLst/>
          </a:prstGeom>
          <a:solidFill>
            <a:schemeClr val="bg1"/>
          </a:solidFill>
          <a:ln w="9525" algn="ctr">
            <a:solidFill>
              <a:schemeClr val="tx1"/>
            </a:solidFill>
            <a:round/>
            <a:headEnd/>
            <a:tailEnd/>
          </a:ln>
        </p:spPr>
        <p:txBody>
          <a:bodyPr anchor="ctr"/>
          <a:lstStyle/>
          <a:p>
            <a:pPr algn="ctr"/>
            <a:r>
              <a:rPr lang="ru-RU" altLang="ru-RU" sz="1600" b="1" dirty="0" err="1">
                <a:solidFill>
                  <a:srgbClr val="333333"/>
                </a:solidFill>
                <a:latin typeface="Arial" panose="020B0604020202020204" pitchFamily="34" charset="0"/>
                <a:cs typeface="Arial" panose="020B0604020202020204" pitchFamily="34" charset="0"/>
              </a:rPr>
              <a:t>Пирогели</a:t>
            </a:r>
            <a:r>
              <a:rPr lang="ru-RU" altLang="ru-RU" sz="1600" dirty="0">
                <a:solidFill>
                  <a:srgbClr val="333333"/>
                </a:solidFill>
                <a:latin typeface="Arial" panose="020B0604020202020204" pitchFamily="34" charset="0"/>
                <a:cs typeface="Arial" panose="020B0604020202020204" pitchFamily="34" charset="0"/>
              </a:rPr>
              <a:t>– металлизированные смеси нефтепродуктов с добавлением порошкообразного или в виде стружек магния и каучука и других веществ. Температура горения </a:t>
            </a:r>
            <a:r>
              <a:rPr lang="ru-RU" altLang="ru-RU" sz="1600" dirty="0" err="1">
                <a:solidFill>
                  <a:srgbClr val="333333"/>
                </a:solidFill>
                <a:latin typeface="Arial" panose="020B0604020202020204" pitchFamily="34" charset="0"/>
                <a:cs typeface="Arial" panose="020B0604020202020204" pitchFamily="34" charset="0"/>
              </a:rPr>
              <a:t>пирогелей</a:t>
            </a:r>
            <a:r>
              <a:rPr lang="ru-RU" altLang="ru-RU" sz="1600" dirty="0">
                <a:solidFill>
                  <a:srgbClr val="333333"/>
                </a:solidFill>
                <a:latin typeface="Arial" panose="020B0604020202020204" pitchFamily="34" charset="0"/>
                <a:cs typeface="Arial" panose="020B0604020202020204" pitchFamily="34" charset="0"/>
              </a:rPr>
              <a:t> до 1600 °С</a:t>
            </a:r>
            <a:r>
              <a:rPr lang="ru-RU" altLang="ru-RU" dirty="0">
                <a:solidFill>
                  <a:srgbClr val="333333"/>
                </a:solidFill>
                <a:latin typeface="Roboto" pitchFamily="2" charset="0"/>
              </a:rPr>
              <a:t>.</a:t>
            </a:r>
            <a:endParaRPr lang="ru-RU" altLang="ru-RU" dirty="0"/>
          </a:p>
        </p:txBody>
      </p:sp>
    </p:spTree>
    <p:extLst>
      <p:ext uri="{BB962C8B-B14F-4D97-AF65-F5344CB8AC3E}">
        <p14:creationId xmlns:p14="http://schemas.microsoft.com/office/powerpoint/2010/main" val="3636250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2" grpId="0" animBg="1"/>
      <p:bldP spid="23" grpId="0" animBg="1"/>
      <p:bldP spid="35"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8130" name="Object 2"/>
          <p:cNvGraphicFramePr>
            <a:graphicFrameLocks noGrp="1" noChangeAspect="1"/>
          </p:cNvGraphicFramePr>
          <p:nvPr>
            <p:ph type="tbl" idx="1"/>
          </p:nvPr>
        </p:nvGraphicFramePr>
        <p:xfrm>
          <a:off x="554038" y="1190625"/>
          <a:ext cx="8085137" cy="4813300"/>
        </p:xfrm>
        <a:graphic>
          <a:graphicData uri="http://schemas.openxmlformats.org/presentationml/2006/ole">
            <mc:AlternateContent xmlns:mc="http://schemas.openxmlformats.org/markup-compatibility/2006">
              <mc:Choice xmlns:v="urn:schemas-microsoft-com:vml" Requires="v">
                <p:oleObj spid="_x0000_s1080" name="Документ" r:id="rId4" imgW="9179863" imgH="5466893" progId="Word.Document.8">
                  <p:embed/>
                </p:oleObj>
              </mc:Choice>
              <mc:Fallback>
                <p:oleObj name="Документ" r:id="rId4" imgW="9179863" imgH="5466893"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38" y="1190625"/>
                        <a:ext cx="8085137" cy="4813300"/>
                      </a:xfrm>
                      <a:prstGeom prst="rect">
                        <a:avLst/>
                      </a:prstGeom>
                      <a:solidFill>
                        <a:srgbClr val="FFFF99"/>
                      </a:solidFill>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1" name="Rectangle 3"/>
          <p:cNvSpPr>
            <a:spLocks noChangeArrowheads="1"/>
          </p:cNvSpPr>
          <p:nvPr/>
        </p:nvSpPr>
        <p:spPr bwMode="auto">
          <a:xfrm>
            <a:off x="430213" y="404664"/>
            <a:ext cx="8208962" cy="432048"/>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b="1" dirty="0" smtClean="0"/>
              <a:t>Тактические </a:t>
            </a:r>
            <a:r>
              <a:rPr lang="ru-RU" altLang="ru-RU" b="1" dirty="0"/>
              <a:t>свойства зажигательных веществ</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strips(upLeft)">
                                      <p:cBhvr>
                                        <p:cTn id="7" dur="500"/>
                                        <p:tgtEl>
                                          <p:spTgt spid="4813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48131"/>
                                        </p:tgtEl>
                                        <p:attrNameLst>
                                          <p:attrName>style.visibility</p:attrName>
                                        </p:attrNameLst>
                                      </p:cBhvr>
                                      <p:to>
                                        <p:strVal val="visible"/>
                                      </p:to>
                                    </p:set>
                                    <p:animEffect transition="in" filter="box(in)">
                                      <p:cBhvr>
                                        <p:cTn id="11"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5"/>
          <p:cNvSpPr>
            <a:spLocks noChangeArrowheads="1"/>
          </p:cNvSpPr>
          <p:nvPr/>
        </p:nvSpPr>
        <p:spPr bwMode="auto">
          <a:xfrm>
            <a:off x="457200" y="167451"/>
            <a:ext cx="822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2000" b="1" dirty="0">
                <a:latin typeface="Arial" panose="020B0604020202020204" pitchFamily="34" charset="0"/>
                <a:ea typeface="Times New Roman" panose="02020603050405020304" pitchFamily="18" charset="0"/>
                <a:cs typeface="Arial" panose="020B0604020202020204" pitchFamily="34" charset="0"/>
              </a:rPr>
              <a:t>Результаты применения </a:t>
            </a:r>
            <a:r>
              <a:rPr lang="ru-RU" altLang="ru-RU" sz="2000" b="1" dirty="0" smtClean="0">
                <a:latin typeface="Arial" panose="020B0604020202020204" pitchFamily="34" charset="0"/>
                <a:ea typeface="Times New Roman" panose="02020603050405020304" pitchFamily="18" charset="0"/>
                <a:cs typeface="Arial" panose="020B0604020202020204" pitchFamily="34" charset="0"/>
              </a:rPr>
              <a:t> </a:t>
            </a:r>
            <a:r>
              <a:rPr lang="ru-RU" altLang="ru-RU" sz="2000" b="1" dirty="0">
                <a:latin typeface="Arial" panose="020B0604020202020204" pitchFamily="34" charset="0"/>
                <a:ea typeface="Times New Roman" panose="02020603050405020304" pitchFamily="18" charset="0"/>
                <a:cs typeface="Arial" panose="020B0604020202020204" pitchFamily="34" charset="0"/>
              </a:rPr>
              <a:t>зажигательного оружия</a:t>
            </a:r>
            <a:endParaRPr lang="ru-RU" altLang="ru-RU" sz="2000" b="1" dirty="0">
              <a:latin typeface="Times New Roman" panose="02020603050405020304" pitchFamily="18" charset="0"/>
              <a:ea typeface="Times New Roman" panose="02020603050405020304" pitchFamily="18" charset="0"/>
              <a:cs typeface="Arial" panose="020B0604020202020204" pitchFamily="34" charset="0"/>
            </a:endParaRPr>
          </a:p>
        </p:txBody>
      </p:sp>
      <p:sp>
        <p:nvSpPr>
          <p:cNvPr id="6963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pic>
        <p:nvPicPr>
          <p:cNvPr id="696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41767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908050"/>
            <a:ext cx="41767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005263"/>
            <a:ext cx="41497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375" y="3994150"/>
            <a:ext cx="41862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373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4213" y="188913"/>
            <a:ext cx="8208962" cy="431800"/>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b="1"/>
              <a:t>Средства применения зажигательных веществ</a:t>
            </a:r>
          </a:p>
        </p:txBody>
      </p:sp>
      <p:sp>
        <p:nvSpPr>
          <p:cNvPr id="48131" name="AutoShape 3"/>
          <p:cNvSpPr>
            <a:spLocks noChangeArrowheads="1"/>
          </p:cNvSpPr>
          <p:nvPr/>
        </p:nvSpPr>
        <p:spPr bwMode="auto">
          <a:xfrm>
            <a:off x="755650" y="2420938"/>
            <a:ext cx="7848600" cy="504825"/>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t>Авиационные зажигательные боеприпасы</a:t>
            </a:r>
          </a:p>
        </p:txBody>
      </p:sp>
      <p:sp>
        <p:nvSpPr>
          <p:cNvPr id="48132" name="AutoShape 10"/>
          <p:cNvSpPr>
            <a:spLocks noChangeArrowheads="1"/>
          </p:cNvSpPr>
          <p:nvPr/>
        </p:nvSpPr>
        <p:spPr bwMode="auto">
          <a:xfrm>
            <a:off x="755650" y="3068638"/>
            <a:ext cx="7848600" cy="649287"/>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t>Артиллерийские зажигательные</a:t>
            </a:r>
          </a:p>
          <a:p>
            <a:pPr algn="ctr"/>
            <a:r>
              <a:rPr lang="ru-RU" altLang="ru-RU" b="1"/>
              <a:t>(зажигательно-дымообразующие) боеприпасы</a:t>
            </a:r>
          </a:p>
        </p:txBody>
      </p:sp>
      <p:sp>
        <p:nvSpPr>
          <p:cNvPr id="48133" name="AutoShape 11"/>
          <p:cNvSpPr>
            <a:spLocks noChangeArrowheads="1"/>
          </p:cNvSpPr>
          <p:nvPr/>
        </p:nvSpPr>
        <p:spPr bwMode="auto">
          <a:xfrm>
            <a:off x="755650" y="3860800"/>
            <a:ext cx="7848600" cy="649288"/>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t>Огнеметы</a:t>
            </a:r>
          </a:p>
        </p:txBody>
      </p:sp>
      <p:sp>
        <p:nvSpPr>
          <p:cNvPr id="48134" name="AutoShape 12"/>
          <p:cNvSpPr>
            <a:spLocks noChangeArrowheads="1"/>
          </p:cNvSpPr>
          <p:nvPr/>
        </p:nvSpPr>
        <p:spPr bwMode="auto">
          <a:xfrm>
            <a:off x="755650" y="4652963"/>
            <a:ext cx="7848600" cy="649287"/>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t>Зажигательные патроны и шашки</a:t>
            </a:r>
          </a:p>
        </p:txBody>
      </p:sp>
      <p:sp>
        <p:nvSpPr>
          <p:cNvPr id="48135" name="AutoShape 13"/>
          <p:cNvSpPr>
            <a:spLocks noChangeArrowheads="1"/>
          </p:cNvSpPr>
          <p:nvPr/>
        </p:nvSpPr>
        <p:spPr bwMode="auto">
          <a:xfrm>
            <a:off x="755650" y="5445125"/>
            <a:ext cx="7848600" cy="649288"/>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t>Огневые (зажигательные) фугасы</a:t>
            </a:r>
          </a:p>
        </p:txBody>
      </p:sp>
      <p:sp>
        <p:nvSpPr>
          <p:cNvPr id="48136" name="AutoShape 14"/>
          <p:cNvSpPr>
            <a:spLocks noChangeArrowheads="1"/>
          </p:cNvSpPr>
          <p:nvPr/>
        </p:nvSpPr>
        <p:spPr bwMode="auto">
          <a:xfrm>
            <a:off x="1979613" y="1844675"/>
            <a:ext cx="5181600" cy="503238"/>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r>
              <a:rPr lang="ru-RU" altLang="ru-RU" sz="1600" b="1"/>
              <a:t>относятся:</a:t>
            </a:r>
          </a:p>
        </p:txBody>
      </p:sp>
      <p:sp>
        <p:nvSpPr>
          <p:cNvPr id="48137" name="AutoShape 15"/>
          <p:cNvSpPr>
            <a:spLocks noChangeArrowheads="1"/>
          </p:cNvSpPr>
          <p:nvPr/>
        </p:nvSpPr>
        <p:spPr bwMode="auto">
          <a:xfrm>
            <a:off x="395288" y="836613"/>
            <a:ext cx="8521700" cy="981075"/>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algn="ctr">
              <a:spcBef>
                <a:spcPct val="50000"/>
              </a:spcBef>
            </a:pPr>
            <a:endParaRPr lang="ru-RU" altLang="ru-RU" sz="1000" b="1"/>
          </a:p>
          <a:p>
            <a:pPr algn="ctr">
              <a:spcBef>
                <a:spcPct val="50000"/>
              </a:spcBef>
            </a:pPr>
            <a:r>
              <a:rPr lang="ru-RU" altLang="ru-RU" b="1"/>
              <a:t>К средствам применения зажигательных веществ</a:t>
            </a:r>
          </a:p>
          <a:p>
            <a:pPr algn="ctr">
              <a:spcBef>
                <a:spcPct val="50000"/>
              </a:spcBef>
            </a:pPr>
            <a:endParaRPr lang="ru-RU" altLang="ru-RU" sz="1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49154"/>
                                        </p:tgtEl>
                                        <p:attrNameLst>
                                          <p:attrName>style.visibility</p:attrName>
                                        </p:attrNameLst>
                                      </p:cBhvr>
                                      <p:to>
                                        <p:strVal val="visible"/>
                                      </p:to>
                                    </p:set>
                                    <p:animEffect transition="in" filter="box(in)">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02" y="1235671"/>
            <a:ext cx="3101723" cy="19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descr="Шмель (огнемёт) — Википед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973" y="3894918"/>
            <a:ext cx="5482591" cy="21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1638" y="1225415"/>
            <a:ext cx="2739830" cy="19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3473" y="1235671"/>
            <a:ext cx="2591850" cy="19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7"/>
          <p:cNvSpPr txBox="1">
            <a:spLocks noChangeArrowheads="1"/>
          </p:cNvSpPr>
          <p:nvPr/>
        </p:nvSpPr>
        <p:spPr bwMode="auto">
          <a:xfrm>
            <a:off x="717923" y="371233"/>
            <a:ext cx="7708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ru-RU" altLang="ru-RU" b="1" dirty="0">
                <a:solidFill>
                  <a:srgbClr val="333333"/>
                </a:solidFill>
                <a:latin typeface="Arial" panose="020B0604020202020204" pitchFamily="34" charset="0"/>
                <a:cs typeface="Arial" panose="020B0604020202020204" pitchFamily="34" charset="0"/>
              </a:rPr>
              <a:t>Средства боевого применения зажигательных веществ</a:t>
            </a:r>
            <a:endParaRPr lang="ru-RU" altLang="ru-RU" b="1" dirty="0">
              <a:latin typeface="Arial" panose="020B0604020202020204" pitchFamily="34" charset="0"/>
              <a:cs typeface="Arial" panose="020B0604020202020204" pitchFamily="34" charset="0"/>
            </a:endParaRPr>
          </a:p>
        </p:txBody>
      </p:sp>
      <p:sp>
        <p:nvSpPr>
          <p:cNvPr id="47111" name="TextBox 9"/>
          <p:cNvSpPr txBox="1">
            <a:spLocks noChangeArrowheads="1"/>
          </p:cNvSpPr>
          <p:nvPr/>
        </p:nvSpPr>
        <p:spPr bwMode="auto">
          <a:xfrm>
            <a:off x="2285634" y="743382"/>
            <a:ext cx="4572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ru-RU" altLang="ru-RU" b="1" dirty="0">
                <a:solidFill>
                  <a:srgbClr val="333333"/>
                </a:solidFill>
                <a:latin typeface="Arial" panose="020B0604020202020204" pitchFamily="34" charset="0"/>
                <a:cs typeface="Arial" panose="020B0604020202020204" pitchFamily="34" charset="0"/>
              </a:rPr>
              <a:t>Оперативно -тактические</a:t>
            </a:r>
            <a:endParaRPr lang="ru-RU" altLang="ru-RU" b="1" dirty="0">
              <a:latin typeface="Arial" panose="020B0604020202020204" pitchFamily="34" charset="0"/>
              <a:cs typeface="Arial" panose="020B0604020202020204" pitchFamily="34" charset="0"/>
            </a:endParaRPr>
          </a:p>
        </p:txBody>
      </p:sp>
      <p:sp>
        <p:nvSpPr>
          <p:cNvPr id="47112" name="TextBox 11"/>
          <p:cNvSpPr txBox="1">
            <a:spLocks noChangeArrowheads="1"/>
          </p:cNvSpPr>
          <p:nvPr/>
        </p:nvSpPr>
        <p:spPr bwMode="auto">
          <a:xfrm>
            <a:off x="1978833" y="3369070"/>
            <a:ext cx="5184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Clr>
                <a:srgbClr val="000000"/>
              </a:buClr>
              <a:buSzPct val="100000"/>
              <a:buFont typeface="Times New Roman" panose="02020603050405020304" pitchFamily="18" charset="0"/>
              <a:buNone/>
            </a:pPr>
            <a:r>
              <a:rPr lang="ru-RU" altLang="ru-RU" b="1" dirty="0">
                <a:solidFill>
                  <a:srgbClr val="333333"/>
                </a:solidFill>
                <a:latin typeface="Arial" panose="020B0604020202020204" pitchFamily="34" charset="0"/>
                <a:cs typeface="Arial" panose="020B0604020202020204" pitchFamily="34" charset="0"/>
              </a:rPr>
              <a:t>Тактические (рота, взвод): РПО «Шмель</a:t>
            </a:r>
            <a:r>
              <a:rPr lang="ru-RU" altLang="ru-RU" dirty="0">
                <a:solidFill>
                  <a:srgbClr val="333333"/>
                </a:solidFill>
                <a:latin typeface="Roboto" pitchFamily="2" charset="0"/>
              </a:rPr>
              <a:t>»</a:t>
            </a:r>
            <a:endParaRPr lang="ru-RU" altLang="ru-RU" dirty="0"/>
          </a:p>
        </p:txBody>
      </p:sp>
    </p:spTree>
    <p:extLst>
      <p:ext uri="{BB962C8B-B14F-4D97-AF65-F5344CB8AC3E}">
        <p14:creationId xmlns:p14="http://schemas.microsoft.com/office/powerpoint/2010/main" val="217569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4213" y="188913"/>
            <a:ext cx="8208962" cy="431800"/>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b="1"/>
              <a:t>Поражающее действие зажигательного оружия на личный состав</a:t>
            </a:r>
          </a:p>
        </p:txBody>
      </p:sp>
      <p:sp>
        <p:nvSpPr>
          <p:cNvPr id="49155" name="AutoShape 3"/>
          <p:cNvSpPr>
            <a:spLocks noChangeArrowheads="1"/>
          </p:cNvSpPr>
          <p:nvPr/>
        </p:nvSpPr>
        <p:spPr bwMode="auto">
          <a:xfrm>
            <a:off x="179388" y="746125"/>
            <a:ext cx="8732837" cy="914400"/>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533400" algn="just"/>
            <a:r>
              <a:rPr lang="ru-RU" altLang="ru-RU" sz="1600" b="1"/>
              <a:t>Поверхностные ожоги (первой и второй степени) области глаз и кистей рук практически сразу приводят к полной или частичной утрате личным составом боеспособности</a:t>
            </a:r>
          </a:p>
        </p:txBody>
      </p:sp>
      <p:sp>
        <p:nvSpPr>
          <p:cNvPr id="49156" name="AutoShape 4"/>
          <p:cNvSpPr>
            <a:spLocks noChangeArrowheads="1"/>
          </p:cNvSpPr>
          <p:nvPr/>
        </p:nvSpPr>
        <p:spPr bwMode="auto">
          <a:xfrm>
            <a:off x="196850" y="1717675"/>
            <a:ext cx="8718550" cy="642938"/>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533400" algn="just"/>
            <a:r>
              <a:rPr lang="ru-RU" altLang="ru-RU" sz="1600" b="1"/>
              <a:t>Глубокие ожоги опасны, если общая площадь поражения превышает      20-25% поверхности тела</a:t>
            </a:r>
          </a:p>
        </p:txBody>
      </p:sp>
      <p:sp>
        <p:nvSpPr>
          <p:cNvPr id="49157" name="AutoShape 5"/>
          <p:cNvSpPr>
            <a:spLocks noChangeArrowheads="1"/>
          </p:cNvSpPr>
          <p:nvPr/>
        </p:nvSpPr>
        <p:spPr bwMode="auto">
          <a:xfrm>
            <a:off x="196850" y="2438400"/>
            <a:ext cx="8718550" cy="642938"/>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533400" algn="just"/>
            <a:r>
              <a:rPr lang="ru-RU" altLang="ru-RU" sz="1600" b="1"/>
              <a:t>Вредное воздействие на человека оказывают также выделяющиеся продукты горения зажигательных веществ и смесей</a:t>
            </a:r>
          </a:p>
        </p:txBody>
      </p:sp>
      <p:sp>
        <p:nvSpPr>
          <p:cNvPr id="53255" name="Rectangle 7"/>
          <p:cNvSpPr>
            <a:spLocks noChangeArrowheads="1"/>
          </p:cNvSpPr>
          <p:nvPr/>
        </p:nvSpPr>
        <p:spPr bwMode="auto">
          <a:xfrm>
            <a:off x="611188" y="3500438"/>
            <a:ext cx="8208962" cy="431800"/>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b="1"/>
              <a:t>Поражающее действие зажигательного оружия на ВВТ</a:t>
            </a:r>
          </a:p>
        </p:txBody>
      </p:sp>
      <p:sp>
        <p:nvSpPr>
          <p:cNvPr id="49159" name="AutoShape 8"/>
          <p:cNvSpPr>
            <a:spLocks noChangeArrowheads="1"/>
          </p:cNvSpPr>
          <p:nvPr/>
        </p:nvSpPr>
        <p:spPr bwMode="auto">
          <a:xfrm>
            <a:off x="250825" y="4005263"/>
            <a:ext cx="8674100" cy="914400"/>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533400" algn="just"/>
            <a:r>
              <a:rPr lang="ru-RU" altLang="ru-RU" sz="1600" b="1"/>
              <a:t>Поражение бронетанкового вооружения и техники существенно зависит от того, находится ли она в движении или стоит на месте, открыты или закрыты люки машин</a:t>
            </a:r>
          </a:p>
        </p:txBody>
      </p:sp>
      <p:sp>
        <p:nvSpPr>
          <p:cNvPr id="49160" name="AutoShape 9"/>
          <p:cNvSpPr>
            <a:spLocks noChangeArrowheads="1"/>
          </p:cNvSpPr>
          <p:nvPr/>
        </p:nvSpPr>
        <p:spPr bwMode="auto">
          <a:xfrm>
            <a:off x="250825" y="5013325"/>
            <a:ext cx="8707438" cy="642938"/>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533400"/>
            <a:r>
              <a:rPr lang="ru-RU" altLang="ru-RU" sz="1600" b="1"/>
              <a:t>При воздействии зажигательных веществ на автомобильную технику она, как правило, выходит из строя</a:t>
            </a:r>
            <a:endParaRPr lang="ru-RU" altLang="ru-RU" sz="1600"/>
          </a:p>
        </p:txBody>
      </p:sp>
      <p:sp>
        <p:nvSpPr>
          <p:cNvPr id="49161" name="AutoShape 10"/>
          <p:cNvSpPr>
            <a:spLocks noChangeArrowheads="1"/>
          </p:cNvSpPr>
          <p:nvPr/>
        </p:nvSpPr>
        <p:spPr bwMode="auto">
          <a:xfrm>
            <a:off x="250825" y="5734050"/>
            <a:ext cx="8745538" cy="914400"/>
          </a:xfrm>
          <a:prstGeom prst="roundRect">
            <a:avLst>
              <a:gd name="adj" fmla="val 16667"/>
            </a:avLst>
          </a:prstGeom>
          <a:gradFill rotWithShape="0">
            <a:gsLst>
              <a:gs pos="0">
                <a:srgbClr val="99CCFF"/>
              </a:gs>
              <a:gs pos="50000">
                <a:srgbClr val="FFFFFF"/>
              </a:gs>
              <a:gs pos="100000">
                <a:srgbClr val="99CCFF"/>
              </a:gs>
            </a:gsLst>
            <a:lin ang="0" scaled="1"/>
          </a:gradFill>
          <a:ln w="9525">
            <a:solidFill>
              <a:schemeClr val="tx1"/>
            </a:solidFill>
            <a:round/>
            <a:headEnd/>
            <a:tailEnd/>
          </a:ln>
          <a:effectLst/>
        </p:spPr>
        <p:txBody>
          <a:bodyPr>
            <a:spAutoFit/>
          </a:bodyPr>
          <a:lstStyle/>
          <a:p>
            <a:pPr indent="533400" algn="just"/>
            <a:r>
              <a:rPr lang="ru-RU" altLang="ru-RU" sz="1600" b="1"/>
              <a:t>Взрывы и пожары могут происходить при попадании зажигательных веществ на взрывчатые вещества и особенно на ВВТ, укомплектованную емкостями с горючим</a:t>
            </a:r>
          </a:p>
        </p:txBody>
      </p:sp>
      <p:sp>
        <p:nvSpPr>
          <p:cNvPr id="5" name="Номер слайда 4"/>
          <p:cNvSpPr>
            <a:spLocks noGrp="1"/>
          </p:cNvSpPr>
          <p:nvPr>
            <p:ph type="sldNum" sz="quarter" idx="12"/>
          </p:nvPr>
        </p:nvSpPr>
        <p:spPr>
          <a:xfrm>
            <a:off x="6882504" y="6597352"/>
            <a:ext cx="2133600" cy="365125"/>
          </a:xfrm>
        </p:spPr>
        <p:txBody>
          <a:bodyPr/>
          <a:lstStyle/>
          <a:p>
            <a:pPr>
              <a:defRPr/>
            </a:pPr>
            <a:fld id="{84C5E317-E174-4B7A-8F75-2D0BD3D47F42}" type="slidenum">
              <a:rPr lang="ru-RU" smtClean="0"/>
              <a:pPr>
                <a:defRPr/>
              </a:pPr>
              <a:t>165</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53250"/>
                                        </p:tgtEl>
                                        <p:attrNameLst>
                                          <p:attrName>style.visibility</p:attrName>
                                        </p:attrNameLst>
                                      </p:cBhvr>
                                      <p:to>
                                        <p:strVal val="visible"/>
                                      </p:to>
                                    </p:set>
                                    <p:animEffect transition="in" filter="box(in)">
                                      <p:cBhvr>
                                        <p:cTn id="7" dur="500"/>
                                        <p:tgtEl>
                                          <p:spTgt spid="53250"/>
                                        </p:tgtEl>
                                      </p:cBhvr>
                                    </p:animEffect>
                                  </p:childTnLst>
                                </p:cTn>
                              </p:par>
                            </p:childTnLst>
                          </p:cTn>
                        </p:par>
                        <p:par>
                          <p:cTn id="8" fill="hold" nodeType="afterGroup">
                            <p:stCondLst>
                              <p:cond delay="1500"/>
                            </p:stCondLst>
                            <p:childTnLst>
                              <p:par>
                                <p:cTn id="9" presetID="4" presetClass="entr" presetSubtype="16" fill="hold" grpId="0" nodeType="afterEffect">
                                  <p:stCondLst>
                                    <p:cond delay="1000"/>
                                  </p:stCondLst>
                                  <p:childTnLst>
                                    <p:set>
                                      <p:cBhvr>
                                        <p:cTn id="10" dur="1" fill="hold">
                                          <p:stCondLst>
                                            <p:cond delay="0"/>
                                          </p:stCondLst>
                                        </p:cTn>
                                        <p:tgtEl>
                                          <p:spTgt spid="53255"/>
                                        </p:tgtEl>
                                        <p:attrNameLst>
                                          <p:attrName>style.visibility</p:attrName>
                                        </p:attrNameLst>
                                      </p:cBhvr>
                                      <p:to>
                                        <p:strVal val="visible"/>
                                      </p:to>
                                    </p:set>
                                    <p:animEffect transition="in" filter="box(in)">
                                      <p:cBhvr>
                                        <p:cTn id="11" dur="5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autoUpdateAnimBg="0"/>
      <p:bldP spid="53255"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060848"/>
            <a:ext cx="8136904" cy="1692771"/>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№2</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Мероприятия по защите подразделений и личного состава от зажигательного оружия.</a:t>
            </a:r>
          </a:p>
          <a:p>
            <a:pPr lvl="0">
              <a:buNone/>
            </a:pP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191741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179388" y="836613"/>
            <a:ext cx="4321175" cy="360362"/>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dirty="0"/>
              <a:t>Личного состава</a:t>
            </a:r>
          </a:p>
        </p:txBody>
      </p:sp>
      <p:sp>
        <p:nvSpPr>
          <p:cNvPr id="50179" name="AutoShape 3"/>
          <p:cNvSpPr>
            <a:spLocks noChangeArrowheads="1"/>
          </p:cNvSpPr>
          <p:nvPr/>
        </p:nvSpPr>
        <p:spPr bwMode="auto">
          <a:xfrm>
            <a:off x="4643438" y="836613"/>
            <a:ext cx="4327525" cy="360362"/>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solidFill>
                  <a:srgbClr val="000000"/>
                </a:solidFill>
              </a:rPr>
              <a:t>Вооружения и военной техники</a:t>
            </a:r>
            <a:endParaRPr lang="ru-RU" altLang="ru-RU" b="1"/>
          </a:p>
        </p:txBody>
      </p:sp>
      <p:sp>
        <p:nvSpPr>
          <p:cNvPr id="50180" name="Text Box 4"/>
          <p:cNvSpPr txBox="1">
            <a:spLocks noChangeArrowheads="1"/>
          </p:cNvSpPr>
          <p:nvPr/>
        </p:nvSpPr>
        <p:spPr bwMode="auto">
          <a:xfrm>
            <a:off x="179388" y="1196975"/>
            <a:ext cx="4321175" cy="5254625"/>
          </a:xfrm>
          <a:prstGeom prst="rect">
            <a:avLst/>
          </a:prstGeom>
          <a:gradFill rotWithShape="0">
            <a:gsLst>
              <a:gs pos="0">
                <a:srgbClr val="FF9966"/>
              </a:gs>
              <a:gs pos="50000">
                <a:srgbClr val="FFFFFF"/>
              </a:gs>
              <a:gs pos="100000">
                <a:srgbClr val="FF9966"/>
              </a:gs>
            </a:gsLst>
            <a:lin ang="0" scaled="1"/>
          </a:gradFill>
          <a:ln w="28575">
            <a:solidFill>
              <a:schemeClr val="tx1"/>
            </a:solidFill>
            <a:miter lim="800000"/>
            <a:headEnd/>
            <a:tailEnd/>
          </a:ln>
          <a:effectLst/>
        </p:spPr>
        <p:txBody>
          <a:bodyPr>
            <a:spAutoFit/>
          </a:bodyPr>
          <a:lstStyle/>
          <a:p>
            <a:pPr indent="274638">
              <a:buFontTx/>
              <a:buChar char="-"/>
            </a:pPr>
            <a:endParaRPr lang="ru-RU" altLang="ru-RU" sz="1600" b="1" dirty="0"/>
          </a:p>
          <a:p>
            <a:pPr indent="274638">
              <a:buFontTx/>
              <a:buChar char="-"/>
            </a:pPr>
            <a:endParaRPr lang="ru-RU" altLang="ru-RU" sz="1600" b="1" dirty="0"/>
          </a:p>
          <a:p>
            <a:pPr indent="274638">
              <a:buFontTx/>
              <a:buChar char="-"/>
            </a:pPr>
            <a:r>
              <a:rPr lang="ru-RU" altLang="ru-RU" sz="1600" b="1" dirty="0"/>
              <a:t>закрытые фортификационные сооружения;</a:t>
            </a:r>
          </a:p>
          <a:p>
            <a:pPr indent="274638">
              <a:buFontTx/>
              <a:buChar char="-"/>
            </a:pPr>
            <a:endParaRPr lang="ru-RU" altLang="ru-RU" sz="1600" b="1" dirty="0"/>
          </a:p>
          <a:p>
            <a:pPr indent="274638">
              <a:buFontTx/>
              <a:buChar char="-"/>
            </a:pPr>
            <a:r>
              <a:rPr lang="ru-RU" altLang="ru-RU" sz="1600" b="1" dirty="0"/>
              <a:t>ВВТ;</a:t>
            </a:r>
          </a:p>
          <a:p>
            <a:pPr indent="274638">
              <a:buFontTx/>
              <a:buChar char="-"/>
            </a:pPr>
            <a:endParaRPr lang="ru-RU" altLang="ru-RU" sz="1600" b="1" dirty="0"/>
          </a:p>
          <a:p>
            <a:pPr indent="274638">
              <a:buFontTx/>
              <a:buChar char="-"/>
            </a:pPr>
            <a:r>
              <a:rPr lang="ru-RU" altLang="ru-RU" sz="1600" b="1" dirty="0"/>
              <a:t>естественные укрытия (овраги, ямы, каменные здания), а также различные местные материалы (щиты, настилы, маты из веток и травы);</a:t>
            </a:r>
          </a:p>
          <a:p>
            <a:pPr indent="274638">
              <a:buFontTx/>
              <a:buChar char="-"/>
            </a:pPr>
            <a:endParaRPr lang="ru-RU" altLang="ru-RU" sz="1600" b="1" dirty="0"/>
          </a:p>
          <a:p>
            <a:pPr indent="274638">
              <a:buFontTx/>
              <a:buChar char="-"/>
            </a:pPr>
            <a:r>
              <a:rPr lang="ru-RU" altLang="ru-RU" sz="1600" b="1" dirty="0"/>
              <a:t>средства индивидуальной защиты кожи и органов дыхания;</a:t>
            </a:r>
          </a:p>
          <a:p>
            <a:pPr indent="274638">
              <a:buFontTx/>
              <a:buChar char="-"/>
            </a:pPr>
            <a:endParaRPr lang="ru-RU" altLang="ru-RU" sz="1600" b="1" dirty="0"/>
          </a:p>
          <a:p>
            <a:pPr indent="274638">
              <a:buFontTx/>
              <a:buChar char="-"/>
            </a:pPr>
            <a:r>
              <a:rPr lang="ru-RU" altLang="ru-RU" sz="1600" b="1" dirty="0"/>
              <a:t>обмундирование, плащ-палатки и плащ-накидки.</a:t>
            </a:r>
          </a:p>
          <a:p>
            <a:pPr indent="274638">
              <a:buFontTx/>
              <a:buChar char="-"/>
            </a:pPr>
            <a:endParaRPr lang="ru-RU" altLang="ru-RU" sz="1600" b="1" dirty="0"/>
          </a:p>
          <a:p>
            <a:pPr indent="274638">
              <a:buFontTx/>
              <a:buChar char="-"/>
            </a:pPr>
            <a:endParaRPr lang="ru-RU" altLang="ru-RU" sz="1600" b="1" dirty="0"/>
          </a:p>
          <a:p>
            <a:pPr indent="274638"/>
            <a:endParaRPr lang="ru-RU" altLang="ru-RU" sz="1600" b="1" dirty="0"/>
          </a:p>
          <a:p>
            <a:pPr indent="274638"/>
            <a:endParaRPr lang="ru-RU" altLang="ru-RU" sz="1600" b="1" dirty="0"/>
          </a:p>
        </p:txBody>
      </p:sp>
      <p:sp>
        <p:nvSpPr>
          <p:cNvPr id="50181" name="Text Box 5"/>
          <p:cNvSpPr txBox="1">
            <a:spLocks noChangeArrowheads="1"/>
          </p:cNvSpPr>
          <p:nvPr/>
        </p:nvSpPr>
        <p:spPr bwMode="auto">
          <a:xfrm>
            <a:off x="4643438" y="1196975"/>
            <a:ext cx="4321175" cy="5254625"/>
          </a:xfrm>
          <a:prstGeom prst="rect">
            <a:avLst/>
          </a:prstGeom>
          <a:gradFill rotWithShape="0">
            <a:gsLst>
              <a:gs pos="0">
                <a:srgbClr val="FF9966"/>
              </a:gs>
              <a:gs pos="50000">
                <a:srgbClr val="FFFFFF"/>
              </a:gs>
              <a:gs pos="100000">
                <a:srgbClr val="FF9966"/>
              </a:gs>
            </a:gsLst>
            <a:lin ang="0" scaled="1"/>
          </a:gradFill>
          <a:ln w="28575">
            <a:solidFill>
              <a:schemeClr val="tx1"/>
            </a:solidFill>
            <a:miter lim="800000"/>
            <a:headEnd/>
            <a:tailEnd/>
          </a:ln>
          <a:effectLst/>
        </p:spPr>
        <p:txBody>
          <a:bodyPr>
            <a:spAutoFit/>
          </a:bodyPr>
          <a:lstStyle/>
          <a:p>
            <a:pPr indent="274638">
              <a:buFontTx/>
              <a:buChar char="-"/>
            </a:pPr>
            <a:endParaRPr lang="ru-RU" altLang="ru-RU" sz="1600" b="1"/>
          </a:p>
          <a:p>
            <a:pPr indent="274638">
              <a:buFontTx/>
              <a:buChar char="-"/>
            </a:pPr>
            <a:endParaRPr lang="ru-RU" altLang="ru-RU" sz="1600" b="1"/>
          </a:p>
          <a:p>
            <a:pPr indent="274638">
              <a:buFontTx/>
              <a:buChar char="-"/>
            </a:pPr>
            <a:r>
              <a:rPr lang="ru-RU" altLang="ru-RU" sz="1600" b="1"/>
              <a:t>окопы и укрытия, оборудованные перекрытиями;</a:t>
            </a:r>
          </a:p>
          <a:p>
            <a:pPr indent="274638">
              <a:buFontTx/>
              <a:buChar char="-"/>
            </a:pPr>
            <a:endParaRPr lang="ru-RU" altLang="ru-RU" sz="1600" b="1"/>
          </a:p>
          <a:p>
            <a:pPr indent="274638">
              <a:buFontTx/>
              <a:buChar char="-"/>
            </a:pPr>
            <a:r>
              <a:rPr lang="ru-RU" altLang="ru-RU" sz="1600" b="1"/>
              <a:t>естественные укрытия (балки, лощины, пещеры, выработки);</a:t>
            </a:r>
          </a:p>
          <a:p>
            <a:pPr indent="274638">
              <a:buFontTx/>
              <a:buChar char="-"/>
            </a:pPr>
            <a:endParaRPr lang="ru-RU" altLang="ru-RU" sz="1600" b="1"/>
          </a:p>
          <a:p>
            <a:pPr indent="274638">
              <a:buFontTx/>
              <a:buChar char="-"/>
            </a:pPr>
            <a:r>
              <a:rPr lang="ru-RU" altLang="ru-RU" sz="1600" b="1"/>
              <a:t>брезенты, тенты и чехлы;</a:t>
            </a:r>
          </a:p>
          <a:p>
            <a:pPr indent="274638">
              <a:buFontTx/>
              <a:buChar char="-"/>
            </a:pPr>
            <a:endParaRPr lang="ru-RU" altLang="ru-RU" sz="1600" b="1"/>
          </a:p>
          <a:p>
            <a:pPr indent="274638">
              <a:buFontTx/>
              <a:buChar char="-"/>
            </a:pPr>
            <a:r>
              <a:rPr lang="ru-RU" altLang="ru-RU" sz="1600" b="1"/>
              <a:t>покрытия, изготовленные из местных материалов;</a:t>
            </a:r>
          </a:p>
          <a:p>
            <a:pPr indent="274638">
              <a:buFontTx/>
              <a:buChar char="-"/>
            </a:pPr>
            <a:endParaRPr lang="ru-RU" altLang="ru-RU" sz="1600" b="1"/>
          </a:p>
          <a:p>
            <a:pPr indent="274638">
              <a:buFontTx/>
              <a:buChar char="-"/>
            </a:pPr>
            <a:r>
              <a:rPr lang="ru-RU" altLang="ru-RU" sz="1600" b="1"/>
              <a:t>табельные и местные средства пожаротушения.</a:t>
            </a:r>
          </a:p>
          <a:p>
            <a:pPr indent="274638">
              <a:buFontTx/>
              <a:buChar char="-"/>
            </a:pPr>
            <a:endParaRPr lang="ru-RU" altLang="ru-RU" sz="1600" b="1"/>
          </a:p>
          <a:p>
            <a:pPr indent="274638"/>
            <a:endParaRPr lang="ru-RU" altLang="ru-RU" sz="1600" b="1"/>
          </a:p>
          <a:p>
            <a:pPr indent="274638"/>
            <a:endParaRPr lang="ru-RU" altLang="ru-RU" sz="1600" b="1"/>
          </a:p>
          <a:p>
            <a:pPr indent="274638"/>
            <a:endParaRPr lang="ru-RU" altLang="ru-RU" sz="1600" b="1"/>
          </a:p>
          <a:p>
            <a:pPr indent="274638"/>
            <a:endParaRPr lang="ru-RU" altLang="ru-RU" sz="1600" b="1"/>
          </a:p>
          <a:p>
            <a:pPr indent="274638"/>
            <a:endParaRPr lang="ru-RU" altLang="ru-RU" sz="1600" b="1"/>
          </a:p>
        </p:txBody>
      </p:sp>
      <p:sp>
        <p:nvSpPr>
          <p:cNvPr id="56327" name="Rectangle 7"/>
          <p:cNvSpPr>
            <a:spLocks noChangeArrowheads="1"/>
          </p:cNvSpPr>
          <p:nvPr/>
        </p:nvSpPr>
        <p:spPr bwMode="auto">
          <a:xfrm>
            <a:off x="611188" y="260350"/>
            <a:ext cx="8208962" cy="431800"/>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b="1"/>
              <a:t>Средства и способы защиты от зажигательного оружия</a:t>
            </a:r>
          </a:p>
        </p:txBody>
      </p:sp>
      <p:sp>
        <p:nvSpPr>
          <p:cNvPr id="5" name="Номер слайда 4"/>
          <p:cNvSpPr>
            <a:spLocks noGrp="1"/>
          </p:cNvSpPr>
          <p:nvPr>
            <p:ph type="sldNum" sz="quarter" idx="12"/>
          </p:nvPr>
        </p:nvSpPr>
        <p:spPr>
          <a:xfrm>
            <a:off x="6686550" y="6472572"/>
            <a:ext cx="2133600" cy="365125"/>
          </a:xfrm>
        </p:spPr>
        <p:txBody>
          <a:bodyPr/>
          <a:lstStyle/>
          <a:p>
            <a:fld id="{F771376D-AE9B-4DD1-8BA1-27A5500A41D3}" type="slidenum">
              <a:rPr lang="ru-RU" altLang="ru-RU" sz="1800" smtClean="0">
                <a:solidFill>
                  <a:schemeClr val="tx1"/>
                </a:solidFill>
              </a:rPr>
              <a:pPr/>
              <a:t>167</a:t>
            </a:fld>
            <a:endParaRPr lang="ru-RU" altLang="ru-RU"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56327"/>
                                        </p:tgtEl>
                                        <p:attrNameLst>
                                          <p:attrName>style.visibility</p:attrName>
                                        </p:attrNameLst>
                                      </p:cBhvr>
                                      <p:to>
                                        <p:strVal val="visible"/>
                                      </p:to>
                                    </p:set>
                                    <p:animEffect transition="in" filter="box(in)">
                                      <p:cBhvr>
                                        <p:cTn id="7"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a:off x="179388" y="836613"/>
            <a:ext cx="4321175" cy="360362"/>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t>Фортификационных сооружений</a:t>
            </a:r>
          </a:p>
        </p:txBody>
      </p:sp>
      <p:sp>
        <p:nvSpPr>
          <p:cNvPr id="51203" name="AutoShape 3"/>
          <p:cNvSpPr>
            <a:spLocks noChangeArrowheads="1"/>
          </p:cNvSpPr>
          <p:nvPr/>
        </p:nvSpPr>
        <p:spPr bwMode="auto">
          <a:xfrm>
            <a:off x="4643438" y="836613"/>
            <a:ext cx="4327525" cy="360362"/>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ctr"/>
            <a:r>
              <a:rPr lang="ru-RU" altLang="ru-RU" b="1">
                <a:solidFill>
                  <a:srgbClr val="000000"/>
                </a:solidFill>
              </a:rPr>
              <a:t>Боеприпасов, горючего и др. МС</a:t>
            </a:r>
            <a:endParaRPr lang="ru-RU" altLang="ru-RU" b="1"/>
          </a:p>
        </p:txBody>
      </p:sp>
      <p:sp>
        <p:nvSpPr>
          <p:cNvPr id="51204" name="Text Box 4"/>
          <p:cNvSpPr txBox="1">
            <a:spLocks noChangeArrowheads="1"/>
          </p:cNvSpPr>
          <p:nvPr/>
        </p:nvSpPr>
        <p:spPr bwMode="auto">
          <a:xfrm>
            <a:off x="179388" y="1196975"/>
            <a:ext cx="4321175" cy="5607050"/>
          </a:xfrm>
          <a:prstGeom prst="rect">
            <a:avLst/>
          </a:prstGeom>
          <a:gradFill rotWithShape="0">
            <a:gsLst>
              <a:gs pos="0">
                <a:srgbClr val="FF9966"/>
              </a:gs>
              <a:gs pos="50000">
                <a:srgbClr val="FFFFFF"/>
              </a:gs>
              <a:gs pos="100000">
                <a:srgbClr val="FF9966"/>
              </a:gs>
            </a:gsLst>
            <a:lin ang="0" scaled="1"/>
          </a:gradFill>
          <a:ln w="28575">
            <a:solidFill>
              <a:schemeClr val="tx1"/>
            </a:solidFill>
            <a:miter lim="800000"/>
            <a:headEnd/>
            <a:tailEnd/>
          </a:ln>
          <a:effectLst/>
        </p:spPr>
        <p:txBody>
          <a:bodyPr>
            <a:spAutoFit/>
          </a:bodyPr>
          <a:lstStyle/>
          <a:p>
            <a:r>
              <a:rPr lang="ru-RU" altLang="ru-RU" sz="1500" b="1"/>
              <a:t>- засыпание возгораемых покрытий слоем земли;</a:t>
            </a:r>
          </a:p>
          <a:p>
            <a:r>
              <a:rPr lang="ru-RU" altLang="ru-RU" sz="1500" b="1"/>
              <a:t>- удаление легковозгораемых предметов и покрытие огнезащитными составами одежды крутостей и открытых элементов сооружений, выполненных из горючих материалов;</a:t>
            </a:r>
          </a:p>
          <a:p>
            <a:r>
              <a:rPr lang="ru-RU" altLang="ru-RU" sz="1500" b="1"/>
              <a:t>- оборудование закрытых сооружений плотно закрывающимися дверями и щитами;</a:t>
            </a:r>
          </a:p>
          <a:p>
            <a:r>
              <a:rPr lang="ru-RU" altLang="ru-RU" sz="1500" b="1"/>
              <a:t>- применение трудновозгораемых табельных и местных маскировочных перекрытий и материалов, пропитанных огнезащитными составами;</a:t>
            </a:r>
          </a:p>
          <a:p>
            <a:r>
              <a:rPr lang="ru-RU" altLang="ru-RU" sz="1500" b="1"/>
              <a:t>- устройство у входов в сооружения порогов для исключения возможности затекания в них горящей зажигательной смеси;</a:t>
            </a:r>
          </a:p>
          <a:p>
            <a:r>
              <a:rPr lang="ru-RU" altLang="ru-RU" sz="1500" b="1"/>
              <a:t>- устройство противопожарных разрывов в одежде крутостей траншей, ходов сообщений шириной не менее 2 м через каждые 40-50 м и у входов в укрытия;</a:t>
            </a:r>
          </a:p>
          <a:p>
            <a:r>
              <a:rPr lang="ru-RU" altLang="ru-RU" sz="1500" b="1"/>
              <a:t>устройство ровиков на брустверах и траверсах окопов для сбора огнесмеси.</a:t>
            </a:r>
          </a:p>
        </p:txBody>
      </p:sp>
      <p:sp>
        <p:nvSpPr>
          <p:cNvPr id="51205" name="Text Box 5"/>
          <p:cNvSpPr txBox="1">
            <a:spLocks noChangeArrowheads="1"/>
          </p:cNvSpPr>
          <p:nvPr/>
        </p:nvSpPr>
        <p:spPr bwMode="auto">
          <a:xfrm>
            <a:off x="4643438" y="1196975"/>
            <a:ext cx="4321175" cy="5607050"/>
          </a:xfrm>
          <a:prstGeom prst="rect">
            <a:avLst/>
          </a:prstGeom>
          <a:gradFill rotWithShape="0">
            <a:gsLst>
              <a:gs pos="0">
                <a:srgbClr val="FF9966"/>
              </a:gs>
              <a:gs pos="50000">
                <a:srgbClr val="FFFFFF"/>
              </a:gs>
              <a:gs pos="100000">
                <a:srgbClr val="FF9966"/>
              </a:gs>
            </a:gsLst>
            <a:lin ang="0" scaled="1"/>
          </a:gradFill>
          <a:ln w="28575">
            <a:solidFill>
              <a:schemeClr val="tx1"/>
            </a:solidFill>
            <a:miter lim="800000"/>
            <a:headEnd/>
            <a:tailEnd/>
          </a:ln>
          <a:effectLst/>
        </p:spPr>
        <p:txBody>
          <a:bodyPr>
            <a:spAutoFit/>
          </a:bodyPr>
          <a:lstStyle/>
          <a:p>
            <a:r>
              <a:rPr lang="ru-RU" altLang="ru-RU" sz="1400" b="1"/>
              <a:t>- </a:t>
            </a:r>
            <a:r>
              <a:rPr lang="ru-RU" altLang="ru-RU" sz="1500" b="1"/>
              <a:t>используются естественные укрытия, фортификационные сооружения, тенты и брезенты, покрытия, изготовленные из местных материалов, средства пожаротушения;</a:t>
            </a:r>
          </a:p>
          <a:p>
            <a:r>
              <a:rPr lang="ru-RU" altLang="ru-RU" sz="1500" b="1"/>
              <a:t>- емкости для горючего покрываются огнезащитными красками. После заполнения горючим горловины емкостей тщательно протираются ветошью, потёки удаляются и пролитое горючее засыпается песком;</a:t>
            </a:r>
          </a:p>
          <a:p>
            <a:r>
              <a:rPr lang="ru-RU" altLang="ru-RU" sz="1500" b="1"/>
              <a:t>- для хранения боеприпасов и горючего оборудуются укрытия котлованного и траншейного типа, сверху укрываются рулонным материалом и хворостом с последующей обсыпкой их слоем грунта толщиной 10-15 см.;</a:t>
            </a:r>
          </a:p>
          <a:p>
            <a:r>
              <a:rPr lang="ru-RU" altLang="ru-RU" sz="1500" b="1"/>
              <a:t>- взрывчатые вещества перевозятся в упаковке, укрытой брезентами, на транспорте, обеспеченном средствами пожаротушения, а хранятся в нишах и погребах, входы в которые закрываются щитами (занавесами) из трудновозгораемых материалов.</a:t>
            </a:r>
          </a:p>
        </p:txBody>
      </p:sp>
      <p:sp>
        <p:nvSpPr>
          <p:cNvPr id="57351" name="Rectangle 7"/>
          <p:cNvSpPr>
            <a:spLocks noChangeArrowheads="1"/>
          </p:cNvSpPr>
          <p:nvPr/>
        </p:nvSpPr>
        <p:spPr bwMode="auto">
          <a:xfrm>
            <a:off x="611188" y="260350"/>
            <a:ext cx="8208962" cy="431800"/>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b="1"/>
              <a:t>Средства и способы защиты от зажигательного оружия</a:t>
            </a:r>
          </a:p>
        </p:txBody>
      </p:sp>
      <p:sp>
        <p:nvSpPr>
          <p:cNvPr id="5" name="Номер слайда 4"/>
          <p:cNvSpPr>
            <a:spLocks noGrp="1"/>
          </p:cNvSpPr>
          <p:nvPr>
            <p:ph type="sldNum" sz="quarter" idx="12"/>
          </p:nvPr>
        </p:nvSpPr>
        <p:spPr/>
        <p:txBody>
          <a:bodyPr/>
          <a:lstStyle/>
          <a:p>
            <a:fld id="{F771376D-AE9B-4DD1-8BA1-27A5500A41D3}" type="slidenum">
              <a:rPr lang="ru-RU" altLang="ru-RU" sz="1800" smtClean="0">
                <a:solidFill>
                  <a:schemeClr val="tx1"/>
                </a:solidFill>
              </a:rPr>
              <a:pPr/>
              <a:t>168</a:t>
            </a:fld>
            <a:endParaRPr lang="ru-RU" altLang="ru-RU"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57351"/>
                                        </p:tgtEl>
                                        <p:attrNameLst>
                                          <p:attrName>style.visibility</p:attrName>
                                        </p:attrNameLst>
                                      </p:cBhvr>
                                      <p:to>
                                        <p:strVal val="visible"/>
                                      </p:to>
                                    </p:set>
                                    <p:animEffect transition="in" filter="box(in)">
                                      <p:cBhvr>
                                        <p:cTn id="7"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060848"/>
            <a:ext cx="8136904" cy="1692771"/>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№3</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Поражающее действие оружия, основанного на новых физических принципах.</a:t>
            </a:r>
          </a:p>
          <a:p>
            <a:pPr lvl="0">
              <a:buNone/>
            </a:pP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05336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p:txBody>
          <a:bodyPr/>
          <a:lstStyle/>
          <a:p>
            <a:pPr eaLnBrk="1" hangingPunct="1"/>
            <a:endParaRPr lang="ru-RU" smtClean="0"/>
          </a:p>
        </p:txBody>
      </p:sp>
      <p:sp>
        <p:nvSpPr>
          <p:cNvPr id="66563" name="Объект 2"/>
          <p:cNvSpPr>
            <a:spLocks noGrp="1"/>
          </p:cNvSpPr>
          <p:nvPr>
            <p:ph idx="1"/>
          </p:nvPr>
        </p:nvSpPr>
        <p:spPr/>
        <p:txBody>
          <a:bodyPr/>
          <a:lstStyle/>
          <a:p>
            <a:pPr eaLnBrk="1" hangingPunct="1"/>
            <a:endParaRPr lang="ru-RU" smtClean="0"/>
          </a:p>
        </p:txBody>
      </p:sp>
      <p:pic>
        <p:nvPicPr>
          <p:cNvPr id="66564" name="Picture 2" descr="http://cn13.nevsedoma.com.ua/photo/299/2/yars_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35849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500063"/>
            <a:ext cx="4714875" cy="3429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3" name="Скругленный прямоугольник 2"/>
          <p:cNvSpPr/>
          <p:nvPr/>
        </p:nvSpPr>
        <p:spPr>
          <a:xfrm>
            <a:off x="251521" y="3929063"/>
            <a:ext cx="8892480" cy="285896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5" name="Прямоугольник 4"/>
          <p:cNvSpPr/>
          <p:nvPr/>
        </p:nvSpPr>
        <p:spPr>
          <a:xfrm>
            <a:off x="0" y="-142900"/>
            <a:ext cx="914400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Общая характеристика</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125" name="TextBox 6"/>
          <p:cNvSpPr txBox="1">
            <a:spLocks noChangeArrowheads="1"/>
          </p:cNvSpPr>
          <p:nvPr/>
        </p:nvSpPr>
        <p:spPr bwMode="auto">
          <a:xfrm>
            <a:off x="94950" y="620688"/>
            <a:ext cx="44291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600" dirty="0">
                <a:latin typeface="Arial" pitchFamily="34" charset="0"/>
                <a:cs typeface="Arial" pitchFamily="34" charset="0"/>
              </a:rPr>
              <a:t>Наряду с развитием традиционных видов оружия во многих странах большое внимание уделяется работам по созданию нетрадиционного оружия или, как более принято говорить, оружия на новых физических принципах. Российские ученые пытаются реализовать фантастические идеи. </a:t>
            </a:r>
          </a:p>
          <a:p>
            <a:pPr algn="just" eaLnBrk="1" hangingPunct="1"/>
            <a:r>
              <a:rPr lang="ru-RU" altLang="ru-RU" sz="1600" dirty="0" smtClean="0">
                <a:latin typeface="Arial" pitchFamily="34" charset="0"/>
                <a:cs typeface="Arial" pitchFamily="34" charset="0"/>
              </a:rPr>
              <a:t>Речь </a:t>
            </a:r>
            <a:r>
              <a:rPr lang="ru-RU" altLang="ru-RU" sz="1600" dirty="0">
                <a:latin typeface="Arial" pitchFamily="34" charset="0"/>
                <a:cs typeface="Arial" pitchFamily="34" charset="0"/>
              </a:rPr>
              <a:t>идет о самом необычном оружии, которое граничит с фантастическим. Его называют оружием на новых физических принципах (ОНФП).</a:t>
            </a:r>
          </a:p>
        </p:txBody>
      </p:sp>
      <p:sp>
        <p:nvSpPr>
          <p:cNvPr id="8" name="TextBox 7"/>
          <p:cNvSpPr txBox="1"/>
          <p:nvPr/>
        </p:nvSpPr>
        <p:spPr>
          <a:xfrm>
            <a:off x="413285" y="4293096"/>
            <a:ext cx="8551203" cy="2308324"/>
          </a:xfrm>
          <a:prstGeom prst="rect">
            <a:avLst/>
          </a:prstGeom>
          <a:noFill/>
        </p:spPr>
        <p:txBody>
          <a:bodyPr wrap="square">
            <a:spAutoFit/>
          </a:bodyPr>
          <a:lstStyle/>
          <a:p>
            <a:pPr indent="447675" algn="just" eaLnBrk="1" hangingPunct="1">
              <a:defRPr/>
            </a:pPr>
            <a:r>
              <a:rPr lang="ru-RU" b="1" i="1" dirty="0">
                <a:solidFill>
                  <a:srgbClr val="C00000"/>
                </a:solidFill>
                <a:latin typeface="Arial" pitchFamily="34" charset="0"/>
                <a:cs typeface="Arial" pitchFamily="34" charset="0"/>
              </a:rPr>
              <a:t>Оружие на новых физических принципах - это средства вооруженной борьбы, действие которых основывается на использовании направленных высокоэнергетических излучений и полей, нейтральных или заряженных частиц, а также на других нетрадиционных способах полного или частичного поражения живой силы, боевой техники,</a:t>
            </a:r>
            <a:r>
              <a:rPr lang="ru-RU" dirty="0">
                <a:latin typeface="Arial" pitchFamily="34" charset="0"/>
                <a:cs typeface="Arial" pitchFamily="34" charset="0"/>
              </a:rPr>
              <a:t> </a:t>
            </a:r>
            <a:r>
              <a:rPr lang="ru-RU" b="1" i="1" dirty="0">
                <a:solidFill>
                  <a:srgbClr val="C00000"/>
                </a:solidFill>
                <a:latin typeface="Arial" pitchFamily="34" charset="0"/>
                <a:cs typeface="Arial" pitchFamily="34" charset="0"/>
              </a:rPr>
              <a:t>объектов или территории противника.</a:t>
            </a:r>
          </a:p>
          <a:p>
            <a:pPr algn="just" eaLnBrk="1" hangingPunct="1">
              <a:defRPr/>
            </a:pPr>
            <a:r>
              <a:rPr lang="ru-RU" dirty="0">
                <a:latin typeface="Arial" pitchFamily="34" charset="0"/>
                <a:cs typeface="Arial" pitchFamily="34" charset="0"/>
              </a:rPr>
              <a:t>Некоторые типы такого оружия могут быть отнесены к оружию массового поражения. </a:t>
            </a:r>
          </a:p>
        </p:txBody>
      </p:sp>
      <p:pic>
        <p:nvPicPr>
          <p:cNvPr id="512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0754" y="775744"/>
            <a:ext cx="4173734" cy="27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4867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500063"/>
            <a:ext cx="4321175" cy="3214687"/>
          </a:xfrm>
          <a:prstGeom prst="roundRect">
            <a:avLst/>
          </a:prstGeom>
          <a:solidFill>
            <a:srgbClr val="FFFFCC"/>
          </a:solidFill>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3" name="Скругленный прямоугольник 2"/>
          <p:cNvSpPr/>
          <p:nvPr/>
        </p:nvSpPr>
        <p:spPr>
          <a:xfrm>
            <a:off x="4286250" y="3286125"/>
            <a:ext cx="4857750" cy="3571875"/>
          </a:xfrm>
          <a:prstGeom prst="roundRect">
            <a:avLst/>
          </a:prstGeom>
          <a:solidFill>
            <a:srgbClr val="CCECFF"/>
          </a:solid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148" name="TextBox 3"/>
          <p:cNvSpPr txBox="1">
            <a:spLocks noChangeArrowheads="1"/>
          </p:cNvSpPr>
          <p:nvPr/>
        </p:nvSpPr>
        <p:spPr bwMode="auto">
          <a:xfrm>
            <a:off x="142875" y="500063"/>
            <a:ext cx="40719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dirty="0">
                <a:latin typeface="Times New Roman" pitchFamily="18" charset="0"/>
                <a:cs typeface="Times New Roman" pitchFamily="18" charset="0"/>
              </a:rPr>
              <a:t> </a:t>
            </a:r>
            <a:r>
              <a:rPr lang="ru-RU" altLang="ru-RU" sz="1800" dirty="0" smtClean="0">
                <a:latin typeface="Times New Roman" pitchFamily="18" charset="0"/>
                <a:cs typeface="Times New Roman" pitchFamily="18" charset="0"/>
              </a:rPr>
              <a:t>  В </a:t>
            </a:r>
            <a:r>
              <a:rPr lang="ru-RU" altLang="ru-RU" sz="1800" dirty="0">
                <a:latin typeface="Times New Roman" pitchFamily="18" charset="0"/>
                <a:cs typeface="Times New Roman" pitchFamily="18" charset="0"/>
              </a:rPr>
              <a:t>России (как и в США, Израиле, Китае) давно ведутся разработки оружия, основанного на использовании лазерной энергии. Один из его видов - боевая лазерная пушка (БЛП).</a:t>
            </a:r>
          </a:p>
          <a:p>
            <a:pPr algn="just" eaLnBrk="1" hangingPunct="1"/>
            <a:r>
              <a:rPr lang="ru-RU" altLang="ru-RU" sz="1800" dirty="0">
                <a:latin typeface="Times New Roman" pitchFamily="18" charset="0"/>
                <a:cs typeface="Times New Roman" pitchFamily="18" charset="0"/>
              </a:rPr>
              <a:t>   </a:t>
            </a:r>
            <a:r>
              <a:rPr lang="ru-RU" altLang="ru-RU" sz="1800" dirty="0" smtClean="0">
                <a:latin typeface="Times New Roman" pitchFamily="18" charset="0"/>
                <a:cs typeface="Times New Roman" pitchFamily="18" charset="0"/>
              </a:rPr>
              <a:t>Российским </a:t>
            </a:r>
            <a:r>
              <a:rPr lang="ru-RU" altLang="ru-RU" sz="1800" dirty="0">
                <a:latin typeface="Times New Roman" pitchFamily="18" charset="0"/>
                <a:cs typeface="Times New Roman" pitchFamily="18" charset="0"/>
              </a:rPr>
              <a:t>конструкторам еще в конце прошлого века удалось с помощью высокоэнергетического "орудия" прожечь толстый (около 8 см) слой брони сначала в статическом положении, а затем в полете.</a:t>
            </a:r>
            <a:endParaRPr lang="ru-RU" altLang="ru-RU" sz="1800" dirty="0">
              <a:latin typeface="Arial" charset="0"/>
            </a:endParaRPr>
          </a:p>
        </p:txBody>
      </p:sp>
      <p:sp>
        <p:nvSpPr>
          <p:cNvPr id="6" name="Прямоугольник 5"/>
          <p:cNvSpPr/>
          <p:nvPr/>
        </p:nvSpPr>
        <p:spPr>
          <a:xfrm>
            <a:off x="3071802" y="-142900"/>
            <a:ext cx="3736344"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Лазерная пушка</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150" name="TextBox 6"/>
          <p:cNvSpPr txBox="1">
            <a:spLocks noChangeArrowheads="1"/>
          </p:cNvSpPr>
          <p:nvPr/>
        </p:nvSpPr>
        <p:spPr bwMode="auto">
          <a:xfrm>
            <a:off x="4429125" y="3456235"/>
            <a:ext cx="4572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smtClean="0">
                <a:latin typeface="Times New Roman" pitchFamily="18" charset="0"/>
                <a:cs typeface="Times New Roman" pitchFamily="18" charset="0"/>
              </a:rPr>
              <a:t>    Сегодня </a:t>
            </a:r>
            <a:r>
              <a:rPr lang="ru-RU" altLang="ru-RU" sz="1700" dirty="0">
                <a:latin typeface="Times New Roman" pitchFamily="18" charset="0"/>
                <a:cs typeface="Times New Roman" pitchFamily="18" charset="0"/>
              </a:rPr>
              <a:t>летящие реактивные снаряды для БЛП уже простая мишень, поскольку имеют длину порядка трех метров и оставляют за собой мощный тепловой след, облегчая прицеливание могучему пучку фотонов. </a:t>
            </a:r>
          </a:p>
          <a:p>
            <a:pPr algn="just" eaLnBrk="1" hangingPunct="1"/>
            <a:r>
              <a:rPr lang="ru-RU" altLang="ru-RU" sz="1700" dirty="0">
                <a:latin typeface="Times New Roman" pitchFamily="18" charset="0"/>
                <a:cs typeface="Times New Roman" pitchFamily="18" charset="0"/>
              </a:rPr>
              <a:t>    </a:t>
            </a:r>
            <a:r>
              <a:rPr lang="ru-RU" altLang="ru-RU" sz="1700" dirty="0" smtClean="0">
                <a:latin typeface="Times New Roman" pitchFamily="18" charset="0"/>
                <a:cs typeface="Times New Roman" pitchFamily="18" charset="0"/>
              </a:rPr>
              <a:t>Разработка </a:t>
            </a:r>
            <a:r>
              <a:rPr lang="ru-RU" altLang="ru-RU" sz="1700" dirty="0">
                <a:latin typeface="Times New Roman" pitchFamily="18" charset="0"/>
                <a:cs typeface="Times New Roman" pitchFamily="18" charset="0"/>
              </a:rPr>
              <a:t>перспективной БЛП рассчитана на то, чтобы она могла сжигать малоразмерные артиллерийские снаряды, малогабаритные бомбы и ракеты (не говоря уже о самолетах, вертолетах и других летательных аппаратах). Но результаты исследований держатся в строжайшем секрете. </a:t>
            </a:r>
          </a:p>
        </p:txBody>
      </p:sp>
      <p:pic>
        <p:nvPicPr>
          <p:cNvPr id="6151" name="Рисунок 3" descr="http://www.shalygin.ru/Lcl-BG-TH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726540"/>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6" descr="Израиль отказался от американской лазерной пушки Skygu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7" y="571500"/>
            <a:ext cx="47148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4411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0" y="571500"/>
            <a:ext cx="4392613" cy="2928938"/>
          </a:xfrm>
          <a:prstGeom prst="roundRect">
            <a:avLst/>
          </a:prstGeom>
          <a:solidFill>
            <a:srgbClr val="FFFFCC"/>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Скругленный прямоугольник 3"/>
          <p:cNvSpPr/>
          <p:nvPr/>
        </p:nvSpPr>
        <p:spPr>
          <a:xfrm>
            <a:off x="4429125" y="3929063"/>
            <a:ext cx="4714875" cy="2928937"/>
          </a:xfrm>
          <a:prstGeom prst="roundRect">
            <a:avLst/>
          </a:prstGeom>
          <a:solidFill>
            <a:srgbClr val="CCECFF"/>
          </a:solidFill>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5" name="TextBox 4"/>
          <p:cNvSpPr txBox="1"/>
          <p:nvPr/>
        </p:nvSpPr>
        <p:spPr>
          <a:xfrm>
            <a:off x="0" y="571500"/>
            <a:ext cx="4357688" cy="2862263"/>
          </a:xfrm>
          <a:prstGeom prst="rect">
            <a:avLst/>
          </a:prstGeom>
          <a:noFill/>
        </p:spPr>
        <p:txBody>
          <a:bodyPr>
            <a:spAutoFit/>
          </a:bodyPr>
          <a:lstStyle/>
          <a:p>
            <a:pPr indent="361950" algn="just" eaLnBrk="1" hangingPunct="1">
              <a:defRPr/>
            </a:pPr>
            <a:r>
              <a:rPr lang="ru-RU" b="1" i="1" dirty="0">
                <a:solidFill>
                  <a:srgbClr val="C00000"/>
                </a:solidFill>
                <a:latin typeface="Times New Roman" pitchFamily="18" charset="0"/>
                <a:cs typeface="Times New Roman" pitchFamily="18" charset="0"/>
              </a:rPr>
              <a:t>Это оружие основано на использовании узконаправленных пучков заряженных или нейтральных частиц, генерируемых с помощью различных типов ускорителей как наземного, так и космического базирования.</a:t>
            </a:r>
          </a:p>
          <a:p>
            <a:pPr algn="just" eaLnBrk="1" hangingPunct="1">
              <a:defRPr/>
            </a:pPr>
            <a:r>
              <a:rPr lang="ru-RU" dirty="0">
                <a:latin typeface="Times New Roman" pitchFamily="18" charset="0"/>
                <a:cs typeface="Times New Roman" pitchFamily="18" charset="0"/>
              </a:rPr>
              <a:t>       Поражение различных объектов и человека определяется  радиационным (ионизирующим) и термомеханическим воздействием</a:t>
            </a:r>
            <a:endParaRPr lang="ru-RU" dirty="0"/>
          </a:p>
        </p:txBody>
      </p:sp>
      <p:sp>
        <p:nvSpPr>
          <p:cNvPr id="7" name="Прямоугольник 6"/>
          <p:cNvSpPr/>
          <p:nvPr/>
        </p:nvSpPr>
        <p:spPr>
          <a:xfrm>
            <a:off x="0" y="-142900"/>
            <a:ext cx="914400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Ускорительное (пучковое) оружие</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198" name="TextBox 7"/>
          <p:cNvSpPr txBox="1">
            <a:spLocks noChangeArrowheads="1"/>
          </p:cNvSpPr>
          <p:nvPr/>
        </p:nvSpPr>
        <p:spPr bwMode="auto">
          <a:xfrm>
            <a:off x="4500563" y="3929063"/>
            <a:ext cx="46434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a:latin typeface="Times New Roman" pitchFamily="18" charset="0"/>
                <a:cs typeface="Times New Roman" pitchFamily="18" charset="0"/>
              </a:rPr>
              <a:t>Пучковые средства могут разрушать оболочки корпусов летательных аппаратов, поражать баллистические ракеты и космические объекты путем вывода из строя бортового электронного оборудования.</a:t>
            </a:r>
          </a:p>
          <a:p>
            <a:pPr algn="just" eaLnBrk="1" hangingPunct="1"/>
            <a:r>
              <a:rPr lang="ru-RU" altLang="ru-RU" sz="1800">
                <a:latin typeface="Times New Roman" pitchFamily="18" charset="0"/>
                <a:cs typeface="Times New Roman" pitchFamily="18" charset="0"/>
              </a:rPr>
              <a:t>Предполагается, что с помощью мощного потока электронов можно осуществлять подрыв боеприпасов с взрывчатым веществом, расплавлять ядерные заряды головных частей боеприпасов.</a:t>
            </a:r>
            <a:endParaRPr lang="ru-RU" altLang="ru-RU" sz="1800">
              <a:latin typeface="Arial" charset="0"/>
            </a:endParaRPr>
          </a:p>
        </p:txBody>
      </p:sp>
      <p:pic>
        <p:nvPicPr>
          <p:cNvPr id="8199" name="Рисунок 2" descr="Image: Airborne La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500063"/>
            <a:ext cx="46434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descr="http://clearskyklan.ucoz.ru/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6188"/>
            <a:ext cx="4357688"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1635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571500"/>
            <a:ext cx="4679504" cy="31432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3" name="Скругленный прямоугольник 2"/>
          <p:cNvSpPr/>
          <p:nvPr/>
        </p:nvSpPr>
        <p:spPr>
          <a:xfrm>
            <a:off x="4357688" y="3357563"/>
            <a:ext cx="4786312" cy="3500437"/>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9220" name="TextBox 3"/>
          <p:cNvSpPr txBox="1">
            <a:spLocks noChangeArrowheads="1"/>
          </p:cNvSpPr>
          <p:nvPr/>
        </p:nvSpPr>
        <p:spPr bwMode="auto">
          <a:xfrm>
            <a:off x="107504" y="650933"/>
            <a:ext cx="4572000"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b="1" dirty="0" smtClean="0">
                <a:solidFill>
                  <a:srgbClr val="C00000"/>
                </a:solidFill>
                <a:latin typeface="Times New Roman" pitchFamily="18" charset="0"/>
                <a:cs typeface="Times New Roman" pitchFamily="18" charset="0"/>
              </a:rPr>
              <a:t>   Звук-убийца</a:t>
            </a:r>
            <a:r>
              <a:rPr lang="ru-RU" altLang="ru-RU" sz="1700" b="1" dirty="0">
                <a:solidFill>
                  <a:srgbClr val="C00000"/>
                </a:solidFill>
                <a:latin typeface="Times New Roman" pitchFamily="18" charset="0"/>
                <a:cs typeface="Times New Roman" pitchFamily="18" charset="0"/>
              </a:rPr>
              <a:t>.</a:t>
            </a:r>
            <a:r>
              <a:rPr lang="ru-RU" altLang="ru-RU" sz="1700" dirty="0">
                <a:latin typeface="Times New Roman" pitchFamily="18" charset="0"/>
                <a:cs typeface="Times New Roman" pitchFamily="18" charset="0"/>
              </a:rPr>
              <a:t> Идея использования инфразвука в качестве оружия интересует конструкторов уже давно. Однако только сейчас они вплотную подошли к реализации этой задачи.</a:t>
            </a:r>
          </a:p>
          <a:p>
            <a:pPr algn="just" eaLnBrk="1" hangingPunct="1"/>
            <a:r>
              <a:rPr lang="ru-RU" altLang="ru-RU" sz="1700" b="1" i="1" dirty="0">
                <a:solidFill>
                  <a:srgbClr val="FFFF00"/>
                </a:solidFill>
                <a:latin typeface="Times New Roman" pitchFamily="18" charset="0"/>
                <a:cs typeface="Times New Roman" pitchFamily="18" charset="0"/>
              </a:rPr>
              <a:t>    </a:t>
            </a:r>
            <a:r>
              <a:rPr lang="ru-RU" altLang="ru-RU" sz="1700" b="1" i="1" dirty="0">
                <a:solidFill>
                  <a:srgbClr val="C00000"/>
                </a:solidFill>
                <a:latin typeface="Times New Roman" pitchFamily="18" charset="0"/>
                <a:cs typeface="Times New Roman" pitchFamily="18" charset="0"/>
              </a:rPr>
              <a:t>Принцип работы этого оружия основан на поражающем воздействии на организм человека упругих волн низкой частоты - менее 16 Гц.</a:t>
            </a:r>
            <a:r>
              <a:rPr lang="ru-RU" altLang="ru-RU" sz="1700" b="1" i="1" dirty="0">
                <a:solidFill>
                  <a:srgbClr val="FFFF00"/>
                </a:solidFill>
                <a:latin typeface="Times New Roman" pitchFamily="18" charset="0"/>
                <a:cs typeface="Times New Roman" pitchFamily="18" charset="0"/>
              </a:rPr>
              <a:t> </a:t>
            </a:r>
          </a:p>
          <a:p>
            <a:pPr algn="just" eaLnBrk="1" hangingPunct="1"/>
            <a:r>
              <a:rPr lang="ru-RU" altLang="ru-RU" sz="1700" dirty="0">
                <a:latin typeface="Times New Roman" pitchFamily="18" charset="0"/>
                <a:cs typeface="Times New Roman" pitchFamily="18" charset="0"/>
              </a:rPr>
              <a:t>Самым опасным, по мнению специалистов, здесь считается промежуток от 6 до 10 Гц</a:t>
            </a:r>
            <a:r>
              <a:rPr lang="ru-RU" altLang="ru-RU" sz="1700" dirty="0" smtClean="0">
                <a:latin typeface="Times New Roman" pitchFamily="18" charset="0"/>
                <a:cs typeface="Times New Roman" pitchFamily="18" charset="0"/>
              </a:rPr>
              <a:t>.</a:t>
            </a:r>
            <a:endParaRPr lang="ru-RU" altLang="ru-RU" sz="1700" dirty="0">
              <a:latin typeface="Times New Roman" pitchFamily="18" charset="0"/>
              <a:cs typeface="Times New Roman" pitchFamily="18" charset="0"/>
            </a:endParaRPr>
          </a:p>
        </p:txBody>
      </p:sp>
      <p:sp>
        <p:nvSpPr>
          <p:cNvPr id="9221" name="TextBox 4"/>
          <p:cNvSpPr txBox="1">
            <a:spLocks noChangeArrowheads="1"/>
          </p:cNvSpPr>
          <p:nvPr/>
        </p:nvSpPr>
        <p:spPr bwMode="auto">
          <a:xfrm>
            <a:off x="4500563" y="3491954"/>
            <a:ext cx="464343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670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Генератор звука - боевая звуковая пушка. Она устанавливается на бронированной тяжелой технике (типа гусеничного БТР). "Стрелять" будет звуковыми волнами, обычно не воспринимаемыми на слух.</a:t>
            </a:r>
          </a:p>
          <a:p>
            <a:pPr algn="just" eaLnBrk="1" hangingPunct="1"/>
            <a:r>
              <a:rPr lang="ru-RU" altLang="ru-RU" sz="1700" dirty="0">
                <a:latin typeface="Times New Roman" pitchFamily="18" charset="0"/>
                <a:cs typeface="Times New Roman" pitchFamily="18" charset="0"/>
              </a:rPr>
              <a:t>Звук малой интенсивности вызывает тошноту и звон в ушах. У человека ухудшается зрение, повышается температура тела, появляется дикий страх. Звук средней интенсивности расстраивает органы пищеварения, поражает мозг, вызывает паралич, общую слабость, а порой и слепоту. </a:t>
            </a:r>
            <a:endParaRPr lang="ru-RU" altLang="ru-RU" sz="1700" dirty="0">
              <a:latin typeface="Arial" charset="0"/>
            </a:endParaRPr>
          </a:p>
        </p:txBody>
      </p:sp>
      <p:sp>
        <p:nvSpPr>
          <p:cNvPr id="7" name="Прямоугольник 6"/>
          <p:cNvSpPr/>
          <p:nvPr/>
        </p:nvSpPr>
        <p:spPr>
          <a:xfrm>
            <a:off x="1928794" y="-214338"/>
            <a:ext cx="569380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Инфразвуковуе</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оружие</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223" name="i-main-pic" descr="Картинка 3 из 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86188"/>
            <a:ext cx="3962722" cy="293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i-main-pic" descr="Картинка 20 из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3" y="571500"/>
            <a:ext cx="376758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478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0" y="500063"/>
            <a:ext cx="4857750" cy="314325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Скругленный прямоугольник 3"/>
          <p:cNvSpPr/>
          <p:nvPr/>
        </p:nvSpPr>
        <p:spPr>
          <a:xfrm>
            <a:off x="4572000" y="3357563"/>
            <a:ext cx="4572000" cy="3500437"/>
          </a:xfrm>
          <a:prstGeom prst="roundRect">
            <a:avLst/>
          </a:prstGeom>
          <a:solidFill>
            <a:srgbClr val="FFFFCC"/>
          </a:solidFill>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10244" name="TextBox 4"/>
          <p:cNvSpPr txBox="1">
            <a:spLocks noChangeArrowheads="1"/>
          </p:cNvSpPr>
          <p:nvPr/>
        </p:nvSpPr>
        <p:spPr bwMode="auto">
          <a:xfrm>
            <a:off x="35718" y="525634"/>
            <a:ext cx="4786313"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Главное место в исследованиях отводится воздействию на людей электромагнитного излучения в диапазоне радиочастот от  крайне  низких  (f = 3—30 Гц)  до   сверхвысоких  (f = 3—30 ГГц). </a:t>
            </a:r>
          </a:p>
          <a:p>
            <a:pPr algn="just" eaLnBrk="1" hangingPunct="1"/>
            <a:r>
              <a:rPr lang="ru-RU" altLang="ru-RU" sz="1700" dirty="0">
                <a:latin typeface="Times New Roman" pitchFamily="18" charset="0"/>
                <a:cs typeface="Times New Roman" pitchFamily="18" charset="0"/>
              </a:rPr>
              <a:t>При этом в первую очередь изучается действие излучения на центральную нервную и сердечно сосудистую системы, так как они регулируют деятельность всех других органов и систем, определяют состояние психики и поведения человека. </a:t>
            </a:r>
          </a:p>
        </p:txBody>
      </p:sp>
      <p:sp>
        <p:nvSpPr>
          <p:cNvPr id="10245" name="TextBox 5"/>
          <p:cNvSpPr txBox="1">
            <a:spLocks noChangeArrowheads="1"/>
          </p:cNvSpPr>
          <p:nvPr/>
        </p:nvSpPr>
        <p:spPr bwMode="auto">
          <a:xfrm>
            <a:off x="4572000" y="3643313"/>
            <a:ext cx="4572000"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При действии на центральную нервную систему наибольший биологический эффект вызывают излучения, которые по своим параметрам соответствуют электромагнитным полям мозга и осуществляют координацию деятельности ее центров. </a:t>
            </a:r>
          </a:p>
          <a:p>
            <a:pPr algn="just" eaLnBrk="1" hangingPunct="1"/>
            <a:r>
              <a:rPr lang="ru-RU" altLang="ru-RU" sz="1700" dirty="0">
                <a:latin typeface="Times New Roman" pitchFamily="18" charset="0"/>
                <a:cs typeface="Times New Roman" pitchFamily="18" charset="0"/>
              </a:rPr>
              <a:t>В связи с этим ведется детальное изучение спектра электромагнитного излучения центров мозга человека и исследуется возможность разработки средств угнетения и стимулирования их активности</a:t>
            </a:r>
            <a:endParaRPr lang="ru-RU" altLang="ru-RU" sz="1700" dirty="0">
              <a:latin typeface="Arial" charset="0"/>
            </a:endParaRPr>
          </a:p>
        </p:txBody>
      </p:sp>
      <p:sp>
        <p:nvSpPr>
          <p:cNvPr id="8" name="Прямоугольник 7"/>
          <p:cNvSpPr/>
          <p:nvPr/>
        </p:nvSpPr>
        <p:spPr>
          <a:xfrm>
            <a:off x="2000232" y="-142900"/>
            <a:ext cx="5247527"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Радиочастотное оружие</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47" name="i-main-pic" descr="Картинка 4 из 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571500"/>
            <a:ext cx="41433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i-main-pic" descr="Картинка 63 из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0"/>
            <a:ext cx="4572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1479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0"/>
            <a:ext cx="4608513" cy="3357563"/>
          </a:xfrm>
          <a:prstGeom prst="roundRect">
            <a:avLst/>
          </a:prstGeom>
          <a:solidFill>
            <a:srgbClr val="FFFFCC"/>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3" name="Скругленный прямоугольник 2"/>
          <p:cNvSpPr/>
          <p:nvPr/>
        </p:nvSpPr>
        <p:spPr>
          <a:xfrm>
            <a:off x="4429125" y="3571875"/>
            <a:ext cx="4714875" cy="3286125"/>
          </a:xfrm>
          <a:prstGeom prst="roundRect">
            <a:avLst/>
          </a:prstGeom>
          <a:solidFill>
            <a:srgbClr val="CCECFF"/>
          </a:solidFill>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11268" name="TextBox 3"/>
          <p:cNvSpPr txBox="1">
            <a:spLocks noChangeArrowheads="1"/>
          </p:cNvSpPr>
          <p:nvPr/>
        </p:nvSpPr>
        <p:spPr bwMode="auto">
          <a:xfrm>
            <a:off x="89693" y="193759"/>
            <a:ext cx="4429125"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С помощью микроволнового оружия можно будет нарушать работу любых электронных систем. </a:t>
            </a:r>
          </a:p>
          <a:p>
            <a:pPr algn="just" eaLnBrk="1" hangingPunct="1"/>
            <a:r>
              <a:rPr lang="ru-RU" altLang="ru-RU" sz="1700" dirty="0">
                <a:latin typeface="Times New Roman" pitchFamily="18" charset="0"/>
                <a:cs typeface="Times New Roman" pitchFamily="18" charset="0"/>
              </a:rPr>
              <a:t>Перспективные магнетроны и клистроны </a:t>
            </a:r>
            <a:r>
              <a:rPr lang="ru-RU" altLang="ru-RU" sz="1700" b="1" i="1" dirty="0">
                <a:solidFill>
                  <a:srgbClr val="C00000"/>
                </a:solidFill>
                <a:latin typeface="Times New Roman" pitchFamily="18" charset="0"/>
                <a:cs typeface="Times New Roman" pitchFamily="18" charset="0"/>
              </a:rPr>
              <a:t>мощностью до 1 ГВт с использованием антенн с фазированной решеткой позволят нарушать функционирование аэродромов, стартовых позиций ракет, центров и пунктов управления, выводить из строя системы управления войсками и оружием.</a:t>
            </a:r>
            <a:endParaRPr lang="ru-RU" altLang="ru-RU" sz="1700" b="1" i="1" dirty="0">
              <a:solidFill>
                <a:srgbClr val="C00000"/>
              </a:solidFill>
              <a:latin typeface="Arial" charset="0"/>
            </a:endParaRPr>
          </a:p>
        </p:txBody>
      </p:sp>
      <p:sp>
        <p:nvSpPr>
          <p:cNvPr id="11269" name="TextBox 4"/>
          <p:cNvSpPr txBox="1">
            <a:spLocks noChangeArrowheads="1"/>
          </p:cNvSpPr>
          <p:nvPr/>
        </p:nvSpPr>
        <p:spPr bwMode="auto">
          <a:xfrm>
            <a:off x="4572000" y="3857625"/>
            <a:ext cx="44291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a:latin typeface="Times New Roman" pitchFamily="18" charset="0"/>
                <a:cs typeface="Times New Roman" pitchFamily="18" charset="0"/>
              </a:rPr>
              <a:t> С принятием на вооружение армий противоборствующих сторон таких средств как мощные мобильные микроволновые генераторы всех видов базирования, появится возможность блокировать системы оружия противоборствующей стороны. </a:t>
            </a:r>
          </a:p>
          <a:p>
            <a:pPr algn="just" eaLnBrk="1" hangingPunct="1"/>
            <a:r>
              <a:rPr lang="ru-RU" altLang="ru-RU" sz="1800">
                <a:latin typeface="Times New Roman" pitchFamily="18" charset="0"/>
                <a:cs typeface="Times New Roman" pitchFamily="18" charset="0"/>
              </a:rPr>
              <a:t>Это выдвигает микроволновые средства в разряд наиболее приоритетных вооружений будущего.</a:t>
            </a:r>
            <a:endParaRPr lang="ru-RU" altLang="ru-RU" sz="1800">
              <a:latin typeface="Arial" charset="0"/>
            </a:endParaRPr>
          </a:p>
        </p:txBody>
      </p:sp>
      <p:pic>
        <p:nvPicPr>
          <p:cNvPr id="11270" name="Рисунок 11" descr="http://www.shalygin.ru/laser_illo_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0438"/>
            <a:ext cx="435768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in-pic" descr="Картинка 70 из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0"/>
            <a:ext cx="4429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0878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0"/>
            <a:ext cx="4786313" cy="28575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Скругленный прямоугольник 3"/>
          <p:cNvSpPr/>
          <p:nvPr/>
        </p:nvSpPr>
        <p:spPr>
          <a:xfrm>
            <a:off x="3995936" y="3501008"/>
            <a:ext cx="5148064" cy="3168352"/>
          </a:xfrm>
          <a:prstGeom prst="roundRect">
            <a:avLst/>
          </a:prstGeom>
          <a:solidFill>
            <a:srgbClr val="CCECFF"/>
          </a:solidFill>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12292" name="TextBox 4"/>
          <p:cNvSpPr txBox="1">
            <a:spLocks noChangeArrowheads="1"/>
          </p:cNvSpPr>
          <p:nvPr/>
        </p:nvSpPr>
        <p:spPr bwMode="auto">
          <a:xfrm>
            <a:off x="142875" y="0"/>
            <a:ext cx="45005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a:latin typeface="Times New Roman" pitchFamily="18" charset="0"/>
                <a:cs typeface="Times New Roman" pitchFamily="18" charset="0"/>
              </a:rPr>
              <a:t>При однократном воздействии на человека излучений с определенными частотами в диапазоне радиочастот </a:t>
            </a:r>
            <a:r>
              <a:rPr lang="ru-RU" altLang="ru-RU" sz="1800" b="1">
                <a:solidFill>
                  <a:srgbClr val="C00000"/>
                </a:solidFill>
                <a:latin typeface="Times New Roman" pitchFamily="18" charset="0"/>
                <a:cs typeface="Times New Roman" pitchFamily="18" charset="0"/>
              </a:rPr>
              <a:t>от 30 до 30000 МГц (метровые и дециметровые волны) при интенсивности более 10 МВт/см2 отмечаются</a:t>
            </a:r>
            <a:r>
              <a:rPr lang="ru-RU" altLang="ru-RU" sz="1800" b="1" i="1">
                <a:solidFill>
                  <a:srgbClr val="C00000"/>
                </a:solidFill>
                <a:latin typeface="Times New Roman" pitchFamily="18" charset="0"/>
                <a:cs typeface="Times New Roman" pitchFamily="18" charset="0"/>
              </a:rPr>
              <a:t>: головная боль, слабость, угнетенное состояние, повышенная раздражительность, чувство страха, нарушение способности принимать решения, ухудшение памяти.</a:t>
            </a:r>
            <a:endParaRPr lang="ru-RU" altLang="ru-RU" sz="1800" b="1" i="1">
              <a:solidFill>
                <a:srgbClr val="C00000"/>
              </a:solidFill>
              <a:latin typeface="Arial" charset="0"/>
            </a:endParaRPr>
          </a:p>
        </p:txBody>
      </p:sp>
      <p:sp>
        <p:nvSpPr>
          <p:cNvPr id="12293" name="TextBox 5"/>
          <p:cNvSpPr txBox="1">
            <a:spLocks noChangeArrowheads="1"/>
          </p:cNvSpPr>
          <p:nvPr/>
        </p:nvSpPr>
        <p:spPr bwMode="auto">
          <a:xfrm>
            <a:off x="4032435" y="3670285"/>
            <a:ext cx="507605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600" dirty="0">
                <a:latin typeface="Times New Roman" pitchFamily="18" charset="0"/>
                <a:cs typeface="Times New Roman" pitchFamily="18" charset="0"/>
              </a:rPr>
              <a:t>Воздействие на головной мозг радиоволн в диапазоне </a:t>
            </a:r>
            <a:r>
              <a:rPr lang="ru-RU" altLang="ru-RU" sz="1600" b="1" dirty="0">
                <a:solidFill>
                  <a:srgbClr val="C00000"/>
                </a:solidFill>
                <a:latin typeface="Times New Roman" pitchFamily="18" charset="0"/>
                <a:cs typeface="Times New Roman" pitchFamily="18" charset="0"/>
              </a:rPr>
              <a:t>частот 0,3-3 ГГц (дециметровые волны) </a:t>
            </a:r>
            <a:r>
              <a:rPr lang="ru-RU" altLang="ru-RU" sz="1600" dirty="0">
                <a:latin typeface="Times New Roman" pitchFamily="18" charset="0"/>
                <a:cs typeface="Times New Roman" pitchFamily="18" charset="0"/>
              </a:rPr>
              <a:t>при интенсивности до 2 МВт/см2 вызывает ощущение свиста, жужжания, гудения, пощелкивания, исчезающие при соответствующем экранировании.</a:t>
            </a:r>
          </a:p>
          <a:p>
            <a:pPr algn="just" eaLnBrk="1" hangingPunct="1"/>
            <a:r>
              <a:rPr lang="ru-RU" altLang="ru-RU" sz="1600" dirty="0">
                <a:latin typeface="Times New Roman" pitchFamily="18" charset="0"/>
                <a:cs typeface="Times New Roman" pitchFamily="18" charset="0"/>
              </a:rPr>
              <a:t>Установлено также, что мощные электромагнитные излучения могут вызывать сильные ожоги, ослепление.</a:t>
            </a:r>
          </a:p>
          <a:p>
            <a:pPr algn="just" eaLnBrk="1" hangingPunct="1"/>
            <a:r>
              <a:rPr lang="ru-RU" altLang="ru-RU" sz="1600" dirty="0">
                <a:latin typeface="Times New Roman" pitchFamily="18" charset="0"/>
                <a:cs typeface="Times New Roman" pitchFamily="18" charset="0"/>
              </a:rPr>
              <a:t>С помощью электромагнитных излучений можно дистанционно и целенаправленно воздействовать на человека, что позволяет использовать радиочастотное оружие для проведения психологических диверсий.</a:t>
            </a:r>
          </a:p>
        </p:txBody>
      </p:sp>
      <p:pic>
        <p:nvPicPr>
          <p:cNvPr id="12294" name="i-main-pic" descr="Картинка 457 из 17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6" y="2970044"/>
            <a:ext cx="3893272" cy="350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i-main-pic" descr="Картинка 19 из 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0"/>
            <a:ext cx="4214812"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0431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571500"/>
            <a:ext cx="4572000" cy="28575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3" name="Скругленный прямоугольник 2"/>
          <p:cNvSpPr/>
          <p:nvPr/>
        </p:nvSpPr>
        <p:spPr>
          <a:xfrm>
            <a:off x="4357688" y="3429000"/>
            <a:ext cx="4786312" cy="3429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13316" name="TextBox 3"/>
          <p:cNvSpPr txBox="1">
            <a:spLocks noChangeArrowheads="1"/>
          </p:cNvSpPr>
          <p:nvPr/>
        </p:nvSpPr>
        <p:spPr bwMode="auto">
          <a:xfrm>
            <a:off x="0" y="571500"/>
            <a:ext cx="45005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76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b="1">
                <a:solidFill>
                  <a:srgbClr val="C00000"/>
                </a:solidFill>
                <a:latin typeface="Times New Roman" pitchFamily="18" charset="0"/>
                <a:cs typeface="Times New Roman" pitchFamily="18" charset="0"/>
              </a:rPr>
              <a:t>Атмосферное (погодное) оружие </a:t>
            </a:r>
            <a:r>
              <a:rPr lang="ru-RU" altLang="ru-RU" sz="1800">
                <a:latin typeface="Times New Roman" pitchFamily="18" charset="0"/>
                <a:cs typeface="Times New Roman" pitchFamily="18" charset="0"/>
              </a:rPr>
              <a:t>– наиболее исследованный на сегодня вид геофизического оружия. </a:t>
            </a:r>
          </a:p>
          <a:p>
            <a:pPr algn="just" eaLnBrk="1" hangingPunct="1"/>
            <a:r>
              <a:rPr lang="ru-RU" altLang="ru-RU" sz="1800">
                <a:latin typeface="Times New Roman" pitchFamily="18" charset="0"/>
                <a:cs typeface="Times New Roman" pitchFamily="18" charset="0"/>
              </a:rPr>
              <a:t>Применительно к атмосферному оружию его поражающими факторами являются различного рода атмосферные процессы и связанные с ними погодные и климатические условия, от которых может зависеть жизнь, как в отдельных регионах, так и на всей планете.</a:t>
            </a:r>
            <a:endParaRPr lang="ru-RU" altLang="ru-RU" sz="1800">
              <a:latin typeface="Arial" charset="0"/>
            </a:endParaRPr>
          </a:p>
        </p:txBody>
      </p:sp>
      <p:sp>
        <p:nvSpPr>
          <p:cNvPr id="6" name="Прямоугольник 5"/>
          <p:cNvSpPr/>
          <p:nvPr/>
        </p:nvSpPr>
        <p:spPr>
          <a:xfrm>
            <a:off x="0" y="-142900"/>
            <a:ext cx="914400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Атмосферное (погодное) оружие </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4357688" y="3571875"/>
            <a:ext cx="4786312" cy="3046988"/>
          </a:xfrm>
          <a:prstGeom prst="rect">
            <a:avLst/>
          </a:prstGeom>
          <a:noFill/>
        </p:spPr>
        <p:txBody>
          <a:bodyPr>
            <a:spAutoFit/>
          </a:bodyPr>
          <a:lstStyle/>
          <a:p>
            <a:pPr indent="361950" algn="just" eaLnBrk="1" hangingPunct="1">
              <a:defRPr/>
            </a:pPr>
            <a:r>
              <a:rPr lang="ru-RU" sz="1600" dirty="0">
                <a:latin typeface="Times New Roman" pitchFamily="18" charset="0"/>
                <a:cs typeface="Times New Roman" pitchFamily="18" charset="0"/>
              </a:rPr>
              <a:t>На сегодня установлено, что многие активные реагенты, например, йодистое серебро, твердая углекислота и другие вещества, будучи рассеяны в облаках, способны вызывать проливные дожди на больших площадях.</a:t>
            </a:r>
          </a:p>
          <a:p>
            <a:pPr indent="361950" algn="just" eaLnBrk="1" hangingPunct="1">
              <a:defRPr/>
            </a:pPr>
            <a:r>
              <a:rPr lang="ru-RU" sz="1600" dirty="0" smtClean="0">
                <a:latin typeface="Times New Roman" pitchFamily="18" charset="0"/>
                <a:cs typeface="Times New Roman" pitchFamily="18" charset="0"/>
              </a:rPr>
              <a:t>С </a:t>
            </a:r>
            <a:r>
              <a:rPr lang="ru-RU" sz="1600" dirty="0">
                <a:latin typeface="Times New Roman" pitchFamily="18" charset="0"/>
                <a:cs typeface="Times New Roman" pitchFamily="18" charset="0"/>
              </a:rPr>
              <a:t>другой стороны, такие реагенты, как пропан, углекислота, йодистый свинец, обеспечивают рассеяние туманов. Распыление этих веществ может осуществляться с помощью наземных генераторов и бортовых устройств, устанавливаемых на самолетах и ракетах.</a:t>
            </a:r>
          </a:p>
          <a:p>
            <a:pPr eaLnBrk="1" hangingPunct="1">
              <a:defRPr/>
            </a:pPr>
            <a:endParaRPr lang="ru-RU" sz="1600" dirty="0"/>
          </a:p>
        </p:txBody>
      </p:sp>
      <p:pic>
        <p:nvPicPr>
          <p:cNvPr id="13319" name="i-main-pic" descr="Картинка 72 из 10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75"/>
            <a:ext cx="421481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http://vietnamdefence.com/Uploaded/KTQS/VK-NLM/VKM1/III-10/haar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500063"/>
            <a:ext cx="45005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4461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785813"/>
            <a:ext cx="4429125" cy="300037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572000" y="3714750"/>
            <a:ext cx="4572000" cy="3143250"/>
          </a:xfrm>
          <a:prstGeom prst="roundRect">
            <a:avLst/>
          </a:prstGeom>
          <a:solidFill>
            <a:srgbClr val="CCECFF"/>
          </a:solid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ru-RU"/>
          </a:p>
        </p:txBody>
      </p:sp>
      <p:sp>
        <p:nvSpPr>
          <p:cNvPr id="14340" name="TextBox 3"/>
          <p:cNvSpPr txBox="1">
            <a:spLocks noChangeArrowheads="1"/>
          </p:cNvSpPr>
          <p:nvPr/>
        </p:nvSpPr>
        <p:spPr bwMode="auto">
          <a:xfrm>
            <a:off x="91157" y="785813"/>
            <a:ext cx="4357688"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ru-RU" altLang="ru-RU" sz="1700" b="1" dirty="0">
                <a:solidFill>
                  <a:srgbClr val="C00000"/>
                </a:solidFill>
                <a:latin typeface="Times New Roman" pitchFamily="18" charset="0"/>
                <a:cs typeface="Times New Roman" pitchFamily="18" charset="0"/>
              </a:rPr>
              <a:t>Сейсмологическая провокация</a:t>
            </a:r>
          </a:p>
          <a:p>
            <a:pPr algn="just" eaLnBrk="1" hangingPunct="1"/>
            <a:r>
              <a:rPr lang="ru-RU" altLang="ru-RU" sz="1700" dirty="0">
                <a:latin typeface="Times New Roman" pitchFamily="18" charset="0"/>
                <a:cs typeface="Times New Roman" pitchFamily="18" charset="0"/>
              </a:rPr>
              <a:t>       Еще один вид нетрадиционного оружия - сейсмическое</a:t>
            </a:r>
          </a:p>
          <a:p>
            <a:pPr algn="just" eaLnBrk="1" hangingPunct="1"/>
            <a:r>
              <a:rPr lang="ru-RU" altLang="ru-RU" sz="1700" dirty="0">
                <a:latin typeface="Times New Roman" pitchFamily="18" charset="0"/>
                <a:cs typeface="Times New Roman" pitchFamily="18" charset="0"/>
              </a:rPr>
              <a:t>      </a:t>
            </a:r>
            <a:r>
              <a:rPr lang="ru-RU" altLang="ru-RU" sz="1700" dirty="0" smtClean="0">
                <a:latin typeface="Times New Roman" pitchFamily="18" charset="0"/>
                <a:cs typeface="Times New Roman" pitchFamily="18" charset="0"/>
              </a:rPr>
              <a:t>Объектом </a:t>
            </a:r>
            <a:r>
              <a:rPr lang="ru-RU" altLang="ru-RU" sz="1700" dirty="0">
                <a:latin typeface="Times New Roman" pitchFamily="18" charset="0"/>
                <a:cs typeface="Times New Roman" pitchFamily="18" charset="0"/>
              </a:rPr>
              <a:t>его воздействия являются точки напряжения тектонических пластов. Нарушение равновесия в таких точках приводит к сдвигу пластов земной коры, что вызывает землетрясения, извержения вулканов, цунами и т. п. Все это негативно воздействует на войска противника, его население и территорию.</a:t>
            </a:r>
            <a:endParaRPr lang="ru-RU" altLang="ru-RU" sz="1700" dirty="0">
              <a:latin typeface="Arial" charset="0"/>
            </a:endParaRPr>
          </a:p>
        </p:txBody>
      </p:sp>
      <p:sp>
        <p:nvSpPr>
          <p:cNvPr id="6" name="Прямоугольник 5"/>
          <p:cNvSpPr/>
          <p:nvPr/>
        </p:nvSpPr>
        <p:spPr>
          <a:xfrm>
            <a:off x="928662" y="0"/>
            <a:ext cx="7715304"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Сейсмологическая провокация</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342" name="TextBox 6"/>
          <p:cNvSpPr txBox="1">
            <a:spLocks noChangeArrowheads="1"/>
          </p:cNvSpPr>
          <p:nvPr/>
        </p:nvSpPr>
        <p:spPr bwMode="auto">
          <a:xfrm>
            <a:off x="4643437" y="3932158"/>
            <a:ext cx="4429125"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smtClean="0">
                <a:latin typeface="Times New Roman" pitchFamily="18" charset="0"/>
                <a:cs typeface="Times New Roman" pitchFamily="18" charset="0"/>
              </a:rPr>
              <a:t>   Действие </a:t>
            </a:r>
            <a:r>
              <a:rPr lang="ru-RU" altLang="ru-RU" sz="1700" dirty="0">
                <a:latin typeface="Times New Roman" pitchFamily="18" charset="0"/>
                <a:cs typeface="Times New Roman" pitchFamily="18" charset="0"/>
              </a:rPr>
              <a:t>этого оружия может быть вызвано ядерными взрывами или взрывами обычных бомб большой мощности вблизи сейсмоактивных районов.     </a:t>
            </a:r>
          </a:p>
          <a:p>
            <a:pPr algn="just" eaLnBrk="1" hangingPunct="1"/>
            <a:r>
              <a:rPr lang="ru-RU" altLang="ru-RU" sz="1700" dirty="0">
                <a:latin typeface="Times New Roman" pitchFamily="18" charset="0"/>
                <a:cs typeface="Times New Roman" pitchFamily="18" charset="0"/>
              </a:rPr>
              <a:t>   </a:t>
            </a:r>
            <a:r>
              <a:rPr lang="ru-RU" altLang="ru-RU" sz="1700" dirty="0" smtClean="0">
                <a:latin typeface="Times New Roman" pitchFamily="18" charset="0"/>
                <a:cs typeface="Times New Roman" pitchFamily="18" charset="0"/>
              </a:rPr>
              <a:t>Существует </a:t>
            </a:r>
            <a:r>
              <a:rPr lang="ru-RU" altLang="ru-RU" sz="1700" dirty="0">
                <a:latin typeface="Times New Roman" pitchFamily="18" charset="0"/>
                <a:cs typeface="Times New Roman" pitchFamily="18" charset="0"/>
              </a:rPr>
              <a:t>версия, что именно применение американцами мощных объемных бомб в районе Тора-Бора в Афганистане против сил "Аль-Каиды" спровоцировало землетрясение в Иране, повлекшее большие жертвы среди населения</a:t>
            </a:r>
            <a:r>
              <a:rPr lang="ru-RU" altLang="ru-RU" sz="1700" dirty="0" smtClean="0">
                <a:latin typeface="Times New Roman" pitchFamily="18" charset="0"/>
                <a:cs typeface="Times New Roman" pitchFamily="18" charset="0"/>
              </a:rPr>
              <a:t>.</a:t>
            </a:r>
            <a:endParaRPr lang="ru-RU" altLang="ru-RU" sz="1700" dirty="0">
              <a:latin typeface="Times New Roman" pitchFamily="18" charset="0"/>
              <a:cs typeface="Times New Roman" pitchFamily="18" charset="0"/>
            </a:endParaRPr>
          </a:p>
        </p:txBody>
      </p:sp>
      <p:pic>
        <p:nvPicPr>
          <p:cNvPr id="14343" name="Picture 7" descr="Картинка 11 из 6967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9063"/>
            <a:ext cx="45005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descr="Картинка 15 из 6967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14375"/>
            <a:ext cx="45720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2713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0" y="571500"/>
            <a:ext cx="4572000" cy="28575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ru-RU"/>
          </a:p>
        </p:txBody>
      </p:sp>
      <p:sp>
        <p:nvSpPr>
          <p:cNvPr id="5" name="Скругленный прямоугольник 4"/>
          <p:cNvSpPr/>
          <p:nvPr/>
        </p:nvSpPr>
        <p:spPr>
          <a:xfrm>
            <a:off x="4357688" y="3714750"/>
            <a:ext cx="4786312" cy="3143250"/>
          </a:xfrm>
          <a:prstGeom prst="roundRect">
            <a:avLst/>
          </a:prstGeom>
          <a:solidFill>
            <a:srgbClr val="CCECFF"/>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ru-RU"/>
          </a:p>
        </p:txBody>
      </p:sp>
      <p:sp>
        <p:nvSpPr>
          <p:cNvPr id="6" name="TextBox 5"/>
          <p:cNvSpPr txBox="1"/>
          <p:nvPr/>
        </p:nvSpPr>
        <p:spPr>
          <a:xfrm>
            <a:off x="0" y="571500"/>
            <a:ext cx="4500563" cy="2708434"/>
          </a:xfrm>
          <a:prstGeom prst="rect">
            <a:avLst/>
          </a:prstGeom>
          <a:noFill/>
        </p:spPr>
        <p:txBody>
          <a:bodyPr>
            <a:spAutoFit/>
          </a:bodyPr>
          <a:lstStyle/>
          <a:p>
            <a:pPr indent="361950" algn="just" eaLnBrk="1" hangingPunct="1">
              <a:defRPr/>
            </a:pPr>
            <a:r>
              <a:rPr lang="ru-RU" sz="1700" b="1" dirty="0" err="1">
                <a:solidFill>
                  <a:srgbClr val="C00000"/>
                </a:solidFill>
                <a:latin typeface="Times New Roman" pitchFamily="18" charset="0"/>
                <a:cs typeface="Times New Roman" pitchFamily="18" charset="0"/>
              </a:rPr>
              <a:t>Литосферное</a:t>
            </a:r>
            <a:r>
              <a:rPr lang="ru-RU" sz="1700" b="1" dirty="0">
                <a:solidFill>
                  <a:srgbClr val="C00000"/>
                </a:solidFill>
                <a:latin typeface="Times New Roman" pitchFamily="18" charset="0"/>
                <a:cs typeface="Times New Roman" pitchFamily="18" charset="0"/>
              </a:rPr>
              <a:t> оружие</a:t>
            </a:r>
            <a:r>
              <a:rPr lang="ru-RU" sz="1700" b="1" dirty="0">
                <a:solidFill>
                  <a:srgbClr val="FFFF00"/>
                </a:solidFill>
                <a:latin typeface="Times New Roman" pitchFamily="18" charset="0"/>
                <a:cs typeface="Times New Roman" pitchFamily="18" charset="0"/>
              </a:rPr>
              <a:t> </a:t>
            </a:r>
            <a:r>
              <a:rPr lang="ru-RU" sz="1700" dirty="0">
                <a:latin typeface="Times New Roman" pitchFamily="18" charset="0"/>
                <a:cs typeface="Times New Roman" pitchFamily="18" charset="0"/>
              </a:rPr>
              <a:t>основано на использовании энергии литосферы, то есть внешней сферы «твердой» 3емли, включающей земную кору и верхний слой мантии. </a:t>
            </a:r>
          </a:p>
          <a:p>
            <a:pPr indent="361950" algn="just" eaLnBrk="1" hangingPunct="1">
              <a:defRPr/>
            </a:pPr>
            <a:r>
              <a:rPr lang="ru-RU" sz="1700" dirty="0">
                <a:latin typeface="Times New Roman" pitchFamily="18" charset="0"/>
                <a:cs typeface="Times New Roman" pitchFamily="18" charset="0"/>
              </a:rPr>
              <a:t>При этом поражающее действие проявляется в виде таких катастрофических явлений, как землетрясение, извержение вулканов, перемещение геологических образований.    </a:t>
            </a:r>
          </a:p>
        </p:txBody>
      </p:sp>
      <p:sp>
        <p:nvSpPr>
          <p:cNvPr id="8" name="Прямоугольник 7"/>
          <p:cNvSpPr/>
          <p:nvPr/>
        </p:nvSpPr>
        <p:spPr>
          <a:xfrm>
            <a:off x="2357422" y="-142900"/>
            <a:ext cx="4671151"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Литосферное</a:t>
            </a: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оружие</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366" name="TextBox 8"/>
          <p:cNvSpPr txBox="1">
            <a:spLocks noChangeArrowheads="1"/>
          </p:cNvSpPr>
          <p:nvPr/>
        </p:nvSpPr>
        <p:spPr bwMode="auto">
          <a:xfrm>
            <a:off x="4429125" y="3717925"/>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76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dirty="0">
                <a:latin typeface="Times New Roman" pitchFamily="18" charset="0"/>
                <a:cs typeface="Times New Roman" pitchFamily="18" charset="0"/>
              </a:rPr>
              <a:t>Источником выделяющейся при этом энергии является напряженность в тектонически опасных зонах. </a:t>
            </a:r>
          </a:p>
          <a:p>
            <a:pPr algn="just" eaLnBrk="1" hangingPunct="1"/>
            <a:r>
              <a:rPr lang="ru-RU" altLang="ru-RU" sz="1800" dirty="0">
                <a:latin typeface="Times New Roman" pitchFamily="18" charset="0"/>
                <a:cs typeface="Times New Roman" pitchFamily="18" charset="0"/>
              </a:rPr>
              <a:t>Проведение рядом исследователей опытов показали, что в некоторых сейсмоопасных районах Земли с помощью наземных или подземных ядерных взрывов относительно малой мощности можно инициировать землетрясения, которые могут привести к катастрофическим последствиям.</a:t>
            </a:r>
            <a:endParaRPr lang="ru-RU" altLang="ru-RU" sz="1800" dirty="0">
              <a:latin typeface="Arial" charset="0"/>
            </a:endParaRPr>
          </a:p>
        </p:txBody>
      </p:sp>
      <p:pic>
        <p:nvPicPr>
          <p:cNvPr id="15367" name="Picture 5" descr="Картинка 15 из 6967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0438"/>
            <a:ext cx="421481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Картинка 11 из 6967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571500"/>
            <a:ext cx="44291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808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0"/>
            <a:ext cx="951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i59198_image"/>
          <p:cNvPicPr>
            <a:picLocks noChangeAspect="1" noChangeArrowheads="1"/>
          </p:cNvPicPr>
          <p:nvPr/>
        </p:nvPicPr>
        <p:blipFill>
          <a:blip r:embed="rId3">
            <a:extLst>
              <a:ext uri="{28A0092B-C50C-407E-A947-70E740481C1C}">
                <a14:useLocalDpi xmlns:a14="http://schemas.microsoft.com/office/drawing/2010/main" val="0"/>
              </a:ext>
            </a:extLst>
          </a:blip>
          <a:srcRect t="15204" b="5838"/>
          <a:stretch>
            <a:fillRect/>
          </a:stretch>
        </p:blipFill>
        <p:spPr bwMode="auto">
          <a:xfrm>
            <a:off x="-266700" y="0"/>
            <a:ext cx="951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7010400" y="6237312"/>
            <a:ext cx="2133600" cy="365125"/>
          </a:xfrm>
        </p:spPr>
        <p:txBody>
          <a:bodyPr/>
          <a:lstStyle/>
          <a:p>
            <a:pPr>
              <a:defRPr/>
            </a:pPr>
            <a:fld id="{F8810D0F-1EE6-4E02-B138-2CAB639C7F33}" type="slidenum">
              <a:rPr lang="ru-RU" smtClean="0"/>
              <a:pPr>
                <a:defRPr/>
              </a:pPr>
              <a:t>18</a:t>
            </a:fld>
            <a:endParaRPr lang="ru-RU" dirty="0"/>
          </a:p>
        </p:txBody>
      </p:sp>
    </p:spTree>
    <p:extLst>
      <p:ext uri="{BB962C8B-B14F-4D97-AF65-F5344CB8AC3E}">
        <p14:creationId xmlns:p14="http://schemas.microsoft.com/office/powerpoint/2010/main" val="2061623676"/>
      </p:ext>
    </p:extLst>
  </p:cSld>
  <p:clrMapOvr>
    <a:masterClrMapping/>
  </p:clrMapOvr>
  <p:transition spd="slow"/>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0"/>
            <a:ext cx="4643438" cy="37147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429125" y="3286125"/>
            <a:ext cx="4714875" cy="3571875"/>
          </a:xfrm>
          <a:prstGeom prst="roundRect">
            <a:avLst/>
          </a:prstGeom>
          <a:solidFill>
            <a:srgbClr val="CCFFFF"/>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endParaRPr lang="ru-RU"/>
          </a:p>
        </p:txBody>
      </p:sp>
      <p:sp>
        <p:nvSpPr>
          <p:cNvPr id="16388" name="TextBox 3"/>
          <p:cNvSpPr txBox="1">
            <a:spLocks noChangeArrowheads="1"/>
          </p:cNvSpPr>
          <p:nvPr/>
        </p:nvSpPr>
        <p:spPr bwMode="auto">
          <a:xfrm>
            <a:off x="0" y="0"/>
            <a:ext cx="45720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В мае 45-го года фашистская Германия полностью капитулировала. Но мировая война на этом не закончилась. Оставалась вооруженная до зубов Япония с ее многочисленной, храброй и хорошо обученной армией. </a:t>
            </a:r>
          </a:p>
          <a:p>
            <a:pPr algn="just" eaLnBrk="1" hangingPunct="1"/>
            <a:r>
              <a:rPr lang="ru-RU" altLang="ru-RU" sz="1700" b="1" i="1" dirty="0">
                <a:solidFill>
                  <a:srgbClr val="C00000"/>
                </a:solidFill>
                <a:latin typeface="Times New Roman" pitchFamily="18" charset="0"/>
                <a:cs typeface="Times New Roman" pitchFamily="18" charset="0"/>
              </a:rPr>
              <a:t>Чтобы избежать неминуемых потерь, советские генералы предложили Сталину провести уникальный блиц — </a:t>
            </a:r>
            <a:r>
              <a:rPr lang="ru-RU" altLang="ru-RU" sz="1700" b="1" i="1" dirty="0" err="1">
                <a:solidFill>
                  <a:srgbClr val="C00000"/>
                </a:solidFill>
                <a:latin typeface="Times New Roman" pitchFamily="18" charset="0"/>
                <a:cs typeface="Times New Roman" pitchFamily="18" charset="0"/>
              </a:rPr>
              <a:t>криг</a:t>
            </a:r>
            <a:r>
              <a:rPr lang="ru-RU" altLang="ru-RU" sz="1700" b="1" i="1" dirty="0">
                <a:solidFill>
                  <a:srgbClr val="C00000"/>
                </a:solidFill>
                <a:latin typeface="Times New Roman" pitchFamily="18" charset="0"/>
                <a:cs typeface="Times New Roman" pitchFamily="18" charset="0"/>
              </a:rPr>
              <a:t> — сбросить в жерло вулкана Фудзияма мощные бомбы. </a:t>
            </a:r>
          </a:p>
          <a:p>
            <a:pPr algn="just" eaLnBrk="1" hangingPunct="1"/>
            <a:r>
              <a:rPr lang="ru-RU" altLang="ru-RU" sz="1700" dirty="0">
                <a:latin typeface="Times New Roman" pitchFamily="18" charset="0"/>
                <a:cs typeface="Times New Roman" pitchFamily="18" charset="0"/>
              </a:rPr>
              <a:t>Действующий вулкан </a:t>
            </a:r>
            <a:r>
              <a:rPr lang="ru-RU" altLang="ru-RU" sz="1700" dirty="0" err="1">
                <a:latin typeface="Times New Roman" pitchFamily="18" charset="0"/>
                <a:cs typeface="Times New Roman" pitchFamily="18" charset="0"/>
              </a:rPr>
              <a:t>Фудзи</a:t>
            </a:r>
            <a:r>
              <a:rPr lang="ru-RU" altLang="ru-RU" sz="1700" dirty="0">
                <a:latin typeface="Times New Roman" pitchFamily="18" charset="0"/>
                <a:cs typeface="Times New Roman" pitchFamily="18" charset="0"/>
              </a:rPr>
              <a:t> находится всего в ста километрах от Токио. </a:t>
            </a:r>
          </a:p>
        </p:txBody>
      </p:sp>
      <p:sp>
        <p:nvSpPr>
          <p:cNvPr id="5" name="TextBox 4"/>
          <p:cNvSpPr txBox="1"/>
          <p:nvPr/>
        </p:nvSpPr>
        <p:spPr>
          <a:xfrm>
            <a:off x="4572000" y="3357563"/>
            <a:ext cx="4429125" cy="3692525"/>
          </a:xfrm>
          <a:prstGeom prst="rect">
            <a:avLst/>
          </a:prstGeom>
          <a:noFill/>
        </p:spPr>
        <p:txBody>
          <a:bodyPr>
            <a:spAutoFit/>
          </a:bodyPr>
          <a:lstStyle/>
          <a:p>
            <a:pPr indent="361950" algn="just" eaLnBrk="1" hangingPunct="1">
              <a:defRPr/>
            </a:pPr>
            <a:r>
              <a:rPr lang="ru-RU" dirty="0">
                <a:latin typeface="Times New Roman" pitchFamily="18" charset="0"/>
                <a:cs typeface="Times New Roman" pitchFamily="18" charset="0"/>
              </a:rPr>
              <a:t>Этот удар по мнению советских военных мог вызвать землетрясение на всей территории сейсмоопасной Японии.</a:t>
            </a:r>
          </a:p>
          <a:p>
            <a:pPr indent="361950" algn="just" eaLnBrk="1" hangingPunct="1">
              <a:defRPr/>
            </a:pPr>
            <a:r>
              <a:rPr lang="ru-RU" dirty="0">
                <a:latin typeface="Times New Roman" pitchFamily="18" charset="0"/>
                <a:cs typeface="Times New Roman" pitchFamily="18" charset="0"/>
              </a:rPr>
              <a:t>Но американцы опередили Сталина. Хиросима и Нагасаки деморализовали японскую армию. Она продержалась всего 3 месяца. </a:t>
            </a:r>
          </a:p>
          <a:p>
            <a:pPr indent="361950" algn="just" eaLnBrk="1" hangingPunct="1">
              <a:defRPr/>
            </a:pPr>
            <a:r>
              <a:rPr lang="ru-RU" dirty="0">
                <a:latin typeface="Times New Roman" pitchFamily="18" charset="0"/>
                <a:cs typeface="Times New Roman" pitchFamily="18" charset="0"/>
              </a:rPr>
              <a:t>Однако Вождь Народов запомнил необычное предложение о бомбардировке Фудзиямы и очень скоро дал распоряжение военным и ученым на разработку новейшего оружия.</a:t>
            </a:r>
          </a:p>
          <a:p>
            <a:pPr eaLnBrk="1" hangingPunct="1">
              <a:defRPr/>
            </a:pPr>
            <a:endParaRPr lang="ru-RU" dirty="0"/>
          </a:p>
        </p:txBody>
      </p:sp>
      <p:pic>
        <p:nvPicPr>
          <p:cNvPr id="16390" name="Picture 2" descr="http://lifeglobe.net/media/entry/0/different9-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0"/>
            <a:ext cx="442912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 descr="http://www.workle.ru/storage/0b/97/68/37/08/43/41/88/4490-92e79a-49c8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4750"/>
            <a:ext cx="435768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259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0"/>
            <a:ext cx="4857750" cy="357187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500563" y="3286125"/>
            <a:ext cx="4643437" cy="3571875"/>
          </a:xfrm>
          <a:prstGeom prst="roundRect">
            <a:avLst/>
          </a:prstGeom>
          <a:solidFill>
            <a:srgbClr val="CCFFFF"/>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endParaRPr lang="ru-RU"/>
          </a:p>
        </p:txBody>
      </p:sp>
      <p:pic>
        <p:nvPicPr>
          <p:cNvPr id="18436" name="Рисунок 4" descr="http://paranormal-news.ru/_nw/88/s200267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3313"/>
            <a:ext cx="442912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0" y="0"/>
            <a:ext cx="485775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b="1" dirty="0" smtClean="0">
                <a:solidFill>
                  <a:srgbClr val="C00000"/>
                </a:solidFill>
                <a:latin typeface="Times New Roman" pitchFamily="18" charset="0"/>
                <a:cs typeface="Times New Roman" pitchFamily="18" charset="0"/>
              </a:rPr>
              <a:t> Вулкан </a:t>
            </a:r>
            <a:r>
              <a:rPr lang="ru-RU" altLang="ru-RU" sz="1700" b="1" dirty="0">
                <a:solidFill>
                  <a:srgbClr val="C00000"/>
                </a:solidFill>
                <a:latin typeface="Times New Roman" pitchFamily="18" charset="0"/>
                <a:cs typeface="Times New Roman" pitchFamily="18" charset="0"/>
              </a:rPr>
              <a:t>Йеллоустона. </a:t>
            </a:r>
            <a:r>
              <a:rPr lang="ru-RU" altLang="ru-RU" sz="1700" dirty="0">
                <a:latin typeface="Times New Roman" pitchFamily="18" charset="0"/>
                <a:cs typeface="Times New Roman" pitchFamily="18" charset="0"/>
              </a:rPr>
              <a:t>На территории американских штатов Вайоминг, Монтана и Айдахо находится старейший в мире национальный парк – Йеллоустон. </a:t>
            </a:r>
          </a:p>
          <a:p>
            <a:pPr algn="just" eaLnBrk="1" hangingPunct="1"/>
            <a:r>
              <a:rPr lang="ru-RU" altLang="ru-RU" sz="1700" dirty="0">
                <a:latin typeface="Times New Roman" pitchFamily="18" charset="0"/>
                <a:cs typeface="Times New Roman" pitchFamily="18" charset="0"/>
              </a:rPr>
              <a:t> Последний раз он извергался - 600 тысяч лет назад, Соединенные Штаты, по сути, продолжают сидеть на огромной пороховой бочке. За несколько дней до взрыва над </a:t>
            </a:r>
            <a:r>
              <a:rPr lang="ru-RU" altLang="ru-RU" sz="1700" dirty="0" err="1">
                <a:latin typeface="Times New Roman" pitchFamily="18" charset="0"/>
                <a:cs typeface="Times New Roman" pitchFamily="18" charset="0"/>
              </a:rPr>
              <a:t>супервулканом</a:t>
            </a:r>
            <a:r>
              <a:rPr lang="ru-RU" altLang="ru-RU" sz="1700" dirty="0">
                <a:latin typeface="Times New Roman" pitchFamily="18" charset="0"/>
                <a:cs typeface="Times New Roman" pitchFamily="18" charset="0"/>
              </a:rPr>
              <a:t> поднимется земная кора – ощутимо, на несколько метров.</a:t>
            </a:r>
          </a:p>
          <a:p>
            <a:pPr algn="just" eaLnBrk="1" hangingPunct="1"/>
            <a:r>
              <a:rPr lang="ru-RU" altLang="ru-RU" sz="1700" dirty="0">
                <a:latin typeface="Times New Roman" pitchFamily="18" charset="0"/>
                <a:cs typeface="Times New Roman" pitchFamily="18" charset="0"/>
              </a:rPr>
              <a:t>Почва при этом нагреется до 60-70 градусов, а в атмосфере резко вырастет концентрация сероводорода и гелия.</a:t>
            </a:r>
          </a:p>
        </p:txBody>
      </p:sp>
      <p:sp>
        <p:nvSpPr>
          <p:cNvPr id="7" name="TextBox 6"/>
          <p:cNvSpPr txBox="1"/>
          <p:nvPr/>
        </p:nvSpPr>
        <p:spPr>
          <a:xfrm>
            <a:off x="4500563" y="3286125"/>
            <a:ext cx="4643437" cy="3770263"/>
          </a:xfrm>
          <a:prstGeom prst="rect">
            <a:avLst/>
          </a:prstGeom>
          <a:noFill/>
        </p:spPr>
        <p:txBody>
          <a:bodyPr>
            <a:spAutoFit/>
          </a:bodyPr>
          <a:lstStyle/>
          <a:p>
            <a:pPr indent="361950" algn="just" eaLnBrk="1" hangingPunct="1">
              <a:defRPr/>
            </a:pPr>
            <a:r>
              <a:rPr lang="ru-RU" sz="1700" dirty="0">
                <a:latin typeface="Times New Roman" pitchFamily="18" charset="0"/>
                <a:cs typeface="Times New Roman" pitchFamily="18" charset="0"/>
              </a:rPr>
              <a:t>Вулканический пепел  поднимется в атмосферу на высоту 40-50 километров.</a:t>
            </a:r>
          </a:p>
          <a:p>
            <a:pPr indent="361950" algn="just" eaLnBrk="1" hangingPunct="1">
              <a:defRPr/>
            </a:pPr>
            <a:r>
              <a:rPr lang="ru-RU" sz="1700" dirty="0">
                <a:latin typeface="Times New Roman" pitchFamily="18" charset="0"/>
                <a:cs typeface="Times New Roman" pitchFamily="18" charset="0"/>
              </a:rPr>
              <a:t>Куски породы, выброшенные взрывом на огромную высоту, падая, накроют собой гигантскую территорию. </a:t>
            </a:r>
            <a:r>
              <a:rPr lang="ru-RU" sz="1700" b="1" i="1" dirty="0">
                <a:solidFill>
                  <a:srgbClr val="C00000"/>
                </a:solidFill>
                <a:latin typeface="Times New Roman" pitchFamily="18" charset="0"/>
                <a:cs typeface="Times New Roman" pitchFamily="18" charset="0"/>
              </a:rPr>
              <a:t>В первые часы катаклизма разрушению подвергнется территория в радиусе 1000 километров от эпицентра.</a:t>
            </a:r>
            <a:endParaRPr lang="ru-RU" sz="1700" dirty="0">
              <a:solidFill>
                <a:srgbClr val="C00000"/>
              </a:solidFill>
              <a:latin typeface="Times New Roman" pitchFamily="18" charset="0"/>
              <a:cs typeface="Times New Roman" pitchFamily="18" charset="0"/>
            </a:endParaRPr>
          </a:p>
          <a:p>
            <a:pPr algn="just" eaLnBrk="1" hangingPunct="1">
              <a:defRPr/>
            </a:pP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Супервулкан</a:t>
            </a:r>
            <a:r>
              <a:rPr lang="ru-RU" sz="1700" dirty="0">
                <a:latin typeface="Times New Roman" pitchFamily="18" charset="0"/>
                <a:cs typeface="Times New Roman" pitchFamily="18" charset="0"/>
              </a:rPr>
              <a:t>, является для США оружием пострашнее российских ракет. </a:t>
            </a:r>
            <a:r>
              <a:rPr lang="ru-RU" sz="1700" b="1" i="1" dirty="0">
                <a:solidFill>
                  <a:srgbClr val="C00000"/>
                </a:solidFill>
                <a:latin typeface="Times New Roman" pitchFamily="18" charset="0"/>
                <a:cs typeface="Times New Roman" pitchFamily="18" charset="0"/>
              </a:rPr>
              <a:t>«Ускорить» американский апокалипсис, кстати, способна одна-единственная боеголовка, если она попадет прямиком в эпицентр.</a:t>
            </a:r>
          </a:p>
          <a:p>
            <a:pPr algn="just" eaLnBrk="1" hangingPunct="1">
              <a:defRPr/>
            </a:pPr>
            <a:endParaRPr lang="ru-RU" b="1" i="1" dirty="0">
              <a:solidFill>
                <a:srgbClr val="C00000"/>
              </a:solidFill>
              <a:latin typeface="Times New Roman" pitchFamily="18" charset="0"/>
              <a:cs typeface="Times New Roman" pitchFamily="18" charset="0"/>
            </a:endParaRPr>
          </a:p>
        </p:txBody>
      </p:sp>
      <p:pic>
        <p:nvPicPr>
          <p:cNvPr id="18439" name="Рисунок 1" descr="&amp;Rcy;&amp;acy;&amp;zcy;&amp;bcy;&amp;ucy;&amp;zhcy;&amp;iecy;&amp;ncy;&amp;ncy;&amp;ycy;&amp;jcy; &amp;vcy;&amp;ucy;&amp;lcy;&amp;kcy;&amp;acy;&amp;ncy; &amp;Jcy;&amp;iecy;&amp;lcy;&amp;lcy;&amp;ocy;&amp;ucy;&amp;scy;&amp;tcy;&amp;ocy;&amp;ncy;&amp;acy; - &amp;tcy;&amp;iecy;&amp;kcy;&amp;tcy;&amp;ocy;&amp;ncy;&amp;icy;&amp;chcy;&amp;iecy;&amp;scy;&amp;kcy;&amp;ocy;&amp;iecy; &amp;ocy;&amp;rcy;&amp;ucy;&amp;zhcy;&amp;icy;&amp;iecy; &amp;rcy;&amp;ucy;&amp;scy;&amp;scy;&amp;kcy;&amp;icy;&amp;kh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0"/>
            <a:ext cx="4214812"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5243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0"/>
            <a:ext cx="4714875" cy="34290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572000" y="2928938"/>
            <a:ext cx="4572000" cy="3929062"/>
          </a:xfrm>
          <a:prstGeom prst="roundRect">
            <a:avLst/>
          </a:prstGeom>
          <a:solidFill>
            <a:srgbClr val="CCFFFF"/>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endParaRPr lang="ru-RU"/>
          </a:p>
        </p:txBody>
      </p:sp>
      <p:pic>
        <p:nvPicPr>
          <p:cNvPr id="19460" name="Picture 2" descr="http://tainy.net/wp-content/uploads/2011/04/4034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0"/>
            <a:ext cx="42862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http://tainy.net/wp-content/uploads/2011/04/4034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0438"/>
            <a:ext cx="4572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5"/>
          <p:cNvSpPr txBox="1">
            <a:spLocks noChangeArrowheads="1"/>
          </p:cNvSpPr>
          <p:nvPr/>
        </p:nvSpPr>
        <p:spPr bwMode="auto">
          <a:xfrm>
            <a:off x="0" y="0"/>
            <a:ext cx="4643438"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В 1990-е годы на геофизических полигонах на Памире (Таджикистан) и Северном Тянь-Шане (Киргизия) российские ученые действительно проводили испытания установок, способных повлиять на земную кору. Но не с целью сотрясти недра, а, наоборот, погасить малейшие подземные толчки. И эти испытания вовсе не были секретными.</a:t>
            </a:r>
          </a:p>
          <a:p>
            <a:pPr algn="just" eaLnBrk="1" hangingPunct="1"/>
            <a:r>
              <a:rPr lang="ru-RU" altLang="ru-RU" sz="1700" dirty="0">
                <a:latin typeface="Times New Roman" pitchFamily="18" charset="0"/>
                <a:cs typeface="Times New Roman" pitchFamily="18" charset="0"/>
              </a:rPr>
              <a:t>Установка называлась мудрено — импульсный магнитогидродинамический генератор, сокращенно — МГД-генератор. </a:t>
            </a:r>
            <a:endParaRPr lang="ru-RU" altLang="ru-RU" sz="1700" dirty="0">
              <a:latin typeface="Arial" charset="0"/>
            </a:endParaRPr>
          </a:p>
        </p:txBody>
      </p:sp>
      <p:sp>
        <p:nvSpPr>
          <p:cNvPr id="7" name="TextBox 6"/>
          <p:cNvSpPr txBox="1"/>
          <p:nvPr/>
        </p:nvSpPr>
        <p:spPr>
          <a:xfrm>
            <a:off x="4572000" y="3146837"/>
            <a:ext cx="4572000" cy="3493264"/>
          </a:xfrm>
          <a:prstGeom prst="rect">
            <a:avLst/>
          </a:prstGeom>
          <a:noFill/>
        </p:spPr>
        <p:txBody>
          <a:bodyPr>
            <a:spAutoFit/>
          </a:bodyPr>
          <a:lstStyle/>
          <a:p>
            <a:pPr indent="361950" algn="just" eaLnBrk="1" hangingPunct="1">
              <a:defRPr/>
            </a:pPr>
            <a:r>
              <a:rPr lang="ru-RU" sz="1700" dirty="0">
                <a:latin typeface="Times New Roman" pitchFamily="18" charset="0"/>
                <a:cs typeface="Times New Roman" pitchFamily="18" charset="0"/>
              </a:rPr>
              <a:t>В землю устанавливали два электрода на расстоянии 4 км друг от друга — как огромную вилку втыкали в землю. </a:t>
            </a:r>
            <a:r>
              <a:rPr lang="ru-RU" sz="1700" dirty="0" err="1">
                <a:latin typeface="Times New Roman" pitchFamily="18" charset="0"/>
                <a:cs typeface="Times New Roman" pitchFamily="18" charset="0"/>
              </a:rPr>
              <a:t>МГД-генератор</a:t>
            </a:r>
            <a:r>
              <a:rPr lang="ru-RU" sz="1700" dirty="0">
                <a:latin typeface="Times New Roman" pitchFamily="18" charset="0"/>
                <a:cs typeface="Times New Roman" pitchFamily="18" charset="0"/>
              </a:rPr>
              <a:t>, подключенный к ним, за десять секунд выдавал импульс в несколько тысяч ампер. </a:t>
            </a:r>
          </a:p>
          <a:p>
            <a:pPr indent="361950" algn="just" eaLnBrk="1" hangingPunct="1">
              <a:defRPr/>
            </a:pPr>
            <a:r>
              <a:rPr lang="ru-RU" sz="1700" dirty="0">
                <a:latin typeface="Times New Roman" pitchFamily="18" charset="0"/>
                <a:cs typeface="Times New Roman" pitchFamily="18" charset="0"/>
              </a:rPr>
              <a:t>Электрический сигнал проникал до очага потенциальных землетрясений — на глубину 5 — 10 км. Приемные станции фиксировали ответные сигналы — по их вариациям можно было судить о приближающихся подземных толчках.</a:t>
            </a:r>
          </a:p>
          <a:p>
            <a:pPr indent="361950" algn="just" eaLnBrk="1" hangingPunct="1">
              <a:defRPr/>
            </a:pPr>
            <a:r>
              <a:rPr lang="ru-RU" sz="1700" dirty="0">
                <a:latin typeface="Times New Roman" pitchFamily="18" charset="0"/>
                <a:cs typeface="Times New Roman" pitchFamily="18" charset="0"/>
              </a:rPr>
              <a:t>Ток подавался в земную кору и изменял ее состояние</a:t>
            </a:r>
            <a:r>
              <a:rPr lang="ru-RU" sz="1700" dirty="0" smtClean="0">
                <a:latin typeface="Times New Roman" pitchFamily="18" charset="0"/>
                <a:cs typeface="Times New Roman" pitchFamily="18" charset="0"/>
              </a:rPr>
              <a:t>.</a:t>
            </a:r>
            <a:endParaRPr lang="ru-RU" sz="1700" dirty="0">
              <a:latin typeface="Times New Roman" pitchFamily="18" charset="0"/>
              <a:cs typeface="Times New Roman" pitchFamily="18" charset="0"/>
            </a:endParaRPr>
          </a:p>
        </p:txBody>
      </p:sp>
    </p:spTree>
    <p:extLst>
      <p:ext uri="{BB962C8B-B14F-4D97-AF65-F5344CB8AC3E}">
        <p14:creationId xmlns:p14="http://schemas.microsoft.com/office/powerpoint/2010/main" val="17323371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0" y="785813"/>
            <a:ext cx="4429125" cy="2857500"/>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ru-RU"/>
          </a:p>
        </p:txBody>
      </p:sp>
      <p:sp>
        <p:nvSpPr>
          <p:cNvPr id="5" name="Скругленный прямоугольник 4"/>
          <p:cNvSpPr/>
          <p:nvPr/>
        </p:nvSpPr>
        <p:spPr>
          <a:xfrm>
            <a:off x="4714875" y="3857625"/>
            <a:ext cx="4429125" cy="30003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ru-RU"/>
          </a:p>
        </p:txBody>
      </p:sp>
      <p:sp>
        <p:nvSpPr>
          <p:cNvPr id="20484" name="TextBox 5"/>
          <p:cNvSpPr txBox="1">
            <a:spLocks noChangeArrowheads="1"/>
          </p:cNvSpPr>
          <p:nvPr/>
        </p:nvSpPr>
        <p:spPr bwMode="auto">
          <a:xfrm>
            <a:off x="0" y="785813"/>
            <a:ext cx="4357688"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b="1" dirty="0" err="1">
                <a:solidFill>
                  <a:srgbClr val="C00000"/>
                </a:solidFill>
                <a:latin typeface="Times New Roman" pitchFamily="18" charset="0"/>
                <a:cs typeface="Times New Roman" pitchFamily="18" charset="0"/>
              </a:rPr>
              <a:t>Гидросферное</a:t>
            </a:r>
            <a:r>
              <a:rPr lang="ru-RU" altLang="ru-RU" sz="1700" b="1" dirty="0">
                <a:solidFill>
                  <a:srgbClr val="C00000"/>
                </a:solidFill>
                <a:latin typeface="Times New Roman" pitchFamily="18" charset="0"/>
                <a:cs typeface="Times New Roman" pitchFamily="18" charset="0"/>
              </a:rPr>
              <a:t> оружие </a:t>
            </a:r>
            <a:r>
              <a:rPr lang="ru-RU" altLang="ru-RU" sz="1700" dirty="0">
                <a:latin typeface="Times New Roman" pitchFamily="18" charset="0"/>
                <a:cs typeface="Times New Roman" pitchFamily="18" charset="0"/>
              </a:rPr>
              <a:t>основано на использовании в военных целях энергии гидросферы.</a:t>
            </a:r>
          </a:p>
          <a:p>
            <a:pPr algn="just" eaLnBrk="1" hangingPunct="1"/>
            <a:r>
              <a:rPr lang="ru-RU" altLang="ru-RU" sz="1700" dirty="0" smtClean="0">
                <a:latin typeface="Times New Roman" pitchFamily="18" charset="0"/>
                <a:cs typeface="Times New Roman" pitchFamily="18" charset="0"/>
              </a:rPr>
              <a:t>Использование </a:t>
            </a:r>
            <a:r>
              <a:rPr lang="ru-RU" altLang="ru-RU" sz="1700" dirty="0">
                <a:latin typeface="Times New Roman" pitchFamily="18" charset="0"/>
                <a:cs typeface="Times New Roman" pitchFamily="18" charset="0"/>
              </a:rPr>
              <a:t>энергии гидросферы в военных целях возможно при воздействии на гидроресурсы (океаны, моря, реки, озера) и гидросооружения не только ядерных взрывов, но и крупных зарядов обычного взрывчатого вещества. </a:t>
            </a:r>
            <a:endParaRPr lang="ru-RU" altLang="ru-RU" sz="1700" dirty="0">
              <a:latin typeface="Arial" charset="0"/>
            </a:endParaRPr>
          </a:p>
        </p:txBody>
      </p:sp>
      <p:sp>
        <p:nvSpPr>
          <p:cNvPr id="7" name="TextBox 6"/>
          <p:cNvSpPr txBox="1"/>
          <p:nvPr/>
        </p:nvSpPr>
        <p:spPr>
          <a:xfrm>
            <a:off x="4714875" y="3857625"/>
            <a:ext cx="4429125" cy="3247043"/>
          </a:xfrm>
          <a:prstGeom prst="rect">
            <a:avLst/>
          </a:prstGeom>
          <a:noFill/>
        </p:spPr>
        <p:txBody>
          <a:bodyPr>
            <a:spAutoFit/>
          </a:bodyPr>
          <a:lstStyle/>
          <a:p>
            <a:pPr indent="361950" algn="just" eaLnBrk="1" hangingPunct="1">
              <a:defRPr/>
            </a:pPr>
            <a:r>
              <a:rPr lang="ru-RU" sz="1700" dirty="0">
                <a:latin typeface="Times New Roman" pitchFamily="18" charset="0"/>
                <a:cs typeface="Times New Roman" pitchFamily="18" charset="0"/>
              </a:rPr>
              <a:t>Поражающими факторами </a:t>
            </a:r>
            <a:r>
              <a:rPr lang="ru-RU" sz="1700" dirty="0" err="1">
                <a:latin typeface="Times New Roman" pitchFamily="18" charset="0"/>
                <a:cs typeface="Times New Roman" pitchFamily="18" charset="0"/>
              </a:rPr>
              <a:t>гидро-сферного</a:t>
            </a:r>
            <a:r>
              <a:rPr lang="ru-RU" sz="1700" dirty="0">
                <a:latin typeface="Times New Roman" pitchFamily="18" charset="0"/>
                <a:cs typeface="Times New Roman" pitchFamily="18" charset="0"/>
              </a:rPr>
              <a:t> оружия будут сильные волны и затопления.</a:t>
            </a:r>
          </a:p>
          <a:p>
            <a:pPr indent="361950" algn="just" eaLnBrk="1" hangingPunct="1">
              <a:defRPr/>
            </a:pPr>
            <a:r>
              <a:rPr lang="ru-RU" sz="1700" dirty="0" smtClean="0">
                <a:latin typeface="Times New Roman" pitchFamily="18" charset="0"/>
                <a:cs typeface="Times New Roman" pitchFamily="18" charset="0"/>
              </a:rPr>
              <a:t>В </a:t>
            </a:r>
            <a:r>
              <a:rPr lang="ru-RU" sz="1700" dirty="0">
                <a:latin typeface="Times New Roman" pitchFamily="18" charset="0"/>
                <a:cs typeface="Times New Roman" pitchFamily="18" charset="0"/>
              </a:rPr>
              <a:t>районах, где влагосодержание воздуха велико, указанным выше методом можно вызывать ливневые дожди и тем самым изменять водный режим рек, озер, болот, значительно ухудшить проходимость дорог и местности, а в низменных районах вызывать наводнения. </a:t>
            </a:r>
          </a:p>
          <a:p>
            <a:pPr eaLnBrk="1" hangingPunct="1">
              <a:defRPr/>
            </a:pPr>
            <a:endParaRPr lang="ru-RU" sz="1700" dirty="0"/>
          </a:p>
          <a:p>
            <a:pPr eaLnBrk="1" hangingPunct="1">
              <a:defRPr/>
            </a:pPr>
            <a:endParaRPr lang="ru-RU" dirty="0"/>
          </a:p>
        </p:txBody>
      </p:sp>
      <p:sp>
        <p:nvSpPr>
          <p:cNvPr id="9" name="Прямоугольник 8"/>
          <p:cNvSpPr/>
          <p:nvPr/>
        </p:nvSpPr>
        <p:spPr>
          <a:xfrm>
            <a:off x="2285984" y="0"/>
            <a:ext cx="4879284"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Гидросферное</a:t>
            </a: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оружие</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487" name="i-main-pic" descr="Картинка 473 из 4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4750"/>
            <a:ext cx="46434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main-pic" descr="Картинка 30 из 96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642938"/>
            <a:ext cx="450056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68514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714375"/>
            <a:ext cx="4786313" cy="35718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786313" y="4071938"/>
            <a:ext cx="4357687" cy="278606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ru-RU"/>
          </a:p>
        </p:txBody>
      </p:sp>
      <p:sp>
        <p:nvSpPr>
          <p:cNvPr id="18436" name="TextBox 3"/>
          <p:cNvSpPr txBox="1">
            <a:spLocks noChangeArrowheads="1"/>
          </p:cNvSpPr>
          <p:nvPr/>
        </p:nvSpPr>
        <p:spPr bwMode="auto">
          <a:xfrm>
            <a:off x="0" y="714375"/>
            <a:ext cx="4786313" cy="3493264"/>
          </a:xfrm>
          <a:prstGeom prst="rect">
            <a:avLst/>
          </a:prstGeom>
          <a:noFill/>
          <a:ln w="9525">
            <a:noFill/>
            <a:miter lim="800000"/>
            <a:headEnd/>
            <a:tailEnd/>
          </a:ln>
        </p:spPr>
        <p:txBody>
          <a:bodyPr>
            <a:spAutoFit/>
          </a:bodyPr>
          <a:lstStyle/>
          <a:p>
            <a:pPr indent="361950" algn="just" eaLnBrk="1" hangingPunct="1">
              <a:defRPr/>
            </a:pPr>
            <a:r>
              <a:rPr lang="ru-RU" sz="1700" b="1" dirty="0">
                <a:solidFill>
                  <a:srgbClr val="C00000"/>
                </a:solidFill>
                <a:latin typeface="Times New Roman" pitchFamily="18" charset="0"/>
                <a:cs typeface="Times New Roman" pitchFamily="18" charset="0"/>
              </a:rPr>
              <a:t>Биосферное оружие (экологическое)</a:t>
            </a:r>
            <a:r>
              <a:rPr lang="ru-RU" sz="1700" dirty="0">
                <a:solidFill>
                  <a:srgbClr val="C00000"/>
                </a:solidFill>
                <a:latin typeface="Times New Roman" pitchFamily="18" charset="0"/>
                <a:cs typeface="Times New Roman" pitchFamily="18" charset="0"/>
              </a:rPr>
              <a:t> </a:t>
            </a:r>
            <a:r>
              <a:rPr lang="ru-RU" sz="1700" dirty="0">
                <a:latin typeface="Times New Roman" pitchFamily="18" charset="0"/>
                <a:cs typeface="Times New Roman" pitchFamily="18" charset="0"/>
              </a:rPr>
              <a:t>основано на катастрофическом изменении биосферы. Биосфера охватывает часть атмосферы, гидросферу и верхнюю часть литосферы, которые взаимосвязаны сложными биохимическими циклами миграции веществ и энергии. </a:t>
            </a:r>
          </a:p>
          <a:p>
            <a:pPr algn="just" eaLnBrk="1" hangingPunct="1">
              <a:defRPr/>
            </a:pPr>
            <a:r>
              <a:rPr lang="ru-RU" sz="1700" b="1" i="1" dirty="0">
                <a:solidFill>
                  <a:srgbClr val="C00000"/>
                </a:solidFill>
                <a:latin typeface="Times New Roman" pitchFamily="18" charset="0"/>
                <a:cs typeface="Times New Roman" pitchFamily="18" charset="0"/>
              </a:rPr>
              <a:t>    </a:t>
            </a:r>
            <a:r>
              <a:rPr lang="ru-RU" sz="1700" b="1" i="1" dirty="0" smtClean="0">
                <a:solidFill>
                  <a:srgbClr val="C00000"/>
                </a:solidFill>
                <a:latin typeface="Times New Roman" pitchFamily="18" charset="0"/>
                <a:cs typeface="Times New Roman" pitchFamily="18" charset="0"/>
              </a:rPr>
              <a:t> В </a:t>
            </a:r>
            <a:r>
              <a:rPr lang="ru-RU" sz="1700" b="1" i="1" dirty="0">
                <a:solidFill>
                  <a:srgbClr val="C00000"/>
                </a:solidFill>
                <a:latin typeface="Times New Roman" pitchFamily="18" charset="0"/>
                <a:cs typeface="Times New Roman" pitchFamily="18" charset="0"/>
              </a:rPr>
              <a:t>настоящее время имеются химические и биологические средства, применение которых на обширных территориях может уничтожить растительный покров, поверхностный  плодородный слой почвы, запасы продовольствия и др</a:t>
            </a:r>
            <a:r>
              <a:rPr lang="ru-RU" sz="1700" b="1" i="1" dirty="0" smtClean="0">
                <a:solidFill>
                  <a:srgbClr val="C00000"/>
                </a:solidFill>
                <a:latin typeface="Times New Roman" pitchFamily="18" charset="0"/>
                <a:cs typeface="Times New Roman" pitchFamily="18" charset="0"/>
              </a:rPr>
              <a:t>.</a:t>
            </a:r>
            <a:endParaRPr lang="ru-RU" sz="1700" b="1" i="1" dirty="0">
              <a:solidFill>
                <a:srgbClr val="C00000"/>
              </a:solidFill>
              <a:latin typeface="Times New Roman" pitchFamily="18" charset="0"/>
              <a:cs typeface="Times New Roman" pitchFamily="18" charset="0"/>
            </a:endParaRPr>
          </a:p>
        </p:txBody>
      </p:sp>
      <p:sp>
        <p:nvSpPr>
          <p:cNvPr id="6" name="Прямоугольник 5"/>
          <p:cNvSpPr/>
          <p:nvPr/>
        </p:nvSpPr>
        <p:spPr>
          <a:xfrm>
            <a:off x="0" y="0"/>
            <a:ext cx="9144000" cy="64633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Биосферное оружие (экологическое)</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510" name="TextBox 7"/>
          <p:cNvSpPr txBox="1">
            <a:spLocks noChangeArrowheads="1"/>
          </p:cNvSpPr>
          <p:nvPr/>
        </p:nvSpPr>
        <p:spPr bwMode="auto">
          <a:xfrm>
            <a:off x="4857750" y="4214813"/>
            <a:ext cx="4143375"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Искусственно вызванные эрозия почвы, гибель растительности, непоправимый ущерб флоре и фауне вследствие применения различного рода химических средств, зажигательного оружия может привести к катастрофическому изменению биосферы и, как следствие, массовому поражению людей.</a:t>
            </a:r>
          </a:p>
          <a:p>
            <a:pPr eaLnBrk="1" hangingPunct="1"/>
            <a:endParaRPr lang="ru-RU" altLang="ru-RU" sz="1800" dirty="0">
              <a:latin typeface="Arial" charset="0"/>
            </a:endParaRPr>
          </a:p>
        </p:txBody>
      </p:sp>
      <p:pic>
        <p:nvPicPr>
          <p:cNvPr id="21511" name="i-main-pic" descr="Картинка 285 из 1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7688"/>
            <a:ext cx="47863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i-main-pic" descr="Картинка 113 из 10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714375"/>
            <a:ext cx="4286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3028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85802" y="503431"/>
            <a:ext cx="9036496" cy="2200602"/>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067945" y="3284985"/>
            <a:ext cx="5076055" cy="3312367"/>
          </a:xfrm>
          <a:prstGeom prst="roundRect">
            <a:avLst/>
          </a:prstGeom>
          <a:solidFill>
            <a:srgbClr val="CCFFFF"/>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ru-RU"/>
          </a:p>
        </p:txBody>
      </p:sp>
      <p:sp>
        <p:nvSpPr>
          <p:cNvPr id="19460" name="TextBox 3"/>
          <p:cNvSpPr txBox="1">
            <a:spLocks noChangeArrowheads="1"/>
          </p:cNvSpPr>
          <p:nvPr/>
        </p:nvSpPr>
        <p:spPr bwMode="auto">
          <a:xfrm>
            <a:off x="82840" y="503431"/>
            <a:ext cx="9036496" cy="2200602"/>
          </a:xfrm>
          <a:prstGeom prst="rect">
            <a:avLst/>
          </a:prstGeom>
          <a:noFill/>
          <a:ln w="9525">
            <a:noFill/>
            <a:miter lim="800000"/>
            <a:headEnd/>
            <a:tailEnd/>
          </a:ln>
        </p:spPr>
        <p:txBody>
          <a:bodyPr wrap="square">
            <a:spAutoFit/>
          </a:bodyPr>
          <a:lstStyle/>
          <a:p>
            <a:pPr indent="447675" algn="just" eaLnBrk="1" hangingPunct="1">
              <a:defRPr/>
            </a:pPr>
            <a:r>
              <a:rPr lang="ru-RU" sz="1700" b="1" dirty="0">
                <a:solidFill>
                  <a:srgbClr val="C00000"/>
                </a:solidFill>
                <a:latin typeface="Times New Roman" pitchFamily="18" charset="0"/>
                <a:cs typeface="Times New Roman" pitchFamily="18" charset="0"/>
              </a:rPr>
              <a:t>Озонное оружие </a:t>
            </a:r>
            <a:r>
              <a:rPr lang="ru-RU" sz="1700" b="1" i="1" dirty="0">
                <a:solidFill>
                  <a:srgbClr val="C00000"/>
                </a:solidFill>
                <a:latin typeface="Times New Roman" pitchFamily="18" charset="0"/>
                <a:cs typeface="Times New Roman" pitchFamily="18" charset="0"/>
              </a:rPr>
              <a:t>основывается на базе использования энергии ультрафиолетового излучения, испускаемого Солнцем. </a:t>
            </a:r>
          </a:p>
          <a:p>
            <a:pPr indent="447675" algn="just" eaLnBrk="1" hangingPunct="1">
              <a:defRPr/>
            </a:pPr>
            <a:r>
              <a:rPr lang="ru-RU" sz="1700" dirty="0">
                <a:latin typeface="Times New Roman" pitchFamily="18" charset="0"/>
                <a:cs typeface="Times New Roman" pitchFamily="18" charset="0"/>
              </a:rPr>
              <a:t> </a:t>
            </a:r>
            <a:r>
              <a:rPr lang="ru-RU" sz="1700" dirty="0" smtClean="0">
                <a:latin typeface="Times New Roman" pitchFamily="18" charset="0"/>
                <a:cs typeface="Times New Roman" pitchFamily="18" charset="0"/>
              </a:rPr>
              <a:t>Экранирующий </a:t>
            </a:r>
            <a:r>
              <a:rPr lang="ru-RU" sz="1700" dirty="0">
                <a:latin typeface="Times New Roman" pitchFamily="18" charset="0"/>
                <a:cs typeface="Times New Roman" pitchFamily="18" charset="0"/>
              </a:rPr>
              <a:t>озонный слой простирается на высоте </a:t>
            </a:r>
            <a:r>
              <a:rPr lang="ru-RU" sz="1700" b="1" dirty="0">
                <a:solidFill>
                  <a:srgbClr val="C00000"/>
                </a:solidFill>
                <a:latin typeface="Times New Roman" pitchFamily="18" charset="0"/>
                <a:cs typeface="Times New Roman" pitchFamily="18" charset="0"/>
              </a:rPr>
              <a:t>от 10 до 50 км </a:t>
            </a:r>
            <a:r>
              <a:rPr lang="ru-RU" sz="1700" dirty="0">
                <a:latin typeface="Times New Roman" pitchFamily="18" charset="0"/>
                <a:cs typeface="Times New Roman" pitchFamily="18" charset="0"/>
              </a:rPr>
              <a:t>с максимумом концентрации на высоте </a:t>
            </a:r>
            <a:r>
              <a:rPr lang="ru-RU" sz="1700" b="1" dirty="0">
                <a:solidFill>
                  <a:srgbClr val="C00000"/>
                </a:solidFill>
                <a:latin typeface="Times New Roman" pitchFamily="18" charset="0"/>
                <a:cs typeface="Times New Roman" pitchFamily="18" charset="0"/>
              </a:rPr>
              <a:t>20–25</a:t>
            </a:r>
            <a:r>
              <a:rPr lang="ru-RU" sz="1700" b="1" dirty="0">
                <a:solidFill>
                  <a:srgbClr val="FFFF00"/>
                </a:solidFill>
                <a:latin typeface="Times New Roman" pitchFamily="18" charset="0"/>
                <a:cs typeface="Times New Roman" pitchFamily="18" charset="0"/>
              </a:rPr>
              <a:t> </a:t>
            </a:r>
            <a:r>
              <a:rPr lang="ru-RU" sz="1700" dirty="0">
                <a:latin typeface="Times New Roman" pitchFamily="18" charset="0"/>
                <a:cs typeface="Times New Roman" pitchFamily="18" charset="0"/>
              </a:rPr>
              <a:t>км и резким убыванием вверх и вниз. В нормальных условиях поверхности Земли достигает незначительная часть УФИ с  = 0,01—0,2 мкм. Основная ее часть, проходя через атмосферу, поглощается озоном, рассеивается молекулами воздуха и частицами пыли.</a:t>
            </a:r>
          </a:p>
          <a:p>
            <a:pPr eaLnBrk="1" hangingPunct="1">
              <a:defRPr/>
            </a:pPr>
            <a:endParaRPr lang="ru-RU" dirty="0"/>
          </a:p>
        </p:txBody>
      </p:sp>
      <p:sp>
        <p:nvSpPr>
          <p:cNvPr id="6" name="Прямоугольник 5"/>
          <p:cNvSpPr/>
          <p:nvPr/>
        </p:nvSpPr>
        <p:spPr>
          <a:xfrm>
            <a:off x="3214678" y="-142900"/>
            <a:ext cx="3643498"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Озонное оружие</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4067945" y="3284984"/>
            <a:ext cx="5004617" cy="3139321"/>
          </a:xfrm>
          <a:prstGeom prst="rect">
            <a:avLst/>
          </a:prstGeom>
          <a:noFill/>
        </p:spPr>
        <p:txBody>
          <a:bodyPr wrap="square">
            <a:spAutoFit/>
          </a:bodyPr>
          <a:lstStyle/>
          <a:p>
            <a:pPr indent="361950" algn="just" eaLnBrk="1" hangingPunct="1">
              <a:defRPr/>
            </a:pPr>
            <a:r>
              <a:rPr lang="ru-RU" b="1" dirty="0">
                <a:solidFill>
                  <a:srgbClr val="C00000"/>
                </a:solidFill>
                <a:latin typeface="Times New Roman" pitchFamily="18" charset="0"/>
                <a:cs typeface="Times New Roman" pitchFamily="18" charset="0"/>
              </a:rPr>
              <a:t> Озон </a:t>
            </a:r>
            <a:r>
              <a:rPr lang="ru-RU" b="1" i="1" dirty="0">
                <a:solidFill>
                  <a:srgbClr val="C00000"/>
                </a:solidFill>
                <a:latin typeface="Times New Roman" pitchFamily="18" charset="0"/>
                <a:cs typeface="Times New Roman" pitchFamily="18" charset="0"/>
              </a:rPr>
              <a:t>– один из наиболее сильных окислителей, убивает микроорганизмы, ядовит. </a:t>
            </a:r>
          </a:p>
          <a:p>
            <a:pPr algn="just" eaLnBrk="1" hangingPunct="1">
              <a:defRPr/>
            </a:pP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Частичное </a:t>
            </a:r>
            <a:r>
              <a:rPr lang="ru-RU" dirty="0">
                <a:latin typeface="Times New Roman" pitchFamily="18" charset="0"/>
                <a:cs typeface="Times New Roman" pitchFamily="18" charset="0"/>
              </a:rPr>
              <a:t>разрушение озонного слоя над территорией противника, искусственное создание временных «окон» в защитном озонном слое может привести к поражению населения, животного и растительного мира в запланированном районе Земного шара за счет воздействия больших доз жесткого УФИ и других излучений космического происхождения</a:t>
            </a:r>
            <a:endParaRPr lang="ru-RU" dirty="0"/>
          </a:p>
        </p:txBody>
      </p:sp>
      <p:pic>
        <p:nvPicPr>
          <p:cNvPr id="22535" name="Picture 6" descr="Картинка 2 из 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9" y="3284984"/>
            <a:ext cx="3996506"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7385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428625"/>
            <a:ext cx="4786313" cy="3071813"/>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500563" y="3286125"/>
            <a:ext cx="4643437" cy="3383235"/>
          </a:xfrm>
          <a:prstGeom prst="roundRect">
            <a:avLst/>
          </a:prstGeom>
          <a:solidFill>
            <a:srgbClr val="CCFFFF"/>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ru-RU"/>
          </a:p>
        </p:txBody>
      </p:sp>
      <p:sp>
        <p:nvSpPr>
          <p:cNvPr id="23556" name="TextBox 3"/>
          <p:cNvSpPr txBox="1">
            <a:spLocks noChangeArrowheads="1"/>
          </p:cNvSpPr>
          <p:nvPr/>
        </p:nvSpPr>
        <p:spPr bwMode="auto">
          <a:xfrm>
            <a:off x="0" y="428625"/>
            <a:ext cx="4714875"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6195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700" dirty="0">
                <a:latin typeface="Times New Roman" pitchFamily="18" charset="0"/>
                <a:cs typeface="Times New Roman" pitchFamily="18" charset="0"/>
              </a:rPr>
              <a:t>Что же такое генетическое оружие и как оно может действовать?</a:t>
            </a:r>
          </a:p>
          <a:p>
            <a:pPr algn="just" eaLnBrk="1" hangingPunct="1"/>
            <a:r>
              <a:rPr lang="ru-RU" altLang="ru-RU" sz="1700" dirty="0">
                <a:latin typeface="Times New Roman" pitchFamily="18" charset="0"/>
                <a:cs typeface="Times New Roman" pitchFamily="18" charset="0"/>
              </a:rPr>
              <a:t> </a:t>
            </a:r>
            <a:r>
              <a:rPr lang="ru-RU" altLang="ru-RU" sz="1700" b="1" i="1" dirty="0">
                <a:solidFill>
                  <a:srgbClr val="C00000"/>
                </a:solidFill>
                <a:latin typeface="Times New Roman" pitchFamily="18" charset="0"/>
                <a:cs typeface="Times New Roman" pitchFamily="18" charset="0"/>
              </a:rPr>
              <a:t>В организме человека определенные гены отвечают за цвет или разрез наших глаз, структуру волос, цвет кожи, за восприимчивость или сопротивляемость к той или иной болезни. </a:t>
            </a:r>
          </a:p>
          <a:p>
            <a:pPr algn="just" eaLnBrk="1" hangingPunct="1"/>
            <a:r>
              <a:rPr lang="ru-RU" altLang="ru-RU" sz="1700" b="1" i="1" dirty="0">
                <a:solidFill>
                  <a:srgbClr val="C00000"/>
                </a:solidFill>
                <a:latin typeface="Times New Roman" pitchFamily="18" charset="0"/>
                <a:cs typeface="Times New Roman" pitchFamily="18" charset="0"/>
              </a:rPr>
              <a:t>В ДНК также есть определенные сегменты, которые показывают, что предки того или иного человека были азиатами, европейцами или африканцами.</a:t>
            </a:r>
            <a:endParaRPr lang="ru-RU" altLang="ru-RU" sz="1700" b="1" i="1" dirty="0">
              <a:solidFill>
                <a:srgbClr val="C00000"/>
              </a:solidFill>
              <a:latin typeface="Arial" charset="0"/>
            </a:endParaRPr>
          </a:p>
        </p:txBody>
      </p:sp>
      <p:sp>
        <p:nvSpPr>
          <p:cNvPr id="6" name="Прямоугольник 5"/>
          <p:cNvSpPr/>
          <p:nvPr/>
        </p:nvSpPr>
        <p:spPr>
          <a:xfrm>
            <a:off x="1357290" y="-142900"/>
            <a:ext cx="6228436"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Генетический червь-гурман</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558" name="TextBox 6"/>
          <p:cNvSpPr txBox="1">
            <a:spLocks noChangeArrowheads="1"/>
          </p:cNvSpPr>
          <p:nvPr/>
        </p:nvSpPr>
        <p:spPr bwMode="auto">
          <a:xfrm>
            <a:off x="4572000" y="3286125"/>
            <a:ext cx="4429125"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dirty="0">
                <a:latin typeface="Times New Roman" pitchFamily="18" charset="0"/>
                <a:cs typeface="Times New Roman" pitchFamily="18" charset="0"/>
              </a:rPr>
              <a:t>   </a:t>
            </a:r>
            <a:r>
              <a:rPr lang="ru-RU" altLang="ru-RU" sz="1700" b="1" i="1" dirty="0">
                <a:solidFill>
                  <a:srgbClr val="C00000"/>
                </a:solidFill>
                <a:latin typeface="Times New Roman" pitchFamily="18" charset="0"/>
                <a:cs typeface="Times New Roman" pitchFamily="18" charset="0"/>
              </a:rPr>
              <a:t>И вот вирусы или бактерии, сброшенные в генетической бомбе, якобы смогут определить тот или иной генетический тип человека и смертельно поразить иммунную систему тех, кто принадлежит к этому типу. </a:t>
            </a:r>
          </a:p>
          <a:p>
            <a:pPr algn="just" eaLnBrk="1" hangingPunct="1"/>
            <a:r>
              <a:rPr lang="ru-RU" altLang="ru-RU" sz="1700" dirty="0">
                <a:latin typeface="Times New Roman" pitchFamily="18" charset="0"/>
                <a:cs typeface="Times New Roman" pitchFamily="18" charset="0"/>
              </a:rPr>
              <a:t>     </a:t>
            </a:r>
            <a:r>
              <a:rPr lang="ru-RU" altLang="ru-RU" sz="1700" dirty="0" smtClean="0">
                <a:latin typeface="Times New Roman" pitchFamily="18" charset="0"/>
                <a:cs typeface="Times New Roman" pitchFamily="18" charset="0"/>
              </a:rPr>
              <a:t>Такое </a:t>
            </a:r>
            <a:r>
              <a:rPr lang="ru-RU" altLang="ru-RU" sz="1700" dirty="0">
                <a:latin typeface="Times New Roman" pitchFamily="18" charset="0"/>
                <a:cs typeface="Times New Roman" pitchFamily="18" charset="0"/>
              </a:rPr>
              <a:t>оружие, если оно будет создано, сможет убивать, например, только белых людей с определенным цветом волос и глаз или черных с вьющимися волосами, или людей небольшого роста с определенным разрезом глаз. </a:t>
            </a:r>
            <a:endParaRPr lang="ru-RU" altLang="ru-RU" sz="1700" dirty="0">
              <a:latin typeface="Arial" charset="0"/>
            </a:endParaRPr>
          </a:p>
        </p:txBody>
      </p:sp>
      <p:pic>
        <p:nvPicPr>
          <p:cNvPr id="23559" name="Picture 4" descr="Картинка 6 из 59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28625"/>
            <a:ext cx="42148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6" descr="Картинка 45 из 59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1875"/>
            <a:ext cx="44291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8516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0" y="188640"/>
            <a:ext cx="4714875" cy="331179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ru-RU"/>
          </a:p>
        </p:txBody>
      </p:sp>
      <p:sp>
        <p:nvSpPr>
          <p:cNvPr id="3" name="Скругленный прямоугольник 2"/>
          <p:cNvSpPr/>
          <p:nvPr/>
        </p:nvSpPr>
        <p:spPr>
          <a:xfrm>
            <a:off x="4357688" y="3571875"/>
            <a:ext cx="4786312" cy="3286125"/>
          </a:xfrm>
          <a:prstGeom prst="roundRect">
            <a:avLst/>
          </a:prstGeom>
          <a:solidFill>
            <a:srgbClr val="CCFFFF"/>
          </a:solid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ru-RU"/>
          </a:p>
        </p:txBody>
      </p:sp>
      <p:sp>
        <p:nvSpPr>
          <p:cNvPr id="21508" name="TextBox 3"/>
          <p:cNvSpPr txBox="1">
            <a:spLocks noChangeArrowheads="1"/>
          </p:cNvSpPr>
          <p:nvPr/>
        </p:nvSpPr>
        <p:spPr bwMode="auto">
          <a:xfrm>
            <a:off x="0" y="404664"/>
            <a:ext cx="4714875" cy="2970044"/>
          </a:xfrm>
          <a:prstGeom prst="rect">
            <a:avLst/>
          </a:prstGeom>
          <a:noFill/>
          <a:ln w="9525">
            <a:noFill/>
            <a:miter lim="800000"/>
            <a:headEnd/>
            <a:tailEnd/>
          </a:ln>
        </p:spPr>
        <p:txBody>
          <a:bodyPr>
            <a:spAutoFit/>
          </a:bodyPr>
          <a:lstStyle/>
          <a:p>
            <a:pPr indent="361950" algn="just" eaLnBrk="1" hangingPunct="1">
              <a:defRPr/>
            </a:pPr>
            <a:r>
              <a:rPr lang="ru-RU" sz="1700" b="1" i="1" dirty="0" err="1">
                <a:solidFill>
                  <a:srgbClr val="C00000"/>
                </a:solidFill>
                <a:latin typeface="Times New Roman" pitchFamily="18" charset="0"/>
                <a:cs typeface="Times New Roman" pitchFamily="18" charset="0"/>
              </a:rPr>
              <a:t>Аннигиляционное</a:t>
            </a:r>
            <a:r>
              <a:rPr lang="ru-RU" sz="1700" b="1" i="1" dirty="0">
                <a:solidFill>
                  <a:srgbClr val="C00000"/>
                </a:solidFill>
                <a:latin typeface="Times New Roman" pitchFamily="18" charset="0"/>
                <a:cs typeface="Times New Roman" pitchFamily="18" charset="0"/>
              </a:rPr>
              <a:t> оружие </a:t>
            </a:r>
            <a:r>
              <a:rPr lang="ru-RU" sz="1700" dirty="0">
                <a:latin typeface="Times New Roman" pitchFamily="18" charset="0"/>
                <a:cs typeface="Times New Roman" pitchFamily="18" charset="0"/>
              </a:rPr>
              <a:t>— один из возможных, но пока гипотетических видов ОНФП, действие которого основывается на процессе аннигиляции (взаимопревращении) частиц с выделением большого количества энергии. </a:t>
            </a:r>
          </a:p>
          <a:p>
            <a:pPr indent="361950" algn="just" eaLnBrk="1" hangingPunct="1">
              <a:defRPr/>
            </a:pPr>
            <a:r>
              <a:rPr lang="ru-RU" sz="1700" dirty="0">
                <a:latin typeface="Times New Roman" pitchFamily="18" charset="0"/>
                <a:cs typeface="Times New Roman" pitchFamily="18" charset="0"/>
              </a:rPr>
              <a:t>С военной точки зрения аннигиляция частиц и античастиц может быть использована для создания оружия огромной разрушительной силы, намного превышающей мощность термоядерного оружия</a:t>
            </a:r>
            <a:r>
              <a:rPr lang="ru-RU" sz="1700" dirty="0" smtClean="0">
                <a:latin typeface="Times New Roman" pitchFamily="18" charset="0"/>
                <a:cs typeface="Times New Roman" pitchFamily="18" charset="0"/>
              </a:rPr>
              <a:t>.</a:t>
            </a:r>
            <a:endParaRPr lang="ru-RU" sz="1700" dirty="0">
              <a:latin typeface="Times New Roman" pitchFamily="18" charset="0"/>
              <a:cs typeface="Times New Roman" pitchFamily="18" charset="0"/>
            </a:endParaRPr>
          </a:p>
        </p:txBody>
      </p:sp>
      <p:sp>
        <p:nvSpPr>
          <p:cNvPr id="24581" name="TextBox 4"/>
          <p:cNvSpPr txBox="1">
            <a:spLocks noChangeArrowheads="1"/>
          </p:cNvSpPr>
          <p:nvPr/>
        </p:nvSpPr>
        <p:spPr bwMode="auto">
          <a:xfrm>
            <a:off x="4572000" y="3929063"/>
            <a:ext cx="435768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2400" b="1" i="1" dirty="0">
                <a:solidFill>
                  <a:srgbClr val="C00000"/>
                </a:solidFill>
                <a:latin typeface="Times New Roman" pitchFamily="18" charset="0"/>
                <a:cs typeface="Times New Roman" pitchFamily="18" charset="0"/>
              </a:rPr>
              <a:t>Кинетическое оружие</a:t>
            </a:r>
            <a:r>
              <a:rPr lang="ru-RU" altLang="ru-RU" sz="1800" dirty="0">
                <a:latin typeface="Times New Roman" pitchFamily="18" charset="0"/>
                <a:cs typeface="Times New Roman" pitchFamily="18" charset="0"/>
              </a:rPr>
              <a:t>. Создание средств вооруженной борьбы на базе электродинамических ускорителей массы или электрических пушек, основной привлекательной особенностью которых является достижение гиперзвуковых скоростей поражения, в том числе без применения специальных боевых частей. </a:t>
            </a:r>
          </a:p>
          <a:p>
            <a:pPr eaLnBrk="1" hangingPunct="1"/>
            <a:endParaRPr lang="ru-RU" altLang="ru-RU" sz="1800" dirty="0">
              <a:latin typeface="Arial" charset="0"/>
            </a:endParaRPr>
          </a:p>
        </p:txBody>
      </p:sp>
      <p:pic>
        <p:nvPicPr>
          <p:cNvPr id="24582" name="i-main-pic" descr="Картинка 6 из 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75"/>
            <a:ext cx="4286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Картинка 151 из 800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0"/>
            <a:ext cx="4286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5713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429125" y="285750"/>
            <a:ext cx="4357688" cy="62865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ru-RU"/>
          </a:p>
        </p:txBody>
      </p:sp>
      <p:sp>
        <p:nvSpPr>
          <p:cNvPr id="4" name="Прямоугольник 3"/>
          <p:cNvSpPr/>
          <p:nvPr/>
        </p:nvSpPr>
        <p:spPr>
          <a:xfrm>
            <a:off x="5072066" y="214290"/>
            <a:ext cx="3066544"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Заключение</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5604" name="TextBox 4"/>
          <p:cNvSpPr txBox="1">
            <a:spLocks noChangeArrowheads="1"/>
          </p:cNvSpPr>
          <p:nvPr/>
        </p:nvSpPr>
        <p:spPr bwMode="auto">
          <a:xfrm>
            <a:off x="4500563" y="1071563"/>
            <a:ext cx="421481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ru-RU" altLang="ru-RU" sz="1800" dirty="0">
                <a:latin typeface="Times New Roman" pitchFamily="18" charset="0"/>
                <a:cs typeface="Times New Roman" pitchFamily="18" charset="0"/>
              </a:rPr>
              <a:t>ОНФП - оружие на новых физических принципах - это средства вооруженной борьбы, действие которых основывается на использовании направленных высокоэнергетических излучений и полей, нейтральных или заряженных частиц, а также на других нетрадиционных способах полного или частичного поражения живой силы, боевой техники, объектов или территории противника</a:t>
            </a:r>
          </a:p>
          <a:p>
            <a:pPr algn="just" eaLnBrk="1" hangingPunct="1"/>
            <a:r>
              <a:rPr lang="ru-RU" altLang="ru-RU" sz="1800" dirty="0">
                <a:latin typeface="Times New Roman" pitchFamily="18" charset="0"/>
                <a:cs typeface="Times New Roman" pitchFamily="18" charset="0"/>
              </a:rPr>
              <a:t>       Некоторые типы такого оружия могут быть отнесены к оружию массового поражения. Его применение приведёт к новому опасному и революционному скачку в военном</a:t>
            </a:r>
          </a:p>
          <a:p>
            <a:pPr eaLnBrk="1" hangingPunct="1"/>
            <a:endParaRPr lang="ru-RU" altLang="ru-RU" sz="1800" dirty="0">
              <a:latin typeface="Arial" charset="0"/>
            </a:endParaRPr>
          </a:p>
        </p:txBody>
      </p:sp>
      <p:pic>
        <p:nvPicPr>
          <p:cNvPr id="25605" name="i-main-pic" descr="Картинка 63 из 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14813"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in-pic" descr="Картинка 10 из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0"/>
            <a:ext cx="421481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6208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4787" y="2526758"/>
            <a:ext cx="5062287" cy="994172"/>
          </a:xfrm>
        </p:spPr>
        <p:txBody>
          <a:bodyPr>
            <a:normAutofit/>
          </a:bodyPr>
          <a:lstStyle/>
          <a:p>
            <a:pPr algn="ctr"/>
            <a:r>
              <a:rPr lang="ru-RU" sz="3200" b="1" dirty="0">
                <a:solidFill>
                  <a:srgbClr val="C00000"/>
                </a:solidFill>
                <a:latin typeface="Arial" panose="020B0604020202020204" pitchFamily="34" charset="0"/>
                <a:cs typeface="Arial" panose="020B0604020202020204" pitchFamily="34" charset="0"/>
              </a:rPr>
              <a:t>Спасибо за внимание!</a:t>
            </a:r>
          </a:p>
        </p:txBody>
      </p:sp>
    </p:spTree>
    <p:extLst>
      <p:ext uri="{BB962C8B-B14F-4D97-AF65-F5344CB8AC3E}">
        <p14:creationId xmlns:p14="http://schemas.microsoft.com/office/powerpoint/2010/main" val="2115448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1015663"/>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№1</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Физико – технические основы устройства ядерного оружия. </a:t>
            </a:r>
            <a:endParaRPr lang="ru-RU" sz="2000" dirty="0" smtClean="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1323439"/>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Занятие №1</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Боевые свойства и поражающие факторы ядерного оружия, способы защиты от них. </a:t>
            </a:r>
            <a:endParaRPr lang="ru-RU"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5468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a:extLst>
              <a:ext uri="{FF2B5EF4-FFF2-40B4-BE49-F238E27FC236}">
                <a16:creationId xmlns="" xmlns:a16="http://schemas.microsoft.com/office/drawing/2014/main" id="{757D47F5-0984-8A72-7C65-BF07825D8985}"/>
              </a:ext>
            </a:extLst>
          </p:cNvPr>
          <p:cNvSpPr>
            <a:spLocks noChangeArrowheads="1"/>
          </p:cNvSpPr>
          <p:nvPr/>
        </p:nvSpPr>
        <p:spPr bwMode="auto">
          <a:xfrm>
            <a:off x="202194" y="980728"/>
            <a:ext cx="8721548" cy="1846659"/>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76200" cmpd="tri">
                <a:solidFill>
                  <a:srgbClr val="000000"/>
                </a:solidFill>
                <a:miter lim="800000"/>
                <a:headEnd/>
                <a:tailEnd/>
              </a14:hiddenLine>
            </a:ext>
          </a:extLst>
        </p:spPr>
        <p:txBody>
          <a:bodyPr wrap="square" anchor="ctr">
            <a:spAutoFit/>
          </a:bodyPr>
          <a:lstStyle>
            <a:lvl1pPr indent="5334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algn="just">
              <a:buNone/>
            </a:pPr>
            <a:r>
              <a:rPr lang="ru-RU" sz="1800" dirty="0" smtClean="0"/>
              <a:t>      </a:t>
            </a:r>
            <a:r>
              <a:rPr lang="ru-RU" sz="1900" b="1" dirty="0" smtClean="0">
                <a:effectLst>
                  <a:outerShdw blurRad="38100" dist="38100" dir="2700000" algn="tl">
                    <a:srgbClr val="000000">
                      <a:alpha val="43137"/>
                    </a:srgbClr>
                  </a:outerShdw>
                </a:effectLst>
              </a:rPr>
              <a:t>Ядерным </a:t>
            </a:r>
            <a:r>
              <a:rPr lang="ru-RU" sz="1900" b="1" dirty="0">
                <a:effectLst>
                  <a:outerShdw blurRad="38100" dist="38100" dir="2700000" algn="tl">
                    <a:srgbClr val="000000">
                      <a:alpha val="43137"/>
                    </a:srgbClr>
                  </a:outerShdw>
                </a:effectLst>
              </a:rPr>
              <a:t>оружием называется оружие массового поражения взрывного действия, основанное на использовании внутриядерной энергии, выделяющейся при цепных реакциях деления тяжелых ядер некоторых изотопов урана и плутония или при термоядерных реакциях синтеза легких ядер изотопов водорода (дейтерия и трития) в более тяжелые, например ядра изотопов гелия.</a:t>
            </a:r>
          </a:p>
        </p:txBody>
      </p:sp>
      <p:sp>
        <p:nvSpPr>
          <p:cNvPr id="12292" name="Rectangle 12">
            <a:extLst>
              <a:ext uri="{FF2B5EF4-FFF2-40B4-BE49-F238E27FC236}">
                <a16:creationId xmlns="" xmlns:a16="http://schemas.microsoft.com/office/drawing/2014/main" id="{D0F89964-D5AD-044E-DC21-DA71A2E7B584}"/>
              </a:ext>
            </a:extLst>
          </p:cNvPr>
          <p:cNvSpPr>
            <a:spLocks noChangeArrowheads="1"/>
          </p:cNvSpPr>
          <p:nvPr/>
        </p:nvSpPr>
        <p:spPr bwMode="auto">
          <a:xfrm>
            <a:off x="237703" y="3861048"/>
            <a:ext cx="8721548" cy="1802801"/>
          </a:xfrm>
          <a:prstGeom prst="rect">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334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algn="just">
              <a:buNone/>
            </a:pPr>
            <a:r>
              <a:rPr lang="ru-RU" sz="1800" dirty="0" smtClean="0"/>
              <a:t>      </a:t>
            </a:r>
            <a:r>
              <a:rPr lang="ru-RU" sz="1900" b="1" dirty="0" smtClean="0">
                <a:effectLst>
                  <a:outerShdw blurRad="38100" dist="38100" dir="2700000" algn="tl">
                    <a:srgbClr val="000000">
                      <a:alpha val="43137"/>
                    </a:srgbClr>
                  </a:outerShdw>
                </a:effectLst>
              </a:rPr>
              <a:t>Ядерный </a:t>
            </a:r>
            <a:r>
              <a:rPr lang="ru-RU" sz="1900" b="1" dirty="0">
                <a:effectLst>
                  <a:outerShdw blurRad="38100" dist="38100" dir="2700000" algn="tl">
                    <a:srgbClr val="000000">
                      <a:alpha val="43137"/>
                    </a:srgbClr>
                  </a:outerShdw>
                </a:effectLst>
              </a:rPr>
              <a:t>взрыв сопровождается выделением огромного количества энергии, поэтому по разрушающему и поражающему действию он в сотни и тысячи раз может превосходить взрывы самых крупных боеприпасов, снаряженных обычными взрывчатыми веществами.</a:t>
            </a:r>
          </a:p>
          <a:p>
            <a:pPr eaLnBrk="1" hangingPunct="1">
              <a:lnSpc>
                <a:spcPct val="85000"/>
              </a:lnSpc>
              <a:spcBef>
                <a:spcPct val="0"/>
              </a:spcBef>
              <a:buFontTx/>
              <a:buNone/>
            </a:pPr>
            <a:endParaRPr lang="ru-RU" altLang="ru-RU" sz="1900" b="1" dirty="0">
              <a:latin typeface="Times New Roman" panose="02020603050405020304" pitchFamily="18" charset="0"/>
            </a:endParaRPr>
          </a:p>
        </p:txBody>
      </p:sp>
      <p:sp>
        <p:nvSpPr>
          <p:cNvPr id="9226" name="Rectangle 10">
            <a:extLst>
              <a:ext uri="{FF2B5EF4-FFF2-40B4-BE49-F238E27FC236}">
                <a16:creationId xmlns="" xmlns:a16="http://schemas.microsoft.com/office/drawing/2014/main" id="{D961757C-E343-F8B2-1B7F-817C1B880AA7}"/>
              </a:ext>
            </a:extLst>
          </p:cNvPr>
          <p:cNvSpPr>
            <a:spLocks noGrp="1" noChangeArrowheads="1"/>
          </p:cNvSpPr>
          <p:nvPr>
            <p:ph type="title" idx="4294967295"/>
          </p:nvPr>
        </p:nvSpPr>
        <p:spPr>
          <a:xfrm>
            <a:off x="468313" y="0"/>
            <a:ext cx="8135937" cy="908050"/>
          </a:xfrm>
        </p:spPr>
        <p:txBody>
          <a:bodyPr>
            <a:normAutofit/>
          </a:bodyPr>
          <a:lstStyle/>
          <a:p>
            <a:pPr>
              <a:defRPr/>
            </a:pPr>
            <a:r>
              <a:rPr lang="ru-RU" sz="1800" b="1" dirty="0">
                <a:solidFill>
                  <a:srgbClr val="996600"/>
                </a:solidFill>
                <a:effectLst>
                  <a:outerShdw blurRad="38100" dist="38100" dir="2700000" algn="tl">
                    <a:srgbClr val="000000"/>
                  </a:outerShdw>
                </a:effectLst>
                <a:latin typeface="Arial" pitchFamily="34" charset="0"/>
                <a:cs typeface="Arial" pitchFamily="34" charset="0"/>
              </a:rPr>
              <a:t>Ядерное оружие(ЯО)</a:t>
            </a:r>
          </a:p>
        </p:txBody>
      </p:sp>
    </p:spTree>
    <p:extLst>
      <p:ext uri="{BB962C8B-B14F-4D97-AF65-F5344CB8AC3E}">
        <p14:creationId xmlns:p14="http://schemas.microsoft.com/office/powerpoint/2010/main" val="26331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35359" y="1196752"/>
            <a:ext cx="8352928" cy="5509200"/>
          </a:xfrm>
          <a:prstGeom prst="rect">
            <a:avLst/>
          </a:prstGeom>
        </p:spPr>
        <p:txBody>
          <a:bodyPr wrap="square">
            <a:spAutoFit/>
          </a:bodyPr>
          <a:lstStyle/>
          <a:p>
            <a:pPr algn="just"/>
            <a:r>
              <a:rPr lang="ru-RU" sz="1600" dirty="0"/>
              <a:t>Существует ряд веществ, способных привести к цепной реакции деления. В ядерном оружии используются </a:t>
            </a:r>
            <a:r>
              <a:rPr lang="ru-RU" sz="1600" dirty="0">
                <a:hlinkClick r:id="rId2" tooltip="Уран-235"/>
              </a:rPr>
              <a:t>уран-235</a:t>
            </a:r>
            <a:r>
              <a:rPr lang="ru-RU" sz="1600" dirty="0"/>
              <a:t> или </a:t>
            </a:r>
            <a:r>
              <a:rPr lang="ru-RU" sz="1600" dirty="0">
                <a:hlinkClick r:id="rId3" tooltip="Плутоний-239"/>
              </a:rPr>
              <a:t>плутоний-239</a:t>
            </a:r>
            <a:r>
              <a:rPr lang="ru-RU" sz="1600" dirty="0"/>
              <a:t>. </a:t>
            </a:r>
            <a:r>
              <a:rPr lang="ru-RU" sz="1600" dirty="0">
                <a:hlinkClick r:id="rId4" tooltip="Уран (элемент)"/>
              </a:rPr>
              <a:t>Уран</a:t>
            </a:r>
            <a:r>
              <a:rPr lang="ru-RU" sz="1600" dirty="0"/>
              <a:t> в природе встречается в виде смеси трёх изотопов: </a:t>
            </a:r>
            <a:r>
              <a:rPr lang="ru-RU" sz="1600" b="1" baseline="30000" dirty="0">
                <a:hlinkClick r:id="rId5" tooltip="Уран-238"/>
              </a:rPr>
              <a:t>238</a:t>
            </a:r>
            <a:r>
              <a:rPr lang="ru-RU" sz="1600" b="1" dirty="0">
                <a:hlinkClick r:id="rId5" tooltip="Уран-238"/>
              </a:rPr>
              <a:t>U</a:t>
            </a:r>
            <a:r>
              <a:rPr lang="ru-RU" sz="1600" dirty="0"/>
              <a:t> (99,2745 % природного урана), </a:t>
            </a:r>
            <a:r>
              <a:rPr lang="ru-RU" sz="1600" b="1" baseline="30000" dirty="0">
                <a:hlinkClick r:id="rId2" tooltip="Уран-235"/>
              </a:rPr>
              <a:t>235</a:t>
            </a:r>
            <a:r>
              <a:rPr lang="ru-RU" sz="1600" b="1" dirty="0">
                <a:hlinkClick r:id="rId2" tooltip="Уран-235"/>
              </a:rPr>
              <a:t>U</a:t>
            </a:r>
            <a:r>
              <a:rPr lang="ru-RU" sz="1600" dirty="0"/>
              <a:t> (0,72 %) и  </a:t>
            </a:r>
            <a:r>
              <a:rPr lang="ru-RU" sz="1600" b="1" baseline="30000" dirty="0">
                <a:hlinkClick r:id="rId6" tooltip="Уран-234"/>
              </a:rPr>
              <a:t>234</a:t>
            </a:r>
            <a:r>
              <a:rPr lang="ru-RU" sz="1600" b="1" dirty="0">
                <a:hlinkClick r:id="rId6" tooltip="Уран-234"/>
              </a:rPr>
              <a:t>U</a:t>
            </a:r>
            <a:r>
              <a:rPr lang="ru-RU" sz="1600" dirty="0"/>
              <a:t> (0,0055 %). Цепную ядерную реакцию поддерживает только изотоп </a:t>
            </a:r>
            <a:r>
              <a:rPr lang="ru-RU" sz="1600" b="1" baseline="30000" dirty="0">
                <a:hlinkClick r:id="rId2" tooltip="Уран-235"/>
              </a:rPr>
              <a:t> 235</a:t>
            </a:r>
            <a:r>
              <a:rPr lang="ru-RU" sz="1600" b="1" dirty="0">
                <a:hlinkClick r:id="rId2" tooltip="Уран-235"/>
              </a:rPr>
              <a:t>U</a:t>
            </a:r>
            <a:r>
              <a:rPr lang="ru-RU" sz="1600" dirty="0" smtClean="0"/>
              <a:t>. </a:t>
            </a:r>
            <a:r>
              <a:rPr lang="ru-RU" sz="1600" dirty="0"/>
              <a:t>Для обеспечения максимальной энергоёмкости уранового взрывного устройства (урановой ядерной бомбы) содержание </a:t>
            </a:r>
            <a:r>
              <a:rPr lang="ru-RU" sz="1600" b="1" baseline="30000" dirty="0" smtClean="0">
                <a:hlinkClick r:id="rId2" tooltip="Уран-235"/>
              </a:rPr>
              <a:t>235</a:t>
            </a:r>
            <a:r>
              <a:rPr lang="ru-RU" sz="1600" b="1" dirty="0" smtClean="0">
                <a:hlinkClick r:id="rId2" tooltip="Уран-235"/>
              </a:rPr>
              <a:t>U</a:t>
            </a:r>
            <a:r>
              <a:rPr lang="ru-RU" sz="1600" dirty="0" smtClean="0"/>
              <a:t> </a:t>
            </a:r>
            <a:r>
              <a:rPr lang="ru-RU" sz="1600" dirty="0"/>
              <a:t>в нём должно быть не менее 80 %. Поэтому при производстве оружейного урана для повышения доли </a:t>
            </a:r>
            <a:r>
              <a:rPr lang="ru-RU" sz="1600" b="1" baseline="30000" dirty="0" smtClean="0">
                <a:hlinkClick r:id="rId2" tooltip="Уран-235"/>
              </a:rPr>
              <a:t>235</a:t>
            </a:r>
            <a:r>
              <a:rPr lang="ru-RU" sz="1600" b="1" dirty="0" smtClean="0">
                <a:hlinkClick r:id="rId2" tooltip="Уран-235"/>
              </a:rPr>
              <a:t>U</a:t>
            </a:r>
            <a:r>
              <a:rPr lang="ru-RU" sz="1600" dirty="0" smtClean="0"/>
              <a:t> </a:t>
            </a:r>
            <a:r>
              <a:rPr lang="ru-RU" sz="1600" dirty="0"/>
              <a:t>выполняют </a:t>
            </a:r>
            <a:r>
              <a:rPr lang="ru-RU" sz="1600" dirty="0">
                <a:hlinkClick r:id="rId7" tooltip="Обогащение урана"/>
              </a:rPr>
              <a:t>обогащение урана</a:t>
            </a:r>
            <a:r>
              <a:rPr lang="ru-RU" sz="1600" dirty="0"/>
              <a:t>. Обычно в ядерном оружии используют </a:t>
            </a:r>
            <a:r>
              <a:rPr lang="ru-RU" sz="1600" b="1" baseline="30000" dirty="0" smtClean="0">
                <a:hlinkClick r:id="rId2" tooltip="Уран-235"/>
              </a:rPr>
              <a:t>235</a:t>
            </a:r>
            <a:r>
              <a:rPr lang="ru-RU" sz="1600" b="1" dirty="0" smtClean="0">
                <a:hlinkClick r:id="rId2" tooltip="Уран-235"/>
              </a:rPr>
              <a:t>U</a:t>
            </a:r>
            <a:r>
              <a:rPr lang="ru-RU" sz="1600" dirty="0" smtClean="0"/>
              <a:t> </a:t>
            </a:r>
            <a:r>
              <a:rPr lang="ru-RU" sz="1600" dirty="0"/>
              <a:t>с обогащением выше 90 %, либо </a:t>
            </a:r>
            <a:r>
              <a:rPr lang="ru-RU" sz="1600" dirty="0">
                <a:hlinkClick r:id="rId3" tooltip="Плутоний-239"/>
              </a:rPr>
              <a:t> плутоний-239</a:t>
            </a:r>
            <a:r>
              <a:rPr lang="ru-RU" sz="1600" dirty="0" smtClean="0"/>
              <a:t> </a:t>
            </a:r>
            <a:r>
              <a:rPr lang="ru-RU" sz="1600" dirty="0"/>
              <a:t>с обогащением 94 %. Также были созданы экспериментальные ядерные заряды на базе </a:t>
            </a:r>
            <a:r>
              <a:rPr lang="ru-RU" sz="1600" baseline="30000" dirty="0">
                <a:hlinkClick r:id="rId5" tooltip="Уран-238"/>
              </a:rPr>
              <a:t> </a:t>
            </a:r>
            <a:r>
              <a:rPr lang="ru-RU" sz="1600" b="1" baseline="30000" dirty="0" smtClean="0">
                <a:hlinkClick r:id="rId5" tooltip="Уран-238"/>
              </a:rPr>
              <a:t>233</a:t>
            </a:r>
            <a:r>
              <a:rPr lang="ru-RU" sz="1600" b="1" dirty="0" smtClean="0">
                <a:hlinkClick r:id="rId5" tooltip="Уран-238"/>
              </a:rPr>
              <a:t>U</a:t>
            </a:r>
            <a:r>
              <a:rPr lang="ru-RU" sz="1600" dirty="0" smtClean="0"/>
              <a:t>, </a:t>
            </a:r>
            <a:r>
              <a:rPr lang="ru-RU" sz="1600" dirty="0"/>
              <a:t>но </a:t>
            </a:r>
            <a:r>
              <a:rPr lang="ru-RU" sz="1600" b="1" baseline="30000" dirty="0">
                <a:hlinkClick r:id="rId5" tooltip="Уран-238"/>
              </a:rPr>
              <a:t> 233</a:t>
            </a:r>
            <a:r>
              <a:rPr lang="ru-RU" sz="1600" b="1" dirty="0">
                <a:hlinkClick r:id="rId5" tooltip="Уран-238"/>
              </a:rPr>
              <a:t>U</a:t>
            </a:r>
            <a:r>
              <a:rPr lang="ru-RU" sz="1600" b="1" dirty="0" smtClean="0"/>
              <a:t> </a:t>
            </a:r>
            <a:r>
              <a:rPr lang="ru-RU" sz="1600" dirty="0"/>
              <a:t>не нашёл применения в ядерном оружии, несмотря на меньшую критическую массу урана-233 по сравнению с ураном-235, из-за примеси </a:t>
            </a:r>
            <a:r>
              <a:rPr lang="ru-RU" sz="1600" b="1" baseline="30000" dirty="0" smtClean="0">
                <a:hlinkClick r:id="rId5" tooltip="Уран-238"/>
              </a:rPr>
              <a:t>232</a:t>
            </a:r>
            <a:r>
              <a:rPr lang="ru-RU" sz="1600" b="1" dirty="0" smtClean="0">
                <a:hlinkClick r:id="rId5" tooltip="Уран-238"/>
              </a:rPr>
              <a:t>U</a:t>
            </a:r>
            <a:r>
              <a:rPr lang="ru-RU" sz="1600" dirty="0" smtClean="0"/>
              <a:t>, </a:t>
            </a:r>
            <a:r>
              <a:rPr lang="ru-RU" sz="1600" dirty="0"/>
              <a:t>продукты распада которого создают жёсткое проникающее излучение для персонала, обслуживающего такое ядерное оружие.</a:t>
            </a:r>
          </a:p>
          <a:p>
            <a:pPr algn="just"/>
            <a:r>
              <a:rPr lang="ru-RU" sz="1600" dirty="0"/>
              <a:t>Альтернативой процессу обогащения урана служит создание плутониевых ядерных взрывных устройств на основе изотопа </a:t>
            </a:r>
            <a:r>
              <a:rPr lang="ru-RU" sz="1600" dirty="0">
                <a:hlinkClick r:id="rId3" tooltip="Плутоний-239"/>
              </a:rPr>
              <a:t>плутоний-239</a:t>
            </a:r>
            <a:r>
              <a:rPr lang="ru-RU" sz="1600" dirty="0"/>
              <a:t> в качестве основного ядерного взрывчатого вещества. Плутоний не встречается в природе, и этот элемент получают искусственно, облучая нейтронами </a:t>
            </a:r>
            <a:r>
              <a:rPr lang="ru-RU" sz="1600" b="1" baseline="30000" dirty="0" smtClean="0">
                <a:hlinkClick r:id="rId5" tooltip="Уран-238"/>
              </a:rPr>
              <a:t>238</a:t>
            </a:r>
            <a:r>
              <a:rPr lang="ru-RU" sz="1600" b="1" dirty="0" smtClean="0">
                <a:hlinkClick r:id="rId5" tooltip="Уран-238"/>
              </a:rPr>
              <a:t>U</a:t>
            </a:r>
            <a:r>
              <a:rPr lang="ru-RU" sz="1600" dirty="0" smtClean="0"/>
              <a:t>. </a:t>
            </a:r>
            <a:r>
              <a:rPr lang="ru-RU" sz="1600" dirty="0"/>
              <a:t>Технологически такое облучение осуществляют в ядерных реакторах. После облучения уран с полученным плутонием отправляют на радиохимический завод, где химическим способом извлекают наработанный плутоний. Регулируя параметры облучения в реакторе, добиваются преимущественной наработки нужного </a:t>
            </a:r>
            <a:r>
              <a:rPr lang="ru-RU" sz="1600" dirty="0">
                <a:hlinkClick r:id="rId8" tooltip="Изотопы плутония"/>
              </a:rPr>
              <a:t>изотопа плутония</a:t>
            </a:r>
            <a:r>
              <a:rPr lang="ru-RU" sz="1600" dirty="0"/>
              <a:t>.</a:t>
            </a:r>
          </a:p>
        </p:txBody>
      </p:sp>
      <p:sp>
        <p:nvSpPr>
          <p:cNvPr id="4" name="Rectangle 10">
            <a:extLst>
              <a:ext uri="{FF2B5EF4-FFF2-40B4-BE49-F238E27FC236}">
                <a16:creationId xmlns="" xmlns:a16="http://schemas.microsoft.com/office/drawing/2014/main" id="{D961757C-E343-F8B2-1B7F-817C1B880AA7}"/>
              </a:ext>
            </a:extLst>
          </p:cNvPr>
          <p:cNvSpPr txBox="1">
            <a:spLocks noChangeArrowheads="1"/>
          </p:cNvSpPr>
          <p:nvPr/>
        </p:nvSpPr>
        <p:spPr>
          <a:xfrm>
            <a:off x="439697" y="332656"/>
            <a:ext cx="8135937"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1800" b="1" smtClean="0">
                <a:solidFill>
                  <a:srgbClr val="996600"/>
                </a:solidFill>
                <a:effectLst>
                  <a:outerShdw blurRad="38100" dist="38100" dir="2700000" algn="tl">
                    <a:srgbClr val="000000"/>
                  </a:outerShdw>
                </a:effectLst>
                <a:latin typeface="Arial" pitchFamily="34" charset="0"/>
                <a:cs typeface="Arial" pitchFamily="34" charset="0"/>
              </a:rPr>
              <a:t>Ядерное оружие(ЯО)</a:t>
            </a:r>
            <a:endParaRPr lang="ru-RU" sz="1800" b="1" dirty="0">
              <a:solidFill>
                <a:srgbClr val="996600"/>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4143412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112316" y="1614224"/>
            <a:ext cx="5383066" cy="4278340"/>
            <a:chOff x="0" y="0"/>
            <a:chExt cx="38271" cy="27089"/>
          </a:xfrm>
        </p:grpSpPr>
        <p:sp>
          <p:nvSpPr>
            <p:cNvPr id="3" name="Graphic 19"/>
            <p:cNvSpPr>
              <a:spLocks/>
            </p:cNvSpPr>
            <p:nvPr/>
          </p:nvSpPr>
          <p:spPr bwMode="auto">
            <a:xfrm>
              <a:off x="9357" y="10629"/>
              <a:ext cx="14840" cy="16339"/>
            </a:xfrm>
            <a:custGeom>
              <a:avLst/>
              <a:gdLst>
                <a:gd name="T0" fmla="*/ 696289 w 1483995"/>
                <a:gd name="T1" fmla="*/ 1490 h 1633855"/>
                <a:gd name="T2" fmla="*/ 608228 w 1483995"/>
                <a:gd name="T3" fmla="*/ 13162 h 1633855"/>
                <a:gd name="T4" fmla="*/ 523635 w 1483995"/>
                <a:gd name="T5" fmla="*/ 35848 h 1633855"/>
                <a:gd name="T6" fmla="*/ 443131 w 1483995"/>
                <a:gd name="T7" fmla="*/ 68867 h 1633855"/>
                <a:gd name="T8" fmla="*/ 367340 w 1483995"/>
                <a:gd name="T9" fmla="*/ 111534 h 1633855"/>
                <a:gd name="T10" fmla="*/ 296884 w 1483995"/>
                <a:gd name="T11" fmla="*/ 163165 h 1633855"/>
                <a:gd name="T12" fmla="*/ 232386 w 1483995"/>
                <a:gd name="T13" fmla="*/ 223076 h 1633855"/>
                <a:gd name="T14" fmla="*/ 174467 w 1483995"/>
                <a:gd name="T15" fmla="*/ 290584 h 1633855"/>
                <a:gd name="T16" fmla="*/ 123751 w 1483995"/>
                <a:gd name="T17" fmla="*/ 365004 h 1633855"/>
                <a:gd name="T18" fmla="*/ 80861 w 1483995"/>
                <a:gd name="T19" fmla="*/ 445654 h 1633855"/>
                <a:gd name="T20" fmla="*/ 46418 w 1483995"/>
                <a:gd name="T21" fmla="*/ 531848 h 1633855"/>
                <a:gd name="T22" fmla="*/ 21045 w 1483995"/>
                <a:gd name="T23" fmla="*/ 622904 h 1633855"/>
                <a:gd name="T24" fmla="*/ 5365 w 1483995"/>
                <a:gd name="T25" fmla="*/ 718137 h 1633855"/>
                <a:gd name="T26" fmla="*/ 0 w 1483995"/>
                <a:gd name="T27" fmla="*/ 816863 h 1633855"/>
                <a:gd name="T28" fmla="*/ 5365 w 1483995"/>
                <a:gd name="T29" fmla="*/ 915590 h 1633855"/>
                <a:gd name="T30" fmla="*/ 21045 w 1483995"/>
                <a:gd name="T31" fmla="*/ 1010823 h 1633855"/>
                <a:gd name="T32" fmla="*/ 46418 w 1483995"/>
                <a:gd name="T33" fmla="*/ 1101879 h 1633855"/>
                <a:gd name="T34" fmla="*/ 80861 w 1483995"/>
                <a:gd name="T35" fmla="*/ 1188073 h 1633855"/>
                <a:gd name="T36" fmla="*/ 123751 w 1483995"/>
                <a:gd name="T37" fmla="*/ 1268723 h 1633855"/>
                <a:gd name="T38" fmla="*/ 174467 w 1483995"/>
                <a:gd name="T39" fmla="*/ 1343143 h 1633855"/>
                <a:gd name="T40" fmla="*/ 232386 w 1483995"/>
                <a:gd name="T41" fmla="*/ 1410651 h 1633855"/>
                <a:gd name="T42" fmla="*/ 296884 w 1483995"/>
                <a:gd name="T43" fmla="*/ 1470562 h 1633855"/>
                <a:gd name="T44" fmla="*/ 367340 w 1483995"/>
                <a:gd name="T45" fmla="*/ 1522193 h 1633855"/>
                <a:gd name="T46" fmla="*/ 443131 w 1483995"/>
                <a:gd name="T47" fmla="*/ 1564860 h 1633855"/>
                <a:gd name="T48" fmla="*/ 523635 w 1483995"/>
                <a:gd name="T49" fmla="*/ 1597879 h 1633855"/>
                <a:gd name="T50" fmla="*/ 608228 w 1483995"/>
                <a:gd name="T51" fmla="*/ 1620565 h 1633855"/>
                <a:gd name="T52" fmla="*/ 696289 w 1483995"/>
                <a:gd name="T53" fmla="*/ 1632237 h 1633855"/>
                <a:gd name="T54" fmla="*/ 786643 w 1483995"/>
                <a:gd name="T55" fmla="*/ 1632237 h 1633855"/>
                <a:gd name="T56" fmla="*/ 874850 w 1483995"/>
                <a:gd name="T57" fmla="*/ 1620565 h 1633855"/>
                <a:gd name="T58" fmla="*/ 959566 w 1483995"/>
                <a:gd name="T59" fmla="*/ 1597879 h 1633855"/>
                <a:gd name="T60" fmla="*/ 1040172 w 1483995"/>
                <a:gd name="T61" fmla="*/ 1564860 h 1633855"/>
                <a:gd name="T62" fmla="*/ 1116047 w 1483995"/>
                <a:gd name="T63" fmla="*/ 1522193 h 1633855"/>
                <a:gd name="T64" fmla="*/ 1186570 w 1483995"/>
                <a:gd name="T65" fmla="*/ 1470562 h 1633855"/>
                <a:gd name="T66" fmla="*/ 1251121 w 1483995"/>
                <a:gd name="T67" fmla="*/ 1410651 h 1633855"/>
                <a:gd name="T68" fmla="*/ 1309079 w 1483995"/>
                <a:gd name="T69" fmla="*/ 1343143 h 1633855"/>
                <a:gd name="T70" fmla="*/ 1359823 w 1483995"/>
                <a:gd name="T71" fmla="*/ 1268723 h 1633855"/>
                <a:gd name="T72" fmla="*/ 1402732 w 1483995"/>
                <a:gd name="T73" fmla="*/ 1188073 h 1633855"/>
                <a:gd name="T74" fmla="*/ 1437187 w 1483995"/>
                <a:gd name="T75" fmla="*/ 1101879 h 1633855"/>
                <a:gd name="T76" fmla="*/ 1462566 w 1483995"/>
                <a:gd name="T77" fmla="*/ 1010823 h 1633855"/>
                <a:gd name="T78" fmla="*/ 1478248 w 1483995"/>
                <a:gd name="T79" fmla="*/ 915590 h 1633855"/>
                <a:gd name="T80" fmla="*/ 1483614 w 1483995"/>
                <a:gd name="T81" fmla="*/ 816863 h 1633855"/>
                <a:gd name="T82" fmla="*/ 1478248 w 1483995"/>
                <a:gd name="T83" fmla="*/ 718137 h 1633855"/>
                <a:gd name="T84" fmla="*/ 1462566 w 1483995"/>
                <a:gd name="T85" fmla="*/ 622904 h 1633855"/>
                <a:gd name="T86" fmla="*/ 1437187 w 1483995"/>
                <a:gd name="T87" fmla="*/ 531848 h 1633855"/>
                <a:gd name="T88" fmla="*/ 1402732 w 1483995"/>
                <a:gd name="T89" fmla="*/ 445654 h 1633855"/>
                <a:gd name="T90" fmla="*/ 1359823 w 1483995"/>
                <a:gd name="T91" fmla="*/ 365004 h 1633855"/>
                <a:gd name="T92" fmla="*/ 1309079 w 1483995"/>
                <a:gd name="T93" fmla="*/ 290584 h 1633855"/>
                <a:gd name="T94" fmla="*/ 1251121 w 1483995"/>
                <a:gd name="T95" fmla="*/ 223076 h 1633855"/>
                <a:gd name="T96" fmla="*/ 1186570 w 1483995"/>
                <a:gd name="T97" fmla="*/ 163165 h 1633855"/>
                <a:gd name="T98" fmla="*/ 1116047 w 1483995"/>
                <a:gd name="T99" fmla="*/ 111534 h 1633855"/>
                <a:gd name="T100" fmla="*/ 1040172 w 1483995"/>
                <a:gd name="T101" fmla="*/ 68867 h 1633855"/>
                <a:gd name="T102" fmla="*/ 959566 w 1483995"/>
                <a:gd name="T103" fmla="*/ 35848 h 1633855"/>
                <a:gd name="T104" fmla="*/ 874850 w 1483995"/>
                <a:gd name="T105" fmla="*/ 13162 h 1633855"/>
                <a:gd name="T106" fmla="*/ 786643 w 1483995"/>
                <a:gd name="T107" fmla="*/ 1490 h 1633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995" h="1633855">
                  <a:moveTo>
                    <a:pt x="741426" y="0"/>
                  </a:moveTo>
                  <a:lnTo>
                    <a:pt x="696289" y="1490"/>
                  </a:lnTo>
                  <a:lnTo>
                    <a:pt x="651864" y="5906"/>
                  </a:lnTo>
                  <a:lnTo>
                    <a:pt x="608228" y="13162"/>
                  </a:lnTo>
                  <a:lnTo>
                    <a:pt x="565459" y="23171"/>
                  </a:lnTo>
                  <a:lnTo>
                    <a:pt x="523635" y="35848"/>
                  </a:lnTo>
                  <a:lnTo>
                    <a:pt x="482833" y="51109"/>
                  </a:lnTo>
                  <a:lnTo>
                    <a:pt x="443131" y="68867"/>
                  </a:lnTo>
                  <a:lnTo>
                    <a:pt x="404607" y="89037"/>
                  </a:lnTo>
                  <a:lnTo>
                    <a:pt x="367340" y="111534"/>
                  </a:lnTo>
                  <a:lnTo>
                    <a:pt x="331406" y="136271"/>
                  </a:lnTo>
                  <a:lnTo>
                    <a:pt x="296884" y="163165"/>
                  </a:lnTo>
                  <a:lnTo>
                    <a:pt x="263851" y="192128"/>
                  </a:lnTo>
                  <a:lnTo>
                    <a:pt x="232386" y="223076"/>
                  </a:lnTo>
                  <a:lnTo>
                    <a:pt x="202565" y="255923"/>
                  </a:lnTo>
                  <a:lnTo>
                    <a:pt x="174467" y="290584"/>
                  </a:lnTo>
                  <a:lnTo>
                    <a:pt x="148170" y="326973"/>
                  </a:lnTo>
                  <a:lnTo>
                    <a:pt x="123751" y="365004"/>
                  </a:lnTo>
                  <a:lnTo>
                    <a:pt x="101289" y="404593"/>
                  </a:lnTo>
                  <a:lnTo>
                    <a:pt x="80861" y="445654"/>
                  </a:lnTo>
                  <a:lnTo>
                    <a:pt x="62544" y="488101"/>
                  </a:lnTo>
                  <a:lnTo>
                    <a:pt x="46418" y="531848"/>
                  </a:lnTo>
                  <a:lnTo>
                    <a:pt x="32559" y="576811"/>
                  </a:lnTo>
                  <a:lnTo>
                    <a:pt x="21045" y="622904"/>
                  </a:lnTo>
                  <a:lnTo>
                    <a:pt x="11954" y="670041"/>
                  </a:lnTo>
                  <a:lnTo>
                    <a:pt x="5365" y="718137"/>
                  </a:lnTo>
                  <a:lnTo>
                    <a:pt x="1354" y="767106"/>
                  </a:lnTo>
                  <a:lnTo>
                    <a:pt x="0" y="816863"/>
                  </a:lnTo>
                  <a:lnTo>
                    <a:pt x="1354" y="866621"/>
                  </a:lnTo>
                  <a:lnTo>
                    <a:pt x="5365" y="915590"/>
                  </a:lnTo>
                  <a:lnTo>
                    <a:pt x="11954" y="963686"/>
                  </a:lnTo>
                  <a:lnTo>
                    <a:pt x="21045" y="1010823"/>
                  </a:lnTo>
                  <a:lnTo>
                    <a:pt x="32559" y="1056916"/>
                  </a:lnTo>
                  <a:lnTo>
                    <a:pt x="46418" y="1101879"/>
                  </a:lnTo>
                  <a:lnTo>
                    <a:pt x="62544" y="1145626"/>
                  </a:lnTo>
                  <a:lnTo>
                    <a:pt x="80861" y="1188073"/>
                  </a:lnTo>
                  <a:lnTo>
                    <a:pt x="101289" y="1229134"/>
                  </a:lnTo>
                  <a:lnTo>
                    <a:pt x="123751" y="1268723"/>
                  </a:lnTo>
                  <a:lnTo>
                    <a:pt x="148170" y="1306754"/>
                  </a:lnTo>
                  <a:lnTo>
                    <a:pt x="174467" y="1343143"/>
                  </a:lnTo>
                  <a:lnTo>
                    <a:pt x="202565" y="1377804"/>
                  </a:lnTo>
                  <a:lnTo>
                    <a:pt x="232386" y="1410651"/>
                  </a:lnTo>
                  <a:lnTo>
                    <a:pt x="263851" y="1441599"/>
                  </a:lnTo>
                  <a:lnTo>
                    <a:pt x="296884" y="1470562"/>
                  </a:lnTo>
                  <a:lnTo>
                    <a:pt x="331406" y="1497456"/>
                  </a:lnTo>
                  <a:lnTo>
                    <a:pt x="367340" y="1522193"/>
                  </a:lnTo>
                  <a:lnTo>
                    <a:pt x="404607" y="1544690"/>
                  </a:lnTo>
                  <a:lnTo>
                    <a:pt x="443131" y="1564860"/>
                  </a:lnTo>
                  <a:lnTo>
                    <a:pt x="482833" y="1582618"/>
                  </a:lnTo>
                  <a:lnTo>
                    <a:pt x="523635" y="1597879"/>
                  </a:lnTo>
                  <a:lnTo>
                    <a:pt x="565459" y="1610556"/>
                  </a:lnTo>
                  <a:lnTo>
                    <a:pt x="608228" y="1620565"/>
                  </a:lnTo>
                  <a:lnTo>
                    <a:pt x="651864" y="1627821"/>
                  </a:lnTo>
                  <a:lnTo>
                    <a:pt x="696289" y="1632237"/>
                  </a:lnTo>
                  <a:lnTo>
                    <a:pt x="741426" y="1633727"/>
                  </a:lnTo>
                  <a:lnTo>
                    <a:pt x="786643" y="1632237"/>
                  </a:lnTo>
                  <a:lnTo>
                    <a:pt x="831144" y="1627821"/>
                  </a:lnTo>
                  <a:lnTo>
                    <a:pt x="874850" y="1620565"/>
                  </a:lnTo>
                  <a:lnTo>
                    <a:pt x="917683" y="1610556"/>
                  </a:lnTo>
                  <a:lnTo>
                    <a:pt x="959566" y="1597879"/>
                  </a:lnTo>
                  <a:lnTo>
                    <a:pt x="1000422" y="1582618"/>
                  </a:lnTo>
                  <a:lnTo>
                    <a:pt x="1040172" y="1564860"/>
                  </a:lnTo>
                  <a:lnTo>
                    <a:pt x="1078740" y="1544690"/>
                  </a:lnTo>
                  <a:lnTo>
                    <a:pt x="1116047" y="1522193"/>
                  </a:lnTo>
                  <a:lnTo>
                    <a:pt x="1152017" y="1497456"/>
                  </a:lnTo>
                  <a:lnTo>
                    <a:pt x="1186570" y="1470562"/>
                  </a:lnTo>
                  <a:lnTo>
                    <a:pt x="1219631" y="1441599"/>
                  </a:lnTo>
                  <a:lnTo>
                    <a:pt x="1251121" y="1410651"/>
                  </a:lnTo>
                  <a:lnTo>
                    <a:pt x="1280963" y="1377804"/>
                  </a:lnTo>
                  <a:lnTo>
                    <a:pt x="1309079" y="1343143"/>
                  </a:lnTo>
                  <a:lnTo>
                    <a:pt x="1335391" y="1306754"/>
                  </a:lnTo>
                  <a:lnTo>
                    <a:pt x="1359823" y="1268723"/>
                  </a:lnTo>
                  <a:lnTo>
                    <a:pt x="1382296" y="1229134"/>
                  </a:lnTo>
                  <a:lnTo>
                    <a:pt x="1402732" y="1188073"/>
                  </a:lnTo>
                  <a:lnTo>
                    <a:pt x="1421055" y="1145626"/>
                  </a:lnTo>
                  <a:lnTo>
                    <a:pt x="1437187" y="1101879"/>
                  </a:lnTo>
                  <a:lnTo>
                    <a:pt x="1451050" y="1056916"/>
                  </a:lnTo>
                  <a:lnTo>
                    <a:pt x="1462566" y="1010823"/>
                  </a:lnTo>
                  <a:lnTo>
                    <a:pt x="1471658" y="963686"/>
                  </a:lnTo>
                  <a:lnTo>
                    <a:pt x="1478248" y="915590"/>
                  </a:lnTo>
                  <a:lnTo>
                    <a:pt x="1482259" y="866621"/>
                  </a:lnTo>
                  <a:lnTo>
                    <a:pt x="1483614" y="816863"/>
                  </a:lnTo>
                  <a:lnTo>
                    <a:pt x="1482259" y="767106"/>
                  </a:lnTo>
                  <a:lnTo>
                    <a:pt x="1478248" y="718137"/>
                  </a:lnTo>
                  <a:lnTo>
                    <a:pt x="1471658" y="670041"/>
                  </a:lnTo>
                  <a:lnTo>
                    <a:pt x="1462566" y="622904"/>
                  </a:lnTo>
                  <a:lnTo>
                    <a:pt x="1451050" y="576811"/>
                  </a:lnTo>
                  <a:lnTo>
                    <a:pt x="1437187" y="531848"/>
                  </a:lnTo>
                  <a:lnTo>
                    <a:pt x="1421055" y="488101"/>
                  </a:lnTo>
                  <a:lnTo>
                    <a:pt x="1402732" y="445654"/>
                  </a:lnTo>
                  <a:lnTo>
                    <a:pt x="1382296" y="404593"/>
                  </a:lnTo>
                  <a:lnTo>
                    <a:pt x="1359823" y="365004"/>
                  </a:lnTo>
                  <a:lnTo>
                    <a:pt x="1335391" y="326973"/>
                  </a:lnTo>
                  <a:lnTo>
                    <a:pt x="1309079" y="290584"/>
                  </a:lnTo>
                  <a:lnTo>
                    <a:pt x="1280963" y="255923"/>
                  </a:lnTo>
                  <a:lnTo>
                    <a:pt x="1251121" y="223076"/>
                  </a:lnTo>
                  <a:lnTo>
                    <a:pt x="1219631" y="192128"/>
                  </a:lnTo>
                  <a:lnTo>
                    <a:pt x="1186570" y="163165"/>
                  </a:lnTo>
                  <a:lnTo>
                    <a:pt x="1152017" y="136271"/>
                  </a:lnTo>
                  <a:lnTo>
                    <a:pt x="1116047" y="111534"/>
                  </a:lnTo>
                  <a:lnTo>
                    <a:pt x="1078740" y="89037"/>
                  </a:lnTo>
                  <a:lnTo>
                    <a:pt x="1040172" y="68867"/>
                  </a:lnTo>
                  <a:lnTo>
                    <a:pt x="1000422" y="51109"/>
                  </a:lnTo>
                  <a:lnTo>
                    <a:pt x="959566" y="35848"/>
                  </a:lnTo>
                  <a:lnTo>
                    <a:pt x="917683" y="23171"/>
                  </a:lnTo>
                  <a:lnTo>
                    <a:pt x="874850" y="13162"/>
                  </a:lnTo>
                  <a:lnTo>
                    <a:pt x="831144" y="5906"/>
                  </a:lnTo>
                  <a:lnTo>
                    <a:pt x="786643" y="1490"/>
                  </a:lnTo>
                  <a:lnTo>
                    <a:pt x="741426" y="0"/>
                  </a:lnTo>
                  <a:close/>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Graphic 20"/>
            <p:cNvSpPr>
              <a:spLocks/>
            </p:cNvSpPr>
            <p:nvPr/>
          </p:nvSpPr>
          <p:spPr bwMode="auto">
            <a:xfrm>
              <a:off x="6301" y="3802"/>
              <a:ext cx="20295" cy="17793"/>
            </a:xfrm>
            <a:custGeom>
              <a:avLst/>
              <a:gdLst>
                <a:gd name="T0" fmla="*/ 2029206 w 2029460"/>
                <a:gd name="T1" fmla="*/ 0 h 1779270"/>
                <a:gd name="T2" fmla="*/ 0 w 2029460"/>
                <a:gd name="T3" fmla="*/ 0 h 1779270"/>
                <a:gd name="T4" fmla="*/ 0 w 2029460"/>
                <a:gd name="T5" fmla="*/ 1779270 h 1779270"/>
                <a:gd name="T6" fmla="*/ 2029206 w 2029460"/>
                <a:gd name="T7" fmla="*/ 1779270 h 1779270"/>
                <a:gd name="T8" fmla="*/ 2029206 w 2029460"/>
                <a:gd name="T9" fmla="*/ 0 h 1779270"/>
              </a:gdLst>
              <a:ahLst/>
              <a:cxnLst>
                <a:cxn ang="0">
                  <a:pos x="T0" y="T1"/>
                </a:cxn>
                <a:cxn ang="0">
                  <a:pos x="T2" y="T3"/>
                </a:cxn>
                <a:cxn ang="0">
                  <a:pos x="T4" y="T5"/>
                </a:cxn>
                <a:cxn ang="0">
                  <a:pos x="T6" y="T7"/>
                </a:cxn>
                <a:cxn ang="0">
                  <a:pos x="T8" y="T9"/>
                </a:cxn>
              </a:cxnLst>
              <a:rect l="0" t="0" r="r" b="b"/>
              <a:pathLst>
                <a:path w="2029460" h="1779270">
                  <a:moveTo>
                    <a:pt x="2029206" y="0"/>
                  </a:moveTo>
                  <a:lnTo>
                    <a:pt x="0" y="0"/>
                  </a:lnTo>
                  <a:lnTo>
                    <a:pt x="0" y="1779270"/>
                  </a:lnTo>
                  <a:lnTo>
                    <a:pt x="2029206" y="1779270"/>
                  </a:lnTo>
                  <a:lnTo>
                    <a:pt x="20292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 name="Graphic 21"/>
            <p:cNvSpPr>
              <a:spLocks/>
            </p:cNvSpPr>
            <p:nvPr/>
          </p:nvSpPr>
          <p:spPr bwMode="auto">
            <a:xfrm>
              <a:off x="6301" y="3802"/>
              <a:ext cx="20295" cy="17793"/>
            </a:xfrm>
            <a:custGeom>
              <a:avLst/>
              <a:gdLst>
                <a:gd name="T0" fmla="*/ 0 w 2029460"/>
                <a:gd name="T1" fmla="*/ 1779270 h 1779270"/>
                <a:gd name="T2" fmla="*/ 2029206 w 2029460"/>
                <a:gd name="T3" fmla="*/ 1779270 h 1779270"/>
                <a:gd name="T4" fmla="*/ 2029206 w 2029460"/>
                <a:gd name="T5" fmla="*/ 0 h 1779270"/>
                <a:gd name="T6" fmla="*/ 0 w 2029460"/>
                <a:gd name="T7" fmla="*/ 0 h 1779270"/>
                <a:gd name="T8" fmla="*/ 0 w 2029460"/>
                <a:gd name="T9" fmla="*/ 1779270 h 1779270"/>
              </a:gdLst>
              <a:ahLst/>
              <a:cxnLst>
                <a:cxn ang="0">
                  <a:pos x="T0" y="T1"/>
                </a:cxn>
                <a:cxn ang="0">
                  <a:pos x="T2" y="T3"/>
                </a:cxn>
                <a:cxn ang="0">
                  <a:pos x="T4" y="T5"/>
                </a:cxn>
                <a:cxn ang="0">
                  <a:pos x="T6" y="T7"/>
                </a:cxn>
                <a:cxn ang="0">
                  <a:pos x="T8" y="T9"/>
                </a:cxn>
              </a:cxnLst>
              <a:rect l="0" t="0" r="r" b="b"/>
              <a:pathLst>
                <a:path w="2029460" h="1779270">
                  <a:moveTo>
                    <a:pt x="0" y="1779270"/>
                  </a:moveTo>
                  <a:lnTo>
                    <a:pt x="2029206" y="1779270"/>
                  </a:lnTo>
                  <a:lnTo>
                    <a:pt x="2029206" y="0"/>
                  </a:lnTo>
                  <a:lnTo>
                    <a:pt x="0" y="0"/>
                  </a:lnTo>
                  <a:lnTo>
                    <a:pt x="0" y="1779270"/>
                  </a:lnTo>
                  <a:close/>
                </a:path>
              </a:pathLst>
            </a:custGeom>
            <a:noFill/>
            <a:ln w="5537">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2" name="Imag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 y="5303"/>
              <a:ext cx="12214" cy="12352"/>
            </a:xfrm>
            <a:prstGeom prst="rect">
              <a:avLst/>
            </a:prstGeom>
            <a:noFill/>
            <a:extLst>
              <a:ext uri="{909E8E84-426E-40DD-AFC4-6F175D3DCCD1}">
                <a14:hiddenFill xmlns:a14="http://schemas.microsoft.com/office/drawing/2010/main">
                  <a:solidFill>
                    <a:srgbClr val="FFFFFF"/>
                  </a:solidFill>
                </a14:hiddenFill>
              </a:ext>
            </a:extLst>
          </p:spPr>
        </p:pic>
        <p:sp>
          <p:nvSpPr>
            <p:cNvPr id="6" name="Graphic 23"/>
            <p:cNvSpPr>
              <a:spLocks/>
            </p:cNvSpPr>
            <p:nvPr/>
          </p:nvSpPr>
          <p:spPr bwMode="auto">
            <a:xfrm>
              <a:off x="14051" y="19918"/>
              <a:ext cx="5448" cy="1124"/>
            </a:xfrm>
            <a:custGeom>
              <a:avLst/>
              <a:gdLst>
                <a:gd name="T0" fmla="*/ 544829 w 544830"/>
                <a:gd name="T1" fmla="*/ 0 h 112395"/>
                <a:gd name="T2" fmla="*/ 0 w 544830"/>
                <a:gd name="T3" fmla="*/ 0 h 112395"/>
                <a:gd name="T4" fmla="*/ 0 w 544830"/>
                <a:gd name="T5" fmla="*/ 112014 h 112395"/>
                <a:gd name="T6" fmla="*/ 544829 w 544830"/>
                <a:gd name="T7" fmla="*/ 112014 h 112395"/>
                <a:gd name="T8" fmla="*/ 544829 w 544830"/>
                <a:gd name="T9" fmla="*/ 0 h 112395"/>
              </a:gdLst>
              <a:ahLst/>
              <a:cxnLst>
                <a:cxn ang="0">
                  <a:pos x="T0" y="T1"/>
                </a:cxn>
                <a:cxn ang="0">
                  <a:pos x="T2" y="T3"/>
                </a:cxn>
                <a:cxn ang="0">
                  <a:pos x="T4" y="T5"/>
                </a:cxn>
                <a:cxn ang="0">
                  <a:pos x="T6" y="T7"/>
                </a:cxn>
                <a:cxn ang="0">
                  <a:pos x="T8" y="T9"/>
                </a:cxn>
              </a:cxnLst>
              <a:rect l="0" t="0" r="r" b="b"/>
              <a:pathLst>
                <a:path w="544830" h="112395">
                  <a:moveTo>
                    <a:pt x="544829" y="0"/>
                  </a:moveTo>
                  <a:lnTo>
                    <a:pt x="0" y="0"/>
                  </a:lnTo>
                  <a:lnTo>
                    <a:pt x="0" y="112014"/>
                  </a:lnTo>
                  <a:lnTo>
                    <a:pt x="544829" y="112014"/>
                  </a:lnTo>
                  <a:lnTo>
                    <a:pt x="544829" y="0"/>
                  </a:lnTo>
                  <a:close/>
                </a:path>
              </a:pathLst>
            </a:custGeom>
            <a:solidFill>
              <a:srgbClr val="505C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 name="Graphic 24"/>
            <p:cNvSpPr>
              <a:spLocks/>
            </p:cNvSpPr>
            <p:nvPr/>
          </p:nvSpPr>
          <p:spPr bwMode="auto">
            <a:xfrm>
              <a:off x="14051" y="19918"/>
              <a:ext cx="5448" cy="1124"/>
            </a:xfrm>
            <a:custGeom>
              <a:avLst/>
              <a:gdLst>
                <a:gd name="T0" fmla="*/ 0 w 544830"/>
                <a:gd name="T1" fmla="*/ 112014 h 112395"/>
                <a:gd name="T2" fmla="*/ 544829 w 544830"/>
                <a:gd name="T3" fmla="*/ 112014 h 112395"/>
                <a:gd name="T4" fmla="*/ 544829 w 544830"/>
                <a:gd name="T5" fmla="*/ 0 h 112395"/>
                <a:gd name="T6" fmla="*/ 0 w 544830"/>
                <a:gd name="T7" fmla="*/ 0 h 112395"/>
                <a:gd name="T8" fmla="*/ 0 w 544830"/>
                <a:gd name="T9" fmla="*/ 112014 h 112395"/>
              </a:gdLst>
              <a:ahLst/>
              <a:cxnLst>
                <a:cxn ang="0">
                  <a:pos x="T0" y="T1"/>
                </a:cxn>
                <a:cxn ang="0">
                  <a:pos x="T2" y="T3"/>
                </a:cxn>
                <a:cxn ang="0">
                  <a:pos x="T4" y="T5"/>
                </a:cxn>
                <a:cxn ang="0">
                  <a:pos x="T6" y="T7"/>
                </a:cxn>
                <a:cxn ang="0">
                  <a:pos x="T8" y="T9"/>
                </a:cxn>
              </a:cxnLst>
              <a:rect l="0" t="0" r="r" b="b"/>
              <a:pathLst>
                <a:path w="544830" h="112395">
                  <a:moveTo>
                    <a:pt x="0" y="112014"/>
                  </a:moveTo>
                  <a:lnTo>
                    <a:pt x="544829" y="112014"/>
                  </a:lnTo>
                  <a:lnTo>
                    <a:pt x="544829" y="0"/>
                  </a:lnTo>
                  <a:lnTo>
                    <a:pt x="0" y="0"/>
                  </a:lnTo>
                  <a:lnTo>
                    <a:pt x="0" y="112014"/>
                  </a:lnTo>
                  <a:close/>
                </a:path>
              </a:pathLst>
            </a:custGeom>
            <a:noFill/>
            <a:ln w="553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Graphic 25"/>
            <p:cNvSpPr>
              <a:spLocks/>
            </p:cNvSpPr>
            <p:nvPr/>
          </p:nvSpPr>
          <p:spPr bwMode="auto">
            <a:xfrm>
              <a:off x="15140" y="21038"/>
              <a:ext cx="3271" cy="1124"/>
            </a:xfrm>
            <a:custGeom>
              <a:avLst/>
              <a:gdLst>
                <a:gd name="T0" fmla="*/ 326898 w 327025"/>
                <a:gd name="T1" fmla="*/ 0 h 112395"/>
                <a:gd name="T2" fmla="*/ 0 w 327025"/>
                <a:gd name="T3" fmla="*/ 0 h 112395"/>
                <a:gd name="T4" fmla="*/ 0 w 327025"/>
                <a:gd name="T5" fmla="*/ 112014 h 112395"/>
                <a:gd name="T6" fmla="*/ 326898 w 327025"/>
                <a:gd name="T7" fmla="*/ 112014 h 112395"/>
                <a:gd name="T8" fmla="*/ 326898 w 327025"/>
                <a:gd name="T9" fmla="*/ 0 h 112395"/>
              </a:gdLst>
              <a:ahLst/>
              <a:cxnLst>
                <a:cxn ang="0">
                  <a:pos x="T0" y="T1"/>
                </a:cxn>
                <a:cxn ang="0">
                  <a:pos x="T2" y="T3"/>
                </a:cxn>
                <a:cxn ang="0">
                  <a:pos x="T4" y="T5"/>
                </a:cxn>
                <a:cxn ang="0">
                  <a:pos x="T6" y="T7"/>
                </a:cxn>
                <a:cxn ang="0">
                  <a:pos x="T8" y="T9"/>
                </a:cxn>
              </a:cxnLst>
              <a:rect l="0" t="0" r="r" b="b"/>
              <a:pathLst>
                <a:path w="327025" h="112395">
                  <a:moveTo>
                    <a:pt x="326898" y="0"/>
                  </a:moveTo>
                  <a:lnTo>
                    <a:pt x="0" y="0"/>
                  </a:lnTo>
                  <a:lnTo>
                    <a:pt x="0" y="112014"/>
                  </a:lnTo>
                  <a:lnTo>
                    <a:pt x="326898" y="112014"/>
                  </a:lnTo>
                  <a:lnTo>
                    <a:pt x="326898" y="0"/>
                  </a:lnTo>
                  <a:close/>
                </a:path>
              </a:pathLst>
            </a:custGeom>
            <a:solidFill>
              <a:srgbClr val="505C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 name="Graphic 26"/>
            <p:cNvSpPr>
              <a:spLocks/>
            </p:cNvSpPr>
            <p:nvPr/>
          </p:nvSpPr>
          <p:spPr bwMode="auto">
            <a:xfrm>
              <a:off x="15140" y="21038"/>
              <a:ext cx="3271" cy="1124"/>
            </a:xfrm>
            <a:custGeom>
              <a:avLst/>
              <a:gdLst>
                <a:gd name="T0" fmla="*/ 0 w 327025"/>
                <a:gd name="T1" fmla="*/ 112014 h 112395"/>
                <a:gd name="T2" fmla="*/ 326898 w 327025"/>
                <a:gd name="T3" fmla="*/ 112014 h 112395"/>
                <a:gd name="T4" fmla="*/ 326898 w 327025"/>
                <a:gd name="T5" fmla="*/ 0 h 112395"/>
                <a:gd name="T6" fmla="*/ 0 w 327025"/>
                <a:gd name="T7" fmla="*/ 0 h 112395"/>
                <a:gd name="T8" fmla="*/ 0 w 327025"/>
                <a:gd name="T9" fmla="*/ 112014 h 112395"/>
              </a:gdLst>
              <a:ahLst/>
              <a:cxnLst>
                <a:cxn ang="0">
                  <a:pos x="T0" y="T1"/>
                </a:cxn>
                <a:cxn ang="0">
                  <a:pos x="T2" y="T3"/>
                </a:cxn>
                <a:cxn ang="0">
                  <a:pos x="T4" y="T5"/>
                </a:cxn>
                <a:cxn ang="0">
                  <a:pos x="T6" y="T7"/>
                </a:cxn>
                <a:cxn ang="0">
                  <a:pos x="T8" y="T9"/>
                </a:cxn>
              </a:cxnLst>
              <a:rect l="0" t="0" r="r" b="b"/>
              <a:pathLst>
                <a:path w="327025" h="112395">
                  <a:moveTo>
                    <a:pt x="0" y="112014"/>
                  </a:moveTo>
                  <a:lnTo>
                    <a:pt x="326898" y="112014"/>
                  </a:lnTo>
                  <a:lnTo>
                    <a:pt x="326898" y="0"/>
                  </a:lnTo>
                  <a:lnTo>
                    <a:pt x="0" y="0"/>
                  </a:lnTo>
                  <a:lnTo>
                    <a:pt x="0" y="112014"/>
                  </a:lnTo>
                  <a:close/>
                </a:path>
              </a:pathLst>
            </a:custGeom>
            <a:noFill/>
            <a:ln w="553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Graphic 27"/>
            <p:cNvSpPr>
              <a:spLocks/>
            </p:cNvSpPr>
            <p:nvPr/>
          </p:nvSpPr>
          <p:spPr bwMode="auto">
            <a:xfrm>
              <a:off x="18973" y="3375"/>
              <a:ext cx="477" cy="1791"/>
            </a:xfrm>
            <a:custGeom>
              <a:avLst/>
              <a:gdLst>
                <a:gd name="T0" fmla="*/ 47244 w 47625"/>
                <a:gd name="T1" fmla="*/ 0 h 179070"/>
                <a:gd name="T2" fmla="*/ 0 w 47625"/>
                <a:gd name="T3" fmla="*/ 179070 h 179070"/>
              </a:gdLst>
              <a:ahLst/>
              <a:cxnLst>
                <a:cxn ang="0">
                  <a:pos x="T0" y="T1"/>
                </a:cxn>
                <a:cxn ang="0">
                  <a:pos x="T2" y="T3"/>
                </a:cxn>
              </a:cxnLst>
              <a:rect l="0" t="0" r="r" b="b"/>
              <a:pathLst>
                <a:path w="47625" h="179070">
                  <a:moveTo>
                    <a:pt x="47244" y="0"/>
                  </a:moveTo>
                  <a:lnTo>
                    <a:pt x="0" y="17907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Graphic 28"/>
            <p:cNvSpPr>
              <a:spLocks/>
            </p:cNvSpPr>
            <p:nvPr/>
          </p:nvSpPr>
          <p:spPr bwMode="auto">
            <a:xfrm>
              <a:off x="18455" y="5021"/>
              <a:ext cx="1003" cy="279"/>
            </a:xfrm>
            <a:custGeom>
              <a:avLst/>
              <a:gdLst>
                <a:gd name="T0" fmla="*/ 0 w 100330"/>
                <a:gd name="T1" fmla="*/ 0 h 27940"/>
                <a:gd name="T2" fmla="*/ 99822 w 100330"/>
                <a:gd name="T3" fmla="*/ 27432 h 27940"/>
              </a:gdLst>
              <a:ahLst/>
              <a:cxnLst>
                <a:cxn ang="0">
                  <a:pos x="T0" y="T1"/>
                </a:cxn>
                <a:cxn ang="0">
                  <a:pos x="T2" y="T3"/>
                </a:cxn>
              </a:cxnLst>
              <a:rect l="0" t="0" r="r" b="b"/>
              <a:pathLst>
                <a:path w="100330" h="27940">
                  <a:moveTo>
                    <a:pt x="0" y="0"/>
                  </a:moveTo>
                  <a:lnTo>
                    <a:pt x="99822" y="27432"/>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Graphic 29"/>
            <p:cNvSpPr>
              <a:spLocks/>
            </p:cNvSpPr>
            <p:nvPr/>
          </p:nvSpPr>
          <p:spPr bwMode="auto">
            <a:xfrm>
              <a:off x="22197" y="6713"/>
              <a:ext cx="1555" cy="927"/>
            </a:xfrm>
            <a:custGeom>
              <a:avLst/>
              <a:gdLst>
                <a:gd name="T0" fmla="*/ 155448 w 155575"/>
                <a:gd name="T1" fmla="*/ 0 h 92710"/>
                <a:gd name="T2" fmla="*/ 0 w 155575"/>
                <a:gd name="T3" fmla="*/ 92202 h 92710"/>
              </a:gdLst>
              <a:ahLst/>
              <a:cxnLst>
                <a:cxn ang="0">
                  <a:pos x="T0" y="T1"/>
                </a:cxn>
                <a:cxn ang="0">
                  <a:pos x="T2" y="T3"/>
                </a:cxn>
              </a:cxnLst>
              <a:rect l="0" t="0" r="r" b="b"/>
              <a:pathLst>
                <a:path w="155575" h="92710">
                  <a:moveTo>
                    <a:pt x="155448" y="0"/>
                  </a:moveTo>
                  <a:lnTo>
                    <a:pt x="0" y="92202"/>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Graphic 30"/>
            <p:cNvSpPr>
              <a:spLocks/>
            </p:cNvSpPr>
            <p:nvPr/>
          </p:nvSpPr>
          <p:spPr bwMode="auto">
            <a:xfrm>
              <a:off x="21922" y="7155"/>
              <a:ext cx="521" cy="927"/>
            </a:xfrm>
            <a:custGeom>
              <a:avLst/>
              <a:gdLst>
                <a:gd name="T0" fmla="*/ 0 w 52069"/>
                <a:gd name="T1" fmla="*/ 0 h 92710"/>
                <a:gd name="T2" fmla="*/ 51816 w 52069"/>
                <a:gd name="T3" fmla="*/ 92202 h 92710"/>
              </a:gdLst>
              <a:ahLst/>
              <a:cxnLst>
                <a:cxn ang="0">
                  <a:pos x="T0" y="T1"/>
                </a:cxn>
                <a:cxn ang="0">
                  <a:pos x="T2" y="T3"/>
                </a:cxn>
              </a:cxnLst>
              <a:rect l="0" t="0" r="r" b="b"/>
              <a:pathLst>
                <a:path w="52069" h="92710">
                  <a:moveTo>
                    <a:pt x="0" y="0"/>
                  </a:moveTo>
                  <a:lnTo>
                    <a:pt x="51816" y="92202"/>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Graphic 31"/>
            <p:cNvSpPr>
              <a:spLocks/>
            </p:cNvSpPr>
            <p:nvPr/>
          </p:nvSpPr>
          <p:spPr bwMode="auto">
            <a:xfrm>
              <a:off x="23477" y="11658"/>
              <a:ext cx="1809" cy="13"/>
            </a:xfrm>
            <a:custGeom>
              <a:avLst/>
              <a:gdLst>
                <a:gd name="T0" fmla="*/ 180594 w 180975"/>
                <a:gd name="T1" fmla="*/ 0 h 1270"/>
                <a:gd name="T2" fmla="*/ 0 w 180975"/>
                <a:gd name="T3" fmla="*/ 0 h 1270"/>
              </a:gdLst>
              <a:ahLst/>
              <a:cxnLst>
                <a:cxn ang="0">
                  <a:pos x="T0" y="T1"/>
                </a:cxn>
                <a:cxn ang="0">
                  <a:pos x="T2" y="T3"/>
                </a:cxn>
              </a:cxnLst>
              <a:rect l="0" t="0" r="r" b="b"/>
              <a:pathLst>
                <a:path w="180975" h="1270">
                  <a:moveTo>
                    <a:pt x="180594" y="0"/>
                  </a:moveTo>
                  <a:lnTo>
                    <a:pt x="0"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Graphic 32"/>
            <p:cNvSpPr>
              <a:spLocks/>
            </p:cNvSpPr>
            <p:nvPr/>
          </p:nvSpPr>
          <p:spPr bwMode="auto">
            <a:xfrm>
              <a:off x="23477" y="11102"/>
              <a:ext cx="12" cy="1067"/>
            </a:xfrm>
            <a:custGeom>
              <a:avLst/>
              <a:gdLst>
                <a:gd name="T0" fmla="*/ 0 w 1270"/>
                <a:gd name="T1" fmla="*/ 0 h 106680"/>
                <a:gd name="T2" fmla="*/ 0 w 1270"/>
                <a:gd name="T3" fmla="*/ 106680 h 106680"/>
              </a:gdLst>
              <a:ahLst/>
              <a:cxnLst>
                <a:cxn ang="0">
                  <a:pos x="T0" y="T1"/>
                </a:cxn>
                <a:cxn ang="0">
                  <a:pos x="T2" y="T3"/>
                </a:cxn>
              </a:cxnLst>
              <a:rect l="0" t="0" r="r" b="b"/>
              <a:pathLst>
                <a:path w="1270" h="106680">
                  <a:moveTo>
                    <a:pt x="0" y="0"/>
                  </a:moveTo>
                  <a:lnTo>
                    <a:pt x="0" y="10668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Graphic 33"/>
            <p:cNvSpPr>
              <a:spLocks/>
            </p:cNvSpPr>
            <p:nvPr/>
          </p:nvSpPr>
          <p:spPr bwMode="auto">
            <a:xfrm>
              <a:off x="14211" y="3345"/>
              <a:ext cx="476" cy="1790"/>
            </a:xfrm>
            <a:custGeom>
              <a:avLst/>
              <a:gdLst>
                <a:gd name="T0" fmla="*/ 0 w 47625"/>
                <a:gd name="T1" fmla="*/ 0 h 179070"/>
                <a:gd name="T2" fmla="*/ 47244 w 47625"/>
                <a:gd name="T3" fmla="*/ 179070 h 179070"/>
              </a:gdLst>
              <a:ahLst/>
              <a:cxnLst>
                <a:cxn ang="0">
                  <a:pos x="T0" y="T1"/>
                </a:cxn>
                <a:cxn ang="0">
                  <a:pos x="T2" y="T3"/>
                </a:cxn>
              </a:cxnLst>
              <a:rect l="0" t="0" r="r" b="b"/>
              <a:pathLst>
                <a:path w="47625" h="179070">
                  <a:moveTo>
                    <a:pt x="0" y="0"/>
                  </a:moveTo>
                  <a:lnTo>
                    <a:pt x="47244" y="17907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Graphic 34"/>
            <p:cNvSpPr>
              <a:spLocks/>
            </p:cNvSpPr>
            <p:nvPr/>
          </p:nvSpPr>
          <p:spPr bwMode="auto">
            <a:xfrm>
              <a:off x="14157" y="4998"/>
              <a:ext cx="1010" cy="286"/>
            </a:xfrm>
            <a:custGeom>
              <a:avLst/>
              <a:gdLst>
                <a:gd name="T0" fmla="*/ 0 w 100965"/>
                <a:gd name="T1" fmla="*/ 28194 h 28575"/>
                <a:gd name="T2" fmla="*/ 100584 w 100965"/>
                <a:gd name="T3" fmla="*/ 0 h 28575"/>
              </a:gdLst>
              <a:ahLst/>
              <a:cxnLst>
                <a:cxn ang="0">
                  <a:pos x="T0" y="T1"/>
                </a:cxn>
                <a:cxn ang="0">
                  <a:pos x="T2" y="T3"/>
                </a:cxn>
              </a:cxnLst>
              <a:rect l="0" t="0" r="r" b="b"/>
              <a:pathLst>
                <a:path w="100965" h="28575">
                  <a:moveTo>
                    <a:pt x="0" y="28194"/>
                  </a:moveTo>
                  <a:lnTo>
                    <a:pt x="100584"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Graphic 35"/>
            <p:cNvSpPr>
              <a:spLocks/>
            </p:cNvSpPr>
            <p:nvPr/>
          </p:nvSpPr>
          <p:spPr bwMode="auto">
            <a:xfrm>
              <a:off x="9852" y="6644"/>
              <a:ext cx="1556" cy="934"/>
            </a:xfrm>
            <a:custGeom>
              <a:avLst/>
              <a:gdLst>
                <a:gd name="T0" fmla="*/ 0 w 155575"/>
                <a:gd name="T1" fmla="*/ 0 h 93345"/>
                <a:gd name="T2" fmla="*/ 155448 w 155575"/>
                <a:gd name="T3" fmla="*/ 92964 h 93345"/>
              </a:gdLst>
              <a:ahLst/>
              <a:cxnLst>
                <a:cxn ang="0">
                  <a:pos x="T0" y="T1"/>
                </a:cxn>
                <a:cxn ang="0">
                  <a:pos x="T2" y="T3"/>
                </a:cxn>
              </a:cxnLst>
              <a:rect l="0" t="0" r="r" b="b"/>
              <a:pathLst>
                <a:path w="155575" h="93345">
                  <a:moveTo>
                    <a:pt x="0" y="0"/>
                  </a:moveTo>
                  <a:lnTo>
                    <a:pt x="155448" y="92964"/>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Graphic 36"/>
            <p:cNvSpPr>
              <a:spLocks/>
            </p:cNvSpPr>
            <p:nvPr/>
          </p:nvSpPr>
          <p:spPr bwMode="auto">
            <a:xfrm>
              <a:off x="11140" y="7132"/>
              <a:ext cx="521" cy="927"/>
            </a:xfrm>
            <a:custGeom>
              <a:avLst/>
              <a:gdLst>
                <a:gd name="T0" fmla="*/ 0 w 52069"/>
                <a:gd name="T1" fmla="*/ 92201 h 92710"/>
                <a:gd name="T2" fmla="*/ 51816 w 52069"/>
                <a:gd name="T3" fmla="*/ 0 h 92710"/>
              </a:gdLst>
              <a:ahLst/>
              <a:cxnLst>
                <a:cxn ang="0">
                  <a:pos x="T0" y="T1"/>
                </a:cxn>
                <a:cxn ang="0">
                  <a:pos x="T2" y="T3"/>
                </a:cxn>
              </a:cxnLst>
              <a:rect l="0" t="0" r="r" b="b"/>
              <a:pathLst>
                <a:path w="52069" h="92710">
                  <a:moveTo>
                    <a:pt x="0" y="92201"/>
                  </a:moveTo>
                  <a:lnTo>
                    <a:pt x="51816"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Graphic 37"/>
            <p:cNvSpPr>
              <a:spLocks/>
            </p:cNvSpPr>
            <p:nvPr/>
          </p:nvSpPr>
          <p:spPr bwMode="auto">
            <a:xfrm>
              <a:off x="8313" y="11696"/>
              <a:ext cx="1803" cy="13"/>
            </a:xfrm>
            <a:custGeom>
              <a:avLst/>
              <a:gdLst>
                <a:gd name="T0" fmla="*/ 0 w 180340"/>
                <a:gd name="T1" fmla="*/ 0 h 1270"/>
                <a:gd name="T2" fmla="*/ 179832 w 180340"/>
                <a:gd name="T3" fmla="*/ 0 h 1270"/>
              </a:gdLst>
              <a:ahLst/>
              <a:cxnLst>
                <a:cxn ang="0">
                  <a:pos x="T0" y="T1"/>
                </a:cxn>
                <a:cxn ang="0">
                  <a:pos x="T2" y="T3"/>
                </a:cxn>
              </a:cxnLst>
              <a:rect l="0" t="0" r="r" b="b"/>
              <a:pathLst>
                <a:path w="180340" h="1270">
                  <a:moveTo>
                    <a:pt x="0" y="0"/>
                  </a:moveTo>
                  <a:lnTo>
                    <a:pt x="179832"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Graphic 38"/>
            <p:cNvSpPr>
              <a:spLocks/>
            </p:cNvSpPr>
            <p:nvPr/>
          </p:nvSpPr>
          <p:spPr bwMode="auto">
            <a:xfrm>
              <a:off x="10111" y="11186"/>
              <a:ext cx="13" cy="1066"/>
            </a:xfrm>
            <a:custGeom>
              <a:avLst/>
              <a:gdLst>
                <a:gd name="T0" fmla="*/ 0 w 1270"/>
                <a:gd name="T1" fmla="*/ 106679 h 106680"/>
                <a:gd name="T2" fmla="*/ 0 w 1270"/>
                <a:gd name="T3" fmla="*/ 0 h 106680"/>
              </a:gdLst>
              <a:ahLst/>
              <a:cxnLst>
                <a:cxn ang="0">
                  <a:pos x="T0" y="T1"/>
                </a:cxn>
                <a:cxn ang="0">
                  <a:pos x="T2" y="T3"/>
                </a:cxn>
              </a:cxnLst>
              <a:rect l="0" t="0" r="r" b="b"/>
              <a:pathLst>
                <a:path w="1270" h="106680">
                  <a:moveTo>
                    <a:pt x="0" y="106679"/>
                  </a:moveTo>
                  <a:lnTo>
                    <a:pt x="0"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Graphic 39"/>
            <p:cNvSpPr>
              <a:spLocks/>
            </p:cNvSpPr>
            <p:nvPr/>
          </p:nvSpPr>
          <p:spPr bwMode="auto">
            <a:xfrm>
              <a:off x="9837" y="15689"/>
              <a:ext cx="1562" cy="934"/>
            </a:xfrm>
            <a:custGeom>
              <a:avLst/>
              <a:gdLst>
                <a:gd name="T0" fmla="*/ 0 w 156210"/>
                <a:gd name="T1" fmla="*/ 92964 h 93345"/>
                <a:gd name="T2" fmla="*/ 156210 w 156210"/>
                <a:gd name="T3" fmla="*/ 0 h 93345"/>
              </a:gdLst>
              <a:ahLst/>
              <a:cxnLst>
                <a:cxn ang="0">
                  <a:pos x="T0" y="T1"/>
                </a:cxn>
                <a:cxn ang="0">
                  <a:pos x="T2" y="T3"/>
                </a:cxn>
              </a:cxnLst>
              <a:rect l="0" t="0" r="r" b="b"/>
              <a:pathLst>
                <a:path w="156210" h="93345">
                  <a:moveTo>
                    <a:pt x="0" y="92964"/>
                  </a:moveTo>
                  <a:lnTo>
                    <a:pt x="156210"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Graphic 40"/>
            <p:cNvSpPr>
              <a:spLocks/>
            </p:cNvSpPr>
            <p:nvPr/>
          </p:nvSpPr>
          <p:spPr bwMode="auto">
            <a:xfrm>
              <a:off x="11148" y="15247"/>
              <a:ext cx="520" cy="927"/>
            </a:xfrm>
            <a:custGeom>
              <a:avLst/>
              <a:gdLst>
                <a:gd name="T0" fmla="*/ 51816 w 52069"/>
                <a:gd name="T1" fmla="*/ 92201 h 92710"/>
                <a:gd name="T2" fmla="*/ 0 w 52069"/>
                <a:gd name="T3" fmla="*/ 0 h 92710"/>
              </a:gdLst>
              <a:ahLst/>
              <a:cxnLst>
                <a:cxn ang="0">
                  <a:pos x="T0" y="T1"/>
                </a:cxn>
                <a:cxn ang="0">
                  <a:pos x="T2" y="T3"/>
                </a:cxn>
              </a:cxnLst>
              <a:rect l="0" t="0" r="r" b="b"/>
              <a:pathLst>
                <a:path w="52069" h="92710">
                  <a:moveTo>
                    <a:pt x="51816" y="92201"/>
                  </a:moveTo>
                  <a:lnTo>
                    <a:pt x="0"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Graphic 41"/>
            <p:cNvSpPr>
              <a:spLocks/>
            </p:cNvSpPr>
            <p:nvPr/>
          </p:nvSpPr>
          <p:spPr bwMode="auto">
            <a:xfrm>
              <a:off x="22197" y="15636"/>
              <a:ext cx="1555" cy="927"/>
            </a:xfrm>
            <a:custGeom>
              <a:avLst/>
              <a:gdLst>
                <a:gd name="T0" fmla="*/ 155448 w 155575"/>
                <a:gd name="T1" fmla="*/ 92201 h 92710"/>
                <a:gd name="T2" fmla="*/ 0 w 155575"/>
                <a:gd name="T3" fmla="*/ 0 h 92710"/>
              </a:gdLst>
              <a:ahLst/>
              <a:cxnLst>
                <a:cxn ang="0">
                  <a:pos x="T0" y="T1"/>
                </a:cxn>
                <a:cxn ang="0">
                  <a:pos x="T2" y="T3"/>
                </a:cxn>
              </a:cxnLst>
              <a:rect l="0" t="0" r="r" b="b"/>
              <a:pathLst>
                <a:path w="155575" h="92710">
                  <a:moveTo>
                    <a:pt x="155448" y="92201"/>
                  </a:moveTo>
                  <a:lnTo>
                    <a:pt x="0"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Graphic 42"/>
            <p:cNvSpPr>
              <a:spLocks/>
            </p:cNvSpPr>
            <p:nvPr/>
          </p:nvSpPr>
          <p:spPr bwMode="auto">
            <a:xfrm>
              <a:off x="21945" y="15156"/>
              <a:ext cx="521" cy="927"/>
            </a:xfrm>
            <a:custGeom>
              <a:avLst/>
              <a:gdLst>
                <a:gd name="T0" fmla="*/ 51815 w 52069"/>
                <a:gd name="T1" fmla="*/ 0 h 92710"/>
                <a:gd name="T2" fmla="*/ 0 w 52069"/>
                <a:gd name="T3" fmla="*/ 92202 h 92710"/>
              </a:gdLst>
              <a:ahLst/>
              <a:cxnLst>
                <a:cxn ang="0">
                  <a:pos x="T0" y="T1"/>
                </a:cxn>
                <a:cxn ang="0">
                  <a:pos x="T2" y="T3"/>
                </a:cxn>
              </a:cxnLst>
              <a:rect l="0" t="0" r="r" b="b"/>
              <a:pathLst>
                <a:path w="52069" h="92710">
                  <a:moveTo>
                    <a:pt x="51815" y="0"/>
                  </a:moveTo>
                  <a:lnTo>
                    <a:pt x="0" y="92202"/>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 name="Graphic 43"/>
            <p:cNvSpPr>
              <a:spLocks/>
            </p:cNvSpPr>
            <p:nvPr/>
          </p:nvSpPr>
          <p:spPr bwMode="auto">
            <a:xfrm>
              <a:off x="18905" y="18150"/>
              <a:ext cx="412" cy="927"/>
            </a:xfrm>
            <a:custGeom>
              <a:avLst/>
              <a:gdLst>
                <a:gd name="T0" fmla="*/ 0 w 41275"/>
                <a:gd name="T1" fmla="*/ 0 h 92710"/>
                <a:gd name="T2" fmla="*/ 41148 w 41275"/>
                <a:gd name="T3" fmla="*/ 92202 h 92710"/>
              </a:gdLst>
              <a:ahLst/>
              <a:cxnLst>
                <a:cxn ang="0">
                  <a:pos x="T0" y="T1"/>
                </a:cxn>
                <a:cxn ang="0">
                  <a:pos x="T2" y="T3"/>
                </a:cxn>
              </a:cxnLst>
              <a:rect l="0" t="0" r="r" b="b"/>
              <a:pathLst>
                <a:path w="41275" h="92710">
                  <a:moveTo>
                    <a:pt x="0" y="0"/>
                  </a:moveTo>
                  <a:lnTo>
                    <a:pt x="41148" y="92202"/>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 name="Graphic 44"/>
            <p:cNvSpPr>
              <a:spLocks/>
            </p:cNvSpPr>
            <p:nvPr/>
          </p:nvSpPr>
          <p:spPr bwMode="auto">
            <a:xfrm>
              <a:off x="18356" y="17899"/>
              <a:ext cx="1105" cy="508"/>
            </a:xfrm>
            <a:custGeom>
              <a:avLst/>
              <a:gdLst>
                <a:gd name="T0" fmla="*/ 0 w 110489"/>
                <a:gd name="T1" fmla="*/ 50292 h 50800"/>
                <a:gd name="T2" fmla="*/ 110489 w 110489"/>
                <a:gd name="T3" fmla="*/ 0 h 50800"/>
              </a:gdLst>
              <a:ahLst/>
              <a:cxnLst>
                <a:cxn ang="0">
                  <a:pos x="T0" y="T1"/>
                </a:cxn>
                <a:cxn ang="0">
                  <a:pos x="T2" y="T3"/>
                </a:cxn>
              </a:cxnLst>
              <a:rect l="0" t="0" r="r" b="b"/>
              <a:pathLst>
                <a:path w="110489" h="50800">
                  <a:moveTo>
                    <a:pt x="0" y="50292"/>
                  </a:moveTo>
                  <a:lnTo>
                    <a:pt x="110489"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 name="Graphic 45"/>
            <p:cNvSpPr>
              <a:spLocks/>
            </p:cNvSpPr>
            <p:nvPr/>
          </p:nvSpPr>
          <p:spPr bwMode="auto">
            <a:xfrm>
              <a:off x="14287" y="18036"/>
              <a:ext cx="343" cy="953"/>
            </a:xfrm>
            <a:custGeom>
              <a:avLst/>
              <a:gdLst>
                <a:gd name="T0" fmla="*/ 34289 w 34290"/>
                <a:gd name="T1" fmla="*/ 0 h 95250"/>
                <a:gd name="T2" fmla="*/ 0 w 34290"/>
                <a:gd name="T3" fmla="*/ 95250 h 95250"/>
              </a:gdLst>
              <a:ahLst/>
              <a:cxnLst>
                <a:cxn ang="0">
                  <a:pos x="T0" y="T1"/>
                </a:cxn>
                <a:cxn ang="0">
                  <a:pos x="T2" y="T3"/>
                </a:cxn>
              </a:cxnLst>
              <a:rect l="0" t="0" r="r" b="b"/>
              <a:pathLst>
                <a:path w="34290" h="95250">
                  <a:moveTo>
                    <a:pt x="34289" y="0"/>
                  </a:moveTo>
                  <a:lnTo>
                    <a:pt x="0" y="9525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Graphic 46"/>
            <p:cNvSpPr>
              <a:spLocks/>
            </p:cNvSpPr>
            <p:nvPr/>
          </p:nvSpPr>
          <p:spPr bwMode="auto">
            <a:xfrm>
              <a:off x="14066" y="17815"/>
              <a:ext cx="1130" cy="445"/>
            </a:xfrm>
            <a:custGeom>
              <a:avLst/>
              <a:gdLst>
                <a:gd name="T0" fmla="*/ 0 w 113030"/>
                <a:gd name="T1" fmla="*/ 0 h 44450"/>
                <a:gd name="T2" fmla="*/ 112776 w 113030"/>
                <a:gd name="T3" fmla="*/ 44196 h 44450"/>
              </a:gdLst>
              <a:ahLst/>
              <a:cxnLst>
                <a:cxn ang="0">
                  <a:pos x="T0" y="T1"/>
                </a:cxn>
                <a:cxn ang="0">
                  <a:pos x="T2" y="T3"/>
                </a:cxn>
              </a:cxnLst>
              <a:rect l="0" t="0" r="r" b="b"/>
              <a:pathLst>
                <a:path w="113030" h="44450">
                  <a:moveTo>
                    <a:pt x="0" y="0"/>
                  </a:moveTo>
                  <a:lnTo>
                    <a:pt x="112776" y="44196"/>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Graphic 47"/>
            <p:cNvSpPr>
              <a:spLocks/>
            </p:cNvSpPr>
            <p:nvPr/>
          </p:nvSpPr>
          <p:spPr bwMode="auto">
            <a:xfrm>
              <a:off x="19316" y="3375"/>
              <a:ext cx="5969" cy="15697"/>
            </a:xfrm>
            <a:custGeom>
              <a:avLst/>
              <a:gdLst>
                <a:gd name="T0" fmla="*/ 12953 w 596900"/>
                <a:gd name="T1" fmla="*/ 0 h 1569720"/>
                <a:gd name="T2" fmla="*/ 441959 w 596900"/>
                <a:gd name="T3" fmla="*/ 334518 h 1569720"/>
                <a:gd name="T4" fmla="*/ 596645 w 596900"/>
                <a:gd name="T5" fmla="*/ 828294 h 1569720"/>
                <a:gd name="T6" fmla="*/ 439673 w 596900"/>
                <a:gd name="T7" fmla="*/ 1315974 h 1569720"/>
                <a:gd name="T8" fmla="*/ 0 w 596900"/>
                <a:gd name="T9" fmla="*/ 1569720 h 1569720"/>
              </a:gdLst>
              <a:ahLst/>
              <a:cxnLst>
                <a:cxn ang="0">
                  <a:pos x="T0" y="T1"/>
                </a:cxn>
                <a:cxn ang="0">
                  <a:pos x="T2" y="T3"/>
                </a:cxn>
                <a:cxn ang="0">
                  <a:pos x="T4" y="T5"/>
                </a:cxn>
                <a:cxn ang="0">
                  <a:pos x="T6" y="T7"/>
                </a:cxn>
                <a:cxn ang="0">
                  <a:pos x="T8" y="T9"/>
                </a:cxn>
              </a:cxnLst>
              <a:rect l="0" t="0" r="r" b="b"/>
              <a:pathLst>
                <a:path w="596900" h="1569720">
                  <a:moveTo>
                    <a:pt x="12953" y="0"/>
                  </a:moveTo>
                  <a:lnTo>
                    <a:pt x="441959" y="334518"/>
                  </a:lnTo>
                  <a:lnTo>
                    <a:pt x="596645" y="828294"/>
                  </a:lnTo>
                  <a:lnTo>
                    <a:pt x="439673" y="1315974"/>
                  </a:lnTo>
                  <a:lnTo>
                    <a:pt x="0" y="156972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68" name="Graphic 48"/>
            <p:cNvSpPr>
              <a:spLocks/>
            </p:cNvSpPr>
            <p:nvPr/>
          </p:nvSpPr>
          <p:spPr bwMode="auto">
            <a:xfrm>
              <a:off x="8374" y="3474"/>
              <a:ext cx="5918" cy="15520"/>
            </a:xfrm>
            <a:custGeom>
              <a:avLst/>
              <a:gdLst>
                <a:gd name="T0" fmla="*/ 591312 w 591820"/>
                <a:gd name="T1" fmla="*/ 1551431 h 1551940"/>
                <a:gd name="T2" fmla="*/ 146304 w 591820"/>
                <a:gd name="T3" fmla="*/ 1314449 h 1551940"/>
                <a:gd name="T4" fmla="*/ 0 w 591820"/>
                <a:gd name="T5" fmla="*/ 822197 h 1551940"/>
                <a:gd name="T6" fmla="*/ 155448 w 591820"/>
                <a:gd name="T7" fmla="*/ 322325 h 1551940"/>
                <a:gd name="T8" fmla="*/ 587502 w 591820"/>
                <a:gd name="T9" fmla="*/ 0 h 1551940"/>
              </a:gdLst>
              <a:ahLst/>
              <a:cxnLst>
                <a:cxn ang="0">
                  <a:pos x="T0" y="T1"/>
                </a:cxn>
                <a:cxn ang="0">
                  <a:pos x="T2" y="T3"/>
                </a:cxn>
                <a:cxn ang="0">
                  <a:pos x="T4" y="T5"/>
                </a:cxn>
                <a:cxn ang="0">
                  <a:pos x="T6" y="T7"/>
                </a:cxn>
                <a:cxn ang="0">
                  <a:pos x="T8" y="T9"/>
                </a:cxn>
              </a:cxnLst>
              <a:rect l="0" t="0" r="r" b="b"/>
              <a:pathLst>
                <a:path w="591820" h="1551940">
                  <a:moveTo>
                    <a:pt x="591312" y="1551431"/>
                  </a:moveTo>
                  <a:lnTo>
                    <a:pt x="146304" y="1314449"/>
                  </a:lnTo>
                  <a:lnTo>
                    <a:pt x="0" y="822197"/>
                  </a:lnTo>
                  <a:lnTo>
                    <a:pt x="155448" y="322325"/>
                  </a:lnTo>
                  <a:lnTo>
                    <a:pt x="587502"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69" name="Graphic 49"/>
            <p:cNvSpPr>
              <a:spLocks/>
            </p:cNvSpPr>
            <p:nvPr/>
          </p:nvSpPr>
          <p:spPr bwMode="auto">
            <a:xfrm>
              <a:off x="19499" y="17960"/>
              <a:ext cx="1753" cy="2413"/>
            </a:xfrm>
            <a:custGeom>
              <a:avLst/>
              <a:gdLst>
                <a:gd name="T0" fmla="*/ 175260 w 175260"/>
                <a:gd name="T1" fmla="*/ 0 h 241300"/>
                <a:gd name="T2" fmla="*/ 0 w 175260"/>
                <a:gd name="T3" fmla="*/ 240792 h 241300"/>
              </a:gdLst>
              <a:ahLst/>
              <a:cxnLst>
                <a:cxn ang="0">
                  <a:pos x="T0" y="T1"/>
                </a:cxn>
                <a:cxn ang="0">
                  <a:pos x="T2" y="T3"/>
                </a:cxn>
              </a:cxnLst>
              <a:rect l="0" t="0" r="r" b="b"/>
              <a:pathLst>
                <a:path w="175260" h="241300">
                  <a:moveTo>
                    <a:pt x="175260" y="0"/>
                  </a:moveTo>
                  <a:lnTo>
                    <a:pt x="0" y="240792"/>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1" name="Graphic 50"/>
            <p:cNvSpPr>
              <a:spLocks/>
            </p:cNvSpPr>
            <p:nvPr/>
          </p:nvSpPr>
          <p:spPr bwMode="auto">
            <a:xfrm>
              <a:off x="12352" y="17960"/>
              <a:ext cx="1701" cy="2432"/>
            </a:xfrm>
            <a:custGeom>
              <a:avLst/>
              <a:gdLst>
                <a:gd name="T0" fmla="*/ 0 w 170180"/>
                <a:gd name="T1" fmla="*/ 0 h 243204"/>
                <a:gd name="T2" fmla="*/ 169926 w 170180"/>
                <a:gd name="T3" fmla="*/ 243078 h 243204"/>
              </a:gdLst>
              <a:ahLst/>
              <a:cxnLst>
                <a:cxn ang="0">
                  <a:pos x="T0" y="T1"/>
                </a:cxn>
                <a:cxn ang="0">
                  <a:pos x="T2" y="T3"/>
                </a:cxn>
              </a:cxnLst>
              <a:rect l="0" t="0" r="r" b="b"/>
              <a:pathLst>
                <a:path w="170180" h="243204">
                  <a:moveTo>
                    <a:pt x="0" y="0"/>
                  </a:moveTo>
                  <a:lnTo>
                    <a:pt x="169926" y="243078"/>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2" name="Graphic 51"/>
            <p:cNvSpPr>
              <a:spLocks/>
            </p:cNvSpPr>
            <p:nvPr/>
          </p:nvSpPr>
          <p:spPr bwMode="auto">
            <a:xfrm>
              <a:off x="23644" y="2682"/>
              <a:ext cx="5131" cy="19189"/>
            </a:xfrm>
            <a:custGeom>
              <a:avLst/>
              <a:gdLst>
                <a:gd name="T0" fmla="*/ 0 w 513080"/>
                <a:gd name="T1" fmla="*/ 1918716 h 1918970"/>
                <a:gd name="T2" fmla="*/ 512826 w 513080"/>
                <a:gd name="T3" fmla="*/ 0 h 1918970"/>
              </a:gdLst>
              <a:ahLst/>
              <a:cxnLst>
                <a:cxn ang="0">
                  <a:pos x="T0" y="T1"/>
                </a:cxn>
                <a:cxn ang="0">
                  <a:pos x="T2" y="T3"/>
                </a:cxn>
              </a:cxnLst>
              <a:rect l="0" t="0" r="r" b="b"/>
              <a:pathLst>
                <a:path w="513080" h="1918970">
                  <a:moveTo>
                    <a:pt x="0" y="1918716"/>
                  </a:moveTo>
                  <a:lnTo>
                    <a:pt x="512826"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3" name="Graphic 52"/>
            <p:cNvSpPr>
              <a:spLocks/>
            </p:cNvSpPr>
            <p:nvPr/>
          </p:nvSpPr>
          <p:spPr bwMode="auto">
            <a:xfrm>
              <a:off x="4777" y="2682"/>
              <a:ext cx="23997" cy="19050"/>
            </a:xfrm>
            <a:custGeom>
              <a:avLst/>
              <a:gdLst>
                <a:gd name="T0" fmla="*/ 507492 w 2399665"/>
                <a:gd name="T1" fmla="*/ 1905000 h 1905000"/>
                <a:gd name="T2" fmla="*/ 0 w 2399665"/>
                <a:gd name="T3" fmla="*/ 0 h 1905000"/>
                <a:gd name="T4" fmla="*/ 2399538 w 2399665"/>
                <a:gd name="T5" fmla="*/ 0 h 1905000"/>
              </a:gdLst>
              <a:ahLst/>
              <a:cxnLst>
                <a:cxn ang="0">
                  <a:pos x="T0" y="T1"/>
                </a:cxn>
                <a:cxn ang="0">
                  <a:pos x="T2" y="T3"/>
                </a:cxn>
                <a:cxn ang="0">
                  <a:pos x="T4" y="T5"/>
                </a:cxn>
              </a:cxnLst>
              <a:rect l="0" t="0" r="r" b="b"/>
              <a:pathLst>
                <a:path w="2399665" h="1905000">
                  <a:moveTo>
                    <a:pt x="507492" y="1905000"/>
                  </a:moveTo>
                  <a:lnTo>
                    <a:pt x="0" y="0"/>
                  </a:lnTo>
                  <a:lnTo>
                    <a:pt x="2399538" y="0"/>
                  </a:lnTo>
                </a:path>
              </a:pathLst>
            </a:custGeom>
            <a:noFill/>
            <a:ln w="240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4" name="Graphic 53"/>
            <p:cNvSpPr>
              <a:spLocks/>
            </p:cNvSpPr>
            <p:nvPr/>
          </p:nvSpPr>
          <p:spPr bwMode="auto">
            <a:xfrm>
              <a:off x="26189" y="13876"/>
              <a:ext cx="2833" cy="1593"/>
            </a:xfrm>
            <a:custGeom>
              <a:avLst/>
              <a:gdLst>
                <a:gd name="T0" fmla="*/ 0 w 283210"/>
                <a:gd name="T1" fmla="*/ 159257 h 159385"/>
                <a:gd name="T2" fmla="*/ 282702 w 283210"/>
                <a:gd name="T3" fmla="*/ 0 h 159385"/>
              </a:gdLst>
              <a:ahLst/>
              <a:cxnLst>
                <a:cxn ang="0">
                  <a:pos x="T0" y="T1"/>
                </a:cxn>
                <a:cxn ang="0">
                  <a:pos x="T2" y="T3"/>
                </a:cxn>
              </a:cxnLst>
              <a:rect l="0" t="0" r="r" b="b"/>
              <a:pathLst>
                <a:path w="283210" h="159385">
                  <a:moveTo>
                    <a:pt x="0" y="159257"/>
                  </a:moveTo>
                  <a:lnTo>
                    <a:pt x="282702" y="0"/>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5" name="Graphic 54"/>
            <p:cNvSpPr>
              <a:spLocks/>
            </p:cNvSpPr>
            <p:nvPr/>
          </p:nvSpPr>
          <p:spPr bwMode="auto">
            <a:xfrm>
              <a:off x="25496" y="15171"/>
              <a:ext cx="895" cy="686"/>
            </a:xfrm>
            <a:custGeom>
              <a:avLst/>
              <a:gdLst>
                <a:gd name="T0" fmla="*/ 61721 w 89535"/>
                <a:gd name="T1" fmla="*/ 0 h 68580"/>
                <a:gd name="T2" fmla="*/ 0 w 89535"/>
                <a:gd name="T3" fmla="*/ 68580 h 68580"/>
                <a:gd name="T4" fmla="*/ 89153 w 89535"/>
                <a:gd name="T5" fmla="*/ 51816 h 68580"/>
                <a:gd name="T6" fmla="*/ 61721 w 89535"/>
                <a:gd name="T7" fmla="*/ 0 h 68580"/>
              </a:gdLst>
              <a:ahLst/>
              <a:cxnLst>
                <a:cxn ang="0">
                  <a:pos x="T0" y="T1"/>
                </a:cxn>
                <a:cxn ang="0">
                  <a:pos x="T2" y="T3"/>
                </a:cxn>
                <a:cxn ang="0">
                  <a:pos x="T4" y="T5"/>
                </a:cxn>
                <a:cxn ang="0">
                  <a:pos x="T6" y="T7"/>
                </a:cxn>
              </a:cxnLst>
              <a:rect l="0" t="0" r="r" b="b"/>
              <a:pathLst>
                <a:path w="89535" h="68580">
                  <a:moveTo>
                    <a:pt x="61721" y="0"/>
                  </a:moveTo>
                  <a:lnTo>
                    <a:pt x="0" y="68580"/>
                  </a:lnTo>
                  <a:lnTo>
                    <a:pt x="89153" y="51816"/>
                  </a:lnTo>
                  <a:lnTo>
                    <a:pt x="617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76" name="Graphic 55"/>
            <p:cNvSpPr>
              <a:spLocks/>
            </p:cNvSpPr>
            <p:nvPr/>
          </p:nvSpPr>
          <p:spPr bwMode="auto">
            <a:xfrm>
              <a:off x="19293" y="21724"/>
              <a:ext cx="5772" cy="934"/>
            </a:xfrm>
            <a:custGeom>
              <a:avLst/>
              <a:gdLst>
                <a:gd name="T0" fmla="*/ 0 w 577215"/>
                <a:gd name="T1" fmla="*/ 0 h 93345"/>
                <a:gd name="T2" fmla="*/ 576834 w 577215"/>
                <a:gd name="T3" fmla="*/ 92964 h 93345"/>
              </a:gdLst>
              <a:ahLst/>
              <a:cxnLst>
                <a:cxn ang="0">
                  <a:pos x="T0" y="T1"/>
                </a:cxn>
                <a:cxn ang="0">
                  <a:pos x="T2" y="T3"/>
                </a:cxn>
              </a:cxnLst>
              <a:rect l="0" t="0" r="r" b="b"/>
              <a:pathLst>
                <a:path w="577215" h="93345">
                  <a:moveTo>
                    <a:pt x="0" y="0"/>
                  </a:moveTo>
                  <a:lnTo>
                    <a:pt x="576834" y="92964"/>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7" name="Graphic 56"/>
            <p:cNvSpPr>
              <a:spLocks/>
            </p:cNvSpPr>
            <p:nvPr/>
          </p:nvSpPr>
          <p:spPr bwMode="auto">
            <a:xfrm>
              <a:off x="18516" y="21442"/>
              <a:ext cx="902" cy="584"/>
            </a:xfrm>
            <a:custGeom>
              <a:avLst/>
              <a:gdLst>
                <a:gd name="T0" fmla="*/ 89916 w 90170"/>
                <a:gd name="T1" fmla="*/ 0 h 58419"/>
                <a:gd name="T2" fmla="*/ 0 w 90170"/>
                <a:gd name="T3" fmla="*/ 15239 h 58419"/>
                <a:gd name="T4" fmla="*/ 80772 w 90170"/>
                <a:gd name="T5" fmla="*/ 57911 h 58419"/>
                <a:gd name="T6" fmla="*/ 89916 w 90170"/>
                <a:gd name="T7" fmla="*/ 0 h 58419"/>
              </a:gdLst>
              <a:ahLst/>
              <a:cxnLst>
                <a:cxn ang="0">
                  <a:pos x="T0" y="T1"/>
                </a:cxn>
                <a:cxn ang="0">
                  <a:pos x="T2" y="T3"/>
                </a:cxn>
                <a:cxn ang="0">
                  <a:pos x="T4" y="T5"/>
                </a:cxn>
                <a:cxn ang="0">
                  <a:pos x="T6" y="T7"/>
                </a:cxn>
              </a:cxnLst>
              <a:rect l="0" t="0" r="r" b="b"/>
              <a:pathLst>
                <a:path w="90170" h="58419">
                  <a:moveTo>
                    <a:pt x="89916" y="0"/>
                  </a:moveTo>
                  <a:lnTo>
                    <a:pt x="0" y="15239"/>
                  </a:lnTo>
                  <a:lnTo>
                    <a:pt x="80772" y="57911"/>
                  </a:lnTo>
                  <a:lnTo>
                    <a:pt x="899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78" name="Graphic 57"/>
            <p:cNvSpPr>
              <a:spLocks/>
            </p:cNvSpPr>
            <p:nvPr/>
          </p:nvSpPr>
          <p:spPr bwMode="auto">
            <a:xfrm>
              <a:off x="8046" y="16710"/>
              <a:ext cx="4280" cy="4890"/>
            </a:xfrm>
            <a:custGeom>
              <a:avLst/>
              <a:gdLst>
                <a:gd name="T0" fmla="*/ 0 w 427990"/>
                <a:gd name="T1" fmla="*/ 488442 h 488950"/>
                <a:gd name="T2" fmla="*/ 427481 w 427990"/>
                <a:gd name="T3" fmla="*/ 0 h 488950"/>
              </a:gdLst>
              <a:ahLst/>
              <a:cxnLst>
                <a:cxn ang="0">
                  <a:pos x="T0" y="T1"/>
                </a:cxn>
                <a:cxn ang="0">
                  <a:pos x="T2" y="T3"/>
                </a:cxn>
              </a:cxnLst>
              <a:rect l="0" t="0" r="r" b="b"/>
              <a:pathLst>
                <a:path w="427990" h="488950">
                  <a:moveTo>
                    <a:pt x="0" y="488442"/>
                  </a:moveTo>
                  <a:lnTo>
                    <a:pt x="427481" y="0"/>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79" name="Graphic 58"/>
            <p:cNvSpPr>
              <a:spLocks/>
            </p:cNvSpPr>
            <p:nvPr/>
          </p:nvSpPr>
          <p:spPr bwMode="auto">
            <a:xfrm>
              <a:off x="12062" y="16116"/>
              <a:ext cx="787" cy="851"/>
            </a:xfrm>
            <a:custGeom>
              <a:avLst/>
              <a:gdLst>
                <a:gd name="T0" fmla="*/ 78486 w 78740"/>
                <a:gd name="T1" fmla="*/ 0 h 85090"/>
                <a:gd name="T2" fmla="*/ 0 w 78740"/>
                <a:gd name="T3" fmla="*/ 45720 h 85090"/>
                <a:gd name="T4" fmla="*/ 42672 w 78740"/>
                <a:gd name="T5" fmla="*/ 84582 h 85090"/>
                <a:gd name="T6" fmla="*/ 78486 w 78740"/>
                <a:gd name="T7" fmla="*/ 0 h 85090"/>
              </a:gdLst>
              <a:ahLst/>
              <a:cxnLst>
                <a:cxn ang="0">
                  <a:pos x="T0" y="T1"/>
                </a:cxn>
                <a:cxn ang="0">
                  <a:pos x="T2" y="T3"/>
                </a:cxn>
                <a:cxn ang="0">
                  <a:pos x="T4" y="T5"/>
                </a:cxn>
                <a:cxn ang="0">
                  <a:pos x="T6" y="T7"/>
                </a:cxn>
              </a:cxnLst>
              <a:rect l="0" t="0" r="r" b="b"/>
              <a:pathLst>
                <a:path w="78740" h="85090">
                  <a:moveTo>
                    <a:pt x="78486" y="0"/>
                  </a:moveTo>
                  <a:lnTo>
                    <a:pt x="0" y="45720"/>
                  </a:lnTo>
                  <a:lnTo>
                    <a:pt x="42672" y="84582"/>
                  </a:lnTo>
                  <a:lnTo>
                    <a:pt x="784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80" name="Graphic 59"/>
            <p:cNvSpPr>
              <a:spLocks/>
            </p:cNvSpPr>
            <p:nvPr/>
          </p:nvSpPr>
          <p:spPr bwMode="auto">
            <a:xfrm>
              <a:off x="18653" y="8336"/>
              <a:ext cx="14478" cy="1060"/>
            </a:xfrm>
            <a:custGeom>
              <a:avLst/>
              <a:gdLst>
                <a:gd name="T0" fmla="*/ 0 w 1447800"/>
                <a:gd name="T1" fmla="*/ 0 h 106045"/>
                <a:gd name="T2" fmla="*/ 1447800 w 1447800"/>
                <a:gd name="T3" fmla="*/ 105918 h 106045"/>
              </a:gdLst>
              <a:ahLst/>
              <a:cxnLst>
                <a:cxn ang="0">
                  <a:pos x="T0" y="T1"/>
                </a:cxn>
                <a:cxn ang="0">
                  <a:pos x="T2" y="T3"/>
                </a:cxn>
              </a:cxnLst>
              <a:rect l="0" t="0" r="r" b="b"/>
              <a:pathLst>
                <a:path w="1447800" h="106045">
                  <a:moveTo>
                    <a:pt x="0" y="0"/>
                  </a:moveTo>
                  <a:lnTo>
                    <a:pt x="1447800" y="105918"/>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81" name="Graphic 60"/>
            <p:cNvSpPr>
              <a:spLocks/>
            </p:cNvSpPr>
            <p:nvPr/>
          </p:nvSpPr>
          <p:spPr bwMode="auto">
            <a:xfrm>
              <a:off x="17861" y="8046"/>
              <a:ext cx="889" cy="591"/>
            </a:xfrm>
            <a:custGeom>
              <a:avLst/>
              <a:gdLst>
                <a:gd name="T0" fmla="*/ 88392 w 88900"/>
                <a:gd name="T1" fmla="*/ 0 h 59055"/>
                <a:gd name="T2" fmla="*/ 0 w 88900"/>
                <a:gd name="T3" fmla="*/ 22860 h 59055"/>
                <a:gd name="T4" fmla="*/ 83820 w 88900"/>
                <a:gd name="T5" fmla="*/ 58674 h 59055"/>
                <a:gd name="T6" fmla="*/ 88392 w 88900"/>
                <a:gd name="T7" fmla="*/ 0 h 59055"/>
              </a:gdLst>
              <a:ahLst/>
              <a:cxnLst>
                <a:cxn ang="0">
                  <a:pos x="T0" y="T1"/>
                </a:cxn>
                <a:cxn ang="0">
                  <a:pos x="T2" y="T3"/>
                </a:cxn>
                <a:cxn ang="0">
                  <a:pos x="T4" y="T5"/>
                </a:cxn>
                <a:cxn ang="0">
                  <a:pos x="T6" y="T7"/>
                </a:cxn>
              </a:cxnLst>
              <a:rect l="0" t="0" r="r" b="b"/>
              <a:pathLst>
                <a:path w="88900" h="59055">
                  <a:moveTo>
                    <a:pt x="88392" y="0"/>
                  </a:moveTo>
                  <a:lnTo>
                    <a:pt x="0" y="22860"/>
                  </a:lnTo>
                  <a:lnTo>
                    <a:pt x="83820" y="58674"/>
                  </a:lnTo>
                  <a:lnTo>
                    <a:pt x="883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82" name="Graphic 61"/>
            <p:cNvSpPr>
              <a:spLocks/>
            </p:cNvSpPr>
            <p:nvPr/>
          </p:nvSpPr>
          <p:spPr bwMode="auto">
            <a:xfrm>
              <a:off x="20916" y="9395"/>
              <a:ext cx="12211" cy="2070"/>
            </a:xfrm>
            <a:custGeom>
              <a:avLst/>
              <a:gdLst>
                <a:gd name="T0" fmla="*/ 0 w 1221105"/>
                <a:gd name="T1" fmla="*/ 206501 h 207010"/>
                <a:gd name="T2" fmla="*/ 1220724 w 1221105"/>
                <a:gd name="T3" fmla="*/ 0 h 207010"/>
              </a:gdLst>
              <a:ahLst/>
              <a:cxnLst>
                <a:cxn ang="0">
                  <a:pos x="T0" y="T1"/>
                </a:cxn>
                <a:cxn ang="0">
                  <a:pos x="T2" y="T3"/>
                </a:cxn>
              </a:cxnLst>
              <a:rect l="0" t="0" r="r" b="b"/>
              <a:pathLst>
                <a:path w="1221105" h="207010">
                  <a:moveTo>
                    <a:pt x="0" y="206501"/>
                  </a:moveTo>
                  <a:lnTo>
                    <a:pt x="1220724" y="0"/>
                  </a:lnTo>
                </a:path>
              </a:pathLst>
            </a:custGeom>
            <a:noFill/>
            <a:ln w="553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83" name="Graphic 62"/>
            <p:cNvSpPr>
              <a:spLocks/>
            </p:cNvSpPr>
            <p:nvPr/>
          </p:nvSpPr>
          <p:spPr bwMode="auto">
            <a:xfrm>
              <a:off x="20246" y="11201"/>
              <a:ext cx="781" cy="508"/>
            </a:xfrm>
            <a:custGeom>
              <a:avLst/>
              <a:gdLst>
                <a:gd name="T0" fmla="*/ 69342 w 78105"/>
                <a:gd name="T1" fmla="*/ 0 h 50800"/>
                <a:gd name="T2" fmla="*/ 0 w 78105"/>
                <a:gd name="T3" fmla="*/ 37338 h 50800"/>
                <a:gd name="T4" fmla="*/ 77724 w 78105"/>
                <a:gd name="T5" fmla="*/ 50292 h 50800"/>
                <a:gd name="T6" fmla="*/ 69342 w 78105"/>
                <a:gd name="T7" fmla="*/ 0 h 50800"/>
              </a:gdLst>
              <a:ahLst/>
              <a:cxnLst>
                <a:cxn ang="0">
                  <a:pos x="T0" y="T1"/>
                </a:cxn>
                <a:cxn ang="0">
                  <a:pos x="T2" y="T3"/>
                </a:cxn>
                <a:cxn ang="0">
                  <a:pos x="T4" y="T5"/>
                </a:cxn>
                <a:cxn ang="0">
                  <a:pos x="T6" y="T7"/>
                </a:cxn>
              </a:cxnLst>
              <a:rect l="0" t="0" r="r" b="b"/>
              <a:pathLst>
                <a:path w="78105" h="50800">
                  <a:moveTo>
                    <a:pt x="69342" y="0"/>
                  </a:moveTo>
                  <a:lnTo>
                    <a:pt x="0" y="37338"/>
                  </a:lnTo>
                  <a:lnTo>
                    <a:pt x="77724" y="50292"/>
                  </a:lnTo>
                  <a:lnTo>
                    <a:pt x="693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84" name="Graphic 63"/>
            <p:cNvSpPr>
              <a:spLocks/>
            </p:cNvSpPr>
            <p:nvPr/>
          </p:nvSpPr>
          <p:spPr bwMode="auto">
            <a:xfrm>
              <a:off x="4777" y="11894"/>
              <a:ext cx="10929" cy="3823"/>
            </a:xfrm>
            <a:custGeom>
              <a:avLst/>
              <a:gdLst>
                <a:gd name="T0" fmla="*/ 1092708 w 1092835"/>
                <a:gd name="T1" fmla="*/ 0 h 382270"/>
                <a:gd name="T2" fmla="*/ 0 w 1092835"/>
                <a:gd name="T3" fmla="*/ 381762 h 382270"/>
              </a:gdLst>
              <a:ahLst/>
              <a:cxnLst>
                <a:cxn ang="0">
                  <a:pos x="T0" y="T1"/>
                </a:cxn>
                <a:cxn ang="0">
                  <a:pos x="T2" y="T3"/>
                </a:cxn>
              </a:cxnLst>
              <a:rect l="0" t="0" r="r" b="b"/>
              <a:pathLst>
                <a:path w="1092835" h="382270">
                  <a:moveTo>
                    <a:pt x="1092708" y="0"/>
                  </a:moveTo>
                  <a:lnTo>
                    <a:pt x="0" y="381762"/>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85" name="Graphic 64"/>
            <p:cNvSpPr>
              <a:spLocks/>
            </p:cNvSpPr>
            <p:nvPr/>
          </p:nvSpPr>
          <p:spPr bwMode="auto">
            <a:xfrm>
              <a:off x="15544" y="11635"/>
              <a:ext cx="902" cy="565"/>
            </a:xfrm>
            <a:custGeom>
              <a:avLst/>
              <a:gdLst>
                <a:gd name="T0" fmla="*/ 89916 w 90170"/>
                <a:gd name="T1" fmla="*/ 0 h 56515"/>
                <a:gd name="T2" fmla="*/ 0 w 90170"/>
                <a:gd name="T3" fmla="*/ 761 h 56515"/>
                <a:gd name="T4" fmla="*/ 18288 w 90170"/>
                <a:gd name="T5" fmla="*/ 56387 h 56515"/>
                <a:gd name="T6" fmla="*/ 89916 w 90170"/>
                <a:gd name="T7" fmla="*/ 0 h 56515"/>
              </a:gdLst>
              <a:ahLst/>
              <a:cxnLst>
                <a:cxn ang="0">
                  <a:pos x="T0" y="T1"/>
                </a:cxn>
                <a:cxn ang="0">
                  <a:pos x="T2" y="T3"/>
                </a:cxn>
                <a:cxn ang="0">
                  <a:pos x="T4" y="T5"/>
                </a:cxn>
                <a:cxn ang="0">
                  <a:pos x="T6" y="T7"/>
                </a:cxn>
              </a:cxnLst>
              <a:rect l="0" t="0" r="r" b="b"/>
              <a:pathLst>
                <a:path w="90170" h="56515">
                  <a:moveTo>
                    <a:pt x="89916" y="0"/>
                  </a:moveTo>
                  <a:lnTo>
                    <a:pt x="0" y="761"/>
                  </a:lnTo>
                  <a:lnTo>
                    <a:pt x="18288" y="56387"/>
                  </a:lnTo>
                  <a:lnTo>
                    <a:pt x="899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86" name="Graphic 65"/>
            <p:cNvSpPr>
              <a:spLocks/>
            </p:cNvSpPr>
            <p:nvPr/>
          </p:nvSpPr>
          <p:spPr bwMode="auto">
            <a:xfrm>
              <a:off x="15902" y="891"/>
              <a:ext cx="6325" cy="4261"/>
            </a:xfrm>
            <a:custGeom>
              <a:avLst/>
              <a:gdLst>
                <a:gd name="T0" fmla="*/ 0 w 632460"/>
                <a:gd name="T1" fmla="*/ 425957 h 426084"/>
                <a:gd name="T2" fmla="*/ 632460 w 632460"/>
                <a:gd name="T3" fmla="*/ 0 h 426084"/>
              </a:gdLst>
              <a:ahLst/>
              <a:cxnLst>
                <a:cxn ang="0">
                  <a:pos x="T0" y="T1"/>
                </a:cxn>
                <a:cxn ang="0">
                  <a:pos x="T2" y="T3"/>
                </a:cxn>
              </a:cxnLst>
              <a:rect l="0" t="0" r="r" b="b"/>
              <a:pathLst>
                <a:path w="632460" h="426084">
                  <a:moveTo>
                    <a:pt x="0" y="425957"/>
                  </a:moveTo>
                  <a:lnTo>
                    <a:pt x="632460" y="0"/>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87" name="Graphic 66"/>
            <p:cNvSpPr>
              <a:spLocks/>
            </p:cNvSpPr>
            <p:nvPr/>
          </p:nvSpPr>
          <p:spPr bwMode="auto">
            <a:xfrm>
              <a:off x="15247" y="4861"/>
              <a:ext cx="876" cy="737"/>
            </a:xfrm>
            <a:custGeom>
              <a:avLst/>
              <a:gdLst>
                <a:gd name="T0" fmla="*/ 56387 w 87630"/>
                <a:gd name="T1" fmla="*/ 0 h 73660"/>
                <a:gd name="T2" fmla="*/ 0 w 87630"/>
                <a:gd name="T3" fmla="*/ 73152 h 73660"/>
                <a:gd name="T4" fmla="*/ 87629 w 87630"/>
                <a:gd name="T5" fmla="*/ 48768 h 73660"/>
                <a:gd name="T6" fmla="*/ 56387 w 87630"/>
                <a:gd name="T7" fmla="*/ 0 h 73660"/>
              </a:gdLst>
              <a:ahLst/>
              <a:cxnLst>
                <a:cxn ang="0">
                  <a:pos x="T0" y="T1"/>
                </a:cxn>
                <a:cxn ang="0">
                  <a:pos x="T2" y="T3"/>
                </a:cxn>
                <a:cxn ang="0">
                  <a:pos x="T4" y="T5"/>
                </a:cxn>
                <a:cxn ang="0">
                  <a:pos x="T6" y="T7"/>
                </a:cxn>
              </a:cxnLst>
              <a:rect l="0" t="0" r="r" b="b"/>
              <a:pathLst>
                <a:path w="87630" h="73660">
                  <a:moveTo>
                    <a:pt x="56387" y="0"/>
                  </a:moveTo>
                  <a:lnTo>
                    <a:pt x="0" y="73152"/>
                  </a:lnTo>
                  <a:lnTo>
                    <a:pt x="87629" y="48768"/>
                  </a:lnTo>
                  <a:lnTo>
                    <a:pt x="563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88" name="Graphic 67"/>
            <p:cNvSpPr>
              <a:spLocks/>
            </p:cNvSpPr>
            <p:nvPr/>
          </p:nvSpPr>
          <p:spPr bwMode="auto">
            <a:xfrm>
              <a:off x="9304" y="1562"/>
              <a:ext cx="1295" cy="4876"/>
            </a:xfrm>
            <a:custGeom>
              <a:avLst/>
              <a:gdLst>
                <a:gd name="T0" fmla="*/ 129539 w 129539"/>
                <a:gd name="T1" fmla="*/ 487679 h 487680"/>
                <a:gd name="T2" fmla="*/ 0 w 129539"/>
                <a:gd name="T3" fmla="*/ 0 h 487680"/>
              </a:gdLst>
              <a:ahLst/>
              <a:cxnLst>
                <a:cxn ang="0">
                  <a:pos x="T0" y="T1"/>
                </a:cxn>
                <a:cxn ang="0">
                  <a:pos x="T2" y="T3"/>
                </a:cxn>
              </a:cxnLst>
              <a:rect l="0" t="0" r="r" b="b"/>
              <a:pathLst>
                <a:path w="129539" h="487680">
                  <a:moveTo>
                    <a:pt x="129539" y="487679"/>
                  </a:moveTo>
                  <a:lnTo>
                    <a:pt x="0" y="0"/>
                  </a:lnTo>
                </a:path>
              </a:pathLst>
            </a:custGeom>
            <a:noFill/>
            <a:ln w="92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189" name="Graphic 68"/>
            <p:cNvSpPr>
              <a:spLocks/>
            </p:cNvSpPr>
            <p:nvPr/>
          </p:nvSpPr>
          <p:spPr bwMode="auto">
            <a:xfrm>
              <a:off x="10309" y="6286"/>
              <a:ext cx="553" cy="933"/>
            </a:xfrm>
            <a:custGeom>
              <a:avLst/>
              <a:gdLst>
                <a:gd name="T0" fmla="*/ 54863 w 55244"/>
                <a:gd name="T1" fmla="*/ 0 h 93345"/>
                <a:gd name="T2" fmla="*/ 0 w 55244"/>
                <a:gd name="T3" fmla="*/ 16002 h 93345"/>
                <a:gd name="T4" fmla="*/ 50291 w 55244"/>
                <a:gd name="T5" fmla="*/ 92964 h 93345"/>
                <a:gd name="T6" fmla="*/ 54863 w 55244"/>
                <a:gd name="T7" fmla="*/ 0 h 93345"/>
              </a:gdLst>
              <a:ahLst/>
              <a:cxnLst>
                <a:cxn ang="0">
                  <a:pos x="T0" y="T1"/>
                </a:cxn>
                <a:cxn ang="0">
                  <a:pos x="T2" y="T3"/>
                </a:cxn>
                <a:cxn ang="0">
                  <a:pos x="T4" y="T5"/>
                </a:cxn>
                <a:cxn ang="0">
                  <a:pos x="T6" y="T7"/>
                </a:cxn>
              </a:cxnLst>
              <a:rect l="0" t="0" r="r" b="b"/>
              <a:pathLst>
                <a:path w="55244" h="93345">
                  <a:moveTo>
                    <a:pt x="54863" y="0"/>
                  </a:moveTo>
                  <a:lnTo>
                    <a:pt x="0" y="16002"/>
                  </a:lnTo>
                  <a:lnTo>
                    <a:pt x="50291" y="92964"/>
                  </a:lnTo>
                  <a:lnTo>
                    <a:pt x="548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pic>
          <p:nvPicPr>
            <p:cNvPr id="69" name="Image 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4820"/>
              <a:ext cx="4511" cy="2241"/>
            </a:xfrm>
            <a:prstGeom prst="rect">
              <a:avLst/>
            </a:prstGeom>
            <a:noFill/>
            <a:extLst>
              <a:ext uri="{909E8E84-426E-40DD-AFC4-6F175D3DCCD1}">
                <a14:hiddenFill xmlns:a14="http://schemas.microsoft.com/office/drawing/2010/main">
                  <a:solidFill>
                    <a:srgbClr val="FFFFFF"/>
                  </a:solidFill>
                </a14:hiddenFill>
              </a:ext>
            </a:extLst>
          </p:spPr>
        </p:pic>
        <p:pic>
          <p:nvPicPr>
            <p:cNvPr id="70" name="Image 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162"/>
              <a:ext cx="4754" cy="1920"/>
            </a:xfrm>
            <a:prstGeom prst="rect">
              <a:avLst/>
            </a:prstGeom>
            <a:noFill/>
            <a:extLst>
              <a:ext uri="{909E8E84-426E-40DD-AFC4-6F175D3DCCD1}">
                <a14:hiddenFill xmlns:a14="http://schemas.microsoft.com/office/drawing/2010/main">
                  <a:solidFill>
                    <a:srgbClr val="FFFFFF"/>
                  </a:solidFill>
                </a14:hiddenFill>
              </a:ext>
            </a:extLst>
          </p:spPr>
        </p:pic>
        <p:pic>
          <p:nvPicPr>
            <p:cNvPr id="71" name="Image 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 y="20711"/>
              <a:ext cx="4511" cy="2377"/>
            </a:xfrm>
            <a:prstGeom prst="rect">
              <a:avLst/>
            </a:prstGeom>
            <a:noFill/>
            <a:extLst>
              <a:ext uri="{909E8E84-426E-40DD-AFC4-6F175D3DCCD1}">
                <a14:hiddenFill xmlns:a14="http://schemas.microsoft.com/office/drawing/2010/main">
                  <a:solidFill>
                    <a:srgbClr val="FFFFFF"/>
                  </a:solidFill>
                </a14:hiddenFill>
              </a:ext>
            </a:extLst>
          </p:spPr>
        </p:pic>
        <p:pic>
          <p:nvPicPr>
            <p:cNvPr id="72" name="Image 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6" y="21930"/>
              <a:ext cx="4511" cy="1966"/>
            </a:xfrm>
            <a:prstGeom prst="rect">
              <a:avLst/>
            </a:prstGeom>
            <a:noFill/>
            <a:extLst>
              <a:ext uri="{909E8E84-426E-40DD-AFC4-6F175D3DCCD1}">
                <a14:hiddenFill xmlns:a14="http://schemas.microsoft.com/office/drawing/2010/main">
                  <a:solidFill>
                    <a:srgbClr val="FFFFFF"/>
                  </a:solidFill>
                </a14:hiddenFill>
              </a:ext>
            </a:extLst>
          </p:spPr>
        </p:pic>
        <p:pic>
          <p:nvPicPr>
            <p:cNvPr id="73" name="Image 7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28" y="23271"/>
              <a:ext cx="5121" cy="1920"/>
            </a:xfrm>
            <a:prstGeom prst="rect">
              <a:avLst/>
            </a:prstGeom>
            <a:noFill/>
            <a:extLst>
              <a:ext uri="{909E8E84-426E-40DD-AFC4-6F175D3DCCD1}">
                <a14:hiddenFill xmlns:a14="http://schemas.microsoft.com/office/drawing/2010/main">
                  <a:solidFill>
                    <a:srgbClr val="FFFFFF"/>
                  </a:solidFill>
                </a14:hiddenFill>
              </a:ext>
            </a:extLst>
          </p:spPr>
        </p:pic>
        <p:pic>
          <p:nvPicPr>
            <p:cNvPr id="74" name="Image 7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5" y="259"/>
              <a:ext cx="5547" cy="1966"/>
            </a:xfrm>
            <a:prstGeom prst="rect">
              <a:avLst/>
            </a:prstGeom>
            <a:noFill/>
            <a:extLst>
              <a:ext uri="{909E8E84-426E-40DD-AFC4-6F175D3DCCD1}">
                <a14:hiddenFill xmlns:a14="http://schemas.microsoft.com/office/drawing/2010/main">
                  <a:solidFill>
                    <a:srgbClr val="FFFFFF"/>
                  </a:solidFill>
                </a14:hiddenFill>
              </a:ext>
            </a:extLst>
          </p:spPr>
        </p:pic>
        <p:pic>
          <p:nvPicPr>
            <p:cNvPr id="75" name="Image 7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06" y="0"/>
              <a:ext cx="5791" cy="1600"/>
            </a:xfrm>
            <a:prstGeom prst="rect">
              <a:avLst/>
            </a:prstGeom>
            <a:noFill/>
            <a:extLst>
              <a:ext uri="{909E8E84-426E-40DD-AFC4-6F175D3DCCD1}">
                <a14:hiddenFill xmlns:a14="http://schemas.microsoft.com/office/drawing/2010/main">
                  <a:solidFill>
                    <a:srgbClr val="FFFFFF"/>
                  </a:solidFill>
                </a14:hiddenFill>
              </a:ext>
            </a:extLst>
          </p:spPr>
        </p:pic>
        <p:pic>
          <p:nvPicPr>
            <p:cNvPr id="76" name="Image 7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23" y="12801"/>
              <a:ext cx="3353" cy="2926"/>
            </a:xfrm>
            <a:prstGeom prst="rect">
              <a:avLst/>
            </a:prstGeom>
            <a:noFill/>
            <a:extLst>
              <a:ext uri="{909E8E84-426E-40DD-AFC4-6F175D3DCCD1}">
                <a14:hiddenFill xmlns:a14="http://schemas.microsoft.com/office/drawing/2010/main">
                  <a:solidFill>
                    <a:srgbClr val="FFFFFF"/>
                  </a:solidFill>
                </a14:hiddenFill>
              </a:ext>
            </a:extLst>
          </p:spPr>
        </p:pic>
        <p:pic>
          <p:nvPicPr>
            <p:cNvPr id="77" name="Image 7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09" y="14097"/>
              <a:ext cx="5242" cy="2011"/>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 7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268" y="8107"/>
              <a:ext cx="4999" cy="1920"/>
            </a:xfrm>
            <a:prstGeom prst="rect">
              <a:avLst/>
            </a:prstGeom>
            <a:noFill/>
            <a:extLst>
              <a:ext uri="{909E8E84-426E-40DD-AFC4-6F175D3DCCD1}">
                <a14:hiddenFill xmlns:a14="http://schemas.microsoft.com/office/drawing/2010/main">
                  <a:solidFill>
                    <a:srgbClr val="FFFFFF"/>
                  </a:solidFill>
                </a14:hiddenFill>
              </a:ext>
            </a:extLst>
          </p:spPr>
        </p:pic>
        <p:pic>
          <p:nvPicPr>
            <p:cNvPr id="79" name="Image 7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634" y="9654"/>
              <a:ext cx="4267" cy="1966"/>
            </a:xfrm>
            <a:prstGeom prst="rect">
              <a:avLst/>
            </a:prstGeom>
            <a:noFill/>
            <a:extLst>
              <a:ext uri="{909E8E84-426E-40DD-AFC4-6F175D3DCCD1}">
                <a14:hiddenFill xmlns:a14="http://schemas.microsoft.com/office/drawing/2010/main">
                  <a:solidFill>
                    <a:srgbClr val="FFFFFF"/>
                  </a:solidFill>
                </a14:hiddenFill>
              </a:ext>
            </a:extLst>
          </p:spPr>
        </p:pic>
      </p:grpSp>
      <p:sp>
        <p:nvSpPr>
          <p:cNvPr id="7190" name="Прямоугольник 7189"/>
          <p:cNvSpPr/>
          <p:nvPr/>
        </p:nvSpPr>
        <p:spPr>
          <a:xfrm>
            <a:off x="1642598" y="466953"/>
            <a:ext cx="6272146" cy="369332"/>
          </a:xfrm>
          <a:prstGeom prst="rect">
            <a:avLst/>
          </a:prstGeom>
        </p:spPr>
        <p:txBody>
          <a:bodyPr wrap="square">
            <a:spAutoFit/>
          </a:bodyPr>
          <a:lstStyle/>
          <a:p>
            <a:r>
              <a:rPr lang="ru-RU" b="1" dirty="0" smtClean="0">
                <a:solidFill>
                  <a:schemeClr val="accent6">
                    <a:lumMod val="50000"/>
                  </a:schemeClr>
                </a:solidFill>
                <a:effectLst>
                  <a:outerShdw blurRad="38100" dist="38100" dir="2700000" algn="tl">
                    <a:srgbClr val="000000">
                      <a:alpha val="43137"/>
                    </a:srgbClr>
                  </a:outerShdw>
                </a:effectLst>
              </a:rPr>
              <a:t>Схема </a:t>
            </a:r>
            <a:r>
              <a:rPr lang="ru-RU" b="1" dirty="0">
                <a:solidFill>
                  <a:schemeClr val="accent6">
                    <a:lumMod val="50000"/>
                  </a:schemeClr>
                </a:solidFill>
                <a:effectLst>
                  <a:outerShdw blurRad="38100" dist="38100" dir="2700000" algn="tl">
                    <a:srgbClr val="000000">
                      <a:alpha val="43137"/>
                    </a:srgbClr>
                  </a:outerShdw>
                </a:effectLst>
              </a:rPr>
              <a:t>устройства ядерного заряда пушечного типа</a:t>
            </a:r>
          </a:p>
        </p:txBody>
      </p:sp>
    </p:spTree>
    <p:extLst>
      <p:ext uri="{BB962C8B-B14F-4D97-AF65-F5344CB8AC3E}">
        <p14:creationId xmlns:p14="http://schemas.microsoft.com/office/powerpoint/2010/main" val="55048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80"/>
          <p:cNvPicPr/>
          <p:nvPr/>
        </p:nvPicPr>
        <p:blipFill>
          <a:blip r:embed="rId2" cstate="print"/>
          <a:stretch>
            <a:fillRect/>
          </a:stretch>
        </p:blipFill>
        <p:spPr>
          <a:xfrm>
            <a:off x="6070869" y="1412776"/>
            <a:ext cx="1672203" cy="2736304"/>
          </a:xfrm>
          <a:prstGeom prst="rect">
            <a:avLst/>
          </a:prstGeom>
        </p:spPr>
      </p:pic>
      <p:pic>
        <p:nvPicPr>
          <p:cNvPr id="5" name="Image 81"/>
          <p:cNvPicPr/>
          <p:nvPr/>
        </p:nvPicPr>
        <p:blipFill>
          <a:blip r:embed="rId3" cstate="print"/>
          <a:stretch>
            <a:fillRect/>
          </a:stretch>
        </p:blipFill>
        <p:spPr>
          <a:xfrm>
            <a:off x="1475656" y="1412776"/>
            <a:ext cx="1685538" cy="2736304"/>
          </a:xfrm>
          <a:prstGeom prst="rect">
            <a:avLst/>
          </a:prstGeom>
        </p:spPr>
      </p:pic>
      <p:sp>
        <p:nvSpPr>
          <p:cNvPr id="2" name="Прямоугольник 1"/>
          <p:cNvSpPr/>
          <p:nvPr/>
        </p:nvSpPr>
        <p:spPr>
          <a:xfrm>
            <a:off x="1907702" y="4305962"/>
            <a:ext cx="5570262" cy="369332"/>
          </a:xfrm>
          <a:prstGeom prst="rect">
            <a:avLst/>
          </a:prstGeom>
        </p:spPr>
        <p:txBody>
          <a:bodyPr wrap="square">
            <a:spAutoFit/>
          </a:bodyPr>
          <a:lstStyle/>
          <a:p>
            <a:r>
              <a:rPr lang="ru-RU" i="1" dirty="0" smtClean="0">
                <a:latin typeface="Times New Roman" pitchFamily="18" charset="0"/>
                <a:cs typeface="Times New Roman" pitchFamily="18" charset="0"/>
              </a:rPr>
              <a:t>    </a:t>
            </a:r>
            <a:r>
              <a:rPr lang="ru-RU" i="1" dirty="0">
                <a:latin typeface="Times New Roman" pitchFamily="18" charset="0"/>
                <a:cs typeface="Times New Roman" pitchFamily="18" charset="0"/>
              </a:rPr>
              <a:t>а	</a:t>
            </a:r>
            <a:r>
              <a:rPr lang="ru-RU" i="1" dirty="0" smtClean="0">
                <a:latin typeface="Times New Roman" pitchFamily="18" charset="0"/>
                <a:cs typeface="Times New Roman" pitchFamily="18" charset="0"/>
              </a:rPr>
              <a:t>                                                                    б</a:t>
            </a:r>
            <a:endParaRPr lang="ru-RU" dirty="0">
              <a:latin typeface="Times New Roman" pitchFamily="18" charset="0"/>
              <a:cs typeface="Times New Roman" pitchFamily="18" charset="0"/>
            </a:endParaRPr>
          </a:p>
        </p:txBody>
      </p:sp>
      <p:sp>
        <p:nvSpPr>
          <p:cNvPr id="3" name="Прямоугольник 2"/>
          <p:cNvSpPr/>
          <p:nvPr/>
        </p:nvSpPr>
        <p:spPr>
          <a:xfrm>
            <a:off x="1128437" y="4869160"/>
            <a:ext cx="7128792" cy="646331"/>
          </a:xfrm>
          <a:prstGeom prst="rect">
            <a:avLst/>
          </a:prstGeom>
        </p:spPr>
        <p:txBody>
          <a:bodyPr wrap="square">
            <a:spAutoFit/>
          </a:bodyPr>
          <a:lstStyle/>
          <a:p>
            <a:r>
              <a:rPr lang="ru-RU" i="1" dirty="0" smtClean="0"/>
              <a:t>а </a:t>
            </a:r>
            <a:r>
              <a:rPr lang="ru-RU" dirty="0"/>
              <a:t>– плотность нормальная, масса меньше критической; </a:t>
            </a:r>
            <a:endParaRPr lang="ru-RU" dirty="0" smtClean="0"/>
          </a:p>
          <a:p>
            <a:r>
              <a:rPr lang="ru-RU" i="1" dirty="0" smtClean="0"/>
              <a:t>б </a:t>
            </a:r>
            <a:r>
              <a:rPr lang="ru-RU" dirty="0"/>
              <a:t>– плотность больше нормальной, масса больше критической</a:t>
            </a:r>
          </a:p>
        </p:txBody>
      </p:sp>
      <p:sp>
        <p:nvSpPr>
          <p:cNvPr id="6" name="Прямоугольник 5"/>
          <p:cNvSpPr/>
          <p:nvPr/>
        </p:nvSpPr>
        <p:spPr>
          <a:xfrm>
            <a:off x="539552" y="332656"/>
            <a:ext cx="8208912" cy="646331"/>
          </a:xfrm>
          <a:prstGeom prst="rect">
            <a:avLst/>
          </a:prstGeom>
        </p:spPr>
        <p:txBody>
          <a:bodyPr wrap="square">
            <a:spAutoFit/>
          </a:bodyPr>
          <a:lstStyle/>
          <a:p>
            <a:r>
              <a:rPr lang="ru-RU"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Принципиальная схема осуществления ядерного взрыва с помощью направленного внутрь взрыва обычного ВВ (имплозии): </a:t>
            </a:r>
          </a:p>
        </p:txBody>
      </p:sp>
    </p:spTree>
    <p:extLst>
      <p:ext uri="{BB962C8B-B14F-4D97-AF65-F5344CB8AC3E}">
        <p14:creationId xmlns:p14="http://schemas.microsoft.com/office/powerpoint/2010/main" val="73460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885151"/>
            <a:ext cx="5256584" cy="412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14"/>
          <p:cNvSpPr txBox="1">
            <a:spLocks noChangeArrowheads="1"/>
          </p:cNvSpPr>
          <p:nvPr/>
        </p:nvSpPr>
        <p:spPr bwMode="auto">
          <a:xfrm>
            <a:off x="251520" y="4667694"/>
            <a:ext cx="82809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1600" b="1" dirty="0">
                <a:latin typeface="Arial" pitchFamily="34" charset="0"/>
                <a:cs typeface="Arial" pitchFamily="34" charset="0"/>
              </a:rPr>
              <a:t>1 — корпус </a:t>
            </a:r>
          </a:p>
          <a:p>
            <a:pPr algn="just" eaLnBrk="1" hangingPunct="1"/>
            <a:r>
              <a:rPr lang="ru-RU" sz="1600" b="1" dirty="0">
                <a:latin typeface="Arial" pitchFamily="34" charset="0"/>
                <a:cs typeface="Arial" pitchFamily="34" charset="0"/>
              </a:rPr>
              <a:t> 2 — взрывной механизм </a:t>
            </a:r>
          </a:p>
          <a:p>
            <a:pPr algn="just" eaLnBrk="1" hangingPunct="1"/>
            <a:r>
              <a:rPr lang="ru-RU" sz="1600" b="1" dirty="0">
                <a:latin typeface="Arial" pitchFamily="34" charset="0"/>
                <a:cs typeface="Arial" pitchFamily="34" charset="0"/>
              </a:rPr>
              <a:t> 3 — обычное взрывчатое вещество </a:t>
            </a:r>
          </a:p>
          <a:p>
            <a:pPr algn="just" eaLnBrk="1" hangingPunct="1"/>
            <a:r>
              <a:rPr lang="ru-RU" sz="1600" b="1" dirty="0">
                <a:latin typeface="Arial" pitchFamily="34" charset="0"/>
                <a:cs typeface="Arial" pitchFamily="34" charset="0"/>
              </a:rPr>
              <a:t> 4 — электродетонатор </a:t>
            </a:r>
          </a:p>
          <a:p>
            <a:pPr algn="just" eaLnBrk="1" hangingPunct="1"/>
            <a:r>
              <a:rPr lang="ru-RU" sz="1600" b="1" dirty="0">
                <a:latin typeface="Arial" pitchFamily="34" charset="0"/>
                <a:cs typeface="Arial" pitchFamily="34" charset="0"/>
              </a:rPr>
              <a:t> 5 — нейтронный отражатель </a:t>
            </a:r>
          </a:p>
          <a:p>
            <a:pPr algn="just" eaLnBrk="1" hangingPunct="1"/>
            <a:r>
              <a:rPr lang="ru-RU" sz="1600" b="1" dirty="0">
                <a:latin typeface="Arial" pitchFamily="34" charset="0"/>
                <a:cs typeface="Arial" pitchFamily="34" charset="0"/>
              </a:rPr>
              <a:t> 6 — ядерное горючее (</a:t>
            </a:r>
            <a:r>
              <a:rPr lang="ru-RU" sz="1600" b="1" dirty="0" smtClean="0">
                <a:latin typeface="Arial" pitchFamily="34" charset="0"/>
                <a:cs typeface="Arial" pitchFamily="34" charset="0"/>
              </a:rPr>
              <a:t>238U</a:t>
            </a:r>
            <a:r>
              <a:rPr lang="ru-RU" sz="1600" b="1" dirty="0">
                <a:latin typeface="Arial" pitchFamily="34" charset="0"/>
                <a:cs typeface="Arial" pitchFamily="34" charset="0"/>
              </a:rPr>
              <a:t>) </a:t>
            </a:r>
          </a:p>
          <a:p>
            <a:pPr algn="just" eaLnBrk="1" hangingPunct="1"/>
            <a:r>
              <a:rPr lang="ru-RU" sz="1600" b="1" dirty="0">
                <a:latin typeface="Arial" pitchFamily="34" charset="0"/>
                <a:cs typeface="Arial" pitchFamily="34" charset="0"/>
              </a:rPr>
              <a:t> 7 — источник нейтронов </a:t>
            </a:r>
          </a:p>
          <a:p>
            <a:pPr algn="just" eaLnBrk="1" hangingPunct="1"/>
            <a:r>
              <a:rPr lang="ru-RU" sz="1600" b="1" dirty="0">
                <a:latin typeface="Arial" pitchFamily="34" charset="0"/>
                <a:cs typeface="Arial" pitchFamily="34" charset="0"/>
              </a:rPr>
              <a:t> 8 — процесс обжатия ядерного горючего направленным внутрь взрывом</a:t>
            </a:r>
          </a:p>
        </p:txBody>
      </p:sp>
      <p:sp>
        <p:nvSpPr>
          <p:cNvPr id="2" name="Прямоугольник 1"/>
          <p:cNvSpPr/>
          <p:nvPr/>
        </p:nvSpPr>
        <p:spPr>
          <a:xfrm>
            <a:off x="971600" y="232656"/>
            <a:ext cx="7560840" cy="646331"/>
          </a:xfrm>
          <a:prstGeom prst="rect">
            <a:avLst/>
          </a:prstGeom>
        </p:spPr>
        <p:txBody>
          <a:bodyPr wrap="square">
            <a:spAutoFit/>
          </a:bodyPr>
          <a:lstStyle/>
          <a:p>
            <a:r>
              <a:rPr lang="ru-RU" b="1" dirty="0">
                <a:solidFill>
                  <a:schemeClr val="accent6">
                    <a:lumMod val="50000"/>
                  </a:schemeClr>
                </a:solidFill>
                <a:effectLst>
                  <a:outerShdw blurRad="38100" dist="38100" dir="2700000" algn="tl">
                    <a:srgbClr val="000000">
                      <a:alpha val="43137"/>
                    </a:srgbClr>
                  </a:outerShdw>
                </a:effectLst>
              </a:rPr>
              <a:t>Схема устройства комбинированного ядерного заряда </a:t>
            </a:r>
            <a:r>
              <a:rPr lang="ru-RU" b="1" dirty="0" smtClean="0">
                <a:solidFill>
                  <a:schemeClr val="accent6">
                    <a:lumMod val="50000"/>
                  </a:schemeClr>
                </a:solidFill>
                <a:effectLst>
                  <a:outerShdw blurRad="38100" dist="38100" dir="2700000" algn="tl">
                    <a:srgbClr val="000000">
                      <a:alpha val="43137"/>
                    </a:srgbClr>
                  </a:outerShdw>
                </a:effectLst>
              </a:rPr>
              <a:t>типа </a:t>
            </a:r>
            <a:r>
              <a:rPr lang="ru-RU" b="1" dirty="0">
                <a:solidFill>
                  <a:schemeClr val="accent6">
                    <a:lumMod val="50000"/>
                  </a:schemeClr>
                </a:solidFill>
                <a:effectLst>
                  <a:outerShdw blurRad="38100" dist="38100" dir="2700000" algn="tl">
                    <a:srgbClr val="000000">
                      <a:alpha val="43137"/>
                    </a:srgbClr>
                  </a:outerShdw>
                </a:effectLst>
              </a:rPr>
              <a:t>«деление – синтез – деление»: </a:t>
            </a:r>
          </a:p>
        </p:txBody>
      </p:sp>
    </p:spTree>
    <p:extLst>
      <p:ext uri="{BB962C8B-B14F-4D97-AF65-F5344CB8AC3E}">
        <p14:creationId xmlns:p14="http://schemas.microsoft.com/office/powerpoint/2010/main" val="667738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a:extLst>
              <a:ext uri="{FF2B5EF4-FFF2-40B4-BE49-F238E27FC236}">
                <a16:creationId xmlns="" xmlns:a16="http://schemas.microsoft.com/office/drawing/2014/main" id="{3398A99B-2B3A-2A64-E210-CF6F338BDA43}"/>
              </a:ext>
            </a:extLst>
          </p:cNvPr>
          <p:cNvSpPr>
            <a:spLocks noChangeArrowheads="1"/>
          </p:cNvSpPr>
          <p:nvPr/>
        </p:nvSpPr>
        <p:spPr bwMode="auto">
          <a:xfrm>
            <a:off x="179388" y="1652123"/>
            <a:ext cx="8785225" cy="824841"/>
          </a:xfrm>
          <a:prstGeom prst="rect">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746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altLang="ru-RU" sz="2000" b="1" dirty="0">
                <a:latin typeface="Times New Roman" panose="02020603050405020304" pitchFamily="18" charset="0"/>
              </a:rPr>
              <a:t>      </a:t>
            </a:r>
            <a:r>
              <a:rPr lang="ru-RU" altLang="ru-RU" sz="1800" b="1" dirty="0">
                <a:cs typeface="Arial" pitchFamily="34" charset="0"/>
              </a:rPr>
              <a:t>За единицу измерения принимается 1 тонна тротила, при взрыве которой выделяется энергия, равная 10 </a:t>
            </a:r>
            <a:r>
              <a:rPr lang="ru-RU" altLang="ru-RU" sz="1800" b="1" baseline="30000" dirty="0">
                <a:cs typeface="Arial" pitchFamily="34" charset="0"/>
              </a:rPr>
              <a:t>6</a:t>
            </a:r>
            <a:r>
              <a:rPr lang="ru-RU" altLang="ru-RU" sz="1800" b="1" dirty="0">
                <a:cs typeface="Arial" pitchFamily="34" charset="0"/>
              </a:rPr>
              <a:t> ккал. Тротиловый эквивалент выражают также в тысячах тонн (</a:t>
            </a:r>
            <a:r>
              <a:rPr lang="ru-RU" altLang="ru-RU" sz="1800" b="1" i="1" dirty="0" err="1">
                <a:cs typeface="Arial" pitchFamily="34" charset="0"/>
              </a:rPr>
              <a:t>кт</a:t>
            </a:r>
            <a:r>
              <a:rPr lang="ru-RU" altLang="ru-RU" sz="1800" b="1" dirty="0">
                <a:cs typeface="Arial" pitchFamily="34" charset="0"/>
              </a:rPr>
              <a:t>) и миллионах тонн (</a:t>
            </a:r>
            <a:r>
              <a:rPr lang="ru-RU" altLang="ru-RU" sz="1800" b="1" i="1" dirty="0" err="1">
                <a:cs typeface="Arial" pitchFamily="34" charset="0"/>
              </a:rPr>
              <a:t>мт</a:t>
            </a:r>
            <a:r>
              <a:rPr lang="ru-RU" altLang="ru-RU" sz="1800" b="1" dirty="0">
                <a:cs typeface="Arial" pitchFamily="34" charset="0"/>
              </a:rPr>
              <a:t>). </a:t>
            </a:r>
          </a:p>
        </p:txBody>
      </p:sp>
      <p:sp>
        <p:nvSpPr>
          <p:cNvPr id="13316" name="Rectangle 5">
            <a:extLst>
              <a:ext uri="{FF2B5EF4-FFF2-40B4-BE49-F238E27FC236}">
                <a16:creationId xmlns="" xmlns:a16="http://schemas.microsoft.com/office/drawing/2014/main" id="{6354B163-924A-7AA0-A39B-1AA25C75235C}"/>
              </a:ext>
            </a:extLst>
          </p:cNvPr>
          <p:cNvSpPr>
            <a:spLocks noChangeArrowheads="1"/>
          </p:cNvSpPr>
          <p:nvPr/>
        </p:nvSpPr>
        <p:spPr bwMode="auto">
          <a:xfrm>
            <a:off x="179388" y="333375"/>
            <a:ext cx="8785225" cy="824841"/>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altLang="ru-RU" sz="2000" b="1" dirty="0">
                <a:latin typeface="Times New Roman" panose="02020603050405020304" pitchFamily="18" charset="0"/>
              </a:rPr>
              <a:t>       </a:t>
            </a:r>
            <a:r>
              <a:rPr lang="ru-RU" altLang="ru-RU" sz="1800" b="1" dirty="0">
                <a:cs typeface="Arial" pitchFamily="34" charset="0"/>
              </a:rPr>
              <a:t>Мощность ядерного заряда (ядерного взрыва) оценивается </a:t>
            </a:r>
            <a:r>
              <a:rPr lang="ru-RU" altLang="ru-RU" sz="1800" b="1" i="1" dirty="0">
                <a:cs typeface="Arial" pitchFamily="34" charset="0"/>
              </a:rPr>
              <a:t>тротиловым эквивалентом, </a:t>
            </a:r>
            <a:r>
              <a:rPr lang="ru-RU" altLang="ru-RU" sz="1800" b="1" dirty="0">
                <a:cs typeface="Arial" pitchFamily="34" charset="0"/>
              </a:rPr>
              <a:t>т.е. таким количеством тротила, энергия взрыва которого равна энергии взрыва ядерного заряда. </a:t>
            </a:r>
          </a:p>
        </p:txBody>
      </p:sp>
      <p:sp>
        <p:nvSpPr>
          <p:cNvPr id="13318" name="Rectangle 7">
            <a:extLst>
              <a:ext uri="{FF2B5EF4-FFF2-40B4-BE49-F238E27FC236}">
                <a16:creationId xmlns="" xmlns:a16="http://schemas.microsoft.com/office/drawing/2014/main" id="{30BC899E-BAC6-4848-7999-9E066EC8FD0D}"/>
              </a:ext>
            </a:extLst>
          </p:cNvPr>
          <p:cNvSpPr>
            <a:spLocks noChangeArrowheads="1"/>
          </p:cNvSpPr>
          <p:nvPr/>
        </p:nvSpPr>
        <p:spPr bwMode="auto">
          <a:xfrm>
            <a:off x="250825" y="3011658"/>
            <a:ext cx="4681538" cy="2472985"/>
          </a:xfrm>
          <a:prstGeom prst="rect">
            <a:avLst/>
          </a:prstGeom>
          <a:gradFill rotWithShape="1">
            <a:gsLst>
              <a:gs pos="0">
                <a:srgbClr val="C4D7DA"/>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altLang="ru-RU" sz="1800" b="1" dirty="0">
                <a:cs typeface="Arial" pitchFamily="34" charset="0"/>
              </a:rPr>
              <a:t>Ядерные боеприпасы по мощности условно подразделяют на пять калибров:</a:t>
            </a:r>
          </a:p>
          <a:p>
            <a:pPr algn="ctr" eaLnBrk="1" hangingPunct="1">
              <a:lnSpc>
                <a:spcPct val="85000"/>
              </a:lnSpc>
              <a:spcBef>
                <a:spcPct val="0"/>
              </a:spcBef>
              <a:buFontTx/>
              <a:buNone/>
            </a:pPr>
            <a:endParaRPr lang="ru-RU" altLang="ru-RU" sz="1800" b="1" dirty="0">
              <a:cs typeface="Arial" pitchFamily="34" charset="0"/>
            </a:endParaRPr>
          </a:p>
          <a:p>
            <a:pPr eaLnBrk="1" hangingPunct="1">
              <a:lnSpc>
                <a:spcPct val="85000"/>
              </a:lnSpc>
              <a:spcBef>
                <a:spcPct val="0"/>
              </a:spcBef>
              <a:buFontTx/>
              <a:buNone/>
            </a:pPr>
            <a:r>
              <a:rPr lang="ru-RU" altLang="ru-RU" sz="1800" b="1" dirty="0">
                <a:cs typeface="Arial" pitchFamily="34" charset="0"/>
              </a:rPr>
              <a:t>- сверхмалый       – от </a:t>
            </a:r>
            <a:r>
              <a:rPr lang="ru-RU" altLang="ru-RU" sz="1800" b="1" i="1" dirty="0">
                <a:cs typeface="Arial" pitchFamily="34" charset="0"/>
              </a:rPr>
              <a:t>1</a:t>
            </a:r>
            <a:r>
              <a:rPr lang="ru-RU" altLang="ru-RU" sz="1800" b="1" dirty="0">
                <a:cs typeface="Arial" pitchFamily="34" charset="0"/>
              </a:rPr>
              <a:t> </a:t>
            </a:r>
            <a:r>
              <a:rPr lang="ru-RU" altLang="ru-RU" sz="1800" b="1" i="1" dirty="0" err="1">
                <a:cs typeface="Arial" pitchFamily="34" charset="0"/>
              </a:rPr>
              <a:t>кт</a:t>
            </a:r>
            <a:r>
              <a:rPr lang="ru-RU" altLang="ru-RU" sz="1800" b="1" dirty="0">
                <a:cs typeface="Arial" pitchFamily="34" charset="0"/>
              </a:rPr>
              <a:t>;</a:t>
            </a:r>
          </a:p>
          <a:p>
            <a:pPr eaLnBrk="1" hangingPunct="1">
              <a:lnSpc>
                <a:spcPct val="85000"/>
              </a:lnSpc>
              <a:spcBef>
                <a:spcPct val="0"/>
              </a:spcBef>
              <a:buFontTx/>
              <a:buNone/>
            </a:pPr>
            <a:r>
              <a:rPr lang="ru-RU" altLang="ru-RU" sz="1800" b="1" dirty="0">
                <a:cs typeface="Arial" pitchFamily="34" charset="0"/>
              </a:rPr>
              <a:t>- малый                – от </a:t>
            </a:r>
            <a:r>
              <a:rPr lang="ru-RU" altLang="ru-RU" sz="1800" b="1" i="1" dirty="0">
                <a:cs typeface="Arial" pitchFamily="34" charset="0"/>
              </a:rPr>
              <a:t>1</a:t>
            </a:r>
            <a:r>
              <a:rPr lang="ru-RU" altLang="ru-RU" sz="1800" b="1" dirty="0">
                <a:cs typeface="Arial" pitchFamily="34" charset="0"/>
              </a:rPr>
              <a:t> до </a:t>
            </a:r>
            <a:r>
              <a:rPr lang="ru-RU" altLang="ru-RU" sz="1800" b="1" i="1" dirty="0">
                <a:cs typeface="Arial" pitchFamily="34" charset="0"/>
              </a:rPr>
              <a:t>10</a:t>
            </a:r>
            <a:r>
              <a:rPr lang="ru-RU" altLang="ru-RU" sz="1800" b="1" dirty="0">
                <a:cs typeface="Arial" pitchFamily="34" charset="0"/>
              </a:rPr>
              <a:t> </a:t>
            </a:r>
            <a:r>
              <a:rPr lang="ru-RU" altLang="ru-RU" sz="1800" b="1" i="1" dirty="0" err="1">
                <a:cs typeface="Arial" pitchFamily="34" charset="0"/>
              </a:rPr>
              <a:t>кт</a:t>
            </a:r>
            <a:r>
              <a:rPr lang="ru-RU" altLang="ru-RU" sz="1800" b="1" dirty="0">
                <a:cs typeface="Arial" pitchFamily="34" charset="0"/>
              </a:rPr>
              <a:t>;</a:t>
            </a:r>
          </a:p>
          <a:p>
            <a:pPr eaLnBrk="1" hangingPunct="1">
              <a:lnSpc>
                <a:spcPct val="85000"/>
              </a:lnSpc>
              <a:spcBef>
                <a:spcPct val="0"/>
              </a:spcBef>
              <a:buFontTx/>
              <a:buNone/>
            </a:pPr>
            <a:r>
              <a:rPr lang="ru-RU" altLang="ru-RU" sz="1800" b="1" dirty="0">
                <a:cs typeface="Arial" pitchFamily="34" charset="0"/>
              </a:rPr>
              <a:t>- средний             – от </a:t>
            </a:r>
            <a:r>
              <a:rPr lang="ru-RU" altLang="ru-RU" sz="1800" b="1" i="1" dirty="0">
                <a:cs typeface="Arial" pitchFamily="34" charset="0"/>
              </a:rPr>
              <a:t>10</a:t>
            </a:r>
            <a:r>
              <a:rPr lang="ru-RU" altLang="ru-RU" sz="1800" b="1" dirty="0">
                <a:cs typeface="Arial" pitchFamily="34" charset="0"/>
              </a:rPr>
              <a:t> до </a:t>
            </a:r>
            <a:r>
              <a:rPr lang="ru-RU" altLang="ru-RU" sz="1800" b="1" i="1" dirty="0">
                <a:cs typeface="Arial" pitchFamily="34" charset="0"/>
              </a:rPr>
              <a:t>100</a:t>
            </a:r>
            <a:r>
              <a:rPr lang="ru-RU" altLang="ru-RU" sz="1800" b="1" dirty="0">
                <a:cs typeface="Arial" pitchFamily="34" charset="0"/>
              </a:rPr>
              <a:t> </a:t>
            </a:r>
            <a:r>
              <a:rPr lang="ru-RU" altLang="ru-RU" sz="1800" b="1" i="1" dirty="0" err="1">
                <a:cs typeface="Arial" pitchFamily="34" charset="0"/>
              </a:rPr>
              <a:t>кт</a:t>
            </a:r>
            <a:r>
              <a:rPr lang="ru-RU" altLang="ru-RU" sz="1800" b="1" dirty="0">
                <a:cs typeface="Arial" pitchFamily="34" charset="0"/>
              </a:rPr>
              <a:t>;</a:t>
            </a:r>
          </a:p>
          <a:p>
            <a:pPr eaLnBrk="1" hangingPunct="1">
              <a:lnSpc>
                <a:spcPct val="85000"/>
              </a:lnSpc>
              <a:spcBef>
                <a:spcPct val="0"/>
              </a:spcBef>
              <a:buFontTx/>
              <a:buNone/>
            </a:pPr>
            <a:r>
              <a:rPr lang="ru-RU" altLang="ru-RU" sz="1800" b="1" dirty="0">
                <a:cs typeface="Arial" pitchFamily="34" charset="0"/>
              </a:rPr>
              <a:t>- крупный            – от </a:t>
            </a:r>
            <a:r>
              <a:rPr lang="ru-RU" altLang="ru-RU" sz="1800" b="1" i="1" dirty="0">
                <a:cs typeface="Arial" pitchFamily="34" charset="0"/>
              </a:rPr>
              <a:t>100</a:t>
            </a:r>
            <a:r>
              <a:rPr lang="ru-RU" altLang="ru-RU" sz="1800" b="1" dirty="0">
                <a:cs typeface="Arial" pitchFamily="34" charset="0"/>
              </a:rPr>
              <a:t> </a:t>
            </a:r>
            <a:r>
              <a:rPr lang="ru-RU" altLang="ru-RU" sz="1800" b="1" i="1" dirty="0" err="1">
                <a:cs typeface="Arial" pitchFamily="34" charset="0"/>
              </a:rPr>
              <a:t>кт</a:t>
            </a:r>
            <a:r>
              <a:rPr lang="ru-RU" altLang="ru-RU" sz="1800" b="1" dirty="0">
                <a:cs typeface="Arial" pitchFamily="34" charset="0"/>
              </a:rPr>
              <a:t> до </a:t>
            </a:r>
            <a:r>
              <a:rPr lang="ru-RU" altLang="ru-RU" sz="1800" b="1" i="1" dirty="0">
                <a:cs typeface="Arial" pitchFamily="34" charset="0"/>
              </a:rPr>
              <a:t>1</a:t>
            </a:r>
            <a:r>
              <a:rPr lang="ru-RU" altLang="ru-RU" sz="1800" b="1" dirty="0">
                <a:cs typeface="Arial" pitchFamily="34" charset="0"/>
              </a:rPr>
              <a:t> </a:t>
            </a:r>
            <a:r>
              <a:rPr lang="ru-RU" altLang="ru-RU" sz="1800" b="1" i="1" dirty="0" err="1">
                <a:cs typeface="Arial" pitchFamily="34" charset="0"/>
              </a:rPr>
              <a:t>мт</a:t>
            </a:r>
            <a:r>
              <a:rPr lang="ru-RU" altLang="ru-RU" sz="1800" b="1" dirty="0">
                <a:cs typeface="Arial" pitchFamily="34" charset="0"/>
              </a:rPr>
              <a:t>;</a:t>
            </a:r>
          </a:p>
          <a:p>
            <a:pPr eaLnBrk="1" hangingPunct="1">
              <a:lnSpc>
                <a:spcPct val="85000"/>
              </a:lnSpc>
              <a:spcBef>
                <a:spcPct val="0"/>
              </a:spcBef>
              <a:buFontTx/>
              <a:buChar char="-"/>
            </a:pPr>
            <a:r>
              <a:rPr lang="ru-RU" altLang="ru-RU" sz="1800" b="1" dirty="0">
                <a:cs typeface="Arial" pitchFamily="34" charset="0"/>
              </a:rPr>
              <a:t>сверхкрупный  – свыше </a:t>
            </a:r>
            <a:r>
              <a:rPr lang="ru-RU" altLang="ru-RU" sz="1800" b="1" i="1" dirty="0">
                <a:cs typeface="Arial" pitchFamily="34" charset="0"/>
              </a:rPr>
              <a:t>1 </a:t>
            </a:r>
            <a:r>
              <a:rPr lang="ru-RU" altLang="ru-RU" sz="1800" b="1" i="1" dirty="0" err="1">
                <a:cs typeface="Arial" pitchFamily="34" charset="0"/>
              </a:rPr>
              <a:t>мт</a:t>
            </a:r>
            <a:r>
              <a:rPr lang="ru-RU" altLang="ru-RU" sz="1800" b="1" i="1" dirty="0">
                <a:cs typeface="Arial" pitchFamily="34" charset="0"/>
              </a:rPr>
              <a:t>.</a:t>
            </a:r>
          </a:p>
          <a:p>
            <a:pPr eaLnBrk="1" hangingPunct="1">
              <a:lnSpc>
                <a:spcPct val="85000"/>
              </a:lnSpc>
              <a:spcBef>
                <a:spcPct val="0"/>
              </a:spcBef>
              <a:buFontTx/>
              <a:buChar char="-"/>
            </a:pPr>
            <a:endParaRPr lang="ru-RU" altLang="ru-RU" sz="2000" b="1" i="1" dirty="0">
              <a:latin typeface="Times New Roman" panose="02020603050405020304" pitchFamily="18" charset="0"/>
            </a:endParaRPr>
          </a:p>
        </p:txBody>
      </p:sp>
      <p:pic>
        <p:nvPicPr>
          <p:cNvPr id="13319" name="Picture 8" descr="i (7)">
            <a:extLst>
              <a:ext uri="{FF2B5EF4-FFF2-40B4-BE49-F238E27FC236}">
                <a16:creationId xmlns="" xmlns:a16="http://schemas.microsoft.com/office/drawing/2014/main" id="{025C3C44-9EF9-E780-6E2F-6441FB8F2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781300"/>
            <a:ext cx="367188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4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14">
            <a:extLst>
              <a:ext uri="{FF2B5EF4-FFF2-40B4-BE49-F238E27FC236}">
                <a16:creationId xmlns="" xmlns:a16="http://schemas.microsoft.com/office/drawing/2014/main" id="{4DC170D0-03DE-A1B5-4EA4-A90F64AB5092}"/>
              </a:ext>
            </a:extLst>
          </p:cNvPr>
          <p:cNvSpPr>
            <a:spLocks noChangeArrowheads="1"/>
          </p:cNvSpPr>
          <p:nvPr/>
        </p:nvSpPr>
        <p:spPr bwMode="auto">
          <a:xfrm>
            <a:off x="179512" y="4349753"/>
            <a:ext cx="8721548" cy="1334981"/>
          </a:xfrm>
          <a:prstGeom prst="rect">
            <a:avLst/>
          </a:prstGeom>
          <a:gradFill rotWithShape="1">
            <a:gsLst>
              <a:gs pos="0">
                <a:srgbClr val="FFFFFF"/>
              </a:gs>
              <a:gs pos="100000">
                <a:srgbClr val="FF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sz="1900" b="1" dirty="0" smtClean="0">
                <a:effectLst>
                  <a:outerShdw blurRad="38100" dist="38100" dir="2700000" algn="tl">
                    <a:srgbClr val="000000">
                      <a:alpha val="43137"/>
                    </a:srgbClr>
                  </a:outerShdw>
                </a:effectLst>
              </a:rPr>
              <a:t>    Ядерное </a:t>
            </a:r>
            <a:r>
              <a:rPr lang="ru-RU" sz="1900" b="1" dirty="0">
                <a:effectLst>
                  <a:outerShdw blurRad="38100" dist="38100" dir="2700000" algn="tl">
                    <a:srgbClr val="000000">
                      <a:alpha val="43137"/>
                    </a:srgbClr>
                  </a:outerShdw>
                </a:effectLst>
              </a:rPr>
              <a:t>оружие включает различные ядерные боеприпасы (боевые части ракет и торпед, авиационные и глубинные бомбы, артиллерийские снаряды и мины, снаряженные ядерными зарядными устройствами), средства управления ими и доставки их к цели (носители</a:t>
            </a:r>
            <a:r>
              <a:rPr lang="ru-RU" sz="1900" b="1" dirty="0" smtClean="0">
                <a:effectLst>
                  <a:outerShdw blurRad="38100" dist="38100" dir="2700000" algn="tl">
                    <a:srgbClr val="000000">
                      <a:alpha val="43137"/>
                    </a:srgbClr>
                  </a:outerShdw>
                </a:effectLst>
              </a:rPr>
              <a:t>). </a:t>
            </a:r>
            <a:endParaRPr lang="ru-RU" altLang="ru-RU" sz="1900" b="1" dirty="0">
              <a:effectLst>
                <a:outerShdw blurRad="38100" dist="38100" dir="2700000" algn="tl">
                  <a:srgbClr val="000000">
                    <a:alpha val="43137"/>
                  </a:srgbClr>
                </a:outerShdw>
              </a:effectLst>
              <a:cs typeface="Arial" pitchFamily="34" charset="0"/>
            </a:endParaRPr>
          </a:p>
        </p:txBody>
      </p:sp>
      <p:sp>
        <p:nvSpPr>
          <p:cNvPr id="9223" name="Rectangle 17">
            <a:extLst>
              <a:ext uri="{FF2B5EF4-FFF2-40B4-BE49-F238E27FC236}">
                <a16:creationId xmlns="" xmlns:a16="http://schemas.microsoft.com/office/drawing/2014/main" id="{C8B98602-489B-5C47-3485-C9D7000E5962}"/>
              </a:ext>
            </a:extLst>
          </p:cNvPr>
          <p:cNvSpPr>
            <a:spLocks noChangeArrowheads="1"/>
          </p:cNvSpPr>
          <p:nvPr/>
        </p:nvSpPr>
        <p:spPr bwMode="auto">
          <a:xfrm>
            <a:off x="179512" y="836712"/>
            <a:ext cx="8721548" cy="3016210"/>
          </a:xfrm>
          <a:prstGeom prst="rect">
            <a:avLst/>
          </a:prstGeom>
          <a:solidFill>
            <a:schemeClr val="accent1">
              <a:lumMod val="20000"/>
              <a:lumOff val="80000"/>
            </a:schemeClr>
          </a:solidFill>
          <a:ln w="9525">
            <a:noFill/>
            <a:miter lim="800000"/>
            <a:headEnd/>
            <a:tailEnd/>
          </a:ln>
          <a:effectLst/>
        </p:spPr>
        <p:txBody>
          <a:bodyPr wrap="square" anchor="ctr">
            <a:spAutoFit/>
          </a:bodyPr>
          <a:lstStyle/>
          <a:p>
            <a:pPr algn="just"/>
            <a:r>
              <a:rPr lang="ru-RU" sz="1900" b="1" dirty="0" smtClean="0">
                <a:effectLst>
                  <a:outerShdw blurRad="38100" dist="38100" dir="2700000" algn="tl">
                    <a:srgbClr val="000000">
                      <a:alpha val="43137"/>
                    </a:srgbClr>
                  </a:outerShdw>
                </a:effectLst>
              </a:rPr>
              <a:t>    Среди </a:t>
            </a:r>
            <a:r>
              <a:rPr lang="ru-RU" sz="1900" b="1" dirty="0">
                <a:effectLst>
                  <a:outerShdw blurRad="38100" dist="38100" dir="2700000" algn="tl">
                    <a:srgbClr val="000000">
                      <a:alpha val="43137"/>
                    </a:srgbClr>
                  </a:outerShdw>
                </a:effectLst>
              </a:rPr>
              <a:t>современных средств вооруженной борьбы ядерное оружие занимает особое место - оно является главным средством поражения противника. Ядерное оружие позволяет уничтожать средства массового поражения противника, в короткие сроки наносить ему большие потери в живой силе и боевой технике, разрушать сооружения и другие объекты, заражать местность радиоактивными веществами, а также оказывать на личный состав сильное морально-психологическое воздействие и тем самым создавать стороне, применяющей ядерное оружие, выгодные условия для достижения победы в бою.</a:t>
            </a:r>
          </a:p>
        </p:txBody>
      </p:sp>
      <p:sp>
        <p:nvSpPr>
          <p:cNvPr id="9226" name="Rectangle 10">
            <a:extLst>
              <a:ext uri="{FF2B5EF4-FFF2-40B4-BE49-F238E27FC236}">
                <a16:creationId xmlns="" xmlns:a16="http://schemas.microsoft.com/office/drawing/2014/main" id="{D961757C-E343-F8B2-1B7F-817C1B880AA7}"/>
              </a:ext>
            </a:extLst>
          </p:cNvPr>
          <p:cNvSpPr>
            <a:spLocks noGrp="1" noChangeArrowheads="1"/>
          </p:cNvSpPr>
          <p:nvPr>
            <p:ph type="title" idx="4294967295"/>
          </p:nvPr>
        </p:nvSpPr>
        <p:spPr>
          <a:xfrm>
            <a:off x="468313" y="0"/>
            <a:ext cx="8135937" cy="908050"/>
          </a:xfrm>
        </p:spPr>
        <p:txBody>
          <a:bodyPr>
            <a:normAutofit/>
          </a:bodyPr>
          <a:lstStyle/>
          <a:p>
            <a:pPr>
              <a:defRPr/>
            </a:pPr>
            <a:r>
              <a:rPr lang="ru-RU" sz="1800" b="1" dirty="0">
                <a:solidFill>
                  <a:srgbClr val="996600"/>
                </a:solidFill>
                <a:effectLst>
                  <a:outerShdw blurRad="38100" dist="38100" dir="2700000" algn="tl">
                    <a:srgbClr val="000000"/>
                  </a:outerShdw>
                </a:effectLst>
                <a:latin typeface="Arial" pitchFamily="34" charset="0"/>
                <a:cs typeface="Arial" pitchFamily="34" charset="0"/>
              </a:rPr>
              <a:t>Ядерное оружие(ЯО)</a:t>
            </a:r>
          </a:p>
        </p:txBody>
      </p:sp>
    </p:spTree>
    <p:extLst>
      <p:ext uri="{BB962C8B-B14F-4D97-AF65-F5344CB8AC3E}">
        <p14:creationId xmlns:p14="http://schemas.microsoft.com/office/powerpoint/2010/main" val="3824811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95536" y="116632"/>
            <a:ext cx="8229600" cy="1143000"/>
          </a:xfrm>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Ракетные комплексы</a:t>
            </a:r>
          </a:p>
        </p:txBody>
      </p:sp>
      <p:sp>
        <p:nvSpPr>
          <p:cNvPr id="74755" name="Rectangle 3"/>
          <p:cNvSpPr>
            <a:spLocks noGrp="1" noChangeArrowheads="1"/>
          </p:cNvSpPr>
          <p:nvPr>
            <p:ph type="body" idx="1"/>
          </p:nvPr>
        </p:nvSpPr>
        <p:spPr>
          <a:xfrm>
            <a:off x="323528" y="1124744"/>
            <a:ext cx="8229600" cy="4525963"/>
          </a:xfrm>
        </p:spPr>
        <p:txBody>
          <a:bodyPr>
            <a:normAutofit/>
          </a:bodyPr>
          <a:lstStyle/>
          <a:p>
            <a:pPr eaLnBrk="1" hangingPunct="1">
              <a:buFont typeface="Wingdings" pitchFamily="2" charset="2"/>
              <a:buNone/>
            </a:pPr>
            <a:r>
              <a:rPr lang="ru-RU" sz="2000" dirty="0" smtClean="0">
                <a:solidFill>
                  <a:schemeClr val="accent6">
                    <a:lumMod val="50000"/>
                  </a:schemeClr>
                </a:solidFill>
                <a:latin typeface="Arial" pitchFamily="34" charset="0"/>
                <a:cs typeface="Arial" pitchFamily="34" charset="0"/>
              </a:rPr>
              <a:t>РТ2ПМ «Тополь» (Серп) 171</a:t>
            </a:r>
            <a:r>
              <a:rPr lang="en-US" sz="2000" dirty="0" smtClean="0">
                <a:solidFill>
                  <a:schemeClr val="accent6">
                    <a:lumMod val="50000"/>
                  </a:schemeClr>
                </a:solidFill>
                <a:latin typeface="Arial" pitchFamily="34" charset="0"/>
                <a:cs typeface="Arial" pitchFamily="34" charset="0"/>
              </a:rPr>
              <a:t>/</a:t>
            </a:r>
            <a:r>
              <a:rPr lang="ru-RU" sz="2000" dirty="0" smtClean="0">
                <a:solidFill>
                  <a:schemeClr val="accent6">
                    <a:lumMod val="50000"/>
                  </a:schemeClr>
                </a:solidFill>
                <a:latin typeface="Arial" pitchFamily="34" charset="0"/>
                <a:cs typeface="Arial" pitchFamily="34" charset="0"/>
              </a:rPr>
              <a:t>171</a:t>
            </a:r>
          </a:p>
        </p:txBody>
      </p:sp>
      <p:pic>
        <p:nvPicPr>
          <p:cNvPr id="747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628800"/>
            <a:ext cx="58324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935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95536" y="116632"/>
            <a:ext cx="8229600" cy="1143000"/>
          </a:xfrm>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Ракетные комплексы</a:t>
            </a:r>
          </a:p>
        </p:txBody>
      </p:sp>
      <p:sp>
        <p:nvSpPr>
          <p:cNvPr id="75779"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РТ-2ПМ2 «Тополь-М» 52</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52</a:t>
            </a:r>
          </a:p>
        </p:txBody>
      </p:sp>
      <p:pic>
        <p:nvPicPr>
          <p:cNvPr id="757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3495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413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Ракетные комплексы</a:t>
            </a:r>
          </a:p>
        </p:txBody>
      </p:sp>
      <p:sp>
        <p:nvSpPr>
          <p:cNvPr id="76803"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РТ-2ПМ2 «Тополь-М» 18</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18</a:t>
            </a:r>
          </a:p>
        </p:txBody>
      </p:sp>
      <p:pic>
        <p:nvPicPr>
          <p:cNvPr id="768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708275"/>
            <a:ext cx="6096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949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980728"/>
            <a:ext cx="8611779" cy="3323987"/>
          </a:xfrm>
          <a:prstGeom prst="rect">
            <a:avLst/>
          </a:prstGeom>
        </p:spPr>
        <p:txBody>
          <a:bodyPr wrap="square">
            <a:spAutoFit/>
          </a:bodyPr>
          <a:lstStyle/>
          <a:p>
            <a:r>
              <a:rPr lang="ru-RU" sz="2000" b="1" i="1" u="sng" dirty="0" smtClean="0">
                <a:effectLst>
                  <a:outerShdw blurRad="38100" dist="38100" dir="2700000" algn="tl">
                    <a:srgbClr val="FFFFFF"/>
                  </a:outerShdw>
                </a:effectLst>
                <a:latin typeface="Arial" pitchFamily="34" charset="0"/>
                <a:cs typeface="Arial" pitchFamily="34" charset="0"/>
              </a:rPr>
              <a:t>УЧЕБНЫЕ ВОПРОСЫ</a:t>
            </a:r>
            <a:r>
              <a:rPr lang="ru-RU" sz="2000" b="1" i="1" dirty="0" smtClean="0">
                <a:effectLst>
                  <a:outerShdw blurRad="38100" dist="38100" dir="2700000" algn="tl">
                    <a:srgbClr val="FFFFFF"/>
                  </a:outerShdw>
                </a:effectLst>
                <a:latin typeface="Arial" pitchFamily="34" charset="0"/>
                <a:cs typeface="Arial" pitchFamily="34" charset="0"/>
              </a:rPr>
              <a:t>:</a:t>
            </a:r>
          </a:p>
          <a:p>
            <a:endParaRPr lang="ru-RU" sz="2400" b="1" i="1" dirty="0" smtClean="0">
              <a:effectLst>
                <a:outerShdw blurRad="38100" dist="38100" dir="2700000" algn="tl">
                  <a:srgbClr val="FFFFFF"/>
                </a:outerShdw>
              </a:effectLst>
              <a:latin typeface="Times New Roman" pitchFamily="18" charset="0"/>
              <a:cs typeface="Times New Roman" pitchFamily="18" charset="0"/>
            </a:endParaRPr>
          </a:p>
          <a:p>
            <a:pPr lvl="0" algn="just">
              <a:buFontTx/>
              <a:buAutoNum type="arabicPeriod"/>
            </a:pPr>
            <a:r>
              <a:rPr lang="ru-RU" b="1" dirty="0" smtClean="0">
                <a:latin typeface="Arial" pitchFamily="34" charset="0"/>
                <a:cs typeface="Arial" panose="020B0604020202020204" pitchFamily="34" charset="0"/>
              </a:rPr>
              <a:t>   Физико </a:t>
            </a:r>
            <a:r>
              <a:rPr lang="ru-RU" b="1" dirty="0">
                <a:latin typeface="Arial" pitchFamily="34" charset="0"/>
                <a:cs typeface="Arial" panose="020B0604020202020204" pitchFamily="34" charset="0"/>
              </a:rPr>
              <a:t>– технические основы устройства ядерного оружия. </a:t>
            </a:r>
            <a:r>
              <a:rPr lang="ru-RU" b="1" dirty="0" smtClean="0">
                <a:latin typeface="Arial" pitchFamily="34" charset="0"/>
                <a:cs typeface="Arial" pitchFamily="34" charset="0"/>
              </a:rPr>
              <a:t> </a:t>
            </a:r>
          </a:p>
          <a:p>
            <a:pPr algn="just"/>
            <a:endParaRPr lang="ru-RU" sz="2400" b="1" dirty="0" smtClean="0">
              <a:latin typeface="Times New Roman" pitchFamily="18" charset="0"/>
              <a:cs typeface="Times New Roman" pitchFamily="18" charset="0"/>
            </a:endParaRPr>
          </a:p>
          <a:p>
            <a:pPr lvl="0" algn="just">
              <a:buNone/>
            </a:pPr>
            <a:r>
              <a:rPr lang="ru-RU" b="1" dirty="0" smtClean="0">
                <a:latin typeface="Arial" pitchFamily="34" charset="0"/>
                <a:cs typeface="Arial" pitchFamily="34" charset="0"/>
              </a:rPr>
              <a:t>2.   Виды </a:t>
            </a:r>
            <a:r>
              <a:rPr lang="ru-RU" b="1" dirty="0">
                <a:latin typeface="Arial" panose="020B0604020202020204" pitchFamily="34" charset="0"/>
                <a:cs typeface="Arial" panose="020B0604020202020204" pitchFamily="34" charset="0"/>
              </a:rPr>
              <a:t>и поражающие факторы ядерных взрывов.</a:t>
            </a:r>
          </a:p>
          <a:p>
            <a:pPr algn="just"/>
            <a:endParaRPr lang="ru-RU" sz="2400" b="1" dirty="0" smtClean="0">
              <a:latin typeface="Times New Roman" pitchFamily="18" charset="0"/>
              <a:cs typeface="Times New Roman" pitchFamily="18" charset="0"/>
            </a:endParaRPr>
          </a:p>
          <a:p>
            <a:pPr lvl="0" algn="just">
              <a:buNone/>
              <a:tabLst>
                <a:tab pos="177800" algn="l"/>
              </a:tabLst>
            </a:pPr>
            <a:r>
              <a:rPr lang="ru-RU" b="1" dirty="0" smtClean="0">
                <a:latin typeface="Arial" pitchFamily="34" charset="0"/>
                <a:cs typeface="Arial" pitchFamily="34" charset="0"/>
              </a:rPr>
              <a:t>3. Противорадиационные </a:t>
            </a:r>
            <a:r>
              <a:rPr lang="ru-RU" b="1" dirty="0">
                <a:latin typeface="Arial" panose="020B0604020202020204" pitchFamily="34" charset="0"/>
                <a:cs typeface="Arial" panose="020B0604020202020204" pitchFamily="34" charset="0"/>
              </a:rPr>
              <a:t>препараты и порядок их использования. Защита личного состава при радиационных авариях на предприятиях атомной энергетики.</a:t>
            </a:r>
          </a:p>
          <a:p>
            <a:pPr algn="just"/>
            <a:endParaRPr lang="ru-RU" sz="2400" b="1" dirty="0" smtClean="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Ракетные комплексы</a:t>
            </a:r>
          </a:p>
        </p:txBody>
      </p:sp>
      <p:sp>
        <p:nvSpPr>
          <p:cNvPr id="77827"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РС-24 «</a:t>
            </a:r>
            <a:r>
              <a:rPr lang="ru-RU" sz="1800" b="1" dirty="0" err="1"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Ярс</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 6</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18</a:t>
            </a:r>
          </a:p>
        </p:txBody>
      </p:sp>
      <p:pic>
        <p:nvPicPr>
          <p:cNvPr id="778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565400"/>
            <a:ext cx="5256981"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18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Подводные лодки</a:t>
            </a:r>
          </a:p>
        </p:txBody>
      </p:sp>
      <p:sp>
        <p:nvSpPr>
          <p:cNvPr id="78851"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«Кальмар» 5</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69</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207</a:t>
            </a:r>
          </a:p>
        </p:txBody>
      </p:sp>
      <p:pic>
        <p:nvPicPr>
          <p:cNvPr id="788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302" y="1844824"/>
            <a:ext cx="56165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3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Подводные лодки</a:t>
            </a:r>
          </a:p>
        </p:txBody>
      </p:sp>
      <p:sp>
        <p:nvSpPr>
          <p:cNvPr id="79875"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«Дельфин» 6</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96</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/384</a:t>
            </a:r>
            <a:endPar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798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884" y="2204864"/>
            <a:ext cx="59055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708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Подводные лодки</a:t>
            </a:r>
          </a:p>
        </p:txBody>
      </p:sp>
      <p:sp>
        <p:nvSpPr>
          <p:cNvPr id="80899"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«Борей» 1</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6</a:t>
            </a:r>
          </a:p>
        </p:txBody>
      </p:sp>
      <p:pic>
        <p:nvPicPr>
          <p:cNvPr id="809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076700"/>
            <a:ext cx="76104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841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Подводные лодки</a:t>
            </a:r>
          </a:p>
        </p:txBody>
      </p:sp>
      <p:sp>
        <p:nvSpPr>
          <p:cNvPr id="81923"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«Акула» </a:t>
            </a:r>
          </a:p>
        </p:txBody>
      </p:sp>
      <p:pic>
        <p:nvPicPr>
          <p:cNvPr id="819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636838"/>
            <a:ext cx="489743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932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Бомбардировщики</a:t>
            </a:r>
          </a:p>
        </p:txBody>
      </p:sp>
      <p:sp>
        <p:nvSpPr>
          <p:cNvPr id="82947"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ТУ-95МС6 32</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192</a:t>
            </a:r>
          </a:p>
        </p:txBody>
      </p:sp>
      <p:pic>
        <p:nvPicPr>
          <p:cNvPr id="829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700808"/>
            <a:ext cx="5472113"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81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Бомбардировщики</a:t>
            </a:r>
          </a:p>
        </p:txBody>
      </p:sp>
      <p:sp>
        <p:nvSpPr>
          <p:cNvPr id="83971"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ТУ-95МС16 31</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496</a:t>
            </a:r>
          </a:p>
        </p:txBody>
      </p:sp>
      <p:pic>
        <p:nvPicPr>
          <p:cNvPr id="839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844824"/>
            <a:ext cx="58261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585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pPr eaLnBrk="1" hangingPunct="1"/>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Бомбардировщики</a:t>
            </a:r>
          </a:p>
        </p:txBody>
      </p:sp>
      <p:sp>
        <p:nvSpPr>
          <p:cNvPr id="84995" name="Rectangle 3"/>
          <p:cNvSpPr>
            <a:spLocks noGrp="1" noChangeArrowheads="1"/>
          </p:cNvSpPr>
          <p:nvPr>
            <p:ph type="body" idx="1"/>
          </p:nvPr>
        </p:nvSpPr>
        <p:spPr/>
        <p:txBody>
          <a:bodyPr>
            <a:normAutofit/>
          </a:bodyPr>
          <a:lstStyle/>
          <a:p>
            <a:pPr eaLnBrk="1" hangingPunct="1">
              <a:buFont typeface="Wingdings" pitchFamily="2" charset="2"/>
              <a:buNone/>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ТУ-160 13</a:t>
            </a:r>
            <a:r>
              <a:rPr lang="en-US"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156</a:t>
            </a:r>
          </a:p>
        </p:txBody>
      </p:sp>
      <p:pic>
        <p:nvPicPr>
          <p:cNvPr id="849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803" y="1916832"/>
            <a:ext cx="6186487"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477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1384995"/>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№2</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Виды и поражающие факторы ядерных взрывов.</a:t>
            </a:r>
          </a:p>
          <a:p>
            <a:pPr lvl="0">
              <a:buNone/>
            </a:pP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2570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362200" y="2133600"/>
            <a:ext cx="6553200" cy="590550"/>
          </a:xfrm>
          <a:prstGeom prst="rect">
            <a:avLst/>
          </a:prstGeom>
          <a:solidFill>
            <a:srgbClr val="99FF99"/>
          </a:solidFill>
          <a:ln w="9525">
            <a:solidFill>
              <a:srgbClr val="3366FF"/>
            </a:solidFill>
            <a:miter lim="800000"/>
            <a:headEnd/>
            <a:tailEnd/>
          </a:ln>
          <a:effectLst/>
        </p:spPr>
        <p:txBody>
          <a:bodyPr>
            <a:spAutoFit/>
          </a:bodyPr>
          <a:lstStyle/>
          <a:p>
            <a:pPr algn="just"/>
            <a:r>
              <a:rPr lang="ru-RU" altLang="ru-RU" sz="1600" b="1"/>
              <a:t>-это взрыв, для которого средой, окружающей зону взрыва, является разряженный воздух </a:t>
            </a:r>
            <a:r>
              <a:rPr lang="ru-RU" altLang="ru-RU" sz="1600"/>
              <a:t>(на высотах свыше 10 км).</a:t>
            </a:r>
            <a:r>
              <a:rPr lang="ru-RU" altLang="ru-RU" sz="1600" b="1"/>
              <a:t> </a:t>
            </a:r>
          </a:p>
        </p:txBody>
      </p:sp>
      <p:sp>
        <p:nvSpPr>
          <p:cNvPr id="15363" name="Text Box 3"/>
          <p:cNvSpPr txBox="1">
            <a:spLocks noChangeArrowheads="1"/>
          </p:cNvSpPr>
          <p:nvPr/>
        </p:nvSpPr>
        <p:spPr bwMode="auto">
          <a:xfrm>
            <a:off x="2438400" y="3505200"/>
            <a:ext cx="6553200" cy="590550"/>
          </a:xfrm>
          <a:prstGeom prst="rect">
            <a:avLst/>
          </a:prstGeom>
          <a:solidFill>
            <a:srgbClr val="99FF99"/>
          </a:solidFill>
          <a:ln w="9525">
            <a:solidFill>
              <a:schemeClr val="tx1"/>
            </a:solidFill>
            <a:miter lim="800000"/>
            <a:headEnd/>
            <a:tailEnd/>
          </a:ln>
          <a:effectLst/>
        </p:spPr>
        <p:txBody>
          <a:bodyPr>
            <a:spAutoFit/>
          </a:bodyPr>
          <a:lstStyle/>
          <a:p>
            <a:pPr algn="just"/>
            <a:r>
              <a:rPr lang="ru-RU" altLang="ru-RU" sz="1600" b="1"/>
              <a:t>-это взрыв, произведенный на высоте до 10 км, когда святящаяся область не касается земли (воды).</a:t>
            </a:r>
          </a:p>
        </p:txBody>
      </p:sp>
      <p:sp>
        <p:nvSpPr>
          <p:cNvPr id="15364" name="Text Box 4"/>
          <p:cNvSpPr txBox="1">
            <a:spLocks noChangeArrowheads="1"/>
          </p:cNvSpPr>
          <p:nvPr/>
        </p:nvSpPr>
        <p:spPr bwMode="auto">
          <a:xfrm>
            <a:off x="2438400" y="4191000"/>
            <a:ext cx="6553200" cy="1079500"/>
          </a:xfrm>
          <a:prstGeom prst="rect">
            <a:avLst/>
          </a:prstGeom>
          <a:solidFill>
            <a:srgbClr val="99FF99"/>
          </a:solidFill>
          <a:ln w="9525">
            <a:solidFill>
              <a:schemeClr val="tx1"/>
            </a:solidFill>
            <a:miter lim="800000"/>
            <a:headEnd/>
            <a:tailEnd/>
          </a:ln>
          <a:effectLst/>
        </p:spPr>
        <p:txBody>
          <a:bodyPr>
            <a:spAutoFit/>
          </a:bodyPr>
          <a:lstStyle/>
          <a:p>
            <a:pPr algn="just"/>
            <a:r>
              <a:rPr lang="ru-RU" altLang="ru-RU" sz="1600" b="1"/>
              <a:t>-это взрыв, произведенный на поверхности земли (воды), при котором святящаяся область касается поверхности земли (воды), а пылевой (водяной) столб с момента образования соединен с облаком взрыва.</a:t>
            </a:r>
          </a:p>
        </p:txBody>
      </p:sp>
      <p:sp>
        <p:nvSpPr>
          <p:cNvPr id="15365" name="Text Box 5"/>
          <p:cNvSpPr txBox="1">
            <a:spLocks noChangeArrowheads="1"/>
          </p:cNvSpPr>
          <p:nvPr/>
        </p:nvSpPr>
        <p:spPr bwMode="auto">
          <a:xfrm>
            <a:off x="2438400" y="5410200"/>
            <a:ext cx="6553200" cy="1079500"/>
          </a:xfrm>
          <a:prstGeom prst="rect">
            <a:avLst/>
          </a:prstGeom>
          <a:solidFill>
            <a:srgbClr val="99FF99"/>
          </a:solidFill>
          <a:ln w="9525">
            <a:solidFill>
              <a:schemeClr val="tx1"/>
            </a:solidFill>
            <a:miter lim="800000"/>
            <a:headEnd/>
            <a:tailEnd/>
          </a:ln>
          <a:effectLst/>
        </p:spPr>
        <p:txBody>
          <a:bodyPr>
            <a:spAutoFit/>
          </a:bodyPr>
          <a:lstStyle/>
          <a:p>
            <a:pPr algn="just"/>
            <a:r>
              <a:rPr lang="ru-RU" altLang="ru-RU" sz="1600" b="1"/>
              <a:t>-это взрыв, произведенный под землей (под водой) и характеризующийся выбросом большого количества грунта (воды), перемешанного с продуктами ядерного взрывчатого вещества.</a:t>
            </a:r>
          </a:p>
        </p:txBody>
      </p:sp>
      <p:sp>
        <p:nvSpPr>
          <p:cNvPr id="10246" name="AutoShape 6"/>
          <p:cNvSpPr>
            <a:spLocks noChangeArrowheads="1"/>
          </p:cNvSpPr>
          <p:nvPr/>
        </p:nvSpPr>
        <p:spPr bwMode="auto">
          <a:xfrm rot="5400000">
            <a:off x="892175" y="2308225"/>
            <a:ext cx="306388" cy="719138"/>
          </a:xfrm>
          <a:custGeom>
            <a:avLst/>
            <a:gdLst>
              <a:gd name="T0" fmla="*/ 655823514 w 21600"/>
              <a:gd name="T1" fmla="*/ 0 h 21600"/>
              <a:gd name="T2" fmla="*/ 0 w 21600"/>
              <a:gd name="T3" fmla="*/ 2147483646 h 21600"/>
              <a:gd name="T4" fmla="*/ 655823514 w 21600"/>
              <a:gd name="T5" fmla="*/ 2147483646 h 21600"/>
              <a:gd name="T6" fmla="*/ 874431352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EBFA"/>
              </a:gs>
              <a:gs pos="30000">
                <a:srgbClr val="C4D6EB"/>
              </a:gs>
              <a:gs pos="60001">
                <a:srgbClr val="85C2FF"/>
              </a:gs>
              <a:gs pos="100000">
                <a:srgbClr val="5E9EFF"/>
              </a:gs>
            </a:gsLst>
            <a:lin ang="5400000" scaled="1"/>
          </a:gradFill>
          <a:ln w="9525">
            <a:noFill/>
            <a:miter lim="800000"/>
            <a:headEnd/>
            <a:tailEnd/>
          </a:ln>
          <a:effectLst/>
        </p:spPr>
        <p:txBody>
          <a:bodyPr wrap="none" lIns="18000" tIns="36000" rIns="18000" bIns="36000" anchor="ctr"/>
          <a:lstStyle/>
          <a:p>
            <a:endParaRPr lang="ru-RU"/>
          </a:p>
        </p:txBody>
      </p:sp>
      <p:sp>
        <p:nvSpPr>
          <p:cNvPr id="15367" name="Text Box 7"/>
          <p:cNvSpPr txBox="1">
            <a:spLocks noChangeArrowheads="1"/>
          </p:cNvSpPr>
          <p:nvPr/>
        </p:nvSpPr>
        <p:spPr bwMode="auto">
          <a:xfrm>
            <a:off x="381000" y="2819400"/>
            <a:ext cx="4648200" cy="590550"/>
          </a:xfrm>
          <a:prstGeom prst="rect">
            <a:avLst/>
          </a:prstGeom>
          <a:solidFill>
            <a:srgbClr val="FF9999"/>
          </a:solidFill>
          <a:ln w="9525">
            <a:solidFill>
              <a:schemeClr val="tx1"/>
            </a:solidFill>
            <a:miter lim="800000"/>
            <a:headEnd/>
            <a:tailEnd/>
          </a:ln>
          <a:effectLst/>
        </p:spPr>
        <p:txBody>
          <a:bodyPr>
            <a:spAutoFit/>
          </a:bodyPr>
          <a:lstStyle/>
          <a:p>
            <a:r>
              <a:rPr lang="ru-RU" altLang="ru-RU" sz="1600" b="1"/>
              <a:t>стратосферный</a:t>
            </a:r>
            <a:r>
              <a:rPr lang="ru-RU" altLang="ru-RU" sz="1600"/>
              <a:t> (на высотах от 10 до 80 км);         </a:t>
            </a:r>
          </a:p>
          <a:p>
            <a:r>
              <a:rPr lang="ru-RU" altLang="ru-RU" sz="1600" b="1"/>
              <a:t>космический </a:t>
            </a:r>
            <a:r>
              <a:rPr lang="ru-RU" altLang="ru-RU" sz="1600"/>
              <a:t>(на высотах более 80 км).</a:t>
            </a:r>
            <a:endParaRPr lang="ru-RU" altLang="ru-RU" sz="1600" b="1"/>
          </a:p>
        </p:txBody>
      </p:sp>
      <p:sp>
        <p:nvSpPr>
          <p:cNvPr id="10248" name="Rectangle 8"/>
          <p:cNvSpPr>
            <a:spLocks noChangeArrowheads="1"/>
          </p:cNvSpPr>
          <p:nvPr/>
        </p:nvSpPr>
        <p:spPr bwMode="auto">
          <a:xfrm>
            <a:off x="990600" y="228600"/>
            <a:ext cx="6858000" cy="457200"/>
          </a:xfrm>
          <a:prstGeom prst="rect">
            <a:avLst/>
          </a:prstGeom>
          <a:gradFill rotWithShape="0">
            <a:gsLst>
              <a:gs pos="0">
                <a:srgbClr val="007676"/>
              </a:gs>
              <a:gs pos="50000">
                <a:srgbClr val="00FFFF"/>
              </a:gs>
              <a:gs pos="100000">
                <a:srgbClr val="007676"/>
              </a:gs>
            </a:gsLst>
            <a:lin ang="5400000" scaled="1"/>
          </a:gradFill>
          <a:ln w="9525">
            <a:noFill/>
            <a:miter lim="800000"/>
            <a:headEnd/>
            <a:tailEnd/>
          </a:ln>
          <a:effectLst/>
        </p:spPr>
        <p:txBody>
          <a:bodyPr lIns="18000" tIns="10800" rIns="18000" bIns="10800"/>
          <a:lstStyle/>
          <a:p>
            <a:pPr algn="ctr"/>
            <a:r>
              <a:rPr lang="ru-RU" altLang="ru-RU" sz="2400" b="1"/>
              <a:t>Виды ядерных взрывов</a:t>
            </a:r>
          </a:p>
          <a:p>
            <a:pPr algn="ctr" eaLnBrk="1" hangingPunct="1"/>
            <a:endParaRPr lang="ru-RU" altLang="ru-RU" sz="2400" b="1"/>
          </a:p>
        </p:txBody>
      </p:sp>
      <p:sp>
        <p:nvSpPr>
          <p:cNvPr id="15369" name="AutoShape 9"/>
          <p:cNvSpPr>
            <a:spLocks noChangeArrowheads="1"/>
          </p:cNvSpPr>
          <p:nvPr/>
        </p:nvSpPr>
        <p:spPr bwMode="auto">
          <a:xfrm>
            <a:off x="533400" y="762000"/>
            <a:ext cx="8229600" cy="866775"/>
          </a:xfrm>
          <a:prstGeom prst="roundRect">
            <a:avLst>
              <a:gd name="adj" fmla="val 16667"/>
            </a:avLst>
          </a:prstGeom>
          <a:gradFill rotWithShape="0">
            <a:gsLst>
              <a:gs pos="0">
                <a:srgbClr val="CCFF33"/>
              </a:gs>
              <a:gs pos="50000">
                <a:srgbClr val="FFFFFF"/>
              </a:gs>
              <a:gs pos="100000">
                <a:srgbClr val="CCFF33"/>
              </a:gs>
            </a:gsLst>
            <a:lin ang="5400000" scaled="1"/>
          </a:gradFill>
          <a:ln w="28575">
            <a:solidFill>
              <a:srgbClr val="FF3300"/>
            </a:solidFill>
            <a:round/>
            <a:headEnd/>
            <a:tailEnd/>
          </a:ln>
          <a:effectLst/>
        </p:spPr>
        <p:txBody>
          <a:bodyPr anchor="ctr"/>
          <a:lstStyle/>
          <a:p>
            <a:pPr algn="just">
              <a:spcAft>
                <a:spcPts val="600"/>
              </a:spcAft>
            </a:pPr>
            <a:endParaRPr lang="ru-RU" altLang="ru-RU" sz="1600" b="1" dirty="0"/>
          </a:p>
          <a:p>
            <a:pPr algn="ctr">
              <a:spcAft>
                <a:spcPts val="600"/>
              </a:spcAft>
            </a:pPr>
            <a:r>
              <a:rPr lang="ru-RU" altLang="ru-RU" sz="1600" b="1" dirty="0"/>
              <a:t>Ядерный взрыв - это процесс быстрого освобождения большого количества     внутриядерной энергии в ограниченном объеме.</a:t>
            </a:r>
          </a:p>
          <a:p>
            <a:pPr algn="ctr">
              <a:spcAft>
                <a:spcPts val="600"/>
              </a:spcAft>
            </a:pPr>
            <a:r>
              <a:rPr lang="ru-RU" altLang="ru-RU" sz="1600" b="1" dirty="0"/>
              <a:t> В зависимости от свойств окружающей зону взрыва среды</a:t>
            </a:r>
            <a:endParaRPr lang="ru-RU" altLang="ru-RU" sz="1400" dirty="0"/>
          </a:p>
          <a:p>
            <a:pPr lvl="1" algn="ctr"/>
            <a:endParaRPr lang="ru-RU" altLang="ru-RU" sz="1600" b="1" dirty="0"/>
          </a:p>
        </p:txBody>
      </p:sp>
      <p:sp>
        <p:nvSpPr>
          <p:cNvPr id="15370" name="AutoShape 10"/>
          <p:cNvSpPr>
            <a:spLocks noChangeArrowheads="1"/>
          </p:cNvSpPr>
          <p:nvPr/>
        </p:nvSpPr>
        <p:spPr bwMode="auto">
          <a:xfrm>
            <a:off x="2051050" y="1628775"/>
            <a:ext cx="5181600" cy="457200"/>
          </a:xfrm>
          <a:prstGeom prst="downArrow">
            <a:avLst>
              <a:gd name="adj1" fmla="val 50000"/>
              <a:gd name="adj2" fmla="val 81819"/>
            </a:avLst>
          </a:prstGeom>
          <a:gradFill rotWithShape="0">
            <a:gsLst>
              <a:gs pos="0">
                <a:srgbClr val="FFFFFF"/>
              </a:gs>
              <a:gs pos="100000">
                <a:srgbClr val="CCFF33"/>
              </a:gs>
            </a:gsLst>
            <a:lin ang="5400000" scaled="1"/>
          </a:gradFill>
          <a:ln w="28575">
            <a:solidFill>
              <a:srgbClr val="FF3300"/>
            </a:solidFill>
            <a:miter lim="800000"/>
            <a:headEnd/>
            <a:tailEnd/>
          </a:ln>
          <a:effectLst/>
        </p:spPr>
        <p:txBody>
          <a:bodyPr anchor="ctr"/>
          <a:lstStyle/>
          <a:p>
            <a:pPr algn="ctr"/>
            <a:r>
              <a:rPr lang="ru-RU" altLang="ru-RU" b="1"/>
              <a:t>различают</a:t>
            </a:r>
            <a:r>
              <a:rPr lang="ru-RU" altLang="ru-RU" sz="1600" b="1"/>
              <a:t> </a:t>
            </a:r>
          </a:p>
        </p:txBody>
      </p:sp>
      <p:sp>
        <p:nvSpPr>
          <p:cNvPr id="15371" name="AutoShape 12"/>
          <p:cNvSpPr>
            <a:spLocks noChangeArrowheads="1"/>
          </p:cNvSpPr>
          <p:nvPr/>
        </p:nvSpPr>
        <p:spPr bwMode="auto">
          <a:xfrm>
            <a:off x="228600" y="2133600"/>
            <a:ext cx="1981200" cy="381000"/>
          </a:xfrm>
          <a:prstGeom prst="homePlate">
            <a:avLst>
              <a:gd name="adj" fmla="val 64687"/>
            </a:avLst>
          </a:prstGeom>
          <a:gradFill rotWithShape="0">
            <a:gsLst>
              <a:gs pos="0">
                <a:srgbClr val="FFA7A7"/>
              </a:gs>
              <a:gs pos="50000">
                <a:srgbClr val="FFFFFF"/>
              </a:gs>
              <a:gs pos="100000">
                <a:srgbClr val="FFA7A7"/>
              </a:gs>
            </a:gsLst>
            <a:lin ang="5400000" scaled="1"/>
          </a:gradFill>
          <a:ln w="9525">
            <a:solidFill>
              <a:schemeClr val="tx1"/>
            </a:solidFill>
            <a:miter lim="800000"/>
            <a:headEnd/>
            <a:tailEnd/>
          </a:ln>
          <a:effectLst>
            <a:outerShdw dist="56796" dir="3806097" algn="ctr" rotWithShape="0">
              <a:schemeClr val="folHlink"/>
            </a:outerShdw>
          </a:effectLst>
        </p:spPr>
        <p:txBody>
          <a:bodyPr lIns="54000" tIns="10800" rIns="54000" bIns="10800" anchor="ctr"/>
          <a:lstStyle/>
          <a:p>
            <a:pPr algn="ctr">
              <a:lnSpc>
                <a:spcPct val="110000"/>
              </a:lnSpc>
            </a:pPr>
            <a:r>
              <a:rPr lang="ru-RU" altLang="ru-RU" sz="1600" b="1"/>
              <a:t>Высотный</a:t>
            </a:r>
          </a:p>
        </p:txBody>
      </p:sp>
      <p:sp>
        <p:nvSpPr>
          <p:cNvPr id="15372" name="AutoShape 13"/>
          <p:cNvSpPr>
            <a:spLocks noChangeArrowheads="1"/>
          </p:cNvSpPr>
          <p:nvPr/>
        </p:nvSpPr>
        <p:spPr bwMode="auto">
          <a:xfrm>
            <a:off x="228600" y="3581400"/>
            <a:ext cx="2133600" cy="533400"/>
          </a:xfrm>
          <a:prstGeom prst="homePlate">
            <a:avLst>
              <a:gd name="adj" fmla="val 49759"/>
            </a:avLst>
          </a:prstGeom>
          <a:gradFill rotWithShape="0">
            <a:gsLst>
              <a:gs pos="0">
                <a:srgbClr val="FFA7A7"/>
              </a:gs>
              <a:gs pos="50000">
                <a:srgbClr val="FFFFFF"/>
              </a:gs>
              <a:gs pos="100000">
                <a:srgbClr val="FFA7A7"/>
              </a:gs>
            </a:gsLst>
            <a:lin ang="5400000" scaled="1"/>
          </a:gradFill>
          <a:ln w="9525">
            <a:solidFill>
              <a:schemeClr val="tx1"/>
            </a:solidFill>
            <a:miter lim="800000"/>
            <a:headEnd/>
            <a:tailEnd/>
          </a:ln>
          <a:effectLst>
            <a:outerShdw dist="56796" dir="3806097" algn="ctr" rotWithShape="0">
              <a:schemeClr val="folHlink"/>
            </a:outerShdw>
          </a:effectLst>
        </p:spPr>
        <p:txBody>
          <a:bodyPr lIns="54000" tIns="10800" rIns="54000" bIns="10800" anchor="ctr"/>
          <a:lstStyle/>
          <a:p>
            <a:pPr algn="ctr">
              <a:lnSpc>
                <a:spcPct val="110000"/>
              </a:lnSpc>
            </a:pPr>
            <a:r>
              <a:rPr lang="ru-RU" altLang="ru-RU" sz="1600" b="1"/>
              <a:t>Воздушный</a:t>
            </a:r>
          </a:p>
        </p:txBody>
      </p:sp>
      <p:sp>
        <p:nvSpPr>
          <p:cNvPr id="15373" name="AutoShape 14"/>
          <p:cNvSpPr>
            <a:spLocks noChangeArrowheads="1"/>
          </p:cNvSpPr>
          <p:nvPr/>
        </p:nvSpPr>
        <p:spPr bwMode="auto">
          <a:xfrm>
            <a:off x="228600" y="4419600"/>
            <a:ext cx="2133600" cy="685800"/>
          </a:xfrm>
          <a:prstGeom prst="homePlate">
            <a:avLst>
              <a:gd name="adj" fmla="val 38702"/>
            </a:avLst>
          </a:prstGeom>
          <a:gradFill rotWithShape="0">
            <a:gsLst>
              <a:gs pos="0">
                <a:srgbClr val="FFA7A7"/>
              </a:gs>
              <a:gs pos="50000">
                <a:srgbClr val="FFFFFF"/>
              </a:gs>
              <a:gs pos="100000">
                <a:srgbClr val="FFA7A7"/>
              </a:gs>
            </a:gsLst>
            <a:lin ang="5400000" scaled="1"/>
          </a:gradFill>
          <a:ln w="9525">
            <a:solidFill>
              <a:schemeClr val="tx1"/>
            </a:solidFill>
            <a:miter lim="800000"/>
            <a:headEnd/>
            <a:tailEnd/>
          </a:ln>
          <a:effectLst>
            <a:outerShdw dist="56796" dir="3806097" algn="ctr" rotWithShape="0">
              <a:schemeClr val="folHlink"/>
            </a:outerShdw>
          </a:effectLst>
        </p:spPr>
        <p:txBody>
          <a:bodyPr lIns="54000" tIns="10800" rIns="54000" bIns="10800" anchor="ctr"/>
          <a:lstStyle/>
          <a:p>
            <a:pPr algn="ctr">
              <a:lnSpc>
                <a:spcPct val="110000"/>
              </a:lnSpc>
            </a:pPr>
            <a:r>
              <a:rPr lang="ru-RU" altLang="ru-RU" sz="1600" b="1"/>
              <a:t>Наземный (надводный)</a:t>
            </a:r>
          </a:p>
        </p:txBody>
      </p:sp>
      <p:sp>
        <p:nvSpPr>
          <p:cNvPr id="15374" name="AutoShape 15"/>
          <p:cNvSpPr>
            <a:spLocks noChangeArrowheads="1"/>
          </p:cNvSpPr>
          <p:nvPr/>
        </p:nvSpPr>
        <p:spPr bwMode="auto">
          <a:xfrm>
            <a:off x="228600" y="5486400"/>
            <a:ext cx="2133600" cy="685800"/>
          </a:xfrm>
          <a:prstGeom prst="homePlate">
            <a:avLst>
              <a:gd name="adj" fmla="val 38702"/>
            </a:avLst>
          </a:prstGeom>
          <a:gradFill rotWithShape="0">
            <a:gsLst>
              <a:gs pos="0">
                <a:srgbClr val="FFA7A7"/>
              </a:gs>
              <a:gs pos="50000">
                <a:srgbClr val="FFFFFF"/>
              </a:gs>
              <a:gs pos="100000">
                <a:srgbClr val="FFA7A7"/>
              </a:gs>
            </a:gsLst>
            <a:lin ang="5400000" scaled="1"/>
          </a:gradFill>
          <a:ln w="9525">
            <a:solidFill>
              <a:schemeClr val="tx1"/>
            </a:solidFill>
            <a:miter lim="800000"/>
            <a:headEnd/>
            <a:tailEnd/>
          </a:ln>
          <a:effectLst>
            <a:outerShdw dist="56796" dir="3806097" algn="ctr" rotWithShape="0">
              <a:schemeClr val="folHlink"/>
            </a:outerShdw>
          </a:effectLst>
        </p:spPr>
        <p:txBody>
          <a:bodyPr lIns="54000" tIns="10800" rIns="54000" bIns="10800" anchor="ctr"/>
          <a:lstStyle/>
          <a:p>
            <a:pPr algn="ctr">
              <a:lnSpc>
                <a:spcPct val="110000"/>
              </a:lnSpc>
            </a:pPr>
            <a:r>
              <a:rPr lang="ru-RU" altLang="ru-RU" sz="1600" b="1"/>
              <a:t>Подземный (подводный)</a:t>
            </a:r>
          </a:p>
        </p:txBody>
      </p:sp>
    </p:spTree>
    <p:extLst>
      <p:ext uri="{BB962C8B-B14F-4D97-AF65-F5344CB8AC3E}">
        <p14:creationId xmlns:p14="http://schemas.microsoft.com/office/powerpoint/2010/main" val="2353471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10248"/>
                                        </p:tgtEl>
                                        <p:attrNameLst>
                                          <p:attrName>style.visibility</p:attrName>
                                        </p:attrNameLst>
                                      </p:cBhvr>
                                      <p:to>
                                        <p:strVal val="visible"/>
                                      </p:to>
                                    </p:set>
                                    <p:animEffect transition="in" filter="box(in)">
                                      <p:cBhvr>
                                        <p:cTn id="7" dur="500"/>
                                        <p:tgtEl>
                                          <p:spTgt spid="10248"/>
                                        </p:tgtEl>
                                      </p:cBhvr>
                                    </p:animEffect>
                                  </p:childTnLst>
                                </p:cTn>
                              </p:par>
                            </p:childTnLst>
                          </p:cTn>
                        </p:par>
                        <p:par>
                          <p:cTn id="8" fill="hold" nodeType="afterGroup">
                            <p:stCondLst>
                              <p:cond delay="1500"/>
                            </p:stCondLst>
                            <p:childTnLst>
                              <p:par>
                                <p:cTn id="9" presetID="12" presetClass="entr" presetSubtype="1" fill="hold" grpId="0" nodeType="afterEffect">
                                  <p:stCondLst>
                                    <p:cond delay="1000"/>
                                  </p:stCondLst>
                                  <p:childTnLst>
                                    <p:set>
                                      <p:cBhvr>
                                        <p:cTn id="10" dur="1" fill="hold">
                                          <p:stCondLst>
                                            <p:cond delay="0"/>
                                          </p:stCondLst>
                                        </p:cTn>
                                        <p:tgtEl>
                                          <p:spTgt spid="10246"/>
                                        </p:tgtEl>
                                        <p:attrNameLst>
                                          <p:attrName>style.visibility</p:attrName>
                                        </p:attrNameLst>
                                      </p:cBhvr>
                                      <p:to>
                                        <p:strVal val="visible"/>
                                      </p:to>
                                    </p:set>
                                    <p:animEffect transition="in" filter="slide(fromTop)">
                                      <p:cBhvr>
                                        <p:cTn id="11"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8"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ChangeArrowheads="1"/>
          </p:cNvSpPr>
          <p:nvPr>
            <p:custDataLst>
              <p:tags r:id="rId1"/>
            </p:custDataLst>
          </p:nvPr>
        </p:nvSpPr>
        <p:spPr bwMode="auto">
          <a:xfrm>
            <a:off x="190500" y="949325"/>
            <a:ext cx="8845550" cy="26638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354013" algn="just" eaLnBrk="1" hangingPunct="1">
              <a:lnSpc>
                <a:spcPct val="80000"/>
              </a:lnSpc>
              <a:buClr>
                <a:srgbClr val="FF0000"/>
              </a:buClr>
              <a:buFont typeface="Wingdings" pitchFamily="2" charset="2"/>
              <a:buChar char="Ø"/>
            </a:pPr>
            <a:r>
              <a:rPr lang="ru-RU" altLang="ru-RU" sz="2000" dirty="0">
                <a:solidFill>
                  <a:srgbClr val="000000"/>
                </a:solidFill>
                <a:cs typeface="Arial" pitchFamily="34" charset="0"/>
              </a:rPr>
              <a:t>Учебник сержанта войск РХБ защиты, 2014 г. </a:t>
            </a:r>
          </a:p>
          <a:p>
            <a:pPr indent="354013" algn="just" eaLnBrk="1" hangingPunct="1">
              <a:lnSpc>
                <a:spcPct val="80000"/>
              </a:lnSpc>
              <a:buClr>
                <a:srgbClr val="FF0000"/>
              </a:buClr>
              <a:buFont typeface="Wingdings" pitchFamily="2" charset="2"/>
              <a:buChar char="Ø"/>
            </a:pPr>
            <a:r>
              <a:rPr lang="ru-RU" altLang="ru-RU" sz="2000" dirty="0">
                <a:solidFill>
                  <a:srgbClr val="000000"/>
                </a:solidFill>
                <a:cs typeface="Arial" pitchFamily="34" charset="0"/>
              </a:rPr>
              <a:t>Учебник сержанта </a:t>
            </a:r>
            <a:r>
              <a:rPr lang="ru-RU" altLang="ru-RU" sz="2000" dirty="0" smtClean="0">
                <a:solidFill>
                  <a:srgbClr val="000000"/>
                </a:solidFill>
                <a:cs typeface="Arial" pitchFamily="34" charset="0"/>
              </a:rPr>
              <a:t>мотострелковых войск, 2003 </a:t>
            </a:r>
            <a:r>
              <a:rPr lang="ru-RU" altLang="ru-RU" sz="2000" dirty="0">
                <a:solidFill>
                  <a:srgbClr val="000000"/>
                </a:solidFill>
                <a:cs typeface="Arial" pitchFamily="34" charset="0"/>
              </a:rPr>
              <a:t>г. </a:t>
            </a:r>
          </a:p>
          <a:p>
            <a:pPr indent="354013" algn="just" eaLnBrk="1" hangingPunct="1">
              <a:lnSpc>
                <a:spcPct val="80000"/>
              </a:lnSpc>
              <a:buClr>
                <a:srgbClr val="FF0000"/>
              </a:buClr>
              <a:buFont typeface="Wingdings" pitchFamily="2" charset="2"/>
              <a:buChar char="Ø"/>
            </a:pPr>
            <a:r>
              <a:rPr lang="ru-RU" altLang="ru-RU" sz="2000" dirty="0" smtClean="0">
                <a:solidFill>
                  <a:srgbClr val="000000"/>
                </a:solidFill>
                <a:cs typeface="Arial" pitchFamily="34" charset="0"/>
              </a:rPr>
              <a:t>Руководство </a:t>
            </a:r>
            <a:r>
              <a:rPr lang="ru-RU" altLang="ru-RU" sz="2000" dirty="0">
                <a:solidFill>
                  <a:srgbClr val="000000"/>
                </a:solidFill>
                <a:cs typeface="Arial" pitchFamily="34" charset="0"/>
              </a:rPr>
              <a:t>по эксплуатации средств индивидуальной и коллективной защиты,, М., Воениздат, 2014 г. </a:t>
            </a:r>
          </a:p>
          <a:p>
            <a:pPr indent="354013" algn="just" eaLnBrk="1" hangingPunct="1">
              <a:lnSpc>
                <a:spcPct val="80000"/>
              </a:lnSpc>
              <a:buClr>
                <a:srgbClr val="FF0000"/>
              </a:buClr>
              <a:buFont typeface="Wingdings" pitchFamily="2" charset="2"/>
              <a:buChar char="Ø"/>
            </a:pPr>
            <a:r>
              <a:rPr lang="ru-RU" altLang="ru-RU" sz="2000" dirty="0">
                <a:solidFill>
                  <a:srgbClr val="000000"/>
                </a:solidFill>
                <a:cs typeface="Arial" pitchFamily="34" charset="0"/>
              </a:rPr>
              <a:t>Руководство по специальной обработке в подразделениях,, М., Воениздат, 2002 г. ДСП.</a:t>
            </a:r>
          </a:p>
          <a:p>
            <a:pPr indent="354013" algn="just" eaLnBrk="1" hangingPunct="1">
              <a:lnSpc>
                <a:spcPct val="80000"/>
              </a:lnSpc>
              <a:buClr>
                <a:srgbClr val="FF0000"/>
              </a:buClr>
              <a:buFont typeface="Wingdings" pitchFamily="2" charset="2"/>
              <a:buChar char="Ø"/>
            </a:pPr>
            <a:r>
              <a:rPr lang="ru-RU" altLang="ru-RU" sz="2000" dirty="0">
                <a:solidFill>
                  <a:srgbClr val="000000"/>
                </a:solidFill>
                <a:cs typeface="Arial" pitchFamily="34" charset="0"/>
              </a:rPr>
              <a:t>Сборник нормативов по боевой подготовке Сухопутных войск. Книга 5. Для частей и подразделений войск РХБ защиты, М., Воениздат, 2014 г.</a:t>
            </a:r>
          </a:p>
        </p:txBody>
      </p:sp>
      <p:pic>
        <p:nvPicPr>
          <p:cNvPr id="4099"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622675"/>
            <a:ext cx="217011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8"/>
          <p:cNvSpPr>
            <a:spLocks/>
          </p:cNvSpPr>
          <p:nvPr>
            <p:custDataLst>
              <p:tags r:id="rId2"/>
            </p:custDataLst>
          </p:nvPr>
        </p:nvSpPr>
        <p:spPr bwMode="auto">
          <a:xfrm>
            <a:off x="838200" y="304800"/>
            <a:ext cx="77724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p>
            <a:pPr algn="ctr" eaLnBrk="1" hangingPunct="1">
              <a:lnSpc>
                <a:spcPct val="80000"/>
              </a:lnSpc>
            </a:pPr>
            <a:r>
              <a:rPr lang="ru-RU" altLang="ru-RU" sz="2400" b="1" dirty="0">
                <a:solidFill>
                  <a:srgbClr val="FC0410"/>
                </a:solidFill>
                <a:latin typeface="Arial" pitchFamily="34" charset="0"/>
                <a:cs typeface="Arial" pitchFamily="34" charset="0"/>
              </a:rPr>
              <a:t>Литература</a:t>
            </a:r>
            <a:r>
              <a:rPr lang="ru-RU" altLang="ru-RU" sz="4000" dirty="0">
                <a:solidFill>
                  <a:schemeClr val="bg1"/>
                </a:solidFill>
                <a:latin typeface="Calibri" pitchFamily="34" charset="0"/>
              </a:rPr>
              <a:t>: </a:t>
            </a:r>
            <a:endParaRPr lang="en-US" altLang="ru-RU" sz="4000" dirty="0">
              <a:solidFill>
                <a:schemeClr val="bg1"/>
              </a:solidFill>
              <a:latin typeface="Calibri" pitchFamily="34" charset="0"/>
            </a:endParaRPr>
          </a:p>
        </p:txBody>
      </p:sp>
      <p:pic>
        <p:nvPicPr>
          <p:cNvPr id="4101"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4700" y="3636963"/>
            <a:ext cx="2147888"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Рисунок 1"/>
          <p:cNvPicPr>
            <a:picLocks noChangeAspect="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2486025" y="3651250"/>
            <a:ext cx="2117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descr="imag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663" y="3644900"/>
            <a:ext cx="23209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6992657" y="6381328"/>
            <a:ext cx="2133600" cy="365125"/>
          </a:xfrm>
        </p:spPr>
        <p:txBody>
          <a:bodyPr/>
          <a:lstStyle/>
          <a:p>
            <a:pPr>
              <a:defRPr/>
            </a:pPr>
            <a:fld id="{84C5E317-E174-4B7A-8F75-2D0BD3D47F42}" type="slidenum">
              <a:rPr lang="ru-RU" smtClean="0"/>
              <a:pPr>
                <a:defRPr/>
              </a:pPr>
              <a:t>4</a:t>
            </a:fld>
            <a:endParaRPr lang="ru-RU" dirty="0"/>
          </a:p>
        </p:txBody>
      </p:sp>
    </p:spTree>
    <p:extLst>
      <p:ext uri="{BB962C8B-B14F-4D97-AF65-F5344CB8AC3E}">
        <p14:creationId xmlns:p14="http://schemas.microsoft.com/office/powerpoint/2010/main" val="172685706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774">
            <a:extLst>
              <a:ext uri="{FF2B5EF4-FFF2-40B4-BE49-F238E27FC236}">
                <a16:creationId xmlns="" xmlns:a16="http://schemas.microsoft.com/office/drawing/2014/main" id="{C376AE7B-6C6A-47DA-66C0-4E8E67A97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052513"/>
            <a:ext cx="2662237"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a:extLst>
              <a:ext uri="{FF2B5EF4-FFF2-40B4-BE49-F238E27FC236}">
                <a16:creationId xmlns="" xmlns:a16="http://schemas.microsoft.com/office/drawing/2014/main" id="{9D3658C2-0483-045B-876D-36EC1B46DC6A}"/>
              </a:ext>
            </a:extLst>
          </p:cNvPr>
          <p:cNvSpPr>
            <a:spLocks noChangeArrowheads="1"/>
          </p:cNvSpPr>
          <p:nvPr/>
        </p:nvSpPr>
        <p:spPr bwMode="auto">
          <a:xfrm>
            <a:off x="395288" y="5445125"/>
            <a:ext cx="2286000"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dirty="0">
                <a:cs typeface="Arial" pitchFamily="34" charset="0"/>
              </a:rPr>
              <a:t>Низкий воздушный </a:t>
            </a:r>
          </a:p>
          <a:p>
            <a:pPr algn="ctr" eaLnBrk="1" hangingPunct="1">
              <a:lnSpc>
                <a:spcPct val="85000"/>
              </a:lnSpc>
              <a:spcBef>
                <a:spcPct val="0"/>
              </a:spcBef>
              <a:buFontTx/>
              <a:buNone/>
            </a:pPr>
            <a:r>
              <a:rPr lang="ru-RU" altLang="ru-RU" sz="1800" b="1" dirty="0">
                <a:cs typeface="Arial" pitchFamily="34" charset="0"/>
              </a:rPr>
              <a:t>ядерный взрыв</a:t>
            </a:r>
            <a:r>
              <a:rPr lang="ru-RU" altLang="ru-RU" sz="1800" dirty="0">
                <a:cs typeface="Arial" pitchFamily="34" charset="0"/>
              </a:rPr>
              <a:t> </a:t>
            </a:r>
          </a:p>
        </p:txBody>
      </p:sp>
      <p:pic>
        <p:nvPicPr>
          <p:cNvPr id="14341" name="Picture 5" descr="777">
            <a:extLst>
              <a:ext uri="{FF2B5EF4-FFF2-40B4-BE49-F238E27FC236}">
                <a16:creationId xmlns="" xmlns:a16="http://schemas.microsoft.com/office/drawing/2014/main" id="{ED62CA1A-AF2D-BCB4-F3A3-0346E9849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313" y="1052513"/>
            <a:ext cx="24733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6">
            <a:extLst>
              <a:ext uri="{FF2B5EF4-FFF2-40B4-BE49-F238E27FC236}">
                <a16:creationId xmlns="" xmlns:a16="http://schemas.microsoft.com/office/drawing/2014/main" id="{CEBF1AF5-4FC5-FC60-21FC-D25351BBD36A}"/>
              </a:ext>
            </a:extLst>
          </p:cNvPr>
          <p:cNvSpPr>
            <a:spLocks noChangeArrowheads="1"/>
          </p:cNvSpPr>
          <p:nvPr/>
        </p:nvSpPr>
        <p:spPr bwMode="auto">
          <a:xfrm>
            <a:off x="3203575" y="5373688"/>
            <a:ext cx="22860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dirty="0">
                <a:cs typeface="Arial" pitchFamily="34" charset="0"/>
              </a:rPr>
              <a:t>Высокий  воздушный </a:t>
            </a:r>
          </a:p>
          <a:p>
            <a:pPr algn="ctr" eaLnBrk="1" hangingPunct="1">
              <a:lnSpc>
                <a:spcPct val="85000"/>
              </a:lnSpc>
              <a:spcBef>
                <a:spcPct val="0"/>
              </a:spcBef>
              <a:buFontTx/>
              <a:buNone/>
            </a:pPr>
            <a:r>
              <a:rPr lang="ru-RU" altLang="ru-RU" sz="1800" b="1" dirty="0">
                <a:cs typeface="Arial" pitchFamily="34" charset="0"/>
              </a:rPr>
              <a:t>ядерный взрыв</a:t>
            </a:r>
          </a:p>
        </p:txBody>
      </p:sp>
      <p:pic>
        <p:nvPicPr>
          <p:cNvPr id="14343" name="Picture 7" descr="775">
            <a:extLst>
              <a:ext uri="{FF2B5EF4-FFF2-40B4-BE49-F238E27FC236}">
                <a16:creationId xmlns="" xmlns:a16="http://schemas.microsoft.com/office/drawing/2014/main" id="{2EBFD21C-925A-295A-D78D-552B5F2D9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238" y="1052513"/>
            <a:ext cx="29829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a:extLst>
              <a:ext uri="{FF2B5EF4-FFF2-40B4-BE49-F238E27FC236}">
                <a16:creationId xmlns="" xmlns:a16="http://schemas.microsoft.com/office/drawing/2014/main" id="{3D57AE77-C5A5-D097-2DFA-5809C2C220F5}"/>
              </a:ext>
            </a:extLst>
          </p:cNvPr>
          <p:cNvSpPr>
            <a:spLocks noChangeArrowheads="1"/>
          </p:cNvSpPr>
          <p:nvPr/>
        </p:nvSpPr>
        <p:spPr bwMode="auto">
          <a:xfrm>
            <a:off x="6227763" y="5373688"/>
            <a:ext cx="24479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dirty="0">
                <a:latin typeface="Times New Roman" panose="02020603050405020304" pitchFamily="18" charset="0"/>
              </a:rPr>
              <a:t> </a:t>
            </a:r>
            <a:r>
              <a:rPr lang="ru-RU" altLang="ru-RU" sz="1800" b="1" dirty="0">
                <a:cs typeface="Arial" pitchFamily="34" charset="0"/>
              </a:rPr>
              <a:t>Космический</a:t>
            </a:r>
          </a:p>
          <a:p>
            <a:pPr algn="ctr" eaLnBrk="1" hangingPunct="1">
              <a:lnSpc>
                <a:spcPct val="85000"/>
              </a:lnSpc>
              <a:spcBef>
                <a:spcPct val="0"/>
              </a:spcBef>
              <a:buFontTx/>
              <a:buNone/>
            </a:pPr>
            <a:r>
              <a:rPr lang="ru-RU" altLang="ru-RU" sz="1800" b="1" dirty="0">
                <a:cs typeface="Arial" pitchFamily="34" charset="0"/>
              </a:rPr>
              <a:t>ядерный </a:t>
            </a:r>
          </a:p>
          <a:p>
            <a:pPr algn="ctr" eaLnBrk="1" hangingPunct="1">
              <a:lnSpc>
                <a:spcPct val="85000"/>
              </a:lnSpc>
              <a:spcBef>
                <a:spcPct val="0"/>
              </a:spcBef>
              <a:buFontTx/>
              <a:buNone/>
            </a:pPr>
            <a:r>
              <a:rPr lang="ru-RU" altLang="ru-RU" sz="1800" b="1" dirty="0">
                <a:cs typeface="Arial" pitchFamily="34" charset="0"/>
              </a:rPr>
              <a:t>взрыв</a:t>
            </a:r>
            <a:r>
              <a:rPr lang="ru-RU" altLang="ru-RU" sz="1800" dirty="0">
                <a:cs typeface="Arial" pitchFamily="34" charset="0"/>
              </a:rPr>
              <a:t> </a:t>
            </a:r>
          </a:p>
        </p:txBody>
      </p:sp>
      <p:sp>
        <p:nvSpPr>
          <p:cNvPr id="11274" name="Rectangle 10">
            <a:extLst>
              <a:ext uri="{FF2B5EF4-FFF2-40B4-BE49-F238E27FC236}">
                <a16:creationId xmlns="" xmlns:a16="http://schemas.microsoft.com/office/drawing/2014/main" id="{C5FA2D4F-04DA-BDC9-7AB0-B4BE3990B467}"/>
              </a:ext>
            </a:extLst>
          </p:cNvPr>
          <p:cNvSpPr>
            <a:spLocks noGrp="1" noChangeArrowheads="1"/>
          </p:cNvSpPr>
          <p:nvPr>
            <p:ph type="title" idx="4294967295"/>
          </p:nvPr>
        </p:nvSpPr>
        <p:spPr>
          <a:xfrm>
            <a:off x="457200" y="0"/>
            <a:ext cx="8229600" cy="1196975"/>
          </a:xfrm>
        </p:spPr>
        <p:txBody>
          <a:bodyPr>
            <a:normAutofit/>
          </a:bodyPr>
          <a:lstStyle/>
          <a:p>
            <a:pPr>
              <a:defRPr/>
            </a:pPr>
            <a:r>
              <a:rPr lang="ru-RU" sz="1800" b="1" dirty="0">
                <a:solidFill>
                  <a:srgbClr val="996600"/>
                </a:solidFill>
                <a:effectLst>
                  <a:outerShdw blurRad="38100" dist="38100" dir="2700000" algn="tl">
                    <a:srgbClr val="000000"/>
                  </a:outerShdw>
                </a:effectLst>
                <a:latin typeface="Arial" pitchFamily="34" charset="0"/>
                <a:cs typeface="Arial" pitchFamily="34" charset="0"/>
              </a:rPr>
              <a:t>Виды ядерных взрывов</a:t>
            </a:r>
          </a:p>
        </p:txBody>
      </p:sp>
    </p:spTree>
    <p:extLst>
      <p:ext uri="{BB962C8B-B14F-4D97-AF65-F5344CB8AC3E}">
        <p14:creationId xmlns:p14="http://schemas.microsoft.com/office/powerpoint/2010/main" val="3331207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772">
            <a:extLst>
              <a:ext uri="{FF2B5EF4-FFF2-40B4-BE49-F238E27FC236}">
                <a16:creationId xmlns="" xmlns:a16="http://schemas.microsoft.com/office/drawing/2014/main" id="{6A32258F-A013-8FCD-17B9-C17B0DA4D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981075"/>
            <a:ext cx="27368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a:extLst>
              <a:ext uri="{FF2B5EF4-FFF2-40B4-BE49-F238E27FC236}">
                <a16:creationId xmlns="" xmlns:a16="http://schemas.microsoft.com/office/drawing/2014/main" id="{0ABF67B3-5FA7-E000-FF11-05CF0A290F0A}"/>
              </a:ext>
            </a:extLst>
          </p:cNvPr>
          <p:cNvSpPr>
            <a:spLocks noChangeArrowheads="1"/>
          </p:cNvSpPr>
          <p:nvPr/>
        </p:nvSpPr>
        <p:spPr bwMode="auto">
          <a:xfrm>
            <a:off x="6841323" y="5403767"/>
            <a:ext cx="1590692"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dirty="0">
                <a:cs typeface="Arial" pitchFamily="34" charset="0"/>
              </a:rPr>
              <a:t>Подземный </a:t>
            </a:r>
          </a:p>
          <a:p>
            <a:pPr algn="ctr" eaLnBrk="1" hangingPunct="1">
              <a:lnSpc>
                <a:spcPct val="85000"/>
              </a:lnSpc>
              <a:spcBef>
                <a:spcPct val="0"/>
              </a:spcBef>
              <a:buFontTx/>
              <a:buNone/>
            </a:pPr>
            <a:r>
              <a:rPr lang="ru-RU" altLang="ru-RU" sz="1800" b="1" dirty="0">
                <a:cs typeface="Arial" pitchFamily="34" charset="0"/>
              </a:rPr>
              <a:t>ядерный </a:t>
            </a:r>
          </a:p>
          <a:p>
            <a:pPr algn="ctr" eaLnBrk="1" hangingPunct="1">
              <a:lnSpc>
                <a:spcPct val="85000"/>
              </a:lnSpc>
              <a:spcBef>
                <a:spcPct val="0"/>
              </a:spcBef>
              <a:buFontTx/>
              <a:buNone/>
            </a:pPr>
            <a:r>
              <a:rPr lang="ru-RU" altLang="ru-RU" sz="1800" b="1" dirty="0">
                <a:cs typeface="Arial" pitchFamily="34" charset="0"/>
              </a:rPr>
              <a:t>взрыв</a:t>
            </a:r>
            <a:r>
              <a:rPr lang="ru-RU" altLang="ru-RU" sz="1800" dirty="0">
                <a:cs typeface="Arial" pitchFamily="34" charset="0"/>
              </a:rPr>
              <a:t> </a:t>
            </a:r>
          </a:p>
        </p:txBody>
      </p:sp>
      <p:pic>
        <p:nvPicPr>
          <p:cNvPr id="15365" name="Picture 4" descr="771">
            <a:extLst>
              <a:ext uri="{FF2B5EF4-FFF2-40B4-BE49-F238E27FC236}">
                <a16:creationId xmlns="" xmlns:a16="http://schemas.microsoft.com/office/drawing/2014/main" id="{A70C1DC5-2589-BFC4-635C-7E30511A5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26606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5">
            <a:extLst>
              <a:ext uri="{FF2B5EF4-FFF2-40B4-BE49-F238E27FC236}">
                <a16:creationId xmlns="" xmlns:a16="http://schemas.microsoft.com/office/drawing/2014/main" id="{C35CD4A9-2D14-A391-099C-799C475BF9CF}"/>
              </a:ext>
            </a:extLst>
          </p:cNvPr>
          <p:cNvSpPr>
            <a:spLocks noChangeArrowheads="1"/>
          </p:cNvSpPr>
          <p:nvPr/>
        </p:nvSpPr>
        <p:spPr bwMode="auto">
          <a:xfrm>
            <a:off x="827088" y="5407025"/>
            <a:ext cx="16557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dirty="0">
                <a:cs typeface="Arial" pitchFamily="34" charset="0"/>
              </a:rPr>
              <a:t>Подводный </a:t>
            </a:r>
          </a:p>
          <a:p>
            <a:pPr algn="ctr" eaLnBrk="1" hangingPunct="1">
              <a:lnSpc>
                <a:spcPct val="85000"/>
              </a:lnSpc>
              <a:spcBef>
                <a:spcPct val="0"/>
              </a:spcBef>
              <a:buFontTx/>
              <a:buNone/>
            </a:pPr>
            <a:r>
              <a:rPr lang="ru-RU" altLang="ru-RU" sz="1800" b="1" dirty="0">
                <a:cs typeface="Arial" pitchFamily="34" charset="0"/>
              </a:rPr>
              <a:t>ядерный</a:t>
            </a:r>
          </a:p>
          <a:p>
            <a:pPr algn="ctr" eaLnBrk="1" hangingPunct="1">
              <a:lnSpc>
                <a:spcPct val="85000"/>
              </a:lnSpc>
              <a:spcBef>
                <a:spcPct val="0"/>
              </a:spcBef>
              <a:buFontTx/>
              <a:buNone/>
            </a:pPr>
            <a:r>
              <a:rPr lang="ru-RU" altLang="ru-RU" sz="1800" b="1" dirty="0">
                <a:cs typeface="Arial" pitchFamily="34" charset="0"/>
              </a:rPr>
              <a:t> взрыв</a:t>
            </a:r>
            <a:r>
              <a:rPr lang="ru-RU" altLang="ru-RU" sz="1800" dirty="0">
                <a:cs typeface="Arial" pitchFamily="34" charset="0"/>
              </a:rPr>
              <a:t> </a:t>
            </a:r>
          </a:p>
        </p:txBody>
      </p:sp>
      <p:pic>
        <p:nvPicPr>
          <p:cNvPr id="15367" name="Picture 7" descr="777">
            <a:extLst>
              <a:ext uri="{FF2B5EF4-FFF2-40B4-BE49-F238E27FC236}">
                <a16:creationId xmlns="" xmlns:a16="http://schemas.microsoft.com/office/drawing/2014/main" id="{31AE37C2-9F97-07A0-040B-D72B96C2F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981075"/>
            <a:ext cx="2952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a:extLst>
              <a:ext uri="{FF2B5EF4-FFF2-40B4-BE49-F238E27FC236}">
                <a16:creationId xmlns="" xmlns:a16="http://schemas.microsoft.com/office/drawing/2014/main" id="{07E321F8-9CF1-0149-4BCA-E1E65B743518}"/>
              </a:ext>
            </a:extLst>
          </p:cNvPr>
          <p:cNvSpPr>
            <a:spLocks noChangeArrowheads="1"/>
          </p:cNvSpPr>
          <p:nvPr/>
        </p:nvSpPr>
        <p:spPr bwMode="auto">
          <a:xfrm>
            <a:off x="3419475" y="5445125"/>
            <a:ext cx="2303463"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dirty="0">
                <a:cs typeface="Arial" pitchFamily="34" charset="0"/>
              </a:rPr>
              <a:t>Наземный ядерный </a:t>
            </a:r>
          </a:p>
          <a:p>
            <a:pPr algn="ctr" eaLnBrk="1" hangingPunct="1">
              <a:lnSpc>
                <a:spcPct val="85000"/>
              </a:lnSpc>
              <a:spcBef>
                <a:spcPct val="0"/>
              </a:spcBef>
              <a:buFontTx/>
              <a:buNone/>
            </a:pPr>
            <a:r>
              <a:rPr lang="ru-RU" altLang="ru-RU" sz="1800" b="1" dirty="0">
                <a:cs typeface="Arial" pitchFamily="34" charset="0"/>
              </a:rPr>
              <a:t>взрыв</a:t>
            </a:r>
          </a:p>
        </p:txBody>
      </p:sp>
      <p:sp>
        <p:nvSpPr>
          <p:cNvPr id="12298" name="Rectangle 10">
            <a:extLst>
              <a:ext uri="{FF2B5EF4-FFF2-40B4-BE49-F238E27FC236}">
                <a16:creationId xmlns="" xmlns:a16="http://schemas.microsoft.com/office/drawing/2014/main" id="{1F30C664-F1BF-26C3-8090-E27DEF865650}"/>
              </a:ext>
            </a:extLst>
          </p:cNvPr>
          <p:cNvSpPr>
            <a:spLocks noChangeArrowheads="1"/>
          </p:cNvSpPr>
          <p:nvPr/>
        </p:nvSpPr>
        <p:spPr bwMode="auto">
          <a:xfrm>
            <a:off x="457200" y="0"/>
            <a:ext cx="8229600" cy="1196975"/>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Виды ядерных взрывов</a:t>
            </a:r>
          </a:p>
        </p:txBody>
      </p:sp>
    </p:spTree>
    <p:extLst>
      <p:ext uri="{BB962C8B-B14F-4D97-AF65-F5344CB8AC3E}">
        <p14:creationId xmlns:p14="http://schemas.microsoft.com/office/powerpoint/2010/main" val="1333542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AutoShape 9"/>
          <p:cNvSpPr>
            <a:spLocks noChangeArrowheads="1"/>
          </p:cNvSpPr>
          <p:nvPr/>
        </p:nvSpPr>
        <p:spPr bwMode="auto">
          <a:xfrm>
            <a:off x="323528" y="1196752"/>
            <a:ext cx="4320480" cy="5256584"/>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spcAft>
                <a:spcPts val="600"/>
              </a:spcAft>
            </a:pPr>
            <a:endParaRPr lang="ru-RU" altLang="ru-RU" sz="1600" b="1" dirty="0"/>
          </a:p>
          <a:p>
            <a:pPr indent="358775" algn="just"/>
            <a:r>
              <a:rPr lang="ru-RU" b="1" dirty="0" smtClean="0">
                <a:latin typeface="Arial" pitchFamily="34" charset="0"/>
                <a:cs typeface="Arial" pitchFamily="34" charset="0"/>
              </a:rPr>
              <a:t>Высотный </a:t>
            </a:r>
            <a:r>
              <a:rPr lang="ru-RU" b="1" dirty="0">
                <a:latin typeface="Arial" pitchFamily="34" charset="0"/>
                <a:cs typeface="Arial" pitchFamily="34" charset="0"/>
              </a:rPr>
              <a:t>(космический) ядерный взрыв </a:t>
            </a:r>
            <a:r>
              <a:rPr lang="ru-RU" b="1" dirty="0" smtClean="0">
                <a:latin typeface="Arial" pitchFamily="34" charset="0"/>
                <a:cs typeface="Arial" pitchFamily="34" charset="0"/>
              </a:rPr>
              <a:t> </a:t>
            </a:r>
            <a:r>
              <a:rPr lang="ru-RU" b="1" dirty="0">
                <a:latin typeface="Arial" pitchFamily="34" charset="0"/>
                <a:cs typeface="Arial" pitchFamily="34" charset="0"/>
              </a:rPr>
              <a:t>называется взрыв выше границы тропосферы (8-18 км). Применяется для поражения в полете воздушных и космических целей. Наземная боевая техника и вооружение существенных разрушений не получают.</a:t>
            </a:r>
          </a:p>
          <a:p>
            <a:pPr lvl="1" algn="ctr"/>
            <a:endParaRPr lang="ru-RU" altLang="ru-RU" sz="1600" b="1" dirty="0"/>
          </a:p>
        </p:txBody>
      </p:sp>
      <p:pic>
        <p:nvPicPr>
          <p:cNvPr id="15" name="drawingObject81"/>
          <p:cNvPicPr/>
          <p:nvPr/>
        </p:nvPicPr>
        <p:blipFill>
          <a:blip r:embed="rId2"/>
          <a:stretch/>
        </p:blipFill>
        <p:spPr>
          <a:xfrm>
            <a:off x="4896035" y="1946640"/>
            <a:ext cx="3924437" cy="3642599"/>
          </a:xfrm>
          <a:prstGeom prst="rect">
            <a:avLst/>
          </a:prstGeom>
          <a:noFill/>
        </p:spPr>
      </p:pic>
      <p:sp>
        <p:nvSpPr>
          <p:cNvPr id="2" name="Прямоугольник 1"/>
          <p:cNvSpPr/>
          <p:nvPr/>
        </p:nvSpPr>
        <p:spPr>
          <a:xfrm>
            <a:off x="1763688" y="260648"/>
            <a:ext cx="6264695" cy="369332"/>
          </a:xfrm>
          <a:prstGeom prst="rect">
            <a:avLst/>
          </a:prstGeom>
        </p:spPr>
        <p:txBody>
          <a:bodyPr wrap="square">
            <a:spAutoFit/>
          </a:bodyPr>
          <a:lstStyle/>
          <a:p>
            <a:pPr algn="ctr"/>
            <a:r>
              <a:rPr lang="ru-RU" b="1" dirty="0">
                <a:latin typeface="Arial" pitchFamily="34" charset="0"/>
                <a:cs typeface="Arial" pitchFamily="34" charset="0"/>
              </a:rPr>
              <a:t>Высотный (космический) ядерный взрыв</a:t>
            </a:r>
            <a:endParaRPr lang="ru-RU" dirty="0"/>
          </a:p>
        </p:txBody>
      </p:sp>
    </p:spTree>
    <p:extLst>
      <p:ext uri="{BB962C8B-B14F-4D97-AF65-F5344CB8AC3E}">
        <p14:creationId xmlns:p14="http://schemas.microsoft.com/office/powerpoint/2010/main" val="2681169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AutoShape 9"/>
          <p:cNvSpPr>
            <a:spLocks noChangeArrowheads="1"/>
          </p:cNvSpPr>
          <p:nvPr/>
        </p:nvSpPr>
        <p:spPr bwMode="auto">
          <a:xfrm>
            <a:off x="323528" y="1112164"/>
            <a:ext cx="4104256" cy="5209736"/>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spcAft>
                <a:spcPts val="600"/>
              </a:spcAft>
            </a:pPr>
            <a:endParaRPr lang="ru-RU" altLang="ru-RU" sz="1600" b="1" dirty="0"/>
          </a:p>
          <a:p>
            <a:pPr indent="268288" algn="just"/>
            <a:r>
              <a:rPr lang="ru-RU" b="1" dirty="0" smtClean="0"/>
              <a:t>Воздушный </a:t>
            </a:r>
            <a:r>
              <a:rPr lang="ru-RU" b="1" dirty="0"/>
              <a:t>ядерный взрыв </a:t>
            </a:r>
            <a:r>
              <a:rPr lang="ru-RU" b="1" dirty="0" smtClean="0"/>
              <a:t> </a:t>
            </a:r>
            <a:r>
              <a:rPr lang="ru-RU" b="1" dirty="0"/>
              <a:t>называется взрыв на такой высоте, когда светящаяся область не касается поверхности земли. Применяется главным образом для поражения наземных (надводных) объектов, а также разрушить сравнительно прочные наземные сооружения и вместе с тем избежать сильного радиоактивного заражения местности.</a:t>
            </a:r>
          </a:p>
          <a:p>
            <a:pPr lvl="1" algn="ctr"/>
            <a:endParaRPr lang="ru-RU" altLang="ru-RU" sz="1600" b="1" dirty="0"/>
          </a:p>
        </p:txBody>
      </p:sp>
      <p:pic>
        <p:nvPicPr>
          <p:cNvPr id="5" name="drawingObject79"/>
          <p:cNvPicPr/>
          <p:nvPr/>
        </p:nvPicPr>
        <p:blipFill>
          <a:blip r:embed="rId2"/>
          <a:stretch/>
        </p:blipFill>
        <p:spPr>
          <a:xfrm>
            <a:off x="4788024" y="1844824"/>
            <a:ext cx="4116090" cy="3744416"/>
          </a:xfrm>
          <a:prstGeom prst="rect">
            <a:avLst/>
          </a:prstGeom>
          <a:noFill/>
        </p:spPr>
      </p:pic>
      <p:sp>
        <p:nvSpPr>
          <p:cNvPr id="2" name="Прямоугольник 1"/>
          <p:cNvSpPr/>
          <p:nvPr/>
        </p:nvSpPr>
        <p:spPr>
          <a:xfrm>
            <a:off x="2553039" y="332656"/>
            <a:ext cx="4464496" cy="369332"/>
          </a:xfrm>
          <a:prstGeom prst="rect">
            <a:avLst/>
          </a:prstGeom>
        </p:spPr>
        <p:txBody>
          <a:bodyPr wrap="square">
            <a:spAutoFit/>
          </a:bodyPr>
          <a:lstStyle/>
          <a:p>
            <a:pPr algn="ctr"/>
            <a:r>
              <a:rPr lang="ru-RU" b="1" dirty="0"/>
              <a:t>Воздушный ядерный взрыв</a:t>
            </a:r>
            <a:endParaRPr lang="ru-RU" dirty="0"/>
          </a:p>
        </p:txBody>
      </p:sp>
    </p:spTree>
    <p:extLst>
      <p:ext uri="{BB962C8B-B14F-4D97-AF65-F5344CB8AC3E}">
        <p14:creationId xmlns:p14="http://schemas.microsoft.com/office/powerpoint/2010/main" val="23678673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AutoShape 9"/>
          <p:cNvSpPr>
            <a:spLocks noChangeArrowheads="1"/>
          </p:cNvSpPr>
          <p:nvPr/>
        </p:nvSpPr>
        <p:spPr bwMode="auto">
          <a:xfrm>
            <a:off x="323528" y="1066785"/>
            <a:ext cx="4248272" cy="5328592"/>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indent="268288" algn="just"/>
            <a:r>
              <a:rPr lang="ru-RU" b="1" dirty="0" smtClean="0"/>
              <a:t>Наземный </a:t>
            </a:r>
            <a:r>
              <a:rPr lang="ru-RU" b="1" dirty="0"/>
              <a:t>ядерный взрыв </a:t>
            </a:r>
            <a:r>
              <a:rPr lang="ru-RU" b="1" dirty="0" smtClean="0"/>
              <a:t> </a:t>
            </a:r>
            <a:r>
              <a:rPr lang="ru-RU" b="1" dirty="0"/>
              <a:t>называется взрыв на поверхности земли, когда светящаяся область касается поверхности земли. Наземный взрыв применяется для поражения объектов, состоящих из сооружений большой прочности, и войск, находящихся в прочных укрытиях. При взрыв может применяться только в том случае, если по условиям обстановки допустимо или желательно сильное заражение </a:t>
            </a:r>
            <a:r>
              <a:rPr lang="ru-RU" b="1" dirty="0" smtClean="0"/>
              <a:t>местности.</a:t>
            </a:r>
            <a:endParaRPr lang="ru-RU" altLang="ru-RU" b="1" dirty="0"/>
          </a:p>
        </p:txBody>
      </p:sp>
      <p:pic>
        <p:nvPicPr>
          <p:cNvPr id="4" name="drawingObject85"/>
          <p:cNvPicPr/>
          <p:nvPr/>
        </p:nvPicPr>
        <p:blipFill>
          <a:blip r:embed="rId2"/>
          <a:stretch/>
        </p:blipFill>
        <p:spPr>
          <a:xfrm>
            <a:off x="4932040" y="2074897"/>
            <a:ext cx="3888432" cy="3312368"/>
          </a:xfrm>
          <a:prstGeom prst="rect">
            <a:avLst/>
          </a:prstGeom>
          <a:noFill/>
        </p:spPr>
      </p:pic>
      <p:sp>
        <p:nvSpPr>
          <p:cNvPr id="2" name="Прямоугольник 1"/>
          <p:cNvSpPr/>
          <p:nvPr/>
        </p:nvSpPr>
        <p:spPr>
          <a:xfrm>
            <a:off x="2843808" y="332656"/>
            <a:ext cx="3267241" cy="369332"/>
          </a:xfrm>
          <a:prstGeom prst="rect">
            <a:avLst/>
          </a:prstGeom>
        </p:spPr>
        <p:txBody>
          <a:bodyPr wrap="none">
            <a:spAutoFit/>
          </a:bodyPr>
          <a:lstStyle/>
          <a:p>
            <a:pPr algn="ctr"/>
            <a:r>
              <a:rPr lang="ru-RU" b="1" dirty="0"/>
              <a:t>Наземный ядерный взрыв</a:t>
            </a:r>
            <a:endParaRPr lang="ru-RU" dirty="0"/>
          </a:p>
        </p:txBody>
      </p:sp>
    </p:spTree>
    <p:extLst>
      <p:ext uri="{BB962C8B-B14F-4D97-AF65-F5344CB8AC3E}">
        <p14:creationId xmlns:p14="http://schemas.microsoft.com/office/powerpoint/2010/main" val="3777252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AutoShape 9"/>
          <p:cNvSpPr>
            <a:spLocks noChangeArrowheads="1"/>
          </p:cNvSpPr>
          <p:nvPr/>
        </p:nvSpPr>
        <p:spPr bwMode="auto">
          <a:xfrm>
            <a:off x="497293" y="1196752"/>
            <a:ext cx="4464296" cy="4392488"/>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indent="268288" algn="just"/>
            <a:r>
              <a:rPr lang="ru-RU" b="1" dirty="0" smtClean="0"/>
              <a:t>Подземный </a:t>
            </a:r>
            <a:r>
              <a:rPr lang="ru-RU" b="1" dirty="0"/>
              <a:t>ядерный взрыв </a:t>
            </a:r>
            <a:r>
              <a:rPr lang="ru-RU" b="1" dirty="0" smtClean="0"/>
              <a:t>называется </a:t>
            </a:r>
            <a:r>
              <a:rPr lang="ru-RU" b="1" dirty="0"/>
              <a:t>взрыв, произведенный под землей. Он применяется с целью создания заграждений, а также для разрушений особо прочных подземных сооружений.</a:t>
            </a:r>
            <a:endParaRPr lang="ru-RU" altLang="ru-RU" b="1" dirty="0"/>
          </a:p>
        </p:txBody>
      </p:sp>
      <p:pic>
        <p:nvPicPr>
          <p:cNvPr id="5" name="drawingObject83"/>
          <p:cNvPicPr/>
          <p:nvPr/>
        </p:nvPicPr>
        <p:blipFill>
          <a:blip r:embed="rId2"/>
          <a:stretch/>
        </p:blipFill>
        <p:spPr>
          <a:xfrm>
            <a:off x="5364088" y="1988840"/>
            <a:ext cx="3428771" cy="3460045"/>
          </a:xfrm>
          <a:prstGeom prst="rect">
            <a:avLst/>
          </a:prstGeom>
          <a:noFill/>
        </p:spPr>
      </p:pic>
      <p:sp>
        <p:nvSpPr>
          <p:cNvPr id="2" name="Прямоугольник 1"/>
          <p:cNvSpPr/>
          <p:nvPr/>
        </p:nvSpPr>
        <p:spPr>
          <a:xfrm>
            <a:off x="2878294" y="332656"/>
            <a:ext cx="3422925" cy="369332"/>
          </a:xfrm>
          <a:prstGeom prst="rect">
            <a:avLst/>
          </a:prstGeom>
        </p:spPr>
        <p:txBody>
          <a:bodyPr wrap="none">
            <a:spAutoFit/>
          </a:bodyPr>
          <a:lstStyle/>
          <a:p>
            <a:pPr algn="ctr"/>
            <a:r>
              <a:rPr lang="ru-RU" b="1" dirty="0"/>
              <a:t>Подземный ядерный взрыв</a:t>
            </a:r>
            <a:endParaRPr lang="ru-RU" dirty="0"/>
          </a:p>
        </p:txBody>
      </p:sp>
    </p:spTree>
    <p:extLst>
      <p:ext uri="{BB962C8B-B14F-4D97-AF65-F5344CB8AC3E}">
        <p14:creationId xmlns:p14="http://schemas.microsoft.com/office/powerpoint/2010/main" val="1026881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AutoShape 9"/>
          <p:cNvSpPr>
            <a:spLocks noChangeArrowheads="1"/>
          </p:cNvSpPr>
          <p:nvPr/>
        </p:nvSpPr>
        <p:spPr bwMode="auto">
          <a:xfrm>
            <a:off x="395536" y="836712"/>
            <a:ext cx="4032448" cy="5688632"/>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indent="268288" algn="just"/>
            <a:r>
              <a:rPr lang="ru-RU" b="1" dirty="0" smtClean="0"/>
              <a:t>Надводный </a:t>
            </a:r>
            <a:r>
              <a:rPr lang="ru-RU" b="1" dirty="0"/>
              <a:t>ядерный взрыв </a:t>
            </a:r>
            <a:r>
              <a:rPr lang="ru-RU" b="1" dirty="0" smtClean="0"/>
              <a:t> </a:t>
            </a:r>
            <a:r>
              <a:rPr lang="ru-RU" b="1" dirty="0"/>
              <a:t>называется взрыв на поверхности воды, когда светящаяся область касается поверхности воды. Надводный взрыв применяется для </a:t>
            </a:r>
            <a:r>
              <a:rPr lang="ru-RU" b="1" dirty="0" smtClean="0"/>
              <a:t>поражения надводных кораблей и  гидротехнических</a:t>
            </a:r>
            <a:r>
              <a:rPr lang="ru-RU" b="1" dirty="0"/>
              <a:t> </a:t>
            </a:r>
            <a:r>
              <a:rPr lang="ru-RU" b="1" dirty="0" smtClean="0"/>
              <a:t> сооружений.</a:t>
            </a:r>
            <a:r>
              <a:rPr lang="ru-RU" b="1" dirty="0"/>
              <a:t> </a:t>
            </a:r>
            <a:r>
              <a:rPr lang="ru-RU" b="1" dirty="0" smtClean="0"/>
              <a:t>Характерной </a:t>
            </a:r>
            <a:r>
              <a:rPr lang="ru-RU" b="1" dirty="0"/>
              <a:t>особенностью этого взрыва является сильное радиоактивное заражение прибрежной полосы местности и объектов, находящихся на суше и акватории</a:t>
            </a:r>
            <a:r>
              <a:rPr lang="ru-RU" b="1" dirty="0" smtClean="0"/>
              <a:t>.</a:t>
            </a:r>
            <a:endParaRPr lang="ru-RU" b="1" dirty="0"/>
          </a:p>
        </p:txBody>
      </p:sp>
      <p:pic>
        <p:nvPicPr>
          <p:cNvPr id="4" name="drawingObject89"/>
          <p:cNvPicPr/>
          <p:nvPr/>
        </p:nvPicPr>
        <p:blipFill>
          <a:blip r:embed="rId2"/>
          <a:stretch/>
        </p:blipFill>
        <p:spPr>
          <a:xfrm>
            <a:off x="4679876" y="1995487"/>
            <a:ext cx="4032448" cy="3659113"/>
          </a:xfrm>
          <a:prstGeom prst="rect">
            <a:avLst/>
          </a:prstGeom>
          <a:noFill/>
        </p:spPr>
      </p:pic>
      <p:sp>
        <p:nvSpPr>
          <p:cNvPr id="2" name="Прямоугольник 1"/>
          <p:cNvSpPr/>
          <p:nvPr/>
        </p:nvSpPr>
        <p:spPr>
          <a:xfrm>
            <a:off x="2859640" y="332656"/>
            <a:ext cx="3424720" cy="369332"/>
          </a:xfrm>
          <a:prstGeom prst="rect">
            <a:avLst/>
          </a:prstGeom>
        </p:spPr>
        <p:txBody>
          <a:bodyPr wrap="none">
            <a:spAutoFit/>
          </a:bodyPr>
          <a:lstStyle/>
          <a:p>
            <a:pPr algn="ctr"/>
            <a:r>
              <a:rPr lang="ru-RU" b="1" dirty="0"/>
              <a:t>Надводный ядерный взрыв</a:t>
            </a:r>
            <a:endParaRPr lang="ru-RU" dirty="0"/>
          </a:p>
        </p:txBody>
      </p:sp>
    </p:spTree>
    <p:extLst>
      <p:ext uri="{BB962C8B-B14F-4D97-AF65-F5344CB8AC3E}">
        <p14:creationId xmlns:p14="http://schemas.microsoft.com/office/powerpoint/2010/main" val="28749998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ядерный взрыв8"/>
          <p:cNvPicPr>
            <a:picLocks noChangeAspect="1" noChangeArrowheads="1"/>
          </p:cNvPicPr>
          <p:nvPr/>
        </p:nvPicPr>
        <p:blipFill>
          <a:blip r:embed="rId2">
            <a:extLst>
              <a:ext uri="{28A0092B-C50C-407E-A947-70E740481C1C}">
                <a14:useLocalDpi xmlns:a14="http://schemas.microsoft.com/office/drawing/2010/main" val="0"/>
              </a:ext>
            </a:extLst>
          </a:blip>
          <a:srcRect l="18895" r="17792"/>
          <a:stretch>
            <a:fillRect/>
          </a:stretch>
        </p:blipFill>
        <p:spPr bwMode="auto">
          <a:xfrm>
            <a:off x="395536" y="764704"/>
            <a:ext cx="3690078" cy="4725144"/>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Grp="1" noChangeArrowheads="1"/>
          </p:cNvSpPr>
          <p:nvPr>
            <p:ph type="title"/>
          </p:nvPr>
        </p:nvSpPr>
        <p:spPr>
          <a:xfrm>
            <a:off x="4283968" y="858738"/>
            <a:ext cx="4680520" cy="4537075"/>
          </a:xfrm>
        </p:spPr>
        <p:txBody>
          <a:bodyPr>
            <a:normAutofit/>
          </a:bodyPr>
          <a:lstStyle/>
          <a:p>
            <a:pPr algn="l"/>
            <a:r>
              <a:rPr lang="ru-RU" sz="1800" dirty="0">
                <a:effectLst>
                  <a:outerShdw blurRad="38100" dist="38100" dir="2700000" algn="tl">
                    <a:srgbClr val="C0C0C0"/>
                  </a:outerShdw>
                </a:effectLst>
                <a:latin typeface="Arial" pitchFamily="34" charset="0"/>
                <a:cs typeface="Arial" pitchFamily="34" charset="0"/>
              </a:rPr>
              <a:t>Поражающие факторы </a:t>
            </a:r>
            <a:r>
              <a:rPr lang="ru-RU" sz="1800" u="sng" dirty="0">
                <a:effectLst>
                  <a:outerShdw blurRad="38100" dist="38100" dir="2700000" algn="tl">
                    <a:srgbClr val="C0C0C0"/>
                  </a:outerShdw>
                </a:effectLst>
                <a:latin typeface="Arial" pitchFamily="34" charset="0"/>
                <a:cs typeface="Arial" pitchFamily="34" charset="0"/>
              </a:rPr>
              <a:t>ядерного оружия</a:t>
            </a:r>
            <a:r>
              <a:rPr lang="ru-RU" sz="1800" dirty="0">
                <a:effectLst>
                  <a:outerShdw blurRad="38100" dist="38100" dir="2700000" algn="tl">
                    <a:srgbClr val="C0C0C0"/>
                  </a:outerShdw>
                </a:effectLst>
                <a:latin typeface="Arial" pitchFamily="34" charset="0"/>
                <a:cs typeface="Arial" pitchFamily="34" charset="0"/>
              </a:rPr>
              <a:t>:</a:t>
            </a:r>
            <a:br>
              <a:rPr lang="ru-RU" sz="1800" dirty="0">
                <a:effectLst>
                  <a:outerShdw blurRad="38100" dist="38100" dir="2700000" algn="tl">
                    <a:srgbClr val="C0C0C0"/>
                  </a:outerShdw>
                </a:effectLst>
                <a:latin typeface="Arial" pitchFamily="34" charset="0"/>
                <a:cs typeface="Arial" pitchFamily="34" charset="0"/>
              </a:rPr>
            </a:br>
            <a:r>
              <a:rPr lang="ru-RU" sz="1800" dirty="0">
                <a:effectLst>
                  <a:outerShdw blurRad="38100" dist="38100" dir="2700000" algn="tl">
                    <a:srgbClr val="C0C0C0"/>
                  </a:outerShdw>
                </a:effectLst>
                <a:latin typeface="Arial" pitchFamily="34" charset="0"/>
                <a:cs typeface="Arial" pitchFamily="34" charset="0"/>
              </a:rPr>
              <a:t>- ударная волна;</a:t>
            </a:r>
            <a:br>
              <a:rPr lang="ru-RU" sz="1800" dirty="0">
                <a:effectLst>
                  <a:outerShdw blurRad="38100" dist="38100" dir="2700000" algn="tl">
                    <a:srgbClr val="C0C0C0"/>
                  </a:outerShdw>
                </a:effectLst>
                <a:latin typeface="Arial" pitchFamily="34" charset="0"/>
                <a:cs typeface="Arial" pitchFamily="34" charset="0"/>
              </a:rPr>
            </a:br>
            <a:r>
              <a:rPr lang="ru-RU" sz="1800" dirty="0">
                <a:effectLst>
                  <a:outerShdw blurRad="38100" dist="38100" dir="2700000" algn="tl">
                    <a:srgbClr val="C0C0C0"/>
                  </a:outerShdw>
                </a:effectLst>
                <a:latin typeface="Arial" pitchFamily="34" charset="0"/>
                <a:cs typeface="Arial" pitchFamily="34" charset="0"/>
              </a:rPr>
              <a:t>- световое излучение;</a:t>
            </a:r>
            <a:br>
              <a:rPr lang="ru-RU" sz="1800" dirty="0">
                <a:effectLst>
                  <a:outerShdw blurRad="38100" dist="38100" dir="2700000" algn="tl">
                    <a:srgbClr val="C0C0C0"/>
                  </a:outerShdw>
                </a:effectLst>
                <a:latin typeface="Arial" pitchFamily="34" charset="0"/>
                <a:cs typeface="Arial" pitchFamily="34" charset="0"/>
              </a:rPr>
            </a:br>
            <a:r>
              <a:rPr lang="ru-RU" sz="1800" dirty="0">
                <a:effectLst>
                  <a:outerShdw blurRad="38100" dist="38100" dir="2700000" algn="tl">
                    <a:srgbClr val="C0C0C0"/>
                  </a:outerShdw>
                </a:effectLst>
                <a:latin typeface="Arial" pitchFamily="34" charset="0"/>
                <a:cs typeface="Arial" pitchFamily="34" charset="0"/>
              </a:rPr>
              <a:t>- проникающая радиация;</a:t>
            </a:r>
            <a:br>
              <a:rPr lang="ru-RU" sz="1800" dirty="0">
                <a:effectLst>
                  <a:outerShdw blurRad="38100" dist="38100" dir="2700000" algn="tl">
                    <a:srgbClr val="C0C0C0"/>
                  </a:outerShdw>
                </a:effectLst>
                <a:latin typeface="Arial" pitchFamily="34" charset="0"/>
                <a:cs typeface="Arial" pitchFamily="34" charset="0"/>
              </a:rPr>
            </a:br>
            <a:r>
              <a:rPr lang="ru-RU" sz="1800" dirty="0">
                <a:effectLst>
                  <a:outerShdw blurRad="38100" dist="38100" dir="2700000" algn="tl">
                    <a:srgbClr val="C0C0C0"/>
                  </a:outerShdw>
                </a:effectLst>
                <a:latin typeface="Arial" pitchFamily="34" charset="0"/>
                <a:cs typeface="Arial" pitchFamily="34" charset="0"/>
              </a:rPr>
              <a:t>- радиоактивное загрязнение;</a:t>
            </a:r>
            <a:br>
              <a:rPr lang="ru-RU" sz="1800" dirty="0">
                <a:effectLst>
                  <a:outerShdw blurRad="38100" dist="38100" dir="2700000" algn="tl">
                    <a:srgbClr val="C0C0C0"/>
                  </a:outerShdw>
                </a:effectLst>
                <a:latin typeface="Arial" pitchFamily="34" charset="0"/>
                <a:cs typeface="Arial" pitchFamily="34" charset="0"/>
              </a:rPr>
            </a:br>
            <a:r>
              <a:rPr lang="ru-RU" sz="1800" dirty="0">
                <a:effectLst>
                  <a:outerShdw blurRad="38100" dist="38100" dir="2700000" algn="tl">
                    <a:srgbClr val="C0C0C0"/>
                  </a:outerShdw>
                </a:effectLst>
                <a:latin typeface="Arial" pitchFamily="34" charset="0"/>
                <a:cs typeface="Arial" pitchFamily="34" charset="0"/>
              </a:rPr>
              <a:t>- электромагнитный импульс (ЭМИ).</a:t>
            </a:r>
          </a:p>
        </p:txBody>
      </p:sp>
    </p:spTree>
    <p:extLst>
      <p:ext uri="{BB962C8B-B14F-4D97-AF65-F5344CB8AC3E}">
        <p14:creationId xmlns:p14="http://schemas.microsoft.com/office/powerpoint/2010/main" val="63216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4" descr="Plumbbob_1957_priscilla2">
            <a:extLst>
              <a:ext uri="{FF2B5EF4-FFF2-40B4-BE49-F238E27FC236}">
                <a16:creationId xmlns="" xmlns:a16="http://schemas.microsoft.com/office/drawing/2014/main" id="{B3104E7C-3F1C-4645-2B9F-70A149174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506412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5">
            <a:extLst>
              <a:ext uri="{FF2B5EF4-FFF2-40B4-BE49-F238E27FC236}">
                <a16:creationId xmlns="" xmlns:a16="http://schemas.microsoft.com/office/drawing/2014/main" id="{D5E7FD22-ABAA-3AEB-09F9-23B15C6CE1B2}"/>
              </a:ext>
            </a:extLst>
          </p:cNvPr>
          <p:cNvSpPr>
            <a:spLocks noChangeArrowheads="1"/>
          </p:cNvSpPr>
          <p:nvPr/>
        </p:nvSpPr>
        <p:spPr bwMode="auto">
          <a:xfrm>
            <a:off x="6804025" y="4365625"/>
            <a:ext cx="1800225" cy="508000"/>
          </a:xfrm>
          <a:prstGeom prst="rect">
            <a:avLst/>
          </a:prstGeom>
          <a:gradFill rotWithShape="1">
            <a:gsLst>
              <a:gs pos="0">
                <a:srgbClr val="FFFFFF"/>
              </a:gs>
              <a:gs pos="100000">
                <a:srgbClr val="DDDDC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a:latin typeface="Times New Roman" panose="02020603050405020304" pitchFamily="18" charset="0"/>
              </a:rPr>
              <a:t>1% энергии</a:t>
            </a:r>
          </a:p>
          <a:p>
            <a:pPr algn="ctr" eaLnBrk="1" hangingPunct="1">
              <a:lnSpc>
                <a:spcPct val="85000"/>
              </a:lnSpc>
              <a:spcBef>
                <a:spcPct val="0"/>
              </a:spcBef>
              <a:buFontTx/>
              <a:buNone/>
            </a:pPr>
            <a:r>
              <a:rPr lang="ru-RU" altLang="ru-RU" sz="1600" b="1">
                <a:latin typeface="Times New Roman" panose="02020603050405020304" pitchFamily="18" charset="0"/>
              </a:rPr>
              <a:t> ядерного взрыва </a:t>
            </a:r>
          </a:p>
        </p:txBody>
      </p:sp>
      <p:sp>
        <p:nvSpPr>
          <p:cNvPr id="16389" name="Rectangle 16">
            <a:extLst>
              <a:ext uri="{FF2B5EF4-FFF2-40B4-BE49-F238E27FC236}">
                <a16:creationId xmlns="" xmlns:a16="http://schemas.microsoft.com/office/drawing/2014/main" id="{08620805-BC8F-9A28-F715-FB0503206095}"/>
              </a:ext>
            </a:extLst>
          </p:cNvPr>
          <p:cNvSpPr>
            <a:spLocks noChangeArrowheads="1"/>
          </p:cNvSpPr>
          <p:nvPr/>
        </p:nvSpPr>
        <p:spPr bwMode="auto">
          <a:xfrm>
            <a:off x="6877050" y="981075"/>
            <a:ext cx="1871663" cy="508000"/>
          </a:xfrm>
          <a:prstGeom prst="rect">
            <a:avLst/>
          </a:prstGeom>
          <a:gradFill rotWithShape="1">
            <a:gsLst>
              <a:gs pos="0">
                <a:srgbClr val="FFFFFF"/>
              </a:gs>
              <a:gs pos="100000">
                <a:srgbClr val="DDDDC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a:latin typeface="Times New Roman" panose="02020603050405020304" pitchFamily="18" charset="0"/>
              </a:rPr>
              <a:t>50 % энергии</a:t>
            </a:r>
          </a:p>
          <a:p>
            <a:pPr algn="ctr" eaLnBrk="1" hangingPunct="1">
              <a:lnSpc>
                <a:spcPct val="85000"/>
              </a:lnSpc>
              <a:spcBef>
                <a:spcPct val="0"/>
              </a:spcBef>
              <a:buFontTx/>
              <a:buNone/>
            </a:pPr>
            <a:r>
              <a:rPr lang="ru-RU" altLang="ru-RU" sz="1600" b="1">
                <a:latin typeface="Times New Roman" panose="02020603050405020304" pitchFamily="18" charset="0"/>
              </a:rPr>
              <a:t> ядерного взрыва </a:t>
            </a:r>
          </a:p>
        </p:txBody>
      </p:sp>
      <p:sp>
        <p:nvSpPr>
          <p:cNvPr id="16390" name="Rectangle 18">
            <a:extLst>
              <a:ext uri="{FF2B5EF4-FFF2-40B4-BE49-F238E27FC236}">
                <a16:creationId xmlns="" xmlns:a16="http://schemas.microsoft.com/office/drawing/2014/main" id="{C00770E0-3922-335F-1FF0-840238AA9F71}"/>
              </a:ext>
            </a:extLst>
          </p:cNvPr>
          <p:cNvSpPr>
            <a:spLocks noChangeArrowheads="1"/>
          </p:cNvSpPr>
          <p:nvPr/>
        </p:nvSpPr>
        <p:spPr bwMode="auto">
          <a:xfrm>
            <a:off x="6948488" y="1989138"/>
            <a:ext cx="1800225" cy="508000"/>
          </a:xfrm>
          <a:prstGeom prst="rect">
            <a:avLst/>
          </a:prstGeom>
          <a:gradFill rotWithShape="1">
            <a:gsLst>
              <a:gs pos="0">
                <a:srgbClr val="FFFFFF"/>
              </a:gs>
              <a:gs pos="100000">
                <a:srgbClr val="DDDDC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a:latin typeface="Times New Roman" panose="02020603050405020304" pitchFamily="18" charset="0"/>
              </a:rPr>
              <a:t>35% энергии </a:t>
            </a:r>
          </a:p>
          <a:p>
            <a:pPr algn="ctr" eaLnBrk="1" hangingPunct="1">
              <a:lnSpc>
                <a:spcPct val="85000"/>
              </a:lnSpc>
              <a:spcBef>
                <a:spcPct val="0"/>
              </a:spcBef>
              <a:buFontTx/>
              <a:buNone/>
            </a:pPr>
            <a:r>
              <a:rPr lang="ru-RU" altLang="ru-RU" sz="1600" b="1">
                <a:latin typeface="Times New Roman" panose="02020603050405020304" pitchFamily="18" charset="0"/>
              </a:rPr>
              <a:t>ядерного взрыва</a:t>
            </a:r>
          </a:p>
        </p:txBody>
      </p:sp>
      <p:sp>
        <p:nvSpPr>
          <p:cNvPr id="16391" name="Rectangle 23">
            <a:extLst>
              <a:ext uri="{FF2B5EF4-FFF2-40B4-BE49-F238E27FC236}">
                <a16:creationId xmlns="" xmlns:a16="http://schemas.microsoft.com/office/drawing/2014/main" id="{BD204097-558E-6F62-CE09-A53C44870D21}"/>
              </a:ext>
            </a:extLst>
          </p:cNvPr>
          <p:cNvSpPr>
            <a:spLocks noChangeArrowheads="1"/>
          </p:cNvSpPr>
          <p:nvPr/>
        </p:nvSpPr>
        <p:spPr bwMode="auto">
          <a:xfrm>
            <a:off x="6804025" y="5516563"/>
            <a:ext cx="1736725" cy="508000"/>
          </a:xfrm>
          <a:prstGeom prst="rect">
            <a:avLst/>
          </a:prstGeom>
          <a:gradFill rotWithShape="1">
            <a:gsLst>
              <a:gs pos="0">
                <a:srgbClr val="FFFFFF"/>
              </a:gs>
              <a:gs pos="100000">
                <a:srgbClr val="DDDDC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a:latin typeface="Times New Roman" panose="02020603050405020304" pitchFamily="18" charset="0"/>
              </a:rPr>
              <a:t>10% энергии</a:t>
            </a:r>
          </a:p>
          <a:p>
            <a:pPr algn="ctr" eaLnBrk="1" hangingPunct="1">
              <a:lnSpc>
                <a:spcPct val="85000"/>
              </a:lnSpc>
              <a:spcBef>
                <a:spcPct val="0"/>
              </a:spcBef>
              <a:buFontTx/>
              <a:buNone/>
            </a:pPr>
            <a:r>
              <a:rPr lang="ru-RU" altLang="ru-RU" sz="1600" b="1">
                <a:latin typeface="Times New Roman" panose="02020603050405020304" pitchFamily="18" charset="0"/>
              </a:rPr>
              <a:t>ядерного взрыва</a:t>
            </a:r>
          </a:p>
        </p:txBody>
      </p:sp>
      <p:sp>
        <p:nvSpPr>
          <p:cNvPr id="16392" name="Rectangle 26">
            <a:extLst>
              <a:ext uri="{FF2B5EF4-FFF2-40B4-BE49-F238E27FC236}">
                <a16:creationId xmlns="" xmlns:a16="http://schemas.microsoft.com/office/drawing/2014/main" id="{1D6A78AF-853E-6F7C-870A-298EA37F6C61}"/>
              </a:ext>
            </a:extLst>
          </p:cNvPr>
          <p:cNvSpPr>
            <a:spLocks noChangeArrowheads="1"/>
          </p:cNvSpPr>
          <p:nvPr/>
        </p:nvSpPr>
        <p:spPr bwMode="auto">
          <a:xfrm>
            <a:off x="6877050" y="3213100"/>
            <a:ext cx="1800225" cy="508000"/>
          </a:xfrm>
          <a:prstGeom prst="rect">
            <a:avLst/>
          </a:prstGeom>
          <a:gradFill rotWithShape="1">
            <a:gsLst>
              <a:gs pos="0">
                <a:srgbClr val="FFFFFF"/>
              </a:gs>
              <a:gs pos="100000">
                <a:srgbClr val="DDDDC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a:latin typeface="Times New Roman" panose="02020603050405020304" pitchFamily="18" charset="0"/>
              </a:rPr>
              <a:t>4% энергии</a:t>
            </a:r>
          </a:p>
          <a:p>
            <a:pPr algn="ctr" eaLnBrk="1" hangingPunct="1">
              <a:lnSpc>
                <a:spcPct val="85000"/>
              </a:lnSpc>
              <a:spcBef>
                <a:spcPct val="0"/>
              </a:spcBef>
              <a:buFontTx/>
              <a:buNone/>
            </a:pPr>
            <a:r>
              <a:rPr lang="ru-RU" altLang="ru-RU" sz="1600" b="1">
                <a:latin typeface="Times New Roman" panose="02020603050405020304" pitchFamily="18" charset="0"/>
              </a:rPr>
              <a:t>ядерного взрыва</a:t>
            </a:r>
          </a:p>
        </p:txBody>
      </p:sp>
      <p:sp>
        <p:nvSpPr>
          <p:cNvPr id="94221" name="Rectangle 13">
            <a:extLst>
              <a:ext uri="{FF2B5EF4-FFF2-40B4-BE49-F238E27FC236}">
                <a16:creationId xmlns="" xmlns:a16="http://schemas.microsoft.com/office/drawing/2014/main" id="{1136F64A-1E09-3684-F852-9C3205A741C7}"/>
              </a:ext>
            </a:extLst>
          </p:cNvPr>
          <p:cNvSpPr>
            <a:spLocks noChangeArrowheads="1"/>
          </p:cNvSpPr>
          <p:nvPr/>
        </p:nvSpPr>
        <p:spPr bwMode="auto">
          <a:xfrm>
            <a:off x="457200" y="0"/>
            <a:ext cx="8229600" cy="908050"/>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Поражающие факторы ядерного оружия</a:t>
            </a:r>
          </a:p>
        </p:txBody>
      </p:sp>
      <p:sp>
        <p:nvSpPr>
          <p:cNvPr id="94222" name="AutoShape 14">
            <a:extLst>
              <a:ext uri="{FF2B5EF4-FFF2-40B4-BE49-F238E27FC236}">
                <a16:creationId xmlns="" xmlns:a16="http://schemas.microsoft.com/office/drawing/2014/main" id="{FF5ED6B1-E6E9-E144-2329-D533CA24C0D4}"/>
              </a:ext>
            </a:extLst>
          </p:cNvPr>
          <p:cNvSpPr>
            <a:spLocks noChangeArrowheads="1"/>
          </p:cNvSpPr>
          <p:nvPr/>
        </p:nvSpPr>
        <p:spPr bwMode="auto">
          <a:xfrm>
            <a:off x="3635375" y="692150"/>
            <a:ext cx="3241675" cy="1079500"/>
          </a:xfrm>
          <a:prstGeom prst="rightArrow">
            <a:avLst>
              <a:gd name="adj1" fmla="val 50000"/>
              <a:gd name="adj2" fmla="val 67066"/>
            </a:avLst>
          </a:prstGeom>
          <a:gradFill rotWithShape="1">
            <a:gsLst>
              <a:gs pos="0">
                <a:schemeClr val="accent1">
                  <a:gamma/>
                  <a:tint val="0"/>
                  <a:invGamma/>
                </a:schemeClr>
              </a:gs>
              <a:gs pos="100000">
                <a:schemeClr val="accent1"/>
              </a:gs>
            </a:gsLst>
            <a:path path="rect">
              <a:fillToRect l="50000" t="50000" r="50000" b="50000"/>
            </a:path>
          </a:gradFill>
          <a:ln w="9525">
            <a:noFill/>
            <a:miter lim="800000"/>
            <a:headEnd/>
            <a:tailEnd/>
          </a:ln>
          <a:effectLst/>
        </p:spPr>
        <p:txBody>
          <a:bodyPr wrap="none" anchor="ctr"/>
          <a:lstStyle/>
          <a:p>
            <a:pPr algn="ctr" eaLnBrk="1" hangingPunct="1">
              <a:lnSpc>
                <a:spcPct val="85000"/>
              </a:lnSpc>
              <a:defRPr/>
            </a:pPr>
            <a:r>
              <a:rPr lang="ru-RU" sz="1600" b="1"/>
              <a:t>Механическое </a:t>
            </a:r>
          </a:p>
          <a:p>
            <a:pPr algn="ctr" eaLnBrk="1" hangingPunct="1">
              <a:lnSpc>
                <a:spcPct val="85000"/>
              </a:lnSpc>
              <a:defRPr/>
            </a:pPr>
            <a:r>
              <a:rPr lang="ru-RU" sz="1600" b="1"/>
              <a:t>воздействие ударной волны</a:t>
            </a:r>
          </a:p>
        </p:txBody>
      </p:sp>
      <p:sp>
        <p:nvSpPr>
          <p:cNvPr id="94223" name="AutoShape 15">
            <a:extLst>
              <a:ext uri="{FF2B5EF4-FFF2-40B4-BE49-F238E27FC236}">
                <a16:creationId xmlns="" xmlns:a16="http://schemas.microsoft.com/office/drawing/2014/main" id="{84BC49AB-EA48-AC26-03E7-541CAB7F4D15}"/>
              </a:ext>
            </a:extLst>
          </p:cNvPr>
          <p:cNvSpPr>
            <a:spLocks noChangeArrowheads="1"/>
          </p:cNvSpPr>
          <p:nvPr/>
        </p:nvSpPr>
        <p:spPr bwMode="auto">
          <a:xfrm>
            <a:off x="3635375" y="1773238"/>
            <a:ext cx="3276600" cy="1008062"/>
          </a:xfrm>
          <a:prstGeom prst="rightArrow">
            <a:avLst>
              <a:gd name="adj1" fmla="val 44907"/>
              <a:gd name="adj2" fmla="val 74398"/>
            </a:avLst>
          </a:prstGeom>
          <a:gradFill rotWithShape="1">
            <a:gsLst>
              <a:gs pos="0">
                <a:schemeClr val="accent1">
                  <a:gamma/>
                  <a:tint val="0"/>
                  <a:invGamma/>
                </a:schemeClr>
              </a:gs>
              <a:gs pos="100000">
                <a:schemeClr val="accent1"/>
              </a:gs>
            </a:gsLst>
            <a:path path="rect">
              <a:fillToRect l="50000" t="50000" r="50000" b="50000"/>
            </a:path>
          </a:gradFill>
          <a:ln w="9525">
            <a:noFill/>
            <a:miter lim="800000"/>
            <a:headEnd/>
            <a:tailEnd/>
          </a:ln>
          <a:effectLst/>
        </p:spPr>
        <p:txBody>
          <a:bodyPr wrap="none" anchor="ctr"/>
          <a:lstStyle/>
          <a:p>
            <a:pPr algn="ctr" eaLnBrk="1" hangingPunct="1">
              <a:lnSpc>
                <a:spcPct val="85000"/>
              </a:lnSpc>
              <a:defRPr/>
            </a:pPr>
            <a:r>
              <a:rPr lang="ru-RU" sz="1600" b="1"/>
              <a:t>Тепловое воздействие</a:t>
            </a:r>
          </a:p>
          <a:p>
            <a:pPr algn="ctr" eaLnBrk="1" hangingPunct="1">
              <a:lnSpc>
                <a:spcPct val="85000"/>
              </a:lnSpc>
              <a:defRPr/>
            </a:pPr>
            <a:r>
              <a:rPr lang="ru-RU" sz="1600" b="1"/>
              <a:t> светового излучения</a:t>
            </a:r>
          </a:p>
        </p:txBody>
      </p:sp>
      <p:sp>
        <p:nvSpPr>
          <p:cNvPr id="94224" name="AutoShape 16">
            <a:extLst>
              <a:ext uri="{FF2B5EF4-FFF2-40B4-BE49-F238E27FC236}">
                <a16:creationId xmlns="" xmlns:a16="http://schemas.microsoft.com/office/drawing/2014/main" id="{3A5E722A-27D3-BD5B-58D9-59557EEDD265}"/>
              </a:ext>
            </a:extLst>
          </p:cNvPr>
          <p:cNvSpPr>
            <a:spLocks noChangeArrowheads="1"/>
          </p:cNvSpPr>
          <p:nvPr/>
        </p:nvSpPr>
        <p:spPr bwMode="auto">
          <a:xfrm>
            <a:off x="3563938" y="2852738"/>
            <a:ext cx="3275012" cy="1152525"/>
          </a:xfrm>
          <a:prstGeom prst="rightArrow">
            <a:avLst>
              <a:gd name="adj1" fmla="val 49861"/>
              <a:gd name="adj2" fmla="val 61160"/>
            </a:avLst>
          </a:prstGeom>
          <a:gradFill rotWithShape="1">
            <a:gsLst>
              <a:gs pos="0">
                <a:schemeClr val="accent1">
                  <a:gamma/>
                  <a:tint val="0"/>
                  <a:invGamma/>
                </a:schemeClr>
              </a:gs>
              <a:gs pos="100000">
                <a:schemeClr val="accent1"/>
              </a:gs>
            </a:gsLst>
            <a:path path="rect">
              <a:fillToRect l="50000" t="50000" r="50000" b="50000"/>
            </a:path>
          </a:gradFill>
          <a:ln w="9525">
            <a:noFill/>
            <a:miter lim="800000"/>
            <a:headEnd/>
            <a:tailEnd/>
          </a:ln>
          <a:effectLst/>
        </p:spPr>
        <p:txBody>
          <a:bodyPr wrap="none" anchor="ctr"/>
          <a:lstStyle/>
          <a:p>
            <a:pPr algn="ctr" eaLnBrk="1" hangingPunct="1">
              <a:lnSpc>
                <a:spcPct val="85000"/>
              </a:lnSpc>
              <a:defRPr/>
            </a:pPr>
            <a:r>
              <a:rPr lang="ru-RU" sz="1600" b="1"/>
              <a:t>Радиационное воздействие </a:t>
            </a:r>
          </a:p>
          <a:p>
            <a:pPr algn="ctr" eaLnBrk="1" hangingPunct="1">
              <a:lnSpc>
                <a:spcPct val="85000"/>
              </a:lnSpc>
              <a:defRPr/>
            </a:pPr>
            <a:r>
              <a:rPr lang="ru-RU" sz="1600" b="1"/>
              <a:t>проникающей радиации</a:t>
            </a:r>
          </a:p>
        </p:txBody>
      </p:sp>
      <p:sp>
        <p:nvSpPr>
          <p:cNvPr id="94225" name="AutoShape 17">
            <a:extLst>
              <a:ext uri="{FF2B5EF4-FFF2-40B4-BE49-F238E27FC236}">
                <a16:creationId xmlns="" xmlns:a16="http://schemas.microsoft.com/office/drawing/2014/main" id="{1D66F6F8-8D5A-EBAA-C1DC-48369C9C7D8B}"/>
              </a:ext>
            </a:extLst>
          </p:cNvPr>
          <p:cNvSpPr>
            <a:spLocks noChangeArrowheads="1"/>
          </p:cNvSpPr>
          <p:nvPr/>
        </p:nvSpPr>
        <p:spPr bwMode="auto">
          <a:xfrm>
            <a:off x="3563938" y="4005263"/>
            <a:ext cx="3240087" cy="1152525"/>
          </a:xfrm>
          <a:prstGeom prst="rightArrow">
            <a:avLst>
              <a:gd name="adj1" fmla="val 49861"/>
              <a:gd name="adj2" fmla="val 60326"/>
            </a:avLst>
          </a:prstGeom>
          <a:gradFill rotWithShape="1">
            <a:gsLst>
              <a:gs pos="0">
                <a:schemeClr val="accent1">
                  <a:gamma/>
                  <a:tint val="0"/>
                  <a:invGamma/>
                </a:schemeClr>
              </a:gs>
              <a:gs pos="100000">
                <a:schemeClr val="accent1"/>
              </a:gs>
            </a:gsLst>
            <a:path path="rect">
              <a:fillToRect l="50000" t="50000" r="50000" b="50000"/>
            </a:path>
          </a:gradFill>
          <a:ln w="9525">
            <a:noFill/>
            <a:miter lim="800000"/>
            <a:headEnd/>
            <a:tailEnd/>
          </a:ln>
          <a:effectLst/>
        </p:spPr>
        <p:txBody>
          <a:bodyPr wrap="none" anchor="ctr"/>
          <a:lstStyle/>
          <a:p>
            <a:pPr algn="ctr" eaLnBrk="1" hangingPunct="1">
              <a:lnSpc>
                <a:spcPct val="85000"/>
              </a:lnSpc>
              <a:defRPr/>
            </a:pPr>
            <a:r>
              <a:rPr lang="ru-RU" sz="1600" b="1"/>
              <a:t>Электромагнитный </a:t>
            </a:r>
          </a:p>
          <a:p>
            <a:pPr algn="ctr" eaLnBrk="1" hangingPunct="1">
              <a:lnSpc>
                <a:spcPct val="85000"/>
              </a:lnSpc>
              <a:defRPr/>
            </a:pPr>
            <a:r>
              <a:rPr lang="ru-RU" sz="1600" b="1"/>
              <a:t>импульс</a:t>
            </a:r>
          </a:p>
        </p:txBody>
      </p:sp>
      <p:sp>
        <p:nvSpPr>
          <p:cNvPr id="94226" name="AutoShape 18">
            <a:extLst>
              <a:ext uri="{FF2B5EF4-FFF2-40B4-BE49-F238E27FC236}">
                <a16:creationId xmlns="" xmlns:a16="http://schemas.microsoft.com/office/drawing/2014/main" id="{172F4AF8-20AA-2F17-FB95-A68E25D1B960}"/>
              </a:ext>
            </a:extLst>
          </p:cNvPr>
          <p:cNvSpPr>
            <a:spLocks noChangeArrowheads="1"/>
          </p:cNvSpPr>
          <p:nvPr/>
        </p:nvSpPr>
        <p:spPr bwMode="auto">
          <a:xfrm>
            <a:off x="3635375" y="5229225"/>
            <a:ext cx="3060700" cy="1152525"/>
          </a:xfrm>
          <a:prstGeom prst="rightArrow">
            <a:avLst>
              <a:gd name="adj1" fmla="val 57296"/>
              <a:gd name="adj2" fmla="val 48761"/>
            </a:avLst>
          </a:prstGeom>
          <a:gradFill rotWithShape="1">
            <a:gsLst>
              <a:gs pos="0">
                <a:schemeClr val="accent1">
                  <a:gamma/>
                  <a:tint val="0"/>
                  <a:invGamma/>
                </a:schemeClr>
              </a:gs>
              <a:gs pos="100000">
                <a:schemeClr val="accent1"/>
              </a:gs>
            </a:gsLst>
            <a:path path="rect">
              <a:fillToRect l="50000" t="50000" r="50000" b="50000"/>
            </a:path>
          </a:gradFill>
          <a:ln w="9525">
            <a:noFill/>
            <a:miter lim="800000"/>
            <a:headEnd/>
            <a:tailEnd/>
          </a:ln>
          <a:effectLst/>
        </p:spPr>
        <p:txBody>
          <a:bodyPr wrap="none" anchor="ctr"/>
          <a:lstStyle/>
          <a:p>
            <a:pPr algn="ctr" eaLnBrk="1" hangingPunct="1">
              <a:lnSpc>
                <a:spcPct val="85000"/>
              </a:lnSpc>
              <a:defRPr/>
            </a:pPr>
            <a:r>
              <a:rPr lang="ru-RU" sz="1600" b="1"/>
              <a:t>Радиационное</a:t>
            </a:r>
          </a:p>
          <a:p>
            <a:pPr algn="ctr" eaLnBrk="1" hangingPunct="1">
              <a:lnSpc>
                <a:spcPct val="85000"/>
              </a:lnSpc>
              <a:defRPr/>
            </a:pPr>
            <a:r>
              <a:rPr lang="ru-RU" sz="1600" b="1"/>
              <a:t> заражение местности</a:t>
            </a:r>
          </a:p>
        </p:txBody>
      </p:sp>
    </p:spTree>
    <p:extLst>
      <p:ext uri="{BB962C8B-B14F-4D97-AF65-F5344CB8AC3E}">
        <p14:creationId xmlns:p14="http://schemas.microsoft.com/office/powerpoint/2010/main" val="587506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0A7AC55F-EC28-4B2E-A3A9-8B50051E45E2}" type="slidenum">
              <a:rPr lang="en-US" smtClean="0"/>
              <a:pPr>
                <a:defRPr/>
              </a:pPr>
              <a:t>49</a:t>
            </a:fld>
            <a:endParaRPr lang="en-US"/>
          </a:p>
        </p:txBody>
      </p:sp>
      <p:sp>
        <p:nvSpPr>
          <p:cNvPr id="4" name="Text Box 4" descr="Пергамент"/>
          <p:cNvSpPr txBox="1">
            <a:spLocks noChangeArrowheads="1"/>
          </p:cNvSpPr>
          <p:nvPr/>
        </p:nvSpPr>
        <p:spPr bwMode="auto">
          <a:xfrm>
            <a:off x="250825" y="1554163"/>
            <a:ext cx="1441450" cy="650875"/>
          </a:xfrm>
          <a:prstGeom prst="rect">
            <a:avLst/>
          </a:prstGeom>
          <a:blipFill dpi="0" rotWithShape="1">
            <a:blip r:embed="rId2"/>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Световое излучение</a:t>
            </a:r>
          </a:p>
        </p:txBody>
      </p:sp>
      <p:sp>
        <p:nvSpPr>
          <p:cNvPr id="26628" name="Text Box 5"/>
          <p:cNvSpPr txBox="1">
            <a:spLocks noChangeArrowheads="1"/>
          </p:cNvSpPr>
          <p:nvPr/>
        </p:nvSpPr>
        <p:spPr bwMode="auto">
          <a:xfrm>
            <a:off x="971550" y="44450"/>
            <a:ext cx="7632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800" b="1">
                <a:solidFill>
                  <a:schemeClr val="accent2"/>
                </a:solidFill>
              </a:rPr>
              <a:t>Поражающие факторы ядерного взрыва</a:t>
            </a:r>
          </a:p>
        </p:txBody>
      </p:sp>
      <p:sp>
        <p:nvSpPr>
          <p:cNvPr id="6" name="Text Box 6" descr="Каштан"/>
          <p:cNvSpPr txBox="1">
            <a:spLocks noChangeArrowheads="1"/>
          </p:cNvSpPr>
          <p:nvPr/>
        </p:nvSpPr>
        <p:spPr bwMode="auto">
          <a:xfrm>
            <a:off x="2124075" y="688975"/>
            <a:ext cx="6769100" cy="650875"/>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b="1" u="sng">
                <a:solidFill>
                  <a:schemeClr val="bg1"/>
                </a:solidFill>
              </a:rPr>
              <a:t>Ожог 1 степени</a:t>
            </a:r>
            <a:r>
              <a:rPr lang="ru-RU" altLang="ru-RU" b="1">
                <a:solidFill>
                  <a:schemeClr val="bg1"/>
                </a:solidFill>
              </a:rPr>
              <a:t> сопровождается покраснением кожи. Заживает быстро, работоспособность сохраняется</a:t>
            </a:r>
          </a:p>
        </p:txBody>
      </p:sp>
      <p:sp>
        <p:nvSpPr>
          <p:cNvPr id="7" name="Text Box 7" descr="Каштан"/>
          <p:cNvSpPr txBox="1">
            <a:spLocks noChangeArrowheads="1"/>
          </p:cNvSpPr>
          <p:nvPr/>
        </p:nvSpPr>
        <p:spPr bwMode="auto">
          <a:xfrm>
            <a:off x="2124075" y="1409700"/>
            <a:ext cx="6769100" cy="650875"/>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b="1" u="sng">
                <a:solidFill>
                  <a:schemeClr val="bg1"/>
                </a:solidFill>
              </a:rPr>
              <a:t>Ожог 2 степени</a:t>
            </a:r>
            <a:r>
              <a:rPr lang="ru-RU" altLang="ru-RU" b="1">
                <a:solidFill>
                  <a:schemeClr val="bg1"/>
                </a:solidFill>
              </a:rPr>
              <a:t> - образование пузырей, теряется работоспособность и требуется длительное лечение</a:t>
            </a:r>
          </a:p>
        </p:txBody>
      </p:sp>
      <p:sp>
        <p:nvSpPr>
          <p:cNvPr id="8" name="Text Box 8" descr="Каштан"/>
          <p:cNvSpPr txBox="1">
            <a:spLocks noChangeArrowheads="1"/>
          </p:cNvSpPr>
          <p:nvPr/>
        </p:nvSpPr>
        <p:spPr bwMode="auto">
          <a:xfrm>
            <a:off x="2124075" y="2128838"/>
            <a:ext cx="6769100" cy="650875"/>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b="1" u="sng">
                <a:solidFill>
                  <a:schemeClr val="bg1"/>
                </a:solidFill>
              </a:rPr>
              <a:t>Ожог 3 степени</a:t>
            </a:r>
            <a:r>
              <a:rPr lang="ru-RU" altLang="ru-RU" b="1">
                <a:solidFill>
                  <a:schemeClr val="bg1"/>
                </a:solidFill>
              </a:rPr>
              <a:t> характеризуется образованием язв и омертвлением  кожи</a:t>
            </a:r>
          </a:p>
        </p:txBody>
      </p:sp>
      <p:sp>
        <p:nvSpPr>
          <p:cNvPr id="9" name="Text Box 9" descr="Каштан"/>
          <p:cNvSpPr txBox="1">
            <a:spLocks noChangeArrowheads="1"/>
          </p:cNvSpPr>
          <p:nvPr/>
        </p:nvSpPr>
        <p:spPr bwMode="auto">
          <a:xfrm>
            <a:off x="2124075" y="2849563"/>
            <a:ext cx="6769100" cy="650875"/>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b="1" u="sng">
                <a:solidFill>
                  <a:schemeClr val="bg1"/>
                </a:solidFill>
              </a:rPr>
              <a:t>Ожог 4 степени</a:t>
            </a:r>
            <a:r>
              <a:rPr lang="ru-RU" altLang="ru-RU" b="1">
                <a:solidFill>
                  <a:schemeClr val="bg1"/>
                </a:solidFill>
              </a:rPr>
              <a:t> характеризуется омертвлением не только кожи, но и более глубоко лежащих тканей</a:t>
            </a:r>
          </a:p>
        </p:txBody>
      </p:sp>
      <p:grpSp>
        <p:nvGrpSpPr>
          <p:cNvPr id="10" name="Group 16"/>
          <p:cNvGrpSpPr>
            <a:grpSpLocks/>
          </p:cNvGrpSpPr>
          <p:nvPr/>
        </p:nvGrpSpPr>
        <p:grpSpPr bwMode="auto">
          <a:xfrm>
            <a:off x="1692275" y="908050"/>
            <a:ext cx="431800" cy="2233613"/>
            <a:chOff x="1066" y="572"/>
            <a:chExt cx="272" cy="1407"/>
          </a:xfrm>
        </p:grpSpPr>
        <p:sp>
          <p:nvSpPr>
            <p:cNvPr id="26656" name="Line 10"/>
            <p:cNvSpPr>
              <a:spLocks noChangeShapeType="1"/>
            </p:cNvSpPr>
            <p:nvPr/>
          </p:nvSpPr>
          <p:spPr bwMode="auto">
            <a:xfrm>
              <a:off x="1202" y="572"/>
              <a:ext cx="0" cy="1407"/>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7" name="Line 11"/>
            <p:cNvSpPr>
              <a:spLocks noChangeShapeType="1"/>
            </p:cNvSpPr>
            <p:nvPr/>
          </p:nvSpPr>
          <p:spPr bwMode="auto">
            <a:xfrm>
              <a:off x="1202" y="572"/>
              <a:ext cx="136"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8" name="Line 12"/>
            <p:cNvSpPr>
              <a:spLocks noChangeShapeType="1"/>
            </p:cNvSpPr>
            <p:nvPr/>
          </p:nvSpPr>
          <p:spPr bwMode="auto">
            <a:xfrm>
              <a:off x="1202" y="1071"/>
              <a:ext cx="136"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9" name="Line 13"/>
            <p:cNvSpPr>
              <a:spLocks noChangeShapeType="1"/>
            </p:cNvSpPr>
            <p:nvPr/>
          </p:nvSpPr>
          <p:spPr bwMode="auto">
            <a:xfrm>
              <a:off x="1202" y="1525"/>
              <a:ext cx="136"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60" name="Line 14"/>
            <p:cNvSpPr>
              <a:spLocks noChangeShapeType="1"/>
            </p:cNvSpPr>
            <p:nvPr/>
          </p:nvSpPr>
          <p:spPr bwMode="auto">
            <a:xfrm>
              <a:off x="1202" y="1979"/>
              <a:ext cx="136"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61" name="Line 15"/>
            <p:cNvSpPr>
              <a:spLocks noChangeShapeType="1"/>
            </p:cNvSpPr>
            <p:nvPr/>
          </p:nvSpPr>
          <p:spPr bwMode="auto">
            <a:xfrm>
              <a:off x="1066" y="1207"/>
              <a:ext cx="136"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17" name="Text Box 17" descr="Газетная бумага"/>
          <p:cNvSpPr txBox="1">
            <a:spLocks noChangeArrowheads="1"/>
          </p:cNvSpPr>
          <p:nvPr/>
        </p:nvSpPr>
        <p:spPr bwMode="auto">
          <a:xfrm>
            <a:off x="250825" y="4865688"/>
            <a:ext cx="1441450" cy="650875"/>
          </a:xfrm>
          <a:prstGeom prst="rect">
            <a:avLst/>
          </a:prstGeom>
          <a:blipFill dpi="0" rotWithShape="1">
            <a:blip r:embed="rId4"/>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Ударная волна</a:t>
            </a:r>
          </a:p>
        </p:txBody>
      </p:sp>
      <p:sp>
        <p:nvSpPr>
          <p:cNvPr id="18" name="Text Box 18" descr="Газетная бумага"/>
          <p:cNvSpPr txBox="1">
            <a:spLocks noChangeArrowheads="1"/>
          </p:cNvSpPr>
          <p:nvPr/>
        </p:nvSpPr>
        <p:spPr bwMode="auto">
          <a:xfrm>
            <a:off x="2124075" y="3644900"/>
            <a:ext cx="6769100" cy="590550"/>
          </a:xfrm>
          <a:prstGeom prst="rect">
            <a:avLst/>
          </a:prstGeom>
          <a:blipFill dpi="0" rotWithShape="1">
            <a:blip r:embed="rId4"/>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sz="1600" b="1" u="sng"/>
              <a:t>Легкая травма</a:t>
            </a:r>
            <a:r>
              <a:rPr lang="ru-RU" altLang="ru-RU" sz="1600" b="1"/>
              <a:t> характеризуется временным поражением: повреждение слуха, ушибами, общей легкой контузией</a:t>
            </a:r>
          </a:p>
        </p:txBody>
      </p:sp>
      <p:sp>
        <p:nvSpPr>
          <p:cNvPr id="19" name="Text Box 19" descr="Газетная бумага"/>
          <p:cNvSpPr txBox="1">
            <a:spLocks noChangeArrowheads="1"/>
          </p:cNvSpPr>
          <p:nvPr/>
        </p:nvSpPr>
        <p:spPr bwMode="auto">
          <a:xfrm>
            <a:off x="2124075" y="4365625"/>
            <a:ext cx="6769100" cy="590550"/>
          </a:xfrm>
          <a:prstGeom prst="rect">
            <a:avLst/>
          </a:prstGeom>
          <a:blipFill dpi="0" rotWithShape="1">
            <a:blip r:embed="rId4"/>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sz="1600" b="1" u="sng"/>
              <a:t>Травма средней тяжести </a:t>
            </a:r>
            <a:r>
              <a:rPr lang="ru-RU" altLang="ru-RU" sz="1600" b="1"/>
              <a:t>вызывает повреждение органов слуха, кровотечение из носа и ушей, переломы, вывихи конечностей</a:t>
            </a:r>
          </a:p>
        </p:txBody>
      </p:sp>
      <p:sp>
        <p:nvSpPr>
          <p:cNvPr id="20" name="Text Box 20" descr="Газетная бумага"/>
          <p:cNvSpPr txBox="1">
            <a:spLocks noChangeArrowheads="1"/>
          </p:cNvSpPr>
          <p:nvPr/>
        </p:nvSpPr>
        <p:spPr bwMode="auto">
          <a:xfrm>
            <a:off x="2124075" y="5013325"/>
            <a:ext cx="6769100" cy="835025"/>
          </a:xfrm>
          <a:prstGeom prst="rect">
            <a:avLst/>
          </a:prstGeom>
          <a:blipFill dpi="0" rotWithShape="1">
            <a:blip r:embed="rId4"/>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sz="1600" b="1" u="sng"/>
              <a:t>Тяжелые травмы</a:t>
            </a:r>
            <a:r>
              <a:rPr lang="ru-RU" altLang="ru-RU" sz="1600" b="1"/>
              <a:t> характеризуются сильной контузией, повреждением органов брюшной полости, кровотечением из носа и ушей, тяжелыми вывихами и переломами конечностей</a:t>
            </a:r>
          </a:p>
        </p:txBody>
      </p:sp>
      <p:sp>
        <p:nvSpPr>
          <p:cNvPr id="21" name="Text Box 21" descr="Газетная бумага"/>
          <p:cNvSpPr txBox="1">
            <a:spLocks noChangeArrowheads="1"/>
          </p:cNvSpPr>
          <p:nvPr/>
        </p:nvSpPr>
        <p:spPr bwMode="auto">
          <a:xfrm>
            <a:off x="2124075" y="5949950"/>
            <a:ext cx="6769100" cy="835025"/>
          </a:xfrm>
          <a:prstGeom prst="rect">
            <a:avLst/>
          </a:prstGeom>
          <a:blipFill dpi="0" rotWithShape="1">
            <a:blip r:embed="rId4"/>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sz="1600" b="1" u="sng"/>
              <a:t>Крайне тяжелые травмы</a:t>
            </a:r>
            <a:r>
              <a:rPr lang="ru-RU" altLang="ru-RU" sz="1600" b="1"/>
              <a:t> приводят к серьезным повреждениям внутренних органов, контузиям и травмам, заканчивающихся часто летальным исходом</a:t>
            </a:r>
            <a:r>
              <a:rPr lang="ru-RU" altLang="ru-RU" sz="1600"/>
              <a:t> </a:t>
            </a:r>
          </a:p>
        </p:txBody>
      </p:sp>
      <p:grpSp>
        <p:nvGrpSpPr>
          <p:cNvPr id="22" name="Group 29"/>
          <p:cNvGrpSpPr>
            <a:grpSpLocks/>
          </p:cNvGrpSpPr>
          <p:nvPr/>
        </p:nvGrpSpPr>
        <p:grpSpPr bwMode="auto">
          <a:xfrm>
            <a:off x="1692275" y="3933825"/>
            <a:ext cx="431800" cy="2451100"/>
            <a:chOff x="1066" y="2478"/>
            <a:chExt cx="272" cy="1544"/>
          </a:xfrm>
        </p:grpSpPr>
        <p:sp>
          <p:nvSpPr>
            <p:cNvPr id="26650" name="Line 23" descr="Газетная бумага"/>
            <p:cNvSpPr>
              <a:spLocks noChangeShapeType="1"/>
            </p:cNvSpPr>
            <p:nvPr/>
          </p:nvSpPr>
          <p:spPr bwMode="auto">
            <a:xfrm>
              <a:off x="1202" y="2478"/>
              <a:ext cx="0" cy="15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1" name="Line 24" descr="Газетная бумага"/>
            <p:cNvSpPr>
              <a:spLocks noChangeShapeType="1"/>
            </p:cNvSpPr>
            <p:nvPr/>
          </p:nvSpPr>
          <p:spPr bwMode="auto">
            <a:xfrm>
              <a:off x="1202" y="2478"/>
              <a:ext cx="13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2" name="Line 25" descr="Газетная бумага"/>
            <p:cNvSpPr>
              <a:spLocks noChangeShapeType="1"/>
            </p:cNvSpPr>
            <p:nvPr/>
          </p:nvSpPr>
          <p:spPr bwMode="auto">
            <a:xfrm>
              <a:off x="1202" y="2931"/>
              <a:ext cx="13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3" name="Line 26" descr="Газетная бумага"/>
            <p:cNvSpPr>
              <a:spLocks noChangeShapeType="1"/>
            </p:cNvSpPr>
            <p:nvPr/>
          </p:nvSpPr>
          <p:spPr bwMode="auto">
            <a:xfrm>
              <a:off x="1202" y="3430"/>
              <a:ext cx="13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4" name="Line 27" descr="Газетная бумага"/>
            <p:cNvSpPr>
              <a:spLocks noChangeShapeType="1"/>
            </p:cNvSpPr>
            <p:nvPr/>
          </p:nvSpPr>
          <p:spPr bwMode="auto">
            <a:xfrm>
              <a:off x="1202" y="4022"/>
              <a:ext cx="13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55" name="Line 28" descr="Газетная бумага"/>
            <p:cNvSpPr>
              <a:spLocks noChangeShapeType="1"/>
            </p:cNvSpPr>
            <p:nvPr/>
          </p:nvSpPr>
          <p:spPr bwMode="auto">
            <a:xfrm>
              <a:off x="1066" y="3250"/>
              <a:ext cx="13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29" name="AutoShape 30"/>
          <p:cNvSpPr>
            <a:spLocks noChangeArrowheads="1"/>
          </p:cNvSpPr>
          <p:nvPr/>
        </p:nvSpPr>
        <p:spPr bwMode="auto">
          <a:xfrm>
            <a:off x="179388" y="476250"/>
            <a:ext cx="1295400" cy="1150938"/>
          </a:xfrm>
          <a:prstGeom prst="star32">
            <a:avLst>
              <a:gd name="adj" fmla="val 41056"/>
            </a:avLst>
          </a:prstGeom>
          <a:solidFill>
            <a:srgbClr val="FF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 name="AutoShape 31"/>
          <p:cNvSpPr>
            <a:spLocks noChangeArrowheads="1"/>
          </p:cNvSpPr>
          <p:nvPr/>
        </p:nvSpPr>
        <p:spPr bwMode="auto">
          <a:xfrm>
            <a:off x="539750" y="3644900"/>
            <a:ext cx="792163" cy="792163"/>
          </a:xfrm>
          <a:prstGeom prst="star32">
            <a:avLst>
              <a:gd name="adj" fmla="val 41056"/>
            </a:avLst>
          </a:prstGeom>
          <a:solidFill>
            <a:srgbClr val="FF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1" name="Oval 32"/>
          <p:cNvSpPr>
            <a:spLocks noChangeArrowheads="1"/>
          </p:cNvSpPr>
          <p:nvPr/>
        </p:nvSpPr>
        <p:spPr bwMode="auto">
          <a:xfrm>
            <a:off x="379413" y="3413125"/>
            <a:ext cx="1239837" cy="12398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 name="Oval 33"/>
          <p:cNvSpPr>
            <a:spLocks noChangeArrowheads="1"/>
          </p:cNvSpPr>
          <p:nvPr/>
        </p:nvSpPr>
        <p:spPr bwMode="auto">
          <a:xfrm>
            <a:off x="106363" y="3141663"/>
            <a:ext cx="1873250" cy="172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33" name="Group 34"/>
          <p:cNvGrpSpPr>
            <a:grpSpLocks/>
          </p:cNvGrpSpPr>
          <p:nvPr/>
        </p:nvGrpSpPr>
        <p:grpSpPr bwMode="auto">
          <a:xfrm>
            <a:off x="684213" y="3789363"/>
            <a:ext cx="503237" cy="504825"/>
            <a:chOff x="295" y="2568"/>
            <a:chExt cx="544" cy="545"/>
          </a:xfrm>
        </p:grpSpPr>
        <p:sp>
          <p:nvSpPr>
            <p:cNvPr id="26648" name="Oval 35"/>
            <p:cNvSpPr>
              <a:spLocks noChangeArrowheads="1"/>
            </p:cNvSpPr>
            <p:nvPr/>
          </p:nvSpPr>
          <p:spPr bwMode="auto">
            <a:xfrm>
              <a:off x="431" y="2704"/>
              <a:ext cx="272" cy="27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6649" name="Oval 36"/>
            <p:cNvSpPr>
              <a:spLocks noChangeArrowheads="1"/>
            </p:cNvSpPr>
            <p:nvPr/>
          </p:nvSpPr>
          <p:spPr bwMode="auto">
            <a:xfrm>
              <a:off x="295" y="2568"/>
              <a:ext cx="544" cy="5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6" name="Group 37"/>
          <p:cNvGrpSpPr>
            <a:grpSpLocks/>
          </p:cNvGrpSpPr>
          <p:nvPr/>
        </p:nvGrpSpPr>
        <p:grpSpPr bwMode="auto">
          <a:xfrm>
            <a:off x="468313" y="692150"/>
            <a:ext cx="719137" cy="649288"/>
            <a:chOff x="295" y="2568"/>
            <a:chExt cx="544" cy="545"/>
          </a:xfrm>
        </p:grpSpPr>
        <p:sp>
          <p:nvSpPr>
            <p:cNvPr id="26646" name="Oval 38"/>
            <p:cNvSpPr>
              <a:spLocks noChangeArrowheads="1"/>
            </p:cNvSpPr>
            <p:nvPr/>
          </p:nvSpPr>
          <p:spPr bwMode="auto">
            <a:xfrm>
              <a:off x="431" y="2704"/>
              <a:ext cx="272" cy="27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6647" name="Oval 39"/>
            <p:cNvSpPr>
              <a:spLocks noChangeArrowheads="1"/>
            </p:cNvSpPr>
            <p:nvPr/>
          </p:nvSpPr>
          <p:spPr bwMode="auto">
            <a:xfrm>
              <a:off x="295" y="2568"/>
              <a:ext cx="544" cy="5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Tree>
    <p:extLst>
      <p:ext uri="{BB962C8B-B14F-4D97-AF65-F5344CB8AC3E}">
        <p14:creationId xmlns:p14="http://schemas.microsoft.com/office/powerpoint/2010/main" val="287682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out)">
                                      <p:cBhvr>
                                        <p:cTn id="7" dur="3000"/>
                                        <p:tgtEl>
                                          <p:spTgt spid="36"/>
                                        </p:tgtEl>
                                      </p:cBhvr>
                                    </p:animEffect>
                                  </p:childTnLst>
                                </p:cTn>
                              </p:par>
                            </p:childTnLst>
                          </p:cTn>
                        </p:par>
                        <p:par>
                          <p:cTn id="8" fill="hold" nodeType="afterGroup">
                            <p:stCondLst>
                              <p:cond delay="3000"/>
                            </p:stCondLst>
                            <p:childTnLst>
                              <p:par>
                                <p:cTn id="9" presetID="6" presetClass="entr" presetSubtype="32" fill="hold" grpId="0" nodeType="after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circle(out)">
                                      <p:cBhvr>
                                        <p:cTn id="11" dur="3000"/>
                                        <p:tgtEl>
                                          <p:spTgt spid="29"/>
                                        </p:tgtEl>
                                      </p:cBhvr>
                                    </p:animEffect>
                                  </p:childTnLst>
                                </p:cTn>
                              </p:par>
                            </p:childTnLst>
                          </p:cTn>
                        </p:par>
                        <p:par>
                          <p:cTn id="12" fill="hold" nodeType="afterGroup">
                            <p:stCondLst>
                              <p:cond delay="7000"/>
                            </p:stCondLst>
                            <p:childTnLst>
                              <p:par>
                                <p:cTn id="13" presetID="6" presetClass="entr" presetSubtype="32"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3000"/>
                                        <p:tgtEl>
                                          <p:spTgt spid="4"/>
                                        </p:tgtEl>
                                      </p:cBhvr>
                                    </p:animEffect>
                                  </p:childTnLst>
                                </p:cTn>
                              </p:par>
                            </p:childTnLst>
                          </p:cTn>
                        </p:par>
                        <p:par>
                          <p:cTn id="16" fill="hold" nodeType="afterGroup">
                            <p:stCondLst>
                              <p:cond delay="11000"/>
                            </p:stCondLst>
                            <p:childTnLst>
                              <p:par>
                                <p:cTn id="17" presetID="6" presetClass="entr" presetSubtype="32"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3000"/>
                                        <p:tgtEl>
                                          <p:spTgt spid="10"/>
                                        </p:tgtEl>
                                      </p:cBhvr>
                                    </p:animEffect>
                                  </p:childTnLst>
                                </p:cTn>
                              </p:par>
                            </p:childTnLst>
                          </p:cTn>
                        </p:par>
                        <p:par>
                          <p:cTn id="20" fill="hold" nodeType="afterGroup">
                            <p:stCondLst>
                              <p:cond delay="15000"/>
                            </p:stCondLst>
                            <p:childTnLst>
                              <p:par>
                                <p:cTn id="21" presetID="6" presetClass="entr" presetSubtype="32"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circle(out)">
                                      <p:cBhvr>
                                        <p:cTn id="23" dur="3000"/>
                                        <p:tgtEl>
                                          <p:spTgt spid="6"/>
                                        </p:tgtEl>
                                      </p:cBhvr>
                                    </p:animEffect>
                                  </p:childTnLst>
                                </p:cTn>
                              </p:par>
                            </p:childTnLst>
                          </p:cTn>
                        </p:par>
                        <p:par>
                          <p:cTn id="24" fill="hold" nodeType="afterGroup">
                            <p:stCondLst>
                              <p:cond delay="19000"/>
                            </p:stCondLst>
                            <p:childTnLst>
                              <p:par>
                                <p:cTn id="25" presetID="6" presetClass="entr" presetSubtype="32" fill="hold" grpId="0"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3000"/>
                                        <p:tgtEl>
                                          <p:spTgt spid="7"/>
                                        </p:tgtEl>
                                      </p:cBhvr>
                                    </p:animEffect>
                                  </p:childTnLst>
                                </p:cTn>
                              </p:par>
                            </p:childTnLst>
                          </p:cTn>
                        </p:par>
                        <p:par>
                          <p:cTn id="28" fill="hold" nodeType="afterGroup">
                            <p:stCondLst>
                              <p:cond delay="23000"/>
                            </p:stCondLst>
                            <p:childTnLst>
                              <p:par>
                                <p:cTn id="29" presetID="6" presetClass="entr" presetSubtype="32" fill="hold" grpId="0" nodeType="after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circle(out)">
                                      <p:cBhvr>
                                        <p:cTn id="31" dur="3000"/>
                                        <p:tgtEl>
                                          <p:spTgt spid="8"/>
                                        </p:tgtEl>
                                      </p:cBhvr>
                                    </p:animEffect>
                                  </p:childTnLst>
                                </p:cTn>
                              </p:par>
                            </p:childTnLst>
                          </p:cTn>
                        </p:par>
                        <p:par>
                          <p:cTn id="32" fill="hold" nodeType="afterGroup">
                            <p:stCondLst>
                              <p:cond delay="27000"/>
                            </p:stCondLst>
                            <p:childTnLst>
                              <p:par>
                                <p:cTn id="33" presetID="6" presetClass="entr" presetSubtype="32" fill="hold" grpId="0" nodeType="after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circle(out)">
                                      <p:cBhvr>
                                        <p:cTn id="35" dur="3000"/>
                                        <p:tgtEl>
                                          <p:spTgt spid="9"/>
                                        </p:tgtEl>
                                      </p:cBhvr>
                                    </p:animEffect>
                                  </p:childTnLst>
                                </p:cTn>
                              </p:par>
                            </p:childTnLst>
                          </p:cTn>
                        </p:par>
                        <p:par>
                          <p:cTn id="36" fill="hold" nodeType="afterGroup">
                            <p:stCondLst>
                              <p:cond delay="31000"/>
                            </p:stCondLst>
                            <p:childTnLst>
                              <p:par>
                                <p:cTn id="37" presetID="6" presetClass="entr" presetSubtype="32" fill="hold" nodeType="afterEffect">
                                  <p:stCondLst>
                                    <p:cond delay="3000"/>
                                  </p:stCondLst>
                                  <p:childTnLst>
                                    <p:set>
                                      <p:cBhvr>
                                        <p:cTn id="38" dur="1" fill="hold">
                                          <p:stCondLst>
                                            <p:cond delay="0"/>
                                          </p:stCondLst>
                                        </p:cTn>
                                        <p:tgtEl>
                                          <p:spTgt spid="33"/>
                                        </p:tgtEl>
                                        <p:attrNameLst>
                                          <p:attrName>style.visibility</p:attrName>
                                        </p:attrNameLst>
                                      </p:cBhvr>
                                      <p:to>
                                        <p:strVal val="visible"/>
                                      </p:to>
                                    </p:set>
                                    <p:animEffect transition="in" filter="circle(out)">
                                      <p:cBhvr>
                                        <p:cTn id="39" dur="3000"/>
                                        <p:tgtEl>
                                          <p:spTgt spid="33"/>
                                        </p:tgtEl>
                                      </p:cBhvr>
                                    </p:animEffect>
                                  </p:childTnLst>
                                </p:cTn>
                              </p:par>
                            </p:childTnLst>
                          </p:cTn>
                        </p:par>
                        <p:par>
                          <p:cTn id="40" fill="hold" nodeType="afterGroup">
                            <p:stCondLst>
                              <p:cond delay="37000"/>
                            </p:stCondLst>
                            <p:childTnLst>
                              <p:par>
                                <p:cTn id="41" presetID="6" presetClass="entr" presetSubtype="32" fill="hold" grpId="0" nodeType="afterEffect">
                                  <p:stCondLst>
                                    <p:cond delay="1000"/>
                                  </p:stCondLst>
                                  <p:childTnLst>
                                    <p:set>
                                      <p:cBhvr>
                                        <p:cTn id="42" dur="1" fill="hold">
                                          <p:stCondLst>
                                            <p:cond delay="0"/>
                                          </p:stCondLst>
                                        </p:cTn>
                                        <p:tgtEl>
                                          <p:spTgt spid="30"/>
                                        </p:tgtEl>
                                        <p:attrNameLst>
                                          <p:attrName>style.visibility</p:attrName>
                                        </p:attrNameLst>
                                      </p:cBhvr>
                                      <p:to>
                                        <p:strVal val="visible"/>
                                      </p:to>
                                    </p:set>
                                    <p:animEffect transition="in" filter="circle(out)">
                                      <p:cBhvr>
                                        <p:cTn id="43" dur="3000"/>
                                        <p:tgtEl>
                                          <p:spTgt spid="30"/>
                                        </p:tgtEl>
                                      </p:cBhvr>
                                    </p:animEffect>
                                  </p:childTnLst>
                                </p:cTn>
                              </p:par>
                            </p:childTnLst>
                          </p:cTn>
                        </p:par>
                        <p:par>
                          <p:cTn id="44" fill="hold" nodeType="afterGroup">
                            <p:stCondLst>
                              <p:cond delay="41000"/>
                            </p:stCondLst>
                            <p:childTnLst>
                              <p:par>
                                <p:cTn id="45" presetID="6" presetClass="entr" presetSubtype="32" fill="hold" grpId="0" nodeType="afterEffect">
                                  <p:stCondLst>
                                    <p:cond delay="1000"/>
                                  </p:stCondLst>
                                  <p:childTnLst>
                                    <p:set>
                                      <p:cBhvr>
                                        <p:cTn id="46" dur="1" fill="hold">
                                          <p:stCondLst>
                                            <p:cond delay="0"/>
                                          </p:stCondLst>
                                        </p:cTn>
                                        <p:tgtEl>
                                          <p:spTgt spid="31"/>
                                        </p:tgtEl>
                                        <p:attrNameLst>
                                          <p:attrName>style.visibility</p:attrName>
                                        </p:attrNameLst>
                                      </p:cBhvr>
                                      <p:to>
                                        <p:strVal val="visible"/>
                                      </p:to>
                                    </p:set>
                                    <p:animEffect transition="in" filter="circle(out)">
                                      <p:cBhvr>
                                        <p:cTn id="47" dur="3000"/>
                                        <p:tgtEl>
                                          <p:spTgt spid="31"/>
                                        </p:tgtEl>
                                      </p:cBhvr>
                                    </p:animEffect>
                                  </p:childTnLst>
                                </p:cTn>
                              </p:par>
                            </p:childTnLst>
                          </p:cTn>
                        </p:par>
                        <p:par>
                          <p:cTn id="48" fill="hold" nodeType="afterGroup">
                            <p:stCondLst>
                              <p:cond delay="45000"/>
                            </p:stCondLst>
                            <p:childTnLst>
                              <p:par>
                                <p:cTn id="49" presetID="6" presetClass="entr" presetSubtype="32" fill="hold" grpId="0" nodeType="afterEffect">
                                  <p:stCondLst>
                                    <p:cond delay="1000"/>
                                  </p:stCondLst>
                                  <p:childTnLst>
                                    <p:set>
                                      <p:cBhvr>
                                        <p:cTn id="50" dur="1" fill="hold">
                                          <p:stCondLst>
                                            <p:cond delay="0"/>
                                          </p:stCondLst>
                                        </p:cTn>
                                        <p:tgtEl>
                                          <p:spTgt spid="32"/>
                                        </p:tgtEl>
                                        <p:attrNameLst>
                                          <p:attrName>style.visibility</p:attrName>
                                        </p:attrNameLst>
                                      </p:cBhvr>
                                      <p:to>
                                        <p:strVal val="visible"/>
                                      </p:to>
                                    </p:set>
                                    <p:animEffect transition="in" filter="circle(out)">
                                      <p:cBhvr>
                                        <p:cTn id="51" dur="3000"/>
                                        <p:tgtEl>
                                          <p:spTgt spid="32"/>
                                        </p:tgtEl>
                                      </p:cBhvr>
                                    </p:animEffect>
                                  </p:childTnLst>
                                </p:cTn>
                              </p:par>
                            </p:childTnLst>
                          </p:cTn>
                        </p:par>
                        <p:par>
                          <p:cTn id="52" fill="hold" nodeType="afterGroup">
                            <p:stCondLst>
                              <p:cond delay="49000"/>
                            </p:stCondLst>
                            <p:childTnLst>
                              <p:par>
                                <p:cTn id="53" presetID="6" presetClass="entr" presetSubtype="32"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animEffect transition="in" filter="circle(out)">
                                      <p:cBhvr>
                                        <p:cTn id="55" dur="3000"/>
                                        <p:tgtEl>
                                          <p:spTgt spid="17"/>
                                        </p:tgtEl>
                                      </p:cBhvr>
                                    </p:animEffect>
                                  </p:childTnLst>
                                </p:cTn>
                              </p:par>
                            </p:childTnLst>
                          </p:cTn>
                        </p:par>
                        <p:par>
                          <p:cTn id="56" fill="hold" nodeType="afterGroup">
                            <p:stCondLst>
                              <p:cond delay="53000"/>
                            </p:stCondLst>
                            <p:childTnLst>
                              <p:par>
                                <p:cTn id="57" presetID="6" presetClass="entr" presetSubtype="32" fill="hold" nodeType="afterEffect">
                                  <p:stCondLst>
                                    <p:cond delay="1000"/>
                                  </p:stCondLst>
                                  <p:childTnLst>
                                    <p:set>
                                      <p:cBhvr>
                                        <p:cTn id="58" dur="1" fill="hold">
                                          <p:stCondLst>
                                            <p:cond delay="0"/>
                                          </p:stCondLst>
                                        </p:cTn>
                                        <p:tgtEl>
                                          <p:spTgt spid="22"/>
                                        </p:tgtEl>
                                        <p:attrNameLst>
                                          <p:attrName>style.visibility</p:attrName>
                                        </p:attrNameLst>
                                      </p:cBhvr>
                                      <p:to>
                                        <p:strVal val="visible"/>
                                      </p:to>
                                    </p:set>
                                    <p:animEffect transition="in" filter="circle(out)">
                                      <p:cBhvr>
                                        <p:cTn id="59" dur="3000"/>
                                        <p:tgtEl>
                                          <p:spTgt spid="22"/>
                                        </p:tgtEl>
                                      </p:cBhvr>
                                    </p:animEffect>
                                  </p:childTnLst>
                                </p:cTn>
                              </p:par>
                            </p:childTnLst>
                          </p:cTn>
                        </p:par>
                        <p:par>
                          <p:cTn id="60" fill="hold" nodeType="afterGroup">
                            <p:stCondLst>
                              <p:cond delay="57000"/>
                            </p:stCondLst>
                            <p:childTnLst>
                              <p:par>
                                <p:cTn id="61" presetID="6" presetClass="entr" presetSubtype="32" fill="hold" grpId="0" nodeType="afterEffect">
                                  <p:stCondLst>
                                    <p:cond delay="1000"/>
                                  </p:stCondLst>
                                  <p:childTnLst>
                                    <p:set>
                                      <p:cBhvr>
                                        <p:cTn id="62" dur="1" fill="hold">
                                          <p:stCondLst>
                                            <p:cond delay="0"/>
                                          </p:stCondLst>
                                        </p:cTn>
                                        <p:tgtEl>
                                          <p:spTgt spid="18"/>
                                        </p:tgtEl>
                                        <p:attrNameLst>
                                          <p:attrName>style.visibility</p:attrName>
                                        </p:attrNameLst>
                                      </p:cBhvr>
                                      <p:to>
                                        <p:strVal val="visible"/>
                                      </p:to>
                                    </p:set>
                                    <p:animEffect transition="in" filter="circle(out)">
                                      <p:cBhvr>
                                        <p:cTn id="63" dur="3000"/>
                                        <p:tgtEl>
                                          <p:spTgt spid="18"/>
                                        </p:tgtEl>
                                      </p:cBhvr>
                                    </p:animEffect>
                                  </p:childTnLst>
                                </p:cTn>
                              </p:par>
                            </p:childTnLst>
                          </p:cTn>
                        </p:par>
                        <p:par>
                          <p:cTn id="64" fill="hold" nodeType="afterGroup">
                            <p:stCondLst>
                              <p:cond delay="61000"/>
                            </p:stCondLst>
                            <p:childTnLst>
                              <p:par>
                                <p:cTn id="65" presetID="6" presetClass="entr" presetSubtype="32" fill="hold" grpId="0" nodeType="afterEffect">
                                  <p:stCondLst>
                                    <p:cond delay="1000"/>
                                  </p:stCondLst>
                                  <p:childTnLst>
                                    <p:set>
                                      <p:cBhvr>
                                        <p:cTn id="66" dur="1" fill="hold">
                                          <p:stCondLst>
                                            <p:cond delay="0"/>
                                          </p:stCondLst>
                                        </p:cTn>
                                        <p:tgtEl>
                                          <p:spTgt spid="19"/>
                                        </p:tgtEl>
                                        <p:attrNameLst>
                                          <p:attrName>style.visibility</p:attrName>
                                        </p:attrNameLst>
                                      </p:cBhvr>
                                      <p:to>
                                        <p:strVal val="visible"/>
                                      </p:to>
                                    </p:set>
                                    <p:animEffect transition="in" filter="circle(out)">
                                      <p:cBhvr>
                                        <p:cTn id="67" dur="3000"/>
                                        <p:tgtEl>
                                          <p:spTgt spid="19"/>
                                        </p:tgtEl>
                                      </p:cBhvr>
                                    </p:animEffect>
                                  </p:childTnLst>
                                </p:cTn>
                              </p:par>
                            </p:childTnLst>
                          </p:cTn>
                        </p:par>
                        <p:par>
                          <p:cTn id="68" fill="hold" nodeType="afterGroup">
                            <p:stCondLst>
                              <p:cond delay="65000"/>
                            </p:stCondLst>
                            <p:childTnLst>
                              <p:par>
                                <p:cTn id="69" presetID="6" presetClass="entr" presetSubtype="32" fill="hold" grpId="0" nodeType="afterEffect">
                                  <p:stCondLst>
                                    <p:cond delay="1000"/>
                                  </p:stCondLst>
                                  <p:childTnLst>
                                    <p:set>
                                      <p:cBhvr>
                                        <p:cTn id="70" dur="1" fill="hold">
                                          <p:stCondLst>
                                            <p:cond delay="0"/>
                                          </p:stCondLst>
                                        </p:cTn>
                                        <p:tgtEl>
                                          <p:spTgt spid="20"/>
                                        </p:tgtEl>
                                        <p:attrNameLst>
                                          <p:attrName>style.visibility</p:attrName>
                                        </p:attrNameLst>
                                      </p:cBhvr>
                                      <p:to>
                                        <p:strVal val="visible"/>
                                      </p:to>
                                    </p:set>
                                    <p:animEffect transition="in" filter="circle(out)">
                                      <p:cBhvr>
                                        <p:cTn id="71" dur="3000"/>
                                        <p:tgtEl>
                                          <p:spTgt spid="20"/>
                                        </p:tgtEl>
                                      </p:cBhvr>
                                    </p:animEffect>
                                  </p:childTnLst>
                                </p:cTn>
                              </p:par>
                            </p:childTnLst>
                          </p:cTn>
                        </p:par>
                        <p:par>
                          <p:cTn id="72" fill="hold" nodeType="afterGroup">
                            <p:stCondLst>
                              <p:cond delay="69000"/>
                            </p:stCondLst>
                            <p:childTnLst>
                              <p:par>
                                <p:cTn id="73" presetID="6" presetClass="entr" presetSubtype="32" fill="hold" grpId="0" nodeType="after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circle(out)">
                                      <p:cBhvr>
                                        <p:cTn id="75"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7" grpId="0" animBg="1"/>
      <p:bldP spid="18" grpId="0" animBg="1"/>
      <p:bldP spid="19" grpId="0" animBg="1"/>
      <p:bldP spid="20" grpId="0" animBg="1"/>
      <p:bldP spid="21"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AABB4396-A178-4DA9-905C-E28E7A15DEDF}" type="slidenum">
              <a:rPr lang="en-US" smtClean="0"/>
              <a:pPr>
                <a:defRPr/>
              </a:pPr>
              <a:t>5</a:t>
            </a:fld>
            <a:endParaRPr lang="en-US"/>
          </a:p>
        </p:txBody>
      </p:sp>
      <p:sp>
        <p:nvSpPr>
          <p:cNvPr id="5" name="Text Box 4" descr="Почтовая бумага"/>
          <p:cNvSpPr txBox="1">
            <a:spLocks noChangeArrowheads="1"/>
          </p:cNvSpPr>
          <p:nvPr/>
        </p:nvSpPr>
        <p:spPr bwMode="auto">
          <a:xfrm>
            <a:off x="323850" y="890588"/>
            <a:ext cx="8712200" cy="954087"/>
          </a:xfrm>
          <a:prstGeom prst="rect">
            <a:avLst/>
          </a:prstGeom>
          <a:blipFill dpi="0" rotWithShape="1">
            <a:blip r:embed="rId2"/>
            <a:srcRect/>
            <a:tile tx="0" ty="0" sx="100000" sy="100000" flip="none" algn="tl"/>
          </a:blip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b="1"/>
              <a:t>     </a:t>
            </a:r>
            <a:r>
              <a:rPr lang="ru-RU" altLang="ru-RU" b="1" u="sng">
                <a:solidFill>
                  <a:schemeClr val="accent2"/>
                </a:solidFill>
              </a:rPr>
              <a:t>Оружие массового поражения</a:t>
            </a:r>
            <a:r>
              <a:rPr lang="ru-RU" altLang="ru-RU" b="1">
                <a:solidFill>
                  <a:schemeClr val="accent2"/>
                </a:solidFill>
              </a:rPr>
              <a:t> </a:t>
            </a:r>
            <a:r>
              <a:rPr lang="ru-RU" altLang="ru-RU" b="1"/>
              <a:t>- оружие большой поражающей способности, предназначенное для нанесения массовых потерь или разрушений на относительно больших пространствах (площадях)</a:t>
            </a:r>
          </a:p>
        </p:txBody>
      </p:sp>
      <p:sp>
        <p:nvSpPr>
          <p:cNvPr id="6" name="Text Box 5"/>
          <p:cNvSpPr txBox="1">
            <a:spLocks noChangeArrowheads="1"/>
          </p:cNvSpPr>
          <p:nvPr/>
        </p:nvSpPr>
        <p:spPr bwMode="auto">
          <a:xfrm>
            <a:off x="971550" y="188913"/>
            <a:ext cx="7632700" cy="519112"/>
          </a:xfrm>
          <a:prstGeom prst="rect">
            <a:avLst/>
          </a:prstGeom>
          <a:solidFill>
            <a:schemeClr val="accent1">
              <a:lumMod val="75000"/>
            </a:schemeClr>
          </a:solidFill>
          <a:ln>
            <a:noFill/>
          </a:ln>
          <a:effectLst/>
        </p:spPr>
        <p:txBody>
          <a:bodyPr>
            <a:spAutoFit/>
          </a:bodyPr>
          <a:lstStyle/>
          <a:p>
            <a:pPr algn="ctr">
              <a:spcBef>
                <a:spcPct val="50000"/>
              </a:spcBef>
              <a:defRPr/>
            </a:pPr>
            <a:r>
              <a:rPr lang="ru-RU" altLang="ru-RU" sz="2800" b="1" dirty="0">
                <a:solidFill>
                  <a:schemeClr val="bg1"/>
                </a:solidFill>
              </a:rPr>
              <a:t>Оружие массового поражения</a:t>
            </a:r>
          </a:p>
        </p:txBody>
      </p:sp>
      <p:sp>
        <p:nvSpPr>
          <p:cNvPr id="8" name="Text Box 7" descr="Пергамент"/>
          <p:cNvSpPr txBox="1">
            <a:spLocks noChangeArrowheads="1"/>
          </p:cNvSpPr>
          <p:nvPr/>
        </p:nvSpPr>
        <p:spPr bwMode="auto">
          <a:xfrm>
            <a:off x="3421063" y="2349500"/>
            <a:ext cx="2519362" cy="788988"/>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Химическое</a:t>
            </a:r>
          </a:p>
          <a:p>
            <a:pPr algn="ctr" eaLnBrk="1" hangingPunct="1">
              <a:spcBef>
                <a:spcPct val="50000"/>
              </a:spcBef>
            </a:pPr>
            <a:r>
              <a:rPr lang="ru-RU" altLang="ru-RU" b="1"/>
              <a:t>оружие</a:t>
            </a:r>
          </a:p>
        </p:txBody>
      </p:sp>
      <p:sp>
        <p:nvSpPr>
          <p:cNvPr id="9" name="Text Box 8" descr="Пергамент"/>
          <p:cNvSpPr txBox="1">
            <a:spLocks noChangeArrowheads="1"/>
          </p:cNvSpPr>
          <p:nvPr/>
        </p:nvSpPr>
        <p:spPr bwMode="auto">
          <a:xfrm>
            <a:off x="323850" y="2349500"/>
            <a:ext cx="2665413" cy="788988"/>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Ядерное</a:t>
            </a:r>
          </a:p>
          <a:p>
            <a:pPr algn="ctr" eaLnBrk="1" hangingPunct="1">
              <a:spcBef>
                <a:spcPct val="50000"/>
              </a:spcBef>
            </a:pPr>
            <a:r>
              <a:rPr lang="ru-RU" altLang="ru-RU" b="1"/>
              <a:t>оружие</a:t>
            </a:r>
          </a:p>
        </p:txBody>
      </p:sp>
      <p:sp>
        <p:nvSpPr>
          <p:cNvPr id="10" name="Text Box 9" descr="Пергамент"/>
          <p:cNvSpPr txBox="1">
            <a:spLocks noChangeArrowheads="1"/>
          </p:cNvSpPr>
          <p:nvPr/>
        </p:nvSpPr>
        <p:spPr bwMode="auto">
          <a:xfrm>
            <a:off x="6372225" y="2349500"/>
            <a:ext cx="2665413" cy="788988"/>
          </a:xfrm>
          <a:prstGeom prst="rect">
            <a:avLst/>
          </a:prstGeom>
          <a:blipFill dpi="0" rotWithShape="1">
            <a:blip r:embed="rId3"/>
            <a:srcRect/>
            <a:tile tx="0" ty="0" sx="100000" sy="100000" flip="none" algn="tl"/>
          </a:blip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Биологическое</a:t>
            </a:r>
          </a:p>
          <a:p>
            <a:pPr algn="ctr" eaLnBrk="1" hangingPunct="1">
              <a:spcBef>
                <a:spcPct val="50000"/>
              </a:spcBef>
            </a:pPr>
            <a:r>
              <a:rPr lang="ru-RU" altLang="ru-RU" b="1"/>
              <a:t>оружие</a:t>
            </a:r>
          </a:p>
        </p:txBody>
      </p:sp>
      <p:grpSp>
        <p:nvGrpSpPr>
          <p:cNvPr id="11" name="Group 29"/>
          <p:cNvGrpSpPr>
            <a:grpSpLocks/>
          </p:cNvGrpSpPr>
          <p:nvPr/>
        </p:nvGrpSpPr>
        <p:grpSpPr bwMode="auto">
          <a:xfrm>
            <a:off x="1547813" y="1844675"/>
            <a:ext cx="6119812" cy="504825"/>
            <a:chOff x="975" y="1162"/>
            <a:chExt cx="3855" cy="318"/>
          </a:xfrm>
        </p:grpSpPr>
        <p:sp>
          <p:nvSpPr>
            <p:cNvPr id="24594" name="Line 10"/>
            <p:cNvSpPr>
              <a:spLocks noChangeShapeType="1"/>
            </p:cNvSpPr>
            <p:nvPr/>
          </p:nvSpPr>
          <p:spPr bwMode="auto">
            <a:xfrm>
              <a:off x="975" y="1298"/>
              <a:ext cx="3855"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595" name="Line 11"/>
            <p:cNvSpPr>
              <a:spLocks noChangeShapeType="1"/>
            </p:cNvSpPr>
            <p:nvPr/>
          </p:nvSpPr>
          <p:spPr bwMode="auto">
            <a:xfrm>
              <a:off x="2971" y="1162"/>
              <a:ext cx="0" cy="31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596" name="Line 12"/>
            <p:cNvSpPr>
              <a:spLocks noChangeShapeType="1"/>
            </p:cNvSpPr>
            <p:nvPr/>
          </p:nvSpPr>
          <p:spPr bwMode="auto">
            <a:xfrm>
              <a:off x="975" y="1298"/>
              <a:ext cx="0" cy="182"/>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597" name="Line 16"/>
            <p:cNvSpPr>
              <a:spLocks noChangeShapeType="1"/>
            </p:cNvSpPr>
            <p:nvPr/>
          </p:nvSpPr>
          <p:spPr bwMode="auto">
            <a:xfrm>
              <a:off x="4830" y="1298"/>
              <a:ext cx="0" cy="182"/>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16" name="Group 30"/>
          <p:cNvGrpSpPr>
            <a:grpSpLocks/>
          </p:cNvGrpSpPr>
          <p:nvPr/>
        </p:nvGrpSpPr>
        <p:grpSpPr bwMode="auto">
          <a:xfrm>
            <a:off x="1547813" y="3141663"/>
            <a:ext cx="3816350" cy="863600"/>
            <a:chOff x="975" y="1979"/>
            <a:chExt cx="2404" cy="544"/>
          </a:xfrm>
        </p:grpSpPr>
        <p:sp>
          <p:nvSpPr>
            <p:cNvPr id="24592" name="Line 17"/>
            <p:cNvSpPr>
              <a:spLocks noChangeShapeType="1"/>
            </p:cNvSpPr>
            <p:nvPr/>
          </p:nvSpPr>
          <p:spPr bwMode="auto">
            <a:xfrm>
              <a:off x="975" y="1979"/>
              <a:ext cx="0" cy="544"/>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593" name="Line 18"/>
            <p:cNvSpPr>
              <a:spLocks noChangeShapeType="1"/>
            </p:cNvSpPr>
            <p:nvPr/>
          </p:nvSpPr>
          <p:spPr bwMode="auto">
            <a:xfrm>
              <a:off x="975" y="2523"/>
              <a:ext cx="24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pic>
        <p:nvPicPr>
          <p:cNvPr id="19" name="Picture 23" descr="ja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2136775"/>
            <a:ext cx="71913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him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1863" y="2138363"/>
            <a:ext cx="7207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bi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2138" y="2133600"/>
            <a:ext cx="792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7" descr="Почтовая бумага"/>
          <p:cNvSpPr txBox="1">
            <a:spLocks noChangeArrowheads="1"/>
          </p:cNvSpPr>
          <p:nvPr/>
        </p:nvSpPr>
        <p:spPr bwMode="auto">
          <a:xfrm>
            <a:off x="179388" y="5403850"/>
            <a:ext cx="8712200" cy="646113"/>
          </a:xfrm>
          <a:prstGeom prst="rect">
            <a:avLst/>
          </a:prstGeom>
          <a:blipFill dpi="0" rotWithShape="1">
            <a:blip r:embed="rId2"/>
            <a:srcRect/>
            <a:tile tx="0" ty="0" sx="100000" sy="100000" flip="none" algn="tl"/>
          </a:blip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b="1"/>
              <a:t>     </a:t>
            </a:r>
            <a:r>
              <a:rPr lang="ru-RU" altLang="ru-RU" b="1" u="sng">
                <a:solidFill>
                  <a:schemeClr val="accent2"/>
                </a:solidFill>
              </a:rPr>
              <a:t>Ядерное оружие</a:t>
            </a:r>
            <a:r>
              <a:rPr lang="ru-RU" altLang="ru-RU" b="1" i="1">
                <a:solidFill>
                  <a:schemeClr val="accent2"/>
                </a:solidFill>
              </a:rPr>
              <a:t> </a:t>
            </a:r>
            <a:r>
              <a:rPr lang="ru-RU" altLang="ru-RU" b="1"/>
              <a:t>– это оружие массового поражения взрывного действия, основанное на использовании ядерной энергии</a:t>
            </a:r>
          </a:p>
        </p:txBody>
      </p:sp>
      <p:pic>
        <p:nvPicPr>
          <p:cNvPr id="4" name="Picture 26" descr="jade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3213100"/>
            <a:ext cx="34575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827088" y="3429000"/>
            <a:ext cx="7632700" cy="519113"/>
          </a:xfrm>
          <a:prstGeom prst="rect">
            <a:avLst/>
          </a:prstGeom>
          <a:noFill/>
          <a:ln>
            <a:noFill/>
          </a:ln>
          <a:effectLst>
            <a:outerShdw dist="53882" dir="2700000" algn="ctr" rotWithShape="0">
              <a:srgbClr val="FF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800" b="1"/>
              <a:t>Ядерное оружие</a:t>
            </a:r>
          </a:p>
        </p:txBody>
      </p:sp>
    </p:spTree>
    <p:extLst>
      <p:ext uri="{BB962C8B-B14F-4D97-AF65-F5344CB8AC3E}">
        <p14:creationId xmlns:p14="http://schemas.microsoft.com/office/powerpoint/2010/main" val="454329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Top)">
                                      <p:cBhvr>
                                        <p:cTn id="12" dur="3000"/>
                                        <p:tgtEl>
                                          <p:spTgt spid="11"/>
                                        </p:tgtEl>
                                      </p:cBhvr>
                                    </p:animEffect>
                                  </p:childTnLst>
                                </p:cTn>
                              </p:par>
                            </p:childTnLst>
                          </p:cTn>
                        </p:par>
                        <p:par>
                          <p:cTn id="13" fill="hold" nodeType="afterGroup">
                            <p:stCondLst>
                              <p:cond delay="8000"/>
                            </p:stCondLst>
                            <p:childTnLst>
                              <p:par>
                                <p:cTn id="14" presetID="12" presetClass="entr" presetSubtype="1"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animEffect transition="in" filter="slide(fromTop)">
                                      <p:cBhvr>
                                        <p:cTn id="16" dur="3000"/>
                                        <p:tgtEl>
                                          <p:spTgt spid="19"/>
                                        </p:tgtEl>
                                      </p:cBhvr>
                                    </p:animEffect>
                                  </p:childTnLst>
                                </p:cTn>
                              </p:par>
                            </p:childTnLst>
                          </p:cTn>
                        </p:par>
                        <p:par>
                          <p:cTn id="17" fill="hold" nodeType="afterGroup">
                            <p:stCondLst>
                              <p:cond delay="12000"/>
                            </p:stCondLst>
                            <p:childTnLst>
                              <p:par>
                                <p:cTn id="18" presetID="12" presetClass="entr" presetSubtype="1"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slide(fromTop)">
                                      <p:cBhvr>
                                        <p:cTn id="20" dur="3000"/>
                                        <p:tgtEl>
                                          <p:spTgt spid="9"/>
                                        </p:tgtEl>
                                      </p:cBhvr>
                                    </p:animEffect>
                                  </p:childTnLst>
                                </p:cTn>
                              </p:par>
                            </p:childTnLst>
                          </p:cTn>
                        </p:par>
                        <p:par>
                          <p:cTn id="21" fill="hold" nodeType="afterGroup">
                            <p:stCondLst>
                              <p:cond delay="16000"/>
                            </p:stCondLst>
                            <p:childTnLst>
                              <p:par>
                                <p:cTn id="22" presetID="12" presetClass="entr" presetSubtype="1" fill="hold" nodeType="afterEffect">
                                  <p:stCondLst>
                                    <p:cond delay="1000"/>
                                  </p:stCondLst>
                                  <p:childTnLst>
                                    <p:set>
                                      <p:cBhvr>
                                        <p:cTn id="23" dur="1" fill="hold">
                                          <p:stCondLst>
                                            <p:cond delay="0"/>
                                          </p:stCondLst>
                                        </p:cTn>
                                        <p:tgtEl>
                                          <p:spTgt spid="21"/>
                                        </p:tgtEl>
                                        <p:attrNameLst>
                                          <p:attrName>style.visibility</p:attrName>
                                        </p:attrNameLst>
                                      </p:cBhvr>
                                      <p:to>
                                        <p:strVal val="visible"/>
                                      </p:to>
                                    </p:set>
                                    <p:animEffect transition="in" filter="slide(fromTop)">
                                      <p:cBhvr>
                                        <p:cTn id="24" dur="3000"/>
                                        <p:tgtEl>
                                          <p:spTgt spid="21"/>
                                        </p:tgtEl>
                                      </p:cBhvr>
                                    </p:animEffect>
                                  </p:childTnLst>
                                </p:cTn>
                              </p:par>
                            </p:childTnLst>
                          </p:cTn>
                        </p:par>
                        <p:par>
                          <p:cTn id="25" fill="hold" nodeType="afterGroup">
                            <p:stCondLst>
                              <p:cond delay="20000"/>
                            </p:stCondLst>
                            <p:childTnLst>
                              <p:par>
                                <p:cTn id="26" presetID="12" presetClass="entr" presetSubtype="1"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slide(fromTop)">
                                      <p:cBhvr>
                                        <p:cTn id="28" dur="3000"/>
                                        <p:tgtEl>
                                          <p:spTgt spid="8"/>
                                        </p:tgtEl>
                                      </p:cBhvr>
                                    </p:animEffect>
                                  </p:childTnLst>
                                </p:cTn>
                              </p:par>
                            </p:childTnLst>
                          </p:cTn>
                        </p:par>
                        <p:par>
                          <p:cTn id="29" fill="hold" nodeType="afterGroup">
                            <p:stCondLst>
                              <p:cond delay="24000"/>
                            </p:stCondLst>
                            <p:childTnLst>
                              <p:par>
                                <p:cTn id="30" presetID="12" presetClass="entr" presetSubtype="1" fill="hold" nodeType="afterEffect">
                                  <p:stCondLst>
                                    <p:cond delay="1000"/>
                                  </p:stCondLst>
                                  <p:childTnLst>
                                    <p:set>
                                      <p:cBhvr>
                                        <p:cTn id="31" dur="1" fill="hold">
                                          <p:stCondLst>
                                            <p:cond delay="0"/>
                                          </p:stCondLst>
                                        </p:cTn>
                                        <p:tgtEl>
                                          <p:spTgt spid="20"/>
                                        </p:tgtEl>
                                        <p:attrNameLst>
                                          <p:attrName>style.visibility</p:attrName>
                                        </p:attrNameLst>
                                      </p:cBhvr>
                                      <p:to>
                                        <p:strVal val="visible"/>
                                      </p:to>
                                    </p:set>
                                    <p:animEffect transition="in" filter="slide(fromTop)">
                                      <p:cBhvr>
                                        <p:cTn id="32" dur="3000"/>
                                        <p:tgtEl>
                                          <p:spTgt spid="20"/>
                                        </p:tgtEl>
                                      </p:cBhvr>
                                    </p:animEffect>
                                  </p:childTnLst>
                                </p:cTn>
                              </p:par>
                            </p:childTnLst>
                          </p:cTn>
                        </p:par>
                        <p:par>
                          <p:cTn id="33" fill="hold" nodeType="afterGroup">
                            <p:stCondLst>
                              <p:cond delay="28000"/>
                            </p:stCondLst>
                            <p:childTnLst>
                              <p:par>
                                <p:cTn id="34" presetID="12" presetClass="entr" presetSubtype="1"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animEffect transition="in" filter="slide(fromTop)">
                                      <p:cBhvr>
                                        <p:cTn id="36" dur="3000"/>
                                        <p:tgtEl>
                                          <p:spTgt spid="10"/>
                                        </p:tgtEl>
                                      </p:cBhvr>
                                    </p:animEffect>
                                  </p:childTnLst>
                                </p:cTn>
                              </p:par>
                            </p:childTnLst>
                          </p:cTn>
                        </p:par>
                        <p:par>
                          <p:cTn id="37" fill="hold" nodeType="afterGroup">
                            <p:stCondLst>
                              <p:cond delay="32000"/>
                            </p:stCondLst>
                            <p:childTnLst>
                              <p:par>
                                <p:cTn id="38" presetID="18" presetClass="entr" presetSubtype="12" fill="hold" nodeType="afterEffect">
                                  <p:stCondLst>
                                    <p:cond delay="1000"/>
                                  </p:stCondLst>
                                  <p:childTnLst>
                                    <p:set>
                                      <p:cBhvr>
                                        <p:cTn id="39" dur="1" fill="hold">
                                          <p:stCondLst>
                                            <p:cond delay="0"/>
                                          </p:stCondLst>
                                        </p:cTn>
                                        <p:tgtEl>
                                          <p:spTgt spid="4"/>
                                        </p:tgtEl>
                                        <p:attrNameLst>
                                          <p:attrName>style.visibility</p:attrName>
                                        </p:attrNameLst>
                                      </p:cBhvr>
                                      <p:to>
                                        <p:strVal val="visible"/>
                                      </p:to>
                                    </p:set>
                                    <p:animEffect transition="in" filter="strips(downLeft)">
                                      <p:cBhvr>
                                        <p:cTn id="40" dur="3000"/>
                                        <p:tgtEl>
                                          <p:spTgt spid="4"/>
                                        </p:tgtEl>
                                      </p:cBhvr>
                                    </p:animEffect>
                                  </p:childTnLst>
                                </p:cTn>
                              </p:par>
                            </p:childTnLst>
                          </p:cTn>
                        </p:par>
                        <p:par>
                          <p:cTn id="41" fill="hold" nodeType="afterGroup">
                            <p:stCondLst>
                              <p:cond delay="36000"/>
                            </p:stCondLst>
                            <p:childTnLst>
                              <p:par>
                                <p:cTn id="42" presetID="18" presetClass="entr" presetSubtype="12" fill="hold" nodeType="after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strips(downLeft)">
                                      <p:cBhvr>
                                        <p:cTn id="44" dur="3000"/>
                                        <p:tgtEl>
                                          <p:spTgt spid="16"/>
                                        </p:tgtEl>
                                      </p:cBhvr>
                                    </p:animEffect>
                                  </p:childTnLst>
                                </p:cTn>
                              </p:par>
                            </p:childTnLst>
                          </p:cTn>
                        </p:par>
                        <p:par>
                          <p:cTn id="45" fill="hold" nodeType="afterGroup">
                            <p:stCondLst>
                              <p:cond delay="40000"/>
                            </p:stCondLst>
                            <p:childTnLst>
                              <p:par>
                                <p:cTn id="46" presetID="18" presetClass="entr" presetSubtype="12" fill="hold" grpId="0" nodeType="afterEffect">
                                  <p:stCondLst>
                                    <p:cond delay="1000"/>
                                  </p:stCondLst>
                                  <p:childTnLst>
                                    <p:set>
                                      <p:cBhvr>
                                        <p:cTn id="47" dur="1" fill="hold">
                                          <p:stCondLst>
                                            <p:cond delay="0"/>
                                          </p:stCondLst>
                                        </p:cTn>
                                        <p:tgtEl>
                                          <p:spTgt spid="7"/>
                                        </p:tgtEl>
                                        <p:attrNameLst>
                                          <p:attrName>style.visibility</p:attrName>
                                        </p:attrNameLst>
                                      </p:cBhvr>
                                      <p:to>
                                        <p:strVal val="visible"/>
                                      </p:to>
                                    </p:set>
                                    <p:animEffect transition="in" filter="strips(downLeft)">
                                      <p:cBhvr>
                                        <p:cTn id="48" dur="3000"/>
                                        <p:tgtEl>
                                          <p:spTgt spid="7"/>
                                        </p:tgtEl>
                                      </p:cBhvr>
                                    </p:animEffect>
                                  </p:childTnLst>
                                </p:cTn>
                              </p:par>
                            </p:childTnLst>
                          </p:cTn>
                        </p:par>
                        <p:par>
                          <p:cTn id="49" fill="hold" nodeType="afterGroup">
                            <p:stCondLst>
                              <p:cond delay="44000"/>
                            </p:stCondLst>
                            <p:childTnLst>
                              <p:par>
                                <p:cTn id="50" presetID="18" presetClass="entr" presetSubtype="12"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animEffect transition="in" filter="strips(downLeft)">
                                      <p:cBhvr>
                                        <p:cTn id="52"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22"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553200" y="5915025"/>
            <a:ext cx="2133600" cy="365125"/>
          </a:xfrm>
        </p:spPr>
        <p:txBody>
          <a:bodyPr/>
          <a:lstStyle/>
          <a:p>
            <a:pPr>
              <a:defRPr/>
            </a:pPr>
            <a:fld id="{A4539350-5D2E-478A-AD27-B6DA37B9271C}" type="slidenum">
              <a:rPr lang="en-US" smtClean="0"/>
              <a:pPr>
                <a:defRPr/>
              </a:pPr>
              <a:t>50</a:t>
            </a:fld>
            <a:endParaRPr lang="en-US"/>
          </a:p>
        </p:txBody>
      </p:sp>
      <p:sp>
        <p:nvSpPr>
          <p:cNvPr id="4" name="Text Box 4" descr="Голубая тисненая бумага"/>
          <p:cNvSpPr txBox="1">
            <a:spLocks noChangeArrowheads="1"/>
          </p:cNvSpPr>
          <p:nvPr/>
        </p:nvSpPr>
        <p:spPr bwMode="auto">
          <a:xfrm>
            <a:off x="179388" y="3359150"/>
            <a:ext cx="1871662" cy="650875"/>
          </a:xfrm>
          <a:prstGeom prst="rect">
            <a:avLst/>
          </a:prstGeom>
          <a:blipFill dpi="0" rotWithShape="1">
            <a:blip r:embed="rId2"/>
            <a:srcRect/>
            <a:tile tx="0" ty="0" sx="100000" sy="100000" flip="none" algn="tl"/>
          </a:blip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Проникающая радиация</a:t>
            </a:r>
          </a:p>
        </p:txBody>
      </p:sp>
      <p:sp>
        <p:nvSpPr>
          <p:cNvPr id="5" name="Text Box 5" descr="Голубая тисненая бумага"/>
          <p:cNvSpPr txBox="1">
            <a:spLocks noChangeArrowheads="1"/>
          </p:cNvSpPr>
          <p:nvPr/>
        </p:nvSpPr>
        <p:spPr bwMode="auto">
          <a:xfrm>
            <a:off x="2484438" y="838200"/>
            <a:ext cx="6551612" cy="1079500"/>
          </a:xfrm>
          <a:prstGeom prst="rect">
            <a:avLst/>
          </a:prstGeom>
          <a:blipFill dpi="0" rotWithShape="1">
            <a:blip r:embed="rId2"/>
            <a:srcRect/>
            <a:tile tx="0" ty="0" sx="100000" sy="100000" flip="none" algn="tl"/>
          </a:blip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sz="1600" b="1" u="sng"/>
              <a:t>Лучевая болезнь первой степени (легкой)</a:t>
            </a:r>
            <a:r>
              <a:rPr lang="ru-RU" altLang="ru-RU" sz="1600" b="1"/>
              <a:t> возникает при общей экспозиционной дозе облучения 100 – 200 Р. В крови уменьшается содержание лейкоцитов. Лучевая болезнь первой степени излечима </a:t>
            </a:r>
          </a:p>
        </p:txBody>
      </p:sp>
      <p:sp>
        <p:nvSpPr>
          <p:cNvPr id="27653" name="Text Box 6"/>
          <p:cNvSpPr txBox="1">
            <a:spLocks noChangeArrowheads="1"/>
          </p:cNvSpPr>
          <p:nvPr/>
        </p:nvSpPr>
        <p:spPr bwMode="auto">
          <a:xfrm>
            <a:off x="971550" y="228600"/>
            <a:ext cx="7632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800" b="1">
                <a:solidFill>
                  <a:schemeClr val="accent2"/>
                </a:solidFill>
              </a:rPr>
              <a:t>Поражающие факторы ядерного взрыва</a:t>
            </a:r>
          </a:p>
        </p:txBody>
      </p:sp>
      <p:sp>
        <p:nvSpPr>
          <p:cNvPr id="7" name="Text Box 7" descr="Голубая тисненая бумага"/>
          <p:cNvSpPr txBox="1">
            <a:spLocks noChangeArrowheads="1"/>
          </p:cNvSpPr>
          <p:nvPr/>
        </p:nvSpPr>
        <p:spPr bwMode="auto">
          <a:xfrm>
            <a:off x="2484438" y="1990725"/>
            <a:ext cx="6551612" cy="1568450"/>
          </a:xfrm>
          <a:prstGeom prst="rect">
            <a:avLst/>
          </a:prstGeom>
          <a:blipFill dpi="0" rotWithShape="1">
            <a:blip r:embed="rId2"/>
            <a:srcRect/>
            <a:tile tx="0" ty="0" sx="100000" sy="100000" flip="none" algn="tl"/>
          </a:blip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sz="1600" b="1" u="sng"/>
              <a:t>Лучевая болезнь второй (средней) степени</a:t>
            </a:r>
            <a:r>
              <a:rPr lang="ru-RU" altLang="ru-RU" sz="1600" b="1"/>
              <a:t> возникает при общей экспозиционной дозе облучения 200 – 400 Р. Количество лейкоцитов в крови, особенно лимфоцитов, уменьшается более чем на половину. При активном лечении выздоровление наступает через 1,5 – 2 месяца. Возможны смертельные исходы – до 20%</a:t>
            </a:r>
          </a:p>
        </p:txBody>
      </p:sp>
      <p:sp>
        <p:nvSpPr>
          <p:cNvPr id="8" name="Text Box 8" descr="Голубая тисненая бумага"/>
          <p:cNvSpPr txBox="1">
            <a:spLocks noChangeArrowheads="1"/>
          </p:cNvSpPr>
          <p:nvPr/>
        </p:nvSpPr>
        <p:spPr bwMode="auto">
          <a:xfrm>
            <a:off x="2484438" y="3646488"/>
            <a:ext cx="6551612" cy="1568450"/>
          </a:xfrm>
          <a:prstGeom prst="rect">
            <a:avLst/>
          </a:prstGeom>
          <a:blipFill dpi="0" rotWithShape="1">
            <a:blip r:embed="rId2"/>
            <a:srcRect/>
            <a:tile tx="0" ty="0" sx="100000" sy="100000" flip="none" algn="tl"/>
          </a:blip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sz="1600" b="1" u="sng"/>
              <a:t>Лучевая болезнь третьей (тяжелой) степени</a:t>
            </a:r>
            <a:r>
              <a:rPr lang="ru-RU" altLang="ru-RU" sz="1600" b="1"/>
              <a:t> возникает при общей экспозиционной дозе 400 – 600 Р. Количество лейкоцитов, а затем эритроцитов и тромбоцитов резко уменьшается. Без лечения болезнь в 20%-70% случаев заканчивается смертью, чаще от инфекционных осложнений или от кровотечений</a:t>
            </a:r>
          </a:p>
        </p:txBody>
      </p:sp>
      <p:grpSp>
        <p:nvGrpSpPr>
          <p:cNvPr id="9" name="Group 16"/>
          <p:cNvGrpSpPr>
            <a:grpSpLocks/>
          </p:cNvGrpSpPr>
          <p:nvPr/>
        </p:nvGrpSpPr>
        <p:grpSpPr bwMode="auto">
          <a:xfrm>
            <a:off x="2051050" y="1343025"/>
            <a:ext cx="433388" cy="4464050"/>
            <a:chOff x="1292" y="845"/>
            <a:chExt cx="273" cy="2812"/>
          </a:xfrm>
        </p:grpSpPr>
        <p:sp>
          <p:nvSpPr>
            <p:cNvPr id="27671" name="Line 10"/>
            <p:cNvSpPr>
              <a:spLocks noChangeShapeType="1"/>
            </p:cNvSpPr>
            <p:nvPr/>
          </p:nvSpPr>
          <p:spPr bwMode="auto">
            <a:xfrm>
              <a:off x="1429" y="845"/>
              <a:ext cx="0" cy="2812"/>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672" name="Line 11"/>
            <p:cNvSpPr>
              <a:spLocks noChangeShapeType="1"/>
            </p:cNvSpPr>
            <p:nvPr/>
          </p:nvSpPr>
          <p:spPr bwMode="auto">
            <a:xfrm>
              <a:off x="1429" y="845"/>
              <a:ext cx="136"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673" name="Line 12"/>
            <p:cNvSpPr>
              <a:spLocks noChangeShapeType="1"/>
            </p:cNvSpPr>
            <p:nvPr/>
          </p:nvSpPr>
          <p:spPr bwMode="auto">
            <a:xfrm>
              <a:off x="1429" y="1752"/>
              <a:ext cx="136"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674" name="Line 13"/>
            <p:cNvSpPr>
              <a:spLocks noChangeShapeType="1"/>
            </p:cNvSpPr>
            <p:nvPr/>
          </p:nvSpPr>
          <p:spPr bwMode="auto">
            <a:xfrm>
              <a:off x="1429" y="2795"/>
              <a:ext cx="136"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675" name="Line 14"/>
            <p:cNvSpPr>
              <a:spLocks noChangeShapeType="1"/>
            </p:cNvSpPr>
            <p:nvPr/>
          </p:nvSpPr>
          <p:spPr bwMode="auto">
            <a:xfrm>
              <a:off x="1429" y="3657"/>
              <a:ext cx="136"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676" name="Line 15"/>
            <p:cNvSpPr>
              <a:spLocks noChangeShapeType="1"/>
            </p:cNvSpPr>
            <p:nvPr/>
          </p:nvSpPr>
          <p:spPr bwMode="auto">
            <a:xfrm flipH="1">
              <a:off x="1292" y="2296"/>
              <a:ext cx="137"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16" name="AutoShape 17"/>
          <p:cNvSpPr>
            <a:spLocks noChangeArrowheads="1"/>
          </p:cNvSpPr>
          <p:nvPr/>
        </p:nvSpPr>
        <p:spPr bwMode="auto">
          <a:xfrm>
            <a:off x="395288" y="2351088"/>
            <a:ext cx="717550" cy="615950"/>
          </a:xfrm>
          <a:prstGeom prst="star32">
            <a:avLst>
              <a:gd name="adj" fmla="val 41056"/>
            </a:avLst>
          </a:prstGeom>
          <a:solidFill>
            <a:srgbClr val="FF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7" name="Group 28"/>
          <p:cNvGrpSpPr>
            <a:grpSpLocks/>
          </p:cNvGrpSpPr>
          <p:nvPr/>
        </p:nvGrpSpPr>
        <p:grpSpPr bwMode="auto">
          <a:xfrm>
            <a:off x="34925" y="1701800"/>
            <a:ext cx="1709738" cy="1584325"/>
            <a:chOff x="22" y="1071"/>
            <a:chExt cx="1077" cy="998"/>
          </a:xfrm>
        </p:grpSpPr>
        <p:sp>
          <p:nvSpPr>
            <p:cNvPr id="27663" name="Freeform 20"/>
            <p:cNvSpPr>
              <a:spLocks/>
            </p:cNvSpPr>
            <p:nvPr/>
          </p:nvSpPr>
          <p:spPr bwMode="auto">
            <a:xfrm>
              <a:off x="605" y="1275"/>
              <a:ext cx="347" cy="147"/>
            </a:xfrm>
            <a:custGeom>
              <a:avLst/>
              <a:gdLst>
                <a:gd name="T0" fmla="*/ 0 w 347"/>
                <a:gd name="T1" fmla="*/ 147 h 147"/>
                <a:gd name="T2" fmla="*/ 141 w 347"/>
                <a:gd name="T3" fmla="*/ 94 h 147"/>
                <a:gd name="T4" fmla="*/ 177 w 347"/>
                <a:gd name="T5" fmla="*/ 83 h 147"/>
                <a:gd name="T6" fmla="*/ 212 w 347"/>
                <a:gd name="T7" fmla="*/ 59 h 147"/>
                <a:gd name="T8" fmla="*/ 312 w 347"/>
                <a:gd name="T9" fmla="*/ 24 h 147"/>
                <a:gd name="T10" fmla="*/ 347 w 347"/>
                <a:gd name="T11" fmla="*/ 0 h 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147">
                  <a:moveTo>
                    <a:pt x="0" y="147"/>
                  </a:moveTo>
                  <a:cubicBezTo>
                    <a:pt x="37" y="94"/>
                    <a:pt x="80" y="99"/>
                    <a:pt x="141" y="94"/>
                  </a:cubicBezTo>
                  <a:cubicBezTo>
                    <a:pt x="146" y="93"/>
                    <a:pt x="172" y="86"/>
                    <a:pt x="177" y="83"/>
                  </a:cubicBezTo>
                  <a:cubicBezTo>
                    <a:pt x="189" y="76"/>
                    <a:pt x="212" y="59"/>
                    <a:pt x="212" y="59"/>
                  </a:cubicBezTo>
                  <a:cubicBezTo>
                    <a:pt x="236" y="25"/>
                    <a:pt x="274" y="28"/>
                    <a:pt x="312" y="24"/>
                  </a:cubicBezTo>
                  <a:cubicBezTo>
                    <a:pt x="324" y="20"/>
                    <a:pt x="347" y="16"/>
                    <a:pt x="347" y="0"/>
                  </a:cubicBezTo>
                </a:path>
              </a:pathLst>
            </a:custGeom>
            <a:noFill/>
            <a:ln w="19050"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64" name="Freeform 21"/>
            <p:cNvSpPr>
              <a:spLocks/>
            </p:cNvSpPr>
            <p:nvPr/>
          </p:nvSpPr>
          <p:spPr bwMode="auto">
            <a:xfrm>
              <a:off x="764" y="1493"/>
              <a:ext cx="333" cy="100"/>
            </a:xfrm>
            <a:custGeom>
              <a:avLst/>
              <a:gdLst>
                <a:gd name="T0" fmla="*/ 0 w 333"/>
                <a:gd name="T1" fmla="*/ 100 h 100"/>
                <a:gd name="T2" fmla="*/ 176 w 333"/>
                <a:gd name="T3" fmla="*/ 65 h 100"/>
                <a:gd name="T4" fmla="*/ 300 w 333"/>
                <a:gd name="T5" fmla="*/ 41 h 100"/>
                <a:gd name="T6" fmla="*/ 323 w 333"/>
                <a:gd name="T7" fmla="*/ 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100">
                  <a:moveTo>
                    <a:pt x="0" y="100"/>
                  </a:moveTo>
                  <a:cubicBezTo>
                    <a:pt x="69" y="66"/>
                    <a:pt x="77" y="69"/>
                    <a:pt x="176" y="65"/>
                  </a:cubicBezTo>
                  <a:cubicBezTo>
                    <a:pt x="249" y="21"/>
                    <a:pt x="152" y="73"/>
                    <a:pt x="300" y="41"/>
                  </a:cubicBezTo>
                  <a:cubicBezTo>
                    <a:pt x="311" y="39"/>
                    <a:pt x="333" y="10"/>
                    <a:pt x="323" y="0"/>
                  </a:cubicBezTo>
                </a:path>
              </a:pathLst>
            </a:custGeom>
            <a:noFill/>
            <a:ln w="28575"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65" name="Freeform 22"/>
            <p:cNvSpPr>
              <a:spLocks/>
            </p:cNvSpPr>
            <p:nvPr/>
          </p:nvSpPr>
          <p:spPr bwMode="auto">
            <a:xfrm>
              <a:off x="729" y="1783"/>
              <a:ext cx="370" cy="110"/>
            </a:xfrm>
            <a:custGeom>
              <a:avLst/>
              <a:gdLst>
                <a:gd name="T0" fmla="*/ 0 w 370"/>
                <a:gd name="T1" fmla="*/ 10 h 110"/>
                <a:gd name="T2" fmla="*/ 111 w 370"/>
                <a:gd name="T3" fmla="*/ 16 h 110"/>
                <a:gd name="T4" fmla="*/ 164 w 370"/>
                <a:gd name="T5" fmla="*/ 27 h 110"/>
                <a:gd name="T6" fmla="*/ 235 w 370"/>
                <a:gd name="T7" fmla="*/ 92 h 110"/>
                <a:gd name="T8" fmla="*/ 270 w 370"/>
                <a:gd name="T9" fmla="*/ 104 h 110"/>
                <a:gd name="T10" fmla="*/ 288 w 370"/>
                <a:gd name="T11" fmla="*/ 110 h 110"/>
                <a:gd name="T12" fmla="*/ 352 w 370"/>
                <a:gd name="T13" fmla="*/ 104 h 110"/>
                <a:gd name="T14" fmla="*/ 370 w 370"/>
                <a:gd name="T15" fmla="*/ 98 h 1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0" h="110">
                  <a:moveTo>
                    <a:pt x="0" y="10"/>
                  </a:moveTo>
                  <a:cubicBezTo>
                    <a:pt x="29" y="0"/>
                    <a:pt x="84" y="14"/>
                    <a:pt x="111" y="16"/>
                  </a:cubicBezTo>
                  <a:cubicBezTo>
                    <a:pt x="135" y="8"/>
                    <a:pt x="141" y="19"/>
                    <a:pt x="164" y="27"/>
                  </a:cubicBezTo>
                  <a:cubicBezTo>
                    <a:pt x="180" y="43"/>
                    <a:pt x="213" y="79"/>
                    <a:pt x="235" y="92"/>
                  </a:cubicBezTo>
                  <a:cubicBezTo>
                    <a:pt x="246" y="98"/>
                    <a:pt x="258" y="100"/>
                    <a:pt x="270" y="104"/>
                  </a:cubicBezTo>
                  <a:cubicBezTo>
                    <a:pt x="276" y="106"/>
                    <a:pt x="288" y="110"/>
                    <a:pt x="288" y="110"/>
                  </a:cubicBezTo>
                  <a:cubicBezTo>
                    <a:pt x="309" y="108"/>
                    <a:pt x="331" y="107"/>
                    <a:pt x="352" y="104"/>
                  </a:cubicBezTo>
                  <a:cubicBezTo>
                    <a:pt x="358" y="103"/>
                    <a:pt x="370" y="98"/>
                    <a:pt x="370" y="98"/>
                  </a:cubicBezTo>
                </a:path>
              </a:pathLst>
            </a:custGeom>
            <a:noFill/>
            <a:ln w="19050"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66" name="Freeform 23"/>
            <p:cNvSpPr>
              <a:spLocks/>
            </p:cNvSpPr>
            <p:nvPr/>
          </p:nvSpPr>
          <p:spPr bwMode="auto">
            <a:xfrm>
              <a:off x="529" y="1945"/>
              <a:ext cx="106" cy="124"/>
            </a:xfrm>
            <a:custGeom>
              <a:avLst/>
              <a:gdLst>
                <a:gd name="T0" fmla="*/ 0 w 106"/>
                <a:gd name="T1" fmla="*/ 0 h 124"/>
                <a:gd name="T2" fmla="*/ 53 w 106"/>
                <a:gd name="T3" fmla="*/ 30 h 124"/>
                <a:gd name="T4" fmla="*/ 53 w 106"/>
                <a:gd name="T5" fmla="*/ 89 h 124"/>
                <a:gd name="T6" fmla="*/ 88 w 106"/>
                <a:gd name="T7" fmla="*/ 118 h 124"/>
                <a:gd name="T8" fmla="*/ 106 w 106"/>
                <a:gd name="T9" fmla="*/ 124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124">
                  <a:moveTo>
                    <a:pt x="0" y="0"/>
                  </a:moveTo>
                  <a:cubicBezTo>
                    <a:pt x="19" y="6"/>
                    <a:pt x="53" y="30"/>
                    <a:pt x="53" y="30"/>
                  </a:cubicBezTo>
                  <a:cubicBezTo>
                    <a:pt x="49" y="51"/>
                    <a:pt x="41" y="69"/>
                    <a:pt x="53" y="89"/>
                  </a:cubicBezTo>
                  <a:cubicBezTo>
                    <a:pt x="57" y="95"/>
                    <a:pt x="80" y="114"/>
                    <a:pt x="88" y="118"/>
                  </a:cubicBezTo>
                  <a:cubicBezTo>
                    <a:pt x="94" y="121"/>
                    <a:pt x="106" y="124"/>
                    <a:pt x="106" y="124"/>
                  </a:cubicBezTo>
                </a:path>
              </a:pathLst>
            </a:custGeom>
            <a:noFill/>
            <a:ln w="28575"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67" name="Freeform 24"/>
            <p:cNvSpPr>
              <a:spLocks/>
            </p:cNvSpPr>
            <p:nvPr/>
          </p:nvSpPr>
          <p:spPr bwMode="auto">
            <a:xfrm>
              <a:off x="158" y="1344"/>
              <a:ext cx="106" cy="124"/>
            </a:xfrm>
            <a:custGeom>
              <a:avLst/>
              <a:gdLst>
                <a:gd name="T0" fmla="*/ 0 w 106"/>
                <a:gd name="T1" fmla="*/ 0 h 124"/>
                <a:gd name="T2" fmla="*/ 53 w 106"/>
                <a:gd name="T3" fmla="*/ 30 h 124"/>
                <a:gd name="T4" fmla="*/ 53 w 106"/>
                <a:gd name="T5" fmla="*/ 89 h 124"/>
                <a:gd name="T6" fmla="*/ 88 w 106"/>
                <a:gd name="T7" fmla="*/ 118 h 124"/>
                <a:gd name="T8" fmla="*/ 106 w 106"/>
                <a:gd name="T9" fmla="*/ 124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124">
                  <a:moveTo>
                    <a:pt x="0" y="0"/>
                  </a:moveTo>
                  <a:cubicBezTo>
                    <a:pt x="19" y="6"/>
                    <a:pt x="53" y="30"/>
                    <a:pt x="53" y="30"/>
                  </a:cubicBezTo>
                  <a:cubicBezTo>
                    <a:pt x="49" y="51"/>
                    <a:pt x="41" y="69"/>
                    <a:pt x="53" y="89"/>
                  </a:cubicBezTo>
                  <a:cubicBezTo>
                    <a:pt x="57" y="95"/>
                    <a:pt x="80" y="114"/>
                    <a:pt x="88" y="118"/>
                  </a:cubicBezTo>
                  <a:cubicBezTo>
                    <a:pt x="94" y="121"/>
                    <a:pt x="106" y="124"/>
                    <a:pt x="106" y="124"/>
                  </a:cubicBezTo>
                </a:path>
              </a:pathLst>
            </a:custGeom>
            <a:noFill/>
            <a:ln w="28575"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68" name="Freeform 25"/>
            <p:cNvSpPr>
              <a:spLocks/>
            </p:cNvSpPr>
            <p:nvPr/>
          </p:nvSpPr>
          <p:spPr bwMode="auto">
            <a:xfrm rot="-3999957">
              <a:off x="80" y="1919"/>
              <a:ext cx="240" cy="51"/>
            </a:xfrm>
            <a:custGeom>
              <a:avLst/>
              <a:gdLst>
                <a:gd name="T0" fmla="*/ 0 w 370"/>
                <a:gd name="T1" fmla="*/ 5 h 110"/>
                <a:gd name="T2" fmla="*/ 72 w 370"/>
                <a:gd name="T3" fmla="*/ 7 h 110"/>
                <a:gd name="T4" fmla="*/ 106 w 370"/>
                <a:gd name="T5" fmla="*/ 13 h 110"/>
                <a:gd name="T6" fmla="*/ 152 w 370"/>
                <a:gd name="T7" fmla="*/ 43 h 110"/>
                <a:gd name="T8" fmla="*/ 175 w 370"/>
                <a:gd name="T9" fmla="*/ 48 h 110"/>
                <a:gd name="T10" fmla="*/ 187 w 370"/>
                <a:gd name="T11" fmla="*/ 51 h 110"/>
                <a:gd name="T12" fmla="*/ 228 w 370"/>
                <a:gd name="T13" fmla="*/ 48 h 110"/>
                <a:gd name="T14" fmla="*/ 240 w 370"/>
                <a:gd name="T15" fmla="*/ 45 h 1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0" h="110">
                  <a:moveTo>
                    <a:pt x="0" y="10"/>
                  </a:moveTo>
                  <a:cubicBezTo>
                    <a:pt x="29" y="0"/>
                    <a:pt x="84" y="14"/>
                    <a:pt x="111" y="16"/>
                  </a:cubicBezTo>
                  <a:cubicBezTo>
                    <a:pt x="135" y="8"/>
                    <a:pt x="141" y="19"/>
                    <a:pt x="164" y="27"/>
                  </a:cubicBezTo>
                  <a:cubicBezTo>
                    <a:pt x="180" y="43"/>
                    <a:pt x="213" y="79"/>
                    <a:pt x="235" y="92"/>
                  </a:cubicBezTo>
                  <a:cubicBezTo>
                    <a:pt x="246" y="98"/>
                    <a:pt x="258" y="100"/>
                    <a:pt x="270" y="104"/>
                  </a:cubicBezTo>
                  <a:cubicBezTo>
                    <a:pt x="276" y="106"/>
                    <a:pt x="288" y="110"/>
                    <a:pt x="288" y="110"/>
                  </a:cubicBezTo>
                  <a:cubicBezTo>
                    <a:pt x="309" y="108"/>
                    <a:pt x="331" y="107"/>
                    <a:pt x="352" y="104"/>
                  </a:cubicBezTo>
                  <a:cubicBezTo>
                    <a:pt x="358" y="103"/>
                    <a:pt x="370" y="98"/>
                    <a:pt x="370" y="98"/>
                  </a:cubicBezTo>
                </a:path>
              </a:pathLst>
            </a:custGeom>
            <a:noFill/>
            <a:ln w="19050"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69" name="Freeform 26"/>
            <p:cNvSpPr>
              <a:spLocks/>
            </p:cNvSpPr>
            <p:nvPr/>
          </p:nvSpPr>
          <p:spPr bwMode="auto">
            <a:xfrm>
              <a:off x="22" y="1661"/>
              <a:ext cx="182" cy="55"/>
            </a:xfrm>
            <a:custGeom>
              <a:avLst/>
              <a:gdLst>
                <a:gd name="T0" fmla="*/ 0 w 333"/>
                <a:gd name="T1" fmla="*/ 55 h 100"/>
                <a:gd name="T2" fmla="*/ 96 w 333"/>
                <a:gd name="T3" fmla="*/ 36 h 100"/>
                <a:gd name="T4" fmla="*/ 164 w 333"/>
                <a:gd name="T5" fmla="*/ 23 h 100"/>
                <a:gd name="T6" fmla="*/ 177 w 333"/>
                <a:gd name="T7" fmla="*/ 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 h="100">
                  <a:moveTo>
                    <a:pt x="0" y="100"/>
                  </a:moveTo>
                  <a:cubicBezTo>
                    <a:pt x="69" y="66"/>
                    <a:pt x="77" y="69"/>
                    <a:pt x="176" y="65"/>
                  </a:cubicBezTo>
                  <a:cubicBezTo>
                    <a:pt x="249" y="21"/>
                    <a:pt x="152" y="73"/>
                    <a:pt x="300" y="41"/>
                  </a:cubicBezTo>
                  <a:cubicBezTo>
                    <a:pt x="311" y="39"/>
                    <a:pt x="333" y="10"/>
                    <a:pt x="323" y="0"/>
                  </a:cubicBezTo>
                </a:path>
              </a:pathLst>
            </a:custGeom>
            <a:noFill/>
            <a:ln w="28575"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sp>
          <p:nvSpPr>
            <p:cNvPr id="27670" name="Freeform 27"/>
            <p:cNvSpPr>
              <a:spLocks/>
            </p:cNvSpPr>
            <p:nvPr/>
          </p:nvSpPr>
          <p:spPr bwMode="auto">
            <a:xfrm rot="5082595">
              <a:off x="301" y="1201"/>
              <a:ext cx="370" cy="110"/>
            </a:xfrm>
            <a:custGeom>
              <a:avLst/>
              <a:gdLst>
                <a:gd name="T0" fmla="*/ 0 w 370"/>
                <a:gd name="T1" fmla="*/ 10 h 110"/>
                <a:gd name="T2" fmla="*/ 111 w 370"/>
                <a:gd name="T3" fmla="*/ 16 h 110"/>
                <a:gd name="T4" fmla="*/ 164 w 370"/>
                <a:gd name="T5" fmla="*/ 27 h 110"/>
                <a:gd name="T6" fmla="*/ 235 w 370"/>
                <a:gd name="T7" fmla="*/ 92 h 110"/>
                <a:gd name="T8" fmla="*/ 270 w 370"/>
                <a:gd name="T9" fmla="*/ 104 h 110"/>
                <a:gd name="T10" fmla="*/ 288 w 370"/>
                <a:gd name="T11" fmla="*/ 110 h 110"/>
                <a:gd name="T12" fmla="*/ 352 w 370"/>
                <a:gd name="T13" fmla="*/ 104 h 110"/>
                <a:gd name="T14" fmla="*/ 370 w 370"/>
                <a:gd name="T15" fmla="*/ 98 h 1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0" h="110">
                  <a:moveTo>
                    <a:pt x="0" y="10"/>
                  </a:moveTo>
                  <a:cubicBezTo>
                    <a:pt x="29" y="0"/>
                    <a:pt x="84" y="14"/>
                    <a:pt x="111" y="16"/>
                  </a:cubicBezTo>
                  <a:cubicBezTo>
                    <a:pt x="135" y="8"/>
                    <a:pt x="141" y="19"/>
                    <a:pt x="164" y="27"/>
                  </a:cubicBezTo>
                  <a:cubicBezTo>
                    <a:pt x="180" y="43"/>
                    <a:pt x="213" y="79"/>
                    <a:pt x="235" y="92"/>
                  </a:cubicBezTo>
                  <a:cubicBezTo>
                    <a:pt x="246" y="98"/>
                    <a:pt x="258" y="100"/>
                    <a:pt x="270" y="104"/>
                  </a:cubicBezTo>
                  <a:cubicBezTo>
                    <a:pt x="276" y="106"/>
                    <a:pt x="288" y="110"/>
                    <a:pt x="288" y="110"/>
                  </a:cubicBezTo>
                  <a:cubicBezTo>
                    <a:pt x="309" y="108"/>
                    <a:pt x="331" y="107"/>
                    <a:pt x="352" y="104"/>
                  </a:cubicBezTo>
                  <a:cubicBezTo>
                    <a:pt x="358" y="103"/>
                    <a:pt x="370" y="98"/>
                    <a:pt x="370" y="98"/>
                  </a:cubicBezTo>
                </a:path>
              </a:pathLst>
            </a:custGeom>
            <a:noFill/>
            <a:ln w="19050" cmpd="sng">
              <a:solidFill>
                <a:srgbClr val="0066FF"/>
              </a:solidFill>
              <a:round/>
              <a:headEnd/>
              <a:tailEnd/>
            </a:ln>
            <a:effectLst>
              <a:outerShdw dist="53882" dir="2700000" algn="ctr" rotWithShape="0">
                <a:srgbClr val="FFFF99">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ru-RU"/>
            </a:p>
          </p:txBody>
        </p:sp>
      </p:grpSp>
      <p:grpSp>
        <p:nvGrpSpPr>
          <p:cNvPr id="26" name="Group 29"/>
          <p:cNvGrpSpPr>
            <a:grpSpLocks/>
          </p:cNvGrpSpPr>
          <p:nvPr/>
        </p:nvGrpSpPr>
        <p:grpSpPr bwMode="auto">
          <a:xfrm>
            <a:off x="539750" y="2422525"/>
            <a:ext cx="431800" cy="431800"/>
            <a:chOff x="295" y="2568"/>
            <a:chExt cx="544" cy="545"/>
          </a:xfrm>
        </p:grpSpPr>
        <p:sp>
          <p:nvSpPr>
            <p:cNvPr id="27661" name="Oval 30"/>
            <p:cNvSpPr>
              <a:spLocks noChangeArrowheads="1"/>
            </p:cNvSpPr>
            <p:nvPr/>
          </p:nvSpPr>
          <p:spPr bwMode="auto">
            <a:xfrm>
              <a:off x="431" y="2704"/>
              <a:ext cx="272" cy="27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7662" name="Oval 31"/>
            <p:cNvSpPr>
              <a:spLocks noChangeArrowheads="1"/>
            </p:cNvSpPr>
            <p:nvPr/>
          </p:nvSpPr>
          <p:spPr bwMode="auto">
            <a:xfrm>
              <a:off x="295" y="2568"/>
              <a:ext cx="544" cy="5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29" name="Text Box 9" descr="Голубая тисненая бумага"/>
          <p:cNvSpPr txBox="1">
            <a:spLocks noChangeArrowheads="1"/>
          </p:cNvSpPr>
          <p:nvPr/>
        </p:nvSpPr>
        <p:spPr bwMode="auto">
          <a:xfrm>
            <a:off x="2484438" y="5273675"/>
            <a:ext cx="6551612" cy="1079500"/>
          </a:xfrm>
          <a:prstGeom prst="rect">
            <a:avLst/>
          </a:prstGeom>
          <a:blipFill dpi="0" rotWithShape="1">
            <a:blip r:embed="rId2"/>
            <a:srcRect/>
            <a:tile tx="0" ty="0" sx="100000" sy="100000" flip="none" algn="tl"/>
          </a:blip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sz="1600" b="1" u="sng"/>
              <a:t>Крайне тяжелая четвертая степень лучевой болезни </a:t>
            </a:r>
            <a:r>
              <a:rPr lang="ru-RU" altLang="ru-RU" sz="1600" b="1"/>
              <a:t>развивается при облучении экспозиционной дозой более 600 Р, которая без лечения обычно заканчивается смертью в течение двух недель</a:t>
            </a:r>
          </a:p>
        </p:txBody>
      </p:sp>
    </p:spTree>
    <p:extLst>
      <p:ext uri="{BB962C8B-B14F-4D97-AF65-F5344CB8AC3E}">
        <p14:creationId xmlns:p14="http://schemas.microsoft.com/office/powerpoint/2010/main" val="2216304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3000"/>
                                        <p:tgtEl>
                                          <p:spTgt spid="26"/>
                                        </p:tgtEl>
                                      </p:cBhvr>
                                    </p:animEffect>
                                  </p:childTnLst>
                                </p:cTn>
                              </p:par>
                            </p:childTnLst>
                          </p:cTn>
                        </p:par>
                        <p:par>
                          <p:cTn id="8" fill="hold" nodeType="afterGroup">
                            <p:stCondLst>
                              <p:cond delay="4000"/>
                            </p:stCondLst>
                            <p:childTnLst>
                              <p:par>
                                <p:cTn id="9" presetID="6" presetClass="entr" presetSubtype="32"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circle(out)">
                                      <p:cBhvr>
                                        <p:cTn id="11" dur="3000"/>
                                        <p:tgtEl>
                                          <p:spTgt spid="16"/>
                                        </p:tgtEl>
                                      </p:cBhvr>
                                    </p:animEffect>
                                  </p:childTnLst>
                                </p:cTn>
                              </p:par>
                            </p:childTnLst>
                          </p:cTn>
                        </p:par>
                        <p:par>
                          <p:cTn id="12" fill="hold" nodeType="afterGroup">
                            <p:stCondLst>
                              <p:cond delay="8000"/>
                            </p:stCondLst>
                            <p:childTnLst>
                              <p:par>
                                <p:cTn id="13" presetID="6" presetClass="entr" presetSubtype="32" fill="hold"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3000"/>
                                        <p:tgtEl>
                                          <p:spTgt spid="17"/>
                                        </p:tgtEl>
                                      </p:cBhvr>
                                    </p:animEffect>
                                  </p:childTnLst>
                                </p:cTn>
                              </p:par>
                            </p:childTnLst>
                          </p:cTn>
                        </p:par>
                        <p:par>
                          <p:cTn id="16" fill="hold" nodeType="afterGroup">
                            <p:stCondLst>
                              <p:cond delay="12000"/>
                            </p:stCondLst>
                            <p:childTnLst>
                              <p:par>
                                <p:cTn id="17" presetID="6" presetClass="entr" presetSubtype="32"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3000"/>
                                        <p:tgtEl>
                                          <p:spTgt spid="4"/>
                                        </p:tgtEl>
                                      </p:cBhvr>
                                    </p:animEffect>
                                  </p:childTnLst>
                                </p:cTn>
                              </p:par>
                            </p:childTnLst>
                          </p:cTn>
                        </p:par>
                        <p:par>
                          <p:cTn id="20" fill="hold" nodeType="afterGroup">
                            <p:stCondLst>
                              <p:cond delay="16000"/>
                            </p:stCondLst>
                            <p:childTnLst>
                              <p:par>
                                <p:cTn id="21" presetID="6" presetClass="entr" presetSubtype="32"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circle(out)">
                                      <p:cBhvr>
                                        <p:cTn id="23" dur="3000"/>
                                        <p:tgtEl>
                                          <p:spTgt spid="9"/>
                                        </p:tgtEl>
                                      </p:cBhvr>
                                    </p:animEffect>
                                  </p:childTnLst>
                                </p:cTn>
                              </p:par>
                            </p:childTnLst>
                          </p:cTn>
                        </p:par>
                        <p:par>
                          <p:cTn id="24" fill="hold" nodeType="afterGroup">
                            <p:stCondLst>
                              <p:cond delay="20000"/>
                            </p:stCondLst>
                            <p:childTnLst>
                              <p:par>
                                <p:cTn id="25" presetID="6" presetClass="entr" presetSubtype="32" fill="hold" grpId="0" nodeType="after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circle(out)">
                                      <p:cBhvr>
                                        <p:cTn id="27" dur="3000"/>
                                        <p:tgtEl>
                                          <p:spTgt spid="5"/>
                                        </p:tgtEl>
                                      </p:cBhvr>
                                    </p:animEffect>
                                  </p:childTnLst>
                                </p:cTn>
                              </p:par>
                            </p:childTnLst>
                          </p:cTn>
                        </p:par>
                        <p:par>
                          <p:cTn id="28" fill="hold" nodeType="afterGroup">
                            <p:stCondLst>
                              <p:cond delay="24000"/>
                            </p:stCondLst>
                            <p:childTnLst>
                              <p:par>
                                <p:cTn id="29" presetID="6" presetClass="entr" presetSubtype="32"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circle(out)">
                                      <p:cBhvr>
                                        <p:cTn id="31" dur="3000"/>
                                        <p:tgtEl>
                                          <p:spTgt spid="7"/>
                                        </p:tgtEl>
                                      </p:cBhvr>
                                    </p:animEffect>
                                  </p:childTnLst>
                                </p:cTn>
                              </p:par>
                            </p:childTnLst>
                          </p:cTn>
                        </p:par>
                        <p:par>
                          <p:cTn id="32" fill="hold" nodeType="afterGroup">
                            <p:stCondLst>
                              <p:cond delay="28000"/>
                            </p:stCondLst>
                            <p:childTnLst>
                              <p:par>
                                <p:cTn id="33" presetID="6" presetClass="entr" presetSubtype="32"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circle(out)">
                                      <p:cBhvr>
                                        <p:cTn id="35" dur="3000"/>
                                        <p:tgtEl>
                                          <p:spTgt spid="8"/>
                                        </p:tgtEl>
                                      </p:cBhvr>
                                    </p:animEffect>
                                  </p:childTnLst>
                                </p:cTn>
                              </p:par>
                            </p:childTnLst>
                          </p:cTn>
                        </p:par>
                        <p:par>
                          <p:cTn id="36" fill="hold" nodeType="afterGroup">
                            <p:stCondLst>
                              <p:cond delay="32000"/>
                            </p:stCondLst>
                            <p:childTnLst>
                              <p:par>
                                <p:cTn id="37" presetID="6" presetClass="entr" presetSubtype="32" fill="hold" grpId="0" nodeType="afterEffect">
                                  <p:stCondLst>
                                    <p:cond delay="1000"/>
                                  </p:stCondLst>
                                  <p:childTnLst>
                                    <p:set>
                                      <p:cBhvr>
                                        <p:cTn id="38" dur="1" fill="hold">
                                          <p:stCondLst>
                                            <p:cond delay="0"/>
                                          </p:stCondLst>
                                        </p:cTn>
                                        <p:tgtEl>
                                          <p:spTgt spid="29"/>
                                        </p:tgtEl>
                                        <p:attrNameLst>
                                          <p:attrName>style.visibility</p:attrName>
                                        </p:attrNameLst>
                                      </p:cBhvr>
                                      <p:to>
                                        <p:strVal val="visible"/>
                                      </p:to>
                                    </p:set>
                                    <p:animEffect transition="in" filter="circle(out)">
                                      <p:cBhvr>
                                        <p:cTn id="39" dur="3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6"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1DCE395A-1A25-4C25-8240-028FB1301645}" type="slidenum">
              <a:rPr lang="en-US" smtClean="0"/>
              <a:pPr>
                <a:defRPr/>
              </a:pPr>
              <a:t>51</a:t>
            </a:fld>
            <a:endParaRPr lang="en-US"/>
          </a:p>
        </p:txBody>
      </p:sp>
      <p:sp>
        <p:nvSpPr>
          <p:cNvPr id="28675" name="Text Box 4"/>
          <p:cNvSpPr txBox="1">
            <a:spLocks noChangeArrowheads="1"/>
          </p:cNvSpPr>
          <p:nvPr/>
        </p:nvSpPr>
        <p:spPr bwMode="auto">
          <a:xfrm>
            <a:off x="971550" y="44450"/>
            <a:ext cx="7632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800" b="1">
                <a:solidFill>
                  <a:schemeClr val="accent2"/>
                </a:solidFill>
              </a:rPr>
              <a:t>Поражающие факторы ядерного взрыва</a:t>
            </a:r>
          </a:p>
        </p:txBody>
      </p:sp>
      <p:sp>
        <p:nvSpPr>
          <p:cNvPr id="5" name="Text Box 5"/>
          <p:cNvSpPr txBox="1">
            <a:spLocks noChangeArrowheads="1"/>
          </p:cNvSpPr>
          <p:nvPr/>
        </p:nvSpPr>
        <p:spPr bwMode="auto">
          <a:xfrm>
            <a:off x="2555875" y="836613"/>
            <a:ext cx="6408738" cy="14747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ru-RU" altLang="ru-RU" b="1" u="sng">
                <a:solidFill>
                  <a:schemeClr val="accent2"/>
                </a:solidFill>
              </a:rPr>
              <a:t>Электромагнитный импульс</a:t>
            </a:r>
            <a:r>
              <a:rPr lang="ru-RU" altLang="ru-RU" b="1">
                <a:solidFill>
                  <a:schemeClr val="accent2"/>
                </a:solidFill>
              </a:rPr>
              <a:t> </a:t>
            </a:r>
            <a:r>
              <a:rPr lang="ru-RU" altLang="ru-RU" b="1"/>
              <a:t>– совокупность кратковременных электрических и магнитных полей, возникающих в результате ионизации в зоне ядерного взрыва и пространственного разделения положительных и отрицательных зарядов</a:t>
            </a:r>
          </a:p>
        </p:txBody>
      </p:sp>
      <p:grpSp>
        <p:nvGrpSpPr>
          <p:cNvPr id="6" name="Group 31"/>
          <p:cNvGrpSpPr>
            <a:grpSpLocks/>
          </p:cNvGrpSpPr>
          <p:nvPr/>
        </p:nvGrpSpPr>
        <p:grpSpPr bwMode="auto">
          <a:xfrm>
            <a:off x="0" y="620713"/>
            <a:ext cx="2555875" cy="2209800"/>
            <a:chOff x="0" y="391"/>
            <a:chExt cx="1610" cy="1392"/>
          </a:xfrm>
        </p:grpSpPr>
        <p:pic>
          <p:nvPicPr>
            <p:cNvPr id="28699" name="Picture 10" descr="ra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 y="391"/>
              <a:ext cx="912"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0" name="Picture 11" descr="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
              <a:ext cx="764" cy="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1" name="Picture 12" descr="ra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 y="1162"/>
              <a:ext cx="817"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8"/>
          <p:cNvGrpSpPr>
            <a:grpSpLocks/>
          </p:cNvGrpSpPr>
          <p:nvPr/>
        </p:nvGrpSpPr>
        <p:grpSpPr bwMode="auto">
          <a:xfrm rot="-1368061">
            <a:off x="828675" y="476250"/>
            <a:ext cx="647700" cy="2160588"/>
            <a:chOff x="612" y="1570"/>
            <a:chExt cx="363" cy="998"/>
          </a:xfrm>
        </p:grpSpPr>
        <p:sp>
          <p:nvSpPr>
            <p:cNvPr id="28697" name="AutoShape 6"/>
            <p:cNvSpPr>
              <a:spLocks noChangeArrowheads="1"/>
            </p:cNvSpPr>
            <p:nvPr/>
          </p:nvSpPr>
          <p:spPr bwMode="auto">
            <a:xfrm>
              <a:off x="612" y="1616"/>
              <a:ext cx="272" cy="952"/>
            </a:xfrm>
            <a:prstGeom prst="lightningBolt">
              <a:avLst/>
            </a:prstGeom>
            <a:noFill/>
            <a:ln w="28575">
              <a:solidFill>
                <a:srgbClr val="FFFF00"/>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698" name="AutoShape 7"/>
            <p:cNvSpPr>
              <a:spLocks noChangeArrowheads="1"/>
            </p:cNvSpPr>
            <p:nvPr/>
          </p:nvSpPr>
          <p:spPr bwMode="auto">
            <a:xfrm rot="-412286">
              <a:off x="703" y="1570"/>
              <a:ext cx="272" cy="952"/>
            </a:xfrm>
            <a:prstGeom prst="lightningBolt">
              <a:avLst/>
            </a:prstGeom>
            <a:noFill/>
            <a:ln w="28575">
              <a:solidFill>
                <a:srgbClr val="FFFF00"/>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3" name="Group 28"/>
          <p:cNvGrpSpPr>
            <a:grpSpLocks/>
          </p:cNvGrpSpPr>
          <p:nvPr/>
        </p:nvGrpSpPr>
        <p:grpSpPr bwMode="auto">
          <a:xfrm>
            <a:off x="827088" y="4652963"/>
            <a:ext cx="8137525" cy="1439862"/>
            <a:chOff x="521" y="2387"/>
            <a:chExt cx="5126" cy="907"/>
          </a:xfrm>
        </p:grpSpPr>
        <p:sp>
          <p:nvSpPr>
            <p:cNvPr id="28695" name="Oval 19"/>
            <p:cNvSpPr>
              <a:spLocks noChangeArrowheads="1"/>
            </p:cNvSpPr>
            <p:nvPr/>
          </p:nvSpPr>
          <p:spPr bwMode="auto">
            <a:xfrm>
              <a:off x="521" y="2387"/>
              <a:ext cx="5126" cy="907"/>
            </a:xfrm>
            <a:prstGeom prst="ellipse">
              <a:avLst/>
            </a:prstGeom>
            <a:noFill/>
            <a:ln w="28575">
              <a:solidFill>
                <a:srgbClr val="FF0000"/>
              </a:solidFill>
              <a:round/>
              <a:headEnd/>
              <a:tailEnd/>
            </a:ln>
            <a:effectLst>
              <a:prstShdw prst="shdw17" dist="17961" dir="2700000">
                <a:srgbClr val="FFFF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ru-RU"/>
            </a:p>
          </p:txBody>
        </p:sp>
        <p:sp>
          <p:nvSpPr>
            <p:cNvPr id="28696" name="Text Box 20"/>
            <p:cNvSpPr txBox="1">
              <a:spLocks noChangeArrowheads="1"/>
            </p:cNvSpPr>
            <p:nvPr/>
          </p:nvSpPr>
          <p:spPr bwMode="auto">
            <a:xfrm>
              <a:off x="4875" y="2704"/>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400" b="1">
                  <a:solidFill>
                    <a:schemeClr val="bg1"/>
                  </a:solidFill>
                </a:rPr>
                <a:t>А</a:t>
              </a:r>
            </a:p>
          </p:txBody>
        </p:sp>
      </p:grpSp>
      <p:grpSp>
        <p:nvGrpSpPr>
          <p:cNvPr id="16" name="Group 27"/>
          <p:cNvGrpSpPr>
            <a:grpSpLocks/>
          </p:cNvGrpSpPr>
          <p:nvPr/>
        </p:nvGrpSpPr>
        <p:grpSpPr bwMode="auto">
          <a:xfrm>
            <a:off x="900113" y="4797425"/>
            <a:ext cx="6048375" cy="1150938"/>
            <a:chOff x="567" y="2478"/>
            <a:chExt cx="3810" cy="725"/>
          </a:xfrm>
        </p:grpSpPr>
        <p:sp>
          <p:nvSpPr>
            <p:cNvPr id="28693" name="Oval 18"/>
            <p:cNvSpPr>
              <a:spLocks noChangeArrowheads="1"/>
            </p:cNvSpPr>
            <p:nvPr/>
          </p:nvSpPr>
          <p:spPr bwMode="auto">
            <a:xfrm>
              <a:off x="567" y="2478"/>
              <a:ext cx="3810" cy="725"/>
            </a:xfrm>
            <a:prstGeom prst="ellipse">
              <a:avLst/>
            </a:prstGeom>
            <a:noFill/>
            <a:ln w="28575">
              <a:solidFill>
                <a:srgbClr val="FF0000"/>
              </a:solidFill>
              <a:round/>
              <a:headEnd/>
              <a:tailEnd/>
            </a:ln>
            <a:effectLst>
              <a:prstShdw prst="shdw17" dist="17961" dir="2700000">
                <a:srgbClr val="FFFF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ru-RU"/>
            </a:p>
          </p:txBody>
        </p:sp>
        <p:sp>
          <p:nvSpPr>
            <p:cNvPr id="28694" name="Text Box 21"/>
            <p:cNvSpPr txBox="1">
              <a:spLocks noChangeArrowheads="1"/>
            </p:cNvSpPr>
            <p:nvPr/>
          </p:nvSpPr>
          <p:spPr bwMode="auto">
            <a:xfrm>
              <a:off x="3787" y="2704"/>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400" b="1">
                  <a:solidFill>
                    <a:schemeClr val="bg1"/>
                  </a:solidFill>
                </a:rPr>
                <a:t>Б</a:t>
              </a:r>
            </a:p>
          </p:txBody>
        </p:sp>
      </p:grpSp>
      <p:grpSp>
        <p:nvGrpSpPr>
          <p:cNvPr id="19" name="Group 26"/>
          <p:cNvGrpSpPr>
            <a:grpSpLocks/>
          </p:cNvGrpSpPr>
          <p:nvPr/>
        </p:nvGrpSpPr>
        <p:grpSpPr bwMode="auto">
          <a:xfrm>
            <a:off x="900113" y="4868863"/>
            <a:ext cx="4032250" cy="936625"/>
            <a:chOff x="567" y="2523"/>
            <a:chExt cx="2540" cy="590"/>
          </a:xfrm>
        </p:grpSpPr>
        <p:sp>
          <p:nvSpPr>
            <p:cNvPr id="28691" name="Oval 17"/>
            <p:cNvSpPr>
              <a:spLocks noChangeArrowheads="1"/>
            </p:cNvSpPr>
            <p:nvPr/>
          </p:nvSpPr>
          <p:spPr bwMode="auto">
            <a:xfrm>
              <a:off x="567" y="2523"/>
              <a:ext cx="2540" cy="590"/>
            </a:xfrm>
            <a:prstGeom prst="ellipse">
              <a:avLst/>
            </a:prstGeom>
            <a:noFill/>
            <a:ln w="38100">
              <a:solidFill>
                <a:srgbClr val="FF0000"/>
              </a:solidFill>
              <a:round/>
              <a:headEnd/>
              <a:tailEnd/>
            </a:ln>
            <a:effectLst>
              <a:prstShdw prst="shdw17" dist="17961" dir="2700000">
                <a:srgbClr val="FFFF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ru-RU"/>
            </a:p>
          </p:txBody>
        </p:sp>
        <p:sp>
          <p:nvSpPr>
            <p:cNvPr id="28692" name="Text Box 22"/>
            <p:cNvSpPr txBox="1">
              <a:spLocks noChangeArrowheads="1"/>
            </p:cNvSpPr>
            <p:nvPr/>
          </p:nvSpPr>
          <p:spPr bwMode="auto">
            <a:xfrm>
              <a:off x="2335" y="2659"/>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400" b="1">
                  <a:solidFill>
                    <a:schemeClr val="bg1"/>
                  </a:solidFill>
                </a:rPr>
                <a:t>В</a:t>
              </a:r>
            </a:p>
          </p:txBody>
        </p:sp>
      </p:grpSp>
      <p:grpSp>
        <p:nvGrpSpPr>
          <p:cNvPr id="22" name="Group 25"/>
          <p:cNvGrpSpPr>
            <a:grpSpLocks/>
          </p:cNvGrpSpPr>
          <p:nvPr/>
        </p:nvGrpSpPr>
        <p:grpSpPr bwMode="auto">
          <a:xfrm>
            <a:off x="971550" y="5013325"/>
            <a:ext cx="2089150" cy="647700"/>
            <a:chOff x="612" y="2614"/>
            <a:chExt cx="1316" cy="408"/>
          </a:xfrm>
        </p:grpSpPr>
        <p:sp>
          <p:nvSpPr>
            <p:cNvPr id="28689" name="Oval 16"/>
            <p:cNvSpPr>
              <a:spLocks noChangeArrowheads="1"/>
            </p:cNvSpPr>
            <p:nvPr/>
          </p:nvSpPr>
          <p:spPr bwMode="auto">
            <a:xfrm>
              <a:off x="612" y="2614"/>
              <a:ext cx="1316" cy="408"/>
            </a:xfrm>
            <a:prstGeom prst="ellipse">
              <a:avLst/>
            </a:prstGeom>
            <a:noFill/>
            <a:ln w="57150">
              <a:solidFill>
                <a:srgbClr val="FF0000"/>
              </a:solidFill>
              <a:round/>
              <a:headEnd/>
              <a:tailEnd/>
            </a:ln>
            <a:effectLst>
              <a:prstShdw prst="shdw17" dist="17961" dir="2700000">
                <a:srgbClr val="FFFF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ru-RU"/>
            </a:p>
          </p:txBody>
        </p:sp>
        <p:sp>
          <p:nvSpPr>
            <p:cNvPr id="28690" name="Text Box 23"/>
            <p:cNvSpPr txBox="1">
              <a:spLocks noChangeArrowheads="1"/>
            </p:cNvSpPr>
            <p:nvPr/>
          </p:nvSpPr>
          <p:spPr bwMode="auto">
            <a:xfrm>
              <a:off x="1247" y="2659"/>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400" b="1">
                  <a:solidFill>
                    <a:schemeClr val="bg1"/>
                  </a:solidFill>
                </a:rPr>
                <a:t>Г</a:t>
              </a:r>
            </a:p>
          </p:txBody>
        </p:sp>
      </p:grpSp>
      <p:sp>
        <p:nvSpPr>
          <p:cNvPr id="25" name="Text Box 24" descr="Упаковочная бумага"/>
          <p:cNvSpPr txBox="1">
            <a:spLocks noChangeArrowheads="1"/>
          </p:cNvSpPr>
          <p:nvPr/>
        </p:nvSpPr>
        <p:spPr bwMode="auto">
          <a:xfrm>
            <a:off x="250825" y="3429000"/>
            <a:ext cx="3457575" cy="650875"/>
          </a:xfrm>
          <a:prstGeom prst="rect">
            <a:avLst/>
          </a:prstGeom>
          <a:blipFill dpi="0" rotWithShape="1">
            <a:blip r:embed="rId5"/>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b="1"/>
              <a:t>Радиоактивное заражение местности </a:t>
            </a:r>
          </a:p>
        </p:txBody>
      </p:sp>
      <p:grpSp>
        <p:nvGrpSpPr>
          <p:cNvPr id="26" name="Group 15"/>
          <p:cNvGrpSpPr>
            <a:grpSpLocks/>
          </p:cNvGrpSpPr>
          <p:nvPr/>
        </p:nvGrpSpPr>
        <p:grpSpPr bwMode="auto">
          <a:xfrm>
            <a:off x="468313" y="4940300"/>
            <a:ext cx="790575" cy="792163"/>
            <a:chOff x="295" y="2568"/>
            <a:chExt cx="544" cy="545"/>
          </a:xfrm>
        </p:grpSpPr>
        <p:sp>
          <p:nvSpPr>
            <p:cNvPr id="28687" name="Oval 13"/>
            <p:cNvSpPr>
              <a:spLocks noChangeArrowheads="1"/>
            </p:cNvSpPr>
            <p:nvPr/>
          </p:nvSpPr>
          <p:spPr bwMode="auto">
            <a:xfrm>
              <a:off x="431" y="2704"/>
              <a:ext cx="272" cy="27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688" name="Oval 14"/>
            <p:cNvSpPr>
              <a:spLocks noChangeArrowheads="1"/>
            </p:cNvSpPr>
            <p:nvPr/>
          </p:nvSpPr>
          <p:spPr bwMode="auto">
            <a:xfrm>
              <a:off x="295" y="2568"/>
              <a:ext cx="544" cy="5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29" name="Text Box 29" descr="Упаковочная бумага"/>
          <p:cNvSpPr txBox="1">
            <a:spLocks noChangeArrowheads="1"/>
          </p:cNvSpPr>
          <p:nvPr/>
        </p:nvSpPr>
        <p:spPr bwMode="auto">
          <a:xfrm>
            <a:off x="4067175" y="3573463"/>
            <a:ext cx="4897438" cy="406400"/>
          </a:xfrm>
          <a:prstGeom prst="rect">
            <a:avLst/>
          </a:prstGeom>
          <a:blipFill dpi="0" rotWithShape="1">
            <a:blip r:embed="rId5"/>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altLang="ru-RU" sz="2000" b="1"/>
              <a:t>Зоны радиоактивного заражения </a:t>
            </a:r>
          </a:p>
        </p:txBody>
      </p:sp>
      <p:sp>
        <p:nvSpPr>
          <p:cNvPr id="30" name="Line 30"/>
          <p:cNvSpPr>
            <a:spLocks noChangeShapeType="1"/>
          </p:cNvSpPr>
          <p:nvPr/>
        </p:nvSpPr>
        <p:spPr bwMode="auto">
          <a:xfrm>
            <a:off x="3708400" y="3789363"/>
            <a:ext cx="35877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2529505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nodeType="afterGroup">
                            <p:stCondLst>
                              <p:cond delay="2000"/>
                            </p:stCondLst>
                            <p:childTnLst>
                              <p:par>
                                <p:cTn id="9" presetID="6" presetClass="entr" presetSubtype="3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out)">
                                      <p:cBhvr>
                                        <p:cTn id="11" dur="2000"/>
                                        <p:tgtEl>
                                          <p:spTgt spid="10"/>
                                        </p:tgtEl>
                                      </p:cBhvr>
                                    </p:animEffect>
                                  </p:childTnLst>
                                </p:cTn>
                              </p:par>
                            </p:childTnLst>
                          </p:cTn>
                        </p:par>
                        <p:par>
                          <p:cTn id="12" fill="hold" nodeType="afterGroup">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43" presetClass="entr" presetSubtype="0" fill="hold" grpId="0" nodeType="afterEffect">
                                  <p:stCondLst>
                                    <p:cond delay="4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
                                        <p:tgtEl>
                                          <p:spTgt spid="25"/>
                                        </p:tgtEl>
                                      </p:cBhvr>
                                    </p:animEffect>
                                    <p:anim calcmode="lin" valueType="num">
                                      <p:cBhvr>
                                        <p:cTn id="20" dur="800" fill="hold"/>
                                        <p:tgtEl>
                                          <p:spTgt spid="25"/>
                                        </p:tgtEl>
                                        <p:attrNameLst>
                                          <p:attrName>ppt_x</p:attrName>
                                        </p:attrNameLst>
                                      </p:cBhvr>
                                      <p:tavLst>
                                        <p:tav tm="0">
                                          <p:val>
                                            <p:strVal val="#ppt_x"/>
                                          </p:val>
                                        </p:tav>
                                        <p:tav tm="100000">
                                          <p:val>
                                            <p:strVal val="#ppt_x"/>
                                          </p:val>
                                        </p:tav>
                                      </p:tavLst>
                                    </p:anim>
                                    <p:anim calcmode="lin" valueType="num">
                                      <p:cBhvr>
                                        <p:cTn id="21" dur="800" fill="hold"/>
                                        <p:tgtEl>
                                          <p:spTgt spid="25"/>
                                        </p:tgtEl>
                                        <p:attrNameLst>
                                          <p:attrName>ppt_y</p:attrName>
                                        </p:attrNameLst>
                                      </p:cBhvr>
                                      <p:tavLst>
                                        <p:tav tm="0">
                                          <p:val>
                                            <p:strVal val="#ppt_y+0.31"/>
                                          </p:val>
                                        </p:tav>
                                        <p:tav tm="100000">
                                          <p:val>
                                            <p:strVal val="#ppt_y+0.31"/>
                                          </p:val>
                                        </p:tav>
                                      </p:tavLst>
                                    </p:anim>
                                    <p:anim calcmode="lin" valueType="num">
                                      <p:cBhvr>
                                        <p:cTn id="22" dur="1200" decel="50000" fill="hold">
                                          <p:stCondLst>
                                            <p:cond delay="8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1200" decel="50000" fill="hold">
                                          <p:stCondLst>
                                            <p:cond delay="8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4" fill="hold" nodeType="afterGroup">
                            <p:stCondLst>
                              <p:cond delay="12000"/>
                            </p:stCondLst>
                            <p:childTnLst>
                              <p:par>
                                <p:cTn id="25" presetID="12" presetClass="entr" presetSubtype="8" fill="hold" grpId="0" nodeType="after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slide(fromLeft)">
                                      <p:cBhvr>
                                        <p:cTn id="27" dur="2000"/>
                                        <p:tgtEl>
                                          <p:spTgt spid="30"/>
                                        </p:tgtEl>
                                      </p:cBhvr>
                                    </p:animEffect>
                                  </p:childTnLst>
                                </p:cTn>
                              </p:par>
                            </p:childTnLst>
                          </p:cTn>
                        </p:par>
                        <p:par>
                          <p:cTn id="28" fill="hold" nodeType="afterGroup">
                            <p:stCondLst>
                              <p:cond delay="15000"/>
                            </p:stCondLst>
                            <p:childTnLst>
                              <p:par>
                                <p:cTn id="29" presetID="12" presetClass="entr" presetSubtype="8" fill="hold" grpId="0" nodeType="afterEffect">
                                  <p:stCondLst>
                                    <p:cond delay="1000"/>
                                  </p:stCondLst>
                                  <p:childTnLst>
                                    <p:set>
                                      <p:cBhvr>
                                        <p:cTn id="30" dur="1" fill="hold">
                                          <p:stCondLst>
                                            <p:cond delay="0"/>
                                          </p:stCondLst>
                                        </p:cTn>
                                        <p:tgtEl>
                                          <p:spTgt spid="29"/>
                                        </p:tgtEl>
                                        <p:attrNameLst>
                                          <p:attrName>style.visibility</p:attrName>
                                        </p:attrNameLst>
                                      </p:cBhvr>
                                      <p:to>
                                        <p:strVal val="visible"/>
                                      </p:to>
                                    </p:set>
                                    <p:animEffect transition="in" filter="slide(fromLeft)">
                                      <p:cBhvr>
                                        <p:cTn id="31" dur="2000"/>
                                        <p:tgtEl>
                                          <p:spTgt spid="29"/>
                                        </p:tgtEl>
                                      </p:cBhvr>
                                    </p:animEffect>
                                  </p:childTnLst>
                                </p:cTn>
                              </p:par>
                            </p:childTnLst>
                          </p:cTn>
                        </p:par>
                        <p:par>
                          <p:cTn id="32" fill="hold" nodeType="afterGroup">
                            <p:stCondLst>
                              <p:cond delay="18000"/>
                            </p:stCondLst>
                            <p:childTnLst>
                              <p:par>
                                <p:cTn id="33" presetID="6" presetClass="entr" presetSubtype="32"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out)">
                                      <p:cBhvr>
                                        <p:cTn id="35" dur="3000"/>
                                        <p:tgtEl>
                                          <p:spTgt spid="2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lide(fromLeft)">
                                      <p:cBhvr>
                                        <p:cTn id="40" dur="30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8"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lide(fromLeft)">
                                      <p:cBhvr>
                                        <p:cTn id="45" dur="3000"/>
                                        <p:tgtEl>
                                          <p:spTgt spid="1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slide(fromLeft)">
                                      <p:cBhvr>
                                        <p:cTn id="50" dur="3000"/>
                                        <p:tgtEl>
                                          <p:spTgt spid="1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slide(fromLeft)">
                                      <p:cBhvr>
                                        <p:cTn id="55"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9"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ядерный взрыв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p:cNvSpPr>
            <a:spLocks noGrp="1" noChangeArrowheads="1"/>
          </p:cNvSpPr>
          <p:nvPr>
            <p:ph type="ctrTitle"/>
          </p:nvPr>
        </p:nvSpPr>
        <p:spPr>
          <a:xfrm>
            <a:off x="684213" y="188913"/>
            <a:ext cx="7772400" cy="722312"/>
          </a:xfrm>
        </p:spPr>
        <p:txBody>
          <a:bodyPr/>
          <a:lstStyle/>
          <a:p>
            <a:r>
              <a:rPr lang="ru-RU" sz="4000" b="1">
                <a:solidFill>
                  <a:srgbClr val="FF0000"/>
                </a:solidFill>
                <a:effectLst>
                  <a:outerShdw blurRad="38100" dist="38100" dir="2700000" algn="tl">
                    <a:srgbClr val="C0C0C0"/>
                  </a:outerShdw>
                </a:effectLst>
              </a:rPr>
              <a:t>Ударная волна</a:t>
            </a:r>
            <a:r>
              <a:rPr lang="ru-RU" sz="4000"/>
              <a:t> </a:t>
            </a:r>
          </a:p>
        </p:txBody>
      </p:sp>
      <p:sp>
        <p:nvSpPr>
          <p:cNvPr id="12293" name="Rectangle 5"/>
          <p:cNvSpPr>
            <a:spLocks noGrp="1" noChangeArrowheads="1"/>
          </p:cNvSpPr>
          <p:nvPr>
            <p:ph type="subTitle" idx="1"/>
          </p:nvPr>
        </p:nvSpPr>
        <p:spPr>
          <a:xfrm>
            <a:off x="0" y="3573463"/>
            <a:ext cx="9144000" cy="3095625"/>
          </a:xfrm>
        </p:spPr>
        <p:txBody>
          <a:bodyPr/>
          <a:lstStyle/>
          <a:p>
            <a:pPr algn="l">
              <a:lnSpc>
                <a:spcPct val="80000"/>
              </a:lnSpc>
            </a:pPr>
            <a:r>
              <a:rPr lang="ru-RU" sz="2800" dirty="0"/>
              <a:t>   </a:t>
            </a:r>
            <a:r>
              <a:rPr lang="ru-RU" sz="2800" dirty="0">
                <a:solidFill>
                  <a:srgbClr val="FFFF00"/>
                </a:solidFill>
                <a:effectLst>
                  <a:outerShdw blurRad="38100" dist="38100" dir="2700000" algn="tl">
                    <a:srgbClr val="C0C0C0"/>
                  </a:outerShdw>
                </a:effectLst>
              </a:rPr>
              <a:t>Основной поражающий фактор ядерного взрыва.</a:t>
            </a:r>
          </a:p>
          <a:p>
            <a:pPr algn="l">
              <a:lnSpc>
                <a:spcPct val="80000"/>
              </a:lnSpc>
            </a:pPr>
            <a:r>
              <a:rPr lang="ru-RU" sz="2800" dirty="0">
                <a:solidFill>
                  <a:srgbClr val="FFFF00"/>
                </a:solidFill>
                <a:effectLst>
                  <a:outerShdw blurRad="38100" dist="38100" dir="2700000" algn="tl">
                    <a:srgbClr val="C0C0C0"/>
                  </a:outerShdw>
                </a:effectLst>
              </a:rPr>
              <a:t>   Она представляет собой область резкого сжатия среды, распространяющуюся во все стороны от места взрыва со сверхзвуковой скоростью. Передняя граница сжатого слоя воздуха называется фронтом ударной волны.</a:t>
            </a:r>
          </a:p>
          <a:p>
            <a:pPr algn="l">
              <a:lnSpc>
                <a:spcPct val="80000"/>
              </a:lnSpc>
            </a:pPr>
            <a:r>
              <a:rPr lang="ru-RU" sz="2800" dirty="0">
                <a:solidFill>
                  <a:srgbClr val="FFFF00"/>
                </a:solidFill>
                <a:effectLst>
                  <a:outerShdw blurRad="38100" dist="38100" dir="2700000" algn="tl">
                    <a:srgbClr val="C0C0C0"/>
                  </a:outerShdw>
                </a:effectLst>
              </a:rPr>
              <a:t>   Поражающее действие ударной волны характеризуется величиной избыточного давления. </a:t>
            </a:r>
          </a:p>
        </p:txBody>
      </p:sp>
      <p:sp>
        <p:nvSpPr>
          <p:cNvPr id="12295" name="Rectangle 7"/>
          <p:cNvSpPr>
            <a:spLocks noChangeArrowheads="1"/>
          </p:cNvSpPr>
          <p:nvPr/>
        </p:nvSpPr>
        <p:spPr bwMode="auto">
          <a:xfrm>
            <a:off x="4654550" y="572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Tree>
    <p:extLst>
      <p:ext uri="{BB962C8B-B14F-4D97-AF65-F5344CB8AC3E}">
        <p14:creationId xmlns:p14="http://schemas.microsoft.com/office/powerpoint/2010/main" val="1582662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3000" fill="hold"/>
                                        <p:tgtEl>
                                          <p:spTgt spid="12292"/>
                                        </p:tgtEl>
                                        <p:attrNameLst>
                                          <p:attrName>ppt_x</p:attrName>
                                        </p:attrNameLst>
                                      </p:cBhvr>
                                      <p:tavLst>
                                        <p:tav tm="0">
                                          <p:val>
                                            <p:strVal val="#ppt_x-.2"/>
                                          </p:val>
                                        </p:tav>
                                        <p:tav tm="100000">
                                          <p:val>
                                            <p:strVal val="#ppt_x"/>
                                          </p:val>
                                        </p:tav>
                                      </p:tavLst>
                                    </p:anim>
                                    <p:anim calcmode="lin" valueType="num">
                                      <p:cBhvr>
                                        <p:cTn id="8" dur="3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9" dur="3000"/>
                                        <p:tgtEl>
                                          <p:spTgt spid="1229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3">
                                            <p:txEl>
                                              <p:pRg st="0" end="0"/>
                                            </p:txEl>
                                          </p:spTgt>
                                        </p:tgtEl>
                                        <p:attrNameLst>
                                          <p:attrName>style.visibility</p:attrName>
                                        </p:attrNameLst>
                                      </p:cBhvr>
                                      <p:to>
                                        <p:strVal val="visible"/>
                                      </p:to>
                                    </p:set>
                                    <p:animEffect transition="in" filter="fade">
                                      <p:cBhvr>
                                        <p:cTn id="14" dur="3000"/>
                                        <p:tgtEl>
                                          <p:spTgt spid="1229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293">
                                            <p:txEl>
                                              <p:pRg st="1" end="1"/>
                                            </p:txEl>
                                          </p:spTgt>
                                        </p:tgtEl>
                                        <p:attrNameLst>
                                          <p:attrName>style.visibility</p:attrName>
                                        </p:attrNameLst>
                                      </p:cBhvr>
                                      <p:to>
                                        <p:strVal val="visible"/>
                                      </p:to>
                                    </p:set>
                                    <p:animEffect transition="in" filter="fade">
                                      <p:cBhvr>
                                        <p:cTn id="19" dur="3000"/>
                                        <p:tgtEl>
                                          <p:spTgt spid="1229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293">
                                            <p:txEl>
                                              <p:pRg st="2" end="2"/>
                                            </p:txEl>
                                          </p:spTgt>
                                        </p:tgtEl>
                                        <p:attrNameLst>
                                          <p:attrName>style.visibility</p:attrName>
                                        </p:attrNameLst>
                                      </p:cBhvr>
                                      <p:to>
                                        <p:strVal val="visible"/>
                                      </p:to>
                                    </p:set>
                                    <p:animEffect transition="in" filter="fade">
                                      <p:cBhvr>
                                        <p:cTn id="24" dur="3000"/>
                                        <p:tgtEl>
                                          <p:spTgt spid="122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ударная вол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712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ударная волна1"/>
          <p:cNvPicPr>
            <a:picLocks noChangeAspect="1" noChangeArrowheads="1"/>
          </p:cNvPicPr>
          <p:nvPr/>
        </p:nvPicPr>
        <p:blipFill>
          <a:blip r:embed="rId2">
            <a:extLst>
              <a:ext uri="{28A0092B-C50C-407E-A947-70E740481C1C}">
                <a14:useLocalDpi xmlns:a14="http://schemas.microsoft.com/office/drawing/2010/main" val="0"/>
              </a:ext>
            </a:extLst>
          </a:blip>
          <a:srcRect l="8202"/>
          <a:stretch>
            <a:fillRect/>
          </a:stretch>
        </p:blipFill>
        <p:spPr bwMode="auto">
          <a:xfrm>
            <a:off x="0" y="0"/>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6389" name="Rectangle 5"/>
          <p:cNvSpPr>
            <a:spLocks noGrp="1" noChangeArrowheads="1"/>
          </p:cNvSpPr>
          <p:nvPr>
            <p:ph type="title"/>
          </p:nvPr>
        </p:nvSpPr>
        <p:spPr>
          <a:xfrm>
            <a:off x="395288" y="6165850"/>
            <a:ext cx="8229600" cy="692150"/>
          </a:xfrm>
        </p:spPr>
        <p:txBody>
          <a:bodyPr/>
          <a:lstStyle/>
          <a:p>
            <a:r>
              <a:rPr lang="ru-RU" sz="2400"/>
              <a:t>Скорость распространения</a:t>
            </a:r>
          </a:p>
        </p:txBody>
      </p:sp>
    </p:spTree>
    <p:extLst>
      <p:ext uri="{BB962C8B-B14F-4D97-AF65-F5344CB8AC3E}">
        <p14:creationId xmlns:p14="http://schemas.microsoft.com/office/powerpoint/2010/main" val="11202327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ударная волна2"/>
          <p:cNvPicPr>
            <a:picLocks noChangeAspect="1" noChangeArrowheads="1"/>
          </p:cNvPicPr>
          <p:nvPr/>
        </p:nvPicPr>
        <p:blipFill>
          <a:blip r:embed="rId2">
            <a:extLst>
              <a:ext uri="{28A0092B-C50C-407E-A947-70E740481C1C}">
                <a14:useLocalDpi xmlns:a14="http://schemas.microsoft.com/office/drawing/2010/main" val="0"/>
              </a:ext>
            </a:extLst>
          </a:blip>
          <a:srcRect r="6683"/>
          <a:stretch>
            <a:fillRect/>
          </a:stretch>
        </p:blipFill>
        <p:spPr bwMode="auto">
          <a:xfrm>
            <a:off x="0" y="0"/>
            <a:ext cx="9144000" cy="3919538"/>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p:cNvSpPr>
            <a:spLocks noGrp="1" noChangeArrowheads="1"/>
          </p:cNvSpPr>
          <p:nvPr>
            <p:ph type="title"/>
          </p:nvPr>
        </p:nvSpPr>
        <p:spPr>
          <a:xfrm>
            <a:off x="0" y="4005263"/>
            <a:ext cx="9144000" cy="2852737"/>
          </a:xfrm>
        </p:spPr>
        <p:txBody>
          <a:bodyPr/>
          <a:lstStyle/>
          <a:p>
            <a:r>
              <a:rPr lang="ru-RU" sz="2200"/>
              <a:t>При избыточном давлении </a:t>
            </a:r>
            <a:r>
              <a:rPr lang="ru-RU" sz="2200" b="1"/>
              <a:t>20-40 кПа</a:t>
            </a:r>
            <a:r>
              <a:rPr lang="ru-RU" sz="2200"/>
              <a:t> незащищенные люди могут получить легкие поражения (легкие ушибы и контузии). Воздействие ударной волны с избыточным давлением </a:t>
            </a:r>
            <a:r>
              <a:rPr lang="ru-RU" sz="2200" b="1"/>
              <a:t>40-60 кПа</a:t>
            </a:r>
            <a:r>
              <a:rPr lang="ru-RU" sz="2200"/>
              <a:t> приводит к поражениям средней тяжести: потере сознания, повреждению органов слуха, сильным вывихам конечностей, кровотечению из носа и ушей. Тяжелые травмы возникают при избыточном давлении свыше </a:t>
            </a:r>
            <a:r>
              <a:rPr lang="ru-RU" sz="2200" b="1"/>
              <a:t>60 кПа</a:t>
            </a:r>
            <a:r>
              <a:rPr lang="ru-RU" sz="2200"/>
              <a:t>. Крайне тяжелые поражения наблюдаются при избыточном давлении свыше </a:t>
            </a:r>
            <a:r>
              <a:rPr lang="ru-RU" sz="2200" b="1"/>
              <a:t>100 кПа</a:t>
            </a:r>
            <a:r>
              <a:rPr lang="ru-RU" sz="2200"/>
              <a:t>.</a:t>
            </a:r>
          </a:p>
        </p:txBody>
      </p:sp>
    </p:spTree>
    <p:extLst>
      <p:ext uri="{BB962C8B-B14F-4D97-AF65-F5344CB8AC3E}">
        <p14:creationId xmlns:p14="http://schemas.microsoft.com/office/powerpoint/2010/main" val="1299980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3000"/>
                                        <p:tgtEl>
                                          <p:spTgt spid="18437"/>
                                        </p:tgtEl>
                                      </p:cBhvr>
                                    </p:animEffect>
                                    <p:anim calcmode="lin" valueType="num">
                                      <p:cBhvr>
                                        <p:cTn id="8" dur="3000" fill="hold"/>
                                        <p:tgtEl>
                                          <p:spTgt spid="18437"/>
                                        </p:tgtEl>
                                        <p:attrNameLst>
                                          <p:attrName>ppt_x</p:attrName>
                                        </p:attrNameLst>
                                      </p:cBhvr>
                                      <p:tavLst>
                                        <p:tav tm="0">
                                          <p:val>
                                            <p:strVal val="#ppt_x"/>
                                          </p:val>
                                        </p:tav>
                                        <p:tav tm="100000">
                                          <p:val>
                                            <p:strVal val="#ppt_x"/>
                                          </p:val>
                                        </p:tav>
                                      </p:tavLst>
                                    </p:anim>
                                    <p:anim calcmode="lin" valueType="num">
                                      <p:cBhvr>
                                        <p:cTn id="9" dur="3000" fill="hold"/>
                                        <p:tgtEl>
                                          <p:spTgt spid="184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nucl15"/>
          <p:cNvPicPr>
            <a:picLocks noChangeAspect="1" noChangeArrowheads="1"/>
          </p:cNvPicPr>
          <p:nvPr/>
        </p:nvPicPr>
        <p:blipFill>
          <a:blip r:embed="rId2">
            <a:extLst>
              <a:ext uri="{28A0092B-C50C-407E-A947-70E740481C1C}">
                <a14:useLocalDpi xmlns:a14="http://schemas.microsoft.com/office/drawing/2010/main" val="0"/>
              </a:ext>
            </a:extLst>
          </a:blip>
          <a:srcRect l="1181" t="11011" r="1181"/>
          <a:stretch>
            <a:fillRect/>
          </a:stretch>
        </p:blipFill>
        <p:spPr bwMode="auto">
          <a:xfrm>
            <a:off x="0" y="0"/>
            <a:ext cx="9144000" cy="692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409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a:extLst>
              <a:ext uri="{FF2B5EF4-FFF2-40B4-BE49-F238E27FC236}">
                <a16:creationId xmlns="" xmlns:a16="http://schemas.microsoft.com/office/drawing/2014/main" id="{6D526443-3925-7EDF-2BC7-71CD28FE9846}"/>
              </a:ext>
            </a:extLst>
          </p:cNvPr>
          <p:cNvSpPr>
            <a:spLocks noChangeArrowheads="1"/>
          </p:cNvSpPr>
          <p:nvPr/>
        </p:nvSpPr>
        <p:spPr bwMode="auto">
          <a:xfrm>
            <a:off x="684213" y="912813"/>
            <a:ext cx="8064500" cy="558800"/>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5000"/>
              </a:lnSpc>
              <a:spcBef>
                <a:spcPct val="0"/>
              </a:spcBef>
              <a:buFontTx/>
              <a:buNone/>
            </a:pPr>
            <a:r>
              <a:rPr lang="ru-RU" altLang="ru-RU" sz="1800" b="1">
                <a:latin typeface="Times New Roman" panose="02020603050405020304" pitchFamily="18" charset="0"/>
              </a:rPr>
              <a:t>область резкого сжатия среды, распространяющуюся в виде сферического слоя от места взрыва со сверхзвуковой скоростью. </a:t>
            </a:r>
          </a:p>
        </p:txBody>
      </p:sp>
      <p:pic>
        <p:nvPicPr>
          <p:cNvPr id="17412" name="Picture 5" descr="nucl18">
            <a:extLst>
              <a:ext uri="{FF2B5EF4-FFF2-40B4-BE49-F238E27FC236}">
                <a16:creationId xmlns="" xmlns:a16="http://schemas.microsoft.com/office/drawing/2014/main" id="{022028EA-987A-F045-A50F-4C900C26C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360045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nucl19">
            <a:extLst>
              <a:ext uri="{FF2B5EF4-FFF2-40B4-BE49-F238E27FC236}">
                <a16:creationId xmlns="" xmlns:a16="http://schemas.microsoft.com/office/drawing/2014/main" id="{205C2748-561E-4841-6476-E8C83E97B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628775"/>
            <a:ext cx="4257675"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7">
            <a:extLst>
              <a:ext uri="{FF2B5EF4-FFF2-40B4-BE49-F238E27FC236}">
                <a16:creationId xmlns="" xmlns:a16="http://schemas.microsoft.com/office/drawing/2014/main" id="{A01BE1C0-9A10-9218-6481-8C7BD783DE7A}"/>
              </a:ext>
            </a:extLst>
          </p:cNvPr>
          <p:cNvSpPr>
            <a:spLocks noChangeArrowheads="1"/>
          </p:cNvSpPr>
          <p:nvPr/>
        </p:nvSpPr>
        <p:spPr bwMode="auto">
          <a:xfrm>
            <a:off x="755650" y="5300663"/>
            <a:ext cx="7993063" cy="792162"/>
          </a:xfrm>
          <a:prstGeom prst="rect">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539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altLang="ru-RU" sz="1800" b="1">
                <a:latin typeface="Times New Roman" panose="02020603050405020304" pitchFamily="18" charset="0"/>
              </a:rPr>
              <a:t>Разрушающее действие ударной волны характеризуют избыточное давление в ее фронте (передней границе) , давление скоростного напора, длительность фазы сжатия. </a:t>
            </a:r>
          </a:p>
        </p:txBody>
      </p:sp>
      <p:sp>
        <p:nvSpPr>
          <p:cNvPr id="14345" name="Rectangle 9">
            <a:extLst>
              <a:ext uri="{FF2B5EF4-FFF2-40B4-BE49-F238E27FC236}">
                <a16:creationId xmlns="" xmlns:a16="http://schemas.microsoft.com/office/drawing/2014/main" id="{8CC81600-2BF0-B8B4-7BA4-D63111A20173}"/>
              </a:ext>
            </a:extLst>
          </p:cNvPr>
          <p:cNvSpPr>
            <a:spLocks noChangeArrowheads="1"/>
          </p:cNvSpPr>
          <p:nvPr/>
        </p:nvSpPr>
        <p:spPr bwMode="auto">
          <a:xfrm>
            <a:off x="457200" y="0"/>
            <a:ext cx="8229600" cy="908050"/>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Ударная волна</a:t>
            </a:r>
          </a:p>
        </p:txBody>
      </p:sp>
    </p:spTree>
    <p:extLst>
      <p:ext uri="{BB962C8B-B14F-4D97-AF65-F5344CB8AC3E}">
        <p14:creationId xmlns:p14="http://schemas.microsoft.com/office/powerpoint/2010/main" val="1990167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23"/>
          <p:cNvPicPr/>
          <p:nvPr/>
        </p:nvPicPr>
        <p:blipFill>
          <a:blip r:embed="rId2"/>
          <a:stretch/>
        </p:blipFill>
        <p:spPr>
          <a:xfrm>
            <a:off x="395536" y="1196752"/>
            <a:ext cx="8568952" cy="5040560"/>
          </a:xfrm>
          <a:prstGeom prst="rect">
            <a:avLst/>
          </a:prstGeom>
          <a:noFill/>
        </p:spPr>
      </p:pic>
      <p:sp>
        <p:nvSpPr>
          <p:cNvPr id="2" name="Прямоугольник 1"/>
          <p:cNvSpPr/>
          <p:nvPr/>
        </p:nvSpPr>
        <p:spPr>
          <a:xfrm>
            <a:off x="1547664" y="188640"/>
            <a:ext cx="5832648" cy="369332"/>
          </a:xfrm>
          <a:prstGeom prst="rect">
            <a:avLst/>
          </a:prstGeom>
        </p:spPr>
        <p:txBody>
          <a:bodyPr wrap="square">
            <a:spAutoFit/>
          </a:bodyPr>
          <a:lstStyle/>
          <a:p>
            <a:pPr algn="ctr"/>
            <a:r>
              <a:rPr lang="ru-RU" b="1" dirty="0">
                <a:solidFill>
                  <a:schemeClr val="accent2">
                    <a:lumMod val="75000"/>
                  </a:schemeClr>
                </a:solidFill>
                <a:effectLst>
                  <a:outerShdw blurRad="38100" dist="38100" dir="2700000" algn="tl">
                    <a:srgbClr val="000000">
                      <a:alpha val="43137"/>
                    </a:srgbClr>
                  </a:outerShdw>
                </a:effectLst>
              </a:rPr>
              <a:t>Поражающее действие ударной волны</a:t>
            </a:r>
            <a:endParaRPr lang="ru-RU"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20085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a:extLst>
              <a:ext uri="{FF2B5EF4-FFF2-40B4-BE49-F238E27FC236}">
                <a16:creationId xmlns="" xmlns:a16="http://schemas.microsoft.com/office/drawing/2014/main" id="{ECC43D8D-9134-3915-FBD6-6135620D85E3}"/>
              </a:ext>
            </a:extLst>
          </p:cNvPr>
          <p:cNvSpPr>
            <a:spLocks noChangeArrowheads="1"/>
          </p:cNvSpPr>
          <p:nvPr/>
        </p:nvSpPr>
        <p:spPr bwMode="auto">
          <a:xfrm>
            <a:off x="611188" y="912813"/>
            <a:ext cx="7993062" cy="817562"/>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5334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altLang="ru-RU" sz="2000">
                <a:latin typeface="Times New Roman" panose="02020603050405020304" pitchFamily="18" charset="0"/>
              </a:rPr>
              <a:t>          </a:t>
            </a:r>
            <a:r>
              <a:rPr lang="ru-RU" altLang="ru-RU" sz="1800" b="1">
                <a:latin typeface="Times New Roman" panose="02020603050405020304" pitchFamily="18" charset="0"/>
              </a:rPr>
              <a:t>Световое излучение представляет собой совокупность видимого спектра и инфракрасных и ультрафиолетовых лучей при очень высокой температуре светящейся области ядерного</a:t>
            </a:r>
          </a:p>
        </p:txBody>
      </p:sp>
      <p:pic>
        <p:nvPicPr>
          <p:cNvPr id="18436" name="Picture 6" descr="nucl21">
            <a:extLst>
              <a:ext uri="{FF2B5EF4-FFF2-40B4-BE49-F238E27FC236}">
                <a16:creationId xmlns="" xmlns:a16="http://schemas.microsoft.com/office/drawing/2014/main" id="{CF9037A4-504C-47A7-E443-1E72151FC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989138"/>
            <a:ext cx="79930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a:extLst>
              <a:ext uri="{FF2B5EF4-FFF2-40B4-BE49-F238E27FC236}">
                <a16:creationId xmlns="" xmlns:a16="http://schemas.microsoft.com/office/drawing/2014/main" id="{D12EF566-3859-0EFA-B4C1-97534F332BE7}"/>
              </a:ext>
            </a:extLst>
          </p:cNvPr>
          <p:cNvSpPr>
            <a:spLocks noChangeArrowheads="1"/>
          </p:cNvSpPr>
          <p:nvPr/>
        </p:nvSpPr>
        <p:spPr bwMode="auto">
          <a:xfrm>
            <a:off x="468313" y="-242888"/>
            <a:ext cx="8229600" cy="1196976"/>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Световое излучение</a:t>
            </a:r>
          </a:p>
        </p:txBody>
      </p:sp>
    </p:spTree>
    <p:extLst>
      <p:ext uri="{BB962C8B-B14F-4D97-AF65-F5344CB8AC3E}">
        <p14:creationId xmlns:p14="http://schemas.microsoft.com/office/powerpoint/2010/main" val="260687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467544" y="188640"/>
            <a:ext cx="8280400" cy="646331"/>
          </a:xfrm>
          <a:prstGeom prst="rect">
            <a:avLst/>
          </a:prstGeom>
          <a:noFill/>
          <a:ln w="9525">
            <a:noFill/>
            <a:miter lim="800000"/>
            <a:headEnd/>
            <a:tailEnd/>
          </a:ln>
        </p:spPr>
        <p:txBody>
          <a:bodyPr>
            <a:spAutoFit/>
          </a:bodyPr>
          <a:lstStyle/>
          <a:p>
            <a:pPr algn="ctr">
              <a:spcBef>
                <a:spcPts val="0"/>
              </a:spcBef>
              <a:defRPr/>
            </a:pPr>
            <a:r>
              <a:rPr lang="ru-RU" dirty="0">
                <a:ln w="18000">
                  <a:noFill/>
                  <a:prstDash val="solid"/>
                  <a:miter lim="800000"/>
                </a:ln>
                <a:solidFill>
                  <a:srgbClr val="FFFF00"/>
                </a:solidFill>
                <a:effectLst>
                  <a:glow rad="228600">
                    <a:srgbClr val="00B0F0">
                      <a:alpha val="40000"/>
                    </a:srgbClr>
                  </a:glow>
                  <a:outerShdw blurRad="25500" dist="23000" dir="7020000" algn="tl">
                    <a:srgbClr val="000000">
                      <a:alpha val="50000"/>
                    </a:srgbClr>
                  </a:outerShdw>
                </a:effectLst>
                <a:latin typeface="Arial" pitchFamily="34" charset="0"/>
                <a:cs typeface="Arial" pitchFamily="34" charset="0"/>
              </a:rPr>
              <a:t>История создания и развития </a:t>
            </a:r>
          </a:p>
          <a:p>
            <a:pPr algn="ctr">
              <a:spcBef>
                <a:spcPts val="0"/>
              </a:spcBef>
              <a:defRPr/>
            </a:pPr>
            <a:r>
              <a:rPr lang="ru-RU" dirty="0">
                <a:ln w="18000">
                  <a:noFill/>
                  <a:prstDash val="solid"/>
                  <a:miter lim="800000"/>
                </a:ln>
                <a:solidFill>
                  <a:srgbClr val="FFFF00"/>
                </a:solidFill>
                <a:effectLst>
                  <a:glow rad="228600">
                    <a:srgbClr val="00B0F0">
                      <a:alpha val="40000"/>
                    </a:srgbClr>
                  </a:glow>
                  <a:outerShdw blurRad="25500" dist="23000" dir="7020000" algn="tl">
                    <a:srgbClr val="000000">
                      <a:alpha val="50000"/>
                    </a:srgbClr>
                  </a:outerShdw>
                </a:effectLst>
                <a:latin typeface="Arial" pitchFamily="34" charset="0"/>
                <a:cs typeface="Arial" pitchFamily="34" charset="0"/>
              </a:rPr>
              <a:t>ядерного оружия</a:t>
            </a:r>
          </a:p>
        </p:txBody>
      </p:sp>
      <p:sp>
        <p:nvSpPr>
          <p:cNvPr id="39939" name="Прямоугольник 1"/>
          <p:cNvSpPr>
            <a:spLocks noChangeArrowheads="1"/>
          </p:cNvSpPr>
          <p:nvPr/>
        </p:nvSpPr>
        <p:spPr bwMode="auto">
          <a:xfrm>
            <a:off x="107950" y="1124744"/>
            <a:ext cx="878363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63538" algn="just"/>
            <a:r>
              <a:rPr lang="ru-RU" b="1" dirty="0">
                <a:latin typeface="Arial" pitchFamily="34" charset="0"/>
                <a:cs typeface="Arial" pitchFamily="34" charset="0"/>
              </a:rPr>
              <a:t>В первой половине 20 века правительством Соединённых Штатов было принято решение -- в кратчайшие сроки создать атомную бомбу. Этот проект вошел историю как «Манхэттен». </a:t>
            </a:r>
            <a:endParaRPr lang="ru-RU" b="1" dirty="0" smtClean="0">
              <a:latin typeface="Arial" pitchFamily="34" charset="0"/>
              <a:cs typeface="Arial" pitchFamily="34" charset="0"/>
            </a:endParaRPr>
          </a:p>
          <a:p>
            <a:pPr indent="363538" algn="just"/>
            <a:r>
              <a:rPr lang="ru-RU" b="1" dirty="0" smtClean="0">
                <a:latin typeface="Arial" pitchFamily="34" charset="0"/>
                <a:cs typeface="Arial" pitchFamily="34" charset="0"/>
              </a:rPr>
              <a:t>На </a:t>
            </a:r>
            <a:r>
              <a:rPr lang="ru-RU" b="1" dirty="0">
                <a:latin typeface="Arial" pitchFamily="34" charset="0"/>
                <a:cs typeface="Arial" pitchFamily="34" charset="0"/>
              </a:rPr>
              <a:t>территории Соединенных Штатов, в пустынных просторах штата Нью-Мексико, в 1942 году был создан американский ядерный центр.</a:t>
            </a:r>
          </a:p>
          <a:p>
            <a:pPr indent="363538" algn="just"/>
            <a:r>
              <a:rPr lang="ru-RU" b="1" dirty="0">
                <a:latin typeface="Arial" pitchFamily="34" charset="0"/>
                <a:cs typeface="Arial" pitchFamily="34" charset="0"/>
              </a:rPr>
              <a:t>16 июля 1945 года, США провели первое испытание созданной ядерной бомбы, так было положено начало атомной эре.</a:t>
            </a:r>
          </a:p>
          <a:p>
            <a:pPr indent="363538" algn="just"/>
            <a:r>
              <a:rPr lang="ru-RU" b="1" dirty="0">
                <a:latin typeface="Arial" pitchFamily="34" charset="0"/>
                <a:cs typeface="Arial" pitchFamily="34" charset="0"/>
              </a:rPr>
              <a:t>К лету 1945 года американцам удалось собрать две атомные бомбы, получившие названия «Малыш» и «Толстяк». Первая бомба весила 2722 кг и была снаряжена обогащенным Ураном-235. «Толстяк» с зарядом из Плутония-239 мощностью более 20 </a:t>
            </a:r>
            <a:r>
              <a:rPr lang="ru-RU" b="1" dirty="0" err="1">
                <a:latin typeface="Arial" pitchFamily="34" charset="0"/>
                <a:cs typeface="Arial" pitchFamily="34" charset="0"/>
              </a:rPr>
              <a:t>кт</a:t>
            </a:r>
            <a:r>
              <a:rPr lang="ru-RU" b="1" dirty="0">
                <a:latin typeface="Arial" pitchFamily="34" charset="0"/>
                <a:cs typeface="Arial" pitchFamily="34" charset="0"/>
              </a:rPr>
              <a:t> имела массу 3175 кг.</a:t>
            </a:r>
          </a:p>
          <a:p>
            <a:pPr indent="363538" algn="just"/>
            <a:r>
              <a:rPr lang="ru-RU" b="1" dirty="0">
                <a:latin typeface="Arial" pitchFamily="34" charset="0"/>
                <a:cs typeface="Arial" pitchFamily="34" charset="0"/>
              </a:rPr>
              <a:t>Утром 6 августа 1945 г. над Хиросимой была сброшена бомба «Малыш». 9 августа еще одна бомба была сброшена над городом Нагасаки. Общие людские потери и масштабы разрушений от этих бомбардировок характеризуются следующими цифрами: мгновенно погибло от теплового излучения (температура около 5000 градусов С) и ударной волны -- 300 тысяч человек, еще 200 тысяч получили ранение, ожоги, облучились. На площади 12 </a:t>
            </a:r>
            <a:r>
              <a:rPr lang="ru-RU" b="1" dirty="0" err="1">
                <a:latin typeface="Arial" pitchFamily="34" charset="0"/>
                <a:cs typeface="Arial" pitchFamily="34" charset="0"/>
              </a:rPr>
              <a:t>кв.км</a:t>
            </a:r>
            <a:r>
              <a:rPr lang="ru-RU" b="1" dirty="0">
                <a:latin typeface="Arial" pitchFamily="34" charset="0"/>
                <a:cs typeface="Arial" pitchFamily="34" charset="0"/>
              </a:rPr>
              <a:t> были полностью разрушены все строения. </a:t>
            </a:r>
          </a:p>
        </p:txBody>
      </p:sp>
    </p:spTree>
    <p:extLst>
      <p:ext uri="{BB962C8B-B14F-4D97-AF65-F5344CB8AC3E}">
        <p14:creationId xmlns:p14="http://schemas.microsoft.com/office/powerpoint/2010/main" val="361098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nucl13"/>
          <p:cNvPicPr>
            <a:picLocks noChangeAspect="1" noChangeArrowheads="1"/>
          </p:cNvPicPr>
          <p:nvPr/>
        </p:nvPicPr>
        <p:blipFill>
          <a:blip r:embed="rId2">
            <a:extLst>
              <a:ext uri="{28A0092B-C50C-407E-A947-70E740481C1C}">
                <a14:useLocalDpi xmlns:a14="http://schemas.microsoft.com/office/drawing/2010/main" val="0"/>
              </a:ext>
            </a:extLst>
          </a:blip>
          <a:srcRect l="1167" r="1181"/>
          <a:stretch>
            <a:fillRect/>
          </a:stretch>
        </p:blipFill>
        <p:spPr bwMode="auto">
          <a:xfrm>
            <a:off x="-7895" y="-38100"/>
            <a:ext cx="9144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p:cNvSpPr>
            <a:spLocks noGrp="1" noChangeArrowheads="1"/>
          </p:cNvSpPr>
          <p:nvPr>
            <p:ph type="ctrTitle"/>
          </p:nvPr>
        </p:nvSpPr>
        <p:spPr>
          <a:xfrm>
            <a:off x="755650" y="0"/>
            <a:ext cx="7772400" cy="863600"/>
          </a:xfrm>
        </p:spPr>
        <p:txBody>
          <a:bodyPr/>
          <a:lstStyle/>
          <a:p>
            <a:r>
              <a:rPr lang="ru-RU" sz="4000" b="1">
                <a:solidFill>
                  <a:srgbClr val="FF0000"/>
                </a:solidFill>
                <a:effectLst>
                  <a:outerShdw blurRad="38100" dist="38100" dir="2700000" algn="tl">
                    <a:srgbClr val="C0C0C0"/>
                  </a:outerShdw>
                </a:effectLst>
              </a:rPr>
              <a:t>Световое излучение</a:t>
            </a:r>
            <a:r>
              <a:rPr lang="ru-RU"/>
              <a:t> </a:t>
            </a:r>
          </a:p>
        </p:txBody>
      </p:sp>
      <p:sp>
        <p:nvSpPr>
          <p:cNvPr id="19461" name="Rectangle 5"/>
          <p:cNvSpPr>
            <a:spLocks noGrp="1" noChangeArrowheads="1"/>
          </p:cNvSpPr>
          <p:nvPr>
            <p:ph type="subTitle" idx="1"/>
          </p:nvPr>
        </p:nvSpPr>
        <p:spPr>
          <a:xfrm>
            <a:off x="97093" y="5085184"/>
            <a:ext cx="9036050" cy="1439391"/>
          </a:xfrm>
        </p:spPr>
        <p:txBody>
          <a:bodyPr/>
          <a:lstStyle/>
          <a:p>
            <a:pPr algn="just">
              <a:lnSpc>
                <a:spcPct val="80000"/>
              </a:lnSpc>
            </a:pPr>
            <a:r>
              <a:rPr lang="ru-RU" sz="2800" dirty="0"/>
              <a:t>   </a:t>
            </a:r>
            <a:r>
              <a:rPr lang="ru-RU" sz="1800" dirty="0">
                <a:solidFill>
                  <a:schemeClr val="bg1"/>
                </a:solidFill>
                <a:effectLst>
                  <a:outerShdw blurRad="38100" dist="38100" dir="2700000" algn="tl">
                    <a:srgbClr val="C0C0C0"/>
                  </a:outerShdw>
                </a:effectLst>
                <a:latin typeface="Arial" pitchFamily="34" charset="0"/>
                <a:cs typeface="Arial" pitchFamily="34" charset="0"/>
              </a:rPr>
              <a:t>Поток лучистой энергии, включающий видимые ультрафиолетовые и инфракрасные лучи. Его источник - светящаяся область, образуемая раскаленными продуктами взрыва и раскаленным воздухом. </a:t>
            </a:r>
          </a:p>
          <a:p>
            <a:pPr algn="just">
              <a:lnSpc>
                <a:spcPct val="80000"/>
              </a:lnSpc>
            </a:pPr>
            <a:r>
              <a:rPr lang="ru-RU" sz="1800" dirty="0">
                <a:solidFill>
                  <a:schemeClr val="bg1"/>
                </a:solidFill>
                <a:effectLst>
                  <a:outerShdw blurRad="38100" dist="38100" dir="2700000" algn="tl">
                    <a:srgbClr val="C0C0C0"/>
                  </a:outerShdw>
                </a:effectLst>
                <a:latin typeface="Arial" pitchFamily="34" charset="0"/>
                <a:cs typeface="Arial" pitchFamily="34" charset="0"/>
              </a:rPr>
              <a:t>   Световое излучение распространяется практически мгновенно и длится в зависимости от мощности ядерного взрыва до 20 с. </a:t>
            </a:r>
          </a:p>
        </p:txBody>
      </p:sp>
    </p:spTree>
    <p:extLst>
      <p:ext uri="{BB962C8B-B14F-4D97-AF65-F5344CB8AC3E}">
        <p14:creationId xmlns:p14="http://schemas.microsoft.com/office/powerpoint/2010/main" val="652877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ядерный взрыв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0" name="Rectangle 4"/>
          <p:cNvSpPr>
            <a:spLocks noGrp="1" noChangeArrowheads="1"/>
          </p:cNvSpPr>
          <p:nvPr>
            <p:ph type="title"/>
          </p:nvPr>
        </p:nvSpPr>
        <p:spPr>
          <a:xfrm>
            <a:off x="0" y="0"/>
            <a:ext cx="9144000" cy="2349500"/>
          </a:xfrm>
        </p:spPr>
        <p:txBody>
          <a:bodyPr/>
          <a:lstStyle/>
          <a:p>
            <a:pPr algn="l"/>
            <a:r>
              <a:rPr lang="ru-RU" sz="2800" dirty="0">
                <a:solidFill>
                  <a:schemeClr val="accent1"/>
                </a:solidFill>
                <a:effectLst>
                  <a:outerShdw blurRad="38100" dist="38100" dir="2700000" algn="tl">
                    <a:srgbClr val="C0C0C0"/>
                  </a:outerShdw>
                </a:effectLst>
              </a:rPr>
              <a:t>    </a:t>
            </a:r>
            <a:r>
              <a:rPr lang="ru-RU" sz="2800" dirty="0">
                <a:solidFill>
                  <a:srgbClr val="FFFF00"/>
                </a:solidFill>
                <a:effectLst>
                  <a:outerShdw blurRad="38100" dist="38100" dir="2700000" algn="tl">
                    <a:srgbClr val="C0C0C0"/>
                  </a:outerShdw>
                </a:effectLst>
              </a:rPr>
              <a:t>Сила светового излучения такова, что, несмотря на кратковременность, оно способно вызывать ожоги кожи (кожных покровов), поражение (постоянное или временное) органов зрения людей и возгорание горючих материалов и объектов.</a:t>
            </a:r>
          </a:p>
        </p:txBody>
      </p:sp>
    </p:spTree>
    <p:extLst>
      <p:ext uri="{BB962C8B-B14F-4D97-AF65-F5344CB8AC3E}">
        <p14:creationId xmlns:p14="http://schemas.microsoft.com/office/powerpoint/2010/main" val="1421868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ядерный взрыв"/>
          <p:cNvPicPr>
            <a:picLocks noChangeAspect="1" noChangeArrowheads="1"/>
          </p:cNvPicPr>
          <p:nvPr/>
        </p:nvPicPr>
        <p:blipFill>
          <a:blip r:embed="rId2">
            <a:extLst>
              <a:ext uri="{28A0092B-C50C-407E-A947-70E740481C1C}">
                <a14:useLocalDpi xmlns:a14="http://schemas.microsoft.com/office/drawing/2010/main" val="0"/>
              </a:ext>
            </a:extLst>
          </a:blip>
          <a:srcRect l="15041" r="9662"/>
          <a:stretch>
            <a:fillRect/>
          </a:stretch>
        </p:blipFill>
        <p:spPr bwMode="auto">
          <a:xfrm>
            <a:off x="0" y="0"/>
            <a:ext cx="9180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Grp="1" noChangeArrowheads="1"/>
          </p:cNvSpPr>
          <p:nvPr>
            <p:ph type="ctrTitle"/>
          </p:nvPr>
        </p:nvSpPr>
        <p:spPr>
          <a:xfrm>
            <a:off x="827088" y="188913"/>
            <a:ext cx="7772400" cy="576262"/>
          </a:xfrm>
        </p:spPr>
        <p:txBody>
          <a:bodyPr>
            <a:normAutofit fontScale="90000"/>
          </a:bodyPr>
          <a:lstStyle/>
          <a:p>
            <a:r>
              <a:rPr lang="ru-RU" sz="3600" b="1">
                <a:solidFill>
                  <a:srgbClr val="FF0000"/>
                </a:solidFill>
                <a:effectLst>
                  <a:outerShdw blurRad="38100" dist="38100" dir="2700000" algn="tl">
                    <a:srgbClr val="C0C0C0"/>
                  </a:outerShdw>
                </a:effectLst>
              </a:rPr>
              <a:t>Проникающая радиация</a:t>
            </a:r>
            <a:r>
              <a:rPr lang="ru-RU" sz="4000"/>
              <a:t> </a:t>
            </a:r>
          </a:p>
        </p:txBody>
      </p:sp>
      <p:sp>
        <p:nvSpPr>
          <p:cNvPr id="26630" name="Rectangle 6"/>
          <p:cNvSpPr>
            <a:spLocks noGrp="1" noChangeArrowheads="1"/>
          </p:cNvSpPr>
          <p:nvPr>
            <p:ph type="subTitle" idx="1"/>
          </p:nvPr>
        </p:nvSpPr>
        <p:spPr>
          <a:xfrm>
            <a:off x="1116013" y="981075"/>
            <a:ext cx="7304087" cy="1055688"/>
          </a:xfrm>
        </p:spPr>
        <p:txBody>
          <a:bodyPr/>
          <a:lstStyle/>
          <a:p>
            <a:r>
              <a:rPr lang="ru-RU" sz="2800" dirty="0">
                <a:solidFill>
                  <a:srgbClr val="FFFF00"/>
                </a:solidFill>
                <a:effectLst>
                  <a:outerShdw blurRad="38100" dist="38100" dir="2700000" algn="tl">
                    <a:srgbClr val="C0C0C0"/>
                  </a:outerShdw>
                </a:effectLst>
              </a:rPr>
              <a:t>Поток гамма-лучей и нейтронов, распространяющийся в течение 10-15 с.</a:t>
            </a:r>
            <a:r>
              <a:rPr lang="ru-RU" sz="2800" dirty="0">
                <a:solidFill>
                  <a:srgbClr val="FFFF00"/>
                </a:solidFill>
              </a:rPr>
              <a:t> </a:t>
            </a:r>
          </a:p>
        </p:txBody>
      </p:sp>
      <p:sp>
        <p:nvSpPr>
          <p:cNvPr id="26631" name="Rectangle 7"/>
          <p:cNvSpPr>
            <a:spLocks noChangeArrowheads="1"/>
          </p:cNvSpPr>
          <p:nvPr/>
        </p:nvSpPr>
        <p:spPr bwMode="auto">
          <a:xfrm>
            <a:off x="179388" y="5057775"/>
            <a:ext cx="896461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ru-RU" sz="2200" dirty="0">
                <a:solidFill>
                  <a:schemeClr val="accent1"/>
                </a:solidFill>
                <a:effectLst>
                  <a:outerShdw blurRad="38100" dist="38100" dir="2700000" algn="tl">
                    <a:srgbClr val="C0C0C0"/>
                  </a:outerShdw>
                </a:effectLst>
              </a:rPr>
              <a:t>    </a:t>
            </a:r>
            <a:r>
              <a:rPr lang="ru-RU" sz="2200" dirty="0">
                <a:solidFill>
                  <a:srgbClr val="FFFF00"/>
                </a:solidFill>
                <a:effectLst>
                  <a:outerShdw blurRad="38100" dist="38100" dir="2700000" algn="tl">
                    <a:srgbClr val="C0C0C0"/>
                  </a:outerShdw>
                </a:effectLst>
              </a:rPr>
              <a:t>Проходя через живую ткань, гамма-излучение и нейтроны ионизируют молекулы, входящие в состав клеток. Под влиянием ионизации в организме возникают биологические процессы, приводящие к нарушению жизненных функций отдельных органов и развитию лучевой болезни. </a:t>
            </a:r>
          </a:p>
        </p:txBody>
      </p:sp>
    </p:spTree>
    <p:extLst>
      <p:ext uri="{BB962C8B-B14F-4D97-AF65-F5344CB8AC3E}">
        <p14:creationId xmlns:p14="http://schemas.microsoft.com/office/powerpoint/2010/main" val="11610514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a:extLst>
              <a:ext uri="{FF2B5EF4-FFF2-40B4-BE49-F238E27FC236}">
                <a16:creationId xmlns="" xmlns:a16="http://schemas.microsoft.com/office/drawing/2014/main" id="{E3AAFBC8-E8BF-C604-F279-07D713F84756}"/>
              </a:ext>
            </a:extLst>
          </p:cNvPr>
          <p:cNvSpPr>
            <a:spLocks noChangeArrowheads="1"/>
          </p:cNvSpPr>
          <p:nvPr/>
        </p:nvSpPr>
        <p:spPr bwMode="auto">
          <a:xfrm>
            <a:off x="684213" y="1196975"/>
            <a:ext cx="7993062" cy="1025525"/>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5000"/>
              </a:lnSpc>
              <a:spcBef>
                <a:spcPct val="0"/>
              </a:spcBef>
              <a:buFontTx/>
              <a:buNone/>
            </a:pPr>
            <a:r>
              <a:rPr lang="ru-RU" altLang="ru-RU" sz="1800" b="1">
                <a:latin typeface="Times New Roman" panose="02020603050405020304" pitchFamily="18" charset="0"/>
              </a:rPr>
              <a:t>Проникающая радиация - это гамма-излучение и поток нейтронов, испускаемых в окружающую среду. Время ее воздействия не превышает 10-15 с. Основными характеристиками излучения являются поток и плотность потока частиц, доза и мощность дозы излучения. </a:t>
            </a:r>
          </a:p>
        </p:txBody>
      </p:sp>
      <p:pic>
        <p:nvPicPr>
          <p:cNvPr id="19460" name="Picture 6" descr="0254446808">
            <a:extLst>
              <a:ext uri="{FF2B5EF4-FFF2-40B4-BE49-F238E27FC236}">
                <a16:creationId xmlns="" xmlns:a16="http://schemas.microsoft.com/office/drawing/2014/main" id="{EA10EF41-413A-AE3A-C556-D8EF77024889}"/>
              </a:ext>
            </a:extLst>
          </p:cNvPr>
          <p:cNvPicPr>
            <a:picLocks noChangeAspect="1" noChangeArrowheads="1"/>
          </p:cNvPicPr>
          <p:nvPr/>
        </p:nvPicPr>
        <p:blipFill>
          <a:blip r:embed="rId2">
            <a:clrChange>
              <a:clrFrom>
                <a:srgbClr val="DFE9E1"/>
              </a:clrFrom>
              <a:clrTo>
                <a:srgbClr val="DFE9E1">
                  <a:alpha val="0"/>
                </a:srgbClr>
              </a:clrTo>
            </a:clrChange>
            <a:extLst>
              <a:ext uri="{28A0092B-C50C-407E-A947-70E740481C1C}">
                <a14:useLocalDpi xmlns:a14="http://schemas.microsoft.com/office/drawing/2010/main" val="0"/>
              </a:ext>
            </a:extLst>
          </a:blip>
          <a:srcRect/>
          <a:stretch>
            <a:fillRect/>
          </a:stretch>
        </p:blipFill>
        <p:spPr bwMode="auto">
          <a:xfrm>
            <a:off x="2051050" y="1844675"/>
            <a:ext cx="554355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6">
            <a:extLst>
              <a:ext uri="{FF2B5EF4-FFF2-40B4-BE49-F238E27FC236}">
                <a16:creationId xmlns="" xmlns:a16="http://schemas.microsoft.com/office/drawing/2014/main" id="{4BE3BB8C-FB70-A971-150B-A16435802AE1}"/>
              </a:ext>
            </a:extLst>
          </p:cNvPr>
          <p:cNvSpPr>
            <a:spLocks noChangeArrowheads="1"/>
          </p:cNvSpPr>
          <p:nvPr/>
        </p:nvSpPr>
        <p:spPr bwMode="auto">
          <a:xfrm>
            <a:off x="827088" y="5376863"/>
            <a:ext cx="7920037" cy="558800"/>
          </a:xfrm>
          <a:prstGeom prst="rect">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5000"/>
              </a:lnSpc>
              <a:spcBef>
                <a:spcPct val="0"/>
              </a:spcBef>
              <a:buFontTx/>
              <a:buNone/>
            </a:pPr>
            <a:r>
              <a:rPr lang="ru-RU" altLang="ru-RU" sz="1800" b="1">
                <a:latin typeface="Times New Roman" panose="02020603050405020304" pitchFamily="18" charset="0"/>
              </a:rPr>
              <a:t>Основные параметры, характеризующие ионизирующие излучения, </a:t>
            </a:r>
          </a:p>
          <a:p>
            <a:pPr>
              <a:lnSpc>
                <a:spcPct val="85000"/>
              </a:lnSpc>
              <a:spcBef>
                <a:spcPct val="0"/>
              </a:spcBef>
              <a:buFontTx/>
              <a:buNone/>
            </a:pPr>
            <a:r>
              <a:rPr lang="ru-RU" altLang="ru-RU" sz="1800" b="1">
                <a:latin typeface="Times New Roman" panose="02020603050405020304" pitchFamily="18" charset="0"/>
              </a:rPr>
              <a:t>- доза и мощность дозы излучения, поток и плотность потока частиц</a:t>
            </a:r>
          </a:p>
        </p:txBody>
      </p:sp>
      <p:sp>
        <p:nvSpPr>
          <p:cNvPr id="16391" name="Rectangle 7">
            <a:extLst>
              <a:ext uri="{FF2B5EF4-FFF2-40B4-BE49-F238E27FC236}">
                <a16:creationId xmlns="" xmlns:a16="http://schemas.microsoft.com/office/drawing/2014/main" id="{A945E457-378A-D78B-05EC-59C7F111A1EE}"/>
              </a:ext>
            </a:extLst>
          </p:cNvPr>
          <p:cNvSpPr>
            <a:spLocks noChangeArrowheads="1"/>
          </p:cNvSpPr>
          <p:nvPr/>
        </p:nvSpPr>
        <p:spPr bwMode="auto">
          <a:xfrm>
            <a:off x="457200" y="0"/>
            <a:ext cx="8229600" cy="1196975"/>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Проникающая радиация</a:t>
            </a:r>
          </a:p>
        </p:txBody>
      </p:sp>
    </p:spTree>
    <p:extLst>
      <p:ext uri="{BB962C8B-B14F-4D97-AF65-F5344CB8AC3E}">
        <p14:creationId xmlns:p14="http://schemas.microsoft.com/office/powerpoint/2010/main" val="3446325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447800" y="152400"/>
            <a:ext cx="6400800" cy="609600"/>
          </a:xfrm>
          <a:prstGeom prst="rect">
            <a:avLst/>
          </a:prstGeom>
          <a:gradFill rotWithShape="0">
            <a:gsLst>
              <a:gs pos="0">
                <a:srgbClr val="99CC00"/>
              </a:gs>
              <a:gs pos="50000">
                <a:srgbClr val="FFFFFF"/>
              </a:gs>
              <a:gs pos="100000">
                <a:srgbClr val="99CC00"/>
              </a:gs>
            </a:gsLst>
            <a:lin ang="0" scaled="1"/>
          </a:gradFill>
          <a:ln w="28575">
            <a:solidFill>
              <a:schemeClr val="tx1"/>
            </a:solidFill>
            <a:miter lim="800000"/>
            <a:headEnd/>
            <a:tailEnd/>
          </a:ln>
          <a:effectLst/>
        </p:spPr>
        <p:txBody>
          <a:bodyPr>
            <a:spAutoFit/>
          </a:bodyPr>
          <a:lstStyle/>
          <a:p>
            <a:pPr algn="ctr">
              <a:spcBef>
                <a:spcPct val="50000"/>
              </a:spcBef>
            </a:pPr>
            <a:r>
              <a:rPr lang="ru-RU" altLang="ru-RU" sz="1600" b="1"/>
              <a:t>Радиоактивные продукты ядерного взрыва являются источником</a:t>
            </a:r>
          </a:p>
        </p:txBody>
      </p:sp>
      <p:sp>
        <p:nvSpPr>
          <p:cNvPr id="25603" name="Text Box 3"/>
          <p:cNvSpPr txBox="1">
            <a:spLocks noChangeArrowheads="1"/>
          </p:cNvSpPr>
          <p:nvPr/>
        </p:nvSpPr>
        <p:spPr bwMode="auto">
          <a:xfrm>
            <a:off x="250825" y="990600"/>
            <a:ext cx="2797175" cy="365125"/>
          </a:xfrm>
          <a:prstGeom prst="rect">
            <a:avLst/>
          </a:prstGeom>
          <a:gradFill rotWithShape="0">
            <a:gsLst>
              <a:gs pos="0">
                <a:srgbClr val="99CC00"/>
              </a:gs>
              <a:gs pos="50000">
                <a:srgbClr val="FFFFFF"/>
              </a:gs>
              <a:gs pos="100000">
                <a:srgbClr val="99CC00"/>
              </a:gs>
            </a:gsLst>
            <a:lin ang="0" scaled="1"/>
          </a:gradFill>
          <a:ln w="28575">
            <a:solidFill>
              <a:schemeClr val="tx1"/>
            </a:solidFill>
            <a:miter lim="800000"/>
            <a:headEnd/>
            <a:tailEnd/>
          </a:ln>
          <a:effectLst/>
        </p:spPr>
        <p:txBody>
          <a:bodyPr>
            <a:spAutoFit/>
          </a:bodyPr>
          <a:lstStyle/>
          <a:p>
            <a:pPr algn="ctr">
              <a:spcBef>
                <a:spcPct val="50000"/>
              </a:spcBef>
            </a:pPr>
            <a:r>
              <a:rPr lang="ru-RU" altLang="ru-RU" sz="1600" b="1"/>
              <a:t>Альфа-излучения</a:t>
            </a:r>
          </a:p>
        </p:txBody>
      </p:sp>
      <p:sp>
        <p:nvSpPr>
          <p:cNvPr id="25604" name="Text Box 4"/>
          <p:cNvSpPr txBox="1">
            <a:spLocks noChangeArrowheads="1"/>
          </p:cNvSpPr>
          <p:nvPr/>
        </p:nvSpPr>
        <p:spPr bwMode="auto">
          <a:xfrm>
            <a:off x="3276600" y="990600"/>
            <a:ext cx="2667000" cy="365125"/>
          </a:xfrm>
          <a:prstGeom prst="rect">
            <a:avLst/>
          </a:prstGeom>
          <a:gradFill rotWithShape="0">
            <a:gsLst>
              <a:gs pos="0">
                <a:srgbClr val="99CC00"/>
              </a:gs>
              <a:gs pos="50000">
                <a:srgbClr val="FFFFFF"/>
              </a:gs>
              <a:gs pos="100000">
                <a:srgbClr val="99CC00"/>
              </a:gs>
            </a:gsLst>
            <a:lin ang="0" scaled="1"/>
          </a:gradFill>
          <a:ln w="28575">
            <a:solidFill>
              <a:schemeClr val="tx1"/>
            </a:solidFill>
            <a:miter lim="800000"/>
            <a:headEnd/>
            <a:tailEnd/>
          </a:ln>
          <a:effectLst/>
        </p:spPr>
        <p:txBody>
          <a:bodyPr>
            <a:spAutoFit/>
          </a:bodyPr>
          <a:lstStyle/>
          <a:p>
            <a:pPr algn="ctr">
              <a:spcBef>
                <a:spcPct val="50000"/>
              </a:spcBef>
            </a:pPr>
            <a:r>
              <a:rPr lang="ru-RU" altLang="ru-RU" sz="1600" b="1"/>
              <a:t>Бета-излучения</a:t>
            </a:r>
          </a:p>
        </p:txBody>
      </p:sp>
      <p:sp>
        <p:nvSpPr>
          <p:cNvPr id="25605" name="Text Box 5"/>
          <p:cNvSpPr txBox="1">
            <a:spLocks noChangeArrowheads="1"/>
          </p:cNvSpPr>
          <p:nvPr/>
        </p:nvSpPr>
        <p:spPr bwMode="auto">
          <a:xfrm>
            <a:off x="6324600" y="990600"/>
            <a:ext cx="2667000" cy="365125"/>
          </a:xfrm>
          <a:prstGeom prst="rect">
            <a:avLst/>
          </a:prstGeom>
          <a:gradFill rotWithShape="0">
            <a:gsLst>
              <a:gs pos="0">
                <a:srgbClr val="99CC00"/>
              </a:gs>
              <a:gs pos="50000">
                <a:srgbClr val="FFFFFF"/>
              </a:gs>
              <a:gs pos="100000">
                <a:srgbClr val="99CC00"/>
              </a:gs>
            </a:gsLst>
            <a:lin ang="0" scaled="1"/>
          </a:gradFill>
          <a:ln w="28575">
            <a:solidFill>
              <a:schemeClr val="tx1"/>
            </a:solidFill>
            <a:miter lim="800000"/>
            <a:headEnd/>
            <a:tailEnd/>
          </a:ln>
          <a:effectLst/>
        </p:spPr>
        <p:txBody>
          <a:bodyPr>
            <a:spAutoFit/>
          </a:bodyPr>
          <a:lstStyle/>
          <a:p>
            <a:pPr algn="ctr">
              <a:spcBef>
                <a:spcPct val="50000"/>
              </a:spcBef>
            </a:pPr>
            <a:r>
              <a:rPr lang="ru-RU" altLang="ru-RU" sz="1600" b="1"/>
              <a:t>Гамма-излучения</a:t>
            </a:r>
          </a:p>
        </p:txBody>
      </p:sp>
      <p:sp>
        <p:nvSpPr>
          <p:cNvPr id="25606" name="Freeform 6"/>
          <p:cNvSpPr>
            <a:spLocks/>
          </p:cNvSpPr>
          <p:nvPr/>
        </p:nvSpPr>
        <p:spPr bwMode="auto">
          <a:xfrm>
            <a:off x="2205038" y="762000"/>
            <a:ext cx="690562" cy="203200"/>
          </a:xfrm>
          <a:custGeom>
            <a:avLst/>
            <a:gdLst>
              <a:gd name="T0" fmla="*/ 690562 w 435"/>
              <a:gd name="T1" fmla="*/ 0 h 128"/>
              <a:gd name="T2" fmla="*/ 0 w 435"/>
              <a:gd name="T3" fmla="*/ 203200 h 128"/>
              <a:gd name="T4" fmla="*/ 0 60000 65536"/>
              <a:gd name="T5" fmla="*/ 0 60000 65536"/>
            </a:gdLst>
            <a:ahLst/>
            <a:cxnLst>
              <a:cxn ang="T4">
                <a:pos x="T0" y="T1"/>
              </a:cxn>
              <a:cxn ang="T5">
                <a:pos x="T2" y="T3"/>
              </a:cxn>
            </a:cxnLst>
            <a:rect l="0" t="0" r="r" b="b"/>
            <a:pathLst>
              <a:path w="435" h="128">
                <a:moveTo>
                  <a:pt x="435" y="0"/>
                </a:moveTo>
                <a:lnTo>
                  <a:pt x="0" y="128"/>
                </a:lnTo>
              </a:path>
            </a:pathLst>
          </a:custGeom>
          <a:noFill/>
          <a:ln w="28575">
            <a:solidFill>
              <a:schemeClr val="tx1"/>
            </a:solidFill>
            <a:round/>
            <a:headEnd/>
            <a:tailEnd type="triangle" w="med" len="med"/>
          </a:ln>
          <a:effectLst/>
        </p:spPr>
        <p:txBody>
          <a:bodyPr wrap="none" anchor="ctr"/>
          <a:lstStyle/>
          <a:p>
            <a:endParaRPr lang="ru-RU"/>
          </a:p>
        </p:txBody>
      </p:sp>
      <p:sp>
        <p:nvSpPr>
          <p:cNvPr id="25607" name="Freeform 7"/>
          <p:cNvSpPr>
            <a:spLocks/>
          </p:cNvSpPr>
          <p:nvPr/>
        </p:nvSpPr>
        <p:spPr bwMode="auto">
          <a:xfrm>
            <a:off x="6172200" y="762000"/>
            <a:ext cx="704850" cy="203200"/>
          </a:xfrm>
          <a:custGeom>
            <a:avLst/>
            <a:gdLst>
              <a:gd name="T0" fmla="*/ 0 w 444"/>
              <a:gd name="T1" fmla="*/ 0 h 128"/>
              <a:gd name="T2" fmla="*/ 704850 w 444"/>
              <a:gd name="T3" fmla="*/ 203200 h 128"/>
              <a:gd name="T4" fmla="*/ 0 60000 65536"/>
              <a:gd name="T5" fmla="*/ 0 60000 65536"/>
            </a:gdLst>
            <a:ahLst/>
            <a:cxnLst>
              <a:cxn ang="T4">
                <a:pos x="T0" y="T1"/>
              </a:cxn>
              <a:cxn ang="T5">
                <a:pos x="T2" y="T3"/>
              </a:cxn>
            </a:cxnLst>
            <a:rect l="0" t="0" r="r" b="b"/>
            <a:pathLst>
              <a:path w="444" h="128">
                <a:moveTo>
                  <a:pt x="0" y="0"/>
                </a:moveTo>
                <a:lnTo>
                  <a:pt x="444" y="128"/>
                </a:lnTo>
              </a:path>
            </a:pathLst>
          </a:custGeom>
          <a:noFill/>
          <a:ln w="28575">
            <a:solidFill>
              <a:schemeClr val="tx1"/>
            </a:solidFill>
            <a:round/>
            <a:headEnd/>
            <a:tailEnd type="triangle" w="med" len="med"/>
          </a:ln>
          <a:effectLst/>
        </p:spPr>
        <p:txBody>
          <a:bodyPr wrap="none" anchor="ctr"/>
          <a:lstStyle/>
          <a:p>
            <a:endParaRPr lang="ru-RU"/>
          </a:p>
        </p:txBody>
      </p:sp>
      <p:sp>
        <p:nvSpPr>
          <p:cNvPr id="25608" name="Line 8"/>
          <p:cNvSpPr>
            <a:spLocks noChangeShapeType="1"/>
          </p:cNvSpPr>
          <p:nvPr/>
        </p:nvSpPr>
        <p:spPr bwMode="auto">
          <a:xfrm flipH="1">
            <a:off x="4495800" y="762000"/>
            <a:ext cx="0" cy="228600"/>
          </a:xfrm>
          <a:prstGeom prst="line">
            <a:avLst/>
          </a:prstGeom>
          <a:noFill/>
          <a:ln w="28575">
            <a:solidFill>
              <a:schemeClr val="tx1"/>
            </a:solidFill>
            <a:round/>
            <a:headEnd/>
            <a:tailEnd type="triangle" w="med" len="med"/>
          </a:ln>
          <a:effectLst/>
        </p:spPr>
        <p:txBody>
          <a:bodyPr wrap="none" anchor="ctr"/>
          <a:lstStyle/>
          <a:p>
            <a:endParaRPr lang="ru-RU"/>
          </a:p>
        </p:txBody>
      </p:sp>
      <p:sp>
        <p:nvSpPr>
          <p:cNvPr id="25609" name="Text Box 9"/>
          <p:cNvSpPr txBox="1">
            <a:spLocks noChangeArrowheads="1"/>
          </p:cNvSpPr>
          <p:nvPr/>
        </p:nvSpPr>
        <p:spPr bwMode="auto">
          <a:xfrm>
            <a:off x="250825" y="1371600"/>
            <a:ext cx="2797175" cy="1098550"/>
          </a:xfrm>
          <a:prstGeom prst="rect">
            <a:avLst/>
          </a:prstGeom>
          <a:gradFill rotWithShape="0">
            <a:gsLst>
              <a:gs pos="0">
                <a:srgbClr val="FF9966"/>
              </a:gs>
              <a:gs pos="50000">
                <a:srgbClr val="FFFFFF"/>
              </a:gs>
              <a:gs pos="100000">
                <a:srgbClr val="FF9966"/>
              </a:gs>
            </a:gsLst>
            <a:lin ang="0" scaled="1"/>
          </a:gradFill>
          <a:ln w="28575">
            <a:solidFill>
              <a:schemeClr val="tx1"/>
            </a:solidFill>
            <a:miter lim="800000"/>
            <a:headEnd/>
            <a:tailEnd/>
          </a:ln>
          <a:effectLst/>
        </p:spPr>
        <p:txBody>
          <a:bodyPr anchor="ctr">
            <a:spAutoFit/>
          </a:bodyPr>
          <a:lstStyle/>
          <a:p>
            <a:pPr algn="ctr">
              <a:spcBef>
                <a:spcPct val="50000"/>
              </a:spcBef>
            </a:pPr>
            <a:r>
              <a:rPr lang="ru-RU" altLang="ru-RU" sz="1600" b="1" dirty="0"/>
              <a:t>Источник - непрореагировавшая часть делящегося вещества</a:t>
            </a:r>
          </a:p>
        </p:txBody>
      </p:sp>
      <p:sp>
        <p:nvSpPr>
          <p:cNvPr id="25610" name="Text Box 10"/>
          <p:cNvSpPr txBox="1">
            <a:spLocks noChangeArrowheads="1"/>
          </p:cNvSpPr>
          <p:nvPr/>
        </p:nvSpPr>
        <p:spPr bwMode="auto">
          <a:xfrm>
            <a:off x="3276600" y="1365112"/>
            <a:ext cx="5715000" cy="1098550"/>
          </a:xfrm>
          <a:prstGeom prst="rect">
            <a:avLst/>
          </a:prstGeom>
          <a:gradFill rotWithShape="0">
            <a:gsLst>
              <a:gs pos="0">
                <a:srgbClr val="FF9966"/>
              </a:gs>
              <a:gs pos="50000">
                <a:srgbClr val="FFFFFF"/>
              </a:gs>
              <a:gs pos="100000">
                <a:srgbClr val="FF9966"/>
              </a:gs>
            </a:gsLst>
            <a:lin ang="0" scaled="1"/>
          </a:gradFill>
          <a:ln w="28575">
            <a:solidFill>
              <a:schemeClr val="tx1"/>
            </a:solidFill>
            <a:miter lim="800000"/>
            <a:headEnd/>
            <a:tailEnd/>
          </a:ln>
          <a:effectLst/>
        </p:spPr>
        <p:txBody>
          <a:bodyPr anchor="ctr">
            <a:spAutoFit/>
          </a:bodyPr>
          <a:lstStyle/>
          <a:p>
            <a:pPr algn="just">
              <a:spcBef>
                <a:spcPct val="50000"/>
              </a:spcBef>
            </a:pPr>
            <a:r>
              <a:rPr lang="ru-RU" altLang="ru-RU" sz="1600" b="1" dirty="0"/>
              <a:t>Источник </a:t>
            </a:r>
            <a:r>
              <a:rPr lang="ru-RU" altLang="ru-RU" sz="1600" b="1" dirty="0" smtClean="0"/>
              <a:t>бета и </a:t>
            </a:r>
            <a:r>
              <a:rPr lang="ru-RU" altLang="ru-RU" sz="1600" b="1" dirty="0"/>
              <a:t>гамма-излучения - осколки деления и радиоактивные вещества , образующиеся по действием нейтронов в грунте в районе взрыва, в материалах ВВТ</a:t>
            </a:r>
          </a:p>
        </p:txBody>
      </p:sp>
      <p:sp>
        <p:nvSpPr>
          <p:cNvPr id="25611" name="Text Box 11"/>
          <p:cNvSpPr txBox="1">
            <a:spLocks noChangeArrowheads="1"/>
          </p:cNvSpPr>
          <p:nvPr/>
        </p:nvSpPr>
        <p:spPr bwMode="auto">
          <a:xfrm>
            <a:off x="239712" y="2590800"/>
            <a:ext cx="5616575" cy="1246495"/>
          </a:xfrm>
          <a:prstGeom prst="rect">
            <a:avLst/>
          </a:prstGeom>
          <a:gradFill rotWithShape="0">
            <a:gsLst>
              <a:gs pos="0">
                <a:srgbClr val="FFFF00"/>
              </a:gs>
              <a:gs pos="50000">
                <a:srgbClr val="FFFFFF"/>
              </a:gs>
              <a:gs pos="100000">
                <a:srgbClr val="FFFF00"/>
              </a:gs>
            </a:gsLst>
            <a:lin ang="0" scaled="1"/>
          </a:gradFill>
          <a:ln w="28575">
            <a:solidFill>
              <a:srgbClr val="800000"/>
            </a:solidFill>
            <a:miter lim="800000"/>
            <a:headEnd/>
            <a:tailEnd/>
          </a:ln>
          <a:effectLst/>
        </p:spPr>
        <p:txBody>
          <a:bodyPr>
            <a:spAutoFit/>
          </a:bodyPr>
          <a:lstStyle/>
          <a:p>
            <a:pPr algn="just">
              <a:spcBef>
                <a:spcPct val="50000"/>
              </a:spcBef>
            </a:pPr>
            <a:r>
              <a:rPr lang="ru-RU" altLang="ru-RU" sz="1500" b="1" dirty="0"/>
              <a:t>Альфа- и бета-частицы имеют малую проникающую способность и поэтому могут оказывать поражающее действие на организм только при контакте с открытыми участками тела или при попадании их внутрь организма с пищей, водой и </a:t>
            </a:r>
            <a:r>
              <a:rPr lang="ru-RU" altLang="ru-RU" sz="1500" b="1" dirty="0" smtClean="0"/>
              <a:t>воздухом.</a:t>
            </a:r>
            <a:endParaRPr lang="ru-RU" altLang="ru-RU" sz="1500" b="1" dirty="0"/>
          </a:p>
        </p:txBody>
      </p:sp>
      <p:sp>
        <p:nvSpPr>
          <p:cNvPr id="25612" name="Text Box 12"/>
          <p:cNvSpPr txBox="1">
            <a:spLocks noChangeArrowheads="1"/>
          </p:cNvSpPr>
          <p:nvPr/>
        </p:nvSpPr>
        <p:spPr bwMode="auto">
          <a:xfrm>
            <a:off x="6019800" y="2613882"/>
            <a:ext cx="2971800" cy="1200329"/>
          </a:xfrm>
          <a:prstGeom prst="rect">
            <a:avLst/>
          </a:prstGeom>
          <a:gradFill rotWithShape="0">
            <a:gsLst>
              <a:gs pos="0">
                <a:srgbClr val="FF0000"/>
              </a:gs>
              <a:gs pos="50000">
                <a:srgbClr val="FFFFFF"/>
              </a:gs>
              <a:gs pos="100000">
                <a:srgbClr val="FF0000"/>
              </a:gs>
            </a:gsLst>
            <a:lin ang="0" scaled="1"/>
          </a:gradFill>
          <a:ln w="28575">
            <a:solidFill>
              <a:schemeClr val="tx1"/>
            </a:solidFill>
            <a:miter lim="800000"/>
            <a:headEnd/>
            <a:tailEnd/>
          </a:ln>
          <a:effectLst/>
        </p:spPr>
        <p:txBody>
          <a:bodyPr>
            <a:spAutoFit/>
          </a:bodyPr>
          <a:lstStyle/>
          <a:p>
            <a:pPr algn="just">
              <a:spcBef>
                <a:spcPct val="50000"/>
              </a:spcBef>
            </a:pPr>
            <a:r>
              <a:rPr lang="ru-RU" altLang="ru-RU" sz="1600" b="1" dirty="0"/>
              <a:t> </a:t>
            </a:r>
            <a:r>
              <a:rPr lang="ru-RU" altLang="ru-RU" sz="1500" b="1" dirty="0" smtClean="0"/>
              <a:t>Внешнее облучение </a:t>
            </a:r>
            <a:r>
              <a:rPr lang="ru-RU" altLang="ru-RU" sz="1500" b="1" dirty="0"/>
              <a:t>людей определяется в основном </a:t>
            </a:r>
            <a:r>
              <a:rPr lang="ru-RU" altLang="ru-RU" sz="1500" b="1" dirty="0" smtClean="0"/>
              <a:t>гамма-излучением.</a:t>
            </a:r>
            <a:endParaRPr lang="ru-RU" altLang="ru-RU" sz="1500" b="1" dirty="0"/>
          </a:p>
          <a:p>
            <a:pPr algn="ctr">
              <a:spcBef>
                <a:spcPct val="50000"/>
              </a:spcBef>
            </a:pPr>
            <a:endParaRPr lang="ru-RU" altLang="ru-RU" sz="1600" b="1" dirty="0"/>
          </a:p>
        </p:txBody>
      </p:sp>
      <p:pic>
        <p:nvPicPr>
          <p:cNvPr id="18" name="Picture 2" descr="ÐÐ¾ÑÐ¾Ð¶ÐµÐµ Ð¸Ð·Ð¾Ð±ÑÐ°Ð¶ÐµÐ½Ð¸Ðµ"/>
          <p:cNvPicPr>
            <a:picLocks noChangeAspect="1" noChangeArrowheads="1"/>
          </p:cNvPicPr>
          <p:nvPr/>
        </p:nvPicPr>
        <p:blipFill>
          <a:blip r:embed="rId3"/>
          <a:srcRect/>
          <a:stretch>
            <a:fillRect/>
          </a:stretch>
        </p:blipFill>
        <p:spPr bwMode="auto">
          <a:xfrm>
            <a:off x="323528" y="4221088"/>
            <a:ext cx="8668072" cy="2348880"/>
          </a:xfrm>
          <a:prstGeom prst="rect">
            <a:avLst/>
          </a:prstGeom>
          <a:ln>
            <a:noFill/>
          </a:ln>
          <a:effectLst>
            <a:softEdge rad="112500"/>
          </a:effectLst>
        </p:spPr>
      </p:pic>
    </p:spTree>
    <p:extLst>
      <p:ext uri="{BB962C8B-B14F-4D97-AF65-F5344CB8AC3E}">
        <p14:creationId xmlns:p14="http://schemas.microsoft.com/office/powerpoint/2010/main" val="1756531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descr="nucl17"/>
          <p:cNvPicPr>
            <a:picLocks noChangeAspect="1" noChangeArrowheads="1"/>
          </p:cNvPicPr>
          <p:nvPr/>
        </p:nvPicPr>
        <p:blipFill>
          <a:blip r:embed="rId2">
            <a:extLst>
              <a:ext uri="{28A0092B-C50C-407E-A947-70E740481C1C}">
                <a14:useLocalDpi xmlns:a14="http://schemas.microsoft.com/office/drawing/2010/main" val="0"/>
              </a:ext>
            </a:extLst>
          </a:blip>
          <a:srcRect t="10092" b="9052"/>
          <a:stretch>
            <a:fillRect/>
          </a:stretch>
        </p:blipFill>
        <p:spPr bwMode="auto">
          <a:xfrm>
            <a:off x="2339752" y="1124744"/>
            <a:ext cx="4752975" cy="4187007"/>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p:cNvSpPr>
            <a:spLocks noGrp="1" noChangeArrowheads="1"/>
          </p:cNvSpPr>
          <p:nvPr>
            <p:ph type="ctrTitle"/>
          </p:nvPr>
        </p:nvSpPr>
        <p:spPr>
          <a:xfrm>
            <a:off x="611188" y="115888"/>
            <a:ext cx="7772400" cy="792162"/>
          </a:xfrm>
        </p:spPr>
        <p:txBody>
          <a:bodyPr>
            <a:normAutofit/>
          </a:bodyPr>
          <a:lstStyle/>
          <a:p>
            <a:r>
              <a:rPr lang="ru-RU" sz="1800" b="1" dirty="0">
                <a:solidFill>
                  <a:srgbClr val="FF0000"/>
                </a:solidFill>
                <a:effectLst>
                  <a:outerShdw blurRad="38100" dist="38100" dir="2700000" algn="tl">
                    <a:srgbClr val="000000">
                      <a:alpha val="43137"/>
                    </a:srgbClr>
                  </a:outerShdw>
                </a:effectLst>
                <a:latin typeface="Arial" pitchFamily="34" charset="0"/>
                <a:cs typeface="Arial" pitchFamily="34" charset="0"/>
              </a:rPr>
              <a:t>Электромагнитный импульс</a:t>
            </a:r>
            <a:r>
              <a:rPr lang="ru-RU" sz="1800" b="1" dirty="0">
                <a:effectLst>
                  <a:outerShdw blurRad="38100" dist="38100" dir="2700000" algn="tl">
                    <a:srgbClr val="000000">
                      <a:alpha val="43137"/>
                    </a:srgbClr>
                  </a:outerShdw>
                </a:effectLst>
                <a:latin typeface="Arial" pitchFamily="34" charset="0"/>
                <a:cs typeface="Arial" pitchFamily="34" charset="0"/>
              </a:rPr>
              <a:t> </a:t>
            </a:r>
          </a:p>
        </p:txBody>
      </p:sp>
      <p:sp>
        <p:nvSpPr>
          <p:cNvPr id="30726" name="Rectangle 6"/>
          <p:cNvSpPr>
            <a:spLocks noGrp="1" noChangeArrowheads="1"/>
          </p:cNvSpPr>
          <p:nvPr>
            <p:ph type="subTitle" idx="1"/>
          </p:nvPr>
        </p:nvSpPr>
        <p:spPr>
          <a:xfrm>
            <a:off x="323528" y="5589240"/>
            <a:ext cx="8642350" cy="1080293"/>
          </a:xfrm>
        </p:spPr>
        <p:txBody>
          <a:bodyPr/>
          <a:lstStyle/>
          <a:p>
            <a:pPr algn="just">
              <a:lnSpc>
                <a:spcPct val="90000"/>
              </a:lnSpc>
            </a:pPr>
            <a:r>
              <a:rPr lang="ru-RU" sz="2800" dirty="0"/>
              <a:t>    </a:t>
            </a:r>
            <a:r>
              <a:rPr lang="ru-RU" sz="1800" dirty="0">
                <a:solidFill>
                  <a:srgbClr val="FF0000"/>
                </a:solidFill>
                <a:effectLst>
                  <a:outerShdw blurRad="38100" dist="38100" dir="2700000" algn="tl">
                    <a:srgbClr val="000000">
                      <a:alpha val="43137"/>
                    </a:srgbClr>
                  </a:outerShdw>
                </a:effectLst>
                <a:latin typeface="Arial" pitchFamily="34" charset="0"/>
                <a:cs typeface="Arial" pitchFamily="34" charset="0"/>
              </a:rPr>
              <a:t>Кратковременное электромагнитное поле, возникающее при взрыве ядерного боеприпаса в результате взаимодействия гамма-лучей и нейтронов, испускаемых при ядерном взрыве, с атомами окружающей среды. </a:t>
            </a:r>
          </a:p>
        </p:txBody>
      </p:sp>
    </p:spTree>
    <p:extLst>
      <p:ext uri="{BB962C8B-B14F-4D97-AF65-F5344CB8AC3E}">
        <p14:creationId xmlns:p14="http://schemas.microsoft.com/office/powerpoint/2010/main" val="22344192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6">
            <a:extLst>
              <a:ext uri="{FF2B5EF4-FFF2-40B4-BE49-F238E27FC236}">
                <a16:creationId xmlns="" xmlns:a16="http://schemas.microsoft.com/office/drawing/2014/main" id="{C6AD3A47-F63C-F3F5-8B15-D65D18860907}"/>
              </a:ext>
            </a:extLst>
          </p:cNvPr>
          <p:cNvSpPr>
            <a:spLocks noChangeArrowheads="1"/>
          </p:cNvSpPr>
          <p:nvPr/>
        </p:nvSpPr>
        <p:spPr bwMode="auto">
          <a:xfrm>
            <a:off x="395288" y="1158875"/>
            <a:ext cx="8424862" cy="1258888"/>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5429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5000"/>
              </a:lnSpc>
              <a:spcBef>
                <a:spcPct val="0"/>
              </a:spcBef>
              <a:buFontTx/>
              <a:buNone/>
            </a:pPr>
            <a:r>
              <a:rPr lang="ru-RU" altLang="ru-RU" sz="1800" b="1" i="1">
                <a:latin typeface="Times New Roman" panose="02020603050405020304" pitchFamily="18" charset="0"/>
              </a:rPr>
              <a:t>Электромагнитный импульс</a:t>
            </a:r>
            <a:r>
              <a:rPr lang="ru-RU" altLang="ru-RU" sz="1800" b="1">
                <a:latin typeface="Times New Roman" panose="02020603050405020304" pitchFamily="18" charset="0"/>
              </a:rPr>
              <a:t> (ЭМИ) представляет собой кратковременные (длится несколько десятых долей секунды) электрические и магнитные поля, создаваемые потоком гамма-квантов и нейтронов, в огромном количестве мгновенно испускаемых при ЯВ (наземных и низких воздушных).</a:t>
            </a:r>
          </a:p>
        </p:txBody>
      </p:sp>
      <p:pic>
        <p:nvPicPr>
          <p:cNvPr id="20484" name="Picture 16" descr="i (1)">
            <a:extLst>
              <a:ext uri="{FF2B5EF4-FFF2-40B4-BE49-F238E27FC236}">
                <a16:creationId xmlns="" xmlns:a16="http://schemas.microsoft.com/office/drawing/2014/main" id="{39BC2145-E858-6150-A0B7-EC1857A41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852738"/>
            <a:ext cx="2016125"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7" descr="i (4)">
            <a:extLst>
              <a:ext uri="{FF2B5EF4-FFF2-40B4-BE49-F238E27FC236}">
                <a16:creationId xmlns="" xmlns:a16="http://schemas.microsoft.com/office/drawing/2014/main" id="{A6E2BCF0-BEDC-63EA-A4DC-53E5DBC05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2852738"/>
            <a:ext cx="1871662"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0">
            <a:extLst>
              <a:ext uri="{FF2B5EF4-FFF2-40B4-BE49-F238E27FC236}">
                <a16:creationId xmlns="" xmlns:a16="http://schemas.microsoft.com/office/drawing/2014/main" id="{81A9A5F5-E8CA-3F95-BEE1-215ABE1E1462}"/>
              </a:ext>
            </a:extLst>
          </p:cNvPr>
          <p:cNvSpPr>
            <a:spLocks noChangeArrowheads="1"/>
          </p:cNvSpPr>
          <p:nvPr/>
        </p:nvSpPr>
        <p:spPr bwMode="auto">
          <a:xfrm>
            <a:off x="468313" y="5084763"/>
            <a:ext cx="8280400" cy="1025525"/>
          </a:xfrm>
          <a:prstGeom prst="rect">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5429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5000"/>
              </a:lnSpc>
              <a:spcBef>
                <a:spcPct val="0"/>
              </a:spcBef>
              <a:buFontTx/>
              <a:buNone/>
            </a:pPr>
            <a:r>
              <a:rPr lang="ru-RU" altLang="ru-RU" sz="1800" b="1">
                <a:latin typeface="Times New Roman" panose="02020603050405020304" pitchFamily="18" charset="0"/>
              </a:rPr>
              <a:t>ЭМИ наземного ядерного взрыва характеризуется амплитудой напряженности поля и формой импульса изменения поля с течением времени. Длительность составляет несколько сотых долей микросекунды. Диапазон частот ЭМИ до 100Мгц-15 кгц.</a:t>
            </a:r>
          </a:p>
        </p:txBody>
      </p:sp>
      <p:pic>
        <p:nvPicPr>
          <p:cNvPr id="20487" name="Picture 21" descr="Электромагнитный импульс">
            <a:extLst>
              <a:ext uri="{FF2B5EF4-FFF2-40B4-BE49-F238E27FC236}">
                <a16:creationId xmlns="" xmlns:a16="http://schemas.microsoft.com/office/drawing/2014/main" id="{E269A6CA-9D77-1DCF-3D6E-C451A7008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636838"/>
            <a:ext cx="41767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0" name="Rectangle 22">
            <a:extLst>
              <a:ext uri="{FF2B5EF4-FFF2-40B4-BE49-F238E27FC236}">
                <a16:creationId xmlns="" xmlns:a16="http://schemas.microsoft.com/office/drawing/2014/main" id="{21334AD4-BFAD-CF6B-FE7F-CA8EFE81E6F2}"/>
              </a:ext>
            </a:extLst>
          </p:cNvPr>
          <p:cNvSpPr>
            <a:spLocks noChangeArrowheads="1"/>
          </p:cNvSpPr>
          <p:nvPr/>
        </p:nvSpPr>
        <p:spPr bwMode="auto">
          <a:xfrm>
            <a:off x="457200" y="0"/>
            <a:ext cx="8229600" cy="1196975"/>
          </a:xfrm>
          <a:prstGeom prst="rect">
            <a:avLst/>
          </a:prstGeom>
          <a:noFill/>
          <a:ln w="9525">
            <a:noFill/>
            <a:miter lim="800000"/>
            <a:headEnd/>
            <a:tailEnd/>
          </a:ln>
          <a:effectLst/>
        </p:spPr>
        <p:txBody>
          <a:bodyPr anchor="ctr"/>
          <a:lstStyle/>
          <a:p>
            <a:pPr algn="ctr">
              <a:defRPr/>
            </a:pPr>
            <a:r>
              <a:rPr lang="ru-RU" b="1" dirty="0">
                <a:solidFill>
                  <a:srgbClr val="996600"/>
                </a:solidFill>
                <a:effectLst>
                  <a:outerShdw blurRad="38100" dist="38100" dir="2700000" algn="tl">
                    <a:srgbClr val="000000"/>
                  </a:outerShdw>
                </a:effectLst>
              </a:rPr>
              <a:t>Электромагнитный импульс</a:t>
            </a:r>
          </a:p>
        </p:txBody>
      </p:sp>
    </p:spTree>
    <p:extLst>
      <p:ext uri="{BB962C8B-B14F-4D97-AF65-F5344CB8AC3E}">
        <p14:creationId xmlns:p14="http://schemas.microsoft.com/office/powerpoint/2010/main" val="1734387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romeo2"/>
          <p:cNvPicPr>
            <a:picLocks noChangeAspect="1" noChangeArrowheads="1"/>
          </p:cNvPicPr>
          <p:nvPr/>
        </p:nvPicPr>
        <p:blipFill>
          <a:blip r:embed="rId2">
            <a:extLst>
              <a:ext uri="{28A0092B-C50C-407E-A947-70E740481C1C}">
                <a14:useLocalDpi xmlns:a14="http://schemas.microsoft.com/office/drawing/2010/main" val="0"/>
              </a:ext>
            </a:extLst>
          </a:blip>
          <a:srcRect l="11331" r="8865"/>
          <a:stretch>
            <a:fillRect/>
          </a:stretch>
        </p:blipFill>
        <p:spPr bwMode="auto">
          <a:xfrm>
            <a:off x="0" y="0"/>
            <a:ext cx="9144000" cy="6891338"/>
          </a:xfrm>
          <a:prstGeom prst="rect">
            <a:avLst/>
          </a:prstGeom>
          <a:noFill/>
          <a:extLst>
            <a:ext uri="{909E8E84-426E-40DD-AFC4-6F175D3DCCD1}">
              <a14:hiddenFill xmlns:a14="http://schemas.microsoft.com/office/drawing/2010/main">
                <a:solidFill>
                  <a:srgbClr val="FFFFFF"/>
                </a:solidFill>
              </a14:hiddenFill>
            </a:ext>
          </a:extLst>
        </p:spPr>
      </p:pic>
      <p:sp>
        <p:nvSpPr>
          <p:cNvPr id="38916" name="Rectangle 4"/>
          <p:cNvSpPr>
            <a:spLocks noGrp="1" noChangeArrowheads="1"/>
          </p:cNvSpPr>
          <p:nvPr>
            <p:ph type="ctrTitle"/>
          </p:nvPr>
        </p:nvSpPr>
        <p:spPr>
          <a:xfrm>
            <a:off x="684213" y="115888"/>
            <a:ext cx="7772400" cy="1441450"/>
          </a:xfrm>
        </p:spPr>
        <p:txBody>
          <a:bodyPr>
            <a:normAutofit/>
          </a:bodyPr>
          <a:lstStyle/>
          <a:p>
            <a:r>
              <a:rPr lang="ru-RU" sz="1800" b="1" dirty="0">
                <a:solidFill>
                  <a:srgbClr val="FF0000"/>
                </a:solidFill>
                <a:effectLst>
                  <a:outerShdw blurRad="38100" dist="38100" dir="2700000" algn="tl">
                    <a:srgbClr val="C0C0C0"/>
                  </a:outerShdw>
                </a:effectLst>
                <a:latin typeface="Arial" pitchFamily="34" charset="0"/>
                <a:cs typeface="Arial" pitchFamily="34" charset="0"/>
              </a:rPr>
              <a:t>Радиоактивное заражение местности</a:t>
            </a:r>
            <a:r>
              <a:rPr lang="ru-RU" sz="1800" dirty="0">
                <a:latin typeface="Arial" pitchFamily="34" charset="0"/>
                <a:cs typeface="Arial" pitchFamily="34" charset="0"/>
              </a:rPr>
              <a:t> </a:t>
            </a:r>
          </a:p>
        </p:txBody>
      </p:sp>
      <p:sp>
        <p:nvSpPr>
          <p:cNvPr id="38917" name="Rectangle 5"/>
          <p:cNvSpPr>
            <a:spLocks noGrp="1" noChangeArrowheads="1"/>
          </p:cNvSpPr>
          <p:nvPr>
            <p:ph type="subTitle" idx="1"/>
          </p:nvPr>
        </p:nvSpPr>
        <p:spPr>
          <a:xfrm>
            <a:off x="430213" y="5514975"/>
            <a:ext cx="8713787" cy="1343025"/>
          </a:xfrm>
        </p:spPr>
        <p:txBody>
          <a:bodyPr>
            <a:normAutofit/>
          </a:bodyPr>
          <a:lstStyle/>
          <a:p>
            <a:pPr>
              <a:lnSpc>
                <a:spcPct val="90000"/>
              </a:lnSpc>
            </a:pPr>
            <a:r>
              <a:rPr lang="ru-RU" sz="1800" dirty="0">
                <a:solidFill>
                  <a:schemeClr val="accent1"/>
                </a:solidFill>
                <a:effectLst>
                  <a:outerShdw blurRad="38100" dist="38100" dir="2700000" algn="tl">
                    <a:srgbClr val="C0C0C0"/>
                  </a:outerShdw>
                </a:effectLst>
                <a:latin typeface="Arial" pitchFamily="34" charset="0"/>
                <a:cs typeface="Arial" pitchFamily="34" charset="0"/>
              </a:rPr>
              <a:t>Выпадения радиоактивных веществ из облака ядерного взрыва в приземный слой атмосферы, воздушное пространство, воды и другие объекты. </a:t>
            </a:r>
          </a:p>
        </p:txBody>
      </p:sp>
    </p:spTree>
    <p:extLst>
      <p:ext uri="{BB962C8B-B14F-4D97-AF65-F5344CB8AC3E}">
        <p14:creationId xmlns:p14="http://schemas.microsoft.com/office/powerpoint/2010/main" val="34307701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8" descr="i (10)">
            <a:extLst>
              <a:ext uri="{FF2B5EF4-FFF2-40B4-BE49-F238E27FC236}">
                <a16:creationId xmlns="" xmlns:a16="http://schemas.microsoft.com/office/drawing/2014/main" id="{F9E7CE30-D162-4EDB-CFE1-A87846178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3960813"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9">
            <a:extLst>
              <a:ext uri="{FF2B5EF4-FFF2-40B4-BE49-F238E27FC236}">
                <a16:creationId xmlns="" xmlns:a16="http://schemas.microsoft.com/office/drawing/2014/main" id="{24DC483F-0249-6279-09A6-7DB10EA71935}"/>
              </a:ext>
            </a:extLst>
          </p:cNvPr>
          <p:cNvSpPr>
            <a:spLocks noChangeArrowheads="1"/>
          </p:cNvSpPr>
          <p:nvPr/>
        </p:nvSpPr>
        <p:spPr bwMode="auto">
          <a:xfrm>
            <a:off x="3203575" y="5445125"/>
            <a:ext cx="3887788" cy="817563"/>
          </a:xfrm>
          <a:prstGeom prst="rect">
            <a:avLst/>
          </a:prstGeom>
          <a:gradFill rotWithShape="1">
            <a:gsLst>
              <a:gs pos="0">
                <a:srgbClr val="FF99CC"/>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5000"/>
              </a:lnSpc>
              <a:spcBef>
                <a:spcPct val="0"/>
              </a:spcBef>
              <a:buFontTx/>
              <a:buNone/>
            </a:pPr>
            <a:r>
              <a:rPr lang="ru-RU" altLang="ru-RU" sz="2000" b="1" i="1">
                <a:solidFill>
                  <a:srgbClr val="FF0000"/>
                </a:solidFill>
                <a:latin typeface="Times New Roman" panose="02020603050405020304" pitchFamily="18" charset="0"/>
              </a:rPr>
              <a:t>гамма и бета</a:t>
            </a:r>
            <a:r>
              <a:rPr lang="ru-RU" altLang="ru-RU" sz="1800" b="1">
                <a:solidFill>
                  <a:srgbClr val="FF0000"/>
                </a:solidFill>
                <a:latin typeface="Times New Roman" panose="02020603050405020304" pitchFamily="18" charset="0"/>
              </a:rPr>
              <a:t> излучения представляют основную опасность для людей</a:t>
            </a:r>
          </a:p>
        </p:txBody>
      </p:sp>
      <p:sp>
        <p:nvSpPr>
          <p:cNvPr id="21509" name="Rectangle 6">
            <a:extLst>
              <a:ext uri="{FF2B5EF4-FFF2-40B4-BE49-F238E27FC236}">
                <a16:creationId xmlns="" xmlns:a16="http://schemas.microsoft.com/office/drawing/2014/main" id="{26A835D6-DD9B-2FC2-C23A-536A7D720D5C}"/>
              </a:ext>
            </a:extLst>
          </p:cNvPr>
          <p:cNvSpPr>
            <a:spLocks noChangeArrowheads="1"/>
          </p:cNvSpPr>
          <p:nvPr/>
        </p:nvSpPr>
        <p:spPr bwMode="auto">
          <a:xfrm>
            <a:off x="6227763" y="3222625"/>
            <a:ext cx="2665412" cy="2501900"/>
          </a:xfrm>
          <a:prstGeom prst="rect">
            <a:avLst/>
          </a:prstGeom>
          <a:gradFill rotWithShape="1">
            <a:gsLst>
              <a:gs pos="0">
                <a:srgbClr val="FFFFFF"/>
              </a:gs>
              <a:gs pos="100000">
                <a:srgbClr val="FCF45E"/>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endParaRPr lang="ru-RU" altLang="ru-RU" sz="1800" b="1" i="1">
              <a:latin typeface="Times New Roman" panose="02020603050405020304" pitchFamily="18" charset="0"/>
            </a:endParaRPr>
          </a:p>
          <a:p>
            <a:pPr algn="r">
              <a:lnSpc>
                <a:spcPct val="80000"/>
              </a:lnSpc>
              <a:spcBef>
                <a:spcPct val="0"/>
              </a:spcBef>
              <a:buFontTx/>
              <a:buNone/>
            </a:pPr>
            <a:r>
              <a:rPr lang="ru-RU" altLang="ru-RU" sz="1800" b="1" i="1">
                <a:latin typeface="Times New Roman" panose="02020603050405020304" pitchFamily="18" charset="0"/>
              </a:rPr>
              <a:t>Состоит из трех видов лучей: альфа, бета и гамма. Наибольшей проникающей способностью обладают гамма лучи, меньшей - бета частицы и незначительной- альфа частицы. </a:t>
            </a:r>
          </a:p>
        </p:txBody>
      </p:sp>
      <p:sp>
        <p:nvSpPr>
          <p:cNvPr id="21510" name="Rectangle 7">
            <a:extLst>
              <a:ext uri="{FF2B5EF4-FFF2-40B4-BE49-F238E27FC236}">
                <a16:creationId xmlns="" xmlns:a16="http://schemas.microsoft.com/office/drawing/2014/main" id="{B24FA1C9-4BA9-974A-D8A1-467E8D4EB6FC}"/>
              </a:ext>
            </a:extLst>
          </p:cNvPr>
          <p:cNvSpPr>
            <a:spLocks noChangeArrowheads="1"/>
          </p:cNvSpPr>
          <p:nvPr/>
        </p:nvSpPr>
        <p:spPr bwMode="auto">
          <a:xfrm>
            <a:off x="611188" y="836613"/>
            <a:ext cx="7921625" cy="558800"/>
          </a:xfrm>
          <a:prstGeom prst="rect">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800" b="1">
                <a:latin typeface="Times New Roman" panose="02020603050405020304" pitchFamily="18" charset="0"/>
              </a:rPr>
              <a:t>Возникает в результате выпадения радиоактивных веществ из облака ядерного взрыва.</a:t>
            </a:r>
          </a:p>
        </p:txBody>
      </p:sp>
      <p:sp>
        <p:nvSpPr>
          <p:cNvPr id="21511" name="Rectangle 10">
            <a:extLst>
              <a:ext uri="{FF2B5EF4-FFF2-40B4-BE49-F238E27FC236}">
                <a16:creationId xmlns="" xmlns:a16="http://schemas.microsoft.com/office/drawing/2014/main" id="{86250901-E0B9-9424-A787-AA01AD1DF8CE}"/>
              </a:ext>
            </a:extLst>
          </p:cNvPr>
          <p:cNvSpPr>
            <a:spLocks noChangeArrowheads="1"/>
          </p:cNvSpPr>
          <p:nvPr/>
        </p:nvSpPr>
        <p:spPr bwMode="auto">
          <a:xfrm>
            <a:off x="3492500" y="1557338"/>
            <a:ext cx="1873250" cy="609600"/>
          </a:xfrm>
          <a:prstGeom prst="rect">
            <a:avLst/>
          </a:prstGeom>
          <a:gradFill rotWithShape="1">
            <a:gsLst>
              <a:gs pos="0">
                <a:srgbClr val="FFFFFF"/>
              </a:gs>
              <a:gs pos="100000">
                <a:srgbClr val="BBE0E3"/>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2000" b="1">
                <a:latin typeface="Times New Roman" panose="02020603050405020304" pitchFamily="18" charset="0"/>
              </a:rPr>
              <a:t>Основные</a:t>
            </a:r>
          </a:p>
          <a:p>
            <a:pPr algn="ctr" eaLnBrk="1" hangingPunct="1">
              <a:lnSpc>
                <a:spcPct val="85000"/>
              </a:lnSpc>
              <a:spcBef>
                <a:spcPct val="0"/>
              </a:spcBef>
              <a:buFontTx/>
              <a:buNone/>
            </a:pPr>
            <a:r>
              <a:rPr lang="ru-RU" altLang="ru-RU" sz="2000" b="1">
                <a:latin typeface="Times New Roman" panose="02020603050405020304" pitchFamily="18" charset="0"/>
              </a:rPr>
              <a:t> источники</a:t>
            </a:r>
          </a:p>
        </p:txBody>
      </p:sp>
      <p:sp>
        <p:nvSpPr>
          <p:cNvPr id="21512" name="Rectangle 11">
            <a:extLst>
              <a:ext uri="{FF2B5EF4-FFF2-40B4-BE49-F238E27FC236}">
                <a16:creationId xmlns="" xmlns:a16="http://schemas.microsoft.com/office/drawing/2014/main" id="{62F183C3-18D5-62A0-4357-FAF7A0241F42}"/>
              </a:ext>
            </a:extLst>
          </p:cNvPr>
          <p:cNvSpPr>
            <a:spLocks noChangeArrowheads="1"/>
          </p:cNvSpPr>
          <p:nvPr/>
        </p:nvSpPr>
        <p:spPr bwMode="auto">
          <a:xfrm>
            <a:off x="2843213" y="2636838"/>
            <a:ext cx="3241675" cy="917575"/>
          </a:xfrm>
          <a:prstGeom prst="rect">
            <a:avLst/>
          </a:prstGeom>
          <a:gradFill rotWithShape="1">
            <a:gsLst>
              <a:gs pos="0">
                <a:srgbClr val="FFFFFF"/>
              </a:gs>
              <a:gs pos="100000">
                <a:srgbClr val="FFCC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ru-RU" altLang="ru-RU" sz="1800" b="1">
                <a:latin typeface="Times New Roman" panose="02020603050405020304" pitchFamily="18" charset="0"/>
              </a:rPr>
              <a:t>продукты деления веществ, составляющих ядерное горючее (200 р/акт. изотопов 36 хим. элем.);</a:t>
            </a:r>
          </a:p>
        </p:txBody>
      </p:sp>
      <p:sp>
        <p:nvSpPr>
          <p:cNvPr id="21513" name="Line 13">
            <a:extLst>
              <a:ext uri="{FF2B5EF4-FFF2-40B4-BE49-F238E27FC236}">
                <a16:creationId xmlns="" xmlns:a16="http://schemas.microsoft.com/office/drawing/2014/main" id="{23E4B48A-9D70-D167-CD1D-1CE173941706}"/>
              </a:ext>
            </a:extLst>
          </p:cNvPr>
          <p:cNvSpPr>
            <a:spLocks noChangeShapeType="1"/>
          </p:cNvSpPr>
          <p:nvPr/>
        </p:nvSpPr>
        <p:spPr bwMode="auto">
          <a:xfrm flipH="1">
            <a:off x="1979613" y="2205038"/>
            <a:ext cx="2449512" cy="431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4" name="Rectangle 17">
            <a:extLst>
              <a:ext uri="{FF2B5EF4-FFF2-40B4-BE49-F238E27FC236}">
                <a16:creationId xmlns="" xmlns:a16="http://schemas.microsoft.com/office/drawing/2014/main" id="{006ECAD4-A07F-E4F9-5AC5-694943698C49}"/>
              </a:ext>
            </a:extLst>
          </p:cNvPr>
          <p:cNvSpPr>
            <a:spLocks noChangeArrowheads="1"/>
          </p:cNvSpPr>
          <p:nvPr/>
        </p:nvSpPr>
        <p:spPr bwMode="auto">
          <a:xfrm>
            <a:off x="827088" y="2636838"/>
            <a:ext cx="1539875" cy="868362"/>
          </a:xfrm>
          <a:prstGeom prst="rect">
            <a:avLst/>
          </a:prstGeom>
          <a:gradFill rotWithShape="1">
            <a:gsLst>
              <a:gs pos="0">
                <a:srgbClr val="00FFFF"/>
              </a:gs>
              <a:gs pos="100000">
                <a:srgbClr val="F3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2000">
                <a:latin typeface="Times New Roman" panose="02020603050405020304" pitchFamily="18" charset="0"/>
              </a:rPr>
              <a:t>наведенная активность</a:t>
            </a:r>
          </a:p>
          <a:p>
            <a:pPr algn="ctr" eaLnBrk="1" hangingPunct="1">
              <a:lnSpc>
                <a:spcPct val="85000"/>
              </a:lnSpc>
              <a:spcBef>
                <a:spcPct val="0"/>
              </a:spcBef>
              <a:buFontTx/>
              <a:buNone/>
            </a:pPr>
            <a:endParaRPr lang="ru-RU" altLang="ru-RU" sz="2000">
              <a:latin typeface="Times New Roman" panose="02020603050405020304" pitchFamily="18" charset="0"/>
            </a:endParaRPr>
          </a:p>
        </p:txBody>
      </p:sp>
      <p:sp>
        <p:nvSpPr>
          <p:cNvPr id="21515" name="Line 18">
            <a:extLst>
              <a:ext uri="{FF2B5EF4-FFF2-40B4-BE49-F238E27FC236}">
                <a16:creationId xmlns="" xmlns:a16="http://schemas.microsoft.com/office/drawing/2014/main" id="{025FB2C5-CACC-B312-BB44-01297A1DD8E7}"/>
              </a:ext>
            </a:extLst>
          </p:cNvPr>
          <p:cNvSpPr>
            <a:spLocks noChangeShapeType="1"/>
          </p:cNvSpPr>
          <p:nvPr/>
        </p:nvSpPr>
        <p:spPr bwMode="auto">
          <a:xfrm>
            <a:off x="4427538" y="2205038"/>
            <a:ext cx="2808287" cy="431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6" name="Rectangle 20">
            <a:extLst>
              <a:ext uri="{FF2B5EF4-FFF2-40B4-BE49-F238E27FC236}">
                <a16:creationId xmlns="" xmlns:a16="http://schemas.microsoft.com/office/drawing/2014/main" id="{07369478-E1CB-E763-773C-FF5DB15925D2}"/>
              </a:ext>
            </a:extLst>
          </p:cNvPr>
          <p:cNvSpPr>
            <a:spLocks noChangeArrowheads="1"/>
          </p:cNvSpPr>
          <p:nvPr/>
        </p:nvSpPr>
        <p:spPr bwMode="auto">
          <a:xfrm>
            <a:off x="6516688" y="2636838"/>
            <a:ext cx="1855787" cy="777875"/>
          </a:xfrm>
          <a:prstGeom prst="rect">
            <a:avLst/>
          </a:prstGeom>
          <a:gradFill rotWithShape="1">
            <a:gsLst>
              <a:gs pos="0">
                <a:srgbClr val="FFFFFF"/>
              </a:gs>
              <a:gs pos="100000">
                <a:srgbClr val="CCFF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0"/>
              </a:spcBef>
              <a:buFontTx/>
              <a:buNone/>
            </a:pPr>
            <a:r>
              <a:rPr lang="ru-RU" altLang="ru-RU" sz="2000">
                <a:latin typeface="Times New Roman" panose="02020603050405020304" pitchFamily="18" charset="0"/>
              </a:rPr>
              <a:t>излучение </a:t>
            </a:r>
          </a:p>
          <a:p>
            <a:pPr algn="ctr" eaLnBrk="1" hangingPunct="1">
              <a:lnSpc>
                <a:spcPct val="75000"/>
              </a:lnSpc>
              <a:spcBef>
                <a:spcPct val="0"/>
              </a:spcBef>
              <a:buFontTx/>
              <a:buNone/>
            </a:pPr>
            <a:r>
              <a:rPr lang="ru-RU" altLang="ru-RU" sz="2000">
                <a:latin typeface="Times New Roman" panose="02020603050405020304" pitchFamily="18" charset="0"/>
              </a:rPr>
              <a:t>радиоактивных</a:t>
            </a:r>
          </a:p>
          <a:p>
            <a:pPr algn="ctr" eaLnBrk="1" hangingPunct="1">
              <a:lnSpc>
                <a:spcPct val="75000"/>
              </a:lnSpc>
              <a:spcBef>
                <a:spcPct val="0"/>
              </a:spcBef>
              <a:buFontTx/>
              <a:buNone/>
            </a:pPr>
            <a:r>
              <a:rPr lang="ru-RU" altLang="ru-RU" sz="2000">
                <a:latin typeface="Times New Roman" panose="02020603050405020304" pitchFamily="18" charset="0"/>
              </a:rPr>
              <a:t> веществ</a:t>
            </a:r>
          </a:p>
        </p:txBody>
      </p:sp>
      <p:sp>
        <p:nvSpPr>
          <p:cNvPr id="21517" name="Line 22">
            <a:extLst>
              <a:ext uri="{FF2B5EF4-FFF2-40B4-BE49-F238E27FC236}">
                <a16:creationId xmlns="" xmlns:a16="http://schemas.microsoft.com/office/drawing/2014/main" id="{E717D6BC-4196-9683-B734-0581ED176175}"/>
              </a:ext>
            </a:extLst>
          </p:cNvPr>
          <p:cNvSpPr>
            <a:spLocks noChangeShapeType="1"/>
          </p:cNvSpPr>
          <p:nvPr/>
        </p:nvSpPr>
        <p:spPr bwMode="auto">
          <a:xfrm>
            <a:off x="4427538" y="2205038"/>
            <a:ext cx="0" cy="43021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1518" name="Picture 25" descr="i (5)">
            <a:extLst>
              <a:ext uri="{FF2B5EF4-FFF2-40B4-BE49-F238E27FC236}">
                <a16:creationId xmlns="" xmlns:a16="http://schemas.microsoft.com/office/drawing/2014/main" id="{933029F6-F7E7-6EB6-99DA-89112C48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1628775"/>
            <a:ext cx="86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Rectangle 26">
            <a:extLst>
              <a:ext uri="{FF2B5EF4-FFF2-40B4-BE49-F238E27FC236}">
                <a16:creationId xmlns="" xmlns:a16="http://schemas.microsoft.com/office/drawing/2014/main" id="{7A0F9B91-B4B9-1EE1-726E-4AE19AE06CA2}"/>
              </a:ext>
            </a:extLst>
          </p:cNvPr>
          <p:cNvSpPr>
            <a:spLocks noChangeArrowheads="1"/>
          </p:cNvSpPr>
          <p:nvPr/>
        </p:nvSpPr>
        <p:spPr bwMode="auto">
          <a:xfrm>
            <a:off x="457200" y="0"/>
            <a:ext cx="8229600" cy="981075"/>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Радиоактивное заражение местности</a:t>
            </a:r>
          </a:p>
        </p:txBody>
      </p:sp>
    </p:spTree>
    <p:extLst>
      <p:ext uri="{BB962C8B-B14F-4D97-AF65-F5344CB8AC3E}">
        <p14:creationId xmlns:p14="http://schemas.microsoft.com/office/powerpoint/2010/main" val="1691422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8" name="Rectangle 26">
            <a:extLst>
              <a:ext uri="{FF2B5EF4-FFF2-40B4-BE49-F238E27FC236}">
                <a16:creationId xmlns="" xmlns:a16="http://schemas.microsoft.com/office/drawing/2014/main" id="{7A0F9B91-B4B9-1EE1-726E-4AE19AE06CA2}"/>
              </a:ext>
            </a:extLst>
          </p:cNvPr>
          <p:cNvSpPr>
            <a:spLocks noChangeArrowheads="1"/>
          </p:cNvSpPr>
          <p:nvPr/>
        </p:nvSpPr>
        <p:spPr bwMode="auto">
          <a:xfrm>
            <a:off x="457200" y="0"/>
            <a:ext cx="8229600" cy="981075"/>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Радиоактивное заражение местности</a:t>
            </a:r>
          </a:p>
        </p:txBody>
      </p:sp>
      <p:pic>
        <p:nvPicPr>
          <p:cNvPr id="16" name="Image 94"/>
          <p:cNvPicPr/>
          <p:nvPr/>
        </p:nvPicPr>
        <p:blipFill>
          <a:blip r:embed="rId2" cstate="print"/>
          <a:stretch>
            <a:fillRect/>
          </a:stretch>
        </p:blipFill>
        <p:spPr>
          <a:xfrm>
            <a:off x="755576" y="836712"/>
            <a:ext cx="7776864" cy="5112568"/>
          </a:xfrm>
          <a:prstGeom prst="rect">
            <a:avLst/>
          </a:prstGeom>
        </p:spPr>
      </p:pic>
      <p:sp>
        <p:nvSpPr>
          <p:cNvPr id="2" name="Прямоугольник 1"/>
          <p:cNvSpPr/>
          <p:nvPr/>
        </p:nvSpPr>
        <p:spPr>
          <a:xfrm>
            <a:off x="1259632" y="6011872"/>
            <a:ext cx="6912768" cy="276999"/>
          </a:xfrm>
          <a:prstGeom prst="rect">
            <a:avLst/>
          </a:prstGeom>
        </p:spPr>
        <p:txBody>
          <a:bodyPr wrap="square">
            <a:spAutoFit/>
          </a:bodyPr>
          <a:lstStyle/>
          <a:p>
            <a:r>
              <a:rPr lang="ru-RU" sz="1200" b="1" dirty="0">
                <a:solidFill>
                  <a:schemeClr val="accent6">
                    <a:lumMod val="50000"/>
                  </a:schemeClr>
                </a:solidFill>
                <a:effectLst>
                  <a:outerShdw blurRad="38100" dist="38100" dir="2700000" algn="tl">
                    <a:srgbClr val="000000">
                      <a:alpha val="43137"/>
                    </a:srgbClr>
                  </a:outerShdw>
                </a:effectLst>
              </a:rPr>
              <a:t>Схема формирования следа радиоактивного облака наземного ядерного взрыва</a:t>
            </a:r>
          </a:p>
        </p:txBody>
      </p:sp>
    </p:spTree>
    <p:extLst>
      <p:ext uri="{BB962C8B-B14F-4D97-AF65-F5344CB8AC3E}">
        <p14:creationId xmlns:p14="http://schemas.microsoft.com/office/powerpoint/2010/main" val="263726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5580062"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Прямоугольник 7"/>
          <p:cNvSpPr>
            <a:spLocks noChangeArrowheads="1"/>
          </p:cNvSpPr>
          <p:nvPr/>
        </p:nvSpPr>
        <p:spPr bwMode="auto">
          <a:xfrm>
            <a:off x="5724128" y="836613"/>
            <a:ext cx="3309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Бомба «Малыш»</a:t>
            </a:r>
          </a:p>
          <a:p>
            <a:pPr algn="ctr"/>
            <a:r>
              <a:rPr lang="ru-RU"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Мощность до 18 килотонн ТНТ</a:t>
            </a:r>
          </a:p>
        </p:txBody>
      </p:sp>
      <p:pic>
        <p:nvPicPr>
          <p:cNvPr id="40964" name="Picture 5" descr="http://atomicbomb.ru/images/Hirosima_Nagasaki/Fat_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7" y="3221039"/>
            <a:ext cx="5470179" cy="352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Прямоугольник 4"/>
          <p:cNvSpPr>
            <a:spLocks noChangeArrowheads="1"/>
          </p:cNvSpPr>
          <p:nvPr/>
        </p:nvSpPr>
        <p:spPr bwMode="auto">
          <a:xfrm>
            <a:off x="124268" y="4437112"/>
            <a:ext cx="3438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Бомба «Толстяк»</a:t>
            </a:r>
          </a:p>
          <a:p>
            <a:pPr algn="ctr"/>
            <a:r>
              <a:rPr lang="ru-RU"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Мощность 21 килотонна ТНТ</a:t>
            </a:r>
          </a:p>
        </p:txBody>
      </p:sp>
    </p:spTree>
    <p:extLst>
      <p:ext uri="{BB962C8B-B14F-4D97-AF65-F5344CB8AC3E}">
        <p14:creationId xmlns:p14="http://schemas.microsoft.com/office/powerpoint/2010/main" val="3228702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62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142875" y="2852738"/>
            <a:ext cx="8893175" cy="3816350"/>
          </a:xfrm>
          <a:ln>
            <a:solidFill>
              <a:srgbClr val="CC6600"/>
            </a:solidFill>
            <a:miter lim="800000"/>
            <a:headEnd/>
            <a:tailEnd/>
          </a:ln>
        </p:spPr>
        <p:txBody>
          <a:bodyPr/>
          <a:lstStyle/>
          <a:p>
            <a:pPr eaLnBrk="1" hangingPunct="1">
              <a:lnSpc>
                <a:spcPct val="80000"/>
              </a:lnSpc>
              <a:buFontTx/>
              <a:buAutoNum type="arabicParenR"/>
            </a:pPr>
            <a:r>
              <a:rPr lang="ru-RU" sz="1800" b="1" smtClean="0">
                <a:solidFill>
                  <a:schemeClr val="accent2"/>
                </a:solidFill>
              </a:rPr>
              <a:t>зона А - умеренного заражения</a:t>
            </a:r>
            <a:r>
              <a:rPr lang="ru-RU" sz="1800" smtClean="0"/>
              <a:t> (синий цвет). Находясь в этой зоне, можно получить дозу облучения от 40 до 400 Р за время полного распада выпавших в этой зоне РВ. На внешней границе зоны А через 1 ч после взрыва уровень радиации не превышает 8 Р/ч. </a:t>
            </a:r>
            <a:r>
              <a:rPr lang="ru-RU" sz="1800" b="1" smtClean="0"/>
              <a:t>Личный состав из строя не выходит;</a:t>
            </a:r>
          </a:p>
          <a:p>
            <a:pPr eaLnBrk="1" hangingPunct="1">
              <a:lnSpc>
                <a:spcPct val="80000"/>
              </a:lnSpc>
              <a:buFontTx/>
              <a:buAutoNum type="arabicParenR"/>
            </a:pPr>
            <a:r>
              <a:rPr lang="ru-RU" sz="1800" b="1" smtClean="0">
                <a:solidFill>
                  <a:srgbClr val="008000"/>
                </a:solidFill>
              </a:rPr>
              <a:t>зона Б - сильного заражения</a:t>
            </a:r>
            <a:r>
              <a:rPr lang="ru-RU" sz="1800" smtClean="0"/>
              <a:t> (зеленый цвет). Можно получить дозу от 400 до 1 200 Р за время полного распада РВ. Уровень радиации на границе с зоной А через 1 ч после взрыва равен 80 Р/ч. </a:t>
            </a:r>
            <a:r>
              <a:rPr lang="ru-RU" sz="1800" b="1" smtClean="0"/>
              <a:t>50 % личного состава выходит из строя;</a:t>
            </a:r>
          </a:p>
          <a:p>
            <a:pPr eaLnBrk="1" hangingPunct="1">
              <a:lnSpc>
                <a:spcPct val="80000"/>
              </a:lnSpc>
              <a:buFontTx/>
              <a:buAutoNum type="arabicParenR"/>
            </a:pPr>
            <a:r>
              <a:rPr lang="ru-RU" sz="1800" b="1" smtClean="0">
                <a:solidFill>
                  <a:srgbClr val="663300"/>
                </a:solidFill>
              </a:rPr>
              <a:t>зона В - опасного заражения</a:t>
            </a:r>
            <a:r>
              <a:rPr lang="ru-RU" sz="1800" smtClean="0"/>
              <a:t> (коричневый цвет). В этой зоне, можно получить дозу облучения от 1200 до 4000 Р за время полного распада РВ. Уровень радиации на границе с зоной Б через 1 ч после взрыва равен 240 Р/ч. </a:t>
            </a:r>
            <a:r>
              <a:rPr lang="ru-RU" sz="1800" b="1" smtClean="0"/>
              <a:t>100 % личного состава выходит из строя;</a:t>
            </a:r>
          </a:p>
          <a:p>
            <a:pPr eaLnBrk="1" hangingPunct="1">
              <a:lnSpc>
                <a:spcPct val="80000"/>
              </a:lnSpc>
              <a:buFontTx/>
              <a:buAutoNum type="arabicParenR"/>
            </a:pPr>
            <a:r>
              <a:rPr lang="ru-RU" sz="1800" b="1" smtClean="0"/>
              <a:t>зона Г - чрезвычайно опасного заражения</a:t>
            </a:r>
            <a:r>
              <a:rPr lang="ru-RU" sz="1800" smtClean="0"/>
              <a:t> (черный цвет). Можно получить дозу от 4 000 до 10 000 Р за время полного распада РВ. Уровень радиации на границе с зоной В через 1 ч после взрыва равен 800 Р/ч. </a:t>
            </a:r>
            <a:r>
              <a:rPr lang="ru-RU" sz="1800" b="1" smtClean="0"/>
              <a:t>100 % личного состава выходит из строя.</a:t>
            </a:r>
            <a:r>
              <a:rPr lang="ru-RU" sz="1400" b="1" smtClean="0"/>
              <a:t> </a:t>
            </a:r>
          </a:p>
        </p:txBody>
      </p:sp>
      <p:grpSp>
        <p:nvGrpSpPr>
          <p:cNvPr id="73731" name="Group 3"/>
          <p:cNvGrpSpPr>
            <a:grpSpLocks/>
          </p:cNvGrpSpPr>
          <p:nvPr/>
        </p:nvGrpSpPr>
        <p:grpSpPr bwMode="auto">
          <a:xfrm>
            <a:off x="42863" y="188913"/>
            <a:ext cx="9036050" cy="2476500"/>
            <a:chOff x="27" y="119"/>
            <a:chExt cx="5692" cy="1560"/>
          </a:xfrm>
        </p:grpSpPr>
        <p:pic>
          <p:nvPicPr>
            <p:cNvPr id="73732" name="Picture 4" descr="Картинка 11 из 2552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8832" r="16209"/>
            <a:stretch>
              <a:fillRect/>
            </a:stretch>
          </p:blipFill>
          <p:spPr bwMode="auto">
            <a:xfrm>
              <a:off x="57" y="182"/>
              <a:ext cx="557" cy="708"/>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grpSp>
          <p:nvGrpSpPr>
            <p:cNvPr id="73733" name="Group 5"/>
            <p:cNvGrpSpPr>
              <a:grpSpLocks/>
            </p:cNvGrpSpPr>
            <p:nvPr/>
          </p:nvGrpSpPr>
          <p:grpSpPr bwMode="auto">
            <a:xfrm>
              <a:off x="296" y="255"/>
              <a:ext cx="5374" cy="1315"/>
              <a:chOff x="385" y="255"/>
              <a:chExt cx="5361" cy="1315"/>
            </a:xfrm>
          </p:grpSpPr>
          <p:sp>
            <p:nvSpPr>
              <p:cNvPr id="73735" name="Oval 6"/>
              <p:cNvSpPr>
                <a:spLocks noChangeArrowheads="1"/>
              </p:cNvSpPr>
              <p:nvPr/>
            </p:nvSpPr>
            <p:spPr bwMode="auto">
              <a:xfrm>
                <a:off x="385" y="255"/>
                <a:ext cx="5216" cy="1315"/>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3736" name="Oval 7"/>
              <p:cNvSpPr>
                <a:spLocks noChangeArrowheads="1"/>
              </p:cNvSpPr>
              <p:nvPr/>
            </p:nvSpPr>
            <p:spPr bwMode="auto">
              <a:xfrm>
                <a:off x="385" y="437"/>
                <a:ext cx="3402" cy="952"/>
              </a:xfrm>
              <a:prstGeom prst="ellipse">
                <a:avLst/>
              </a:prstGeom>
              <a:noFill/>
              <a:ln w="38100">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1800">
                  <a:solidFill>
                    <a:srgbClr val="CC6600"/>
                  </a:solidFill>
                </a:endParaRPr>
              </a:p>
            </p:txBody>
          </p:sp>
          <p:sp>
            <p:nvSpPr>
              <p:cNvPr id="73737" name="Oval 8"/>
              <p:cNvSpPr>
                <a:spLocks noChangeArrowheads="1"/>
              </p:cNvSpPr>
              <p:nvPr/>
            </p:nvSpPr>
            <p:spPr bwMode="auto">
              <a:xfrm>
                <a:off x="385" y="346"/>
                <a:ext cx="4173" cy="1134"/>
              </a:xfrm>
              <a:prstGeom prst="ellipse">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3738" name="Oval 9"/>
              <p:cNvSpPr>
                <a:spLocks noChangeArrowheads="1"/>
              </p:cNvSpPr>
              <p:nvPr/>
            </p:nvSpPr>
            <p:spPr bwMode="auto">
              <a:xfrm>
                <a:off x="385" y="582"/>
                <a:ext cx="2585" cy="63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3739" name="Line 10"/>
              <p:cNvSpPr>
                <a:spLocks noChangeShapeType="1"/>
              </p:cNvSpPr>
              <p:nvPr/>
            </p:nvSpPr>
            <p:spPr bwMode="auto">
              <a:xfrm>
                <a:off x="385" y="890"/>
                <a:ext cx="5352" cy="0"/>
              </a:xfrm>
              <a:prstGeom prst="line">
                <a:avLst/>
              </a:prstGeom>
              <a:noFill/>
              <a:ln w="127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3740" name="Rectangle 11"/>
              <p:cNvSpPr>
                <a:spLocks noChangeArrowheads="1"/>
              </p:cNvSpPr>
              <p:nvPr/>
            </p:nvSpPr>
            <p:spPr bwMode="auto">
              <a:xfrm>
                <a:off x="4558" y="677"/>
                <a:ext cx="5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solidFill>
                      <a:schemeClr val="accent2"/>
                    </a:solidFill>
                  </a:rPr>
                  <a:t>зона А</a:t>
                </a:r>
              </a:p>
            </p:txBody>
          </p:sp>
          <p:sp>
            <p:nvSpPr>
              <p:cNvPr id="73741" name="Rectangle 12"/>
              <p:cNvSpPr>
                <a:spLocks noChangeArrowheads="1"/>
              </p:cNvSpPr>
              <p:nvPr/>
            </p:nvSpPr>
            <p:spPr bwMode="auto">
              <a:xfrm>
                <a:off x="3751" y="663"/>
                <a:ext cx="5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solidFill>
                      <a:srgbClr val="008000"/>
                    </a:solidFill>
                  </a:rPr>
                  <a:t>зона Б</a:t>
                </a:r>
              </a:p>
            </p:txBody>
          </p:sp>
          <p:sp>
            <p:nvSpPr>
              <p:cNvPr id="73742" name="Rectangle 13"/>
              <p:cNvSpPr>
                <a:spLocks noChangeArrowheads="1"/>
              </p:cNvSpPr>
              <p:nvPr/>
            </p:nvSpPr>
            <p:spPr bwMode="auto">
              <a:xfrm>
                <a:off x="2966" y="673"/>
                <a:ext cx="5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solidFill>
                      <a:srgbClr val="CC6600"/>
                    </a:solidFill>
                  </a:rPr>
                  <a:t>зона В</a:t>
                </a:r>
              </a:p>
            </p:txBody>
          </p:sp>
          <p:sp>
            <p:nvSpPr>
              <p:cNvPr id="73743" name="Rectangle 14"/>
              <p:cNvSpPr>
                <a:spLocks noChangeArrowheads="1"/>
              </p:cNvSpPr>
              <p:nvPr/>
            </p:nvSpPr>
            <p:spPr bwMode="auto">
              <a:xfrm>
                <a:off x="2017" y="673"/>
                <a:ext cx="5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t>зона Г</a:t>
                </a:r>
              </a:p>
            </p:txBody>
          </p:sp>
          <p:sp>
            <p:nvSpPr>
              <p:cNvPr id="73744" name="Rectangle 15"/>
              <p:cNvSpPr>
                <a:spLocks noChangeArrowheads="1"/>
              </p:cNvSpPr>
              <p:nvPr/>
            </p:nvSpPr>
            <p:spPr bwMode="auto">
              <a:xfrm>
                <a:off x="5146" y="890"/>
                <a:ext cx="4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t>8 Р/ч</a:t>
                </a:r>
              </a:p>
            </p:txBody>
          </p:sp>
          <p:sp>
            <p:nvSpPr>
              <p:cNvPr id="73745" name="Rectangle 16"/>
              <p:cNvSpPr>
                <a:spLocks noChangeArrowheads="1"/>
              </p:cNvSpPr>
              <p:nvPr/>
            </p:nvSpPr>
            <p:spPr bwMode="auto">
              <a:xfrm>
                <a:off x="4022" y="890"/>
                <a:ext cx="5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t>80 Р/ч</a:t>
                </a:r>
              </a:p>
            </p:txBody>
          </p:sp>
          <p:sp>
            <p:nvSpPr>
              <p:cNvPr id="73746" name="Rectangle 17"/>
              <p:cNvSpPr>
                <a:spLocks noChangeArrowheads="1"/>
              </p:cNvSpPr>
              <p:nvPr/>
            </p:nvSpPr>
            <p:spPr bwMode="auto">
              <a:xfrm>
                <a:off x="3171" y="890"/>
                <a:ext cx="6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t>240 Р/ч</a:t>
                </a:r>
              </a:p>
            </p:txBody>
          </p:sp>
          <p:sp>
            <p:nvSpPr>
              <p:cNvPr id="73747" name="Rectangle 18"/>
              <p:cNvSpPr>
                <a:spLocks noChangeArrowheads="1"/>
              </p:cNvSpPr>
              <p:nvPr/>
            </p:nvSpPr>
            <p:spPr bwMode="auto">
              <a:xfrm>
                <a:off x="2219" y="897"/>
                <a:ext cx="6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800" b="1"/>
                  <a:t>800 Р/ч</a:t>
                </a:r>
              </a:p>
            </p:txBody>
          </p:sp>
          <p:sp>
            <p:nvSpPr>
              <p:cNvPr id="73748" name="Rectangle 19"/>
              <p:cNvSpPr>
                <a:spLocks noChangeArrowheads="1"/>
              </p:cNvSpPr>
              <p:nvPr/>
            </p:nvSpPr>
            <p:spPr bwMode="auto">
              <a:xfrm>
                <a:off x="884" y="890"/>
                <a:ext cx="10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b="1"/>
                  <a:t>Через 1 час</a:t>
                </a:r>
              </a:p>
            </p:txBody>
          </p:sp>
          <p:sp>
            <p:nvSpPr>
              <p:cNvPr id="73749" name="Line 20"/>
              <p:cNvSpPr>
                <a:spLocks noChangeShapeType="1"/>
              </p:cNvSpPr>
              <p:nvPr/>
            </p:nvSpPr>
            <p:spPr bwMode="auto">
              <a:xfrm>
                <a:off x="1864" y="1008"/>
                <a:ext cx="181"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3750" name="Rectangle 21"/>
              <p:cNvSpPr>
                <a:spLocks noChangeArrowheads="1"/>
              </p:cNvSpPr>
              <p:nvPr/>
            </p:nvSpPr>
            <p:spPr bwMode="auto">
              <a:xfrm>
                <a:off x="5367" y="482"/>
                <a:ext cx="3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600" b="1"/>
                  <a:t>40 Р</a:t>
                </a:r>
              </a:p>
            </p:txBody>
          </p:sp>
          <p:sp>
            <p:nvSpPr>
              <p:cNvPr id="73751" name="Rectangle 22"/>
              <p:cNvSpPr>
                <a:spLocks noChangeArrowheads="1"/>
              </p:cNvSpPr>
              <p:nvPr/>
            </p:nvSpPr>
            <p:spPr bwMode="auto">
              <a:xfrm>
                <a:off x="4270" y="478"/>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600" b="1"/>
                  <a:t>400 Р</a:t>
                </a:r>
              </a:p>
            </p:txBody>
          </p:sp>
          <p:sp>
            <p:nvSpPr>
              <p:cNvPr id="73752" name="Rectangle 23"/>
              <p:cNvSpPr>
                <a:spLocks noChangeArrowheads="1"/>
              </p:cNvSpPr>
              <p:nvPr/>
            </p:nvSpPr>
            <p:spPr bwMode="auto">
              <a:xfrm>
                <a:off x="3452" y="477"/>
                <a:ext cx="5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600" b="1"/>
                  <a:t>1200 Р</a:t>
                </a:r>
              </a:p>
            </p:txBody>
          </p:sp>
          <p:sp>
            <p:nvSpPr>
              <p:cNvPr id="73753" name="Rectangle 24"/>
              <p:cNvSpPr>
                <a:spLocks noChangeArrowheads="1"/>
              </p:cNvSpPr>
              <p:nvPr/>
            </p:nvSpPr>
            <p:spPr bwMode="auto">
              <a:xfrm>
                <a:off x="2139" y="442"/>
                <a:ext cx="5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600" b="1"/>
                  <a:t>4000 Р</a:t>
                </a:r>
              </a:p>
            </p:txBody>
          </p:sp>
        </p:grpSp>
        <p:sp>
          <p:nvSpPr>
            <p:cNvPr id="73734" name="Rectangle 25"/>
            <p:cNvSpPr>
              <a:spLocks noChangeArrowheads="1"/>
            </p:cNvSpPr>
            <p:nvPr/>
          </p:nvSpPr>
          <p:spPr bwMode="auto">
            <a:xfrm>
              <a:off x="27" y="119"/>
              <a:ext cx="5692" cy="1560"/>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Tree>
    <p:extLst>
      <p:ext uri="{BB962C8B-B14F-4D97-AF65-F5344CB8AC3E}">
        <p14:creationId xmlns:p14="http://schemas.microsoft.com/office/powerpoint/2010/main" val="39837471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радиозаражение"/>
          <p:cNvPicPr>
            <a:picLocks noChangeAspect="1" noChangeArrowheads="1"/>
          </p:cNvPicPr>
          <p:nvPr/>
        </p:nvPicPr>
        <p:blipFill>
          <a:blip r:embed="rId2">
            <a:extLst>
              <a:ext uri="{28A0092B-C50C-407E-A947-70E740481C1C}">
                <a14:useLocalDpi xmlns:a14="http://schemas.microsoft.com/office/drawing/2010/main" val="0"/>
              </a:ext>
            </a:extLst>
          </a:blip>
          <a:srcRect l="659" r="4480"/>
          <a:stretch>
            <a:fillRect/>
          </a:stretch>
        </p:blipFill>
        <p:spPr bwMode="auto">
          <a:xfrm>
            <a:off x="0" y="0"/>
            <a:ext cx="9144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Grp="1" noChangeArrowheads="1"/>
          </p:cNvSpPr>
          <p:nvPr>
            <p:ph type="title"/>
          </p:nvPr>
        </p:nvSpPr>
        <p:spPr>
          <a:xfrm>
            <a:off x="0" y="5359400"/>
            <a:ext cx="9144000" cy="1498600"/>
          </a:xfrm>
        </p:spPr>
        <p:txBody>
          <a:bodyPr/>
          <a:lstStyle/>
          <a:p>
            <a:r>
              <a:rPr lang="ru-RU" sz="2000">
                <a:solidFill>
                  <a:schemeClr val="accent2"/>
                </a:solidFill>
                <a:effectLst>
                  <a:outerShdw blurRad="38100" dist="38100" dir="2700000" algn="tl">
                    <a:srgbClr val="C0C0C0"/>
                  </a:outerShdw>
                </a:effectLst>
              </a:rPr>
              <a:t>Высокий уровень радиации может наблюдаться не только в районе, прилегающем к месту взрыва, но и на расстоянии десятков и даже сотен километров от него. Радиоактивное заражение местности может быть опасным на протяжении нескольких недель после взрыва.</a:t>
            </a:r>
          </a:p>
        </p:txBody>
      </p:sp>
    </p:spTree>
    <p:extLst>
      <p:ext uri="{BB962C8B-B14F-4D97-AF65-F5344CB8AC3E}">
        <p14:creationId xmlns:p14="http://schemas.microsoft.com/office/powerpoint/2010/main" val="37227044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2000548"/>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Учебный вопрос №3</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Противорадиационные препараты и порядок их использования. Защита личного состава при радиационных авариях на предприятиях атомной энергетики.</a:t>
            </a:r>
          </a:p>
          <a:p>
            <a:pPr lvl="0">
              <a:buNone/>
            </a:pP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45821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15616" y="188640"/>
            <a:ext cx="6718300" cy="720080"/>
          </a:xfrm>
          <a:ln w="82550" cmpd="thinThick">
            <a:solidFill>
              <a:schemeClr val="bg2"/>
            </a:solidFill>
            <a:miter lim="800000"/>
            <a:headEnd/>
            <a:tailEnd/>
          </a:ln>
        </p:spPr>
        <p:txBody>
          <a:bodyPr>
            <a:normAutofit/>
          </a:bodyPr>
          <a:lstStyle/>
          <a:p>
            <a:pPr fontAlgn="auto">
              <a:spcAft>
                <a:spcPts val="0"/>
              </a:spcAft>
              <a:defRPr/>
            </a:pPr>
            <a:r>
              <a:rPr lang="ru-RU" alt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Аптечка АИ-2</a:t>
            </a:r>
            <a:br>
              <a:rPr lang="ru-RU" alt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br>
            <a:r>
              <a:rPr lang="ru-RU" alt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Предназначение  </a:t>
            </a:r>
          </a:p>
        </p:txBody>
      </p:sp>
      <p:sp>
        <p:nvSpPr>
          <p:cNvPr id="4099" name="Text Box 10"/>
          <p:cNvSpPr txBox="1">
            <a:spLocks noChangeArrowheads="1"/>
          </p:cNvSpPr>
          <p:nvPr/>
        </p:nvSpPr>
        <p:spPr bwMode="auto">
          <a:xfrm>
            <a:off x="395536" y="1268760"/>
            <a:ext cx="4608513"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algn="ctr" eaLnBrk="0" fontAlgn="base" hangingPunct="0">
              <a:spcBef>
                <a:spcPct val="0"/>
              </a:spcBef>
              <a:spcAft>
                <a:spcPct val="0"/>
              </a:spcAft>
              <a:defRPr sz="1500">
                <a:solidFill>
                  <a:schemeClr val="tx1"/>
                </a:solidFill>
                <a:latin typeface="Arial" charset="0"/>
              </a:defRPr>
            </a:lvl6pPr>
            <a:lvl7pPr marL="2971800" indent="-228600" algn="ctr" eaLnBrk="0" fontAlgn="base" hangingPunct="0">
              <a:spcBef>
                <a:spcPct val="0"/>
              </a:spcBef>
              <a:spcAft>
                <a:spcPct val="0"/>
              </a:spcAft>
              <a:defRPr sz="1500">
                <a:solidFill>
                  <a:schemeClr val="tx1"/>
                </a:solidFill>
                <a:latin typeface="Arial" charset="0"/>
              </a:defRPr>
            </a:lvl7pPr>
            <a:lvl8pPr marL="3429000" indent="-228600" algn="ctr" eaLnBrk="0" fontAlgn="base" hangingPunct="0">
              <a:spcBef>
                <a:spcPct val="0"/>
              </a:spcBef>
              <a:spcAft>
                <a:spcPct val="0"/>
              </a:spcAft>
              <a:defRPr sz="1500">
                <a:solidFill>
                  <a:schemeClr val="tx1"/>
                </a:solidFill>
                <a:latin typeface="Arial" charset="0"/>
              </a:defRPr>
            </a:lvl8pPr>
            <a:lvl9pPr marL="3886200" indent="-228600" algn="ctr" eaLnBrk="0" fontAlgn="base" hangingPunct="0">
              <a:spcBef>
                <a:spcPct val="0"/>
              </a:spcBef>
              <a:spcAft>
                <a:spcPct val="0"/>
              </a:spcAft>
              <a:defRPr sz="1500">
                <a:solidFill>
                  <a:schemeClr val="tx1"/>
                </a:solidFill>
                <a:latin typeface="Arial" charset="0"/>
              </a:defRPr>
            </a:lvl9pPr>
          </a:lstStyle>
          <a:p>
            <a:pPr algn="l" eaLnBrk="1" hangingPunct="1"/>
            <a:endParaRPr lang="ru-RU" altLang="ru-RU" sz="1800" b="1" i="1" dirty="0"/>
          </a:p>
          <a:p>
            <a:pPr algn="just" eaLnBrk="1" hangingPunct="1"/>
            <a:r>
              <a:rPr lang="ru-RU" altLang="ru-RU" sz="1800" b="1" i="1" dirty="0"/>
              <a:t>Аптечка индивидуальная - набор средств медицинской самопомощи военнослужащего. Аптечка предназначена для оказания само-, взаимопомощи, предупреждения или ослабления поражающего действия радиационных веществ (РВ), бактериальных средств (БС) и фосфорорганических отравляющих веществ (ФОБ), а также для оказания первой медицинской помощи при механических и термических поражениях личного состава. </a:t>
            </a:r>
          </a:p>
        </p:txBody>
      </p:sp>
      <p:pic>
        <p:nvPicPr>
          <p:cNvPr id="4100" name="Picture 11" descr="DSCF21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554" y="1700807"/>
            <a:ext cx="3741738" cy="33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964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03648" y="404664"/>
            <a:ext cx="6769100" cy="792386"/>
          </a:xfrm>
          <a:ln w="82550" cmpd="thinThick">
            <a:solidFill>
              <a:schemeClr val="bg2"/>
            </a:solidFill>
            <a:miter lim="800000"/>
            <a:headEnd/>
            <a:tailEnd/>
          </a:ln>
        </p:spPr>
        <p:txBody>
          <a:bodyPr>
            <a:normAutofit/>
          </a:bodyPr>
          <a:lstStyle/>
          <a:p>
            <a:pPr fontAlgn="auto">
              <a:spcAft>
                <a:spcPts val="0"/>
              </a:spcAft>
              <a:defRPr/>
            </a:pPr>
            <a:r>
              <a:rPr lang="ru-RU" alt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Порядок  размещения лекарств.</a:t>
            </a:r>
          </a:p>
        </p:txBody>
      </p:sp>
      <p:sp>
        <p:nvSpPr>
          <p:cNvPr id="5123" name="Text Box 6"/>
          <p:cNvSpPr txBox="1">
            <a:spLocks noChangeArrowheads="1"/>
          </p:cNvSpPr>
          <p:nvPr/>
        </p:nvSpPr>
        <p:spPr bwMode="auto">
          <a:xfrm>
            <a:off x="950913" y="1628775"/>
            <a:ext cx="2973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algn="ctr" eaLnBrk="0" fontAlgn="base" hangingPunct="0">
              <a:spcBef>
                <a:spcPct val="0"/>
              </a:spcBef>
              <a:spcAft>
                <a:spcPct val="0"/>
              </a:spcAft>
              <a:defRPr sz="1500">
                <a:solidFill>
                  <a:schemeClr val="tx1"/>
                </a:solidFill>
                <a:latin typeface="Arial" charset="0"/>
              </a:defRPr>
            </a:lvl6pPr>
            <a:lvl7pPr marL="2971800" indent="-228600" algn="ctr" eaLnBrk="0" fontAlgn="base" hangingPunct="0">
              <a:spcBef>
                <a:spcPct val="0"/>
              </a:spcBef>
              <a:spcAft>
                <a:spcPct val="0"/>
              </a:spcAft>
              <a:defRPr sz="1500">
                <a:solidFill>
                  <a:schemeClr val="tx1"/>
                </a:solidFill>
                <a:latin typeface="Arial" charset="0"/>
              </a:defRPr>
            </a:lvl7pPr>
            <a:lvl8pPr marL="3429000" indent="-228600" algn="ctr" eaLnBrk="0" fontAlgn="base" hangingPunct="0">
              <a:spcBef>
                <a:spcPct val="0"/>
              </a:spcBef>
              <a:spcAft>
                <a:spcPct val="0"/>
              </a:spcAft>
              <a:defRPr sz="1500">
                <a:solidFill>
                  <a:schemeClr val="tx1"/>
                </a:solidFill>
                <a:latin typeface="Arial" charset="0"/>
              </a:defRPr>
            </a:lvl8pPr>
            <a:lvl9pPr marL="3886200" indent="-228600" algn="ctr" eaLnBrk="0" fontAlgn="base" hangingPunct="0">
              <a:spcBef>
                <a:spcPct val="0"/>
              </a:spcBef>
              <a:spcAft>
                <a:spcPct val="0"/>
              </a:spcAft>
              <a:defRPr sz="1500">
                <a:solidFill>
                  <a:schemeClr val="tx1"/>
                </a:solidFill>
                <a:latin typeface="Arial" charset="0"/>
              </a:defRPr>
            </a:lvl9pPr>
          </a:lstStyle>
          <a:p>
            <a:pPr algn="l" eaLnBrk="1" hangingPunct="1"/>
            <a:endParaRPr lang="ru-RU" altLang="ru-RU" sz="1800"/>
          </a:p>
        </p:txBody>
      </p:sp>
      <p:sp>
        <p:nvSpPr>
          <p:cNvPr id="5124" name="Text Box 7"/>
          <p:cNvSpPr txBox="1">
            <a:spLocks noChangeArrowheads="1"/>
          </p:cNvSpPr>
          <p:nvPr/>
        </p:nvSpPr>
        <p:spPr bwMode="auto">
          <a:xfrm>
            <a:off x="684213" y="1700213"/>
            <a:ext cx="75596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algn="ctr" eaLnBrk="0" fontAlgn="base" hangingPunct="0">
              <a:spcBef>
                <a:spcPct val="0"/>
              </a:spcBef>
              <a:spcAft>
                <a:spcPct val="0"/>
              </a:spcAft>
              <a:defRPr sz="1500">
                <a:solidFill>
                  <a:schemeClr val="tx1"/>
                </a:solidFill>
                <a:latin typeface="Arial" charset="0"/>
              </a:defRPr>
            </a:lvl6pPr>
            <a:lvl7pPr marL="2971800" indent="-228600" algn="ctr" eaLnBrk="0" fontAlgn="base" hangingPunct="0">
              <a:spcBef>
                <a:spcPct val="0"/>
              </a:spcBef>
              <a:spcAft>
                <a:spcPct val="0"/>
              </a:spcAft>
              <a:defRPr sz="1500">
                <a:solidFill>
                  <a:schemeClr val="tx1"/>
                </a:solidFill>
                <a:latin typeface="Arial" charset="0"/>
              </a:defRPr>
            </a:lvl7pPr>
            <a:lvl8pPr marL="3429000" indent="-228600" algn="ctr" eaLnBrk="0" fontAlgn="base" hangingPunct="0">
              <a:spcBef>
                <a:spcPct val="0"/>
              </a:spcBef>
              <a:spcAft>
                <a:spcPct val="0"/>
              </a:spcAft>
              <a:defRPr sz="1500">
                <a:solidFill>
                  <a:schemeClr val="tx1"/>
                </a:solidFill>
                <a:latin typeface="Arial" charset="0"/>
              </a:defRPr>
            </a:lvl8pPr>
            <a:lvl9pPr marL="3886200" indent="-228600" algn="ctr" eaLnBrk="0" fontAlgn="base" hangingPunct="0">
              <a:spcBef>
                <a:spcPct val="0"/>
              </a:spcBef>
              <a:spcAft>
                <a:spcPct val="0"/>
              </a:spcAft>
              <a:defRPr sz="1500">
                <a:solidFill>
                  <a:schemeClr val="tx1"/>
                </a:solidFill>
                <a:latin typeface="Arial" charset="0"/>
              </a:defRPr>
            </a:lvl9pPr>
          </a:lstStyle>
          <a:p>
            <a:pPr algn="just" eaLnBrk="1" hangingPunct="1"/>
            <a:r>
              <a:rPr lang="ru-RU" altLang="ru-RU" sz="1800" b="1" i="1" dirty="0"/>
              <a:t>В аптечке находится набор медицинских средств, распределенных по гнездам в пластмассовой коробочке. Размер коробочки 90х100х20 мм, АИ-2 - 130 г. Размер и форма коробочки позволяют носить ее в кармане, кармашке противогазной сумки и всегда иметь при себе.</a:t>
            </a:r>
          </a:p>
          <a:p>
            <a:pPr algn="just" eaLnBrk="1" hangingPunct="1"/>
            <a:r>
              <a:rPr lang="ru-RU" altLang="ru-RU" sz="1800" b="1" i="1" dirty="0"/>
              <a:t>Каждое лекарственное средство в аптечке находится в строго определенном месте, порядок размещения указан на внутренней стороне крышки</a:t>
            </a:r>
            <a:r>
              <a:rPr lang="ru-RU" altLang="ru-RU" sz="1800" b="1" i="1" dirty="0" smtClean="0"/>
              <a:t>. </a:t>
            </a:r>
            <a:endParaRPr lang="ru-RU" altLang="ru-RU" sz="1800" b="1" i="1" dirty="0"/>
          </a:p>
        </p:txBody>
      </p:sp>
    </p:spTree>
    <p:extLst>
      <p:ext uri="{BB962C8B-B14F-4D97-AF65-F5344CB8AC3E}">
        <p14:creationId xmlns:p14="http://schemas.microsoft.com/office/powerpoint/2010/main" val="29416902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403350" y="188640"/>
            <a:ext cx="6623050" cy="290661"/>
          </a:xfrm>
          <a:prstGeom prst="rect">
            <a:avLst/>
          </a:prstGeom>
          <a:effectLst>
            <a:outerShdw dist="35921" dir="2700000" algn="ctr" rotWithShape="0">
              <a:srgbClr val="FF0000"/>
            </a:outerShdw>
          </a:effectLst>
        </p:spPr>
        <p:txBody>
          <a:bodyPr lIns="0" rIns="0" bIns="0" anchor="b">
            <a:normAutofit fontScale="92500" lnSpcReduction="10000"/>
          </a:bodyPr>
          <a:lstStyle/>
          <a:p>
            <a:pPr algn="ctr" fontAlgn="auto">
              <a:spcAft>
                <a:spcPts val="0"/>
              </a:spcAft>
              <a:defRPr/>
            </a:pPr>
            <a:r>
              <a:rPr lang="ru-RU" i="1" dirty="0">
                <a:solidFill>
                  <a:schemeClr val="accent6">
                    <a:lumMod val="50000"/>
                  </a:schemeClr>
                </a:solidFill>
                <a:latin typeface="Arial" pitchFamily="34" charset="0"/>
                <a:ea typeface="+mj-ea"/>
                <a:cs typeface="Arial" pitchFamily="34" charset="0"/>
              </a:rPr>
              <a:t>АПТЕЧКА  ИНДИВИДУАЛЬНАЯ   АИ-2</a:t>
            </a:r>
          </a:p>
        </p:txBody>
      </p:sp>
      <p:pic>
        <p:nvPicPr>
          <p:cNvPr id="5" name="Picture 4" descr="АПТЕКА"/>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92413" y="701675"/>
            <a:ext cx="4081462"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6"/>
          <p:cNvSpPr>
            <a:spLocks noChangeArrowheads="1"/>
          </p:cNvSpPr>
          <p:nvPr/>
        </p:nvSpPr>
        <p:spPr bwMode="auto">
          <a:xfrm>
            <a:off x="195263" y="1406525"/>
            <a:ext cx="2720975" cy="1158379"/>
          </a:xfrm>
          <a:prstGeom prst="wedgeRectCallout">
            <a:avLst>
              <a:gd name="adj1" fmla="val 67787"/>
              <a:gd name="adj2" fmla="val 160867"/>
            </a:avLst>
          </a:prstGeom>
          <a:solidFill>
            <a:srgbClr val="FFFF00"/>
          </a:solidFill>
          <a:ln w="9525">
            <a:solidFill>
              <a:schemeClr val="tx1"/>
            </a:solidFill>
            <a:miter lim="800000"/>
            <a:headEnd/>
            <a:tailEnd/>
          </a:ln>
        </p:spPr>
        <p:txBody>
          <a:bodyPr/>
          <a:lstStyle/>
          <a:p>
            <a:pPr algn="just"/>
            <a:r>
              <a:rPr lang="ru-RU" sz="1200" b="1" dirty="0">
                <a:effectLst>
                  <a:outerShdw blurRad="38100" dist="38100" dir="2700000" algn="tl">
                    <a:srgbClr val="000000">
                      <a:alpha val="43137"/>
                    </a:srgbClr>
                  </a:outerShdw>
                </a:effectLst>
              </a:rPr>
              <a:t>Гнездо 1 – шприц-тюбик,</a:t>
            </a:r>
          </a:p>
          <a:p>
            <a:pPr algn="just"/>
            <a:r>
              <a:rPr lang="ru-RU" sz="1200" b="1" dirty="0">
                <a:effectLst>
                  <a:outerShdw blurRad="38100" dist="38100" dir="2700000" algn="tl">
                    <a:srgbClr val="000000">
                      <a:alpha val="43137"/>
                    </a:srgbClr>
                  </a:outerShdw>
                </a:effectLst>
              </a:rPr>
              <a:t>Противоболевое средство  </a:t>
            </a:r>
          </a:p>
        </p:txBody>
      </p:sp>
      <p:sp>
        <p:nvSpPr>
          <p:cNvPr id="7" name="AutoShape 7"/>
          <p:cNvSpPr>
            <a:spLocks noChangeArrowheads="1"/>
          </p:cNvSpPr>
          <p:nvPr/>
        </p:nvSpPr>
        <p:spPr bwMode="auto">
          <a:xfrm>
            <a:off x="195263" y="3079750"/>
            <a:ext cx="2700337" cy="1187435"/>
          </a:xfrm>
          <a:prstGeom prst="wedgeRectCallout">
            <a:avLst>
              <a:gd name="adj1" fmla="val 88527"/>
              <a:gd name="adj2" fmla="val 70726"/>
            </a:avLst>
          </a:prstGeom>
          <a:solidFill>
            <a:srgbClr val="FFFF00"/>
          </a:solidFill>
          <a:ln w="9525">
            <a:solidFill>
              <a:schemeClr val="tx1"/>
            </a:solidFill>
            <a:miter lim="800000"/>
            <a:headEnd/>
            <a:tailEnd/>
          </a:ln>
        </p:spPr>
        <p:txBody>
          <a:bodyPr/>
          <a:lstStyle/>
          <a:p>
            <a:pPr algn="just"/>
            <a:r>
              <a:rPr lang="ru-RU" sz="1200" b="1" dirty="0">
                <a:effectLst>
                  <a:outerShdw blurRad="38100" dist="38100" dir="2700000" algn="tl">
                    <a:srgbClr val="000000">
                      <a:alpha val="43137"/>
                    </a:srgbClr>
                  </a:outerShdw>
                </a:effectLst>
              </a:rPr>
              <a:t>Гнездо 2 – средство применяется при </a:t>
            </a:r>
            <a:r>
              <a:rPr lang="ru-RU" sz="1200" b="1" dirty="0" smtClean="0">
                <a:effectLst>
                  <a:outerShdw blurRad="38100" dist="38100" dir="2700000" algn="tl">
                    <a:srgbClr val="000000">
                      <a:alpha val="43137"/>
                    </a:srgbClr>
                  </a:outerShdw>
                </a:effectLst>
              </a:rPr>
              <a:t>отравлениях </a:t>
            </a:r>
            <a:r>
              <a:rPr lang="ru-RU" sz="1200" b="1" dirty="0">
                <a:effectLst>
                  <a:outerShdw blurRad="38100" dist="38100" dir="2700000" algn="tl">
                    <a:srgbClr val="000000">
                      <a:alpha val="43137"/>
                    </a:srgbClr>
                  </a:outerShdw>
                </a:effectLst>
              </a:rPr>
              <a:t>ФОВ </a:t>
            </a:r>
          </a:p>
        </p:txBody>
      </p:sp>
      <p:sp>
        <p:nvSpPr>
          <p:cNvPr id="8" name="AutoShape 8"/>
          <p:cNvSpPr>
            <a:spLocks noChangeArrowheads="1"/>
          </p:cNvSpPr>
          <p:nvPr/>
        </p:nvSpPr>
        <p:spPr bwMode="auto">
          <a:xfrm>
            <a:off x="174625" y="4968875"/>
            <a:ext cx="3101975" cy="1339850"/>
          </a:xfrm>
          <a:prstGeom prst="wedgeRectCallout">
            <a:avLst>
              <a:gd name="adj1" fmla="val 77189"/>
              <a:gd name="adj2" fmla="val -104987"/>
            </a:avLst>
          </a:prstGeom>
          <a:solidFill>
            <a:srgbClr val="FFFF00"/>
          </a:solidFill>
          <a:ln w="9525">
            <a:solidFill>
              <a:schemeClr val="tx1"/>
            </a:solidFill>
            <a:miter lim="800000"/>
            <a:headEnd/>
            <a:tailEnd/>
          </a:ln>
        </p:spPr>
        <p:txBody>
          <a:bodyPr/>
          <a:lstStyle/>
          <a:p>
            <a:pPr algn="just"/>
            <a:r>
              <a:rPr lang="ru-RU" sz="1200" b="1" dirty="0">
                <a:effectLst>
                  <a:outerShdw blurRad="38100" dist="38100" dir="2700000" algn="tl">
                    <a:srgbClr val="000000">
                      <a:alpha val="43137"/>
                    </a:srgbClr>
                  </a:outerShdw>
                </a:effectLst>
              </a:rPr>
              <a:t>Гнездо 3 – средство №2,</a:t>
            </a:r>
          </a:p>
          <a:p>
            <a:pPr algn="just"/>
            <a:r>
              <a:rPr lang="ru-RU" sz="1200" b="1" dirty="0">
                <a:effectLst>
                  <a:outerShdw blurRad="38100" dist="38100" dir="2700000" algn="tl">
                    <a:srgbClr val="000000">
                      <a:alpha val="43137"/>
                    </a:srgbClr>
                  </a:outerShdw>
                </a:effectLst>
              </a:rPr>
              <a:t>Используется при желудочно-кишечных расстройствах</a:t>
            </a:r>
          </a:p>
        </p:txBody>
      </p:sp>
      <p:sp>
        <p:nvSpPr>
          <p:cNvPr id="9" name="AutoShape 9"/>
          <p:cNvSpPr>
            <a:spLocks noChangeArrowheads="1"/>
          </p:cNvSpPr>
          <p:nvPr/>
        </p:nvSpPr>
        <p:spPr bwMode="auto">
          <a:xfrm>
            <a:off x="6008688" y="1754163"/>
            <a:ext cx="3135312" cy="949350"/>
          </a:xfrm>
          <a:prstGeom prst="wedgeRectCallout">
            <a:avLst>
              <a:gd name="adj1" fmla="val -73724"/>
              <a:gd name="adj2" fmla="val 138964"/>
            </a:avLst>
          </a:prstGeom>
          <a:solidFill>
            <a:srgbClr val="FFFF00"/>
          </a:solidFill>
          <a:ln w="9525">
            <a:solidFill>
              <a:schemeClr val="tx1"/>
            </a:solidFill>
            <a:miter lim="800000"/>
            <a:headEnd/>
            <a:tailEnd/>
          </a:ln>
        </p:spPr>
        <p:txBody>
          <a:bodyPr/>
          <a:lstStyle/>
          <a:p>
            <a:pPr algn="just"/>
            <a:r>
              <a:rPr lang="ru-RU" sz="1200" b="1" dirty="0">
                <a:effectLst>
                  <a:outerShdw blurRad="38100" dist="38100" dir="2700000" algn="tl">
                    <a:srgbClr val="000000">
                      <a:alpha val="43137"/>
                    </a:srgbClr>
                  </a:outerShdw>
                </a:effectLst>
              </a:rPr>
              <a:t>Гнездо 7 –Противорвотное средство применяется после облучения, ушибов головы .</a:t>
            </a:r>
          </a:p>
        </p:txBody>
      </p:sp>
      <p:sp>
        <p:nvSpPr>
          <p:cNvPr id="11" name="AutoShape 10"/>
          <p:cNvSpPr>
            <a:spLocks noChangeArrowheads="1"/>
          </p:cNvSpPr>
          <p:nvPr/>
        </p:nvSpPr>
        <p:spPr bwMode="auto">
          <a:xfrm>
            <a:off x="6316502" y="4267185"/>
            <a:ext cx="2519684" cy="1087438"/>
          </a:xfrm>
          <a:prstGeom prst="wedgeRectCallout">
            <a:avLst>
              <a:gd name="adj1" fmla="val -74130"/>
              <a:gd name="adj2" fmla="val -58088"/>
            </a:avLst>
          </a:prstGeom>
          <a:solidFill>
            <a:srgbClr val="FFFF00"/>
          </a:solidFill>
          <a:ln w="9525">
            <a:solidFill>
              <a:schemeClr val="tx1"/>
            </a:solidFill>
            <a:miter lim="800000"/>
            <a:headEnd/>
            <a:tailEnd/>
          </a:ln>
        </p:spPr>
        <p:txBody>
          <a:bodyPr/>
          <a:lstStyle/>
          <a:p>
            <a:pPr algn="just"/>
            <a:r>
              <a:rPr lang="ru-RU" sz="1200" b="1" dirty="0">
                <a:effectLst>
                  <a:outerShdw blurRad="38100" dist="38100" dir="2700000" algn="tl">
                    <a:srgbClr val="000000">
                      <a:alpha val="43137"/>
                    </a:srgbClr>
                  </a:outerShdw>
                </a:effectLst>
              </a:rPr>
              <a:t>Гнездо 6 –  </a:t>
            </a:r>
            <a:r>
              <a:rPr lang="ru-RU" sz="1200" b="1" dirty="0" smtClean="0">
                <a:effectLst>
                  <a:outerShdw blurRad="38100" dist="38100" dir="2700000" algn="tl">
                    <a:srgbClr val="000000">
                      <a:alpha val="43137"/>
                    </a:srgbClr>
                  </a:outerShdw>
                </a:effectLst>
              </a:rPr>
              <a:t>радиозащитное </a:t>
            </a:r>
            <a:r>
              <a:rPr lang="ru-RU" sz="1200" b="1" dirty="0">
                <a:effectLst>
                  <a:outerShdw blurRad="38100" dist="38100" dir="2700000" algn="tl">
                    <a:srgbClr val="000000">
                      <a:alpha val="43137"/>
                    </a:srgbClr>
                  </a:outerShdw>
                </a:effectLst>
              </a:rPr>
              <a:t>средство №2</a:t>
            </a:r>
            <a:endParaRPr lang="ru-RU" sz="1200" dirty="0">
              <a:effectLst>
                <a:outerShdw blurRad="38100" dist="38100" dir="2700000" algn="tl">
                  <a:srgbClr val="000000">
                    <a:alpha val="43137"/>
                  </a:srgbClr>
                </a:outerShdw>
              </a:effectLst>
            </a:endParaRPr>
          </a:p>
        </p:txBody>
      </p:sp>
      <p:sp>
        <p:nvSpPr>
          <p:cNvPr id="12" name="AutoShape 11"/>
          <p:cNvSpPr>
            <a:spLocks noChangeArrowheads="1"/>
          </p:cNvSpPr>
          <p:nvPr/>
        </p:nvSpPr>
        <p:spPr bwMode="auto">
          <a:xfrm>
            <a:off x="6126163" y="2844245"/>
            <a:ext cx="2694309" cy="1354385"/>
          </a:xfrm>
          <a:prstGeom prst="wedgeRectCallout">
            <a:avLst>
              <a:gd name="adj1" fmla="val -91368"/>
              <a:gd name="adj2" fmla="val 7378"/>
            </a:avLst>
          </a:prstGeom>
          <a:solidFill>
            <a:srgbClr val="FFFF00"/>
          </a:solidFill>
          <a:ln w="9525">
            <a:solidFill>
              <a:schemeClr val="tx1"/>
            </a:solidFill>
            <a:miter lim="800000"/>
            <a:headEnd/>
            <a:tailEnd/>
          </a:ln>
        </p:spPr>
        <p:txBody>
          <a:bodyPr/>
          <a:lstStyle/>
          <a:p>
            <a:pPr algn="just"/>
            <a:r>
              <a:rPr lang="ru-RU" sz="1200" b="1" dirty="0" smtClean="0">
                <a:effectLst>
                  <a:outerShdw blurRad="38100" dist="38100" dir="2700000" algn="tl">
                    <a:srgbClr val="000000">
                      <a:alpha val="43137"/>
                    </a:srgbClr>
                  </a:outerShdw>
                </a:effectLst>
              </a:rPr>
              <a:t>Гнездо 5- противобактериальное </a:t>
            </a:r>
            <a:r>
              <a:rPr lang="ru-RU" sz="1200" b="1" dirty="0">
                <a:effectLst>
                  <a:outerShdw blurRad="38100" dist="38100" dir="2700000" algn="tl">
                    <a:srgbClr val="000000">
                      <a:alpha val="43137"/>
                    </a:srgbClr>
                  </a:outerShdw>
                </a:effectLst>
              </a:rPr>
              <a:t>средство №1</a:t>
            </a:r>
          </a:p>
          <a:p>
            <a:pPr algn="just"/>
            <a:r>
              <a:rPr lang="ru-RU" sz="1200" b="1" dirty="0">
                <a:effectLst>
                  <a:outerShdw blurRad="38100" dist="38100" dir="2700000" algn="tl">
                    <a:srgbClr val="000000">
                      <a:alpha val="43137"/>
                    </a:srgbClr>
                  </a:outerShdw>
                </a:effectLst>
              </a:rPr>
              <a:t>Принимают при </a:t>
            </a:r>
            <a:r>
              <a:rPr lang="ru-RU" sz="1200" b="1" dirty="0" smtClean="0">
                <a:effectLst>
                  <a:outerShdw blurRad="38100" dist="38100" dir="2700000" algn="tl">
                    <a:srgbClr val="000000">
                      <a:alpha val="43137"/>
                    </a:srgbClr>
                  </a:outerShdw>
                </a:effectLst>
              </a:rPr>
              <a:t>инфекционных </a:t>
            </a:r>
            <a:r>
              <a:rPr lang="ru-RU" sz="1200" b="1" dirty="0">
                <a:effectLst>
                  <a:outerShdw blurRad="38100" dist="38100" dir="2700000" algn="tl">
                    <a:srgbClr val="000000">
                      <a:alpha val="43137"/>
                    </a:srgbClr>
                  </a:outerShdw>
                </a:effectLst>
              </a:rPr>
              <a:t>заболеваниях</a:t>
            </a:r>
          </a:p>
        </p:txBody>
      </p:sp>
      <p:sp>
        <p:nvSpPr>
          <p:cNvPr id="13" name="AutoShape 12"/>
          <p:cNvSpPr>
            <a:spLocks noChangeArrowheads="1"/>
          </p:cNvSpPr>
          <p:nvPr/>
        </p:nvSpPr>
        <p:spPr bwMode="auto">
          <a:xfrm>
            <a:off x="4932363" y="5561013"/>
            <a:ext cx="3516312" cy="896639"/>
          </a:xfrm>
          <a:prstGeom prst="wedgeRectCallout">
            <a:avLst>
              <a:gd name="adj1" fmla="val -54828"/>
              <a:gd name="adj2" fmla="val -173034"/>
            </a:avLst>
          </a:prstGeom>
          <a:solidFill>
            <a:srgbClr val="FFFF00"/>
          </a:solidFill>
          <a:ln w="9525">
            <a:solidFill>
              <a:schemeClr val="tx1"/>
            </a:solidFill>
            <a:miter lim="800000"/>
            <a:headEnd/>
            <a:tailEnd/>
          </a:ln>
        </p:spPr>
        <p:txBody>
          <a:bodyPr/>
          <a:lstStyle/>
          <a:p>
            <a:pPr algn="just"/>
            <a:r>
              <a:rPr lang="ru-RU" sz="1200" b="1" dirty="0">
                <a:effectLst>
                  <a:outerShdw blurRad="38100" dist="38100" dir="2700000" algn="tl">
                    <a:srgbClr val="000000">
                      <a:alpha val="43137"/>
                    </a:srgbClr>
                  </a:outerShdw>
                </a:effectLst>
              </a:rPr>
              <a:t>Гнездо 4 – радиозащитное средство №1, принимают при угрозе облучения  </a:t>
            </a:r>
            <a:endParaRPr lang="ru-RU"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840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31640" y="116632"/>
            <a:ext cx="6789737" cy="791741"/>
          </a:xfrm>
          <a:ln w="82550" cmpd="thinThick">
            <a:solidFill>
              <a:schemeClr val="bg2"/>
            </a:solidFill>
            <a:miter lim="800000"/>
            <a:headEnd/>
            <a:tailEnd/>
          </a:ln>
        </p:spPr>
        <p:txBody>
          <a:bodyPr>
            <a:normAutofit/>
          </a:bodyPr>
          <a:lstStyle/>
          <a:p>
            <a:pPr fontAlgn="auto">
              <a:spcAft>
                <a:spcPts val="0"/>
              </a:spcAft>
              <a:defRPr/>
            </a:pPr>
            <a:r>
              <a:rPr lang="ru-RU" alt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противоболевое средство </a:t>
            </a:r>
          </a:p>
        </p:txBody>
      </p:sp>
      <p:sp>
        <p:nvSpPr>
          <p:cNvPr id="5125" name="Text Box 5"/>
          <p:cNvSpPr txBox="1">
            <a:spLocks noChangeArrowheads="1"/>
          </p:cNvSpPr>
          <p:nvPr/>
        </p:nvSpPr>
        <p:spPr bwMode="auto">
          <a:xfrm>
            <a:off x="179388" y="908720"/>
            <a:ext cx="864108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defRPr/>
            </a:pPr>
            <a:r>
              <a:rPr lang="ru-RU" altLang="ru-RU" sz="1800" b="1" dirty="0">
                <a:solidFill>
                  <a:schemeClr val="accent4">
                    <a:lumMod val="50000"/>
                  </a:schemeClr>
                </a:solidFill>
              </a:rPr>
              <a:t>Противоболевое средство</a:t>
            </a:r>
            <a:r>
              <a:rPr lang="ru-RU" altLang="ru-RU" sz="1800" dirty="0">
                <a:solidFill>
                  <a:schemeClr val="accent4">
                    <a:lumMod val="50000"/>
                  </a:schemeClr>
                </a:solidFill>
              </a:rPr>
              <a:t> </a:t>
            </a:r>
            <a:r>
              <a:rPr lang="ru-RU" altLang="ru-RU" sz="1800" dirty="0"/>
              <a:t>(</a:t>
            </a:r>
            <a:r>
              <a:rPr lang="ru-RU" altLang="ru-RU" sz="1800" dirty="0" err="1"/>
              <a:t>промедол</a:t>
            </a:r>
            <a:r>
              <a:rPr lang="ru-RU" altLang="ru-RU" sz="1800" dirty="0"/>
              <a:t>, </a:t>
            </a:r>
            <a:r>
              <a:rPr lang="ru-RU" altLang="ru-RU" sz="1800" dirty="0" err="1"/>
              <a:t>тримепередин</a:t>
            </a:r>
            <a:r>
              <a:rPr lang="ru-RU" altLang="ru-RU" sz="1800" dirty="0"/>
              <a:t>), гнездо №1, шприц-тюбик с неокрашенным колпачком. Применяется при переломах, обширных ранах и ожогах.</a:t>
            </a:r>
          </a:p>
          <a:p>
            <a:pPr algn="just">
              <a:defRPr/>
            </a:pPr>
            <a:r>
              <a:rPr lang="ru-RU" altLang="ru-RU" sz="1800" dirty="0"/>
              <a:t>Правила пользования шприц-тюбиком: извлечь из аптечки шприц-тюбик и, держа его в одной руке, другой взяться за ребристый ободок. Вращательным движением энергично продвинуть ободок до упора, после чего снять колпачок, защищающий иглу. Не касаясь иглы руками, вколоть ее в мягкие ткани бедра в верхней трети снаружи (можно через одежду). Сильно сжимая пальцами тюбик, выдавить содержимое и извлечь иглу, не разжимая пальцев. Отнесен к классу А препаратов (наркотики и </a:t>
            </a:r>
            <a:r>
              <a:rPr lang="ru-RU" altLang="ru-RU" sz="1800" dirty="0" err="1"/>
              <a:t>прекурсоры</a:t>
            </a:r>
            <a:r>
              <a:rPr lang="ru-RU" altLang="ru-RU" sz="1800" dirty="0"/>
              <a:t>). </a:t>
            </a:r>
          </a:p>
        </p:txBody>
      </p:sp>
      <p:pic>
        <p:nvPicPr>
          <p:cNvPr id="717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56822" y="3327754"/>
            <a:ext cx="2893852"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861046"/>
            <a:ext cx="3960044" cy="2893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79719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859472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3059832" y="221684"/>
            <a:ext cx="3778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ru-RU" b="1" dirty="0">
                <a:solidFill>
                  <a:schemeClr val="accent6">
                    <a:lumMod val="50000"/>
                  </a:schemeClr>
                </a:solidFill>
                <a:effectLst>
                  <a:outerShdw blurRad="38100" dist="38100" dir="2700000" algn="tl">
                    <a:srgbClr val="000000">
                      <a:alpha val="43137"/>
                    </a:srgbClr>
                  </a:outerShdw>
                </a:effectLst>
              </a:rPr>
              <a:t>Использования шприц-тюбика </a:t>
            </a:r>
          </a:p>
        </p:txBody>
      </p:sp>
    </p:spTree>
    <p:extLst>
      <p:ext uri="{BB962C8B-B14F-4D97-AF65-F5344CB8AC3E}">
        <p14:creationId xmlns:p14="http://schemas.microsoft.com/office/powerpoint/2010/main" val="3551545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78098"/>
          </a:xfrm>
        </p:spPr>
        <p:txBody>
          <a:bodyPr>
            <a:normAutofit/>
          </a:bodyPr>
          <a:lstStyle/>
          <a:p>
            <a:pPr fontAlgn="auto">
              <a:spcAft>
                <a:spcPts val="0"/>
              </a:spcAft>
              <a:defRPr/>
            </a:pPr>
            <a:r>
              <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a:t>
            </a: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противоядие ФОВ</a:t>
            </a:r>
            <a:endPar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395536" y="908720"/>
            <a:ext cx="8418932" cy="2088232"/>
          </a:xfrm>
        </p:spPr>
        <p:txBody>
          <a:bodyPr>
            <a:noAutofit/>
          </a:bodyPr>
          <a:lstStyle/>
          <a:p>
            <a:pPr marL="137160" indent="0" algn="just" fontAlgn="auto">
              <a:spcAft>
                <a:spcPts val="0"/>
              </a:spcAft>
              <a:buClr>
                <a:schemeClr val="tx1">
                  <a:shade val="95000"/>
                </a:schemeClr>
              </a:buClr>
              <a:buNone/>
              <a:defRPr/>
            </a:pPr>
            <a:r>
              <a:rPr lang="ru-RU" sz="1800" dirty="0">
                <a:latin typeface="Arial" pitchFamily="34" charset="0"/>
                <a:cs typeface="Arial" pitchFamily="34" charset="0"/>
              </a:rPr>
              <a:t>В гнезде 2, в красном круглом пенале с четырьмя полуовальными выступами на корпусе находится </a:t>
            </a:r>
            <a:r>
              <a:rPr lang="ru-RU" sz="1800" b="1" dirty="0">
                <a:latin typeface="Arial" pitchFamily="34" charset="0"/>
                <a:cs typeface="Arial" pitchFamily="34" charset="0"/>
              </a:rPr>
              <a:t>средство для предупреждения </a:t>
            </a:r>
            <a:r>
              <a:rPr lang="ru-RU" sz="1800" b="1" dirty="0">
                <a:solidFill>
                  <a:schemeClr val="accent4">
                    <a:lumMod val="50000"/>
                  </a:schemeClr>
                </a:solidFill>
                <a:latin typeface="Arial" pitchFamily="34" charset="0"/>
                <a:cs typeface="Arial" pitchFamily="34" charset="0"/>
              </a:rPr>
              <a:t>отравления фосфорорганическими отравляющими </a:t>
            </a:r>
            <a:r>
              <a:rPr lang="ru-RU" sz="1800" b="1" dirty="0" smtClean="0">
                <a:solidFill>
                  <a:schemeClr val="accent4">
                    <a:lumMod val="50000"/>
                  </a:schemeClr>
                </a:solidFill>
                <a:latin typeface="Arial" pitchFamily="34" charset="0"/>
                <a:cs typeface="Arial" pitchFamily="34" charset="0"/>
              </a:rPr>
              <a:t>веществами (ФОВ). </a:t>
            </a:r>
            <a:r>
              <a:rPr lang="ru-RU" sz="1800" dirty="0" smtClean="0">
                <a:latin typeface="Arial" pitchFamily="34" charset="0"/>
                <a:cs typeface="Arial" pitchFamily="34" charset="0"/>
              </a:rPr>
              <a:t>Принимать </a:t>
            </a:r>
            <a:r>
              <a:rPr lang="ru-RU" sz="1800" dirty="0">
                <a:latin typeface="Arial" pitchFamily="34" charset="0"/>
                <a:cs typeface="Arial" pitchFamily="34" charset="0"/>
              </a:rPr>
              <a:t>по 1 таблетке по сигналу гражданской обороны. При нарастании признаков отравления принять еще одну таблетку. Детям до 8 лет на 1 прием дают 1/4 таблетки, а от 8 до 15 лет - 1/2 таблетки. Отнесен к классу А препаратов (наркотики и </a:t>
            </a:r>
            <a:r>
              <a:rPr lang="ru-RU" sz="1800" dirty="0" err="1">
                <a:latin typeface="Arial" pitchFamily="34" charset="0"/>
                <a:cs typeface="Arial" pitchFamily="34" charset="0"/>
              </a:rPr>
              <a:t>прекурсоры</a:t>
            </a:r>
            <a:r>
              <a:rPr lang="ru-RU" sz="1800" dirty="0">
                <a:latin typeface="Arial" pitchFamily="34" charset="0"/>
                <a:cs typeface="Arial" pitchFamily="34" charset="0"/>
              </a:rPr>
              <a:t>).</a:t>
            </a:r>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212976"/>
            <a:ext cx="5256584" cy="314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331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23528" y="404664"/>
            <a:ext cx="8572500" cy="642937"/>
          </a:xfrm>
        </p:spPr>
        <p:txBody>
          <a:bodyPr>
            <a:normAutofit/>
          </a:bodyPr>
          <a:lstStyle/>
          <a:p>
            <a:pPr algn="ctr" eaLnBrk="1" hangingPunct="1"/>
            <a:r>
              <a:rPr lang="ru-RU" sz="16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Последствия ядерного взрыва в ХИРОСИМЕ и НАГАСАКИ</a:t>
            </a:r>
            <a:br>
              <a:rPr lang="ru-RU" sz="16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br>
            <a:endParaRPr lang="ru-RU" sz="16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828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pPr fontAlgn="auto">
              <a:spcAft>
                <a:spcPts val="0"/>
              </a:spcAft>
              <a:defRPr/>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противобактериальное средство №2</a:t>
            </a:r>
            <a:endPar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323528" y="1196752"/>
            <a:ext cx="8496944" cy="2160240"/>
          </a:xfrm>
        </p:spPr>
        <p:txBody>
          <a:bodyPr>
            <a:normAutofit/>
          </a:bodyPr>
          <a:lstStyle/>
          <a:p>
            <a:pPr marL="0" indent="0" algn="just" fontAlgn="auto">
              <a:spcAft>
                <a:spcPts val="0"/>
              </a:spcAft>
              <a:buClr>
                <a:schemeClr val="tx1">
                  <a:shade val="95000"/>
                </a:schemeClr>
              </a:buClr>
              <a:buFont typeface="Wingdings 2"/>
              <a:buNone/>
              <a:defRPr/>
            </a:pPr>
            <a:r>
              <a:rPr lang="ru-RU" sz="1800" dirty="0" smtClean="0">
                <a:solidFill>
                  <a:schemeClr val="accent4">
                    <a:lumMod val="50000"/>
                  </a:schemeClr>
                </a:solidFill>
                <a:latin typeface="Arial" pitchFamily="34" charset="0"/>
                <a:cs typeface="Arial" pitchFamily="34" charset="0"/>
              </a:rPr>
              <a:t>Противобактериальное средство №2 </a:t>
            </a:r>
            <a:r>
              <a:rPr lang="ru-RU" sz="1800" dirty="0" smtClean="0">
                <a:latin typeface="Arial" pitchFamily="34" charset="0"/>
                <a:cs typeface="Arial" pitchFamily="34" charset="0"/>
              </a:rPr>
              <a:t>(</a:t>
            </a:r>
            <a:r>
              <a:rPr lang="ru-RU" sz="1800" dirty="0" err="1" smtClean="0">
                <a:latin typeface="Arial" pitchFamily="34" charset="0"/>
                <a:cs typeface="Arial" pitchFamily="34" charset="0"/>
              </a:rPr>
              <a:t>сульфадиметоксин</a:t>
            </a:r>
            <a:r>
              <a:rPr lang="ru-RU" sz="1800" dirty="0" smtClean="0">
                <a:latin typeface="Arial" pitchFamily="34" charset="0"/>
                <a:cs typeface="Arial" pitchFamily="34" charset="0"/>
              </a:rPr>
              <a:t> 0,2 г = 15 таблеток), гнездо №3, большой пенал без окраски. Принимают после облучения при возникновении кишечно-желудочных расстройств по 7 таблеток в один прием в первые сутки, по 4 таблетки в последующие двое суток. Детям до 8 лет в 1 сутки на 1 прием дают 2 таблетки, а от 8 до 15 лет - 3,5 таблетки. В последующие 2 суток детям до 8 лет дают 1 таблетку на прием, а от 8 до 15 лет - 3 таблетки.</a:t>
            </a: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501008"/>
            <a:ext cx="352839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3170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fontAlgn="auto">
              <a:spcAft>
                <a:spcPts val="0"/>
              </a:spcAft>
              <a:defRPr/>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радиозащитное средство №1</a:t>
            </a:r>
            <a:endPar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323528" y="1196752"/>
            <a:ext cx="8568952" cy="1728192"/>
          </a:xfrm>
        </p:spPr>
        <p:txBody>
          <a:bodyPr>
            <a:normAutofit/>
          </a:bodyPr>
          <a:lstStyle/>
          <a:p>
            <a:pPr marL="0" indent="0" algn="just" fontAlgn="auto">
              <a:spcAft>
                <a:spcPts val="0"/>
              </a:spcAft>
              <a:buClr>
                <a:schemeClr val="tx1">
                  <a:shade val="95000"/>
                </a:schemeClr>
              </a:buClr>
              <a:buFont typeface="Wingdings 2"/>
              <a:buNone/>
              <a:defRPr/>
            </a:pPr>
            <a:r>
              <a:rPr lang="ru-RU" sz="1800" b="1" dirty="0" smtClean="0">
                <a:solidFill>
                  <a:schemeClr val="accent4">
                    <a:lumMod val="50000"/>
                  </a:schemeClr>
                </a:solidFill>
                <a:latin typeface="Arial" pitchFamily="34" charset="0"/>
                <a:cs typeface="Arial" pitchFamily="34" charset="0"/>
              </a:rPr>
              <a:t>Радиозащитное средство № 1</a:t>
            </a:r>
            <a:r>
              <a:rPr lang="ru-RU" sz="1800" b="1" dirty="0" smtClean="0">
                <a:latin typeface="Arial" pitchFamily="34" charset="0"/>
                <a:cs typeface="Arial" pitchFamily="34" charset="0"/>
              </a:rPr>
              <a:t> </a:t>
            </a:r>
            <a:r>
              <a:rPr lang="ru-RU" sz="1800" dirty="0" smtClean="0">
                <a:latin typeface="Arial" pitchFamily="34" charset="0"/>
                <a:cs typeface="Arial" pitchFamily="34" charset="0"/>
              </a:rPr>
              <a:t>(</a:t>
            </a:r>
            <a:r>
              <a:rPr lang="ru-RU" sz="1800" dirty="0" err="1" smtClean="0">
                <a:latin typeface="Arial" pitchFamily="34" charset="0"/>
                <a:cs typeface="Arial" pitchFamily="34" charset="0"/>
              </a:rPr>
              <a:t>цистамин</a:t>
            </a:r>
            <a:r>
              <a:rPr lang="ru-RU" sz="1800" dirty="0" smtClean="0">
                <a:latin typeface="Arial" pitchFamily="34" charset="0"/>
                <a:cs typeface="Arial" pitchFamily="34" charset="0"/>
              </a:rPr>
              <a:t> 0,2 г = 12 таблеток), гнездо №4, два пенала малинового цвета. Принимать при угрозе облучения 6 таблеток, запивая водой. При новой угрозе облучения через 4-5 часов принять еще 6 таблеток. Детям до 8 лет на 1 прием дают 1,5 таблетки, а от 8 до 15 лет - 3 таблетки.</a:t>
            </a:r>
          </a:p>
          <a:p>
            <a:pPr marL="0" indent="0" fontAlgn="auto">
              <a:spcAft>
                <a:spcPts val="0"/>
              </a:spcAft>
              <a:buClr>
                <a:schemeClr val="tx1">
                  <a:shade val="95000"/>
                </a:schemeClr>
              </a:buClr>
              <a:buFont typeface="Wingdings 2"/>
              <a:buNone/>
              <a:defRPr/>
            </a:pPr>
            <a:endParaRPr lang="ru-RU" dirty="0"/>
          </a:p>
        </p:txBody>
      </p:sp>
      <p:pic>
        <p:nvPicPr>
          <p:cNvPr id="102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104" y="2780928"/>
            <a:ext cx="434431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6468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pPr fontAlgn="auto">
              <a:spcAft>
                <a:spcPts val="0"/>
              </a:spcAft>
              <a:defRPr/>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противобактериальное средство №1</a:t>
            </a:r>
            <a:b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br>
            <a:endPar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480362" y="1052736"/>
            <a:ext cx="8268102" cy="1944216"/>
          </a:xfrm>
        </p:spPr>
        <p:txBody>
          <a:bodyPr>
            <a:normAutofit/>
          </a:bodyPr>
          <a:lstStyle/>
          <a:p>
            <a:pPr marL="0" indent="0" algn="just" fontAlgn="auto">
              <a:spcAft>
                <a:spcPts val="0"/>
              </a:spcAft>
              <a:buClr>
                <a:schemeClr val="tx1">
                  <a:shade val="95000"/>
                </a:schemeClr>
              </a:buClr>
              <a:buFont typeface="Wingdings 2"/>
              <a:buNone/>
              <a:defRPr/>
            </a:pPr>
            <a:r>
              <a:rPr lang="ru-RU" sz="1800" b="1" dirty="0" smtClean="0">
                <a:solidFill>
                  <a:schemeClr val="accent4">
                    <a:lumMod val="50000"/>
                  </a:schemeClr>
                </a:solidFill>
                <a:latin typeface="Arial" pitchFamily="34" charset="0"/>
                <a:cs typeface="Arial" pitchFamily="34" charset="0"/>
              </a:rPr>
              <a:t>Противобактериальное средство </a:t>
            </a:r>
            <a:r>
              <a:rPr lang="ru-RU" sz="1800" b="1" dirty="0" smtClean="0">
                <a:latin typeface="Arial" pitchFamily="34" charset="0"/>
                <a:cs typeface="Arial" pitchFamily="34" charset="0"/>
              </a:rPr>
              <a:t>№1</a:t>
            </a:r>
            <a:r>
              <a:rPr lang="ru-RU" sz="1800" dirty="0" smtClean="0">
                <a:latin typeface="Arial" pitchFamily="34" charset="0"/>
                <a:cs typeface="Arial" pitchFamily="34" charset="0"/>
              </a:rPr>
              <a:t> (хлортетрациклин 0,006 г = 10 таблеток), гнездо №5, два пенала без окраски с квадратными корпусами. Принимать при угрозе или бактериальном заражении, а также при ранах и ожогах содержимое одного пенала (5 таблеток), запивая водой. Содержимое второго пенала (5 таблеток) принять через 6 часов. Детям до 8 лет на 1 прием дают 1 таблетку, а от 8 до 15 лет - 2,5 таблетки.</a:t>
            </a: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068960"/>
            <a:ext cx="414960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2131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fontAlgn="auto">
              <a:spcAft>
                <a:spcPts val="0"/>
              </a:spcAft>
              <a:defRPr/>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радиозащитное средство №2</a:t>
            </a:r>
            <a:endPar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611560" y="1068760"/>
            <a:ext cx="7920880" cy="1352128"/>
          </a:xfrm>
        </p:spPr>
        <p:txBody>
          <a:bodyPr>
            <a:normAutofit/>
          </a:bodyPr>
          <a:lstStyle/>
          <a:p>
            <a:pPr marL="0" indent="0" algn="just" fontAlgn="auto">
              <a:spcAft>
                <a:spcPts val="0"/>
              </a:spcAft>
              <a:buClr>
                <a:schemeClr val="tx1">
                  <a:shade val="95000"/>
                </a:schemeClr>
              </a:buClr>
              <a:buFont typeface="Wingdings 2"/>
              <a:buNone/>
              <a:defRPr/>
            </a:pPr>
            <a:r>
              <a:rPr lang="ru-RU" sz="1800" b="1" dirty="0" smtClean="0">
                <a:solidFill>
                  <a:schemeClr val="accent4">
                    <a:lumMod val="50000"/>
                  </a:schemeClr>
                </a:solidFill>
                <a:latin typeface="Arial" pitchFamily="34" charset="0"/>
                <a:cs typeface="Arial" pitchFamily="34" charset="0"/>
              </a:rPr>
              <a:t>Радиозащитное средство </a:t>
            </a:r>
            <a:r>
              <a:rPr lang="ru-RU" sz="1800" b="1" dirty="0" smtClean="0">
                <a:latin typeface="Arial" pitchFamily="34" charset="0"/>
                <a:cs typeface="Arial" pitchFamily="34" charset="0"/>
              </a:rPr>
              <a:t>№2 </a:t>
            </a:r>
            <a:r>
              <a:rPr lang="ru-RU" sz="1800" dirty="0" smtClean="0">
                <a:latin typeface="Arial" pitchFamily="34" charset="0"/>
                <a:cs typeface="Arial" pitchFamily="34" charset="0"/>
              </a:rPr>
              <a:t>(калия йодид 0,125 г = 10 таблеток), гнездо №6, пенал белого цвета. Принимать взрослым и детям по 1 таблетке ежедневно в течение 10 дней после выпадения радиоактивных осадков, при употреблении в пищу свежего молока.</a:t>
            </a:r>
            <a:endParaRPr lang="ru-RU" sz="1800" dirty="0">
              <a:latin typeface="Arial" pitchFamily="34" charset="0"/>
              <a:cs typeface="Arial" pitchFamily="34" charset="0"/>
            </a:endParaRP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708920"/>
            <a:ext cx="4303707" cy="335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6522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fontAlgn="auto">
              <a:spcAft>
                <a:spcPts val="0"/>
              </a:spcAft>
              <a:defRPr/>
            </a:pPr>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Состав аптечки: противорвотное средство</a:t>
            </a:r>
            <a:endParaRPr lang="ru-RU" sz="18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251520" y="1196752"/>
            <a:ext cx="8568952" cy="1296144"/>
          </a:xfrm>
        </p:spPr>
        <p:txBody>
          <a:bodyPr>
            <a:normAutofit/>
          </a:bodyPr>
          <a:lstStyle/>
          <a:p>
            <a:pPr marL="0" indent="0" algn="just" fontAlgn="auto">
              <a:spcAft>
                <a:spcPts val="0"/>
              </a:spcAft>
              <a:buClr>
                <a:schemeClr val="tx1">
                  <a:shade val="95000"/>
                </a:schemeClr>
              </a:buClr>
              <a:buFont typeface="Wingdings 2"/>
              <a:buNone/>
              <a:defRPr/>
            </a:pPr>
            <a:r>
              <a:rPr lang="ru-RU" sz="1800" b="1" dirty="0" smtClean="0">
                <a:solidFill>
                  <a:schemeClr val="accent4">
                    <a:lumMod val="50000"/>
                  </a:schemeClr>
                </a:solidFill>
                <a:latin typeface="Arial" pitchFamily="34" charset="0"/>
                <a:cs typeface="Arial" pitchFamily="34" charset="0"/>
              </a:rPr>
              <a:t>Противорвотное средство </a:t>
            </a:r>
            <a:r>
              <a:rPr lang="ru-RU" sz="1800" dirty="0" smtClean="0">
                <a:latin typeface="Arial" pitchFamily="34" charset="0"/>
                <a:cs typeface="Arial" pitchFamily="34" charset="0"/>
              </a:rPr>
              <a:t>(</a:t>
            </a:r>
            <a:r>
              <a:rPr lang="ru-RU" sz="1800" dirty="0" err="1" smtClean="0">
                <a:latin typeface="Arial" pitchFamily="34" charset="0"/>
                <a:cs typeface="Arial" pitchFamily="34" charset="0"/>
              </a:rPr>
              <a:t>перфеназин</a:t>
            </a:r>
            <a:r>
              <a:rPr lang="ru-RU" sz="1800" dirty="0" smtClean="0">
                <a:latin typeface="Arial" pitchFamily="34" charset="0"/>
                <a:cs typeface="Arial" pitchFamily="34" charset="0"/>
              </a:rPr>
              <a:t>, </a:t>
            </a:r>
            <a:r>
              <a:rPr lang="ru-RU" sz="1800" dirty="0" err="1" smtClean="0">
                <a:latin typeface="Arial" pitchFamily="34" charset="0"/>
                <a:cs typeface="Arial" pitchFamily="34" charset="0"/>
              </a:rPr>
              <a:t>этаперазин</a:t>
            </a:r>
            <a:r>
              <a:rPr lang="ru-RU" sz="1800" dirty="0" smtClean="0">
                <a:latin typeface="Arial" pitchFamily="34" charset="0"/>
                <a:cs typeface="Arial" pitchFamily="34" charset="0"/>
              </a:rPr>
              <a:t> 0,006 г = 6 таблеток), гнездо №7, пенал голубого цвета. Принять 1 таблетку сразу после облучения, а также при появлении тошноты после ушиба головы. Детям до 8 лет на 1 прием дают 1/4 таблетки, а от 8 до 15 лет - 1/2таблетки.</a:t>
            </a:r>
            <a:endParaRPr lang="ru-RU" sz="1800" dirty="0">
              <a:latin typeface="Arial" pitchFamily="34" charset="0"/>
              <a:cs typeface="Arial" pitchFamily="34" charset="0"/>
            </a:endParaRPr>
          </a:p>
        </p:txBody>
      </p:sp>
      <p:pic>
        <p:nvPicPr>
          <p:cNvPr id="1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996952"/>
            <a:ext cx="4428554" cy="315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4696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1619672" y="404664"/>
            <a:ext cx="6299200" cy="553998"/>
          </a:xfrm>
          <a:solidFill>
            <a:schemeClr val="bg1"/>
          </a:solidFill>
        </p:spPr>
        <p:txBody>
          <a:bodyPr lIns="0" tIns="0" rIns="0" bIns="0">
            <a:spAutoFit/>
          </a:bodyPr>
          <a:lstStyle/>
          <a:p>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Пакет перевязочный медицинский индивидуальный стерильный  (ППИ типа АВ-3) </a:t>
            </a:r>
          </a:p>
        </p:txBody>
      </p:sp>
      <p:pic>
        <p:nvPicPr>
          <p:cNvPr id="11267" name="Picture 5" descr="Медтехника для Дома в Мурманске - АППОЛО Пакет перевязочный …"/>
          <p:cNvPicPr>
            <a:picLocks noChangeAspect="1" noChangeArrowheads="1"/>
          </p:cNvPicPr>
          <p:nvPr/>
        </p:nvPicPr>
        <p:blipFill>
          <a:blip r:embed="rId2">
            <a:extLst>
              <a:ext uri="{28A0092B-C50C-407E-A947-70E740481C1C}">
                <a14:useLocalDpi xmlns:a14="http://schemas.microsoft.com/office/drawing/2010/main" val="0"/>
              </a:ext>
            </a:extLst>
          </a:blip>
          <a:srcRect l="3212" t="1649" r="2141" b="3691"/>
          <a:stretch>
            <a:fillRect/>
          </a:stretch>
        </p:blipFill>
        <p:spPr bwMode="auto">
          <a:xfrm>
            <a:off x="251520" y="2060848"/>
            <a:ext cx="35052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294" y="1340768"/>
            <a:ext cx="4824536"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741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nepropadu.ru/uploads/images/f/b/d/a/3636/a58d4776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412776"/>
            <a:ext cx="43926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http://www.nepropadu.ru/uploads/images/0/b/e/e/3636/aca231c5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1412775"/>
            <a:ext cx="3760788" cy="496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Grp="1" noChangeArrowheads="1"/>
          </p:cNvSpPr>
          <p:nvPr>
            <p:ph type="title"/>
          </p:nvPr>
        </p:nvSpPr>
        <p:spPr>
          <a:xfrm>
            <a:off x="1619672" y="404664"/>
            <a:ext cx="6299200" cy="553998"/>
          </a:xfrm>
          <a:solidFill>
            <a:schemeClr val="bg1"/>
          </a:solidFill>
        </p:spPr>
        <p:txBody>
          <a:bodyPr lIns="0" tIns="0" rIns="0" bIns="0">
            <a:spAutoFit/>
          </a:bodyPr>
          <a:lstStyle/>
          <a:p>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Пакет перевязочный медицинский индивидуальный стерильный  (ППИ типа АВ-3) </a:t>
            </a:r>
          </a:p>
        </p:txBody>
      </p:sp>
    </p:spTree>
    <p:extLst>
      <p:ext uri="{BB962C8B-B14F-4D97-AF65-F5344CB8AC3E}">
        <p14:creationId xmlns:p14="http://schemas.microsoft.com/office/powerpoint/2010/main" val="828297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ъект 2"/>
          <p:cNvSpPr>
            <a:spLocks noGrp="1"/>
          </p:cNvSpPr>
          <p:nvPr>
            <p:ph idx="1"/>
          </p:nvPr>
        </p:nvSpPr>
        <p:spPr/>
        <p:txBody>
          <a:bodyPr/>
          <a:lstStyle/>
          <a:p>
            <a:pPr eaLnBrk="1" hangingPunct="1"/>
            <a:endParaRPr lang="ru-RU" smtClean="0"/>
          </a:p>
        </p:txBody>
      </p:sp>
      <p:pic>
        <p:nvPicPr>
          <p:cNvPr id="31747" name="Picture 2" descr="http://www.nepropadu.ru/uploads/images/1/5/0/1/3636/07fd79a6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68363"/>
            <a:ext cx="79216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p:cNvSpPr txBox="1">
            <a:spLocks noChangeArrowheads="1"/>
          </p:cNvSpPr>
          <p:nvPr/>
        </p:nvSpPr>
        <p:spPr bwMode="auto">
          <a:xfrm>
            <a:off x="684213" y="4005263"/>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ru-RU"/>
              <a:t>Применение: пакет перевязочный индивидуальный АВ-3 предназначен для оказания первой доврачебной помощи пострадавшему. Пакет перевязочный индивидуальный АВ-3 рекомендован медиками персоналу всех полевых профессий, а также любителям активного отдыха.</a:t>
            </a:r>
          </a:p>
          <a:p>
            <a:pPr eaLnBrk="1" hangingPunct="1"/>
            <a:r>
              <a:rPr lang="ru-RU"/>
              <a:t>Особенности:</a:t>
            </a:r>
          </a:p>
          <a:p>
            <a:pPr eaLnBrk="1" hangingPunct="1"/>
            <a:r>
              <a:rPr lang="ru-RU"/>
              <a:t>— Пакет перевязочный индивидуальный АВ-3 находится в герметичной вакуумной упаковке. Упаковка пластичная, швы сварены и не подвержены высыханию и осыпанию;</a:t>
            </a:r>
          </a:p>
        </p:txBody>
      </p:sp>
      <p:sp>
        <p:nvSpPr>
          <p:cNvPr id="31749" name="TextBox 5"/>
          <p:cNvSpPr txBox="1">
            <a:spLocks noChangeArrowheads="1"/>
          </p:cNvSpPr>
          <p:nvPr/>
        </p:nvSpPr>
        <p:spPr bwMode="auto">
          <a:xfrm>
            <a:off x="3059832" y="288925"/>
            <a:ext cx="252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nstantia" pitchFamily="18" charset="0"/>
                <a:cs typeface="Arial" charset="0"/>
              </a:defRPr>
            </a:lvl1pPr>
            <a:lvl2pPr marL="742950" indent="-285750" eaLnBrk="0" hangingPunct="0">
              <a:defRPr>
                <a:solidFill>
                  <a:schemeClr val="tx1"/>
                </a:solidFill>
                <a:latin typeface="Constantia" pitchFamily="18" charset="0"/>
                <a:cs typeface="Arial" charset="0"/>
              </a:defRPr>
            </a:lvl2pPr>
            <a:lvl3pPr marL="1143000" indent="-228600" eaLnBrk="0" hangingPunct="0">
              <a:defRPr>
                <a:solidFill>
                  <a:schemeClr val="tx1"/>
                </a:solidFill>
                <a:latin typeface="Constantia" pitchFamily="18" charset="0"/>
                <a:cs typeface="Arial" charset="0"/>
              </a:defRPr>
            </a:lvl3pPr>
            <a:lvl4pPr marL="1600200" indent="-228600" eaLnBrk="0" hangingPunct="0">
              <a:defRPr>
                <a:solidFill>
                  <a:schemeClr val="tx1"/>
                </a:solidFill>
                <a:latin typeface="Constantia" pitchFamily="18" charset="0"/>
                <a:cs typeface="Arial" charset="0"/>
              </a:defRPr>
            </a:lvl4pPr>
            <a:lvl5pPr marL="2057400" indent="-228600" eaLnBrk="0" hangingPunct="0">
              <a:defRPr>
                <a:solidFill>
                  <a:schemeClr val="tx1"/>
                </a:solidFill>
                <a:latin typeface="Constantia" pitchFamily="18" charset="0"/>
                <a:cs typeface="Arial" charset="0"/>
              </a:defRPr>
            </a:lvl5pPr>
            <a:lvl6pPr marL="2514600" indent="-228600" eaLnBrk="0" fontAlgn="base" hangingPunct="0">
              <a:spcBef>
                <a:spcPct val="0"/>
              </a:spcBef>
              <a:spcAft>
                <a:spcPct val="0"/>
              </a:spcAft>
              <a:defRPr>
                <a:solidFill>
                  <a:schemeClr val="tx1"/>
                </a:solidFill>
                <a:latin typeface="Constantia" pitchFamily="18" charset="0"/>
                <a:cs typeface="Arial" charset="0"/>
              </a:defRPr>
            </a:lvl6pPr>
            <a:lvl7pPr marL="2971800" indent="-228600" eaLnBrk="0" fontAlgn="base" hangingPunct="0">
              <a:spcBef>
                <a:spcPct val="0"/>
              </a:spcBef>
              <a:spcAft>
                <a:spcPct val="0"/>
              </a:spcAft>
              <a:defRPr>
                <a:solidFill>
                  <a:schemeClr val="tx1"/>
                </a:solidFill>
                <a:latin typeface="Constantia" pitchFamily="18" charset="0"/>
                <a:cs typeface="Arial" charset="0"/>
              </a:defRPr>
            </a:lvl7pPr>
            <a:lvl8pPr marL="3429000" indent="-228600" eaLnBrk="0" fontAlgn="base" hangingPunct="0">
              <a:spcBef>
                <a:spcPct val="0"/>
              </a:spcBef>
              <a:spcAft>
                <a:spcPct val="0"/>
              </a:spcAft>
              <a:defRPr>
                <a:solidFill>
                  <a:schemeClr val="tx1"/>
                </a:solidFill>
                <a:latin typeface="Constantia" pitchFamily="18" charset="0"/>
                <a:cs typeface="Arial" charset="0"/>
              </a:defRPr>
            </a:lvl8pPr>
            <a:lvl9pPr marL="3886200" indent="-228600" eaLnBrk="0" fontAlgn="base" hangingPunct="0">
              <a:spcBef>
                <a:spcPct val="0"/>
              </a:spcBef>
              <a:spcAft>
                <a:spcPct val="0"/>
              </a:spcAft>
              <a:defRPr>
                <a:solidFill>
                  <a:schemeClr val="tx1"/>
                </a:solidFill>
                <a:latin typeface="Constantia" pitchFamily="18" charset="0"/>
                <a:cs typeface="Arial" charset="0"/>
              </a:defRPr>
            </a:lvl9pPr>
          </a:lstStyle>
          <a:p>
            <a:pPr eaLnBrk="1" hangingPunct="1"/>
            <a:r>
              <a:rPr lang="ru-RU"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Современный ППИ</a:t>
            </a:r>
          </a:p>
        </p:txBody>
      </p:sp>
    </p:spTree>
    <p:extLst>
      <p:ext uri="{BB962C8B-B14F-4D97-AF65-F5344CB8AC3E}">
        <p14:creationId xmlns:p14="http://schemas.microsoft.com/office/powerpoint/2010/main" val="11135165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p:txBody>
          <a:bodyPr/>
          <a:lstStyle/>
          <a:p>
            <a:pPr eaLnBrk="1" hangingPunct="1"/>
            <a:endParaRPr lang="ru-RU" smtClean="0"/>
          </a:p>
        </p:txBody>
      </p:sp>
      <p:sp>
        <p:nvSpPr>
          <p:cNvPr id="32771" name="Объект 2"/>
          <p:cNvSpPr>
            <a:spLocks noGrp="1"/>
          </p:cNvSpPr>
          <p:nvPr>
            <p:ph idx="1"/>
          </p:nvPr>
        </p:nvSpPr>
        <p:spPr/>
        <p:txBody>
          <a:bodyPr/>
          <a:lstStyle/>
          <a:p>
            <a:pPr eaLnBrk="1" hangingPunct="1"/>
            <a:endParaRPr lang="ru-RU" smtClean="0"/>
          </a:p>
        </p:txBody>
      </p:sp>
      <p:pic>
        <p:nvPicPr>
          <p:cNvPr id="32772" name="Picture 2" descr="http://www.nepropadu.ru/uploads/images/3/2/1/3/3636/e5f81828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8280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9859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34925" y="537776"/>
            <a:ext cx="8964613" cy="276999"/>
          </a:xfrm>
          <a:solidFill>
            <a:schemeClr val="bg1"/>
          </a:solidFill>
        </p:spPr>
        <p:txBody>
          <a:bodyPr lIns="0" tIns="0" rIns="0" bIns="0">
            <a:spAutoFit/>
          </a:bodyPr>
          <a:lstStyle/>
          <a:p>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Пакет противохимический индивидуальный ИПП-8</a:t>
            </a:r>
          </a:p>
        </p:txBody>
      </p:sp>
      <p:pic>
        <p:nvPicPr>
          <p:cNvPr id="12291" name="Picture 5" descr="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77343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6"/>
          <p:cNvSpPr>
            <a:spLocks noChangeArrowheads="1"/>
          </p:cNvSpPr>
          <p:nvPr/>
        </p:nvSpPr>
        <p:spPr bwMode="auto">
          <a:xfrm>
            <a:off x="1835696" y="6130107"/>
            <a:ext cx="568801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0" hangingPunct="0"/>
            <a:r>
              <a:rPr lang="ru-RU"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Содержимое пакета ИПП-8 </a:t>
            </a:r>
          </a:p>
        </p:txBody>
      </p:sp>
    </p:spTree>
    <p:extLst>
      <p:ext uri="{BB962C8B-B14F-4D97-AF65-F5344CB8AC3E}">
        <p14:creationId xmlns:p14="http://schemas.microsoft.com/office/powerpoint/2010/main" val="1199659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85750" y="260648"/>
            <a:ext cx="8572500" cy="642937"/>
          </a:xfrm>
        </p:spPr>
        <p:txBody>
          <a:bodyPr>
            <a:normAutofit/>
          </a:bodyPr>
          <a:lstStyle/>
          <a:p>
            <a:pPr algn="ctr" eaLnBrk="1" hangingPunct="1"/>
            <a:r>
              <a:rPr lang="ru-RU"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Последствия ядерного взрыва в ХИРОСИМЕ и НАГАСАКИ</a:t>
            </a:r>
            <a:r>
              <a:rPr lang="ru-RU" sz="4000" b="1" dirty="0" smtClean="0">
                <a:solidFill>
                  <a:srgbClr val="FFFF00"/>
                </a:solidFill>
              </a:rPr>
              <a:t/>
            </a:r>
            <a:br>
              <a:rPr lang="ru-RU" sz="4000" b="1" dirty="0" smtClean="0">
                <a:solidFill>
                  <a:srgbClr val="FFFF00"/>
                </a:solidFill>
              </a:rPr>
            </a:br>
            <a:endParaRPr lang="ru-RU" sz="1400" b="1" dirty="0" smtClean="0">
              <a:solidFill>
                <a:srgbClr val="FFFF00"/>
              </a:solidFill>
            </a:endParaRP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941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755576" y="260648"/>
            <a:ext cx="8243962" cy="276999"/>
          </a:xfrm>
          <a:solidFill>
            <a:schemeClr val="bg1"/>
          </a:solidFill>
        </p:spPr>
        <p:txBody>
          <a:bodyPr wrap="square" lIns="0" tIns="0" rIns="0" bIns="0">
            <a:spAutoFit/>
          </a:bodyPr>
          <a:lstStyle/>
          <a:p>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Пакет противохимический индивидуальный ИПП-8</a:t>
            </a:r>
          </a:p>
        </p:txBody>
      </p:sp>
      <p:pic>
        <p:nvPicPr>
          <p:cNvPr id="13315" name="Picture 5" descr="Лекции по Безопасности жизнедеятельности - Реферат , страни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750" y="1124744"/>
            <a:ext cx="5255816" cy="525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6"/>
          <p:cNvSpPr>
            <a:spLocks noChangeArrowheads="1"/>
          </p:cNvSpPr>
          <p:nvPr/>
        </p:nvSpPr>
        <p:spPr bwMode="auto">
          <a:xfrm>
            <a:off x="71438" y="2904352"/>
            <a:ext cx="2916237"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0" hangingPunct="0"/>
            <a:r>
              <a:rPr lang="ru-RU"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Порядок  применения пакета ИПП-8 </a:t>
            </a:r>
          </a:p>
        </p:txBody>
      </p:sp>
    </p:spTree>
    <p:extLst>
      <p:ext uri="{BB962C8B-B14F-4D97-AF65-F5344CB8AC3E}">
        <p14:creationId xmlns:p14="http://schemas.microsoft.com/office/powerpoint/2010/main" val="1950116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44463" y="537776"/>
            <a:ext cx="896461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0" hangingPunct="0"/>
            <a:r>
              <a:rPr lang="ru-RU" b="1" dirty="0">
                <a:solidFill>
                  <a:schemeClr val="accent6">
                    <a:lumMod val="50000"/>
                  </a:schemeClr>
                </a:solidFill>
                <a:effectLst>
                  <a:outerShdw blurRad="38100" dist="38100" dir="2700000" algn="tl">
                    <a:srgbClr val="000000">
                      <a:alpha val="43137"/>
                    </a:srgbClr>
                  </a:outerShdw>
                </a:effectLst>
              </a:rPr>
              <a:t>Пакет противохимический индивидуальный ИПП-10</a:t>
            </a:r>
          </a:p>
        </p:txBody>
      </p:sp>
      <p:pic>
        <p:nvPicPr>
          <p:cNvPr id="14339" name="Picture 7" descr="12. ВОЕННО-МЕДИЦИНСКАЯ ПОДГОТОВКА - Учебник сержанта мотост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89138"/>
            <a:ext cx="172720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descr="СПЕЦИАЛЬНАЯ ОБРАБОТКА - Пособие окажет определенную методич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133600"/>
            <a:ext cx="54879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7711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Магазин"/>
          <p:cNvPicPr>
            <a:picLocks noChangeAspect="1" noChangeArrowheads="1"/>
          </p:cNvPicPr>
          <p:nvPr/>
        </p:nvPicPr>
        <p:blipFill>
          <a:blip r:embed="rId2">
            <a:extLst>
              <a:ext uri="{28A0092B-C50C-407E-A947-70E740481C1C}">
                <a14:useLocalDpi xmlns:a14="http://schemas.microsoft.com/office/drawing/2010/main" val="0"/>
              </a:ext>
            </a:extLst>
          </a:blip>
          <a:srcRect l="3709" t="3195" r="2197" b="3195"/>
          <a:stretch>
            <a:fillRect/>
          </a:stretch>
        </p:blipFill>
        <p:spPr bwMode="auto">
          <a:xfrm>
            <a:off x="2267744" y="1171573"/>
            <a:ext cx="478313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p:cNvSpPr>
            <a:spLocks noGrp="1" noChangeArrowheads="1"/>
          </p:cNvSpPr>
          <p:nvPr>
            <p:ph type="title"/>
          </p:nvPr>
        </p:nvSpPr>
        <p:spPr>
          <a:xfrm>
            <a:off x="144463" y="537776"/>
            <a:ext cx="8964612" cy="276999"/>
          </a:xfrm>
          <a:solidFill>
            <a:schemeClr val="bg1"/>
          </a:solidFill>
        </p:spPr>
        <p:txBody>
          <a:bodyPr lIns="0" tIns="0" rIns="0" bIns="0">
            <a:spAutoFit/>
          </a:bodyPr>
          <a:lstStyle/>
          <a:p>
            <a:r>
              <a:rPr lang="ru-RU" sz="18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Пакет противохимический индивидуальный ИПП-11</a:t>
            </a:r>
          </a:p>
        </p:txBody>
      </p:sp>
      <p:sp>
        <p:nvSpPr>
          <p:cNvPr id="15364" name="Rectangle 6"/>
          <p:cNvSpPr>
            <a:spLocks noChangeArrowheads="1"/>
          </p:cNvSpPr>
          <p:nvPr/>
        </p:nvSpPr>
        <p:spPr bwMode="auto">
          <a:xfrm>
            <a:off x="323528" y="4869160"/>
            <a:ext cx="8496944"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363538" algn="just"/>
            <a:r>
              <a:rPr lang="ru-RU" b="1" dirty="0">
                <a:solidFill>
                  <a:schemeClr val="accent6">
                    <a:lumMod val="50000"/>
                  </a:schemeClr>
                </a:solidFill>
                <a:effectLst>
                  <a:outerShdw blurRad="38100" dist="38100" dir="2700000" algn="tl">
                    <a:srgbClr val="000000">
                      <a:alpha val="43137"/>
                    </a:srgbClr>
                  </a:outerShdw>
                </a:effectLst>
              </a:rPr>
              <a:t>предназначен для предварительной защиты личного состава от поражений отравляющими веществами вероятного противника, последующей дегазации открытых участков кожных покровов и прилегающего обмундирования.</a:t>
            </a:r>
          </a:p>
        </p:txBody>
      </p:sp>
    </p:spTree>
    <p:extLst>
      <p:ext uri="{BB962C8B-B14F-4D97-AF65-F5344CB8AC3E}">
        <p14:creationId xmlns:p14="http://schemas.microsoft.com/office/powerpoint/2010/main" val="22251318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944" y="116632"/>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b="1" dirty="0">
                <a:solidFill>
                  <a:schemeClr val="accent6">
                    <a:lumMod val="50000"/>
                  </a:schemeClr>
                </a:solidFill>
                <a:effectLst>
                  <a:outerShdw blurRad="38100" dist="38100" dir="2700000" algn="tl">
                    <a:srgbClr val="000000">
                      <a:alpha val="43137"/>
                    </a:srgbClr>
                  </a:outerShdw>
                </a:effectLst>
              </a:rPr>
              <a:t>Радиоактивное заражение наступает в результате</a:t>
            </a:r>
            <a:endParaRPr lang="ru-RU" dirty="0">
              <a:solidFill>
                <a:schemeClr val="accent6">
                  <a:lumMod val="50000"/>
                </a:schemeClr>
              </a:solidFill>
              <a:effectLst>
                <a:outerShdw blurRad="38100" dist="38100" dir="2700000" algn="tl">
                  <a:srgbClr val="000000">
                    <a:alpha val="43137"/>
                  </a:srgbClr>
                </a:outerShdw>
              </a:effectLst>
            </a:endParaRPr>
          </a:p>
        </p:txBody>
      </p:sp>
      <p:sp>
        <p:nvSpPr>
          <p:cNvPr id="47107" name="Rectangle 3"/>
          <p:cNvSpPr>
            <a:spLocks noChangeArrowheads="1"/>
          </p:cNvSpPr>
          <p:nvPr/>
        </p:nvSpPr>
        <p:spPr bwMode="auto">
          <a:xfrm>
            <a:off x="3348038" y="692150"/>
            <a:ext cx="5616575" cy="264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solidFill>
                  <a:schemeClr val="accent2"/>
                </a:solidFill>
                <a:latin typeface="Tahoma" pitchFamily="34" charset="0"/>
              </a:rPr>
              <a:t>РАДИАЦИОННАЯ АВАРИЯ</a:t>
            </a:r>
            <a:r>
              <a:rPr lang="ru-RU" b="1">
                <a:latin typeface="Tahoma" pitchFamily="34" charset="0"/>
              </a:rPr>
              <a:t> - </a:t>
            </a:r>
            <a:r>
              <a:rPr lang="ru-RU">
                <a:latin typeface="Tahoma" pitchFamily="34" charset="0"/>
              </a:rPr>
              <a:t>это неконтролируемый выход радиоактивных веществ за пределы санитарно-защитной зоны, приводящий к загрязнению окружающей среды и облучению населения. </a:t>
            </a:r>
          </a:p>
        </p:txBody>
      </p:sp>
      <p:sp>
        <p:nvSpPr>
          <p:cNvPr id="47108" name="AutoShape 4" descr="ÐÐ°ÑÑÐ¸Ð½ÐºÐ¸ Ð¿Ð¾ Ð·Ð°Ð¿ÑÐ¾ÑÑ ÑÐ°Ð´Ð¸Ð°ÑÐ¸Ð¾Ð½Ð½Ð°Ñ Ð°Ð²Ð°ÑÐ¸Ñ"/>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pic>
        <p:nvPicPr>
          <p:cNvPr id="47109" name="Picture 5" descr="ÐÐ°ÑÑÐ¸Ð½ÐºÐ¸ Ð¿Ð¾ Ð·Ð°Ð¿ÑÐ¾ÑÑ ÑÐ°Ð´Ð¸Ð°ÑÐ¸Ð¾Ð½Ð½Ð°Ñ Ð°Ð²Ð°Ñ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3168650" cy="2117725"/>
          </a:xfrm>
          <a:prstGeom prst="rect">
            <a:avLst/>
          </a:prstGeom>
          <a:noFill/>
          <a:extLst>
            <a:ext uri="{909E8E84-426E-40DD-AFC4-6F175D3DCCD1}">
              <a14:hiddenFill xmlns:a14="http://schemas.microsoft.com/office/drawing/2010/main">
                <a:solidFill>
                  <a:srgbClr val="FFFFFF"/>
                </a:solidFill>
              </a14:hiddenFill>
            </a:ext>
          </a:extLst>
        </p:spPr>
      </p:pic>
      <p:sp>
        <p:nvSpPr>
          <p:cNvPr id="47110" name="Rectangle 6"/>
          <p:cNvSpPr>
            <a:spLocks noChangeArrowheads="1"/>
          </p:cNvSpPr>
          <p:nvPr/>
        </p:nvSpPr>
        <p:spPr bwMode="auto">
          <a:xfrm>
            <a:off x="0" y="4868863"/>
            <a:ext cx="9139238"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sz="2000" b="1">
                <a:latin typeface="Tahoma" pitchFamily="34" charset="0"/>
              </a:rPr>
              <a:t>Радиационное воздействие на человека</a:t>
            </a:r>
            <a:r>
              <a:rPr lang="ru-RU" sz="2000">
                <a:latin typeface="Tahoma" pitchFamily="34" charset="0"/>
              </a:rPr>
              <a:t> заключается в нарушении жизненных функций различных органов, в том числе органов кроветворения, в результате нарушения структуры атомов, молекул, и соответственно, клеток, из которых состоит организм человека </a:t>
            </a:r>
          </a:p>
        </p:txBody>
      </p:sp>
      <p:sp>
        <p:nvSpPr>
          <p:cNvPr id="47111" name="Rectangle 7"/>
          <p:cNvSpPr>
            <a:spLocks noChangeArrowheads="1"/>
          </p:cNvSpPr>
          <p:nvPr/>
        </p:nvSpPr>
        <p:spPr bwMode="auto">
          <a:xfrm>
            <a:off x="0" y="3800475"/>
            <a:ext cx="91440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a:solidFill>
                  <a:schemeClr val="accent2"/>
                </a:solidFill>
                <a:latin typeface="Tahoma" pitchFamily="34" charset="0"/>
              </a:rPr>
              <a:t>РАДИОАКТИВНОЕ ЗАРАЖЕНИЕ МЕСТНОСТИ ПОСЛЕ ПРИМЕНЕНИЯ ЯДЕРНОГО ОРУЖИЯ</a:t>
            </a:r>
            <a:endParaRPr lang="ru-RU">
              <a:solidFill>
                <a:schemeClr val="accent2"/>
              </a:solidFill>
              <a:latin typeface="Tahoma" pitchFamily="34" charset="0"/>
            </a:endParaRPr>
          </a:p>
        </p:txBody>
      </p:sp>
    </p:spTree>
    <p:extLst>
      <p:ext uri="{BB962C8B-B14F-4D97-AF65-F5344CB8AC3E}">
        <p14:creationId xmlns:p14="http://schemas.microsoft.com/office/powerpoint/2010/main" val="21620958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323528" y="31802"/>
            <a:ext cx="8136904" cy="350838"/>
          </a:xfrm>
        </p:spPr>
        <p:txBody>
          <a:bodyPr>
            <a:normAutofit fontScale="90000"/>
          </a:bodyPr>
          <a:lstStyle/>
          <a:p>
            <a:pPr eaLnBrk="1" hangingPunct="1"/>
            <a:r>
              <a:rPr lang="ru-RU" sz="2400" b="1" dirty="0" smtClean="0">
                <a:solidFill>
                  <a:srgbClr val="B1483D"/>
                </a:solidFill>
              </a:rPr>
              <a:t/>
            </a:r>
            <a:br>
              <a:rPr lang="ru-RU" sz="2400" b="1" dirty="0" smtClean="0">
                <a:solidFill>
                  <a:srgbClr val="B1483D"/>
                </a:solidFill>
              </a:rPr>
            </a:br>
            <a:r>
              <a:rPr lang="ru-RU" sz="2000" b="1" dirty="0" smtClean="0">
                <a:solidFill>
                  <a:srgbClr val="B1483D"/>
                </a:solidFill>
                <a:effectLst>
                  <a:outerShdw blurRad="38100" dist="38100" dir="2700000" algn="tl">
                    <a:srgbClr val="000000">
                      <a:alpha val="43137"/>
                    </a:srgbClr>
                  </a:outerShdw>
                </a:effectLst>
                <a:latin typeface="Arial" pitchFamily="34" charset="0"/>
                <a:cs typeface="Arial" pitchFamily="34" charset="0"/>
              </a:rPr>
              <a:t>Основные способы защиты населения </a:t>
            </a:r>
            <a:r>
              <a:rPr lang="ru-RU" sz="2400" b="1" dirty="0" smtClean="0">
                <a:solidFill>
                  <a:srgbClr val="B1483D"/>
                </a:solidFill>
              </a:rPr>
              <a:t/>
            </a:r>
            <a:br>
              <a:rPr lang="ru-RU" sz="2400" b="1" dirty="0" smtClean="0">
                <a:solidFill>
                  <a:srgbClr val="B1483D"/>
                </a:solidFill>
              </a:rPr>
            </a:br>
            <a:endParaRPr lang="ru-RU" sz="2400" b="1" dirty="0" smtClean="0">
              <a:solidFill>
                <a:srgbClr val="B1483D"/>
              </a:solidFill>
            </a:endParaRPr>
          </a:p>
        </p:txBody>
      </p:sp>
      <p:pic>
        <p:nvPicPr>
          <p:cNvPr id="95235" name="Picture 3" descr="ÐÐ°ÑÑÐ¸Ð½ÐºÐ¸ Ð¿Ð¾ Ð·Ð°Ð¿ÑÐ¾ÑÑ ÑÐ²Ð°ÐºÑÐ°Ñ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9125"/>
            <a:ext cx="169227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ÐÐ°ÑÑÐ¸Ð½ÐºÐ¸ Ð¿Ð¾ Ð·Ð°Ð¿ÑÐ¾ÑÑ ÑÐºÑÑÑÐ¸Ðµ Ð½Ð°ÑÐµÐ»ÐµÐ½Ð¸Ñ Ð² Ð·Ð°ÑÐ¸ÑÐ½ÑÑ ÑÐ¾Ð¾ÑÑÐ¶ÐµÐ½Ð¸ÑÑ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3238"/>
            <a:ext cx="16922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ÐÐ°ÑÑÐ¸Ð½ÐºÐ¸ Ð¿Ð¾ Ð·Ð°Ð¿ÑÐ¾ÑÑ ÑÐ¸Ð¼Ð¸ÑÐµÑÐºÐ¾Ðµ Ð·Ð°ÑÐ°Ð¶ÐµÐ½Ð¸Ð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51513"/>
            <a:ext cx="16922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6"/>
          <p:cNvSpPr>
            <a:spLocks noChangeArrowheads="1"/>
          </p:cNvSpPr>
          <p:nvPr/>
        </p:nvSpPr>
        <p:spPr bwMode="auto">
          <a:xfrm>
            <a:off x="1979613" y="1773238"/>
            <a:ext cx="7164387" cy="1243012"/>
          </a:xfrm>
          <a:prstGeom prst="rect">
            <a:avLst/>
          </a:prstGeom>
          <a:gradFill rotWithShape="1">
            <a:gsLst>
              <a:gs pos="0">
                <a:srgbClr val="66CC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ru-RU" b="1" dirty="0"/>
              <a:t>Укрытие населения в защитных сооружениях гражданской обороны</a:t>
            </a:r>
          </a:p>
        </p:txBody>
      </p:sp>
      <p:sp>
        <p:nvSpPr>
          <p:cNvPr id="95239" name="Rectangle 7"/>
          <p:cNvSpPr>
            <a:spLocks noChangeArrowheads="1"/>
          </p:cNvSpPr>
          <p:nvPr/>
        </p:nvSpPr>
        <p:spPr bwMode="auto">
          <a:xfrm>
            <a:off x="1979613" y="3141663"/>
            <a:ext cx="7164387" cy="1241425"/>
          </a:xfrm>
          <a:prstGeom prst="rect">
            <a:avLst/>
          </a:prstGeom>
          <a:gradFill rotWithShape="1">
            <a:gsLst>
              <a:gs pos="0">
                <a:srgbClr val="66CCFF"/>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ru-RU" b="1" dirty="0"/>
              <a:t>Эвакуация населения в безопасные районы</a:t>
            </a:r>
          </a:p>
        </p:txBody>
      </p:sp>
      <p:sp>
        <p:nvSpPr>
          <p:cNvPr id="95240" name="Rectangle 8"/>
          <p:cNvSpPr>
            <a:spLocks noChangeArrowheads="1"/>
          </p:cNvSpPr>
          <p:nvPr/>
        </p:nvSpPr>
        <p:spPr bwMode="auto">
          <a:xfrm>
            <a:off x="1979613" y="4481513"/>
            <a:ext cx="7164387" cy="1187450"/>
          </a:xfrm>
          <a:prstGeom prst="rect">
            <a:avLst/>
          </a:prstGeom>
          <a:gradFill rotWithShape="1">
            <a:gsLst>
              <a:gs pos="0">
                <a:srgbClr val="66CCFF"/>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ru-RU" b="1" dirty="0"/>
              <a:t>Радиационная, химическая и медико-биологическая защита населения Радиационная, химическая и медико-биологическая защита населения</a:t>
            </a:r>
          </a:p>
        </p:txBody>
      </p:sp>
      <p:pic>
        <p:nvPicPr>
          <p:cNvPr id="95241" name="Picture 9" descr="ÐÐ°ÑÑÐ¸Ð½ÐºÐ¸ Ð¿Ð¾ Ð·Ð°Ð¿ÑÐ¾ÑÑ ÑÐ°Ð½Ð¸ÑÐ°ÑÐ½Ð°Ñ Ð¾Ð±ÑÐ°Ð±Ð¾ÑÐºÐ° Ð½Ð°ÑÐµÐ»ÐµÐ½Ð¸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08500"/>
            <a:ext cx="1692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Rectangle 10"/>
          <p:cNvSpPr>
            <a:spLocks noChangeArrowheads="1"/>
          </p:cNvSpPr>
          <p:nvPr/>
        </p:nvSpPr>
        <p:spPr bwMode="auto">
          <a:xfrm>
            <a:off x="1979613" y="5751513"/>
            <a:ext cx="7164387" cy="1106487"/>
          </a:xfrm>
          <a:prstGeom prst="rect">
            <a:avLst/>
          </a:prstGeom>
          <a:gradFill rotWithShape="1">
            <a:gsLst>
              <a:gs pos="0">
                <a:srgbClr val="66CCFF"/>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ru-RU" b="1" dirty="0"/>
              <a:t>Использование средств индивидуальной защиты</a:t>
            </a:r>
          </a:p>
        </p:txBody>
      </p:sp>
      <p:sp>
        <p:nvSpPr>
          <p:cNvPr id="95243" name="Rectangle 11"/>
          <p:cNvSpPr>
            <a:spLocks noChangeArrowheads="1"/>
          </p:cNvSpPr>
          <p:nvPr/>
        </p:nvSpPr>
        <p:spPr bwMode="auto">
          <a:xfrm>
            <a:off x="1908175" y="512763"/>
            <a:ext cx="7235825" cy="1169987"/>
          </a:xfrm>
          <a:prstGeom prst="rect">
            <a:avLst/>
          </a:prstGeom>
          <a:gradFill rotWithShape="1">
            <a:gsLst>
              <a:gs pos="0">
                <a:srgbClr val="66CCFF"/>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80000"/>
              </a:lnSpc>
            </a:pPr>
            <a:r>
              <a:rPr lang="ru-RU" b="1" dirty="0"/>
              <a:t>Организационный способ:</a:t>
            </a:r>
          </a:p>
          <a:p>
            <a:pPr>
              <a:lnSpc>
                <a:spcPct val="80000"/>
              </a:lnSpc>
              <a:buFontTx/>
              <a:buChar char="-"/>
            </a:pPr>
            <a:r>
              <a:rPr lang="ru-RU" dirty="0"/>
              <a:t>подготовка населения области защиты от ЧС</a:t>
            </a:r>
          </a:p>
          <a:p>
            <a:pPr>
              <a:lnSpc>
                <a:spcPct val="80000"/>
              </a:lnSpc>
              <a:buFontTx/>
              <a:buChar char="-"/>
            </a:pPr>
            <a:r>
              <a:rPr lang="ru-RU" dirty="0"/>
              <a:t>своевременное оповещение населения об угрозе и возникновении ЧС в военное или мирное время</a:t>
            </a:r>
            <a:r>
              <a:rPr lang="ru-RU" b="1" dirty="0"/>
              <a:t> </a:t>
            </a:r>
          </a:p>
        </p:txBody>
      </p:sp>
      <p:pic>
        <p:nvPicPr>
          <p:cNvPr id="95244" name="Picture 12" descr="ÐÐ°ÑÑÐ¸Ð½ÐºÐ¸ Ð¿Ð¾ Ð·Ð°Ð¿ÑÐ¾ÑÑ Ð¿Ð¾Ð´Ð³Ð¾ÑÐ¾Ð²ÐºÐ° Ð½Ð°ÑÐµÐ»ÐµÐ½Ð¸Ñ Ð² Ð¾Ð±Ð»Ð°ÑÑÐ¸ Ð·Ð°ÑÐ¸ÑÑ Ð½Ð°ÑÐµÐ»ÐµÐ½Ð¸Ñ Ð¾Ñ ÑÑ"/>
          <p:cNvPicPr>
            <a:picLocks noChangeAspect="1" noChangeArrowheads="1"/>
          </p:cNvPicPr>
          <p:nvPr/>
        </p:nvPicPr>
        <p:blipFill>
          <a:blip r:embed="rId6">
            <a:extLst>
              <a:ext uri="{28A0092B-C50C-407E-A947-70E740481C1C}">
                <a14:useLocalDpi xmlns:a14="http://schemas.microsoft.com/office/drawing/2010/main" val="0"/>
              </a:ext>
            </a:extLst>
          </a:blip>
          <a:srcRect l="1709" r="27525"/>
          <a:stretch>
            <a:fillRect/>
          </a:stretch>
        </p:blipFill>
        <p:spPr bwMode="auto">
          <a:xfrm>
            <a:off x="0" y="549275"/>
            <a:ext cx="1692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07776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a:extLst>
              <a:ext uri="{FF2B5EF4-FFF2-40B4-BE49-F238E27FC236}">
                <a16:creationId xmlns="" xmlns:a16="http://schemas.microsoft.com/office/drawing/2014/main" id="{E6025C1B-F207-8B81-63D1-F6E50B220ED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6AFB50-2D5C-4424-877F-CF77D6AD1427}" type="slidenum">
              <a:rPr lang="ru-RU" altLang="ru-RU" sz="1400"/>
              <a:pPr>
                <a:spcBef>
                  <a:spcPct val="0"/>
                </a:spcBef>
                <a:buFontTx/>
                <a:buNone/>
              </a:pPr>
              <a:t>95</a:t>
            </a:fld>
            <a:endParaRPr lang="ru-RU" altLang="ru-RU" sz="1400"/>
          </a:p>
        </p:txBody>
      </p:sp>
      <p:pic>
        <p:nvPicPr>
          <p:cNvPr id="22531" name="Picture 23" descr="i (11)">
            <a:extLst>
              <a:ext uri="{FF2B5EF4-FFF2-40B4-BE49-F238E27FC236}">
                <a16:creationId xmlns="" xmlns:a16="http://schemas.microsoft.com/office/drawing/2014/main" id="{77D6E648-D03A-20D3-7440-633FB8862400}"/>
              </a:ext>
            </a:extLst>
          </p:cNvPr>
          <p:cNvPicPr>
            <a:picLocks noChangeAspect="1" noChangeArrowheads="1"/>
          </p:cNvPicPr>
          <p:nvPr/>
        </p:nvPicPr>
        <p:blipFill>
          <a:blip r:embed="rId2">
            <a:clrChange>
              <a:clrFrom>
                <a:srgbClr val="130F1D"/>
              </a:clrFrom>
              <a:clrTo>
                <a:srgbClr val="130F1D">
                  <a:alpha val="0"/>
                </a:srgbClr>
              </a:clrTo>
            </a:clrChange>
            <a:extLst>
              <a:ext uri="{28A0092B-C50C-407E-A947-70E740481C1C}">
                <a14:useLocalDpi xmlns:a14="http://schemas.microsoft.com/office/drawing/2010/main" val="0"/>
              </a:ext>
            </a:extLst>
          </a:blip>
          <a:srcRect/>
          <a:stretch>
            <a:fillRect/>
          </a:stretch>
        </p:blipFill>
        <p:spPr bwMode="auto">
          <a:xfrm>
            <a:off x="179388" y="188913"/>
            <a:ext cx="19081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6">
            <a:extLst>
              <a:ext uri="{FF2B5EF4-FFF2-40B4-BE49-F238E27FC236}">
                <a16:creationId xmlns="" xmlns:a16="http://schemas.microsoft.com/office/drawing/2014/main" id="{7FFD535B-A486-ADF3-1C72-9E77016C795B}"/>
              </a:ext>
            </a:extLst>
          </p:cNvPr>
          <p:cNvSpPr>
            <a:spLocks noChangeArrowheads="1"/>
          </p:cNvSpPr>
          <p:nvPr/>
        </p:nvSpPr>
        <p:spPr bwMode="auto">
          <a:xfrm>
            <a:off x="2865250" y="1125538"/>
            <a:ext cx="3413499" cy="369332"/>
          </a:xfrm>
          <a:prstGeom prst="rect">
            <a:avLst/>
          </a:prstGeom>
          <a:gradFill rotWithShape="1">
            <a:gsLst>
              <a:gs pos="0">
                <a:srgbClr val="FFFF00"/>
              </a:gs>
              <a:gs pos="100000">
                <a:srgbClr val="FFFFF3"/>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cs typeface="Arial" pitchFamily="34" charset="0"/>
              </a:rPr>
              <a:t>Основные способы защиты</a:t>
            </a:r>
          </a:p>
        </p:txBody>
      </p:sp>
      <p:sp>
        <p:nvSpPr>
          <p:cNvPr id="22533" name="Rectangle 8">
            <a:extLst>
              <a:ext uri="{FF2B5EF4-FFF2-40B4-BE49-F238E27FC236}">
                <a16:creationId xmlns="" xmlns:a16="http://schemas.microsoft.com/office/drawing/2014/main" id="{F6A9CF0B-CCA8-7C96-7753-7CAF06B9A5C3}"/>
              </a:ext>
            </a:extLst>
          </p:cNvPr>
          <p:cNvSpPr>
            <a:spLocks noChangeArrowheads="1"/>
          </p:cNvSpPr>
          <p:nvPr/>
        </p:nvSpPr>
        <p:spPr bwMode="auto">
          <a:xfrm>
            <a:off x="139064" y="2414588"/>
            <a:ext cx="2685735" cy="510909"/>
          </a:xfrm>
          <a:prstGeom prst="rect">
            <a:avLst/>
          </a:prstGeom>
          <a:gradFill rotWithShape="1">
            <a:gsLst>
              <a:gs pos="0">
                <a:srgbClr val="FFFFFF"/>
              </a:gs>
              <a:gs pos="100000">
                <a:srgbClr val="F1766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dirty="0">
                <a:cs typeface="Arial" pitchFamily="34" charset="0"/>
              </a:rPr>
              <a:t>использование средств </a:t>
            </a:r>
          </a:p>
          <a:p>
            <a:pPr algn="ctr" eaLnBrk="1" hangingPunct="1">
              <a:lnSpc>
                <a:spcPct val="85000"/>
              </a:lnSpc>
              <a:spcBef>
                <a:spcPct val="0"/>
              </a:spcBef>
              <a:buFontTx/>
              <a:buNone/>
            </a:pPr>
            <a:r>
              <a:rPr lang="ru-RU" altLang="ru-RU" sz="1600" b="1" dirty="0">
                <a:cs typeface="Arial" pitchFamily="34" charset="0"/>
              </a:rPr>
              <a:t>коллективной защиты</a:t>
            </a:r>
          </a:p>
        </p:txBody>
      </p:sp>
      <p:sp>
        <p:nvSpPr>
          <p:cNvPr id="22534" name="Rectangle 9">
            <a:extLst>
              <a:ext uri="{FF2B5EF4-FFF2-40B4-BE49-F238E27FC236}">
                <a16:creationId xmlns="" xmlns:a16="http://schemas.microsoft.com/office/drawing/2014/main" id="{6C2239FE-2DCD-104C-3908-9AC541677011}"/>
              </a:ext>
            </a:extLst>
          </p:cNvPr>
          <p:cNvSpPr>
            <a:spLocks noChangeArrowheads="1"/>
          </p:cNvSpPr>
          <p:nvPr/>
        </p:nvSpPr>
        <p:spPr bwMode="auto">
          <a:xfrm>
            <a:off x="3048753" y="2406650"/>
            <a:ext cx="2890920" cy="510909"/>
          </a:xfrm>
          <a:prstGeom prst="rect">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ru-RU" altLang="ru-RU" sz="1600" b="1" dirty="0">
                <a:cs typeface="Arial" pitchFamily="34" charset="0"/>
              </a:rPr>
              <a:t>использование защитных </a:t>
            </a:r>
          </a:p>
          <a:p>
            <a:pPr algn="ctr" eaLnBrk="1" hangingPunct="1">
              <a:lnSpc>
                <a:spcPct val="85000"/>
              </a:lnSpc>
              <a:spcBef>
                <a:spcPct val="0"/>
              </a:spcBef>
              <a:buFontTx/>
              <a:buNone/>
            </a:pPr>
            <a:r>
              <a:rPr lang="ru-RU" altLang="ru-RU" sz="1600" b="1" dirty="0">
                <a:cs typeface="Arial" pitchFamily="34" charset="0"/>
              </a:rPr>
              <a:t>свойств местности</a:t>
            </a:r>
          </a:p>
        </p:txBody>
      </p:sp>
      <p:sp>
        <p:nvSpPr>
          <p:cNvPr id="45066" name="Rectangle 10">
            <a:extLst>
              <a:ext uri="{FF2B5EF4-FFF2-40B4-BE49-F238E27FC236}">
                <a16:creationId xmlns="" xmlns:a16="http://schemas.microsoft.com/office/drawing/2014/main" id="{CD152B84-DEAD-808F-9524-FF7A98D2124F}"/>
              </a:ext>
            </a:extLst>
          </p:cNvPr>
          <p:cNvSpPr>
            <a:spLocks noChangeArrowheads="1"/>
          </p:cNvSpPr>
          <p:nvPr/>
        </p:nvSpPr>
        <p:spPr bwMode="auto">
          <a:xfrm>
            <a:off x="6211620" y="2406650"/>
            <a:ext cx="2780248" cy="510909"/>
          </a:xfrm>
          <a:prstGeom prst="rect">
            <a:avLst/>
          </a:prstGeom>
          <a:gradFill rotWithShape="1">
            <a:gsLst>
              <a:gs pos="0">
                <a:schemeClr val="accent1">
                  <a:gamma/>
                  <a:tint val="0"/>
                  <a:invGamma/>
                </a:schemeClr>
              </a:gs>
              <a:gs pos="100000">
                <a:schemeClr val="accent1"/>
              </a:gs>
            </a:gsLst>
            <a:path path="shape">
              <a:fillToRect l="50000" t="50000" r="50000" b="50000"/>
            </a:path>
          </a:gradFill>
          <a:ln w="9525">
            <a:noFill/>
            <a:miter lim="800000"/>
            <a:headEnd/>
            <a:tailEnd/>
          </a:ln>
          <a:effectLst/>
        </p:spPr>
        <p:txBody>
          <a:bodyPr wrap="none">
            <a:spAutoFit/>
          </a:bodyPr>
          <a:lstStyle/>
          <a:p>
            <a:pPr algn="ctr" eaLnBrk="1" hangingPunct="1">
              <a:lnSpc>
                <a:spcPct val="85000"/>
              </a:lnSpc>
              <a:defRPr/>
            </a:pPr>
            <a:r>
              <a:rPr lang="ru-RU" sz="1600" b="1" dirty="0"/>
              <a:t>использование средств </a:t>
            </a:r>
          </a:p>
          <a:p>
            <a:pPr algn="ctr" eaLnBrk="1" hangingPunct="1">
              <a:lnSpc>
                <a:spcPct val="85000"/>
              </a:lnSpc>
              <a:defRPr/>
            </a:pPr>
            <a:r>
              <a:rPr lang="ru-RU" sz="1600" b="1" dirty="0"/>
              <a:t>индивидуальной защиты</a:t>
            </a:r>
          </a:p>
        </p:txBody>
      </p:sp>
      <p:sp>
        <p:nvSpPr>
          <p:cNvPr id="22536" name="Line 11">
            <a:extLst>
              <a:ext uri="{FF2B5EF4-FFF2-40B4-BE49-F238E27FC236}">
                <a16:creationId xmlns="" xmlns:a16="http://schemas.microsoft.com/office/drawing/2014/main" id="{2D951CA1-0EA3-A353-CBE4-49C178AA51AD}"/>
              </a:ext>
            </a:extLst>
          </p:cNvPr>
          <p:cNvSpPr>
            <a:spLocks noChangeShapeType="1"/>
          </p:cNvSpPr>
          <p:nvPr/>
        </p:nvSpPr>
        <p:spPr bwMode="auto">
          <a:xfrm>
            <a:off x="1476375" y="1989138"/>
            <a:ext cx="6119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7" name="Line 12">
            <a:extLst>
              <a:ext uri="{FF2B5EF4-FFF2-40B4-BE49-F238E27FC236}">
                <a16:creationId xmlns="" xmlns:a16="http://schemas.microsoft.com/office/drawing/2014/main" id="{7F14CDD2-80DE-0AC1-1E0D-69BC164438AB}"/>
              </a:ext>
            </a:extLst>
          </p:cNvPr>
          <p:cNvSpPr>
            <a:spLocks noChangeShapeType="1"/>
          </p:cNvSpPr>
          <p:nvPr/>
        </p:nvSpPr>
        <p:spPr bwMode="auto">
          <a:xfrm flipV="1">
            <a:off x="7596188" y="19891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8" name="Line 13">
            <a:extLst>
              <a:ext uri="{FF2B5EF4-FFF2-40B4-BE49-F238E27FC236}">
                <a16:creationId xmlns="" xmlns:a16="http://schemas.microsoft.com/office/drawing/2014/main" id="{F70E90F2-F360-03FD-2170-EDC6FC3D92AC}"/>
              </a:ext>
            </a:extLst>
          </p:cNvPr>
          <p:cNvSpPr>
            <a:spLocks noChangeShapeType="1"/>
          </p:cNvSpPr>
          <p:nvPr/>
        </p:nvSpPr>
        <p:spPr bwMode="auto">
          <a:xfrm flipV="1">
            <a:off x="1476375" y="19891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9" name="Line 14">
            <a:extLst>
              <a:ext uri="{FF2B5EF4-FFF2-40B4-BE49-F238E27FC236}">
                <a16:creationId xmlns="" xmlns:a16="http://schemas.microsoft.com/office/drawing/2014/main" id="{A9568E2B-A2E6-7ACF-6B80-99D8F47C9898}"/>
              </a:ext>
            </a:extLst>
          </p:cNvPr>
          <p:cNvSpPr>
            <a:spLocks noChangeShapeType="1"/>
          </p:cNvSpPr>
          <p:nvPr/>
        </p:nvSpPr>
        <p:spPr bwMode="auto">
          <a:xfrm flipV="1">
            <a:off x="4500563" y="19891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0" name="Line 15">
            <a:extLst>
              <a:ext uri="{FF2B5EF4-FFF2-40B4-BE49-F238E27FC236}">
                <a16:creationId xmlns="" xmlns:a16="http://schemas.microsoft.com/office/drawing/2014/main" id="{FA54F6AB-FC0F-177C-B8ED-7AA3A2382EB8}"/>
              </a:ext>
            </a:extLst>
          </p:cNvPr>
          <p:cNvSpPr>
            <a:spLocks noChangeShapeType="1"/>
          </p:cNvSpPr>
          <p:nvPr/>
        </p:nvSpPr>
        <p:spPr bwMode="auto">
          <a:xfrm flipV="1">
            <a:off x="4500563" y="155733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2541" name="Рисунок 91">
            <a:extLst>
              <a:ext uri="{FF2B5EF4-FFF2-40B4-BE49-F238E27FC236}">
                <a16:creationId xmlns="" xmlns:a16="http://schemas.microsoft.com/office/drawing/2014/main" id="{DFC2F620-030D-C7B4-0A97-2B983D6CA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141663"/>
            <a:ext cx="28082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Рисунок 70" descr="http://www.himvoiska.narod.ru/smk24.jpg">
            <a:extLst>
              <a:ext uri="{FF2B5EF4-FFF2-40B4-BE49-F238E27FC236}">
                <a16:creationId xmlns="" xmlns:a16="http://schemas.microsoft.com/office/drawing/2014/main" id="{5D9E591B-CA8B-1A5A-F684-8557E89DD12F}"/>
              </a:ext>
            </a:extLst>
          </p:cNvPr>
          <p:cNvPicPr>
            <a:picLocks noChangeAspect="1" noChangeArrowheads="1"/>
          </p:cNvPicPr>
          <p:nvPr/>
        </p:nvPicPr>
        <p:blipFill>
          <a:blip r:embed="rId4">
            <a:clrChange>
              <a:clrFrom>
                <a:srgbClr val="6C3D37"/>
              </a:clrFrom>
              <a:clrTo>
                <a:srgbClr val="6C3D37">
                  <a:alpha val="0"/>
                </a:srgbClr>
              </a:clrTo>
            </a:clrChange>
            <a:extLst>
              <a:ext uri="{28A0092B-C50C-407E-A947-70E740481C1C}">
                <a14:useLocalDpi xmlns:a14="http://schemas.microsoft.com/office/drawing/2010/main" val="0"/>
              </a:ext>
            </a:extLst>
          </a:blip>
          <a:srcRect/>
          <a:stretch>
            <a:fillRect/>
          </a:stretch>
        </p:blipFill>
        <p:spPr bwMode="auto">
          <a:xfrm>
            <a:off x="7797800" y="5249863"/>
            <a:ext cx="123825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2543" name="Рисунок 23" descr="http://www.himvoiska.narod.ru/zashita106.jpg">
            <a:extLst>
              <a:ext uri="{FF2B5EF4-FFF2-40B4-BE49-F238E27FC236}">
                <a16:creationId xmlns="" xmlns:a16="http://schemas.microsoft.com/office/drawing/2014/main" id="{149F06DF-442C-8ADC-91A0-B76AB2BAF1E5}"/>
              </a:ext>
            </a:extLst>
          </p:cNvPr>
          <p:cNvPicPr>
            <a:picLocks noChangeAspect="1" noChangeArrowheads="1"/>
          </p:cNvPicPr>
          <p:nvPr/>
        </p:nvPicPr>
        <p:blipFill>
          <a:blip r:embed="rId5">
            <a:clrChange>
              <a:clrFrom>
                <a:srgbClr val="F6E9E3"/>
              </a:clrFrom>
              <a:clrTo>
                <a:srgbClr val="F6E9E3">
                  <a:alpha val="0"/>
                </a:srgbClr>
              </a:clrTo>
            </a:clrChange>
            <a:extLst>
              <a:ext uri="{28A0092B-C50C-407E-A947-70E740481C1C}">
                <a14:useLocalDpi xmlns:a14="http://schemas.microsoft.com/office/drawing/2010/main" val="0"/>
              </a:ext>
            </a:extLst>
          </a:blip>
          <a:srcRect/>
          <a:stretch>
            <a:fillRect/>
          </a:stretch>
        </p:blipFill>
        <p:spPr bwMode="auto">
          <a:xfrm>
            <a:off x="6191250" y="5229225"/>
            <a:ext cx="1404938"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Рисунок 186">
            <a:extLst>
              <a:ext uri="{FF2B5EF4-FFF2-40B4-BE49-F238E27FC236}">
                <a16:creationId xmlns="" xmlns:a16="http://schemas.microsoft.com/office/drawing/2014/main" id="{6B752182-F588-00C7-2E4B-63923B38C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3" y="3141663"/>
            <a:ext cx="273685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33" descr="image8">
            <a:extLst>
              <a:ext uri="{FF2B5EF4-FFF2-40B4-BE49-F238E27FC236}">
                <a16:creationId xmlns="" xmlns:a16="http://schemas.microsoft.com/office/drawing/2014/main" id="{297052F6-E2C2-AD0C-B3A2-71C41ADED430}"/>
              </a:ext>
            </a:extLst>
          </p:cNvPr>
          <p:cNvPicPr>
            <a:picLocks noChangeAspect="1" noChangeArrowheads="1"/>
          </p:cNvPicPr>
          <p:nvPr/>
        </p:nvPicPr>
        <p:blipFill>
          <a:blip r:embed="rId7">
            <a:clrChange>
              <a:clrFrom>
                <a:srgbClr val="FDFCFD"/>
              </a:clrFrom>
              <a:clrTo>
                <a:srgbClr val="FDFCFD">
                  <a:alpha val="0"/>
                </a:srgbClr>
              </a:clrTo>
            </a:clrChange>
            <a:extLst>
              <a:ext uri="{28A0092B-C50C-407E-A947-70E740481C1C}">
                <a14:useLocalDpi xmlns:a14="http://schemas.microsoft.com/office/drawing/2010/main" val="0"/>
              </a:ext>
            </a:extLst>
          </a:blip>
          <a:srcRect/>
          <a:stretch>
            <a:fillRect/>
          </a:stretch>
        </p:blipFill>
        <p:spPr bwMode="auto">
          <a:xfrm>
            <a:off x="250825" y="4656138"/>
            <a:ext cx="2305050"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0" name="Rectangle 34">
            <a:extLst>
              <a:ext uri="{FF2B5EF4-FFF2-40B4-BE49-F238E27FC236}">
                <a16:creationId xmlns="" xmlns:a16="http://schemas.microsoft.com/office/drawing/2014/main" id="{10211F14-476A-D7F3-25C5-DDD83125F0E2}"/>
              </a:ext>
            </a:extLst>
          </p:cNvPr>
          <p:cNvSpPr>
            <a:spLocks noChangeArrowheads="1"/>
          </p:cNvSpPr>
          <p:nvPr/>
        </p:nvSpPr>
        <p:spPr bwMode="auto">
          <a:xfrm>
            <a:off x="457200" y="0"/>
            <a:ext cx="8229600" cy="908050"/>
          </a:xfrm>
          <a:prstGeom prst="rect">
            <a:avLst/>
          </a:prstGeom>
          <a:noFill/>
          <a:ln w="9525">
            <a:noFill/>
            <a:miter lim="800000"/>
            <a:headEnd/>
            <a:tailEnd/>
          </a:ln>
          <a:effectLst/>
        </p:spPr>
        <p:txBody>
          <a:bodyPr anchor="ctr"/>
          <a:lstStyle/>
          <a:p>
            <a:pPr algn="ctr">
              <a:defRPr/>
            </a:pPr>
            <a:r>
              <a:rPr lang="ru-RU" b="1">
                <a:solidFill>
                  <a:srgbClr val="996600"/>
                </a:solidFill>
                <a:effectLst>
                  <a:outerShdw blurRad="38100" dist="38100" dir="2700000" algn="tl">
                    <a:srgbClr val="000000"/>
                  </a:outerShdw>
                </a:effectLst>
              </a:rPr>
              <a:t>Способы защиты от ОМП</a:t>
            </a:r>
          </a:p>
        </p:txBody>
      </p:sp>
      <p:pic>
        <p:nvPicPr>
          <p:cNvPr id="22547" name="Picture 36" descr="Безымянный">
            <a:extLst>
              <a:ext uri="{FF2B5EF4-FFF2-40B4-BE49-F238E27FC236}">
                <a16:creationId xmlns="" xmlns:a16="http://schemas.microsoft.com/office/drawing/2014/main" id="{67BFFB87-BAF4-E42C-27CD-84B6A1CC0582}"/>
              </a:ext>
            </a:extLst>
          </p:cNvPr>
          <p:cNvPicPr>
            <a:picLocks noChangeAspect="1" noChangeArrowheads="1"/>
          </p:cNvPicPr>
          <p:nvPr/>
        </p:nvPicPr>
        <p:blipFill>
          <a:blip r:embed="rId8">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771775" y="2997200"/>
            <a:ext cx="33845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4021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3"/>
          <p:cNvSpPr>
            <a:spLocks noChangeArrowheads="1"/>
          </p:cNvSpPr>
          <p:nvPr/>
        </p:nvSpPr>
        <p:spPr bwMode="auto">
          <a:xfrm>
            <a:off x="179512" y="1052736"/>
            <a:ext cx="8763000" cy="1008112"/>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indent="358775" algn="just"/>
            <a:r>
              <a:rPr lang="ru-RU" sz="1600" b="1" dirty="0"/>
              <a:t>Защитой от проникающей радиации служат различные материалы. Гамма-излучение и нейтроны проникают через значительные их толщи, при этом их поток постепенно ослабляется.</a:t>
            </a:r>
          </a:p>
        </p:txBody>
      </p:sp>
      <p:pic>
        <p:nvPicPr>
          <p:cNvPr id="5" name="Picture 389"/>
          <p:cNvPicPr/>
          <p:nvPr/>
        </p:nvPicPr>
        <p:blipFill>
          <a:blip r:embed="rId2"/>
          <a:stretch/>
        </p:blipFill>
        <p:spPr>
          <a:xfrm>
            <a:off x="395536" y="2204864"/>
            <a:ext cx="8280920" cy="4320480"/>
          </a:xfrm>
          <a:prstGeom prst="rect">
            <a:avLst/>
          </a:prstGeom>
          <a:noFill/>
        </p:spPr>
      </p:pic>
      <p:sp>
        <p:nvSpPr>
          <p:cNvPr id="2" name="Прямоугольник 1"/>
          <p:cNvSpPr/>
          <p:nvPr/>
        </p:nvSpPr>
        <p:spPr>
          <a:xfrm>
            <a:off x="611560" y="188640"/>
            <a:ext cx="7992888" cy="646331"/>
          </a:xfrm>
          <a:prstGeom prst="rect">
            <a:avLst/>
          </a:prstGeom>
        </p:spPr>
        <p:txBody>
          <a:bodyPr wrap="square">
            <a:spAutoFit/>
          </a:bodyPr>
          <a:lstStyle/>
          <a:p>
            <a:pPr algn="ctr"/>
            <a:r>
              <a:rPr lang="ru-RU" b="1" dirty="0">
                <a:solidFill>
                  <a:schemeClr val="accent2">
                    <a:lumMod val="75000"/>
                  </a:schemeClr>
                </a:solidFill>
                <a:effectLst>
                  <a:outerShdw blurRad="38100" dist="38100" dir="2700000" algn="tl">
                    <a:srgbClr val="000000">
                      <a:alpha val="43137"/>
                    </a:srgbClr>
                  </a:outerShdw>
                </a:effectLst>
              </a:rPr>
              <a:t>Защита личного состава, вооружения и военной техники </a:t>
            </a:r>
            <a:endParaRPr lang="ru-RU" dirty="0">
              <a:solidFill>
                <a:schemeClr val="accent2">
                  <a:lumMod val="75000"/>
                </a:schemeClr>
              </a:solidFill>
              <a:effectLst>
                <a:outerShdw blurRad="38100" dist="38100" dir="2700000" algn="tl">
                  <a:srgbClr val="000000">
                    <a:alpha val="43137"/>
                  </a:srgbClr>
                </a:outerShdw>
              </a:effectLst>
            </a:endParaRPr>
          </a:p>
          <a:p>
            <a:pPr algn="ctr"/>
            <a:r>
              <a:rPr lang="ru-RU" b="1" dirty="0">
                <a:solidFill>
                  <a:schemeClr val="accent2">
                    <a:lumMod val="75000"/>
                  </a:schemeClr>
                </a:solidFill>
                <a:effectLst>
                  <a:outerShdw blurRad="38100" dist="38100" dir="2700000" algn="tl">
                    <a:srgbClr val="000000">
                      <a:alpha val="43137"/>
                    </a:srgbClr>
                  </a:outerShdw>
                </a:effectLst>
              </a:rPr>
              <a:t>от проникающей радиации</a:t>
            </a:r>
            <a:endParaRPr lang="ru-RU"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42333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3"/>
          <p:cNvSpPr>
            <a:spLocks noChangeArrowheads="1"/>
          </p:cNvSpPr>
          <p:nvPr/>
        </p:nvSpPr>
        <p:spPr bwMode="auto">
          <a:xfrm>
            <a:off x="228600" y="980728"/>
            <a:ext cx="8763000" cy="1800200"/>
          </a:xfrm>
          <a:prstGeom prst="roundRect">
            <a:avLst>
              <a:gd name="adj" fmla="val 16667"/>
            </a:avLst>
          </a:prstGeom>
          <a:solidFill>
            <a:schemeClr val="bg2">
              <a:lumMod val="90000"/>
            </a:schemeClr>
          </a:solidFill>
          <a:ln w="28575">
            <a:solidFill>
              <a:srgbClr val="FF3300"/>
            </a:solidFill>
            <a:round/>
            <a:headEnd/>
            <a:tailEnd/>
          </a:ln>
          <a:effectLst/>
        </p:spPr>
        <p:txBody>
          <a:bodyPr anchor="ctr"/>
          <a:lstStyle/>
          <a:p>
            <a:pPr algn="just"/>
            <a:r>
              <a:rPr lang="ru-RU" sz="1600" b="1" dirty="0"/>
              <a:t>Защита личного состава при действиях на местности, зараженной радиоактивными веществами, достигается:</a:t>
            </a:r>
          </a:p>
          <a:p>
            <a:pPr algn="just"/>
            <a:r>
              <a:rPr lang="ru-RU" sz="1600" b="1" dirty="0" smtClean="0"/>
              <a:t>- укрытие </a:t>
            </a:r>
            <a:r>
              <a:rPr lang="ru-RU" sz="1600" b="1" dirty="0"/>
              <a:t>личного состава в защитных сооружениях (в фортификационных сооружениях</a:t>
            </a:r>
            <a:r>
              <a:rPr lang="ru-RU" sz="1600" b="1" dirty="0" smtClean="0"/>
              <a:t>), </a:t>
            </a:r>
            <a:r>
              <a:rPr lang="ru-RU" sz="1600" b="1" dirty="0"/>
              <a:t>в вооружении и военной техники на время спада высоких уровней радиации, особенно в первые часы после взрыва (если позволяет боевая обстановка</a:t>
            </a:r>
            <a:r>
              <a:rPr lang="ru-RU" sz="1600" b="1" dirty="0" smtClean="0"/>
              <a:t>).</a:t>
            </a:r>
          </a:p>
        </p:txBody>
      </p:sp>
      <p:pic>
        <p:nvPicPr>
          <p:cNvPr id="5" name="Picture 460"/>
          <p:cNvPicPr/>
          <p:nvPr/>
        </p:nvPicPr>
        <p:blipFill>
          <a:blip r:embed="rId2"/>
          <a:stretch/>
        </p:blipFill>
        <p:spPr>
          <a:xfrm>
            <a:off x="433635" y="3429000"/>
            <a:ext cx="4176465" cy="2664296"/>
          </a:xfrm>
          <a:prstGeom prst="rect">
            <a:avLst/>
          </a:prstGeom>
          <a:noFill/>
        </p:spPr>
      </p:pic>
      <p:pic>
        <p:nvPicPr>
          <p:cNvPr id="6" name="Picture 468"/>
          <p:cNvPicPr/>
          <p:nvPr/>
        </p:nvPicPr>
        <p:blipFill>
          <a:blip r:embed="rId3"/>
          <a:stretch/>
        </p:blipFill>
        <p:spPr>
          <a:xfrm>
            <a:off x="4608004" y="3429000"/>
            <a:ext cx="4248471" cy="2664296"/>
          </a:xfrm>
          <a:prstGeom prst="rect">
            <a:avLst/>
          </a:prstGeom>
          <a:noFill/>
        </p:spPr>
      </p:pic>
      <p:sp>
        <p:nvSpPr>
          <p:cNvPr id="8" name="Прямоугольник 7"/>
          <p:cNvSpPr/>
          <p:nvPr/>
        </p:nvSpPr>
        <p:spPr>
          <a:xfrm>
            <a:off x="611560" y="188640"/>
            <a:ext cx="7992888" cy="646331"/>
          </a:xfrm>
          <a:prstGeom prst="rect">
            <a:avLst/>
          </a:prstGeom>
        </p:spPr>
        <p:txBody>
          <a:bodyPr wrap="square">
            <a:spAutoFit/>
          </a:bodyPr>
          <a:lstStyle/>
          <a:p>
            <a:pPr algn="ctr"/>
            <a:r>
              <a:rPr lang="ru-RU" b="1" dirty="0">
                <a:solidFill>
                  <a:schemeClr val="accent2">
                    <a:lumMod val="75000"/>
                  </a:schemeClr>
                </a:solidFill>
                <a:effectLst>
                  <a:outerShdw blurRad="38100" dist="38100" dir="2700000" algn="tl">
                    <a:srgbClr val="000000">
                      <a:alpha val="43137"/>
                    </a:srgbClr>
                  </a:outerShdw>
                </a:effectLst>
              </a:rPr>
              <a:t>Защита личного состава, вооружения и военной техники </a:t>
            </a:r>
            <a:endParaRPr lang="ru-RU" dirty="0">
              <a:solidFill>
                <a:schemeClr val="accent2">
                  <a:lumMod val="75000"/>
                </a:schemeClr>
              </a:solidFill>
              <a:effectLst>
                <a:outerShdw blurRad="38100" dist="38100" dir="2700000" algn="tl">
                  <a:srgbClr val="000000">
                    <a:alpha val="43137"/>
                  </a:srgbClr>
                </a:outerShdw>
              </a:effectLst>
            </a:endParaRPr>
          </a:p>
          <a:p>
            <a:pPr algn="ctr"/>
            <a:r>
              <a:rPr lang="ru-RU" b="1" dirty="0">
                <a:solidFill>
                  <a:schemeClr val="accent2">
                    <a:lumMod val="75000"/>
                  </a:schemeClr>
                </a:solidFill>
                <a:effectLst>
                  <a:outerShdw blurRad="38100" dist="38100" dir="2700000" algn="tl">
                    <a:srgbClr val="000000">
                      <a:alpha val="43137"/>
                    </a:srgbClr>
                  </a:outerShdw>
                </a:effectLst>
              </a:rPr>
              <a:t>от проникающей радиации</a:t>
            </a:r>
            <a:endParaRPr lang="ru-RU"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21905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136904" cy="1323439"/>
          </a:xfrm>
          <a:prstGeom prst="rect">
            <a:avLst/>
          </a:prstGeom>
        </p:spPr>
        <p:txBody>
          <a:bodyPr wrap="square">
            <a:spAutoFit/>
          </a:bodyPr>
          <a:lstStyle/>
          <a:p>
            <a:pPr lvl="0" algn="just">
              <a:buNone/>
            </a:pPr>
            <a:r>
              <a:rPr lang="ru-RU" sz="2000" b="1" dirty="0" smtClean="0">
                <a:solidFill>
                  <a:srgbClr val="FF0000"/>
                </a:solidFill>
                <a:latin typeface="Arial" panose="020B0604020202020204" pitchFamily="34" charset="0"/>
                <a:cs typeface="Arial" panose="020B0604020202020204" pitchFamily="34" charset="0"/>
              </a:rPr>
              <a:t>Занятие №2</a:t>
            </a:r>
          </a:p>
          <a:p>
            <a:pPr lvl="0" algn="just">
              <a:buNone/>
            </a:pPr>
            <a:endParaRPr lang="ru-RU" sz="2000" b="1" dirty="0" smtClean="0">
              <a:latin typeface="Arial" panose="020B0604020202020204" pitchFamily="34" charset="0"/>
              <a:cs typeface="Arial" panose="020B0604020202020204" pitchFamily="34" charset="0"/>
            </a:endParaRPr>
          </a:p>
          <a:p>
            <a:pPr lvl="0" algn="just">
              <a:buNone/>
            </a:pPr>
            <a:r>
              <a:rPr lang="ru-RU" sz="2000" b="1" dirty="0" smtClean="0">
                <a:latin typeface="Arial" panose="020B0604020202020204" pitchFamily="34" charset="0"/>
                <a:cs typeface="Arial" panose="020B0604020202020204" pitchFamily="34" charset="0"/>
              </a:rPr>
              <a:t>Боевые свойства и поражающие факторы химического и биологического  оружия, способы защиты от них. </a:t>
            </a:r>
            <a:endParaRPr lang="ru-RU"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441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980728"/>
            <a:ext cx="8611779" cy="4370427"/>
          </a:xfrm>
          <a:prstGeom prst="rect">
            <a:avLst/>
          </a:prstGeom>
        </p:spPr>
        <p:txBody>
          <a:bodyPr wrap="square">
            <a:spAutoFit/>
          </a:bodyPr>
          <a:lstStyle/>
          <a:p>
            <a:r>
              <a:rPr lang="ru-RU" sz="2000" b="1" i="1" u="sng" dirty="0" smtClean="0">
                <a:effectLst>
                  <a:outerShdw blurRad="38100" dist="38100" dir="2700000" algn="tl">
                    <a:srgbClr val="FFFFFF"/>
                  </a:outerShdw>
                </a:effectLst>
                <a:latin typeface="Arial" pitchFamily="34" charset="0"/>
                <a:cs typeface="Arial" pitchFamily="34" charset="0"/>
              </a:rPr>
              <a:t>УЧЕБНЫЕ ВОПРОСЫ</a:t>
            </a:r>
            <a:r>
              <a:rPr lang="ru-RU" sz="2000" b="1" i="1" dirty="0" smtClean="0">
                <a:effectLst>
                  <a:outerShdw blurRad="38100" dist="38100" dir="2700000" algn="tl">
                    <a:srgbClr val="FFFFFF"/>
                  </a:outerShdw>
                </a:effectLst>
                <a:latin typeface="Arial" pitchFamily="34" charset="0"/>
                <a:cs typeface="Arial" pitchFamily="34" charset="0"/>
              </a:rPr>
              <a:t>:</a:t>
            </a:r>
          </a:p>
          <a:p>
            <a:endParaRPr lang="ru-RU" sz="2400" b="1" i="1" dirty="0" smtClean="0">
              <a:effectLst>
                <a:outerShdw blurRad="38100" dist="38100" dir="2700000" algn="tl">
                  <a:srgbClr val="FFFFFF"/>
                </a:outerShdw>
              </a:effectLst>
              <a:latin typeface="Times New Roman" pitchFamily="18" charset="0"/>
              <a:cs typeface="Times New Roman" pitchFamily="18" charset="0"/>
            </a:endParaRPr>
          </a:p>
          <a:p>
            <a:pPr lvl="0" algn="just">
              <a:buFontTx/>
              <a:buAutoNum type="arabicPeriod"/>
            </a:pPr>
            <a:r>
              <a:rPr lang="ru-RU" b="1" dirty="0" smtClean="0">
                <a:latin typeface="Arial" pitchFamily="34" charset="0"/>
                <a:cs typeface="Arial" panose="020B0604020202020204" pitchFamily="34" charset="0"/>
              </a:rPr>
              <a:t>   Назначение химического оружия, принципы и средства его применения.  </a:t>
            </a:r>
          </a:p>
          <a:p>
            <a:pPr algn="just"/>
            <a:endParaRPr lang="ru-RU" sz="2400" b="1" dirty="0" smtClean="0">
              <a:latin typeface="Times New Roman" pitchFamily="18" charset="0"/>
              <a:cs typeface="Times New Roman" pitchFamily="18" charset="0"/>
            </a:endParaRPr>
          </a:p>
          <a:p>
            <a:pPr lvl="0" algn="just">
              <a:buNone/>
            </a:pPr>
            <a:r>
              <a:rPr lang="ru-RU" b="1" dirty="0" smtClean="0">
                <a:latin typeface="Arial" pitchFamily="34" charset="0"/>
                <a:cs typeface="Arial" pitchFamily="34" charset="0"/>
              </a:rPr>
              <a:t>2. Классификация и характеристика отравляющих веществ. Первая помощь при поражении военнослужащего отравляющими веществами.</a:t>
            </a:r>
            <a:endParaRPr lang="ru-RU" b="1" dirty="0">
              <a:latin typeface="Arial" panose="020B0604020202020204" pitchFamily="34" charset="0"/>
              <a:cs typeface="Arial" panose="020B0604020202020204" pitchFamily="34" charset="0"/>
            </a:endParaRPr>
          </a:p>
          <a:p>
            <a:pPr algn="just"/>
            <a:endParaRPr lang="ru-RU" sz="2400" b="1" dirty="0" smtClean="0">
              <a:latin typeface="Times New Roman" pitchFamily="18" charset="0"/>
              <a:cs typeface="Times New Roman" pitchFamily="18" charset="0"/>
            </a:endParaRPr>
          </a:p>
          <a:p>
            <a:pPr lvl="0" algn="just">
              <a:buNone/>
              <a:tabLst>
                <a:tab pos="177800" algn="l"/>
              </a:tabLst>
            </a:pPr>
            <a:r>
              <a:rPr lang="ru-RU" b="1" dirty="0" smtClean="0">
                <a:latin typeface="Arial" pitchFamily="34" charset="0"/>
                <a:cs typeface="Arial" pitchFamily="34" charset="0"/>
              </a:rPr>
              <a:t>3. Виды и основные свойства бактериологического (биологического) оружия. Способы и средства его применения.</a:t>
            </a:r>
          </a:p>
          <a:p>
            <a:pPr lvl="0" algn="just">
              <a:buNone/>
              <a:tabLst>
                <a:tab pos="177800" algn="l"/>
              </a:tabLst>
            </a:pPr>
            <a:endParaRPr lang="ru-RU" b="1" dirty="0">
              <a:latin typeface="Arial" pitchFamily="34" charset="0"/>
              <a:cs typeface="Arial" pitchFamily="34" charset="0"/>
            </a:endParaRPr>
          </a:p>
          <a:p>
            <a:pPr lvl="0" algn="just">
              <a:buNone/>
              <a:tabLst>
                <a:tab pos="177800" algn="l"/>
              </a:tabLst>
            </a:pPr>
            <a:r>
              <a:rPr lang="ru-RU" b="1" dirty="0" smtClean="0">
                <a:latin typeface="Arial" pitchFamily="34" charset="0"/>
                <a:cs typeface="Arial" pitchFamily="34" charset="0"/>
              </a:rPr>
              <a:t>4. Мероприятия по защите подразделений и личного состава </a:t>
            </a:r>
            <a:r>
              <a:rPr lang="ru-RU" b="1" dirty="0">
                <a:latin typeface="Arial" pitchFamily="34" charset="0"/>
                <a:cs typeface="Arial" pitchFamily="34" charset="0"/>
              </a:rPr>
              <a:t>от бактериологического (биологического) оружия</a:t>
            </a:r>
          </a:p>
          <a:p>
            <a:pPr algn="just"/>
            <a:endParaRPr lang="ru-RU"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009659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WINSEGMENT1START" val="1"/>
  <p:tag name="PPWINSEGMENT1LENGTH" val="25"/>
  <p:tag name="PPWINSEGMENT1SOURCERTF" val="{\rtf1\ansi\deff0{\fonttbl{\f0\fcharset0 Arial;}}{\colortbl\red255\green255\blue255;}{\f0\fs40\b\shad\cf0 Infrastructure Priorities\par}}"/>
  <p:tag name="PPWINSEGMENT1TARGETRTF" val="{\rtf1\ansi\deff1{\fonttbl{\f1\fcharset0 Arial;}{\f2\fcharset204 Arial;}}{\colortbl\red0\green0\blue0;\red255\green255\blue255;}{\f2\fs40\b\shad\cf1 \'CF\'F0\'E8\'EE\'F0\'E8\'F2\'E5\'F2\'FB \'E8\'ED\'F4\'F0\'E0\'F1\'F2\'F0\'F3\'EA\'F2\'F3\'F0\'FB\par}}"/>
  <p:tag name="PPWINSEGMENT2START" val="27"/>
  <p:tag name="PPWINSEGMENT2LENGTH" val="30"/>
  <p:tag name="PPWINSEGMENT2SOURCERTF" val="{\rtf1\ansi\deff0{\fonttbl{\f0\fcharset0 Arial;}}{\colortbl\red255\green255\blue255;}{\f0\fs40\b\shad\cf0 IT Challenges\par}}"/>
  <p:tag name="PPWINSEGMENT2TARGETRTF" val="{\rtf1\ansi\deff1{\fonttbl{\f1\fcharset0 Arial;}{\f2\fcharset204 Arial;}}{\colortbl\red0\green0\blue0;\red255\green255\blue255;}{\f2\fs40\b\shad\cf1 \'CF\'F0\'EE\'E1\'EB\'E5\'EC\'FB \'E8\'ED\'F4\'EE\'F0\'EC\'E0\'F6\'E8\'EE\'ED\'ED\'FB\'F5 \'F1\'E8\'F1\'F2\'E5\'EC\par}}"/>
  <p:tag name="PPWINSEGMENT3START" val="58"/>
  <p:tag name="PPWINSEGMENT3LENGTH" val="35"/>
  <p:tag name="PPWINSEGMENT3SOURCERTF" val="{\rtf1\ansi\deff0{\fonttbl{\f0\fcharset0 Arial;}}{\colortbl\red255\green255\blue255;}{\f0\fs40\b\shad\cf0 Windows IT Infrastructure Platform\par}}"/>
  <p:tag name="PPWINSEGMENT3TARGETRTF" val="{\rtf1\ansi\deff1{\fonttbl{\f1\fcharset0 Arial;}{\f2\fcharset204 Arial;}}{\colortbl\red0\green0\blue0;\red255\green255\blue255;}{\f2\fs40\b\shad\cf1 \'CF\'EB\'E0\'F2\'F4\'EE\'F0\'EC\'E0 \'C8\'D2-\'E8\'ED\'F4\'F0\'E0\'F1\'F2\'F0\'F3\'EA\'F2\'F3\'F0\'FB Windows\par}}"/>
  <p:tag name="PPWINSEGMENT4START" val="94"/>
  <p:tag name="PPWINSEGMENT4LENGTH" val="27"/>
  <p:tag name="PPWINSEGMENT4SOURCERTF" val="{\rtf1\ansi\deff0{\fonttbl{\f0\fcharset0 Arial;}}{\colortbl\red255\green255\blue255;}{\f0\fs36\b\shad\cf0 Core Platform Fundamentals\par}}"/>
  <p:tag name="PPWINSEGMENT4TARGETRTF" val="{\rtf1\ansi\deff1{\fonttbl{\f1\fcharset0 Arial;}{\f2\fcharset204 Arial;}}{\colortbl\red0\green0\blue0;\red255\green255\blue255;}{\f2\fs36\b\shad\cf1 \'CE\'F1\'ED\'EE\'E2\'ED\'FB\'E5 \'EF\'F0\'E8\'ED\'F6\'E8\'EF\'FB \'EF\'EB\'E0\'F2\'F4\'EE\'F0\'EC\'FB\par}}"/>
  <p:tag name="PPWINSEGMENT5START" val="122"/>
  <p:tag name="PPWINSEGMENT5LENGTH" val="19"/>
  <p:tag name="PPWINSEGMENT5SOURCERTF" val="{\rtf1\ansi\deff0{\fonttbl{\f0\fcharset0 Arial;}}{\colortbl\red255\green255\blue255;}{\f0\fs32\b\shad\cf0 Secure Foundation\par}}"/>
  <p:tag name="PPWINSEGMENT5TARGETRTF" val="{\rtf1\ansi\deff1{\fonttbl{\f1\fcharset0 Arial;}{\f2\fcharset204 Arial;}}{\colortbl\red0\green0\blue0;\red255\green255\blue255;}{\f2\fs32\b\shad\cf1 \'CE\'F1\'ED\'EE\'E2\'FB \'E1\'E5\'E7\'EE\'EF\'E0\'F1\'ED\'EE\'F1\'F2\'E8\par}}"/>
  <p:tag name="PPWINSEGMENT6START" val="142"/>
  <p:tag name="PPWINSEGMENT6LENGTH" val="24"/>
  <p:tag name="PPWINSEGMENT6SOURCERTF" val="{\rtf1\ansi\deff0{\fonttbl{\f0\fcharset0 Arial;}}{\colortbl\red255\green255\blue255;}{\f0\fs32\b\shad\cf0 Reliability and Availability\par}}"/>
  <p:tag name="PPWINSEGMENT6TARGETRTF" val="{\rtf1\ansi\deff1{\fonttbl{\f1\fcharset0 Arial;}{\f2\fcharset204 Arial;}}{\colortbl\red0\green0\blue0;\red255\green255\blue255;}{\f2\fs32\b\shad\cf1 \'CD\'E0\'E4\'E5\'E6\'ED\'EE\'F1\'F2\'FC \'E8 \'E4\'EE\'F1\'F2\'F3\'EF\'ED\'EE\'F1\'F2\'FC\par}}"/>
  <p:tag name="PPWINSEGMENT7START" val="167"/>
  <p:tag name="PPWINSEGMENT7LENGTH" val="37"/>
  <p:tag name="PPWINSEGMENT7SOURCERTF" val="{\rtf1\ansi\deff0{\fonttbl{\f0\fcharset0 Arial;}}{\colortbl\red255\green255\blue255;}{\f0\fs32\b\shad\cf0 Performance and Scalability\par}}"/>
  <p:tag name="PPWINSEGMENT7TARGETRTF" val="{\rtf1\ansi\deff1{\fonttbl{\f1\fcharset0 Arial;}{\f2\fcharset204 Arial;}}{\colortbl\red0\green0\blue0;\red255\green255\blue255;}{\f2\fs32\b\shad\cf1 \'CF\'F0\'EE\'E8\'E7\'E2\'EE\'E4\'E8\'F2\'E5\'EB\'FC\'ED\'EE\'F1\'F2\'FC \'E8 \'EC\'E0\'F1\'F8\'F2\'E0\'E1\'E8\'F0\'F3\'E5\'EC\'EE\'F1\'F2\'FC\par}}"/>
  <p:tag name="PPWINSEGMENT8START" val="205"/>
  <p:tag name="PPWINSEGMENT8LENGTH" val="13"/>
  <p:tag name="PPWINSEGMENT8SOURCERTF" val="{\rtf1\ansi\deff0{\fonttbl{\f0\fcharset0 Arial;}}{\colortbl\red255\green255\blue255;}{\f0\fs32\b\shad\cf0 Manageability\par}}"/>
  <p:tag name="PPWINSEGMENT8TARGETRTF" val="{\rtf1\ansi\deff1{\fonttbl{\f1\fcharset0 Arial;}{\f2\fcharset204 Arial;}}{\colortbl\red0\green0\blue0;\red255\green255\blue255;}{\f2\fs32\b\shad\cf1 \'D3\'EF\'F0\'E0\'E2\'EB\'FF\'E5\'EC\'EE\'F1\'F2\'FC\par}}"/>
  <p:tag name="PPWINSEGMENT9START" val="219"/>
  <p:tag name="PPWINSEGMENT9LENGTH" val="25"/>
  <p:tag name="PPWINSEGMENT9SOURCERTF" val="{\rtf1\ansi\deff0{\fonttbl{\f0\fcharset0 Arial;}}{\colortbl\red255\green255\blue255;}{\f0\fs36\b\shad\cf0 IT Infrastructure Solutions\par}}"/>
  <p:tag name="PPWINSEGMENT9TARGETRTF" val="{\rtf1\ansi\deff1{\fonttbl{\f1\fcharset0 Arial;}{\f2\fcharset204 Arial;}}{\colortbl\red0\green0\blue0;\red255\green255\blue255;}{\f2\fs36\b\shad\cf1 \'D0\'E5\'F8\'E5\'ED\'E8\'FF \'C8\'D2-\'E8\'ED\'F4\'F0\'E0\'F1\'F2\'F0\'F3\'EA\'F2\'F3\'F0\'FB\par}}"/>
  <p:tag name="PPWINSEGMENT10START" val="245"/>
  <p:tag name="PPWINSEGMENT10LENGTH" val="20"/>
  <p:tag name="PPWINSEGMENT10SOURCERTF" val="{\rtf1\ansi\deff0{\fonttbl{\f0\fcharset0 Arial;}}{\colortbl\red255\green255\blue255;}{\f0\fs32\b\shad\cf0 Server Consolidation\par}}"/>
  <p:tag name="PPWINSEGMENT10TARGETRTF" val="{\rtf1\ansi\deff1{\fonttbl{\f1\fcharset0 Arial;}{\f2\fcharset204 Arial;}}{\colortbl\red0\green0\blue0;\red255\green255\blue255;}{\f2\fs32\b\shad\cf1 \'CE\'E1\'FA\'E5\'E4\'E8\'ED\'E5\'ED\'E8\'E5}{\f1\fs32\b\shad\cf1  }{\f2\fs32\b\shad\cf1 \'F1\'E5\'F0\'E2\'E5\'F0\'EE\'E2\par}}"/>
  <p:tag name="PPWINSEGMENT11START" val="266"/>
  <p:tag name="PPWINSEGMENT11LENGTH" val="26"/>
  <p:tag name="PPWINSEGMENT11SOURCERTF" val="{\rtf1\ansi\deff0{\fonttbl{\f0\fcharset0 Arial;}}{\colortbl\red255\green255\blue255;}{\f0\fs32\b\shad\cf0 Identity Management\par}}"/>
  <p:tag name="PPWINSEGMENT11TARGETRTF" val="{\rtf1\ansi\deff1{\fonttbl{\f1\fcharset0 Arial;}{\f2\fcharset204 Arial;}}{\colortbl\red0\green0\blue0;\red255\green255\blue255;}{\f2\fs32\b\shad\cf1 \'D3\'EF\'F0\'E0\'E2\'EB\'E5\'ED\'E8\'E5 \'F3\'E4\'EE\'F1\'F2\'EE\'E2\'E5\'F0\'E5\'ED\'E8\'FF\'EC\'E8\par}}"/>
  <p:tag name="PPWINSEGMENT12START" val="293"/>
  <p:tag name="PPWINSEGMENT12LENGTH" val="24"/>
  <p:tag name="PPWINSEGMENT12SOURCERTF" val="{\rtf1\ansi\deff0{\fonttbl{\f0\fcharset0 Arial;}}{\colortbl\red255\green255\blue255;}{\f0\fs32\b\shad\cf0 Secure Network Access\par}}"/>
  <p:tag name="PPWINSEGMENT12TARGETRTF" val="{\rtf1\ansi\deff1{\fonttbl{\f1\fcharset0 Arial;}{\f2\fcharset204 Arial;}}{\colortbl\red0\green0\blue0;\red255\green255\blue255;}{\f2\fs32\b\shad\cf1 \'C1\'E5\'E7\'EE\'EF\'E0\'F1\'ED\'FB\'E9 \'E4\'EE\'F1\'F2\'F3\'EF \'EA \'F1\'E5\'F2\'E8\par}}"/>
  <p:tag name="PPWINSEGMENT13START" val="318"/>
  <p:tag name="PPWINSEGMENT13LENGTH" val="29"/>
  <p:tag name="PPWINSEGMENT13SOURCERTF" val="{\rtf1\ansi\deff0{\fonttbl{\f0\fcharset0 Arial;}}{\colortbl\red255\green255\blue255;}{\f0\fs40\b\shad\cf0 Window Server 2003 Enablement\par}}"/>
  <p:tag name="PPWINSEGMENT13TARGETRTF" val="{\rtf1\ansi\deff1{\fonttbl{\f1\fcharset0 Arial;}{\f2\fcharset204 Arial;}}{\colortbl\red0\green0\blue0;\red255\green255\blue255;}{\f2\fs40\b\shad\cf1 \'C2\'ED\'E5\'E4\'F0\'E5\'ED\'E8\'E5 Windows Server 2003\par}}"/>
  <p:tag name="PPWINSEGMENT14START" val="348"/>
  <p:tag name="PPWINSEGMENT14LENGTH" val="17"/>
  <p:tag name="PPWINSEGMENT14SOURCERTF" val="{\rtf1\ansi\deff0{\fonttbl{\f0\fcharset0 Arial;}}{\colortbl\red255\green255\blue255;}{\f0\fs40\b\shad\cf0 Call to Action\par}}"/>
  <p:tag name="PPWINSEGMENT14TARGETRTF" val="{\rtf1\ansi\deff1{\fonttbl{\f1\fcharset0 Arial;}{\f2\fcharset204 Arial;}}{\colortbl\red0\green0\blue0;\red255\green255\blue255;}{\f2\fs40\b\shad\cf1 \'CF\'F0\'E8\'E7\'FB\'E2 \'EA \'E4\'E5\'E9\'F1\'F2\'E2\'E8\'FE\par}}"/>
  <p:tag name="PPWINSEGMENT15START" val="366"/>
  <p:tag name="PPWINSEGMENT15LENGTH" val="10"/>
  <p:tag name="PPWINSEGMENT15SOURCERTF" val="{\rtf1\ansi\deff0{\fonttbl{\f0\fcharset0 Arial;}}{\colortbl\red255\green255\blue255;}{\f0\fs40\b\shad\cf0 Discussion\par}}"/>
  <p:tag name="PPWINSEGMENT15TARGETRTF" val="{\rtf1\ansi\deff1{\fonttbl{\f1\fcharset0 Arial;}{\f2\fcharset204 Arial;}}{\colortbl\red0\green0\blue0;\red255\green255\blue255;}{\f2\fs40\b\shad\cf1 \'CE\'E1\'F1\'F3\'E6\'E4\'E5\'ED\'E8\'E5\par}}"/>
  <p:tag name="PPWINLASTSAVEDTRANSLATION" val="Приоритеты инфраструктуры&#10;Проблемы информационных систем&#10;Платформа ИТ-инфраструктуры Windows&#10;Основные принципы платформы&#10;Основы безопасности&#10;Надежность и доступность&#10;Производительность и масштабируемость&#10;Управляемость&#10;Решения ИТ-инфраструктуры&#10;Объединение серверов&#10;Управление удостоверениями&#10;Безопасный доступ к сети&#10;Внедрение Windows Server 2003&#10;Призыв к действию&#10;Обсуждение"/>
  <p:tag name="PPWINALREADYSEGMENTED" val="True"/>
  <p:tag name="PPWINTOTALSEGMENTS" val="15"/>
</p:tagLst>
</file>

<file path=ppt/tags/tag2.xml><?xml version="1.0" encoding="utf-8"?>
<p:tagLst xmlns:a="http://schemas.openxmlformats.org/drawingml/2006/main" xmlns:r="http://schemas.openxmlformats.org/officeDocument/2006/relationships" xmlns:p="http://schemas.openxmlformats.org/presentationml/2006/main">
  <p:tag name="PPWINSEGMENT1START" val="1"/>
  <p:tag name="PPWINSEGMENT1LENGTH" val="10"/>
  <p:tag name="PPWINSEGMENT1SOURCERTF" val="{\rtf1\ansi\deff0{\fonttbl{\f0\fcharset0 Arial;}}{\colortbl\red254\green228\blue96;}{\f0\fs96\b\shad\cf0 Agenda\par}}"/>
  <p:tag name="PPWINSEGMENT1TARGETRTF" val="{\rtf1\ansi\deff1{\fonttbl{\f1\fcharset0 Arial;}{\f2\fcharset204 Arial;}}{\colortbl\red0\green0\blue0;\red254\green228\blue96;}{\f2\fs96\b\shad\cf1 \'D1\'EE\'E4\'E5\'F0\'E6\'E0\'ED\'E8\'E5\par}}"/>
  <p:tag name="PPWINLASTSAVEDTRANSLATION" val="Содержание"/>
  <p:tag name="PPWINALREADYSEGMENTED" val="True"/>
  <p:tag name="PPWINTOTALSEGMENTS" val="1"/>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2954</TotalTime>
  <Words>10794</Words>
  <Application>Microsoft Office PowerPoint</Application>
  <PresentationFormat>Экран (4:3)</PresentationFormat>
  <Paragraphs>1009</Paragraphs>
  <Slides>189</Slides>
  <Notes>10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189</vt:i4>
      </vt:variant>
    </vt:vector>
  </HeadingPairs>
  <TitlesOfParts>
    <vt:vector size="191" baseType="lpstr">
      <vt:lpstr>Тема Office</vt:lpstr>
      <vt:lpstr>Документ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Последствия ядерного взрыва в ХИРОСИМЕ и НАГАСАКИ </vt:lpstr>
      <vt:lpstr>Последствия ядерного взрыва в ХИРОСИМЕ и НАГАСАКИ </vt:lpstr>
      <vt:lpstr>Последствия ядерного взрыва в ХИРОСИМЕ и НАГАСАКИ </vt:lpstr>
      <vt:lpstr>Последствия ядерного взрыва в ХИРОСИМЕ и НАГАСАКИ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Ядерное оружие(ЯО)</vt:lpstr>
      <vt:lpstr>Презентация PowerPoint</vt:lpstr>
      <vt:lpstr>Презентация PowerPoint</vt:lpstr>
      <vt:lpstr>Презентация PowerPoint</vt:lpstr>
      <vt:lpstr>Презентация PowerPoint</vt:lpstr>
      <vt:lpstr>Презентация PowerPoint</vt:lpstr>
      <vt:lpstr>Ядерное оружие(ЯО)</vt:lpstr>
      <vt:lpstr>Ракетные комплексы</vt:lpstr>
      <vt:lpstr>Ракетные комплексы</vt:lpstr>
      <vt:lpstr>Ракетные комплексы</vt:lpstr>
      <vt:lpstr>Ракетные комплексы</vt:lpstr>
      <vt:lpstr>Подводные лодки</vt:lpstr>
      <vt:lpstr>Подводные лодки</vt:lpstr>
      <vt:lpstr>Подводные лодки</vt:lpstr>
      <vt:lpstr>Подводные лодки</vt:lpstr>
      <vt:lpstr>Бомбардировщики</vt:lpstr>
      <vt:lpstr>Бомбардировщики</vt:lpstr>
      <vt:lpstr>Бомбардировщики</vt:lpstr>
      <vt:lpstr>Презентация PowerPoint</vt:lpstr>
      <vt:lpstr>Презентация PowerPoint</vt:lpstr>
      <vt:lpstr>Виды ядерных взрывов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Поражающие факторы ядерного оружия: - ударная волна; - световое излучение; - проникающая радиация; - радиоактивное загрязнение; - электромагнитный импульс (ЭМИ).</vt:lpstr>
      <vt:lpstr>Презентация PowerPoint</vt:lpstr>
      <vt:lpstr>Презентация PowerPoint</vt:lpstr>
      <vt:lpstr>Презентация PowerPoint</vt:lpstr>
      <vt:lpstr>Презентация PowerPoint</vt:lpstr>
      <vt:lpstr>Ударная волна </vt:lpstr>
      <vt:lpstr>Презентация PowerPoint</vt:lpstr>
      <vt:lpstr>Скорость распространения</vt:lpstr>
      <vt:lpstr>При избыточном давлении 20-40 кПа незащищенные люди могут получить легкие поражения (легкие ушибы и контузии). Воздействие ударной волны с избыточным давлением 40-60 кПа приводит к поражениям средней тяжести: потере сознания, повреждению органов слуха, сильным вывихам конечностей, кровотечению из носа и ушей. Тяжелые травмы возникают при избыточном давлении свыше 60 кПа. Крайне тяжелые поражения наблюдаются при избыточном давлении свыше 100 кПа.</vt:lpstr>
      <vt:lpstr>Презентация PowerPoint</vt:lpstr>
      <vt:lpstr>Презентация PowerPoint</vt:lpstr>
      <vt:lpstr>Презентация PowerPoint</vt:lpstr>
      <vt:lpstr>Презентация PowerPoint</vt:lpstr>
      <vt:lpstr>Световое излучение </vt:lpstr>
      <vt:lpstr>    Сила светового излучения такова, что, несмотря на кратковременность, оно способно вызывать ожоги кожи (кожных покровов), поражение (постоянное или временное) органов зрения людей и возгорание горючих материалов и объектов.</vt:lpstr>
      <vt:lpstr>Проникающая радиация </vt:lpstr>
      <vt:lpstr>Презентация PowerPoint</vt:lpstr>
      <vt:lpstr>Презентация PowerPoint</vt:lpstr>
      <vt:lpstr>Электромагнитный импульс </vt:lpstr>
      <vt:lpstr>Презентация PowerPoint</vt:lpstr>
      <vt:lpstr>Радиоактивное заражение местности </vt:lpstr>
      <vt:lpstr>Презентация PowerPoint</vt:lpstr>
      <vt:lpstr>Презентация PowerPoint</vt:lpstr>
      <vt:lpstr>Презентация PowerPoint</vt:lpstr>
      <vt:lpstr>Презентация PowerPoint</vt:lpstr>
      <vt:lpstr>Высокий уровень радиации может наблюдаться не только в районе, прилегающем к месту взрыва, но и на расстоянии десятков и даже сотен километров от него. Радиоактивное заражение местности может быть опасным на протяжении нескольких недель после взрыва.</vt:lpstr>
      <vt:lpstr>Презентация PowerPoint</vt:lpstr>
      <vt:lpstr>Аптечка АИ-2 Предназначение  </vt:lpstr>
      <vt:lpstr>Порядок  размещения лекарств.</vt:lpstr>
      <vt:lpstr>Презентация PowerPoint</vt:lpstr>
      <vt:lpstr>Состав аптечки: противоболевое средство </vt:lpstr>
      <vt:lpstr>Презентация PowerPoint</vt:lpstr>
      <vt:lpstr>Состав аптечки: противоядие ФОВ</vt:lpstr>
      <vt:lpstr>Состав аптечки: противобактериальное средство №2</vt:lpstr>
      <vt:lpstr>Состав аптечки: радиозащитное средство №1</vt:lpstr>
      <vt:lpstr>Состав аптечки: противобактериальное средство №1 </vt:lpstr>
      <vt:lpstr>Состав аптечки: радиозащитное средство №2</vt:lpstr>
      <vt:lpstr>Состав аптечки: противорвотное средство</vt:lpstr>
      <vt:lpstr>Пакет перевязочный медицинский индивидуальный стерильный  (ППИ типа АВ-3) </vt:lpstr>
      <vt:lpstr>Пакет перевязочный медицинский индивидуальный стерильный  (ППИ типа АВ-3) </vt:lpstr>
      <vt:lpstr>Презентация PowerPoint</vt:lpstr>
      <vt:lpstr>Презентация PowerPoint</vt:lpstr>
      <vt:lpstr>Пакет противохимический индивидуальный ИПП-8</vt:lpstr>
      <vt:lpstr>Пакет противохимический индивидуальный ИПП-8</vt:lpstr>
      <vt:lpstr>Презентация PowerPoint</vt:lpstr>
      <vt:lpstr>Пакет противохимический индивидуальный ИПП-11</vt:lpstr>
      <vt:lpstr>Презентация PowerPoint</vt:lpstr>
      <vt:lpstr> Основные способы защиты населения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Классификация отравляющих веществ</vt:lpstr>
      <vt:lpstr>Презентация PowerPoint</vt:lpstr>
      <vt:lpstr>ОВ нервно-паралитического действия</vt:lpstr>
      <vt:lpstr>ОВ нервно-паралитического действия</vt:lpstr>
      <vt:lpstr>ОВ нервно-паралитического действия</vt:lpstr>
      <vt:lpstr>ОВ нервно-паралитического действия</vt:lpstr>
      <vt:lpstr>ОВ кожно-нарывного действия</vt:lpstr>
      <vt:lpstr>ОВ  общеядовитого действия</vt:lpstr>
      <vt:lpstr>ОВ удушающего действия</vt:lpstr>
      <vt:lpstr>Психохимические ОВ</vt:lpstr>
      <vt:lpstr>ОВ раздражающего действия</vt:lpstr>
      <vt:lpstr>Презентация PowerPoint</vt:lpstr>
      <vt:lpstr>Способы защиты от отравляющих веществ</vt:lpstr>
      <vt:lpstr>Способы защиты от отравляющих веществ</vt:lpstr>
      <vt:lpstr>Способы защиты от отравляющих веществ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1</dc:title>
  <dc:creator>vasiatka</dc:creator>
  <cp:lastModifiedBy>Admin</cp:lastModifiedBy>
  <cp:revision>255</cp:revision>
  <dcterms:created xsi:type="dcterms:W3CDTF">2004-04-08T19:29:32Z</dcterms:created>
  <dcterms:modified xsi:type="dcterms:W3CDTF">2024-10-06T22:50:27Z</dcterms:modified>
</cp:coreProperties>
</file>