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331" r:id="rId4"/>
    <p:sldId id="317" r:id="rId5"/>
    <p:sldId id="324" r:id="rId6"/>
    <p:sldId id="309" r:id="rId7"/>
    <p:sldId id="318" r:id="rId8"/>
    <p:sldId id="319" r:id="rId9"/>
    <p:sldId id="320" r:id="rId10"/>
    <p:sldId id="323" r:id="rId11"/>
    <p:sldId id="322" r:id="rId12"/>
    <p:sldId id="257" r:id="rId13"/>
    <p:sldId id="329" r:id="rId14"/>
    <p:sldId id="334" r:id="rId15"/>
    <p:sldId id="333" r:id="rId16"/>
    <p:sldId id="279" r:id="rId17"/>
    <p:sldId id="325" r:id="rId18"/>
    <p:sldId id="326" r:id="rId19"/>
    <p:sldId id="280" r:id="rId20"/>
    <p:sldId id="281" r:id="rId21"/>
    <p:sldId id="282" r:id="rId22"/>
    <p:sldId id="327" r:id="rId23"/>
    <p:sldId id="328" r:id="rId24"/>
    <p:sldId id="33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568" autoAdjust="0"/>
  </p:normalViewPr>
  <p:slideViewPr>
    <p:cSldViewPr>
      <p:cViewPr>
        <p:scale>
          <a:sx n="94" d="100"/>
          <a:sy n="94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39962"/>
            <a:ext cx="9144000" cy="5168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Огневая подготовка</a:t>
            </a:r>
            <a:endParaRPr lang="ru-RU" dirty="0"/>
          </a:p>
        </p:txBody>
      </p:sp>
      <p:pic>
        <p:nvPicPr>
          <p:cNvPr id="4" name="Содержимое 3" descr="Обзор A&amp;K ПКМ: Часть 1 / Обзоры страйкбольного оружия &amp; экипировки / Strike UP - Страйкбол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9144000" cy="509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15269" y="116632"/>
            <a:ext cx="6696744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altLang="ru-RU" b="1" dirty="0" smtClean="0">
                <a:latin typeface="Arial" charset="0"/>
              </a:rPr>
              <a:t>Военный учебный центр  при ФГБОУ ВО </a:t>
            </a:r>
          </a:p>
          <a:p>
            <a:pPr algn="ctr"/>
            <a:r>
              <a:rPr lang="ru-RU" altLang="ru-RU" b="1" dirty="0" smtClean="0">
                <a:latin typeface="Arial" charset="0"/>
              </a:rPr>
              <a:t>«Забайкальский государственный университет»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270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инадлежность к автомат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" y="0"/>
            <a:ext cx="9105528" cy="682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696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115888"/>
            <a:ext cx="8640763" cy="12017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В комплект автомата входят: принадлежность, ремень и сумка.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>
            <a:off x="26988" y="1349375"/>
            <a:ext cx="346551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0000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latin typeface="Arial" pitchFamily="34" charset="0"/>
              </a:rPr>
              <a:t>К принадлежностям относятся: шомпол – 1, протирка – 2, ёршик – 3, отвертка – 4,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latin typeface="Arial" pitchFamily="34" charset="0"/>
              </a:rPr>
              <a:t>выколотка -  5,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latin typeface="Arial" pitchFamily="34" charset="0"/>
              </a:rPr>
              <a:t>пенал – 6, 7, масленка – 8, обоймы – 9,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>
                <a:latin typeface="Arial" pitchFamily="34" charset="0"/>
              </a:rPr>
              <a:t>переходник - 10</a:t>
            </a:r>
          </a:p>
        </p:txBody>
      </p:sp>
      <p:pic>
        <p:nvPicPr>
          <p:cNvPr id="29700" name="Picture 4" descr="http://voennizdat.ru/KonspektuRF/OP/2-1/Untitled-1_clip_image011_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1349375"/>
            <a:ext cx="5510212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6" descr="http://im3-tub-ru.yandex.net/i?id=233198288-41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4" r="12843"/>
          <a:stretch>
            <a:fillRect/>
          </a:stretch>
        </p:blipFill>
        <p:spPr bwMode="auto">
          <a:xfrm>
            <a:off x="6619875" y="4502150"/>
            <a:ext cx="24384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8" descr="http://laserwar.ru/shop/image/cache/data/other/remen-480x48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88" b="15434"/>
          <a:stretch>
            <a:fillRect/>
          </a:stretch>
        </p:blipFill>
        <p:spPr bwMode="auto">
          <a:xfrm>
            <a:off x="107950" y="4471988"/>
            <a:ext cx="3384550" cy="223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29038" y="4581525"/>
            <a:ext cx="2595562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Ремень для автомата и сумка для магазинов</a:t>
            </a:r>
          </a:p>
        </p:txBody>
      </p:sp>
    </p:spTree>
    <p:extLst>
      <p:ext uri="{BB962C8B-B14F-4D97-AF65-F5344CB8AC3E}">
        <p14:creationId xmlns:p14="http://schemas.microsoft.com/office/powerpoint/2010/main" val="7253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-24934"/>
            <a:ext cx="9144000" cy="6206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rgbClr val="FF0000"/>
                </a:solidFill>
              </a:rPr>
              <a:t>Вопрос 2.</a:t>
            </a:r>
            <a:r>
              <a:rPr lang="ru-RU" sz="2400" b="1" dirty="0" smtClean="0"/>
              <a:t> </a:t>
            </a:r>
            <a:r>
              <a:rPr lang="ru-RU" sz="2400" b="1" dirty="0"/>
              <a:t>Выполнение норматива  16 по огневой подготовке.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476672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      Для </a:t>
            </a:r>
            <a:r>
              <a:rPr lang="ru-RU" sz="3200" b="1" dirty="0">
                <a:solidFill>
                  <a:srgbClr val="FF0000"/>
                </a:solidFill>
              </a:rPr>
              <a:t>снаряжения магазина</a:t>
            </a:r>
            <a:r>
              <a:rPr lang="ru-RU" dirty="0"/>
              <a:t> </a:t>
            </a:r>
            <a:r>
              <a:rPr lang="ru-RU" sz="2800" b="1" dirty="0"/>
              <a:t>следует взять его в левую руку горловиной вверх и выпуклой стороной влево, а в правую руку — патроны пулями к мизинцу так, чтобы дно гильзы немного возвышалось над большим и указательным пальцем.</a:t>
            </a:r>
          </a:p>
          <a:p>
            <a:pPr algn="just"/>
            <a:r>
              <a:rPr lang="ru-RU" sz="2800" b="1" dirty="0" smtClean="0"/>
              <a:t>      Удерживая </a:t>
            </a:r>
            <a:r>
              <a:rPr lang="ru-RU" sz="2800" b="1" dirty="0"/>
              <a:t>магазин с небольшим наклоном влево, нажимом большого пальца вкладывают патроны по одному под загибы боковых стенок дном гильзы к задней стенке магазина. Снаряженный магазин укладывают в сумку</a:t>
            </a:r>
            <a:r>
              <a:rPr lang="ru-RU" sz="2800" b="1" dirty="0" smtClean="0"/>
              <a:t>.</a:t>
            </a:r>
          </a:p>
          <a:p>
            <a:pPr algn="just"/>
            <a:endParaRPr lang="ru-RU" sz="28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691788"/>
              </p:ext>
            </p:extLst>
          </p:nvPr>
        </p:nvGraphicFramePr>
        <p:xfrm>
          <a:off x="107504" y="5335359"/>
          <a:ext cx="8784976" cy="883920"/>
        </p:xfrm>
        <a:graphic>
          <a:graphicData uri="http://schemas.openxmlformats.org/drawingml/2006/table">
            <a:tbl>
              <a:tblPr/>
              <a:tblGrid>
                <a:gridCol w="1944216"/>
                <a:gridCol w="1800200"/>
                <a:gridCol w="2088232"/>
                <a:gridCol w="2952328"/>
              </a:tblGrid>
              <a:tr h="108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оружия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Отлично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Хорошо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Удовлетворительно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0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АК-74(30 шт)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сек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сек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сек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4775135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N16 (снаряжение магазинов)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496" y="116632"/>
            <a:ext cx="9108504" cy="65190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00" tIns="0" rIns="0" bIns="23805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cs typeface="Arial" pitchFamily="34" charset="0"/>
              </a:rPr>
              <a:t>Для снаряжения магазина патронами из обоймы необходимо: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взять магазин в левую, руку, правой рукой присоединить к нему переходник так, чтобы его загибы вошли в соответствующие пазы на горловине магазина;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держа магазин в левой руке, правой рукой вставить обойму с патронами в переходник, при этом патроны должны быть направлены пулями вверх;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нажимая указательным пальцем правой руки на корпус гильзы (у дна) верхнего патрона и пропуская обойму между средним и указательным пальцами, утопить патроны в магазин;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вынуть из переходника пустую обойму, вставить новую обойму с патронами и </a:t>
            </a:r>
            <a:r>
              <a:rPr kumimoji="0" lang="ru-RU" altLang="ru-RU" sz="2400" i="0" u="none" strike="noStrike" cap="none" normalizeH="0" baseline="0" dirty="0" err="1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доснарядить</a:t>
            </a: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 магазин;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снять с магазина переходник.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cs typeface="Arial" pitchFamily="34" charset="0"/>
              </a:rPr>
              <a:t>Применение обоймы ускоряет снаряжение магазина патронами</a:t>
            </a: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.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+mn-lt"/>
                <a:cs typeface="Arial" pitchFamily="34" charset="0"/>
              </a:rPr>
              <a:t>Для снаряжения обоймы патронами вставить ее в переходник так, чтобы она вошла в пазы переходника и уперлась бы в его упор.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371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7720" y="5820917"/>
            <a:ext cx="4558888" cy="5173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00" tIns="0" rIns="0" bIns="23805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Вынимание патронов из магазина </a:t>
            </a:r>
          </a:p>
        </p:txBody>
      </p:sp>
      <p:pic>
        <p:nvPicPr>
          <p:cNvPr id="1026" name="Picture 2" descr="Снаряжение магазина патронами из обойм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8509"/>
            <a:ext cx="4541600" cy="202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Снаряжение обоймы патронам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" y="3652789"/>
            <a:ext cx="4210472" cy="164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Вынимание патронов из магазин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01208"/>
            <a:ext cx="3295536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85032" y="22680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itchFamily="34" charset="0"/>
                <a:cs typeface="Arial" pitchFamily="34" charset="0"/>
              </a:rPr>
              <a:t>Снаряжение магазина патронами из обоймы: 1 - магазин; 2 - переходник; 3 - обойма; 4 - патроны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39176" y="4038669"/>
            <a:ext cx="4497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itchFamily="34" charset="0"/>
                <a:cs typeface="Arial" pitchFamily="34" charset="0"/>
              </a:rPr>
              <a:t>Снаряжение обоймы патронами: а - с переходником; б - без переходника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5904" y="4872"/>
            <a:ext cx="9142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    Держа </a:t>
            </a:r>
            <a:r>
              <a:rPr lang="ru-RU" dirty="0"/>
              <a:t>обойму с надетым переходником в левой руке, правой рукой, удерживая патрон за пулю и верхнюю часть гильзы тремя пальцами (большим, указательным и средним), вставить его в пазы </a:t>
            </a:r>
            <a:r>
              <a:rPr lang="ru-RU" dirty="0" smtClean="0"/>
              <a:t>обоймы).</a:t>
            </a:r>
            <a:r>
              <a:rPr lang="ru-RU" dirty="0"/>
              <a:t>Обойму можно снаряжать патронами и без переходника; для этого взять обойму в левую руку, а в правую - патрон; нажав на зацеп пружины, вставить пулю между обоймой и пружиной (утопить зацеп); вставить патроны в пазы обоймы </a:t>
            </a:r>
            <a:r>
              <a:rPr lang="ru-RU" dirty="0" smtClean="0"/>
              <a:t>; </a:t>
            </a:r>
            <a:r>
              <a:rPr lang="ru-RU" dirty="0"/>
              <a:t>вынуть пулю патрона из-под пружины обоймы.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366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u_59d04cd4a8c228801c361a24a27b0a31_800.jpg (800×60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4" y="62392"/>
            <a:ext cx="9042581" cy="678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411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0" y="25192"/>
            <a:ext cx="9144000" cy="6206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rgbClr val="FF0000"/>
                </a:solidFill>
              </a:rPr>
              <a:t>Вопрос 3.</a:t>
            </a:r>
            <a:r>
              <a:rPr lang="ru-RU" sz="2400" b="1" dirty="0"/>
              <a:t> Уход за автоматом, его хранение и сбережение. 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0" y="335535"/>
            <a:ext cx="9144000" cy="6669360"/>
          </a:xfrm>
        </p:spPr>
        <p:txBody>
          <a:bodyPr lIns="108000"/>
          <a:lstStyle/>
          <a:p>
            <a:pPr marL="0" indent="0" algn="ctr">
              <a:lnSpc>
                <a:spcPts val="2200"/>
              </a:lnSpc>
              <a:buFontTx/>
              <a:buNone/>
            </a:pPr>
            <a:endParaRPr lang="ru-RU" sz="3600" b="1" dirty="0" smtClean="0">
              <a:latin typeface="Times New Roman" pitchFamily="18" charset="0"/>
            </a:endParaRPr>
          </a:p>
          <a:p>
            <a:pPr marL="0" indent="0" algn="ctr">
              <a:lnSpc>
                <a:spcPts val="2200"/>
              </a:lnSpc>
              <a:buFontTx/>
              <a:buNone/>
            </a:pP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ts val="2200"/>
              </a:lnSpc>
              <a:buFontTx/>
              <a:buNone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Уход за автоматом</a:t>
            </a:r>
            <a:endParaRPr lang="ru-RU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Уход за автоматом осуществляют лица, за которыми оружие закреплено.  Автомат должен содержаться в полной исправности и быть готовым к действию. Это достигается своевременной и умелой чисткой, смазкой и правильным хранением оружия.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Чистку автомата производят: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 подготовке к стрельбе; 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после стрельбы боевыми и холостыми патронами; 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после службы, наряда и занятий; 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автомат не применялся – чистка производится   </a:t>
            </a:r>
          </a:p>
          <a:p>
            <a:pPr marL="0" indent="0" algn="just">
              <a:lnSpc>
                <a:spcPts val="2700"/>
              </a:lnSpc>
              <a:buFontTx/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реже одного раза в неделю. После чистки автомат смазать.   Смазку наносить только на хорошо очищенную и сухую поверхность металла немедленно после очистки, чтобы не допустить воздействия влаги на металл.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2823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pPr marL="0" indent="0">
              <a:lnSpc>
                <a:spcPts val="2700"/>
              </a:lnSpc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Жидкая  ружейная смазка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 для  чистки  автомата  и смазывания частей и механизмов  при  температуре воздуха от +5° до -50° С; </a:t>
            </a:r>
          </a:p>
          <a:p>
            <a:pPr marL="0" indent="0">
              <a:lnSpc>
                <a:spcPts val="2700"/>
              </a:lnSpc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Ружейная  смазка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 для  смазывания  канала  ствола, частей и механизмов автомата после их чистки;  эта смазка применяется при температуре воздуха выше +5°С;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lnSpc>
                <a:spcPts val="2700"/>
              </a:lnSpc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Раствор РЧС (раствор чистки стволов)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 для чистки каналов ствола и других частей автомата, подвергшихся воздействию пороховых газов; </a:t>
            </a:r>
          </a:p>
          <a:p>
            <a:pPr marL="0" indent="0">
              <a:lnSpc>
                <a:spcPts val="2700"/>
              </a:lnSpc>
              <a:buFontTx/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Ветошь или бумага КВ-22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 для обтирания, чистки и смазки автомата; </a:t>
            </a:r>
          </a:p>
          <a:p>
            <a:pPr marL="0" indent="0">
              <a:lnSpc>
                <a:spcPts val="2700"/>
              </a:lnSpc>
              <a:spcBef>
                <a:spcPts val="60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Пакля (короткое льноволокно)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очищенная от кострики —только для чистки канала ствола.</a:t>
            </a:r>
          </a:p>
          <a:p>
            <a:pPr marL="0" indent="0">
              <a:lnSpc>
                <a:spcPts val="2700"/>
              </a:lnSpc>
              <a:spcBef>
                <a:spcPts val="600"/>
              </a:spcBef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Для удобства чистки пазов, вырезов и отверстий можно применять деревянные палочки.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0" y="24622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чистки и смазки автомата применяются</a:t>
            </a: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893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51520" y="116632"/>
            <a:ext cx="8496944" cy="6552728"/>
          </a:xfrm>
        </p:spPr>
        <p:txBody>
          <a:bodyPr wrap="square" lIns="0" tIns="36000" rIns="0" bIns="36000">
            <a:normAutofit lnSpcReduction="10000"/>
          </a:bodyPr>
          <a:lstStyle/>
          <a:p>
            <a:pPr marL="180000" indent="-609600" algn="ctr">
              <a:lnSpc>
                <a:spcPct val="80000"/>
              </a:lnSpc>
              <a:buFontTx/>
              <a:buNone/>
            </a:pPr>
            <a:r>
              <a:rPr lang="ru-RU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Чистку автомата производить в следующем порядке:</a:t>
            </a:r>
          </a:p>
          <a:p>
            <a:pPr marL="180000" indent="-609600" algn="ctr">
              <a:lnSpc>
                <a:spcPct val="80000"/>
              </a:lnSpc>
              <a:buFontTx/>
              <a:buNone/>
            </a:pPr>
            <a:endParaRPr lang="ru-RU" sz="3600" b="1" u="sng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0000" indent="0" algn="just">
              <a:spcBef>
                <a:spcPts val="0"/>
              </a:spcBef>
              <a:buFontTx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Подготовить  материалы  для  чистки  и  смазки (вынуть  из сумки шомпол и пенал принадлежности; раскрыть пенал и вынуть из  него протирку,  ёршик, отвёртку и  выколотку).</a:t>
            </a:r>
          </a:p>
          <a:p>
            <a:pPr marL="180000" indent="0" algn="just">
              <a:spcBef>
                <a:spcPts val="0"/>
              </a:spcBef>
              <a:buFontTx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Разобрать автомат. </a:t>
            </a:r>
          </a:p>
          <a:p>
            <a:pPr marL="180000" indent="0" algn="just">
              <a:spcBef>
                <a:spcPts val="0"/>
              </a:spcBef>
              <a:buFontTx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Осмотреть принадлежность и подготовить ее для использования при чистке.</a:t>
            </a:r>
          </a:p>
          <a:p>
            <a:pPr marL="180000" indent="0" algn="just">
              <a:spcBef>
                <a:spcPts val="0"/>
              </a:spcBef>
              <a:buFontTx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Прочистить канал ствола. </a:t>
            </a:r>
          </a:p>
          <a:p>
            <a:pPr marL="180000" indent="0">
              <a:lnSpc>
                <a:spcPts val="2600"/>
              </a:lnSpc>
              <a:spcBef>
                <a:spcPts val="0"/>
              </a:spcBef>
              <a:buFontTx/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80000" indent="-609600">
              <a:lnSpc>
                <a:spcPct val="8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060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-18792"/>
            <a:ext cx="9144000" cy="6876792"/>
          </a:xfrm>
        </p:spPr>
        <p:txBody>
          <a:bodyPr wrap="square" lIns="36000" tIns="72000" rIns="36000" bIns="72000">
            <a:normAutofit lnSpcReduction="10000"/>
          </a:bodyPr>
          <a:lstStyle/>
          <a:p>
            <a:pPr marL="180000" indent="-609600" algn="just">
              <a:buFontTx/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</a:p>
          <a:p>
            <a:pPr marL="180000" indent="-609600" algn="just">
              <a:buFontTx/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Газовую камеру, газовую трубку и пламегаситель промыть жидкой ружейной смазкой или раствором РЧС. Затем все вытереть насухо. 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Ствольную  коробку,  затворную раму, затвор, газовый поршень чистить ветошью, пропитанной жидкой ружейной смазкой или раствором РЧС, после чего насухо протереть. 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Остальные  металлические  части  насухо  протереть ветошью;  при сильном загрязнении частей прочистить их жидкой ружейной смазкой, а затем насухо протереть. </a:t>
            </a:r>
          </a:p>
          <a:p>
            <a:pPr marL="180000" indent="0">
              <a:spcBef>
                <a:spcPts val="0"/>
              </a:spcBef>
              <a:buFontTx/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Деревянные части протереть сухой ветошью. </a:t>
            </a:r>
          </a:p>
          <a:p>
            <a:pPr marL="180000" indent="-6096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80000" indent="-609600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82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9512" y="188640"/>
            <a:ext cx="8784976" cy="62646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Тема № </a:t>
            </a:r>
            <a:r>
              <a:rPr lang="ru-RU" sz="2400" b="1" dirty="0" smtClean="0">
                <a:solidFill>
                  <a:srgbClr val="FF0000"/>
                </a:solidFill>
              </a:rPr>
              <a:t>1.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Стрелковое </a:t>
            </a:r>
            <a:r>
              <a:rPr lang="ru-RU" sz="2400" b="1" dirty="0"/>
              <a:t>оружие, гранатометы и учебные стрелковые </a:t>
            </a:r>
            <a:r>
              <a:rPr lang="ru-RU" sz="2400" b="1" dirty="0" smtClean="0"/>
              <a:t>приборы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 Занятие 2.</a:t>
            </a:r>
          </a:p>
          <a:p>
            <a:pPr algn="ctr"/>
            <a:r>
              <a:rPr lang="ru-RU" sz="2400" b="1" dirty="0"/>
              <a:t>Осмотр и подготовка автомата к стрельбе.           Принадлежности к автомату. Снаряжение магазина патронами и заряжание оружия. Уход за автоматом, его хранение и сбережение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287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180000" indent="-609600" algn="ctr">
              <a:buFontTx/>
              <a:buNone/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</a:rPr>
              <a:t>         </a:t>
            </a:r>
            <a:r>
              <a:rPr lang="ru-RU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Смазку автомата производить в следующем порядке:</a:t>
            </a:r>
          </a:p>
          <a:p>
            <a:pPr marL="180000" indent="-609600">
              <a:lnSpc>
                <a:spcPts val="2800"/>
              </a:lnSpc>
              <a:buFontTx/>
              <a:buNone/>
            </a:pP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Смазать канал ствола, патронник и пламегаситель. </a:t>
            </a:r>
          </a:p>
          <a:p>
            <a:pPr marL="180000" indent="-609600">
              <a:lnSpc>
                <a:spcPts val="2800"/>
              </a:lnSpc>
              <a:buFontTx/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Все остальные металлические части и механизмы автомата с помощью промасленной ветоши покрыть тонким слоем смазки. Деревянные части не смазывать. </a:t>
            </a:r>
          </a:p>
          <a:p>
            <a:pPr marL="180000" indent="-609600">
              <a:buFontTx/>
              <a:buNone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80000" indent="-609600">
              <a:lnSpc>
                <a:spcPts val="3400"/>
              </a:lnSpc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 окончании смазки собрать автомат, проверить работу его частей и механизмов, вычистить и смазать магазины и принадлежность.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02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136"/>
            <a:ext cx="9144000" cy="52654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Хранение </a:t>
            </a:r>
            <a:r>
              <a:rPr lang="ru-RU" sz="3200" b="1" dirty="0">
                <a:solidFill>
                  <a:srgbClr val="FF0000"/>
                </a:solidFill>
              </a:rPr>
              <a:t>и </a:t>
            </a:r>
            <a:r>
              <a:rPr lang="ru-RU" sz="3200" b="1" dirty="0" smtClean="0">
                <a:solidFill>
                  <a:srgbClr val="FF0000"/>
                </a:solidFill>
              </a:rPr>
              <a:t>сбережение автомата Калашникова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88" y="476672"/>
            <a:ext cx="9144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</a:t>
            </a:r>
            <a:r>
              <a:rPr lang="ru-RU" sz="2400" b="1" dirty="0" smtClean="0"/>
              <a:t>Ответственность </a:t>
            </a:r>
            <a:r>
              <a:rPr lang="ru-RU" sz="2400" b="1" dirty="0"/>
              <a:t>за хранение автоматов и патронов в подразделении несет </a:t>
            </a:r>
            <a:r>
              <a:rPr lang="ru-RU" sz="2400" b="1" dirty="0">
                <a:solidFill>
                  <a:srgbClr val="FF0000"/>
                </a:solidFill>
              </a:rPr>
              <a:t>командир подразделения</a:t>
            </a:r>
            <a:r>
              <a:rPr lang="ru-RU" sz="2400" b="1" dirty="0"/>
              <a:t>.</a:t>
            </a:r>
          </a:p>
          <a:p>
            <a:pPr algn="just"/>
            <a:r>
              <a:rPr lang="ru-RU" sz="2400" b="1" dirty="0" smtClean="0"/>
              <a:t>         </a:t>
            </a:r>
            <a:r>
              <a:rPr lang="ru-RU" sz="2400" b="1" dirty="0" smtClean="0">
                <a:solidFill>
                  <a:srgbClr val="FF0000"/>
                </a:solidFill>
              </a:rPr>
              <a:t>Автомат </a:t>
            </a:r>
            <a:r>
              <a:rPr lang="ru-RU" sz="2400" b="1" dirty="0">
                <a:solidFill>
                  <a:srgbClr val="FF0000"/>
                </a:solidFill>
              </a:rPr>
              <a:t>хранится всегда разряженным</a:t>
            </a:r>
            <a:r>
              <a:rPr lang="ru-RU" sz="2400" b="1" dirty="0"/>
              <a:t>, при этом магазин отделен, штык-нож снят, курок спущен, переводчик на предохранителе, хомутик прицела установлен у автомата на деление «П</a:t>
            </a:r>
            <a:r>
              <a:rPr lang="ru-RU" sz="2400" b="1" dirty="0" smtClean="0"/>
              <a:t>». Автомат снимается </a:t>
            </a:r>
            <a:r>
              <a:rPr lang="ru-RU" sz="2400" b="1" dirty="0"/>
              <a:t>с предохранителя только перед заряжанием и перед стрельбой</a:t>
            </a:r>
            <a:r>
              <a:rPr lang="ru-RU" sz="2400" b="1" dirty="0" smtClean="0"/>
              <a:t>.</a:t>
            </a: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        Автоматчик обязан </a:t>
            </a:r>
            <a:r>
              <a:rPr lang="ru-RU" sz="2400" b="1" dirty="0"/>
              <a:t>всегда содержать автомат </a:t>
            </a:r>
            <a:r>
              <a:rPr lang="ru-RU" sz="2400" b="1" dirty="0" smtClean="0"/>
              <a:t>чистым </a:t>
            </a:r>
            <a:r>
              <a:rPr lang="ru-RU" sz="2400" b="1" dirty="0"/>
              <a:t>и в полной исправности, обращаться с ним бережно. При проверке работы ударно-спускового механизма не производить излишних спусков курка.</a:t>
            </a:r>
          </a:p>
          <a:p>
            <a:pPr algn="just"/>
            <a:r>
              <a:rPr lang="ru-RU" sz="2400" b="1" dirty="0" smtClean="0"/>
              <a:t>       При </a:t>
            </a:r>
            <a:r>
              <a:rPr lang="ru-RU" sz="2400" b="1" dirty="0"/>
              <a:t>казарменном и лагерном расположении автомат </a:t>
            </a:r>
            <a:r>
              <a:rPr lang="ru-RU" sz="2400" b="1" dirty="0" smtClean="0"/>
              <a:t>хранится </a:t>
            </a:r>
            <a:r>
              <a:rPr lang="ru-RU" sz="2400" b="1" dirty="0"/>
              <a:t>в пирамиде; в особом отделении той же пирамиды хранятся магазины, сумки для магазинов, штык-нож в ножнах, масленка и чехол для автомата </a:t>
            </a:r>
            <a:r>
              <a:rPr lang="ru-RU" sz="2400" b="1" dirty="0" smtClean="0"/>
              <a:t>со </a:t>
            </a:r>
            <a:r>
              <a:rPr lang="ru-RU" sz="2400" b="1" dirty="0"/>
              <a:t>складывающимся прикладом, а также пенал для автомата со складывающимся прикладом. Сумка для магазинов, ремень и чехол должны храниться чистыми и сухими.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820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7856"/>
            <a:ext cx="903649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При </a:t>
            </a:r>
            <a:r>
              <a:rPr lang="ru-RU" sz="2400" b="1" dirty="0"/>
              <a:t>временном расположении в каком-либо здании автомат </a:t>
            </a:r>
            <a:r>
              <a:rPr lang="ru-RU" sz="2400" b="1" dirty="0" smtClean="0"/>
              <a:t>хранить </a:t>
            </a:r>
            <a:r>
              <a:rPr lang="ru-RU" sz="2400" b="1" dirty="0"/>
              <a:t>в сухом месте в удалении от дверей, печей и нагревательных приборов. В боевой обстановке автомат </a:t>
            </a:r>
            <a:r>
              <a:rPr lang="ru-RU" sz="2400" b="1" dirty="0" smtClean="0"/>
              <a:t>держать </a:t>
            </a:r>
            <a:r>
              <a:rPr lang="ru-RU" sz="2400" b="1" dirty="0"/>
              <a:t>при себе (в руках).</a:t>
            </a:r>
          </a:p>
          <a:p>
            <a:r>
              <a:rPr lang="ru-RU" sz="2400" b="1" dirty="0" smtClean="0"/>
              <a:t>     При </a:t>
            </a:r>
            <a:r>
              <a:rPr lang="ru-RU" sz="2400" b="1" dirty="0"/>
              <a:t>движении на занятия и на походе автомат </a:t>
            </a:r>
            <a:r>
              <a:rPr lang="ru-RU" sz="2400" b="1" dirty="0" smtClean="0"/>
              <a:t>переносится </a:t>
            </a:r>
            <a:r>
              <a:rPr lang="ru-RU" sz="2400" b="1" dirty="0"/>
              <a:t>на ремне в положении «на ремень» или «за спину», </a:t>
            </a:r>
            <a:r>
              <a:rPr lang="ru-RU" sz="2400" b="1" dirty="0" smtClean="0"/>
              <a:t>и </a:t>
            </a:r>
            <a:r>
              <a:rPr lang="ru-RU" sz="2400" b="1" dirty="0"/>
              <a:t>в положении «на грудь». Ремень должен быть подогнан так, чтобы автомат </a:t>
            </a:r>
            <a:r>
              <a:rPr lang="ru-RU" sz="2400" b="1" dirty="0" smtClean="0"/>
              <a:t>не </a:t>
            </a:r>
            <a:r>
              <a:rPr lang="ru-RU" sz="2400" b="1" dirty="0"/>
              <a:t>ударялся о твердые предметы снаряжения. Автомат </a:t>
            </a:r>
            <a:r>
              <a:rPr lang="ru-RU" sz="2400" b="1" dirty="0" smtClean="0"/>
              <a:t>переносится </a:t>
            </a:r>
            <a:r>
              <a:rPr lang="ru-RU" sz="2400" b="1" dirty="0"/>
              <a:t>с присоединенным магазином. Остальные магазины находятся в сумках. Автомат со складывающимся прикладом переносится и перевозится, как правило, со сложенным </a:t>
            </a:r>
            <a:r>
              <a:rPr lang="ru-RU" sz="2400" b="1" dirty="0" smtClean="0"/>
              <a:t>прикладом. </a:t>
            </a:r>
          </a:p>
          <a:p>
            <a:r>
              <a:rPr lang="ru-RU" sz="2400" b="1" dirty="0" smtClean="0"/>
              <a:t>      Во </a:t>
            </a:r>
            <a:r>
              <a:rPr lang="ru-RU" sz="2400" b="1" dirty="0"/>
              <a:t>время перерывов между занятиями, а также на привалах автомат </a:t>
            </a:r>
            <a:r>
              <a:rPr lang="ru-RU" sz="2400" b="1" dirty="0" smtClean="0"/>
              <a:t>находится </a:t>
            </a:r>
            <a:r>
              <a:rPr lang="ru-RU" sz="2400" b="1" dirty="0"/>
              <a:t>у автоматчика </a:t>
            </a:r>
            <a:r>
              <a:rPr lang="ru-RU" sz="2400" b="1" dirty="0" smtClean="0"/>
              <a:t>на </a:t>
            </a:r>
            <a:r>
              <a:rPr lang="ru-RU" sz="2400" b="1" dirty="0"/>
              <a:t>ремне или в </a:t>
            </a:r>
            <a:r>
              <a:rPr lang="ru-RU" sz="2400" b="1" dirty="0" smtClean="0"/>
              <a:t>руках.</a:t>
            </a:r>
            <a:endParaRPr lang="ru-RU" sz="2400" b="1" dirty="0"/>
          </a:p>
          <a:p>
            <a:pPr algn="just"/>
            <a:r>
              <a:rPr lang="ru-RU" sz="2400" b="1" dirty="0" smtClean="0"/>
              <a:t>      При </a:t>
            </a:r>
            <a:r>
              <a:rPr lang="ru-RU" sz="2400" b="1" dirty="0"/>
              <a:t>передвижении на автомобилях </a:t>
            </a:r>
            <a:r>
              <a:rPr lang="ru-RU" sz="2400" b="1" dirty="0" smtClean="0"/>
              <a:t>и бронетранспортерах автомат держать </a:t>
            </a:r>
            <a:r>
              <a:rPr lang="ru-RU" sz="2400" b="1" dirty="0"/>
              <a:t>между коленями отвесно, а на боевых машинах пехоты, кроме того, автомат может находиться в укладке. При передвижении на танках автомат </a:t>
            </a:r>
            <a:r>
              <a:rPr lang="ru-RU" sz="2400" b="1" dirty="0" smtClean="0"/>
              <a:t>держать </a:t>
            </a:r>
            <a:r>
              <a:rPr lang="ru-RU" sz="2400" b="1" dirty="0"/>
              <a:t>в руках, оберегая его от ударов о броню.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26292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       При </a:t>
            </a:r>
            <a:r>
              <a:rPr lang="ru-RU" sz="2400" b="1" dirty="0"/>
              <a:t>перевозке по железным дорогам или водным путям автоматы </a:t>
            </a:r>
            <a:r>
              <a:rPr lang="ru-RU" sz="2400" b="1" dirty="0" smtClean="0"/>
              <a:t>устанавливаются </a:t>
            </a:r>
            <a:r>
              <a:rPr lang="ru-RU" sz="2400" b="1" dirty="0"/>
              <a:t>в специальной пирамиде. Если вагон или пароход не оборудован пирамидами, автомат </a:t>
            </a:r>
            <a:r>
              <a:rPr lang="ru-RU" sz="2400" b="1" dirty="0" smtClean="0"/>
              <a:t>можно </a:t>
            </a:r>
            <a:r>
              <a:rPr lang="ru-RU" sz="2400" b="1" dirty="0"/>
              <a:t>держать в руках или положить на полку так, чтобы он не мог упасть или получить повреждение.</a:t>
            </a:r>
          </a:p>
          <a:p>
            <a:pPr algn="just"/>
            <a:r>
              <a:rPr lang="ru-RU" sz="2400" b="1" dirty="0" smtClean="0"/>
              <a:t>      Для </a:t>
            </a:r>
            <a:r>
              <a:rPr lang="ru-RU" sz="2400" b="1" dirty="0"/>
              <a:t>предупреждения раздутия или разрыва ствола запрещается чем-либо затыкать канал ствола. Автомат </a:t>
            </a:r>
            <a:r>
              <a:rPr lang="ru-RU" sz="2400" b="1" dirty="0" smtClean="0"/>
              <a:t>следует </a:t>
            </a:r>
            <a:r>
              <a:rPr lang="ru-RU" sz="2400" b="1" dirty="0"/>
              <a:t>оберегать от попадания в канал ствола воды. В случае попадания в капал ствола воды следует перед началом стрельбы оттянуть подвижные части назад при положении автомата </a:t>
            </a:r>
            <a:r>
              <a:rPr lang="ru-RU" sz="2400" b="1" dirty="0" smtClean="0"/>
              <a:t>дульной </a:t>
            </a:r>
            <a:r>
              <a:rPr lang="ru-RU" sz="2400" b="1" dirty="0"/>
              <a:t>частью ствола вниз и несколько раз встряхнуть </a:t>
            </a:r>
            <a:r>
              <a:rPr lang="ru-RU" sz="2400" b="1" dirty="0" smtClean="0"/>
              <a:t>автомат; </a:t>
            </a:r>
            <a:r>
              <a:rPr lang="ru-RU" sz="2400" b="1" dirty="0"/>
              <a:t>при этом вода вытечет из канала ствола.</a:t>
            </a:r>
          </a:p>
          <a:p>
            <a:pPr algn="just"/>
            <a:r>
              <a:rPr lang="ru-RU" sz="2400" b="1" dirty="0" smtClean="0"/>
              <a:t>      Патроны </a:t>
            </a:r>
            <a:r>
              <a:rPr lang="ru-RU" sz="2400" b="1" dirty="0"/>
              <a:t>должны храниться в сухом месте и по возможности закрытыми от солнечных лучей. Обращаться с патронами надо бережно, оберегать их от повреждений, влаги и грязи. Смазывать патроны запрещается. Утеря патронов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2017067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918641" y="140057"/>
            <a:ext cx="7181751" cy="1077218"/>
          </a:xfrm>
          <a:prstGeom prst="rect">
            <a:avLst/>
          </a:prstGeom>
          <a:solidFill>
            <a:srgbClr val="FF0000"/>
          </a:solidFill>
          <a:ln w="57150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srgbClr val="FFFF66"/>
                </a:solidFill>
              </a:rPr>
              <a:t>Задание на самостоятельную подготовку  </a:t>
            </a:r>
            <a:endParaRPr lang="ru-RU" altLang="ru-RU" sz="32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8064896" cy="3600400"/>
          </a:xfrm>
        </p:spPr>
        <p:txBody>
          <a:bodyPr>
            <a:normAutofit/>
          </a:bodyPr>
          <a:lstStyle/>
          <a:p>
            <a:pPr lvl="0" algn="just"/>
            <a:r>
              <a:rPr lang="ru-RU" dirty="0"/>
              <a:t>Изучить материал данного занятия.</a:t>
            </a:r>
          </a:p>
          <a:p>
            <a:pPr lvl="0" algn="just"/>
            <a:r>
              <a:rPr lang="ru-RU" dirty="0"/>
              <a:t>Доработать конспекты лекций, используя перечень основных руководящих документов. </a:t>
            </a:r>
            <a:endParaRPr lang="ru-RU" dirty="0" smtClean="0"/>
          </a:p>
          <a:p>
            <a:pPr lvl="0" algn="just"/>
            <a:r>
              <a:rPr lang="ru-RU" dirty="0" smtClean="0"/>
              <a:t>Подготовиться </a:t>
            </a:r>
            <a:r>
              <a:rPr lang="ru-RU" dirty="0"/>
              <a:t>к опросу.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26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909116" y="447055"/>
            <a:ext cx="7181751" cy="461665"/>
          </a:xfrm>
          <a:prstGeom prst="rect">
            <a:avLst/>
          </a:prstGeom>
          <a:solidFill>
            <a:srgbClr val="C00000"/>
          </a:solidFill>
          <a:ln w="57150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Контрольный опрос</a:t>
            </a:r>
            <a:endParaRPr lang="ru-RU" altLang="ru-RU" sz="2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052736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1 ВАРИАНТ: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Назначение,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ТТХ 5,45-мм автомата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Калашникова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АК-74.</a:t>
            </a:r>
          </a:p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2 </a:t>
            </a:r>
            <a:r>
              <a:rPr lang="ru-RU" sz="3200" b="1" dirty="0">
                <a:solidFill>
                  <a:srgbClr val="FF0000"/>
                </a:solidFill>
              </a:rPr>
              <a:t>ВАРИАНТ:</a:t>
            </a:r>
            <a:r>
              <a:rPr lang="ru-RU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бщее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устройство 5,45-мм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автомата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Калашникова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АК-74.</a:t>
            </a:r>
          </a:p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3 ВАРИАНТ: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неполной разборки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автомата и сборка после нее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altLang="ru-RU" sz="3200" b="1" dirty="0">
                <a:latin typeface="Arial" pitchFamily="34" charset="0"/>
              </a:rPr>
              <a:t> </a:t>
            </a:r>
            <a:r>
              <a:rPr lang="ru-RU" altLang="ru-RU" sz="3200" b="1" dirty="0"/>
              <a:t>Временные </a:t>
            </a:r>
            <a:r>
              <a:rPr lang="ru-RU" altLang="ru-RU" sz="3200" b="1" dirty="0" smtClean="0"/>
              <a:t>показатели Н-О-13,</a:t>
            </a:r>
            <a:r>
              <a:rPr lang="ru-RU" altLang="ru-RU" sz="3200" b="1" dirty="0"/>
              <a:t> </a:t>
            </a:r>
            <a:r>
              <a:rPr lang="ru-RU" altLang="ru-RU" sz="3200" b="1" dirty="0" smtClean="0"/>
              <a:t>Н-О-14.</a:t>
            </a:r>
            <a:endParaRPr lang="ru-RU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4 </a:t>
            </a:r>
            <a:r>
              <a:rPr lang="ru-RU" sz="3200" b="1" dirty="0">
                <a:solidFill>
                  <a:srgbClr val="FF0000"/>
                </a:solidFill>
              </a:rPr>
              <a:t>ВАРИАНТ:</a:t>
            </a:r>
            <a:r>
              <a:rPr lang="ru-RU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безопасности при обращении со стрелковым оружием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ru-RU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ru-RU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70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899592" y="188640"/>
            <a:ext cx="7181751" cy="584775"/>
          </a:xfrm>
          <a:prstGeom prst="rect">
            <a:avLst/>
          </a:prstGeom>
          <a:solidFill>
            <a:srgbClr val="C00000"/>
          </a:solidFill>
          <a:ln w="57150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solidFill>
                  <a:srgbClr val="FFFF66"/>
                </a:solidFill>
              </a:rPr>
              <a:t>Учебные вопросы</a:t>
            </a:r>
            <a:endParaRPr lang="ru-RU" altLang="ru-RU" sz="32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8101408" cy="424847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800" b="1" dirty="0" smtClean="0"/>
              <a:t>1. Осмотр </a:t>
            </a:r>
            <a:r>
              <a:rPr lang="ru-RU" sz="2800" b="1" dirty="0"/>
              <a:t>и подготовка автомата к стрельбе. Принадлежности к автомату. </a:t>
            </a:r>
          </a:p>
          <a:p>
            <a:pPr marL="0" lvl="0" indent="0">
              <a:buNone/>
            </a:pPr>
            <a:endParaRPr lang="ru-RU" sz="2800" b="1" dirty="0" smtClean="0"/>
          </a:p>
          <a:p>
            <a:pPr marL="0" lvl="0" indent="0">
              <a:buNone/>
            </a:pPr>
            <a:r>
              <a:rPr lang="ru-RU" sz="2800" b="1" dirty="0" smtClean="0"/>
              <a:t>2</a:t>
            </a:r>
            <a:r>
              <a:rPr lang="ru-RU" sz="2800" b="1" dirty="0"/>
              <a:t>. Выполнение норматива  16 по огневой подготовке.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3</a:t>
            </a:r>
            <a:r>
              <a:rPr lang="ru-RU" sz="2800" b="1" dirty="0"/>
              <a:t>. Уход за автоматом, его хранение и </a:t>
            </a:r>
            <a:r>
              <a:rPr lang="ru-RU" sz="2800" b="1" dirty="0" smtClean="0"/>
              <a:t>сбережение.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4698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Литература: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b="1" dirty="0" smtClean="0"/>
              <a:t>1. Курс стрельб из стрелкового оружия, боевых машин и танков ВС РФ (КС СО БМ и Т – 2003) . М.- Воениздат, 2006 г.-44-87 с.</a:t>
            </a:r>
            <a:br>
              <a:rPr lang="ru-RU" sz="2700" b="1" dirty="0" smtClean="0"/>
            </a:br>
            <a:r>
              <a:rPr lang="ru-RU" sz="2700" b="1" dirty="0" smtClean="0"/>
              <a:t>2. Наставление по стрелковому делу. Основы стрельбы из стрелкового оружия. М. : Воениздат, 1986. – 176 с.</a:t>
            </a:r>
            <a:br>
              <a:rPr lang="ru-RU" sz="2700" b="1" dirty="0" smtClean="0"/>
            </a:br>
            <a:r>
              <a:rPr lang="ru-RU" sz="2700" b="1" dirty="0" smtClean="0"/>
              <a:t>3. Сборник нормативов по боевой подготовке Сухопутных войск. Книга 1. М. Воениздат, 1991. – 276 с.</a:t>
            </a:r>
            <a:br>
              <a:rPr lang="ru-RU" sz="2700" b="1" dirty="0" smtClean="0"/>
            </a:br>
            <a:r>
              <a:rPr lang="ru-RU" sz="2700" b="1" dirty="0" smtClean="0"/>
              <a:t> Огневая подготовка / Учебное пособие. М.: Воениздат 1978 г. -336 с.5. Правила стрельбы из стрелкового оружия и боевых машин. М: Воениздат, 1992 г.5.  Руководство по учебным стрелковым приборам и наглядным пособиям М: Воениздат, 1973 г.</a:t>
            </a:r>
            <a:br>
              <a:rPr lang="ru-RU" sz="2700" b="1" dirty="0" smtClean="0"/>
            </a:br>
            <a:endParaRPr lang="ru-RU" sz="2700" b="1" dirty="0"/>
          </a:p>
        </p:txBody>
      </p:sp>
    </p:spTree>
    <p:extLst>
      <p:ext uri="{BB962C8B-B14F-4D97-AF65-F5344CB8AC3E}">
        <p14:creationId xmlns:p14="http://schemas.microsoft.com/office/powerpoint/2010/main" val="58733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67544" y="44624"/>
            <a:ext cx="822960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rgbClr val="FF0000"/>
                </a:solidFill>
              </a:rPr>
              <a:t>Вопрос 1.</a:t>
            </a:r>
            <a:r>
              <a:rPr lang="ru-RU" sz="2400" b="1" dirty="0" smtClean="0"/>
              <a:t> </a:t>
            </a:r>
            <a:r>
              <a:rPr lang="ru-RU" sz="2400" b="1" dirty="0"/>
              <a:t>Осмотр и подготовка автомата к стрельбе. Принадлежности к автомату.</a:t>
            </a:r>
            <a:r>
              <a:rPr lang="ru-RU" sz="2400" b="1" dirty="0" smtClean="0">
                <a:solidFill>
                  <a:srgbClr val="FF0000"/>
                </a:solidFill>
              </a:rPr>
              <a:t/>
            </a:r>
            <a:br>
              <a:rPr lang="ru-RU" sz="2400" b="1" dirty="0" smtClean="0">
                <a:solidFill>
                  <a:srgbClr val="FF0000"/>
                </a:solidFill>
              </a:rPr>
            </a:br>
            <a:endParaRPr lang="ru-RU" sz="2400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Осмотр </a:t>
            </a:r>
            <a:r>
              <a:rPr lang="ru-RU" b="1" dirty="0">
                <a:solidFill>
                  <a:srgbClr val="FF0000"/>
                </a:solidFill>
              </a:rPr>
              <a:t>автомата</a:t>
            </a:r>
            <a:r>
              <a:rPr lang="ru-RU" dirty="0"/>
              <a:t> производится для проверки исправности, чистоты, качества смазки и подготовки его к стрельбе.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Автомат </a:t>
            </a:r>
            <a:r>
              <a:rPr lang="ru-RU" dirty="0">
                <a:solidFill>
                  <a:srgbClr val="FF0000"/>
                </a:solidFill>
              </a:rPr>
              <a:t>осматривается: </a:t>
            </a:r>
            <a:r>
              <a:rPr lang="ru-RU" dirty="0"/>
              <a:t>ежедневно; перед выходом на занятия; перед </a:t>
            </a:r>
            <a:r>
              <a:rPr lang="ru-RU" dirty="0" err="1"/>
              <a:t>заступлением</a:t>
            </a:r>
            <a:r>
              <a:rPr lang="ru-RU" dirty="0"/>
              <a:t> в наряд; в боевой обстановке — периодически в течение дня и перед выполнением боевой задачи; во время чистки.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8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96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      При </a:t>
            </a:r>
            <a:r>
              <a:rPr lang="ru-RU" sz="2800" b="1" dirty="0"/>
              <a:t>ежедневном осмотре проверяется: наличие всех частей автомата; нет ли на наружных частях ржавчины, грязи, а также вмятин, царапин, забоин и других повреждений, которые могут вызвать нарушение нормальной работы механизмов; нет ли на деревянных частях трещин, отколов и </a:t>
            </a:r>
            <a:r>
              <a:rPr lang="ru-RU" sz="2800" b="1" dirty="0" err="1"/>
              <a:t>побитостей</a:t>
            </a:r>
            <a:r>
              <a:rPr lang="ru-RU" sz="2800" b="1" dirty="0"/>
              <a:t>, надежно ли крепление шомпола. Кроме того, проверяется: состояние смазки на частях автомата, видимых без разборки; наличие ремня, принадлежности, магазинов, сумки для них; наличие и исправность штык-ножа.</a:t>
            </a:r>
          </a:p>
          <a:p>
            <a:pPr algn="just"/>
            <a:r>
              <a:rPr lang="ru-RU" sz="2800" b="1" dirty="0" smtClean="0"/>
              <a:t>      Перед </a:t>
            </a:r>
            <a:r>
              <a:rPr lang="ru-RU" sz="2800" b="1" dirty="0"/>
              <a:t>выходом на занятия, </a:t>
            </a:r>
            <a:r>
              <a:rPr lang="ru-RU" sz="2800" b="1" dirty="0" err="1"/>
              <a:t>заступлением</a:t>
            </a:r>
            <a:r>
              <a:rPr lang="ru-RU" sz="2800" b="1" dirty="0"/>
              <a:t> в наряд и при чистке проверяется то же, что и при ежедневном осмотре; кроме того, нужно проверить исправность прицела и мушки; осмотреть канал ствола и убедиться, что в него ничего не попало; проверить работу частей и механизмов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1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64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    Подготовка </a:t>
            </a:r>
            <a:r>
              <a:rPr lang="ru-RU" sz="2800" b="1" dirty="0">
                <a:solidFill>
                  <a:srgbClr val="FF0000"/>
                </a:solidFill>
              </a:rPr>
              <a:t>автомата к стрельбе</a:t>
            </a:r>
            <a:r>
              <a:rPr lang="ru-RU" dirty="0"/>
              <a:t> </a:t>
            </a:r>
            <a:r>
              <a:rPr lang="ru-RU" sz="2600" b="1" dirty="0"/>
              <a:t>производится для обеспечения безотказной работы его во время стрельбы. Для подготовки автомата необходимо: произвести чистку, осмотреть автомат в разобранном виде и смазать его; осмотреть автомат в собранном виде; осмотреть магазины.</a:t>
            </a:r>
          </a:p>
          <a:p>
            <a:pPr algn="just"/>
            <a:r>
              <a:rPr lang="ru-RU" sz="2600" b="1" dirty="0" smtClean="0"/>
              <a:t>     Непосредственно </a:t>
            </a:r>
            <a:r>
              <a:rPr lang="ru-RU" sz="2600" b="1" dirty="0"/>
              <a:t>перед стрельбой протереть насухо канал ствола (нарезную часть и патронник). Если автомат продолжительное время находился на морозе, то перед его заряжанием необходимо несколько раз вручную энергично оттянуть назад и продвинуть вперед затворную раму при отсоединенном магазине.</a:t>
            </a:r>
          </a:p>
          <a:p>
            <a:pPr algn="just"/>
            <a:r>
              <a:rPr lang="ru-RU" sz="2600" b="1" dirty="0" smtClean="0"/>
              <a:t>     При </a:t>
            </a:r>
            <a:r>
              <a:rPr lang="ru-RU" sz="2600" b="1" dirty="0"/>
              <a:t>обращении с автоматом необходимо строго соблюдать меры безопасности. Перед началом занятий следует проверить, не заряжен ли автомат. При осмотре автомата, снаряжении и </a:t>
            </a:r>
            <a:r>
              <a:rPr lang="ru-RU" sz="2600" b="1" dirty="0" err="1"/>
              <a:t>разряжании</a:t>
            </a:r>
            <a:r>
              <a:rPr lang="ru-RU" sz="2600" b="1" dirty="0"/>
              <a:t> магазина проявлять осторожность, соблюдать последовательность действий.</a:t>
            </a:r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925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-99392"/>
            <a:ext cx="9001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Категорически </a:t>
            </a:r>
            <a:r>
              <a:rPr lang="ru-RU" sz="3200" b="1" dirty="0" smtClean="0">
                <a:solidFill>
                  <a:srgbClr val="FF0000"/>
                </a:solidFill>
              </a:rPr>
              <a:t>запрещается </a:t>
            </a:r>
          </a:p>
          <a:p>
            <a:pPr algn="just"/>
            <a:r>
              <a:rPr lang="ru-RU" sz="2800" b="1" dirty="0" smtClean="0"/>
              <a:t>       Направлять </a:t>
            </a:r>
            <a:r>
              <a:rPr lang="ru-RU" sz="2800" b="1" dirty="0"/>
              <a:t>автомат на людей независимо от того, заряжен он или нет.</a:t>
            </a:r>
          </a:p>
          <a:p>
            <a:pPr algn="just"/>
            <a:r>
              <a:rPr lang="ru-RU" sz="2800" b="1" dirty="0" smtClean="0"/>
              <a:t>       При </a:t>
            </a:r>
            <a:r>
              <a:rPr lang="ru-RU" sz="2800" b="1" dirty="0"/>
              <a:t>проведении стрельб запрещается: брать и заряжать автомат без команды (разрешения) руководителя стрельбы; производить стрельбу из неисправного автомата и при поднятом белом флаге; прицеливаться и направлять даже незаряженный автомат в стороны и тыл; выносить заряженный автомат с огневого рубежа; оставлять где бы то ни было заряженный автомат или передавать его другим лицам без команды руководителя стрельбы.</a:t>
            </a:r>
          </a:p>
          <a:p>
            <a:pPr algn="just"/>
            <a:r>
              <a:rPr lang="ru-RU" sz="2800" b="1" dirty="0" smtClean="0"/>
              <a:t>       Перед </a:t>
            </a:r>
            <a:r>
              <a:rPr lang="ru-RU" sz="2800" b="1" dirty="0"/>
              <a:t>проведением стрельбы производят снаряжение магазина патронами.</a:t>
            </a:r>
          </a:p>
        </p:txBody>
      </p:sp>
    </p:spTree>
    <p:extLst>
      <p:ext uri="{BB962C8B-B14F-4D97-AF65-F5344CB8AC3E}">
        <p14:creationId xmlns:p14="http://schemas.microsoft.com/office/powerpoint/2010/main" val="33690797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1388</Words>
  <Application>Microsoft Office PowerPoint</Application>
  <PresentationFormat>Экран (4:3)</PresentationFormat>
  <Paragraphs>117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Огневая подготовка</vt:lpstr>
      <vt:lpstr>Презентация PowerPoint</vt:lpstr>
      <vt:lpstr>Презентация PowerPoint</vt:lpstr>
      <vt:lpstr>Презентация PowerPoint</vt:lpstr>
      <vt:lpstr>Литература:  1. Курс стрельб из стрелкового оружия, боевых машин и танков ВС РФ (КС СО БМ и Т – 2003) . М.- Воениздат, 2006 г.-44-87 с. 2. Наставление по стрелковому делу. Основы стрельбы из стрелкового оружия. М. : Воениздат, 1986. – 176 с. 3. Сборник нормативов по боевой подготовке Сухопутных войск. Книга 1. М. Воениздат, 1991. – 276 с.  Огневая подготовка / Учебное пособие. М.: Воениздат 1978 г. -336 с.5. Правила стрельбы из стрелкового оружия и боевых машин. М: Воениздат, 1992 г.5.  Руководство по учебным стрелковым приборам и наглядным пособиям М: Воениздат, 1973 г. </vt:lpstr>
      <vt:lpstr>Вопрос 1. Осмотр и подготовка автомата к стрельбе. Принадлежности к автомату.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Хранение и сбережение автомата Калашникова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Огневая подготовка</dc:title>
  <cp:lastModifiedBy>Пользователь Windows</cp:lastModifiedBy>
  <cp:revision>55</cp:revision>
  <dcterms:modified xsi:type="dcterms:W3CDTF">2020-10-21T00:40:55Z</dcterms:modified>
</cp:coreProperties>
</file>