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415" r:id="rId3"/>
    <p:sldId id="416" r:id="rId4"/>
    <p:sldId id="414" r:id="rId5"/>
    <p:sldId id="417" r:id="rId6"/>
    <p:sldId id="309" r:id="rId7"/>
    <p:sldId id="310" r:id="rId8"/>
    <p:sldId id="311" r:id="rId9"/>
    <p:sldId id="312" r:id="rId10"/>
    <p:sldId id="314" r:id="rId11"/>
    <p:sldId id="313" r:id="rId12"/>
    <p:sldId id="257" r:id="rId13"/>
    <p:sldId id="362" r:id="rId14"/>
    <p:sldId id="363" r:id="rId15"/>
    <p:sldId id="364" r:id="rId16"/>
    <p:sldId id="366" r:id="rId17"/>
    <p:sldId id="365" r:id="rId18"/>
    <p:sldId id="261" r:id="rId19"/>
    <p:sldId id="260" r:id="rId20"/>
    <p:sldId id="367"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9" r:id="rId36"/>
    <p:sldId id="280" r:id="rId37"/>
    <p:sldId id="368" r:id="rId38"/>
    <p:sldId id="281" r:id="rId39"/>
    <p:sldId id="282" r:id="rId40"/>
    <p:sldId id="283" r:id="rId41"/>
    <p:sldId id="284" r:id="rId42"/>
    <p:sldId id="285" r:id="rId43"/>
    <p:sldId id="286" r:id="rId44"/>
    <p:sldId id="287" r:id="rId45"/>
    <p:sldId id="288" r:id="rId46"/>
    <p:sldId id="289" r:id="rId47"/>
    <p:sldId id="293" r:id="rId48"/>
    <p:sldId id="292" r:id="rId49"/>
    <p:sldId id="291" r:id="rId50"/>
    <p:sldId id="290" r:id="rId51"/>
    <p:sldId id="294" r:id="rId52"/>
    <p:sldId id="295" r:id="rId53"/>
    <p:sldId id="296" r:id="rId54"/>
    <p:sldId id="299" r:id="rId55"/>
    <p:sldId id="298" r:id="rId56"/>
    <p:sldId id="300" r:id="rId57"/>
    <p:sldId id="305" r:id="rId58"/>
    <p:sldId id="304" r:id="rId59"/>
    <p:sldId id="308" r:id="rId60"/>
    <p:sldId id="307" r:id="rId61"/>
    <p:sldId id="306" r:id="rId62"/>
    <p:sldId id="277" r:id="rId63"/>
    <p:sldId id="278"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568" autoAdjust="0"/>
  </p:normalViewPr>
  <p:slideViewPr>
    <p:cSldViewPr showGuides="1">
      <p:cViewPr>
        <p:scale>
          <a:sx n="94" d="100"/>
          <a:sy n="94" d="100"/>
        </p:scale>
        <p:origin x="-1284" y="-174"/>
      </p:cViewPr>
      <p:guideLst>
        <p:guide orient="horz" pos="2121"/>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notesMaster" Target="notesMasters/notesMaster1.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652B2-8C6E-419B-8E93-813F678ADC08}" type="datetimeFigureOut">
              <a:rPr lang="ru-RU" smtClean="0"/>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6DC3D-C717-495C-B489-C044A339A551}"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hyperlink" Target="http://images.yandex.ru/yandsearch?source=wiz&amp;text=%D0%BF%D1%83%D0%BB%D0%B5%D0%BC%D0%B5%D1%82%20%D0%BA%D0%B0%D0%BB%D0%B0%D1%88%D0%BD%D0%B8%D0%BA%D0%BE%D0%B2%D0%B0%20%D1%84%D0%BE%D1%82%D0%BE&amp;noreask=1&amp;pos=3&amp;rpt=simage&amp;lr=213&amp;uinfo=sw-1079-sh-496-fw-854-fh-448-pd-1&amp;img_url=http%3A%2F%2Fimg-fotki.yandex.ru%2Fget%2F5107%2Fpooshking.1e%2F0_5f639_847d0b45_X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http://ru.wikipedia.org/wiki/%D0%9F%D0%B8%D1%82%D0%B0%D0%BD%D0%B8%D0%B5_%D1%81%D1%82%D1%80%D0%B5%D0%BB%D0%BA%D0%BE%D0%B2%D0%BE%D0%B3%D0%BE_%D0%BE%D1%80%D1%83%D0%B6%D0%B8%D1%8F_%D0%BF%D0%B0%D1%82%D1%80%D0%BE%D0%BD%D0%B0%D0%BC%D0%B8" TargetMode="External"/><Relationship Id="rId1" Type="http://schemas.openxmlformats.org/officeDocument/2006/relationships/hyperlink" Target="http://ru.wikipedia.org/wiki/%D0%9D%D0%B0%D1%87%D0%B0%D0%BB%D1%8C%D0%BD%D0%B0%D1%8F_%D1%81%D0%BA%D0%BE%D1%80%D0%BE%D1%81%D1%82%D1%8C_%D0%BF%D1%83%D0%BB%D0%B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inform62.ru/lu-staikukleo-re54/%D0%91%D1%80%D1%83%D1%81%D1%82%D0%B2%D0%B5%D1%80" TargetMode="External"/><Relationship Id="rId2" Type="http://schemas.openxmlformats.org/officeDocument/2006/relationships/hyperlink" Target="http://inform62.ru/lu-staikukleo-re54/%D0%91%D1%80%D0%BE%D0%BD%D1%8F" TargetMode="External"/><Relationship Id="rId1" Type="http://schemas.openxmlformats.org/officeDocument/2006/relationships/hyperlink" Target="http://inform62.ru/lu-staikukleo-re54/%D0%91%D1%80%D0%BE%D0%BD%D0%B5%D0%B6%D0%B8%D0%BB%D0%B5%D1%82" TargetMode="Externa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39962"/>
            <a:ext cx="9144000" cy="51683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ru-RU" b="1" dirty="0" smtClean="0">
                <a:solidFill>
                  <a:srgbClr val="FF0000"/>
                </a:solidFill>
              </a:rPr>
              <a:t>Огневая подготовка</a:t>
            </a:r>
            <a:endParaRPr lang="ru-RU" dirty="0"/>
          </a:p>
        </p:txBody>
      </p:sp>
      <p:pic>
        <p:nvPicPr>
          <p:cNvPr id="4" name="Содержимое 3" descr="Обзор A&amp;K ПКМ: Часть 1 / Обзоры страйкбольного оружия &amp; экипировки / Strike UP - Страйкбол"/>
          <p:cNvPicPr>
            <a:picLocks noGrp="1"/>
          </p:cNvPicPr>
          <p:nvPr>
            <p:ph idx="1"/>
          </p:nvPr>
        </p:nvPicPr>
        <p:blipFill>
          <a:blip r:embed="rId1"/>
          <a:srcRect/>
          <a:stretch>
            <a:fillRect/>
          </a:stretch>
        </p:blipFill>
        <p:spPr bwMode="auto">
          <a:xfrm>
            <a:off x="0" y="1643050"/>
            <a:ext cx="9144000" cy="5098318"/>
          </a:xfrm>
          <a:prstGeom prst="rect">
            <a:avLst/>
          </a:prstGeom>
          <a:noFill/>
          <a:ln w="9525">
            <a:noFill/>
            <a:miter lim="800000"/>
            <a:headEnd/>
            <a:tailEnd/>
          </a:ln>
        </p:spPr>
      </p:pic>
      <p:sp>
        <p:nvSpPr>
          <p:cNvPr id="5" name="TextBox 4"/>
          <p:cNvSpPr txBox="1"/>
          <p:nvPr/>
        </p:nvSpPr>
        <p:spPr>
          <a:xfrm>
            <a:off x="1115269" y="116632"/>
            <a:ext cx="6696744" cy="923330"/>
          </a:xfrm>
          <a:prstGeom prst="rect">
            <a:avLst/>
          </a:prstGeom>
          <a:noFill/>
        </p:spPr>
        <p:txBody>
          <a:bodyPr wrap="square" rtlCol="0" anchor="ctr">
            <a:spAutoFit/>
          </a:bodyPr>
          <a:lstStyle/>
          <a:p>
            <a:pPr algn="ctr"/>
            <a:r>
              <a:rPr lang="ru-RU" altLang="ru-RU" b="1" dirty="0" smtClean="0">
                <a:latin typeface="Arial" panose="020B0604020202020204" pitchFamily="34" charset="0"/>
              </a:rPr>
              <a:t>Военный учебный центр  при ФГБОУ ВО </a:t>
            </a:r>
            <a:endParaRPr lang="ru-RU" altLang="ru-RU" b="1" dirty="0" smtClean="0">
              <a:latin typeface="Arial" panose="020B0604020202020204" pitchFamily="34" charset="0"/>
            </a:endParaRPr>
          </a:p>
          <a:p>
            <a:pPr algn="ctr"/>
            <a:r>
              <a:rPr lang="ru-RU" altLang="ru-RU" b="1" dirty="0" smtClean="0">
                <a:latin typeface="Arial" panose="020B0604020202020204" pitchFamily="34" charset="0"/>
              </a:rPr>
              <a:t>«Забайкальский государственный университет»</a:t>
            </a:r>
            <a:endParaRPr lang="ru-RU" altLang="ru-RU" b="1" dirty="0" smtClean="0">
              <a:latin typeface="Arial" panose="020B0604020202020204" pitchFamily="34" charset="0"/>
            </a:endParaRP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856984" cy="6552728"/>
          </a:xfrm>
        </p:spPr>
        <p:txBody>
          <a:bodyPr/>
          <a:lstStyle/>
          <a:p>
            <a:pPr marL="0" indent="0" algn="ctr">
              <a:buNone/>
            </a:pPr>
            <a:r>
              <a:rPr lang="ru-RU" altLang="ru-RU" sz="4000" b="1" dirty="0"/>
              <a:t>Принцип действия пулемета основан на использовании энергии пороховых газов, частично отводимых из канала ствола в газовую камеру. Запирание ствола осуществляется усилием пружины возвратного механизма и поворотом затвора вокруг его продольной оси вправо.</a:t>
            </a:r>
            <a:endParaRPr lang="ru-RU" altLang="ru-RU" sz="4000" b="1" dirty="0"/>
          </a:p>
          <a:p>
            <a:pPr marL="0" indent="0">
              <a:buNone/>
            </a:pP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7145" y="0"/>
            <a:ext cx="9161145" cy="192214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dirty="0" smtClean="0"/>
              <a:t>Вопрос 2. </a:t>
            </a:r>
            <a:r>
              <a:rPr lang="ru-RU" sz="2400" b="1" dirty="0">
                <a:solidFill>
                  <a:srgbClr val="FF0000"/>
                </a:solidFill>
                <a:sym typeface="+mn-ea"/>
              </a:rPr>
              <a:t>Назначение, боевые свойства и устройство пулемета Калашникова (ПК).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a:t>
            </a:r>
            <a:br>
              <a:rPr lang="ru-RU" sz="2400" b="1" dirty="0" smtClean="0">
                <a:solidFill>
                  <a:srgbClr val="FF0000"/>
                </a:solidFill>
              </a:rPr>
            </a:br>
            <a:endParaRPr lang="ru-RU" sz="2400" b="1" dirty="0"/>
          </a:p>
        </p:txBody>
      </p:sp>
      <p:pic>
        <p:nvPicPr>
          <p:cNvPr id="7171" name="Picture 2" descr="http://img-fotki.yandex.ru/get/5107/pooshking.1e/0_5f639_847d0b45_XL">
            <a:hlinkClick r:id="rId1"/>
          </p:cNvPr>
          <p:cNvPicPr>
            <a:picLocks noChangeAspect="1"/>
          </p:cNvPicPr>
          <p:nvPr/>
        </p:nvPicPr>
        <p:blipFill>
          <a:blip r:embed="rId2"/>
          <a:stretch>
            <a:fillRect/>
          </a:stretch>
        </p:blipFill>
        <p:spPr>
          <a:xfrm>
            <a:off x="-17145" y="1988820"/>
            <a:ext cx="4572000" cy="2972435"/>
          </a:xfrm>
          <a:prstGeom prst="rect">
            <a:avLst/>
          </a:prstGeom>
          <a:noFill/>
          <a:ln w="9525">
            <a:noFill/>
          </a:ln>
        </p:spPr>
      </p:pic>
      <p:pic>
        <p:nvPicPr>
          <p:cNvPr id="7173" name="Picture 6"/>
          <p:cNvPicPr>
            <a:picLocks noChangeAspect="1"/>
          </p:cNvPicPr>
          <p:nvPr/>
        </p:nvPicPr>
        <p:blipFill>
          <a:blip r:embed="rId3"/>
          <a:stretch>
            <a:fillRect/>
          </a:stretch>
        </p:blipFill>
        <p:spPr>
          <a:xfrm>
            <a:off x="4462780" y="3571240"/>
            <a:ext cx="4681220" cy="328676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2"/>
          <p:cNvSpPr>
            <a:spLocks noGrp="1" noChangeArrowheads="1"/>
          </p:cNvSpPr>
          <p:nvPr>
            <p:ph type="title" idx="4294967295"/>
          </p:nvPr>
        </p:nvSpPr>
        <p:spPr>
          <a:xfrm>
            <a:off x="468313" y="0"/>
            <a:ext cx="8229600" cy="939800"/>
          </a:xfrm>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24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Назначение и боевые свойства пулемета</a:t>
            </a:r>
            <a:r>
              <a:rPr kumimoji="0" lang="ru-RU" altLang="ru-RU" sz="4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 </a:t>
            </a:r>
            <a:endParaRPr kumimoji="0" lang="ru-RU" altLang="ru-RU" sz="4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4099" name="Rectangle 3"/>
          <p:cNvSpPr>
            <a:spLocks noGrp="1"/>
          </p:cNvSpPr>
          <p:nvPr>
            <p:ph type="body" idx="4294967295"/>
          </p:nvPr>
        </p:nvSpPr>
        <p:spPr>
          <a:xfrm>
            <a:off x="250825" y="1125538"/>
            <a:ext cx="8642350" cy="5732462"/>
          </a:xfrm>
        </p:spPr>
        <p:txBody>
          <a:bodyPr vert="horz" wrap="square" lIns="91440" tIns="45720" rIns="91440" bIns="45720" anchor="t" anchorCtr="0"/>
          <a:p>
            <a:pPr marL="1905" indent="-1905" algn="just" eaLnBrk="1" hangingPunct="1">
              <a:lnSpc>
                <a:spcPct val="80000"/>
              </a:lnSpc>
            </a:pPr>
            <a:endParaRPr lang="en-US" altLang="ru-RU" sz="2400" dirty="0">
              <a:latin typeface="Times New Roman" panose="02020603050405020304" pitchFamily="18" charset="0"/>
            </a:endParaRPr>
          </a:p>
          <a:p>
            <a:pPr marL="1905" indent="-1905" algn="just" eaLnBrk="1" hangingPunct="1">
              <a:lnSpc>
                <a:spcPct val="80000"/>
              </a:lnSpc>
            </a:pPr>
            <a:endParaRPr lang="en-US" altLang="ru-RU" sz="2400" dirty="0">
              <a:latin typeface="Times New Roman" panose="02020603050405020304" pitchFamily="18" charset="0"/>
            </a:endParaRPr>
          </a:p>
          <a:p>
            <a:pPr marL="1905" indent="-1905" algn="just" eaLnBrk="1" hangingPunct="1">
              <a:lnSpc>
                <a:spcPct val="80000"/>
              </a:lnSpc>
            </a:pPr>
            <a:endParaRPr lang="en-US" altLang="ru-RU" sz="2400" dirty="0">
              <a:latin typeface="Times New Roman" panose="02020603050405020304" pitchFamily="18" charset="0"/>
            </a:endParaRPr>
          </a:p>
        </p:txBody>
      </p:sp>
      <p:sp>
        <p:nvSpPr>
          <p:cNvPr id="4100" name="Rectangle 5"/>
          <p:cNvSpPr/>
          <p:nvPr/>
        </p:nvSpPr>
        <p:spPr>
          <a:xfrm>
            <a:off x="8388350" y="188913"/>
            <a:ext cx="311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800" b="1" dirty="0">
                <a:solidFill>
                  <a:schemeClr val="bg1"/>
                </a:solidFill>
              </a:rPr>
              <a:t>3</a:t>
            </a:r>
            <a:endParaRPr lang="ru-RU" altLang="ru-RU" sz="1800" b="1" dirty="0">
              <a:solidFill>
                <a:schemeClr val="bg1"/>
              </a:solidFill>
            </a:endParaRPr>
          </a:p>
        </p:txBody>
      </p:sp>
      <p:sp>
        <p:nvSpPr>
          <p:cNvPr id="2" name="TextBox 1"/>
          <p:cNvSpPr txBox="1"/>
          <p:nvPr/>
        </p:nvSpPr>
        <p:spPr>
          <a:xfrm>
            <a:off x="179388" y="1052513"/>
            <a:ext cx="8785225" cy="1554162"/>
          </a:xfrm>
          <a:prstGeom prst="rect">
            <a:avLst/>
          </a:prstGeom>
          <a:solidFill>
            <a:srgbClr val="99FF99">
              <a:alpha val="38039"/>
            </a:srgbClr>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n-US" altLang="ru-RU" sz="1900" dirty="0"/>
              <a:t>	</a:t>
            </a:r>
            <a:r>
              <a:rPr lang="ru-RU" altLang="ru-RU" sz="1900" b="1" dirty="0"/>
              <a:t>7,62-мм пулемет Калашникова </a:t>
            </a:r>
            <a:r>
              <a:rPr lang="ru-RU" altLang="ru-RU" sz="1900" dirty="0"/>
              <a:t>(ПК, ПКС</a:t>
            </a:r>
            <a:r>
              <a:rPr lang="en-US" altLang="ru-RU" sz="1900" dirty="0"/>
              <a:t> - </a:t>
            </a:r>
            <a:r>
              <a:rPr lang="ru-RU" altLang="ru-RU" sz="1900" dirty="0"/>
              <a:t>на станке, ПКБ</a:t>
            </a:r>
            <a:r>
              <a:rPr lang="en-US" altLang="ru-RU" sz="1900" dirty="0"/>
              <a:t> -</a:t>
            </a:r>
            <a:r>
              <a:rPr lang="ru-RU" altLang="ru-RU" sz="1900" dirty="0"/>
              <a:t>бронетранспортерный, ПКТ</a:t>
            </a:r>
            <a:r>
              <a:rPr lang="en-US" altLang="ru-RU" sz="1900" dirty="0"/>
              <a:t>-</a:t>
            </a:r>
            <a:r>
              <a:rPr lang="ru-RU" altLang="ru-RU" sz="1900" dirty="0"/>
              <a:t>танковый) является мощным автоматическим оружием и </a:t>
            </a:r>
            <a:r>
              <a:rPr lang="ru-RU" altLang="ru-RU" sz="1900" b="1" dirty="0">
                <a:solidFill>
                  <a:srgbClr val="FF0000"/>
                </a:solidFill>
              </a:rPr>
              <a:t>предназначен</a:t>
            </a:r>
            <a:r>
              <a:rPr lang="ru-RU" altLang="ru-RU" sz="1900" b="1" dirty="0"/>
              <a:t> для уничтожения живой силы и огневых средств противника. Пулеметы ПК и ПКС также предназначены для поражения воздушных целей.</a:t>
            </a:r>
            <a:endParaRPr lang="ru-RU" altLang="ru-RU" sz="1900" b="1" dirty="0"/>
          </a:p>
        </p:txBody>
      </p:sp>
      <p:sp>
        <p:nvSpPr>
          <p:cNvPr id="6" name="TextBox 5"/>
          <p:cNvSpPr txBox="1"/>
          <p:nvPr/>
        </p:nvSpPr>
        <p:spPr>
          <a:xfrm>
            <a:off x="179388" y="2681288"/>
            <a:ext cx="8785225" cy="1262062"/>
          </a:xfrm>
          <a:prstGeom prst="rect">
            <a:avLst/>
          </a:prstGeom>
          <a:solidFill>
            <a:srgbClr val="99FF99">
              <a:alpha val="38039"/>
            </a:srgbClr>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n-US" altLang="ru-RU" sz="1900" dirty="0"/>
              <a:t>	</a:t>
            </a:r>
            <a:r>
              <a:rPr lang="ru-RU" altLang="ru-RU" sz="1900" dirty="0"/>
              <a:t>Пулемет ПК имеет </a:t>
            </a:r>
            <a:r>
              <a:rPr lang="ru-RU" altLang="ru-RU" sz="1900" b="1" dirty="0">
                <a:solidFill>
                  <a:srgbClr val="FF0000"/>
                </a:solidFill>
              </a:rPr>
              <a:t>сошку</a:t>
            </a:r>
            <a:r>
              <a:rPr lang="ru-RU" altLang="ru-RU" sz="1900" dirty="0"/>
              <a:t>; пулемет ПКС установлен на </a:t>
            </a:r>
            <a:r>
              <a:rPr lang="ru-RU" altLang="ru-RU" sz="1900" b="1" dirty="0">
                <a:solidFill>
                  <a:srgbClr val="FF0000"/>
                </a:solidFill>
              </a:rPr>
              <a:t>трёножном станке</a:t>
            </a:r>
            <a:r>
              <a:rPr lang="ru-RU" altLang="ru-RU" sz="1900" dirty="0"/>
              <a:t> конструкции Саможенкова; пулемет ПКБ</a:t>
            </a:r>
            <a:r>
              <a:rPr lang="en-US" altLang="ru-RU" sz="1900" dirty="0"/>
              <a:t> - </a:t>
            </a:r>
            <a:r>
              <a:rPr lang="ru-RU" altLang="ru-RU" sz="1900" b="1" dirty="0">
                <a:solidFill>
                  <a:srgbClr val="FF0000"/>
                </a:solidFill>
              </a:rPr>
              <a:t>на бронетранспортерной установке;</a:t>
            </a:r>
            <a:r>
              <a:rPr lang="ru-RU" altLang="ru-RU" sz="1900" dirty="0"/>
              <a:t> пулемет ПКТ</a:t>
            </a:r>
            <a:r>
              <a:rPr lang="en-US" altLang="ru-RU" sz="1900" dirty="0"/>
              <a:t> - </a:t>
            </a:r>
            <a:r>
              <a:rPr lang="ru-RU" altLang="ru-RU" sz="1900" b="1" dirty="0">
                <a:solidFill>
                  <a:srgbClr val="FF0000"/>
                </a:solidFill>
              </a:rPr>
              <a:t>внутри башни </a:t>
            </a:r>
            <a:r>
              <a:rPr lang="ru-RU" altLang="ru-RU" sz="1900" dirty="0"/>
              <a:t>танка и других видов бронетанковой техники .</a:t>
            </a:r>
            <a:endParaRPr lang="ru-RU" altLang="ru-RU" sz="1900" dirty="0"/>
          </a:p>
        </p:txBody>
      </p:sp>
      <p:sp>
        <p:nvSpPr>
          <p:cNvPr id="7" name="TextBox 6"/>
          <p:cNvSpPr txBox="1"/>
          <p:nvPr/>
        </p:nvSpPr>
        <p:spPr>
          <a:xfrm>
            <a:off x="179388" y="4022725"/>
            <a:ext cx="8785225" cy="969963"/>
          </a:xfrm>
          <a:prstGeom prst="rect">
            <a:avLst/>
          </a:prstGeom>
          <a:solidFill>
            <a:srgbClr val="99FF99">
              <a:alpha val="38039"/>
            </a:srgbClr>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dirty="0"/>
              <a:t> </a:t>
            </a:r>
            <a:r>
              <a:rPr lang="en-US" altLang="ru-RU" sz="1900" dirty="0"/>
              <a:t>	</a:t>
            </a:r>
            <a:r>
              <a:rPr lang="ru-RU" altLang="ru-RU" sz="1900" dirty="0"/>
              <a:t>Для стрельбы из пулемета применяются патроны с </a:t>
            </a:r>
            <a:r>
              <a:rPr lang="ru-RU" altLang="ru-RU" sz="1900" b="1" dirty="0">
                <a:solidFill>
                  <a:srgbClr val="FF0000"/>
                </a:solidFill>
              </a:rPr>
              <a:t>обыкновенными,</a:t>
            </a:r>
            <a:r>
              <a:rPr lang="ru-RU" altLang="ru-RU" sz="1900" dirty="0"/>
              <a:t> </a:t>
            </a:r>
            <a:r>
              <a:rPr lang="ru-RU" altLang="ru-RU" sz="1900" b="1" dirty="0">
                <a:solidFill>
                  <a:srgbClr val="FF0000"/>
                </a:solidFill>
              </a:rPr>
              <a:t>трассирующими и бронебойно - зажигательными </a:t>
            </a:r>
            <a:r>
              <a:rPr lang="ru-RU" altLang="ru-RU" sz="1900" dirty="0"/>
              <a:t>пулями.</a:t>
            </a:r>
            <a:endParaRPr lang="ru-RU" altLang="ru-RU" sz="1900" dirty="0"/>
          </a:p>
        </p:txBody>
      </p:sp>
      <p:sp>
        <p:nvSpPr>
          <p:cNvPr id="8" name="TextBox 7"/>
          <p:cNvSpPr txBox="1"/>
          <p:nvPr/>
        </p:nvSpPr>
        <p:spPr>
          <a:xfrm>
            <a:off x="179388" y="5070475"/>
            <a:ext cx="8785225" cy="676275"/>
          </a:xfrm>
          <a:prstGeom prst="rect">
            <a:avLst/>
          </a:prstGeom>
          <a:solidFill>
            <a:srgbClr val="99FF99">
              <a:alpha val="38039"/>
            </a:srgbClr>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n-US" altLang="ru-RU" sz="1900" dirty="0"/>
              <a:t>	</a:t>
            </a:r>
            <a:r>
              <a:rPr lang="ru-RU" altLang="ru-RU" sz="1900" dirty="0"/>
              <a:t>Стрельба из пулемета ведется </a:t>
            </a:r>
            <a:r>
              <a:rPr lang="ru-RU" altLang="ru-RU" sz="1900" b="1" dirty="0">
                <a:solidFill>
                  <a:srgbClr val="FF0000"/>
                </a:solidFill>
              </a:rPr>
              <a:t>короткими</a:t>
            </a:r>
            <a:r>
              <a:rPr lang="ru-RU" altLang="ru-RU" sz="1900" dirty="0"/>
              <a:t> (до </a:t>
            </a:r>
            <a:r>
              <a:rPr lang="en-US" altLang="ru-RU" sz="1900" dirty="0"/>
              <a:t>10</a:t>
            </a:r>
            <a:r>
              <a:rPr lang="ru-RU" altLang="ru-RU" sz="1900" dirty="0"/>
              <a:t> выстрелов) и </a:t>
            </a:r>
            <a:r>
              <a:rPr lang="ru-RU" altLang="ru-RU" sz="1900" b="1" dirty="0">
                <a:solidFill>
                  <a:srgbClr val="FF0000"/>
                </a:solidFill>
              </a:rPr>
              <a:t>длинными</a:t>
            </a:r>
            <a:r>
              <a:rPr lang="ru-RU" altLang="ru-RU" sz="1900" dirty="0"/>
              <a:t> (до </a:t>
            </a:r>
            <a:r>
              <a:rPr lang="en-US" altLang="ru-RU" sz="1900" dirty="0"/>
              <a:t>3</a:t>
            </a:r>
            <a:r>
              <a:rPr lang="ru-RU" altLang="ru-RU" sz="1900" dirty="0"/>
              <a:t>0 выстрелов) очередями и </a:t>
            </a:r>
            <a:r>
              <a:rPr lang="ru-RU" altLang="ru-RU" sz="1900" b="1" dirty="0">
                <a:solidFill>
                  <a:srgbClr val="FF0000"/>
                </a:solidFill>
              </a:rPr>
              <a:t>непрерывно</a:t>
            </a:r>
            <a:r>
              <a:rPr lang="ru-RU" altLang="ru-RU" sz="1900" dirty="0"/>
              <a:t>.</a:t>
            </a:r>
            <a:endParaRPr lang="ru-RU" altLang="ru-RU" sz="1900" dirty="0"/>
          </a:p>
        </p:txBody>
      </p:sp>
      <p:sp>
        <p:nvSpPr>
          <p:cNvPr id="9" name="TextBox 8"/>
          <p:cNvSpPr txBox="1"/>
          <p:nvPr/>
        </p:nvSpPr>
        <p:spPr>
          <a:xfrm>
            <a:off x="179388" y="5797550"/>
            <a:ext cx="8785225" cy="969963"/>
          </a:xfrm>
          <a:prstGeom prst="rect">
            <a:avLst/>
          </a:prstGeom>
          <a:solidFill>
            <a:srgbClr val="99FF99">
              <a:alpha val="38039"/>
            </a:srgbClr>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n-US" altLang="ru-RU" sz="1900" dirty="0"/>
              <a:t>	</a:t>
            </a:r>
            <a:r>
              <a:rPr lang="ru-RU" altLang="ru-RU" sz="1900" dirty="0"/>
              <a:t>Подача патронов в приемник при стрельбе производится из </a:t>
            </a:r>
            <a:r>
              <a:rPr lang="ru-RU" altLang="ru-RU" sz="1900" b="1" dirty="0">
                <a:solidFill>
                  <a:srgbClr val="FF0000"/>
                </a:solidFill>
              </a:rPr>
              <a:t>металлической ленты</a:t>
            </a:r>
            <a:r>
              <a:rPr lang="ru-RU" altLang="ru-RU" sz="1900" dirty="0"/>
              <a:t>, уложенной в </a:t>
            </a:r>
            <a:r>
              <a:rPr lang="ru-RU" altLang="ru-RU" sz="1900" b="1" dirty="0">
                <a:solidFill>
                  <a:srgbClr val="FF0000"/>
                </a:solidFill>
              </a:rPr>
              <a:t>коробку</a:t>
            </a:r>
            <a:r>
              <a:rPr lang="ru-RU" altLang="ru-RU" sz="1900" dirty="0"/>
              <a:t>. Емкость ленты — </a:t>
            </a:r>
            <a:r>
              <a:rPr lang="ru-RU" altLang="ru-RU" sz="1900" b="1" dirty="0">
                <a:solidFill>
                  <a:srgbClr val="FF0000"/>
                </a:solidFill>
              </a:rPr>
              <a:t>100, 200 или 250 патронов</a:t>
            </a:r>
            <a:endParaRPr lang="ru-RU" altLang="ru-RU" sz="19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8"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idx="4294967295"/>
          </p:nvPr>
        </p:nvSpPr>
        <p:spPr>
          <a:xfrm>
            <a:off x="1192213" y="147638"/>
            <a:ext cx="6913563" cy="549275"/>
          </a:xfrm>
        </p:spPr>
        <p:txBody>
          <a:bodyPr vert="horz" wrap="square" lIns="91440" tIns="45720" rIns="91440" bIns="45720" numCol="1" anchor="ctr" anchorCtr="0" compatLnSpc="1">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3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ТТХ пулемета</a:t>
            </a:r>
            <a:endParaRPr kumimoji="0" lang="ru-RU" altLang="ru-RU" sz="3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5123" name="Содержимое 2"/>
          <p:cNvSpPr>
            <a:spLocks noGrp="1"/>
          </p:cNvSpPr>
          <p:nvPr>
            <p:ph idx="1"/>
          </p:nvPr>
        </p:nvSpPr>
        <p:spPr>
          <a:xfrm>
            <a:off x="-4762" y="641350"/>
            <a:ext cx="9144000" cy="6308725"/>
          </a:xfrm>
        </p:spPr>
        <p:txBody>
          <a:bodyPr vert="horz" wrap="square" lIns="91440" tIns="45720" rIns="91440" bIns="45720" anchor="t" anchorCtr="0"/>
          <a:p>
            <a:pPr eaLnBrk="1" hangingPunct="1">
              <a:buNone/>
            </a:pPr>
            <a:endParaRPr lang="ru-RU" altLang="ru-RU" sz="2600" dirty="0">
              <a:solidFill>
                <a:srgbClr val="1C3A58"/>
              </a:solidFill>
              <a:latin typeface="Times New Roman" panose="02020603050405020304" pitchFamily="18" charset="0"/>
              <a:cs typeface="Times New Roman" panose="02020603050405020304" pitchFamily="18" charset="0"/>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en-US" altLang="ru-RU" sz="2600" dirty="0">
              <a:solidFill>
                <a:srgbClr val="1C3A58"/>
              </a:solidFill>
              <a:latin typeface="Times New Roman" panose="02020603050405020304" pitchFamily="18" charset="0"/>
              <a:cs typeface="Times New Roman" panose="02020603050405020304" pitchFamily="18" charset="0"/>
              <a:hlinkClick r:id="rId1" tooltip="Начальная скорость пули"/>
            </a:endParaRPr>
          </a:p>
          <a:p>
            <a:pPr eaLnBrk="1" hangingPunct="1">
              <a:buNone/>
            </a:pPr>
            <a:endParaRPr lang="ru-RU" altLang="ru-RU" sz="2600" dirty="0">
              <a:solidFill>
                <a:srgbClr val="1C3A58"/>
              </a:solidFill>
              <a:latin typeface="Times New Roman" panose="02020603050405020304" pitchFamily="18" charset="0"/>
              <a:cs typeface="Times New Roman" panose="02020603050405020304" pitchFamily="18" charset="0"/>
              <a:hlinkClick r:id="rId2" tooltip="Питание стрелкового оружия патронами"/>
            </a:endParaRPr>
          </a:p>
          <a:p>
            <a:pPr eaLnBrk="1" hangingPunct="1">
              <a:buNone/>
            </a:pPr>
            <a:endParaRPr lang="ru-RU" altLang="ru-RU" sz="2600" dirty="0">
              <a:solidFill>
                <a:srgbClr val="1C3A58"/>
              </a:solidFill>
              <a:latin typeface="Times New Roman" panose="02020603050405020304" pitchFamily="18" charset="0"/>
              <a:ea typeface="Times New Roman" panose="02020603050405020304" pitchFamily="18" charset="0"/>
              <a:hlinkClick r:id="rId2" tooltip="Питание стрелкового оружия патронами"/>
            </a:endParaRPr>
          </a:p>
        </p:txBody>
      </p:sp>
      <p:sp>
        <p:nvSpPr>
          <p:cNvPr id="5124" name="Rectangle 5"/>
          <p:cNvSpPr/>
          <p:nvPr/>
        </p:nvSpPr>
        <p:spPr>
          <a:xfrm>
            <a:off x="8388350" y="188913"/>
            <a:ext cx="311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800" b="1" dirty="0">
                <a:solidFill>
                  <a:schemeClr val="bg1"/>
                </a:solidFill>
              </a:rPr>
              <a:t>4</a:t>
            </a:r>
            <a:endParaRPr lang="ru-RU" altLang="ru-RU" sz="1800" b="1" dirty="0">
              <a:solidFill>
                <a:schemeClr val="bg1"/>
              </a:solidFill>
            </a:endParaRPr>
          </a:p>
        </p:txBody>
      </p:sp>
      <p:sp>
        <p:nvSpPr>
          <p:cNvPr id="5" name="TextBox 4"/>
          <p:cNvSpPr txBox="1"/>
          <p:nvPr/>
        </p:nvSpPr>
        <p:spPr>
          <a:xfrm>
            <a:off x="107633" y="1158558"/>
            <a:ext cx="4530725" cy="1554162"/>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dirty="0"/>
              <a:t>ПК на сошках</a:t>
            </a:r>
            <a:r>
              <a:rPr lang="en-US" altLang="ru-RU" sz="1900" dirty="0"/>
              <a:t> </a:t>
            </a:r>
            <a:r>
              <a:rPr lang="ru-RU" altLang="ru-RU" sz="1900" dirty="0"/>
              <a:t>9,0</a:t>
            </a:r>
            <a:r>
              <a:rPr lang="en-US" altLang="ru-RU" sz="1900" dirty="0"/>
              <a:t> </a:t>
            </a:r>
            <a:r>
              <a:rPr lang="ru-RU" altLang="ru-RU" sz="1900" dirty="0"/>
              <a:t>кг;  </a:t>
            </a:r>
            <a:endParaRPr lang="ru-RU" altLang="ru-RU" sz="1900" dirty="0"/>
          </a:p>
          <a:p>
            <a:pPr marL="0" lvl="0" indent="0" algn="just" eaLnBrk="1" hangingPunct="1">
              <a:spcBef>
                <a:spcPct val="0"/>
              </a:spcBef>
              <a:buNone/>
            </a:pPr>
            <a:r>
              <a:rPr lang="ru-RU" altLang="ru-RU" sz="1900" dirty="0"/>
              <a:t>ПКМ на сошках 7,5 кг; </a:t>
            </a:r>
            <a:endParaRPr lang="ru-RU" altLang="ru-RU" sz="1900" dirty="0"/>
          </a:p>
          <a:p>
            <a:pPr marL="0" lvl="0" indent="0" algn="just" eaLnBrk="1" hangingPunct="1">
              <a:spcBef>
                <a:spcPct val="0"/>
              </a:spcBef>
              <a:buNone/>
            </a:pPr>
            <a:r>
              <a:rPr lang="ru-RU" altLang="ru-RU" sz="1900" dirty="0"/>
              <a:t>ПКС со станком Саможенкова 16,5 кг;  </a:t>
            </a:r>
            <a:endParaRPr lang="ru-RU" altLang="ru-RU" sz="1900" dirty="0"/>
          </a:p>
          <a:p>
            <a:pPr marL="0" lvl="0" indent="0" eaLnBrk="1" hangingPunct="1">
              <a:spcBef>
                <a:spcPct val="0"/>
              </a:spcBef>
              <a:buNone/>
            </a:pPr>
            <a:r>
              <a:rPr lang="ru-RU" altLang="ru-RU" sz="1900" dirty="0"/>
              <a:t>ПКМС со станком Степанова 12,0 кг</a:t>
            </a:r>
            <a:endParaRPr lang="ru-RU" altLang="ru-RU" sz="1900" dirty="0"/>
          </a:p>
          <a:p>
            <a:pPr marL="0" lvl="0" indent="0" eaLnBrk="1" hangingPunct="1">
              <a:spcBef>
                <a:spcPct val="0"/>
              </a:spcBef>
              <a:buNone/>
            </a:pPr>
            <a:endParaRPr lang="ru-RU" altLang="ru-RU" sz="1900" dirty="0"/>
          </a:p>
        </p:txBody>
      </p:sp>
      <p:sp>
        <p:nvSpPr>
          <p:cNvPr id="6" name="TextBox 5"/>
          <p:cNvSpPr txBox="1"/>
          <p:nvPr/>
        </p:nvSpPr>
        <p:spPr>
          <a:xfrm>
            <a:off x="4716145" y="1154748"/>
            <a:ext cx="4248150" cy="1554162"/>
          </a:xfrm>
          <a:prstGeom prst="rect">
            <a:avLst/>
          </a:prstGeom>
          <a:solidFill>
            <a:srgbClr val="99FF99">
              <a:alpha val="38039"/>
            </a:srgbClr>
          </a:solidFill>
          <a:ln w="9525" cap="flat" cmpd="sng">
            <a:solidFill>
              <a:srgbClr val="000000">
                <a:alpha val="72156"/>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b="1" dirty="0"/>
              <a:t>Коробка со снаряжённой лентой: </a:t>
            </a:r>
            <a:endParaRPr lang="ru-RU" altLang="ru-RU" sz="1900" b="1" dirty="0"/>
          </a:p>
          <a:p>
            <a:pPr marL="0" lvl="0" indent="0" eaLnBrk="1" hangingPunct="1">
              <a:spcBef>
                <a:spcPct val="0"/>
              </a:spcBef>
              <a:buNone/>
            </a:pPr>
            <a:r>
              <a:rPr lang="ru-RU" altLang="ru-RU" sz="1900" dirty="0"/>
              <a:t>на 100 патронов 3,9 кг</a:t>
            </a:r>
            <a:br>
              <a:rPr lang="ru-RU" altLang="ru-RU" sz="1900" dirty="0"/>
            </a:br>
            <a:r>
              <a:rPr lang="ru-RU" altLang="ru-RU" sz="1900" dirty="0"/>
              <a:t>облегчённая на 100 патронов 3,4 кг</a:t>
            </a:r>
            <a:br>
              <a:rPr lang="ru-RU" altLang="ru-RU" sz="1900" dirty="0"/>
            </a:br>
            <a:r>
              <a:rPr lang="ru-RU" altLang="ru-RU" sz="1900" dirty="0"/>
              <a:t>на 200 патронов 8,0 кг</a:t>
            </a:r>
            <a:endParaRPr lang="ru-RU" altLang="ru-RU" sz="1900" dirty="0"/>
          </a:p>
          <a:p>
            <a:pPr marL="0" lvl="0" indent="0" eaLnBrk="1" hangingPunct="1">
              <a:spcBef>
                <a:spcPct val="0"/>
              </a:spcBef>
              <a:buNone/>
            </a:pPr>
            <a:r>
              <a:rPr lang="ru-RU" altLang="ru-RU" sz="1900" dirty="0"/>
              <a:t>облегчённая на 200 патронов 6,2 кг</a:t>
            </a:r>
            <a:endParaRPr lang="ru-RU" altLang="ru-RU" sz="1900" dirty="0"/>
          </a:p>
        </p:txBody>
      </p:sp>
      <p:sp>
        <p:nvSpPr>
          <p:cNvPr id="7" name="TextBox 6"/>
          <p:cNvSpPr txBox="1"/>
          <p:nvPr/>
        </p:nvSpPr>
        <p:spPr>
          <a:xfrm>
            <a:off x="3821113" y="696913"/>
            <a:ext cx="1655762" cy="4619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ru-RU" altLang="ru-RU" sz="2400" b="1" dirty="0">
                <a:solidFill>
                  <a:srgbClr val="FF0000"/>
                </a:solidFill>
              </a:rPr>
              <a:t>Масса</a:t>
            </a:r>
            <a:endParaRPr lang="ru-RU" altLang="ru-RU" sz="2400" b="1" dirty="0">
              <a:solidFill>
                <a:srgbClr val="FF0000"/>
              </a:solidFill>
            </a:endParaRPr>
          </a:p>
        </p:txBody>
      </p:sp>
      <p:sp>
        <p:nvSpPr>
          <p:cNvPr id="8" name="TextBox 7"/>
          <p:cNvSpPr txBox="1"/>
          <p:nvPr/>
        </p:nvSpPr>
        <p:spPr>
          <a:xfrm>
            <a:off x="107950" y="2780983"/>
            <a:ext cx="8929688" cy="675640"/>
          </a:xfrm>
          <a:prstGeom prst="rect">
            <a:avLst/>
          </a:prstGeom>
          <a:solidFill>
            <a:srgbClr val="99FF99">
              <a:alpha val="38039"/>
            </a:srgbClr>
          </a:solidFill>
          <a:ln w="9525" cap="flat" cmpd="sng">
            <a:solidFill>
              <a:srgbClr val="000000">
                <a:alpha val="72156"/>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b="1" dirty="0">
                <a:solidFill>
                  <a:srgbClr val="FF0000"/>
                </a:solidFill>
              </a:rPr>
              <a:t>Калибр:</a:t>
            </a:r>
            <a:r>
              <a:rPr lang="ru-RU" altLang="ru-RU" sz="1900" dirty="0"/>
              <a:t> </a:t>
            </a:r>
            <a:r>
              <a:rPr lang="ru-RU" sz="1900" b="1" dirty="0" smtClean="0">
                <a:sym typeface="+mn-ea"/>
              </a:rPr>
              <a:t>7,62 мм;</a:t>
            </a:r>
            <a:endParaRPr lang="ru-RU" altLang="ru-RU" sz="1900" dirty="0"/>
          </a:p>
          <a:p>
            <a:pPr marL="0" lvl="0" indent="0" algn="just" eaLnBrk="1" hangingPunct="1">
              <a:spcBef>
                <a:spcPct val="0"/>
              </a:spcBef>
              <a:buNone/>
            </a:pPr>
            <a:r>
              <a:rPr lang="ru-RU" altLang="ru-RU" sz="1900" b="1" dirty="0">
                <a:solidFill>
                  <a:srgbClr val="FF0000"/>
                </a:solidFill>
                <a:sym typeface="+mn-ea"/>
              </a:rPr>
              <a:t>Патрон: </a:t>
            </a:r>
            <a:r>
              <a:rPr lang="ru-RU" sz="1900" b="1" dirty="0" smtClean="0">
                <a:sym typeface="+mn-ea"/>
              </a:rPr>
              <a:t>7,62 </a:t>
            </a:r>
            <a:r>
              <a:rPr lang="ru-RU" sz="1900" b="1" dirty="0" err="1" smtClean="0">
                <a:sym typeface="+mn-ea"/>
              </a:rPr>
              <a:t>x</a:t>
            </a:r>
            <a:r>
              <a:rPr lang="ru-RU" sz="1900" b="1" dirty="0" smtClean="0">
                <a:sym typeface="+mn-ea"/>
              </a:rPr>
              <a:t> 53 R.</a:t>
            </a:r>
            <a:endParaRPr lang="ru-RU" altLang="ru-RU" sz="1900" dirty="0"/>
          </a:p>
        </p:txBody>
      </p:sp>
      <p:sp>
        <p:nvSpPr>
          <p:cNvPr id="9" name="TextBox 8"/>
          <p:cNvSpPr txBox="1"/>
          <p:nvPr/>
        </p:nvSpPr>
        <p:spPr>
          <a:xfrm>
            <a:off x="107633" y="5262245"/>
            <a:ext cx="8918575" cy="675640"/>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b="1" dirty="0">
                <a:solidFill>
                  <a:srgbClr val="FF0000"/>
                </a:solidFill>
              </a:rPr>
              <a:t>Вид боепитания:</a:t>
            </a:r>
            <a:r>
              <a:rPr lang="ru-RU" altLang="ru-RU" sz="1900" dirty="0"/>
              <a:t> </a:t>
            </a:r>
            <a:endParaRPr lang="ru-RU" altLang="ru-RU" sz="1900" dirty="0"/>
          </a:p>
          <a:p>
            <a:pPr marL="0" lvl="0" indent="0" algn="just" eaLnBrk="1" hangingPunct="1">
              <a:spcBef>
                <a:spcPct val="0"/>
              </a:spcBef>
              <a:buNone/>
            </a:pPr>
            <a:r>
              <a:rPr lang="ru-RU" altLang="ru-RU" sz="1900" b="1" dirty="0"/>
              <a:t>ленты по 100/200/250 патронов.</a:t>
            </a:r>
            <a:r>
              <a:rPr lang="ru-RU" altLang="ru-RU" sz="1900" dirty="0"/>
              <a:t> </a:t>
            </a:r>
            <a:endParaRPr lang="ru-RU" altLang="ru-RU" sz="1900" dirty="0"/>
          </a:p>
        </p:txBody>
      </p:sp>
      <p:sp>
        <p:nvSpPr>
          <p:cNvPr id="10" name="TextBox 9"/>
          <p:cNvSpPr txBox="1"/>
          <p:nvPr/>
        </p:nvSpPr>
        <p:spPr>
          <a:xfrm>
            <a:off x="107633" y="6021705"/>
            <a:ext cx="8929687" cy="677863"/>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b="1" dirty="0">
                <a:solidFill>
                  <a:srgbClr val="FF0000"/>
                </a:solidFill>
              </a:rPr>
              <a:t>Прицел: </a:t>
            </a:r>
            <a:endParaRPr lang="ru-RU" altLang="ru-RU" sz="1900" b="1" dirty="0">
              <a:solidFill>
                <a:srgbClr val="FF0000"/>
              </a:solidFill>
            </a:endParaRPr>
          </a:p>
          <a:p>
            <a:pPr marL="0" lvl="0" indent="0" algn="just" eaLnBrk="1" hangingPunct="1">
              <a:spcBef>
                <a:spcPct val="0"/>
              </a:spcBef>
              <a:buNone/>
            </a:pPr>
            <a:r>
              <a:rPr lang="ru-RU" altLang="ru-RU" sz="1900" dirty="0"/>
              <a:t>механический (мушка и целик).</a:t>
            </a:r>
            <a:endParaRPr lang="ru-RU" altLang="ru-RU" sz="1900" dirty="0"/>
          </a:p>
        </p:txBody>
      </p:sp>
      <p:sp>
        <p:nvSpPr>
          <p:cNvPr id="3" name="TextBox 7"/>
          <p:cNvSpPr txBox="1"/>
          <p:nvPr/>
        </p:nvSpPr>
        <p:spPr>
          <a:xfrm>
            <a:off x="96520" y="3498533"/>
            <a:ext cx="8929688" cy="968375"/>
          </a:xfrm>
          <a:prstGeom prst="rect">
            <a:avLst/>
          </a:prstGeom>
          <a:solidFill>
            <a:srgbClr val="99FF99">
              <a:alpha val="38039"/>
            </a:srgbClr>
          </a:solidFill>
          <a:ln w="9525" cap="flat" cmpd="sng">
            <a:solidFill>
              <a:srgbClr val="000000">
                <a:alpha val="72156"/>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l" eaLnBrk="1" hangingPunct="1">
              <a:spcBef>
                <a:spcPct val="0"/>
              </a:spcBef>
              <a:buNone/>
            </a:pPr>
            <a:r>
              <a:rPr lang="ru-RU" sz="1900" b="1" dirty="0" smtClean="0">
                <a:solidFill>
                  <a:srgbClr val="FF0000"/>
                </a:solidFill>
                <a:sym typeface="+mn-ea"/>
              </a:rPr>
              <a:t>Длина пулемета: </a:t>
            </a:r>
            <a:r>
              <a:rPr lang="ru-RU" sz="1900" b="1" dirty="0" smtClean="0">
                <a:sym typeface="+mn-ea"/>
              </a:rPr>
              <a:t>1173 мм</a:t>
            </a:r>
            <a:br>
              <a:rPr lang="ru-RU" sz="1900" b="1" dirty="0" smtClean="0">
                <a:sym typeface="+mn-ea"/>
              </a:rPr>
            </a:br>
            <a:r>
              <a:rPr lang="ru-RU" sz="1900" b="1" dirty="0" smtClean="0">
                <a:solidFill>
                  <a:srgbClr val="FF0000"/>
                </a:solidFill>
                <a:sym typeface="+mn-ea"/>
              </a:rPr>
              <a:t>Длина пулемета на станке:</a:t>
            </a:r>
            <a:r>
              <a:rPr lang="ru-RU" sz="1900" b="1" dirty="0" smtClean="0">
                <a:sym typeface="+mn-ea"/>
              </a:rPr>
              <a:t> 1270 мм </a:t>
            </a:r>
            <a:br>
              <a:rPr lang="ru-RU" sz="1900" b="1" dirty="0" smtClean="0">
                <a:sym typeface="+mn-ea"/>
              </a:rPr>
            </a:br>
            <a:r>
              <a:rPr lang="ru-RU" sz="1900" b="1" dirty="0" smtClean="0">
                <a:solidFill>
                  <a:srgbClr val="FF0000"/>
                </a:solidFill>
                <a:sym typeface="+mn-ea"/>
              </a:rPr>
              <a:t>Длина ствола: </a:t>
            </a:r>
            <a:r>
              <a:rPr lang="ru-RU" sz="1900" b="1" dirty="0" smtClean="0">
                <a:sym typeface="+mn-ea"/>
              </a:rPr>
              <a:t>658 мм</a:t>
            </a:r>
            <a:endParaRPr lang="ru-RU" altLang="ru-RU" sz="1900" dirty="0"/>
          </a:p>
        </p:txBody>
      </p:sp>
      <p:sp>
        <p:nvSpPr>
          <p:cNvPr id="4" name="TextBox 7"/>
          <p:cNvSpPr txBox="1"/>
          <p:nvPr/>
        </p:nvSpPr>
        <p:spPr>
          <a:xfrm>
            <a:off x="96520" y="4508818"/>
            <a:ext cx="8929688" cy="675640"/>
          </a:xfrm>
          <a:prstGeom prst="rect">
            <a:avLst/>
          </a:prstGeom>
          <a:solidFill>
            <a:srgbClr val="99FF99">
              <a:alpha val="38039"/>
            </a:srgbClr>
          </a:solidFill>
          <a:ln w="9525" cap="flat" cmpd="sng">
            <a:solidFill>
              <a:srgbClr val="000000">
                <a:alpha val="72156"/>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ru-RU" altLang="ru-RU" sz="1900" b="1" dirty="0">
                <a:solidFill>
                  <a:srgbClr val="FF0000"/>
                </a:solidFill>
              </a:rPr>
              <a:t>Начальная скорость пули, м/с:</a:t>
            </a:r>
            <a:r>
              <a:rPr lang="ru-RU" altLang="ru-RU" sz="1900" dirty="0"/>
              <a:t> </a:t>
            </a:r>
            <a:endParaRPr lang="ru-RU" altLang="ru-RU" sz="1900" dirty="0"/>
          </a:p>
          <a:p>
            <a:pPr marL="0" lvl="0" indent="0" algn="just" eaLnBrk="1" hangingPunct="1">
              <a:spcBef>
                <a:spcPct val="0"/>
              </a:spcBef>
              <a:buNone/>
            </a:pPr>
            <a:r>
              <a:rPr lang="ru-RU" altLang="ru-RU" sz="1900" b="1" dirty="0"/>
              <a:t>825 (ПК, ПКМ)</a:t>
            </a:r>
            <a:r>
              <a:rPr lang="ru-RU" altLang="ru-RU" sz="1900" dirty="0"/>
              <a:t> — все данные для пули ЛПС со стальным сердечником.</a:t>
            </a:r>
            <a:endParaRPr lang="ru-RU" altLang="ru-RU"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bldLvl="0" animBg="1"/>
      <p:bldP spid="9" grpId="0" bldLvl="0" animBg="1"/>
      <p:bldP spid="10" grpId="0" bldLvl="0" animBg="1"/>
      <p:bldP spid="3"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2"/>
          <p:cNvSpPr>
            <a:spLocks noGrp="1" noChangeArrowheads="1"/>
          </p:cNvSpPr>
          <p:nvPr>
            <p:ph type="title" idx="4294967295"/>
          </p:nvPr>
        </p:nvSpPr>
        <p:spPr>
          <a:xfrm>
            <a:off x="423863" y="188913"/>
            <a:ext cx="8229600" cy="47625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26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Тактико- технические характеристики</a:t>
            </a:r>
            <a:endParaRPr kumimoji="0" lang="ru-RU" altLang="ru-RU" sz="26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6147" name="Rectangle 3"/>
          <p:cNvSpPr>
            <a:spLocks noGrp="1"/>
          </p:cNvSpPr>
          <p:nvPr>
            <p:ph type="body" idx="4294967295"/>
          </p:nvPr>
        </p:nvSpPr>
        <p:spPr>
          <a:xfrm>
            <a:off x="0" y="476250"/>
            <a:ext cx="9144000" cy="6381750"/>
          </a:xfrm>
        </p:spPr>
        <p:txBody>
          <a:bodyPr vert="horz" wrap="square" lIns="91440" tIns="45720" rIns="91440" bIns="45720" anchor="t" anchorCtr="0"/>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pPr>
            <a:endParaRPr lang="ru-RU" altLang="ru-RU" sz="2400" dirty="0">
              <a:latin typeface="Times New Roman" panose="02020603050405020304" pitchFamily="18" charset="0"/>
              <a:cs typeface="Times New Roman" panose="02020603050405020304" pitchFamily="18" charset="0"/>
            </a:endParaRPr>
          </a:p>
          <a:p>
            <a:pPr eaLnBrk="1" hangingPunct="1">
              <a:lnSpc>
                <a:spcPct val="80000"/>
              </a:lnSpc>
              <a:buNone/>
            </a:pPr>
            <a:endParaRPr lang="ru-RU" altLang="ru-RU" sz="2400" dirty="0">
              <a:latin typeface="Times New Roman" panose="02020603050405020304" pitchFamily="18" charset="0"/>
            </a:endParaRPr>
          </a:p>
        </p:txBody>
      </p:sp>
      <p:sp>
        <p:nvSpPr>
          <p:cNvPr id="6148" name="Rectangle 5"/>
          <p:cNvSpPr/>
          <p:nvPr/>
        </p:nvSpPr>
        <p:spPr>
          <a:xfrm>
            <a:off x="8388350" y="188913"/>
            <a:ext cx="239713" cy="3667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800" b="1" dirty="0">
                <a:solidFill>
                  <a:schemeClr val="bg1"/>
                </a:solidFill>
              </a:rPr>
              <a:t>5</a:t>
            </a:r>
            <a:endParaRPr lang="ru-RU" altLang="ru-RU" sz="1800" b="1" dirty="0">
              <a:solidFill>
                <a:schemeClr val="bg1"/>
              </a:solidFill>
            </a:endParaRPr>
          </a:p>
        </p:txBody>
      </p:sp>
      <p:sp>
        <p:nvSpPr>
          <p:cNvPr id="7" name="TextBox 6"/>
          <p:cNvSpPr txBox="1"/>
          <p:nvPr/>
        </p:nvSpPr>
        <p:spPr>
          <a:xfrm>
            <a:off x="290513" y="4832350"/>
            <a:ext cx="4284662" cy="829945"/>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Темп стрельбы </a:t>
            </a:r>
            <a:r>
              <a:rPr lang="ru-RU" altLang="ru-RU" sz="2000" dirty="0">
                <a:latin typeface="Times New Roman" panose="02020603050405020304" pitchFamily="18" charset="0"/>
                <a:cs typeface="Times New Roman" panose="02020603050405020304" pitchFamily="18" charset="0"/>
              </a:rPr>
              <a:t>: </a:t>
            </a:r>
            <a:endParaRPr lang="ru-RU" altLang="ru-RU" sz="2000" dirty="0">
              <a:latin typeface="Times New Roman" panose="02020603050405020304" pitchFamily="18" charset="0"/>
              <a:cs typeface="Times New Roman" panose="02020603050405020304" pitchFamily="18" charset="0"/>
            </a:endParaRPr>
          </a:p>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 около 650 выстрелов в минуту. </a:t>
            </a:r>
            <a:endParaRPr lang="ru-RU" altLang="ru-RU" sz="2000" dirty="0">
              <a:latin typeface="Times New Roman" panose="02020603050405020304" pitchFamily="18" charset="0"/>
              <a:cs typeface="Times New Roman" panose="02020603050405020304" pitchFamily="18" charset="0"/>
            </a:endParaRPr>
          </a:p>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a:t>
            </a:r>
            <a:endParaRPr lang="ru-RU" altLang="ru-RU" sz="2000" dirty="0">
              <a:latin typeface="Times New Roman" panose="02020603050405020304" pitchFamily="18" charset="0"/>
              <a:ea typeface="Times New Roman" panose="02020603050405020304" pitchFamily="18" charset="0"/>
            </a:endParaRPr>
          </a:p>
        </p:txBody>
      </p:sp>
      <p:sp>
        <p:nvSpPr>
          <p:cNvPr id="9" name="TextBox 8"/>
          <p:cNvSpPr txBox="1"/>
          <p:nvPr/>
        </p:nvSpPr>
        <p:spPr>
          <a:xfrm>
            <a:off x="290513" y="5861050"/>
            <a:ext cx="8529637" cy="830263"/>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Охлаждение ствола пулемета </a:t>
            </a:r>
            <a:r>
              <a:rPr lang="ru-RU" altLang="ru-RU" sz="2000" b="1" dirty="0">
                <a:latin typeface="Times New Roman" panose="02020603050405020304" pitchFamily="18" charset="0"/>
                <a:cs typeface="Times New Roman" panose="02020603050405020304" pitchFamily="18" charset="0"/>
              </a:rPr>
              <a:t>воздушное</a:t>
            </a:r>
            <a:r>
              <a:rPr lang="ru-RU" altLang="ru-RU" sz="2000" dirty="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cs typeface="Times New Roman" panose="02020603050405020304" pitchFamily="18" charset="0"/>
            </a:endParaRPr>
          </a:p>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Допускающее ведение непрерывного огня </a:t>
            </a:r>
            <a:r>
              <a:rPr lang="ru-RU" altLang="ru-RU" sz="2000" b="1" dirty="0">
                <a:latin typeface="Times New Roman" panose="02020603050405020304" pitchFamily="18" charset="0"/>
                <a:cs typeface="Times New Roman" panose="02020603050405020304" pitchFamily="18" charset="0"/>
              </a:rPr>
              <a:t>до 500 выстрелов</a:t>
            </a:r>
            <a:r>
              <a:rPr lang="ru-RU" altLang="ru-RU" sz="2000" dirty="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cs typeface="Times New Roman" panose="02020603050405020304" pitchFamily="18" charset="0"/>
            </a:endParaRPr>
          </a:p>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После чего при необходимости ствол должен быть </a:t>
            </a:r>
            <a:r>
              <a:rPr lang="ru-RU" altLang="ru-RU" sz="2000" b="1" dirty="0">
                <a:latin typeface="Times New Roman" panose="02020603050405020304" pitchFamily="18" charset="0"/>
                <a:cs typeface="Times New Roman" panose="02020603050405020304" pitchFamily="18" charset="0"/>
              </a:rPr>
              <a:t>заменен запасным</a:t>
            </a:r>
            <a:r>
              <a:rPr lang="ru-RU" altLang="ru-RU" sz="2000" dirty="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ea typeface="Times New Roman" panose="02020603050405020304" pitchFamily="18" charset="0"/>
            </a:endParaRPr>
          </a:p>
        </p:txBody>
      </p:sp>
      <p:grpSp>
        <p:nvGrpSpPr>
          <p:cNvPr id="2" name="Группа 1"/>
          <p:cNvGrpSpPr/>
          <p:nvPr/>
        </p:nvGrpSpPr>
        <p:grpSpPr>
          <a:xfrm>
            <a:off x="273050" y="1216025"/>
            <a:ext cx="8569325" cy="3333750"/>
            <a:chOff x="272930" y="1215361"/>
            <a:chExt cx="8568952" cy="3334673"/>
          </a:xfrm>
        </p:grpSpPr>
        <p:sp>
          <p:nvSpPr>
            <p:cNvPr id="6153" name="TextBox 4"/>
            <p:cNvSpPr txBox="1"/>
            <p:nvPr/>
          </p:nvSpPr>
          <p:spPr>
            <a:xfrm>
              <a:off x="272930" y="1215361"/>
              <a:ext cx="8568952" cy="3334673"/>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80000"/>
                </a:lnSpc>
                <a:spcBef>
                  <a:spcPct val="0"/>
                </a:spcBef>
                <a:buNone/>
              </a:pPr>
              <a:endParaRPr lang="ru-RU" altLang="ru-RU" sz="2000" dirty="0">
                <a:latin typeface="Times New Roman" panose="02020603050405020304" pitchFamily="18" charset="0"/>
                <a:ea typeface="Times New Roman" panose="02020603050405020304" pitchFamily="18" charset="0"/>
              </a:endParaRPr>
            </a:p>
          </p:txBody>
        </p:sp>
        <p:sp>
          <p:nvSpPr>
            <p:cNvPr id="6154" name="TextBox 5"/>
            <p:cNvSpPr txBox="1"/>
            <p:nvPr/>
          </p:nvSpPr>
          <p:spPr>
            <a:xfrm>
              <a:off x="389056" y="2381979"/>
              <a:ext cx="8298204" cy="830997"/>
            </a:xfrm>
            <a:prstGeom prst="rect">
              <a:avLst/>
            </a:prstGeom>
            <a:solidFill>
              <a:srgbClr val="FFC000">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Дальность прямого выстрела:</a:t>
              </a:r>
              <a:endParaRPr lang="ru-RU" altLang="ru-RU" sz="2000" b="1" dirty="0">
                <a:solidFill>
                  <a:srgbClr val="FF0000"/>
                </a:solidFill>
                <a:latin typeface="Times New Roman" panose="02020603050405020304" pitchFamily="18" charset="0"/>
                <a:cs typeface="Times New Roman" panose="02020603050405020304" pitchFamily="18" charset="0"/>
              </a:endParaRPr>
            </a:p>
            <a:p>
              <a:pPr marL="0" lvl="0" indent="0" algn="just"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по грудной фигуре  - 400 м;</a:t>
              </a:r>
              <a:endParaRPr lang="ru-RU" altLang="ru-RU" sz="2000" dirty="0">
                <a:latin typeface="Times New Roman" panose="02020603050405020304" pitchFamily="18" charset="0"/>
                <a:cs typeface="Times New Roman" panose="02020603050405020304" pitchFamily="18" charset="0"/>
              </a:endParaRPr>
            </a:p>
            <a:p>
              <a:pPr marL="0" lvl="0" indent="0" algn="just"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по бегущей фигуре  -  650 м.</a:t>
              </a:r>
              <a:endParaRPr lang="ru-RU" altLang="ru-RU" sz="2000" dirty="0">
                <a:latin typeface="Times New Roman" panose="02020603050405020304" pitchFamily="18" charset="0"/>
                <a:ea typeface="Times New Roman" panose="02020603050405020304" pitchFamily="18" charset="0"/>
              </a:endParaRPr>
            </a:p>
          </p:txBody>
        </p:sp>
        <p:sp>
          <p:nvSpPr>
            <p:cNvPr id="6155" name="TextBox 9"/>
            <p:cNvSpPr txBox="1"/>
            <p:nvPr/>
          </p:nvSpPr>
          <p:spPr>
            <a:xfrm>
              <a:off x="389057" y="1412776"/>
              <a:ext cx="8298203" cy="830997"/>
            </a:xfrm>
            <a:prstGeom prst="rect">
              <a:avLst/>
            </a:prstGeom>
            <a:solidFill>
              <a:srgbClr val="FFC000">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Наиболее действительный огонь:</a:t>
              </a:r>
              <a:endParaRPr lang="ru-RU" altLang="ru-RU" sz="2000" dirty="0">
                <a:latin typeface="Times New Roman" panose="02020603050405020304" pitchFamily="18" charset="0"/>
                <a:cs typeface="Times New Roman" panose="02020603050405020304" pitchFamily="18" charset="0"/>
              </a:endParaRPr>
            </a:p>
            <a:p>
              <a:pPr marL="0" lvl="0" indent="0" algn="just"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по наземным целям - до 1000 м. </a:t>
              </a:r>
              <a:endParaRPr lang="ru-RU" altLang="ru-RU" sz="2000" dirty="0">
                <a:latin typeface="Times New Roman" panose="02020603050405020304" pitchFamily="18" charset="0"/>
                <a:cs typeface="Times New Roman" panose="02020603050405020304" pitchFamily="18" charset="0"/>
              </a:endParaRPr>
            </a:p>
            <a:p>
              <a:pPr marL="0" lvl="0" indent="0" algn="just"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по воздушным целям - до 1000 м. </a:t>
              </a:r>
              <a:endParaRPr lang="ru-RU" altLang="ru-RU" sz="2000" dirty="0">
                <a:latin typeface="Times New Roman" panose="02020603050405020304" pitchFamily="18" charset="0"/>
                <a:ea typeface="Times New Roman" panose="02020603050405020304" pitchFamily="18" charset="0"/>
              </a:endParaRPr>
            </a:p>
          </p:txBody>
        </p:sp>
        <p:sp>
          <p:nvSpPr>
            <p:cNvPr id="6156" name="TextBox 10"/>
            <p:cNvSpPr txBox="1"/>
            <p:nvPr/>
          </p:nvSpPr>
          <p:spPr>
            <a:xfrm>
              <a:off x="404134" y="3356992"/>
              <a:ext cx="8298203" cy="338554"/>
            </a:xfrm>
            <a:prstGeom prst="rect">
              <a:avLst/>
            </a:prstGeom>
            <a:solidFill>
              <a:srgbClr val="FFC000">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Прицельная дальность: </a:t>
              </a:r>
              <a:r>
                <a:rPr lang="ru-RU" altLang="ru-RU" sz="2000" dirty="0">
                  <a:latin typeface="Times New Roman" panose="02020603050405020304" pitchFamily="18" charset="0"/>
                  <a:cs typeface="Times New Roman" panose="02020603050405020304" pitchFamily="18" charset="0"/>
                </a:rPr>
                <a:t>ПК, ПКБ и ПКС - 1500м.</a:t>
              </a:r>
              <a:endParaRPr lang="ru-RU" altLang="ru-RU" sz="2000" dirty="0">
                <a:latin typeface="Times New Roman" panose="02020603050405020304" pitchFamily="18" charset="0"/>
                <a:ea typeface="Times New Roman" panose="02020603050405020304" pitchFamily="18" charset="0"/>
              </a:endParaRPr>
            </a:p>
          </p:txBody>
        </p:sp>
        <p:sp>
          <p:nvSpPr>
            <p:cNvPr id="6157" name="TextBox 11"/>
            <p:cNvSpPr txBox="1"/>
            <p:nvPr/>
          </p:nvSpPr>
          <p:spPr>
            <a:xfrm>
              <a:off x="424000" y="3861048"/>
              <a:ext cx="8326668" cy="584775"/>
            </a:xfrm>
            <a:prstGeom prst="rect">
              <a:avLst/>
            </a:prstGeom>
            <a:solidFill>
              <a:srgbClr val="FFC000">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Максимальная дальность полета пули</a:t>
              </a:r>
              <a:r>
                <a:rPr lang="ru-RU" altLang="ru-RU" sz="2000" dirty="0">
                  <a:latin typeface="Times New Roman" panose="02020603050405020304" pitchFamily="18" charset="0"/>
                  <a:cs typeface="Times New Roman" panose="02020603050405020304" pitchFamily="18" charset="0"/>
                </a:rPr>
                <a:t>: 3800 м.  (пуля ЛПС со стальным сердечником)</a:t>
              </a:r>
              <a:r>
                <a:rPr lang="ru-RU" altLang="ru-RU" sz="1900" dirty="0"/>
                <a:t>.</a:t>
              </a:r>
              <a:endParaRPr lang="ru-RU" altLang="ru-RU" sz="2000" dirty="0">
                <a:latin typeface="Times New Roman" panose="02020603050405020304" pitchFamily="18" charset="0"/>
                <a:ea typeface="Times New Roman" panose="02020603050405020304" pitchFamily="18" charset="0"/>
              </a:endParaRPr>
            </a:p>
          </p:txBody>
        </p:sp>
      </p:grpSp>
      <p:sp>
        <p:nvSpPr>
          <p:cNvPr id="14" name="TextBox 13"/>
          <p:cNvSpPr txBox="1"/>
          <p:nvPr/>
        </p:nvSpPr>
        <p:spPr>
          <a:xfrm>
            <a:off x="4787900" y="4878388"/>
            <a:ext cx="4054475" cy="777875"/>
          </a:xfrm>
          <a:prstGeom prst="rect">
            <a:avLst/>
          </a:prstGeom>
          <a:solidFill>
            <a:srgbClr val="99FF99">
              <a:alpha val="38039"/>
            </a:srgbClr>
          </a:solidFill>
          <a:ln w="9525" cap="flat" cmpd="sng">
            <a:solidFill>
              <a:srgbClr val="000000">
                <a:alpha val="7411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lnSpc>
                <a:spcPct val="80000"/>
              </a:lnSpc>
              <a:spcBef>
                <a:spcPct val="0"/>
              </a:spcBef>
              <a:buNone/>
            </a:pPr>
            <a:r>
              <a:rPr lang="ru-RU" altLang="ru-RU" sz="2000" b="1" dirty="0">
                <a:solidFill>
                  <a:srgbClr val="FF0000"/>
                </a:solidFill>
                <a:latin typeface="Times New Roman" panose="02020603050405020304" pitchFamily="18" charset="0"/>
                <a:cs typeface="Times New Roman" panose="02020603050405020304" pitchFamily="18" charset="0"/>
              </a:rPr>
              <a:t>Боевая скорострельность</a:t>
            </a:r>
            <a:r>
              <a:rPr lang="ru-RU" altLang="ru-RU" sz="2000" dirty="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cs typeface="Times New Roman" panose="02020603050405020304" pitchFamily="18" charset="0"/>
            </a:endParaRPr>
          </a:p>
          <a:p>
            <a:pPr marL="0" lvl="0" indent="0" eaLnBrk="1" hangingPunct="1">
              <a:lnSpc>
                <a:spcPct val="80000"/>
              </a:lnSpc>
              <a:spcBef>
                <a:spcPct val="0"/>
              </a:spcBef>
              <a:buNone/>
            </a:pPr>
            <a:r>
              <a:rPr lang="ru-RU" altLang="ru-RU" sz="2000" dirty="0">
                <a:latin typeface="Times New Roman" panose="02020603050405020304" pitchFamily="18" charset="0"/>
                <a:cs typeface="Times New Roman" panose="02020603050405020304" pitchFamily="18" charset="0"/>
              </a:rPr>
              <a:t>- до 250 выстрелов в минуту.</a:t>
            </a:r>
            <a:endParaRPr lang="ru-RU" altLang="ru-RU" sz="20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idx="4294967295"/>
          </p:nvPr>
        </p:nvSpPr>
        <p:spPr>
          <a:xfrm>
            <a:off x="0" y="0"/>
            <a:ext cx="9144000" cy="765175"/>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2400" b="1" i="0" u="none" strike="noStrike" kern="0" cap="none" spc="0" normalizeH="0" baseline="0" noProof="0">
                <a:ln>
                  <a:noFill/>
                </a:ln>
                <a:solidFill>
                  <a:srgbClr val="FF0000"/>
                </a:solidFill>
                <a:effectLst>
                  <a:outerShdw blurRad="38100" dist="38100" dir="2700000" algn="tl">
                    <a:srgbClr val="C0C0C0"/>
                  </a:outerShdw>
                </a:effectLst>
                <a:uLnTx/>
                <a:uFillTx/>
                <a:latin typeface="+mj-lt"/>
                <a:ea typeface="+mj-ea"/>
                <a:cs typeface="+mj-cs"/>
              </a:rPr>
              <a:t>Пробивное действие пуль патрона 7,62×54 мм R</a:t>
            </a:r>
            <a:endParaRPr kumimoji="0" lang="ru-RU" altLang="ru-RU" sz="2400" b="1" i="0" u="none" strike="noStrike" kern="0" cap="none" spc="0" normalizeH="0" baseline="0" noProof="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12291" name="Содержимое 2"/>
          <p:cNvSpPr>
            <a:spLocks noGrp="1"/>
          </p:cNvSpPr>
          <p:nvPr>
            <p:ph idx="1"/>
          </p:nvPr>
        </p:nvSpPr>
        <p:spPr>
          <a:xfrm>
            <a:off x="-217487" y="555625"/>
            <a:ext cx="9144000" cy="616585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rgbClr val="FF0000"/>
              </a:solidFill>
              <a:effectLst/>
              <a:uLnTx/>
              <a:uFillTx/>
              <a:latin typeface="+mn-lt"/>
              <a:ea typeface="+mn-ea"/>
              <a:cs typeface="+mn-cs"/>
              <a:hlinkClick r:id="rId1" tooltip="Бронежилет"/>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hlinkClick r:id="rId2" tooltip="Броня"/>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hlinkClick r:id="rId2" tooltip="Броня"/>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hlinkClick r:id="rId3" tooltip="Бруствер"/>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hlinkClick r:id="rId3" tooltip="Бруствер"/>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ru-RU" altLang="ru-RU" sz="2200" b="0" i="0" u="none" strike="noStrike" kern="0" cap="none" spc="0" normalizeH="0" baseline="0" noProof="0" dirty="0">
              <a:ln>
                <a:noFill/>
              </a:ln>
              <a:solidFill>
                <a:schemeClr val="tx1"/>
              </a:solidFill>
              <a:effectLst/>
              <a:uLnTx/>
              <a:uFillTx/>
              <a:latin typeface="+mn-lt"/>
              <a:ea typeface="+mn-ea"/>
              <a:cs typeface="+mn-cs"/>
            </a:endParaRPr>
          </a:p>
        </p:txBody>
      </p:sp>
      <p:sp>
        <p:nvSpPr>
          <p:cNvPr id="11268" name="Rectangle 6"/>
          <p:cNvSpPr/>
          <p:nvPr/>
        </p:nvSpPr>
        <p:spPr>
          <a:xfrm>
            <a:off x="8316913" y="188913"/>
            <a:ext cx="441325" cy="36988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800" b="1" dirty="0">
                <a:solidFill>
                  <a:schemeClr val="bg1"/>
                </a:solidFill>
              </a:rPr>
              <a:t>1</a:t>
            </a:r>
            <a:r>
              <a:rPr lang="en-US" altLang="ru-RU" sz="1800" b="1" dirty="0">
                <a:solidFill>
                  <a:schemeClr val="bg1"/>
                </a:solidFill>
              </a:rPr>
              <a:t>0</a:t>
            </a:r>
            <a:endParaRPr lang="ru-RU" altLang="ru-RU" sz="1800" b="1" dirty="0">
              <a:solidFill>
                <a:schemeClr val="bg1"/>
              </a:solidFill>
            </a:endParaRPr>
          </a:p>
        </p:txBody>
      </p:sp>
      <p:sp>
        <p:nvSpPr>
          <p:cNvPr id="7" name="TextBox 6"/>
          <p:cNvSpPr txBox="1"/>
          <p:nvPr/>
        </p:nvSpPr>
        <p:spPr>
          <a:xfrm>
            <a:off x="334963" y="1060450"/>
            <a:ext cx="8432800"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buNone/>
            </a:pPr>
            <a:r>
              <a:rPr lang="ru-RU" altLang="ru-RU" sz="2000" b="1" dirty="0">
                <a:solidFill>
                  <a:srgbClr val="FF0000"/>
                </a:solidFill>
              </a:rPr>
              <a:t>Стальной шлем - </a:t>
            </a:r>
            <a:r>
              <a:rPr lang="ru-RU" altLang="ru-RU" sz="2000" dirty="0"/>
              <a:t>пробивается пулей со стальным сердечником на дистанции 1700 м.</a:t>
            </a:r>
            <a:endParaRPr lang="ru-RU" altLang="ru-RU" sz="2000" dirty="0"/>
          </a:p>
        </p:txBody>
      </p:sp>
      <p:sp>
        <p:nvSpPr>
          <p:cNvPr id="8" name="TextBox 7"/>
          <p:cNvSpPr txBox="1"/>
          <p:nvPr/>
        </p:nvSpPr>
        <p:spPr>
          <a:xfrm>
            <a:off x="349250" y="1844675"/>
            <a:ext cx="8405813"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buNone/>
            </a:pPr>
            <a:r>
              <a:rPr lang="ru-RU" altLang="ru-RU" sz="2000" b="1" dirty="0">
                <a:solidFill>
                  <a:srgbClr val="FF0000"/>
                </a:solidFill>
              </a:rPr>
              <a:t>Бронежилет - </a:t>
            </a:r>
            <a:r>
              <a:rPr lang="ru-RU" altLang="ru-RU" sz="2000" b="1" dirty="0"/>
              <a:t> </a:t>
            </a:r>
            <a:r>
              <a:rPr lang="ru-RU" altLang="ru-RU" sz="2000" dirty="0"/>
              <a:t>пробивается пулей со стальным сердечником на дистанции 1200 м.</a:t>
            </a:r>
            <a:endParaRPr lang="ru-RU" altLang="ru-RU" sz="2000" dirty="0"/>
          </a:p>
        </p:txBody>
      </p:sp>
      <p:sp>
        <p:nvSpPr>
          <p:cNvPr id="9" name="TextBox 8"/>
          <p:cNvSpPr txBox="1"/>
          <p:nvPr/>
        </p:nvSpPr>
        <p:spPr>
          <a:xfrm>
            <a:off x="349250" y="2636838"/>
            <a:ext cx="8405813"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r>
              <a:rPr lang="ru-RU" altLang="ru-RU" sz="2000" b="1" dirty="0">
                <a:solidFill>
                  <a:srgbClr val="FF0000"/>
                </a:solidFill>
              </a:rPr>
              <a:t>Броня -</a:t>
            </a:r>
            <a:r>
              <a:rPr lang="ru-RU" altLang="ru-RU" sz="2000" dirty="0"/>
              <a:t> толщиной 7 мм при угле встречи 90° пробивается бронебойно-зажигательной пулей на дистанции 550 м.</a:t>
            </a:r>
            <a:endParaRPr lang="ru-RU" altLang="ru-RU" sz="2000" dirty="0"/>
          </a:p>
        </p:txBody>
      </p:sp>
      <p:sp>
        <p:nvSpPr>
          <p:cNvPr id="10" name="TextBox 9"/>
          <p:cNvSpPr txBox="1"/>
          <p:nvPr/>
        </p:nvSpPr>
        <p:spPr>
          <a:xfrm>
            <a:off x="349250" y="3429000"/>
            <a:ext cx="8405813"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buNone/>
            </a:pPr>
            <a:r>
              <a:rPr lang="ru-RU" altLang="ru-RU" sz="2000" b="1" dirty="0">
                <a:solidFill>
                  <a:srgbClr val="FF0000"/>
                </a:solidFill>
              </a:rPr>
              <a:t>Бруствер  -</a:t>
            </a:r>
            <a:r>
              <a:rPr lang="ru-RU" altLang="ru-RU" sz="2000" dirty="0"/>
              <a:t> из плотно утрамбованного снега пробивается всеми типами</a:t>
            </a:r>
            <a:r>
              <a:rPr lang="ru-RU" altLang="ru-RU" sz="2000" baseline="30000" dirty="0"/>
              <a:t>[</a:t>
            </a:r>
            <a:r>
              <a:rPr lang="ru-RU" altLang="ru-RU" sz="2000" dirty="0"/>
              <a:t> пуль на дистанции 1000 м на глубину 70-80 см.</a:t>
            </a:r>
            <a:endParaRPr lang="ru-RU" altLang="ru-RU" sz="2000" dirty="0"/>
          </a:p>
        </p:txBody>
      </p:sp>
      <p:sp>
        <p:nvSpPr>
          <p:cNvPr id="11" name="TextBox 10"/>
          <p:cNvSpPr txBox="1"/>
          <p:nvPr/>
        </p:nvSpPr>
        <p:spPr>
          <a:xfrm>
            <a:off x="323850" y="4221163"/>
            <a:ext cx="8429625"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buNone/>
            </a:pPr>
            <a:r>
              <a:rPr lang="ru-RU" altLang="ru-RU" sz="2000" b="1" dirty="0">
                <a:solidFill>
                  <a:srgbClr val="FF0000"/>
                </a:solidFill>
              </a:rPr>
              <a:t>Земляная преграда - </a:t>
            </a:r>
            <a:r>
              <a:rPr lang="ru-RU" altLang="ru-RU" sz="2000" dirty="0"/>
              <a:t>из супесчаного грунта пробивается всеми типами пуль на дистанции 1000 м на глубину 25- 30 см.</a:t>
            </a:r>
            <a:endParaRPr lang="ru-RU" altLang="ru-RU" sz="2000" dirty="0"/>
          </a:p>
        </p:txBody>
      </p:sp>
      <p:sp>
        <p:nvSpPr>
          <p:cNvPr id="12" name="TextBox 11"/>
          <p:cNvSpPr txBox="1"/>
          <p:nvPr/>
        </p:nvSpPr>
        <p:spPr>
          <a:xfrm>
            <a:off x="338138" y="5013325"/>
            <a:ext cx="8429625"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r>
              <a:rPr lang="ru-RU" altLang="ru-RU" sz="2000" b="1" dirty="0">
                <a:solidFill>
                  <a:srgbClr val="FF0000"/>
                </a:solidFill>
              </a:rPr>
              <a:t>Брусья - </a:t>
            </a:r>
            <a:r>
              <a:rPr lang="ru-RU" altLang="ru-RU" sz="2000" dirty="0"/>
              <a:t> сосновые размерами 20×20 см, в штабелях, пробивается всеми типами пуль на дистанции 1200 м на глубину 20 см.</a:t>
            </a:r>
            <a:endParaRPr lang="ru-RU" altLang="ru-RU" sz="2000" dirty="0"/>
          </a:p>
        </p:txBody>
      </p:sp>
      <p:sp>
        <p:nvSpPr>
          <p:cNvPr id="13" name="TextBox 12"/>
          <p:cNvSpPr txBox="1"/>
          <p:nvPr/>
        </p:nvSpPr>
        <p:spPr>
          <a:xfrm>
            <a:off x="323850" y="5805488"/>
            <a:ext cx="8429625" cy="708025"/>
          </a:xfrm>
          <a:prstGeom prst="rect">
            <a:avLst/>
          </a:prstGeom>
          <a:solidFill>
            <a:srgbClr val="99FF99">
              <a:alpha val="38039"/>
            </a:srgbClr>
          </a:solidFill>
          <a:ln w="9525" cap="flat" cmpd="sng">
            <a:solidFill>
              <a:srgbClr val="000000">
                <a:alpha val="76077"/>
              </a:srgbClr>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r>
              <a:rPr lang="ru-RU" altLang="ru-RU" sz="2000" b="1" dirty="0">
                <a:solidFill>
                  <a:srgbClr val="FF0000"/>
                </a:solidFill>
              </a:rPr>
              <a:t>Кирпичная кладка - </a:t>
            </a:r>
            <a:r>
              <a:rPr lang="ru-RU" altLang="ru-RU" sz="2000" dirty="0"/>
              <a:t>пробивается всеми типами пуль на дистанции 200 м на глубину 10-12 см.</a:t>
            </a:r>
            <a:endParaRPr lang="ru-RU" alt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2"/>
          <p:cNvSpPr>
            <a:spLocks noGrp="1" noChangeArrowheads="1"/>
          </p:cNvSpPr>
          <p:nvPr>
            <p:ph type="title" idx="4294967295"/>
          </p:nvPr>
        </p:nvSpPr>
        <p:spPr>
          <a:xfrm>
            <a:off x="457200" y="0"/>
            <a:ext cx="8229600" cy="69215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28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ОБЩЕЕ УСТРОЙСТВО ПУЛЕМЕТА</a:t>
            </a:r>
            <a:r>
              <a:rPr kumimoji="0" lang="ru-RU" altLang="ru-RU" sz="4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 </a:t>
            </a:r>
            <a:endParaRPr kumimoji="0" lang="ru-RU" altLang="ru-RU" sz="4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8195" name="Rectangle 7"/>
          <p:cNvSpPr/>
          <p:nvPr/>
        </p:nvSpPr>
        <p:spPr>
          <a:xfrm>
            <a:off x="8388350" y="188913"/>
            <a:ext cx="504825" cy="3667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chemeClr val="bg1"/>
                </a:solidFill>
              </a:rPr>
              <a:t>7</a:t>
            </a:r>
            <a:endParaRPr lang="ru-RU" altLang="ru-RU" sz="1800" b="1" dirty="0">
              <a:solidFill>
                <a:schemeClr val="bg1"/>
              </a:solidFill>
            </a:endParaRPr>
          </a:p>
        </p:txBody>
      </p:sp>
      <p:grpSp>
        <p:nvGrpSpPr>
          <p:cNvPr id="64" name="Группа 63"/>
          <p:cNvGrpSpPr/>
          <p:nvPr/>
        </p:nvGrpSpPr>
        <p:grpSpPr>
          <a:xfrm>
            <a:off x="395288" y="1292225"/>
            <a:ext cx="3163887" cy="985838"/>
            <a:chOff x="395536" y="1292661"/>
            <a:chExt cx="3163004" cy="985604"/>
          </a:xfrm>
        </p:grpSpPr>
        <p:pic>
          <p:nvPicPr>
            <p:cNvPr id="8234" name="Picture 8"/>
            <p:cNvPicPr>
              <a:picLocks noChangeAspect="1"/>
            </p:cNvPicPr>
            <p:nvPr/>
          </p:nvPicPr>
          <p:blipFill>
            <a:blip r:embed="rId1"/>
            <a:srcRect l="6569" t="11057" r="63123" b="62901"/>
            <a:stretch>
              <a:fillRect/>
            </a:stretch>
          </p:blipFill>
          <p:spPr>
            <a:xfrm>
              <a:off x="395536" y="1404958"/>
              <a:ext cx="3163004" cy="873307"/>
            </a:xfrm>
            <a:prstGeom prst="rect">
              <a:avLst/>
            </a:prstGeom>
            <a:noFill/>
            <a:ln w="9525">
              <a:noFill/>
            </a:ln>
          </p:spPr>
        </p:pic>
        <p:sp>
          <p:nvSpPr>
            <p:cNvPr id="8235" name="TextBox 19"/>
            <p:cNvSpPr txBox="1"/>
            <p:nvPr/>
          </p:nvSpPr>
          <p:spPr>
            <a:xfrm>
              <a:off x="1389191" y="1292661"/>
              <a:ext cx="1212258" cy="369332"/>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1</a:t>
              </a:r>
              <a:r>
                <a:rPr lang="ru-RU" altLang="ru-RU" sz="1800" dirty="0"/>
                <a:t> Ствол</a:t>
              </a:r>
              <a:endParaRPr lang="ru-RU" altLang="ru-RU" sz="1800" dirty="0"/>
            </a:p>
          </p:txBody>
        </p:sp>
        <p:sp>
          <p:nvSpPr>
            <p:cNvPr id="28" name="Прямоугольник 27"/>
            <p:cNvSpPr/>
            <p:nvPr/>
          </p:nvSpPr>
          <p:spPr>
            <a:xfrm>
              <a:off x="2133363" y="1749752"/>
              <a:ext cx="287258" cy="14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6" name="Прямая со стрелкой 45"/>
            <p:cNvCxnSpPr/>
            <p:nvPr/>
          </p:nvCxnSpPr>
          <p:spPr>
            <a:xfrm>
              <a:off x="1389034" y="1662461"/>
              <a:ext cx="1031587" cy="231720"/>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49" name="Прямоугольник 48"/>
          <p:cNvSpPr/>
          <p:nvPr/>
        </p:nvSpPr>
        <p:spPr>
          <a:xfrm>
            <a:off x="4052888" y="3676650"/>
            <a:ext cx="287338"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1" name="Группа 60"/>
          <p:cNvGrpSpPr/>
          <p:nvPr/>
        </p:nvGrpSpPr>
        <p:grpSpPr>
          <a:xfrm>
            <a:off x="2390775" y="2859088"/>
            <a:ext cx="4103688" cy="1520825"/>
            <a:chOff x="2381764" y="2854012"/>
            <a:chExt cx="4104456" cy="1520237"/>
          </a:xfrm>
        </p:grpSpPr>
        <p:pic>
          <p:nvPicPr>
            <p:cNvPr id="8226" name="Picture 6"/>
            <p:cNvPicPr>
              <a:picLocks noChangeAspect="1"/>
            </p:cNvPicPr>
            <p:nvPr/>
          </p:nvPicPr>
          <p:blipFill>
            <a:blip r:embed="rId2"/>
            <a:srcRect t="14063" r="47951" b="42969"/>
            <a:stretch>
              <a:fillRect/>
            </a:stretch>
          </p:blipFill>
          <p:spPr>
            <a:xfrm>
              <a:off x="2381764" y="2856437"/>
              <a:ext cx="1119853" cy="206653"/>
            </a:xfrm>
            <a:prstGeom prst="rect">
              <a:avLst/>
            </a:prstGeom>
            <a:noFill/>
            <a:ln w="9525">
              <a:noFill/>
            </a:ln>
          </p:spPr>
        </p:pic>
        <p:pic>
          <p:nvPicPr>
            <p:cNvPr id="8227" name="Picture 7"/>
            <p:cNvPicPr>
              <a:picLocks noChangeAspect="1"/>
            </p:cNvPicPr>
            <p:nvPr/>
          </p:nvPicPr>
          <p:blipFill>
            <a:blip r:embed="rId3"/>
            <a:srcRect l="1723" t="13690" r="56540" b="17262"/>
            <a:stretch>
              <a:fillRect/>
            </a:stretch>
          </p:blipFill>
          <p:spPr>
            <a:xfrm>
              <a:off x="2381764" y="2856437"/>
              <a:ext cx="4104456" cy="1517812"/>
            </a:xfrm>
            <a:prstGeom prst="rect">
              <a:avLst/>
            </a:prstGeom>
            <a:noFill/>
            <a:ln w="9525">
              <a:noFill/>
            </a:ln>
          </p:spPr>
        </p:pic>
        <p:sp>
          <p:nvSpPr>
            <p:cNvPr id="2" name="Прямоугольник 1"/>
            <p:cNvSpPr/>
            <p:nvPr/>
          </p:nvSpPr>
          <p:spPr>
            <a:xfrm>
              <a:off x="2381764" y="2854012"/>
              <a:ext cx="2488079" cy="6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9" name="Прямоугольник 8"/>
            <p:cNvSpPr/>
            <p:nvPr/>
          </p:nvSpPr>
          <p:spPr>
            <a:xfrm>
              <a:off x="2381764" y="3074589"/>
              <a:ext cx="1773570" cy="607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Прямоугольник 9"/>
            <p:cNvSpPr/>
            <p:nvPr/>
          </p:nvSpPr>
          <p:spPr>
            <a:xfrm>
              <a:off x="5241387" y="2857186"/>
              <a:ext cx="1244833" cy="836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50" name="Прямоугольник 49"/>
            <p:cNvSpPr/>
            <p:nvPr/>
          </p:nvSpPr>
          <p:spPr>
            <a:xfrm>
              <a:off x="4155334" y="3677605"/>
              <a:ext cx="287391" cy="142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51" name="Прямоугольник 50"/>
            <p:cNvSpPr/>
            <p:nvPr/>
          </p:nvSpPr>
          <p:spPr>
            <a:xfrm>
              <a:off x="5935254" y="3733147"/>
              <a:ext cx="288979" cy="144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52" name="Прямоугольник 51"/>
            <p:cNvSpPr/>
            <p:nvPr/>
          </p:nvSpPr>
          <p:spPr>
            <a:xfrm>
              <a:off x="4372862" y="4110826"/>
              <a:ext cx="288979" cy="144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53" name="Прямая со стрелкой 52"/>
          <p:cNvCxnSpPr/>
          <p:nvPr/>
        </p:nvCxnSpPr>
        <p:spPr>
          <a:xfrm>
            <a:off x="5502275" y="3614738"/>
            <a:ext cx="400050" cy="261938"/>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flipH="1">
            <a:off x="3814763" y="3641725"/>
            <a:ext cx="447675" cy="179388"/>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74763" y="2719388"/>
            <a:ext cx="2971800" cy="922337"/>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2</a:t>
            </a:r>
            <a:r>
              <a:rPr lang="ru-RU" altLang="ru-RU" sz="1800" b="1" dirty="0">
                <a:solidFill>
                  <a:srgbClr val="FF0000"/>
                </a:solidFill>
              </a:rPr>
              <a:t> </a:t>
            </a:r>
            <a:r>
              <a:rPr lang="ru-RU" altLang="ru-RU" sz="1800" dirty="0"/>
              <a:t>Ствольная коробка с крышкой, основанием приемника и прикладом</a:t>
            </a:r>
            <a:endParaRPr lang="ru-RU" altLang="ru-RU" sz="1800" dirty="0"/>
          </a:p>
        </p:txBody>
      </p:sp>
      <p:grpSp>
        <p:nvGrpSpPr>
          <p:cNvPr id="58" name="Группа 57"/>
          <p:cNvGrpSpPr/>
          <p:nvPr/>
        </p:nvGrpSpPr>
        <p:grpSpPr>
          <a:xfrm>
            <a:off x="4443413" y="1033463"/>
            <a:ext cx="4162425" cy="1701800"/>
            <a:chOff x="4442965" y="1033953"/>
            <a:chExt cx="4163563" cy="1701886"/>
          </a:xfrm>
        </p:grpSpPr>
        <p:grpSp>
          <p:nvGrpSpPr>
            <p:cNvPr id="8220" name="Группа 4"/>
            <p:cNvGrpSpPr/>
            <p:nvPr/>
          </p:nvGrpSpPr>
          <p:grpSpPr>
            <a:xfrm>
              <a:off x="5451858" y="2032985"/>
              <a:ext cx="3154670" cy="702854"/>
              <a:chOff x="471046" y="3505200"/>
              <a:chExt cx="3154670" cy="702854"/>
            </a:xfrm>
          </p:grpSpPr>
          <p:pic>
            <p:nvPicPr>
              <p:cNvPr id="8224" name="Picture 9"/>
              <p:cNvPicPr>
                <a:picLocks noChangeAspect="1"/>
              </p:cNvPicPr>
              <p:nvPr/>
            </p:nvPicPr>
            <p:blipFill>
              <a:blip r:embed="rId4"/>
              <a:srcRect l="7993" t="51042" r="59708" b="26563"/>
              <a:stretch>
                <a:fillRect/>
              </a:stretch>
            </p:blipFill>
            <p:spPr>
              <a:xfrm>
                <a:off x="471046" y="3505200"/>
                <a:ext cx="3154670" cy="702854"/>
              </a:xfrm>
              <a:prstGeom prst="rect">
                <a:avLst/>
              </a:prstGeom>
              <a:noFill/>
              <a:ln w="9525">
                <a:noFill/>
              </a:ln>
            </p:spPr>
          </p:pic>
          <p:sp>
            <p:nvSpPr>
              <p:cNvPr id="4" name="Прямоугольник 3"/>
              <p:cNvSpPr/>
              <p:nvPr/>
            </p:nvSpPr>
            <p:spPr>
              <a:xfrm>
                <a:off x="3276371" y="3788933"/>
                <a:ext cx="349345" cy="419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8221" name="TextBox 23"/>
            <p:cNvSpPr txBox="1"/>
            <p:nvPr/>
          </p:nvSpPr>
          <p:spPr>
            <a:xfrm>
              <a:off x="4442965" y="1033953"/>
              <a:ext cx="2299999" cy="923330"/>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3</a:t>
              </a:r>
              <a:r>
                <a:rPr lang="ru-RU" altLang="ru-RU" sz="1800" dirty="0"/>
                <a:t> Затворная  рама с извлекателем </a:t>
              </a:r>
              <a:endParaRPr lang="ru-RU" altLang="ru-RU" sz="1800" dirty="0"/>
            </a:p>
            <a:p>
              <a:pPr marL="0" lvl="0" indent="0" eaLnBrk="1" hangingPunct="1">
                <a:spcBef>
                  <a:spcPct val="0"/>
                </a:spcBef>
                <a:buNone/>
              </a:pPr>
              <a:r>
                <a:rPr lang="ru-RU" altLang="ru-RU" sz="1800" dirty="0"/>
                <a:t>и газовым поршнем</a:t>
              </a:r>
              <a:endParaRPr lang="ru-RU" altLang="ru-RU" sz="1800" dirty="0"/>
            </a:p>
          </p:txBody>
        </p:sp>
        <p:sp>
          <p:nvSpPr>
            <p:cNvPr id="42" name="Прямоугольник 41"/>
            <p:cNvSpPr/>
            <p:nvPr/>
          </p:nvSpPr>
          <p:spPr>
            <a:xfrm>
              <a:off x="7377467" y="2061117"/>
              <a:ext cx="727274" cy="9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cxnSp>
          <p:nvCxnSpPr>
            <p:cNvPr id="63" name="Прямая со стрелкой 62"/>
            <p:cNvCxnSpPr/>
            <p:nvPr/>
          </p:nvCxnSpPr>
          <p:spPr>
            <a:xfrm>
              <a:off x="4442965" y="1957925"/>
              <a:ext cx="1149664" cy="242899"/>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a:off x="328613" y="3929063"/>
            <a:ext cx="1579562" cy="1071562"/>
            <a:chOff x="169389" y="4649555"/>
            <a:chExt cx="1578762" cy="1072285"/>
          </a:xfrm>
        </p:grpSpPr>
        <p:pic>
          <p:nvPicPr>
            <p:cNvPr id="8217" name="Picture 10"/>
            <p:cNvPicPr>
              <a:picLocks noChangeAspect="1"/>
            </p:cNvPicPr>
            <p:nvPr/>
          </p:nvPicPr>
          <p:blipFill>
            <a:blip r:embed="rId5"/>
            <a:srcRect l="19121" t="30324" r="68015" b="55937"/>
            <a:stretch>
              <a:fillRect/>
            </a:stretch>
          </p:blipFill>
          <p:spPr>
            <a:xfrm>
              <a:off x="169389" y="5180021"/>
              <a:ext cx="1578762" cy="541819"/>
            </a:xfrm>
            <a:prstGeom prst="rect">
              <a:avLst/>
            </a:prstGeom>
            <a:noFill/>
            <a:ln w="9525">
              <a:noFill/>
            </a:ln>
          </p:spPr>
        </p:pic>
        <p:sp>
          <p:nvSpPr>
            <p:cNvPr id="8218" name="TextBox 25"/>
            <p:cNvSpPr txBox="1"/>
            <p:nvPr/>
          </p:nvSpPr>
          <p:spPr>
            <a:xfrm>
              <a:off x="307924" y="4649555"/>
              <a:ext cx="1164958" cy="369332"/>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4</a:t>
              </a:r>
              <a:r>
                <a:rPr lang="ru-RU" altLang="ru-RU" sz="1800" dirty="0"/>
                <a:t> Затвор</a:t>
              </a:r>
              <a:endParaRPr lang="ru-RU" altLang="ru-RU" sz="1800" dirty="0"/>
            </a:p>
          </p:txBody>
        </p:sp>
        <p:cxnSp>
          <p:nvCxnSpPr>
            <p:cNvPr id="69" name="Прямая со стрелкой 68"/>
            <p:cNvCxnSpPr/>
            <p:nvPr/>
          </p:nvCxnSpPr>
          <p:spPr>
            <a:xfrm>
              <a:off x="307431" y="5035577"/>
              <a:ext cx="807629" cy="231931"/>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59" name="Группа 58"/>
          <p:cNvGrpSpPr/>
          <p:nvPr/>
        </p:nvGrpSpPr>
        <p:grpSpPr>
          <a:xfrm>
            <a:off x="449263" y="5100638"/>
            <a:ext cx="4232275" cy="1436687"/>
            <a:chOff x="448602" y="5100052"/>
            <a:chExt cx="4233690" cy="1436606"/>
          </a:xfrm>
        </p:grpSpPr>
        <p:grpSp>
          <p:nvGrpSpPr>
            <p:cNvPr id="8212" name="Группа 71"/>
            <p:cNvGrpSpPr/>
            <p:nvPr/>
          </p:nvGrpSpPr>
          <p:grpSpPr>
            <a:xfrm>
              <a:off x="485282" y="5100052"/>
              <a:ext cx="4197010" cy="1436606"/>
              <a:chOff x="-37368" y="3389003"/>
              <a:chExt cx="4439859" cy="1436606"/>
            </a:xfrm>
          </p:grpSpPr>
          <p:pic>
            <p:nvPicPr>
              <p:cNvPr id="8215" name="Picture 11"/>
              <p:cNvPicPr>
                <a:picLocks noChangeAspect="1"/>
              </p:cNvPicPr>
              <p:nvPr/>
            </p:nvPicPr>
            <p:blipFill>
              <a:blip r:embed="rId6"/>
              <a:srcRect l="3014" t="54745" r="56821" b="29704"/>
              <a:stretch>
                <a:fillRect/>
              </a:stretch>
            </p:blipFill>
            <p:spPr>
              <a:xfrm>
                <a:off x="0" y="4277980"/>
                <a:ext cx="4402491" cy="547629"/>
              </a:xfrm>
              <a:prstGeom prst="rect">
                <a:avLst/>
              </a:prstGeom>
              <a:noFill/>
              <a:ln w="9525">
                <a:noFill/>
              </a:ln>
            </p:spPr>
          </p:pic>
          <p:sp>
            <p:nvSpPr>
              <p:cNvPr id="8216" name="TextBox 73"/>
              <p:cNvSpPr txBox="1"/>
              <p:nvPr/>
            </p:nvSpPr>
            <p:spPr>
              <a:xfrm>
                <a:off x="-37368" y="3389003"/>
                <a:ext cx="3803586" cy="646331"/>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5</a:t>
                </a:r>
                <a:r>
                  <a:rPr lang="ru-RU" altLang="ru-RU" sz="1800" b="1" dirty="0">
                    <a:solidFill>
                      <a:srgbClr val="FF0000"/>
                    </a:solidFill>
                  </a:rPr>
                  <a:t> </a:t>
                </a:r>
                <a:r>
                  <a:rPr lang="ru-RU" altLang="ru-RU" sz="1800" dirty="0"/>
                  <a:t>Возвратно – боевая пружина с направляющим стержнем</a:t>
                </a:r>
                <a:endParaRPr lang="ru-RU" altLang="ru-RU" sz="1800" dirty="0"/>
              </a:p>
            </p:txBody>
          </p:sp>
        </p:grpSp>
        <p:cxnSp>
          <p:nvCxnSpPr>
            <p:cNvPr id="75" name="Прямая со стрелкой 74"/>
            <p:cNvCxnSpPr/>
            <p:nvPr/>
          </p:nvCxnSpPr>
          <p:spPr>
            <a:xfrm>
              <a:off x="448602" y="5765176"/>
              <a:ext cx="1032220" cy="231762"/>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76" name="Прямоугольник 75"/>
            <p:cNvSpPr/>
            <p:nvPr/>
          </p:nvSpPr>
          <p:spPr>
            <a:xfrm>
              <a:off x="3792995" y="5996938"/>
              <a:ext cx="287433" cy="23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0" name="Группа 59"/>
          <p:cNvGrpSpPr/>
          <p:nvPr/>
        </p:nvGrpSpPr>
        <p:grpSpPr>
          <a:xfrm>
            <a:off x="5592763" y="5000625"/>
            <a:ext cx="2074862" cy="1165225"/>
            <a:chOff x="5592964" y="5001031"/>
            <a:chExt cx="2075380" cy="1164273"/>
          </a:xfrm>
        </p:grpSpPr>
        <p:pic>
          <p:nvPicPr>
            <p:cNvPr id="8209" name="Picture 12"/>
            <p:cNvPicPr>
              <a:picLocks noChangeAspect="1"/>
            </p:cNvPicPr>
            <p:nvPr/>
          </p:nvPicPr>
          <p:blipFill>
            <a:blip r:embed="rId7"/>
            <a:srcRect l="27568" t="41988" r="64168" b="42549"/>
            <a:stretch>
              <a:fillRect/>
            </a:stretch>
          </p:blipFill>
          <p:spPr>
            <a:xfrm>
              <a:off x="6046468" y="5607883"/>
              <a:ext cx="1144153" cy="557421"/>
            </a:xfrm>
            <a:prstGeom prst="rect">
              <a:avLst/>
            </a:prstGeom>
            <a:noFill/>
            <a:ln w="9525">
              <a:noFill/>
            </a:ln>
          </p:spPr>
        </p:pic>
        <p:sp>
          <p:nvSpPr>
            <p:cNvPr id="8210" name="TextBox 78"/>
            <p:cNvSpPr txBox="1"/>
            <p:nvPr/>
          </p:nvSpPr>
          <p:spPr>
            <a:xfrm>
              <a:off x="5614420" y="5001031"/>
              <a:ext cx="2053924" cy="369332"/>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8</a:t>
              </a:r>
              <a:r>
                <a:rPr lang="ru-RU" altLang="ru-RU" sz="1800" b="1" dirty="0">
                  <a:solidFill>
                    <a:srgbClr val="FF0000"/>
                  </a:solidFill>
                </a:rPr>
                <a:t> </a:t>
              </a:r>
              <a:r>
                <a:rPr lang="ru-RU" altLang="ru-RU" sz="1800" dirty="0"/>
                <a:t>Пламегаситель</a:t>
              </a:r>
              <a:endParaRPr lang="ru-RU" altLang="ru-RU" sz="1800" dirty="0"/>
            </a:p>
          </p:txBody>
        </p:sp>
        <p:cxnSp>
          <p:nvCxnSpPr>
            <p:cNvPr id="80" name="Прямая со стрелкой 79"/>
            <p:cNvCxnSpPr/>
            <p:nvPr/>
          </p:nvCxnSpPr>
          <p:spPr>
            <a:xfrm>
              <a:off x="5592964" y="5370617"/>
              <a:ext cx="1032133" cy="231586"/>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502275" y="2995613"/>
            <a:ext cx="2371725" cy="646112"/>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6</a:t>
            </a:r>
            <a:r>
              <a:rPr lang="ru-RU" altLang="ru-RU" sz="1800" dirty="0"/>
              <a:t> Трубка газового поршня с сошкой</a:t>
            </a:r>
            <a:endParaRPr lang="ru-RU" altLang="ru-RU" sz="1800" dirty="0"/>
          </a:p>
        </p:txBody>
      </p:sp>
      <p:sp>
        <p:nvSpPr>
          <p:cNvPr id="22" name="TextBox 21"/>
          <p:cNvSpPr txBox="1"/>
          <p:nvPr/>
        </p:nvSpPr>
        <p:spPr>
          <a:xfrm>
            <a:off x="4443413" y="4367213"/>
            <a:ext cx="2719387" cy="368300"/>
          </a:xfrm>
          <a:prstGeom prst="rect">
            <a:avLst/>
          </a:prstGeom>
          <a:solidFill>
            <a:srgbClr val="FFC000">
              <a:alpha val="92940"/>
            </a:srgbClr>
          </a:solidFill>
          <a:ln w="9525"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rgbClr val="FF0000"/>
                </a:solidFill>
              </a:rPr>
              <a:t>7</a:t>
            </a:r>
            <a:r>
              <a:rPr lang="ru-RU" altLang="ru-RU" sz="1800" dirty="0"/>
              <a:t> Спусковой механизм</a:t>
            </a:r>
            <a:endParaRPr lang="ru-RU" altLang="ru-RU" sz="1800" dirty="0"/>
          </a:p>
        </p:txBody>
      </p:sp>
      <p:cxnSp>
        <p:nvCxnSpPr>
          <p:cNvPr id="17" name="Прямая со стрелкой 16"/>
          <p:cNvCxnSpPr/>
          <p:nvPr/>
        </p:nvCxnSpPr>
        <p:spPr>
          <a:xfrm flipH="1" flipV="1">
            <a:off x="4121150" y="4181475"/>
            <a:ext cx="349250" cy="209550"/>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2" presetClass="entr" presetSubtype="4"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down)">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down)">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3" grpId="0" bldLvl="0" animBg="1"/>
      <p:bldP spid="2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74638"/>
            <a:ext cx="7715304" cy="511156"/>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ru-RU" sz="2800" b="1" dirty="0" smtClean="0"/>
              <a:t>Основные части и механизмы пулемета</a:t>
            </a:r>
            <a:br>
              <a:rPr lang="ru-RU" sz="2800" b="1" dirty="0" smtClean="0"/>
            </a:br>
            <a:endParaRPr lang="ru-RU" sz="2800" dirty="0"/>
          </a:p>
        </p:txBody>
      </p:sp>
      <p:sp>
        <p:nvSpPr>
          <p:cNvPr id="3" name="Содержимое 2"/>
          <p:cNvSpPr>
            <a:spLocks noGrp="1"/>
          </p:cNvSpPr>
          <p:nvPr>
            <p:ph idx="1"/>
          </p:nvPr>
        </p:nvSpPr>
        <p:spPr>
          <a:xfrm>
            <a:off x="0" y="928670"/>
            <a:ext cx="9144000" cy="5929330"/>
          </a:xfrm>
        </p:spPr>
        <p:style>
          <a:lnRef idx="1">
            <a:schemeClr val="accent3"/>
          </a:lnRef>
          <a:fillRef idx="2">
            <a:schemeClr val="accent3"/>
          </a:fillRef>
          <a:effectRef idx="1">
            <a:schemeClr val="accent3"/>
          </a:effectRef>
          <a:fontRef idx="minor">
            <a:schemeClr val="dk1"/>
          </a:fontRef>
        </p:style>
        <p:txBody>
          <a:bodyPr>
            <a:normAutofit/>
          </a:bodyPr>
          <a:lstStyle/>
          <a:p>
            <a:pPr>
              <a:buNone/>
            </a:pPr>
            <a:endParaRPr lang="ru-RU" sz="1400" dirty="0" smtClean="0"/>
          </a:p>
          <a:p>
            <a:r>
              <a:rPr lang="ru-RU" sz="1600" b="1" dirty="0" smtClean="0"/>
              <a:t>В комплект пулемета входят коробки с лентами, принадлежность, ремень, чехол и запасной ствол, запасные части и приспособление для стрельбы холостыми патронами.</a:t>
            </a:r>
            <a:endParaRPr lang="ru-RU" sz="1600" b="1" dirty="0" smtClean="0"/>
          </a:p>
          <a:p>
            <a:r>
              <a:rPr lang="ru-RU" sz="1400" b="1" dirty="0" smtClean="0"/>
              <a:t>        </a:t>
            </a:r>
            <a:endParaRPr lang="ru-RU" sz="1400" b="1" dirty="0" smtClean="0"/>
          </a:p>
          <a:p>
            <a:endParaRPr lang="ru-RU" sz="1400" b="1" dirty="0" smtClean="0"/>
          </a:p>
          <a:p>
            <a:r>
              <a:rPr lang="ru-RU" sz="1400" b="1" dirty="0" smtClean="0"/>
              <a:t> </a:t>
            </a:r>
            <a:endParaRPr lang="ru-RU" sz="1400" b="1" dirty="0" smtClean="0"/>
          </a:p>
          <a:p>
            <a:r>
              <a:rPr lang="ru-RU" sz="1400" b="1" dirty="0" smtClean="0"/>
              <a:t>   </a:t>
            </a:r>
            <a:endParaRPr lang="ru-RU" sz="1400" b="1" dirty="0" smtClean="0"/>
          </a:p>
          <a:p>
            <a:endParaRPr lang="ru-RU" sz="1400" b="1" dirty="0" smtClean="0"/>
          </a:p>
          <a:p>
            <a:endParaRPr lang="ru-RU" sz="1400" b="1" dirty="0" smtClean="0"/>
          </a:p>
          <a:p>
            <a:endParaRPr lang="ru-RU" sz="1400" b="1" dirty="0" smtClean="0"/>
          </a:p>
          <a:p>
            <a:endParaRPr lang="ru-RU" sz="1400" b="1" dirty="0" smtClean="0"/>
          </a:p>
          <a:p>
            <a:endParaRPr lang="ru-RU" sz="1400" b="1" dirty="0" smtClean="0"/>
          </a:p>
          <a:p>
            <a:endParaRPr lang="ru-RU" sz="1400" b="1" dirty="0" smtClean="0"/>
          </a:p>
          <a:p>
            <a:endParaRPr lang="ru-RU" sz="1400" b="1" dirty="0" smtClean="0"/>
          </a:p>
          <a:p>
            <a:endParaRPr lang="ru-RU" sz="1400" b="1" dirty="0" smtClean="0"/>
          </a:p>
          <a:p>
            <a:endParaRPr lang="ru-RU" sz="1400" b="1" dirty="0" smtClean="0"/>
          </a:p>
          <a:p>
            <a:r>
              <a:rPr lang="ru-RU" sz="1600" b="1" dirty="0" smtClean="0">
                <a:solidFill>
                  <a:srgbClr val="C00000"/>
                </a:solidFill>
              </a:rPr>
              <a:t>Основные части и механизмы пулемёта:</a:t>
            </a:r>
            <a:endParaRPr lang="ru-RU" sz="1600" dirty="0" smtClean="0">
              <a:solidFill>
                <a:srgbClr val="C00000"/>
              </a:solidFill>
            </a:endParaRPr>
          </a:p>
          <a:p>
            <a:r>
              <a:rPr lang="ru-RU" sz="1600" dirty="0" smtClean="0"/>
              <a:t>    </a:t>
            </a:r>
            <a:r>
              <a:rPr lang="ru-RU" sz="1600" b="1" dirty="0" smtClean="0"/>
              <a:t>1 - ствол; 2 - ствольная коробка с крышкой, основанием приемника и прикладом; 3 - затворная рама с извлекателем и газовым поршнем; 4 - затвор; 5 - возвратно-боевая пружина; 6 - направляющий стержень; 7 - трубка газового поршня с сошкой; 10 - коробка с патронной лентой; 11 - принадлежность; 12 - шомпол</a:t>
            </a:r>
            <a:endParaRPr lang="ru-RU" sz="1600" b="1" dirty="0" smtClean="0"/>
          </a:p>
          <a:p>
            <a:r>
              <a:rPr lang="ru-RU" sz="1400" b="1" dirty="0" smtClean="0"/>
              <a:t> </a:t>
            </a:r>
            <a:endParaRPr lang="ru-RU" sz="1400" b="1" dirty="0"/>
          </a:p>
        </p:txBody>
      </p:sp>
      <p:pic>
        <p:nvPicPr>
          <p:cNvPr id="4" name="Рисунок 3" descr="Рис. 2. Основные части и механизмы пулемёта:"/>
          <p:cNvPicPr/>
          <p:nvPr/>
        </p:nvPicPr>
        <p:blipFill>
          <a:blip r:embed="rId1"/>
          <a:srcRect/>
          <a:stretch>
            <a:fillRect/>
          </a:stretch>
        </p:blipFill>
        <p:spPr bwMode="auto">
          <a:xfrm>
            <a:off x="1571604" y="1714488"/>
            <a:ext cx="5357850" cy="2786082"/>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42" y="274638"/>
            <a:ext cx="5715040" cy="418058"/>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ru-RU" sz="2400" b="1" dirty="0" smtClean="0">
                <a:solidFill>
                  <a:srgbClr val="C00000"/>
                </a:solidFill>
              </a:rPr>
              <a:t>Работа частей и механизмов ПКМ</a:t>
            </a:r>
            <a:br>
              <a:rPr lang="ru-RU" sz="2400" dirty="0" smtClean="0">
                <a:solidFill>
                  <a:srgbClr val="C00000"/>
                </a:solidFill>
              </a:rPr>
            </a:br>
            <a:endParaRPr lang="ru-RU" sz="2400" dirty="0">
              <a:solidFill>
                <a:srgbClr val="C00000"/>
              </a:solidFill>
            </a:endParaRPr>
          </a:p>
        </p:txBody>
      </p:sp>
      <p:sp>
        <p:nvSpPr>
          <p:cNvPr id="3" name="Содержимое 2"/>
          <p:cNvSpPr>
            <a:spLocks noGrp="1"/>
          </p:cNvSpPr>
          <p:nvPr>
            <p:ph idx="1"/>
          </p:nvPr>
        </p:nvSpPr>
        <p:spPr>
          <a:xfrm>
            <a:off x="0" y="764704"/>
            <a:ext cx="9144000" cy="6048672"/>
          </a:xfrm>
        </p:spPr>
        <p:style>
          <a:lnRef idx="1">
            <a:schemeClr val="accent3"/>
          </a:lnRef>
          <a:fillRef idx="2">
            <a:schemeClr val="accent3"/>
          </a:fillRef>
          <a:effectRef idx="1">
            <a:schemeClr val="accent3"/>
          </a:effectRef>
          <a:fontRef idx="minor">
            <a:schemeClr val="dk1"/>
          </a:fontRef>
        </p:style>
        <p:txBody>
          <a:bodyPr>
            <a:noAutofit/>
          </a:bodyPr>
          <a:lstStyle/>
          <a:p>
            <a:r>
              <a:rPr lang="ru-RU" sz="1400" dirty="0" smtClean="0"/>
              <a:t> Автоматическое действие пулемета основано на использовании энергии пороховых газов, отводимых из канала ствола к газовому поршню затворной рамы.</a:t>
            </a:r>
            <a:endParaRPr lang="ru-RU" sz="1400" dirty="0" smtClean="0"/>
          </a:p>
          <a:p>
            <a:r>
              <a:rPr lang="ru-RU" sz="1400" dirty="0" smtClean="0"/>
              <a:t>      </a:t>
            </a:r>
            <a:r>
              <a:rPr lang="ru-RU" sz="1400" b="1" dirty="0" smtClean="0"/>
              <a:t>При выстреле часть пороховых газов, действующих на пулю, устремляется через отверстие в стенке ствола в газовую камеру, давит на переднюю стенку газового поршня и отбрасывает поршень с затворной рамой в" заднее положение. При отходе затворной рамы назад происходит отпирание затвора, извлечение гильзы из патронника и выбрасывание ее из ствольной коробки наружу, извлечение очередного патрона из ленты и подача его в продольное окно приемника, перемещение ленты в приемнике влево на одно звено и сжатие возвратно-боевой пружины.</a:t>
            </a:r>
            <a:endParaRPr lang="ru-RU" sz="1400" b="1" dirty="0" smtClean="0"/>
          </a:p>
          <a:p>
            <a:r>
              <a:rPr lang="ru-RU" sz="1400" dirty="0" smtClean="0"/>
              <a:t>      Отпирание затвора осуществляется поворотом его под действием затворной рамы вокруг продольной оси влево, в результате чего боевые выступы затвора выходят из-за боевых упоров ствольной коробки. Затворная рама в крайнем заднем положении ударяется об ограничитель и под действием возвратно-боевой пружины начинает движение вперед. Если спусковой крючок (кнопка электроспуска) нажат, то затворная рама с затвором, не задерживаясь шепталом спускового рычага, продолжает движение вперед, досылателем затвора выталкивает патрон из продольного окна приемника и досылает его в патронник, зацепы извлекателя захватывают очередной патрон в ленте, а палец подачи перемещается вправо на одно звено ленты. При подходе затворной рамы в крайнее переднее положение происходит запирание затвора и разбитие капсюля патрона бойком. Запирание затвора осуществляется его поворотом вокруг продольной оси вправо, в результате чего боевые выступы затвора заходят за боевые упоры ствольной коробки. Ударник под действием кольцевой проточки затворной рамы продвигается вперед и бойком наносит удар по капсюлю патрона. Происходит выстрел, и работа автоматики пулемета повторяется.</a:t>
            </a:r>
            <a:endParaRPr lang="ru-RU" sz="1400" dirty="0" smtClean="0"/>
          </a:p>
          <a:p>
            <a:r>
              <a:rPr lang="ru-RU" sz="1400" b="1" dirty="0" smtClean="0"/>
              <a:t>      Если после выстрела спусковой крючок (кнопка электроспуска) не будет нажат, то затворная рама с затвором остановится в заднем положении на боевом взводе; для продолжения стрельбы необходимо вновь нажать на спусковой крючок (кнопку электроспуска). Стрельба будет продолжаться до тех пор, пока не будет отпущен спусковой крючок (кнопка электроспуска) или пока в ленте не будут израсходованы все патроны.</a:t>
            </a:r>
            <a:endParaRPr lang="ru-RU" sz="14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2"/>
          <p:cNvSpPr>
            <a:spLocks noGrp="1" noChangeArrowheads="1"/>
          </p:cNvSpPr>
          <p:nvPr>
            <p:ph type="title" idx="4294967295"/>
          </p:nvPr>
        </p:nvSpPr>
        <p:spPr>
          <a:xfrm>
            <a:off x="0" y="0"/>
            <a:ext cx="9144000" cy="69215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3200" b="0" i="0" u="none" strike="noStrike" kern="0" cap="none" spc="0" normalizeH="0" baseline="0" noProof="0">
                <a:ln>
                  <a:noFill/>
                </a:ln>
                <a:solidFill>
                  <a:srgbClr val="FFFF00"/>
                </a:solidFill>
                <a:effectLst>
                  <a:outerShdw blurRad="38100" dist="38100" dir="2700000" algn="tl">
                    <a:srgbClr val="C0C0C0"/>
                  </a:outerShdw>
                </a:effectLst>
                <a:uLnTx/>
                <a:uFillTx/>
                <a:latin typeface="+mj-lt"/>
                <a:ea typeface="+mj-ea"/>
                <a:cs typeface="+mj-cs"/>
              </a:rPr>
              <a:t> </a:t>
            </a:r>
            <a:r>
              <a:rPr kumimoji="0" lang="ru-RU" altLang="ru-RU" sz="2400" b="1" i="0" u="none" strike="noStrike" kern="0" cap="none" spc="0" normalizeH="0" baseline="0" noProof="0">
                <a:ln>
                  <a:noFill/>
                </a:ln>
                <a:solidFill>
                  <a:srgbClr val="FF0000"/>
                </a:solidFill>
                <a:effectLst>
                  <a:outerShdw blurRad="38100" dist="38100" dir="2700000" algn="tl">
                    <a:srgbClr val="C0C0C0"/>
                  </a:outerShdw>
                </a:effectLst>
                <a:uLnTx/>
                <a:uFillTx/>
                <a:latin typeface="+mj-lt"/>
                <a:ea typeface="+mj-ea"/>
                <a:cs typeface="+mj-cs"/>
              </a:rPr>
              <a:t>Порядок неполной разборки пулемета</a:t>
            </a:r>
            <a:r>
              <a:rPr kumimoji="0" lang="ru-RU" altLang="ru-RU" sz="3200" b="0" i="0" u="none" strike="noStrike" kern="0" cap="none" spc="0" normalizeH="0" baseline="0" noProof="0">
                <a:ln>
                  <a:noFill/>
                </a:ln>
                <a:solidFill>
                  <a:srgbClr val="FF0000"/>
                </a:solidFill>
                <a:effectLst>
                  <a:outerShdw blurRad="38100" dist="38100" dir="2700000" algn="tl">
                    <a:srgbClr val="C0C0C0"/>
                  </a:outerShdw>
                </a:effectLst>
                <a:uLnTx/>
                <a:uFillTx/>
                <a:latin typeface="+mj-lt"/>
                <a:ea typeface="+mj-ea"/>
                <a:cs typeface="+mj-cs"/>
              </a:rPr>
              <a:t> </a:t>
            </a:r>
            <a:endParaRPr kumimoji="0" lang="ru-RU" altLang="ru-RU" sz="3200" b="0" i="0" u="none" strike="noStrike" kern="0" cap="none" spc="0" normalizeH="0" baseline="0" noProof="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82947" name="Rectangle 3"/>
          <p:cNvSpPr>
            <a:spLocks noGrp="1" noChangeArrowheads="1"/>
          </p:cNvSpPr>
          <p:nvPr>
            <p:ph type="body" idx="1"/>
          </p:nvPr>
        </p:nvSpPr>
        <p:spPr>
          <a:xfrm>
            <a:off x="0" y="549275"/>
            <a:ext cx="9144000" cy="6308725"/>
          </a:xfrm>
        </p:spPr>
        <p:txBody>
          <a:bodyPr vert="horz" wrap="square" lIns="91440" tIns="45720" rIns="91440" bIns="45720" numCol="1" anchor="t" anchorCtr="0" compatLnSpc="1"/>
          <a:lstStyle/>
          <a:p>
            <a:pPr marL="1905" marR="0" lvl="0" indent="-1905" algn="l"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rPr>
              <a:t>  </a:t>
            </a:r>
            <a:endParaRPr kumimoji="0" lang="ru-RU" altLang="ru-RU" sz="2800" b="0" i="0" u="none" strike="noStrike" kern="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endParaRPr>
          </a:p>
        </p:txBody>
      </p:sp>
      <p:sp>
        <p:nvSpPr>
          <p:cNvPr id="12292" name="Rectangle 5"/>
          <p:cNvSpPr/>
          <p:nvPr/>
        </p:nvSpPr>
        <p:spPr>
          <a:xfrm>
            <a:off x="8388350" y="188913"/>
            <a:ext cx="428625" cy="36988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800" b="1" dirty="0">
                <a:solidFill>
                  <a:schemeClr val="bg1"/>
                </a:solidFill>
              </a:rPr>
              <a:t>1</a:t>
            </a:r>
            <a:r>
              <a:rPr lang="en-US" altLang="ru-RU" sz="1800" b="1" dirty="0">
                <a:solidFill>
                  <a:schemeClr val="bg1"/>
                </a:solidFill>
              </a:rPr>
              <a:t>1</a:t>
            </a:r>
            <a:endParaRPr lang="ru-RU" altLang="ru-RU" sz="1800" b="1" dirty="0">
              <a:solidFill>
                <a:schemeClr val="bg1"/>
              </a:solidFill>
            </a:endParaRPr>
          </a:p>
        </p:txBody>
      </p:sp>
      <p:sp>
        <p:nvSpPr>
          <p:cNvPr id="5" name="TextBox 4"/>
          <p:cNvSpPr txBox="1">
            <a:spLocks noChangeArrowheads="1"/>
          </p:cNvSpPr>
          <p:nvPr/>
        </p:nvSpPr>
        <p:spPr bwMode="auto">
          <a:xfrm>
            <a:off x="333375" y="1035050"/>
            <a:ext cx="8588375" cy="536575"/>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1) Установить пулемет на сошку. </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p:cNvSpPr txBox="1">
            <a:spLocks noChangeArrowheads="1"/>
          </p:cNvSpPr>
          <p:nvPr/>
        </p:nvSpPr>
        <p:spPr bwMode="auto">
          <a:xfrm>
            <a:off x="352425" y="1590675"/>
            <a:ext cx="8569325" cy="979488"/>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l"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2) Отделить коробку с лентой от пулемета и        проверить, нет ли патрона в патроннике</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p:cNvSpPr txBox="1">
            <a:spLocks noChangeArrowheads="1"/>
          </p:cNvSpPr>
          <p:nvPr/>
        </p:nvSpPr>
        <p:spPr bwMode="auto">
          <a:xfrm>
            <a:off x="352425" y="2589213"/>
            <a:ext cx="8569325" cy="522288"/>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3) Вынуть пенал с принадлежностью.</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p:cNvSpPr txBox="1">
            <a:spLocks noChangeArrowheads="1"/>
          </p:cNvSpPr>
          <p:nvPr/>
        </p:nvSpPr>
        <p:spPr bwMode="auto">
          <a:xfrm>
            <a:off x="352425" y="3635375"/>
            <a:ext cx="8569325" cy="954088"/>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l"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5) Отделить направляющий стержень с возвратно-боевой пружиной.</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p:cNvSpPr txBox="1">
            <a:spLocks noChangeArrowheads="1"/>
          </p:cNvSpPr>
          <p:nvPr/>
        </p:nvSpPr>
        <p:spPr bwMode="auto">
          <a:xfrm>
            <a:off x="352425" y="3111500"/>
            <a:ext cx="8569325" cy="523875"/>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4) Отделить звенья шомпола от ноги сошки. </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p:cNvSpPr txBox="1">
            <a:spLocks noChangeArrowheads="1"/>
          </p:cNvSpPr>
          <p:nvPr/>
        </p:nvSpPr>
        <p:spPr bwMode="auto">
          <a:xfrm>
            <a:off x="352425" y="4589463"/>
            <a:ext cx="8569325" cy="523875"/>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6) Отделить затворную раму с затвором. </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p:cNvSpPr txBox="1">
            <a:spLocks noChangeArrowheads="1"/>
          </p:cNvSpPr>
          <p:nvPr/>
        </p:nvSpPr>
        <p:spPr bwMode="auto">
          <a:xfrm>
            <a:off x="352425" y="5113338"/>
            <a:ext cx="8569325" cy="522288"/>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7) Отделить затвор от затворной рамы. </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p:cNvSpPr txBox="1">
            <a:spLocks noChangeArrowheads="1"/>
          </p:cNvSpPr>
          <p:nvPr/>
        </p:nvSpPr>
        <p:spPr bwMode="auto">
          <a:xfrm>
            <a:off x="352425" y="5635625"/>
            <a:ext cx="8569325" cy="523875"/>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8) Отделить ударник от затвора.</a:t>
            </a:r>
            <a:endPar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p:cNvSpPr txBox="1">
            <a:spLocks noChangeArrowheads="1"/>
          </p:cNvSpPr>
          <p:nvPr/>
        </p:nvSpPr>
        <p:spPr bwMode="auto">
          <a:xfrm>
            <a:off x="365125" y="6159500"/>
            <a:ext cx="8569325" cy="584200"/>
          </a:xfrm>
          <a:prstGeom prst="rect">
            <a:avLst/>
          </a:prstGeom>
          <a:solidFill>
            <a:srgbClr val="99FF99">
              <a:alpha val="38039"/>
            </a:srgbClr>
          </a:solidFill>
          <a:ln w="9525">
            <a:solidFill>
              <a:srgbClr val="000000">
                <a:alpha val="76077"/>
              </a:srgbClr>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05" marR="0" lvl="0" indent="-1905" algn="just" defTabSz="914400" rtl="0" eaLnBrk="1" fontAlgn="base" latinLnBrk="0" hangingPunct="1">
              <a:lnSpc>
                <a:spcPct val="100000"/>
              </a:lnSpc>
              <a:spcBef>
                <a:spcPct val="20000"/>
              </a:spcBef>
              <a:spcAft>
                <a:spcPct val="0"/>
              </a:spcAft>
              <a:buClrTx/>
              <a:buSzTx/>
              <a:buFontTx/>
              <a:buNone/>
              <a:defRPr/>
            </a:pPr>
            <a:r>
              <a:rPr kumimoji="0" lang="ru-RU" altLang="ru-RU" sz="2800" b="0" i="0" u="none" strike="noStrike" kern="0" cap="none" spc="0" normalizeH="0" baseline="0" noProof="0" dirty="0">
                <a:ln>
                  <a:noFill/>
                </a:ln>
                <a:solidFill>
                  <a:srgbClr val="000000"/>
                </a:solidFill>
                <a:effectLst/>
                <a:uLnTx/>
                <a:uFillTx/>
                <a:latin typeface="Arial" panose="020B0604020202020204"/>
                <a:ea typeface="+mn-ea"/>
                <a:cs typeface="+mn-cs"/>
              </a:rPr>
              <a:t>9) Отделить ствол.</a:t>
            </a:r>
            <a:r>
              <a:rPr kumimoji="0" lang="ru-RU" altLang="ru-RU" sz="3200" b="0" i="0" u="none" strike="noStrike" kern="0" cap="none" spc="0" normalizeH="0" baseline="0" noProof="0" dirty="0">
                <a:ln>
                  <a:noFill/>
                </a:ln>
                <a:solidFill>
                  <a:srgbClr val="000000"/>
                </a:solidFill>
                <a:effectLst/>
                <a:uLnTx/>
                <a:uFillTx/>
                <a:latin typeface="Arial" panose="020B0604020202020204"/>
                <a:ea typeface="+mn-ea"/>
                <a:cs typeface="+mn-cs"/>
              </a:rPr>
              <a:t>  </a:t>
            </a:r>
            <a:endParaRPr kumimoji="0" lang="ru-RU" altLang="ru-RU" sz="3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кругленный прямоугольник 1"/>
          <p:cNvSpPr/>
          <p:nvPr/>
        </p:nvSpPr>
        <p:spPr>
          <a:xfrm>
            <a:off x="179512" y="188640"/>
            <a:ext cx="8784976" cy="626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FF0000"/>
                </a:solidFill>
              </a:rPr>
              <a:t>Тема № </a:t>
            </a:r>
            <a:r>
              <a:rPr lang="ru-RU" sz="2400" b="1" dirty="0" smtClean="0">
                <a:solidFill>
                  <a:srgbClr val="FF0000"/>
                </a:solidFill>
              </a:rPr>
              <a:t>1.</a:t>
            </a:r>
            <a:r>
              <a:rPr lang="ru-RU" sz="2400" b="1" dirty="0"/>
              <a:t> </a:t>
            </a:r>
            <a:endParaRPr lang="ru-RU" sz="2400" b="1" dirty="0" smtClean="0"/>
          </a:p>
          <a:p>
            <a:pPr algn="ctr"/>
            <a:r>
              <a:rPr lang="ru-RU" sz="2400" b="1" dirty="0" smtClean="0"/>
              <a:t>Стрелковое </a:t>
            </a:r>
            <a:r>
              <a:rPr lang="ru-RU" sz="2400" b="1" dirty="0"/>
              <a:t>оружие, гранатометы и учебные стрелковые </a:t>
            </a:r>
            <a:r>
              <a:rPr lang="ru-RU" sz="2400" b="1" dirty="0" smtClean="0"/>
              <a:t>приборы</a:t>
            </a:r>
            <a:endParaRPr lang="ru-RU" sz="2400" b="1" dirty="0" smtClean="0"/>
          </a:p>
          <a:p>
            <a:pPr algn="ctr"/>
            <a:r>
              <a:rPr lang="ru-RU" sz="2400" b="1" dirty="0" smtClean="0">
                <a:solidFill>
                  <a:srgbClr val="FF0000"/>
                </a:solidFill>
              </a:rPr>
              <a:t> Занятие 3.</a:t>
            </a:r>
            <a:endParaRPr lang="ru-RU" sz="2400" b="1" dirty="0" smtClean="0">
              <a:solidFill>
                <a:srgbClr val="FF0000"/>
              </a:solidFill>
            </a:endParaRPr>
          </a:p>
          <a:p>
            <a:pPr algn="ctr"/>
            <a:r>
              <a:rPr lang="ru-RU" sz="2400" b="1" dirty="0" smtClean="0">
                <a:solidFill>
                  <a:schemeClr val="tx1"/>
                </a:solidFill>
                <a:sym typeface="+mn-ea"/>
              </a:rPr>
              <a:t>Ручной пулемёт </a:t>
            </a:r>
            <a:r>
              <a:rPr lang="ru-RU" sz="2400" b="1" dirty="0" smtClean="0">
                <a:solidFill>
                  <a:schemeClr val="tx1"/>
                </a:solidFill>
                <a:sym typeface="+mn-ea"/>
              </a:rPr>
              <a:t>Калашникова </a:t>
            </a:r>
            <a:r>
              <a:rPr lang="ru-RU" sz="2400" b="1" dirty="0" smtClean="0">
                <a:solidFill>
                  <a:schemeClr val="tx1"/>
                </a:solidFill>
                <a:sym typeface="+mn-ea"/>
              </a:rPr>
              <a:t>(РПК-74), Пулемёт Калашникова (ПК), Пулемёт Калашникова танковый (ПКТ)</a:t>
            </a:r>
            <a:r>
              <a:rPr lang="ru-RU" sz="2400" b="1" dirty="0">
                <a:sym typeface="+mn-ea"/>
              </a:rPr>
              <a:t>.</a:t>
            </a:r>
            <a:r>
              <a:rPr lang="ru-RU" sz="2400" b="1" dirty="0"/>
              <a:t> </a:t>
            </a:r>
            <a:endParaRPr lang="ru-RU"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style>
          <a:lnRef idx="1">
            <a:schemeClr val="accent3"/>
          </a:lnRef>
          <a:fillRef idx="2">
            <a:schemeClr val="accent3"/>
          </a:fillRef>
          <a:effectRef idx="1">
            <a:schemeClr val="accent3"/>
          </a:effectRef>
          <a:fontRef idx="minor">
            <a:schemeClr val="dk1"/>
          </a:fontRef>
        </p:style>
        <p:txBody>
          <a:bodyPr>
            <a:normAutofit/>
          </a:bodyPr>
          <a:lstStyle/>
          <a:p>
            <a:r>
              <a:rPr lang="ru-RU" sz="2400" b="1" dirty="0" smtClean="0">
                <a:solidFill>
                  <a:srgbClr val="C00000"/>
                </a:solidFill>
              </a:rPr>
              <a:t>Неполная </a:t>
            </a:r>
            <a:r>
              <a:rPr lang="ru-RU" sz="2400" b="1" dirty="0" smtClean="0">
                <a:solidFill>
                  <a:srgbClr val="C00000"/>
                </a:solidFill>
              </a:rPr>
              <a:t>разборка и сборка 7.62  пулемета  Калашникова ПКМ </a:t>
            </a:r>
            <a:endParaRPr lang="ru-RU" sz="2400" dirty="0">
              <a:solidFill>
                <a:srgbClr val="C00000"/>
              </a:solidFill>
            </a:endParaRPr>
          </a:p>
        </p:txBody>
      </p:sp>
      <p:sp>
        <p:nvSpPr>
          <p:cNvPr id="3" name="Содержимое 2"/>
          <p:cNvSpPr>
            <a:spLocks noGrp="1"/>
          </p:cNvSpPr>
          <p:nvPr>
            <p:ph idx="1"/>
          </p:nvPr>
        </p:nvSpPr>
        <p:spPr>
          <a:xfrm>
            <a:off x="0" y="1600200"/>
            <a:ext cx="9144000" cy="5141168"/>
          </a:xfrm>
        </p:spPr>
        <p:style>
          <a:lnRef idx="1">
            <a:schemeClr val="accent3"/>
          </a:lnRef>
          <a:fillRef idx="2">
            <a:schemeClr val="accent3"/>
          </a:fillRef>
          <a:effectRef idx="1">
            <a:schemeClr val="accent3"/>
          </a:effectRef>
          <a:fontRef idx="minor">
            <a:schemeClr val="dk1"/>
          </a:fontRef>
        </p:style>
        <p:txBody>
          <a:bodyPr>
            <a:normAutofit/>
          </a:bodyPr>
          <a:lstStyle/>
          <a:p>
            <a:r>
              <a:rPr lang="ru-RU" sz="1600" dirty="0" smtClean="0"/>
              <a:t>1) </a:t>
            </a:r>
            <a:r>
              <a:rPr lang="ru-RU" sz="1600" b="1" dirty="0" smtClean="0"/>
              <a:t>Установить пулемет на сошку.</a:t>
            </a:r>
            <a:r>
              <a:rPr lang="ru-RU" sz="1600" dirty="0" smtClean="0"/>
              <a:t> Удерживая правой рукой пулемет за рукоятку в вертикальном положении, большим пальцем левой руки освободить ноги сошки от пружинной застежки, отвести сошку от ствола так, чтобы ее ноги заняли фиксированное положение; установить пулемет на сошку дульной частью влево или вперед. Пулемет ПКТ положить на стол (подстилку) дульной частью вперед.</a:t>
            </a:r>
            <a:endParaRPr lang="ru-RU" sz="1600" dirty="0" smtClean="0"/>
          </a:p>
          <a:p>
            <a:r>
              <a:rPr lang="ru-RU" sz="1600" dirty="0" smtClean="0"/>
              <a:t> 2) </a:t>
            </a:r>
            <a:r>
              <a:rPr lang="ru-RU" sz="1600" b="1" dirty="0" smtClean="0"/>
              <a:t>Отделить коробку с лентой от пулемета и проверить, нет ли патрона в патроннике.</a:t>
            </a:r>
            <a:r>
              <a:rPr lang="ru-RU" sz="1600" dirty="0" smtClean="0"/>
              <a:t> Левой рукой приподнять приклад  пулемета, большим пальцем правой руки отвести защелку коробки вправо и отделить коробку с лентой от пулемета</a:t>
            </a:r>
            <a:endParaRPr lang="ru-RU" sz="1600" dirty="0"/>
          </a:p>
        </p:txBody>
      </p:sp>
      <p:pic>
        <p:nvPicPr>
          <p:cNvPr id="4" name="Рисунок 3" descr="Рис. 3. Отделение коробки с лентой от пулемёта"/>
          <p:cNvPicPr/>
          <p:nvPr/>
        </p:nvPicPr>
        <p:blipFill>
          <a:blip r:embed="rId1"/>
          <a:srcRect/>
          <a:stretch>
            <a:fillRect/>
          </a:stretch>
        </p:blipFill>
        <p:spPr bwMode="auto">
          <a:xfrm>
            <a:off x="2214546" y="3714752"/>
            <a:ext cx="3714777" cy="1928826"/>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5" name="Прямоугольник 4"/>
          <p:cNvSpPr/>
          <p:nvPr/>
        </p:nvSpPr>
        <p:spPr>
          <a:xfrm>
            <a:off x="2403553" y="3786190"/>
            <a:ext cx="4336893" cy="2246769"/>
          </a:xfrm>
          <a:prstGeom prst="rect">
            <a:avLst/>
          </a:prstGeom>
        </p:spPr>
        <p:txBody>
          <a:bodyPr wrap="square">
            <a:spAutoFit/>
          </a:bodyPr>
          <a:lstStyle/>
          <a:p>
            <a:endParaRPr lang="ru-RU" b="1" dirty="0" smtClean="0"/>
          </a:p>
          <a:p>
            <a:endParaRPr lang="ru-RU" b="1" dirty="0" smtClean="0"/>
          </a:p>
          <a:p>
            <a:endParaRPr lang="ru-RU" b="1" dirty="0" smtClean="0"/>
          </a:p>
          <a:p>
            <a:endParaRPr lang="ru-RU" b="1" dirty="0" smtClean="0"/>
          </a:p>
          <a:p>
            <a:endParaRPr lang="ru-RU" b="1" dirty="0" smtClean="0"/>
          </a:p>
          <a:p>
            <a:endParaRPr lang="ru-RU" b="1" dirty="0" smtClean="0"/>
          </a:p>
          <a:p>
            <a:endParaRPr lang="ru-RU" b="1" dirty="0" smtClean="0"/>
          </a:p>
          <a:p>
            <a:r>
              <a:rPr lang="ru-RU" sz="1400" b="1" dirty="0" smtClean="0">
                <a:solidFill>
                  <a:srgbClr val="C00000"/>
                </a:solidFill>
              </a:rPr>
              <a:t>Отделение коробки с лентой от пулемёта</a:t>
            </a:r>
            <a:endParaRPr lang="ru-RU" sz="1400" dirty="0">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26196"/>
          </a:xfrm>
        </p:spPr>
        <p:style>
          <a:lnRef idx="1">
            <a:schemeClr val="accent3"/>
          </a:lnRef>
          <a:fillRef idx="2">
            <a:schemeClr val="accent3"/>
          </a:fillRef>
          <a:effectRef idx="1">
            <a:schemeClr val="accent3"/>
          </a:effectRef>
          <a:fontRef idx="minor">
            <a:schemeClr val="dk1"/>
          </a:fontRef>
        </p:style>
        <p:txBody>
          <a:bodyPr>
            <a:normAutofit/>
          </a:bodyPr>
          <a:lstStyle/>
          <a:p>
            <a:pPr algn="l"/>
            <a:br>
              <a:rPr lang="ru-RU" sz="1600" b="1" dirty="0" smtClean="0"/>
            </a:br>
            <a:br>
              <a:rPr lang="ru-RU" sz="1600" b="1" dirty="0" smtClean="0"/>
            </a:br>
            <a:br>
              <a:rPr lang="ru-RU" sz="1600" b="1" dirty="0" smtClean="0"/>
            </a:br>
            <a:br>
              <a:rPr lang="ru-RU" sz="1600" b="1" dirty="0" smtClean="0"/>
            </a:br>
            <a:br>
              <a:rPr lang="ru-RU" sz="1600" b="1" dirty="0" smtClean="0"/>
            </a:br>
            <a:br>
              <a:rPr lang="ru-RU" sz="1600" b="1" dirty="0" smtClean="0"/>
            </a:br>
            <a:br>
              <a:rPr lang="ru-RU" sz="1600" b="1" dirty="0" smtClean="0"/>
            </a:br>
            <a:br>
              <a:rPr lang="ru-RU" sz="1600" b="1" dirty="0" smtClean="0"/>
            </a:br>
            <a:br>
              <a:rPr lang="ru-RU" sz="1600" b="1" dirty="0" smtClean="0"/>
            </a:br>
            <a:r>
              <a:rPr lang="ru-RU" sz="1600" b="1" dirty="0" smtClean="0"/>
              <a:t>                                                 </a:t>
            </a:r>
            <a:br>
              <a:rPr lang="ru-RU" sz="1600" b="1" dirty="0" smtClean="0"/>
            </a:br>
            <a:br>
              <a:rPr lang="ru-RU" sz="1600" b="1" dirty="0" smtClean="0"/>
            </a:br>
            <a:r>
              <a:rPr lang="ru-RU" sz="1600" b="1" dirty="0" smtClean="0"/>
              <a:t>                                                </a:t>
            </a:r>
            <a:r>
              <a:rPr lang="ru-RU" sz="1600" b="1" dirty="0" smtClean="0">
                <a:solidFill>
                  <a:srgbClr val="C00000"/>
                </a:solidFill>
              </a:rPr>
              <a:t>Открытие крышки ствольной коробки</a:t>
            </a:r>
            <a:br>
              <a:rPr lang="ru-RU" sz="1600" b="1" dirty="0" smtClean="0"/>
            </a:br>
            <a:br>
              <a:rPr lang="ru-RU" sz="1600" dirty="0" smtClean="0"/>
            </a:br>
            <a:r>
              <a:rPr lang="ru-RU" sz="1600" dirty="0" smtClean="0"/>
              <a:t>      Удерживая пулемет правой рукой за шейку приклада большим пальцем утопить защелку и открыть крышку ствольной коробки поднять основание приемника и повернуть предохранитель в положение «Огонь». За рукоятку перезаряжания отвести затворную раму в заднее положение и проверить, </a:t>
            </a:r>
            <a:r>
              <a:rPr lang="ru-RU" sz="1600" b="1" dirty="0" smtClean="0"/>
              <a:t>нет ли патрона в патроннике.</a:t>
            </a:r>
            <a:r>
              <a:rPr lang="ru-RU" sz="1600" dirty="0" smtClean="0"/>
              <a:t> После этого затворную раму, удерживая за рукоятку, плавно спустить с боевого взвода.</a:t>
            </a:r>
            <a:br>
              <a:rPr lang="ru-RU" sz="1600" dirty="0" smtClean="0"/>
            </a:br>
            <a:br>
              <a:rPr lang="ru-RU" sz="1600" dirty="0" smtClean="0"/>
            </a:br>
            <a:r>
              <a:rPr lang="ru-RU" sz="1600" dirty="0" smtClean="0"/>
              <a:t>      3) </a:t>
            </a:r>
            <a:r>
              <a:rPr lang="ru-RU" sz="1600" b="1" dirty="0" smtClean="0"/>
              <a:t>Вынуть пенал с принадлежностью.</a:t>
            </a:r>
            <a:r>
              <a:rPr lang="ru-RU" sz="1600" dirty="0" smtClean="0"/>
              <a:t> Указательным пальцем правой руки утопить крышку гнезда приклада так, чтобы пенал под действием пружины вышел из гнезда; раскрыть пенал и вынуть из него протирку, ершик, отвертку и выколотку.</a:t>
            </a:r>
            <a:br>
              <a:rPr lang="ru-RU" sz="1600" dirty="0" smtClean="0"/>
            </a:br>
            <a:endParaRPr lang="ru-RU" sz="1600" dirty="0"/>
          </a:p>
        </p:txBody>
      </p:sp>
      <p:pic>
        <p:nvPicPr>
          <p:cNvPr id="3" name="Рисунок 2" descr="Рис. 4. Открытие крышки ствольной коробки"/>
          <p:cNvPicPr/>
          <p:nvPr/>
        </p:nvPicPr>
        <p:blipFill>
          <a:blip r:embed="rId1"/>
          <a:srcRect/>
          <a:stretch>
            <a:fillRect/>
          </a:stretch>
        </p:blipFill>
        <p:spPr bwMode="auto">
          <a:xfrm>
            <a:off x="2214546" y="428604"/>
            <a:ext cx="4214842" cy="2500330"/>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6226196"/>
          </a:xfrm>
        </p:spPr>
        <p:style>
          <a:lnRef idx="1">
            <a:schemeClr val="accent3"/>
          </a:lnRef>
          <a:fillRef idx="2">
            <a:schemeClr val="accent3"/>
          </a:fillRef>
          <a:effectRef idx="1">
            <a:schemeClr val="accent3"/>
          </a:effectRef>
          <a:fontRef idx="minor">
            <a:schemeClr val="dk1"/>
          </a:fontRef>
        </p:style>
        <p:txBody>
          <a:bodyPr anchor="t">
            <a:normAutofit/>
          </a:bodyPr>
          <a:lstStyle/>
          <a:p>
            <a:pPr algn="l"/>
            <a:r>
              <a:rPr lang="ru-RU" sz="1600" dirty="0" smtClean="0"/>
              <a:t>4) </a:t>
            </a:r>
            <a:r>
              <a:rPr lang="ru-RU" sz="1600" b="1" dirty="0" smtClean="0"/>
              <a:t>Отделить звенья шомпола от ноги сошки</a:t>
            </a:r>
            <a:r>
              <a:rPr lang="ru-RU" sz="1600" dirty="0" smtClean="0"/>
              <a:t>. Отвести передвижной хомутик вверх и отделить звенья.</a:t>
            </a:r>
            <a:br>
              <a:rPr lang="ru-RU" sz="1600" dirty="0" smtClean="0"/>
            </a:br>
            <a:br>
              <a:rPr lang="ru-RU" sz="1600" dirty="0" smtClean="0"/>
            </a:br>
            <a:br>
              <a:rPr lang="ru-RU" sz="1600" dirty="0" smtClean="0"/>
            </a:br>
            <a:br>
              <a:rPr lang="ru-RU" sz="1600" dirty="0" smtClean="0"/>
            </a:br>
            <a:br>
              <a:rPr lang="ru-RU" sz="1600" dirty="0" smtClean="0"/>
            </a:br>
            <a:br>
              <a:rPr lang="ru-RU" sz="1600" dirty="0" smtClean="0"/>
            </a:br>
            <a:br>
              <a:rPr lang="ru-RU" sz="1600" dirty="0" smtClean="0"/>
            </a:br>
            <a:br>
              <a:rPr lang="ru-RU" sz="1600" dirty="0" smtClean="0"/>
            </a:br>
            <a:br>
              <a:rPr lang="ru-RU" sz="1600" dirty="0" smtClean="0"/>
            </a:br>
            <a:r>
              <a:rPr lang="ru-RU" sz="1600" dirty="0" smtClean="0"/>
              <a:t>                           </a:t>
            </a:r>
            <a:br>
              <a:rPr lang="ru-RU" sz="1600" dirty="0" smtClean="0"/>
            </a:br>
            <a:r>
              <a:rPr lang="ru-RU" sz="1600" dirty="0" smtClean="0"/>
              <a:t>5) </a:t>
            </a:r>
            <a:r>
              <a:rPr lang="ru-RU" sz="1600" b="1" dirty="0" smtClean="0"/>
              <a:t>Отделить направляющий стержень с возвратно-боевой пружиной.</a:t>
            </a:r>
            <a:r>
              <a:rPr lang="ru-RU" sz="1600" dirty="0" smtClean="0"/>
              <a:t> Удерживая пулемет левой рукой за пистолетную рукоятку, правой рукой подать вперед направляющий стержень до выхода его выступа из отверстия колодки приклада; приподнять задний конец направляющего стержня и извлечь его с возвратно-боевой пружиной из ствольной  коробки, снять возвратно-боевую пружину с направляющего стержня шомпола от ноги сошки </a:t>
            </a:r>
            <a:endParaRPr lang="ru-RU" sz="1600" dirty="0"/>
          </a:p>
        </p:txBody>
      </p:sp>
      <p:pic>
        <p:nvPicPr>
          <p:cNvPr id="4" name="Рисунок 3" descr="Рис. 5. Отделение звеньев шомпола от ноги сошки"/>
          <p:cNvPicPr/>
          <p:nvPr/>
        </p:nvPicPr>
        <p:blipFill>
          <a:blip r:embed="rId1"/>
          <a:srcRect/>
          <a:stretch>
            <a:fillRect/>
          </a:stretch>
        </p:blipFill>
        <p:spPr bwMode="auto">
          <a:xfrm>
            <a:off x="2643174" y="714356"/>
            <a:ext cx="2928958" cy="1857388"/>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22529" name="Rectangle 1"/>
          <p:cNvSpPr>
            <a:spLocks noChangeArrowheads="1"/>
          </p:cNvSpPr>
          <p:nvPr/>
        </p:nvSpPr>
        <p:spPr bwMode="auto">
          <a:xfrm>
            <a:off x="0" y="0"/>
            <a:ext cx="6786578" cy="289310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Отделение звеньев шомпола от ноги сошки</a:t>
            </a:r>
            <a:endParaRPr kumimoji="0" lang="ru-RU" sz="1800" b="0" i="0" u="none" strike="noStrike" cap="none" normalizeH="0" baseline="0" dirty="0" smtClean="0">
              <a:ln>
                <a:noFill/>
              </a:ln>
              <a:solidFill>
                <a:srgbClr val="C00000"/>
              </a:solidFill>
              <a:effectLst/>
              <a:latin typeface="Arial" panose="020B0604020202020204" pitchFamily="34" charset="0"/>
            </a:endParaRPr>
          </a:p>
        </p:txBody>
      </p:sp>
      <p:pic>
        <p:nvPicPr>
          <p:cNvPr id="22530" name="Picture 2"/>
          <p:cNvPicPr>
            <a:picLocks noChangeAspect="1" noChangeArrowheads="1"/>
          </p:cNvPicPr>
          <p:nvPr/>
        </p:nvPicPr>
        <p:blipFill>
          <a:blip r:embed="rId2"/>
          <a:srcRect/>
          <a:stretch>
            <a:fillRect/>
          </a:stretch>
        </p:blipFill>
        <p:spPr bwMode="auto">
          <a:xfrm>
            <a:off x="1428728" y="4286256"/>
            <a:ext cx="2714644" cy="1928826"/>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8" name="Прямоугольник 7"/>
          <p:cNvSpPr/>
          <p:nvPr/>
        </p:nvSpPr>
        <p:spPr>
          <a:xfrm>
            <a:off x="4500562" y="3857628"/>
            <a:ext cx="4071934" cy="2031325"/>
          </a:xfrm>
          <a:prstGeom prst="rect">
            <a:avLst/>
          </a:prstGeom>
        </p:spPr>
        <p:txBody>
          <a:bodyPr wrap="square">
            <a:spAutoFit/>
          </a:bodyPr>
          <a:lstStyle/>
          <a:p>
            <a:r>
              <a:rPr lang="ru-RU" b="1" dirty="0" smtClean="0"/>
              <a:t>   </a:t>
            </a:r>
            <a:endParaRPr lang="ru-RU" b="1" dirty="0" smtClean="0"/>
          </a:p>
          <a:p>
            <a:endParaRPr lang="ru-RU" b="1" dirty="0" smtClean="0"/>
          </a:p>
          <a:p>
            <a:endParaRPr lang="ru-RU" b="1" dirty="0" smtClean="0"/>
          </a:p>
          <a:p>
            <a:endParaRPr lang="ru-RU" b="1" dirty="0" smtClean="0"/>
          </a:p>
          <a:p>
            <a:endParaRPr lang="ru-RU" b="1" dirty="0" smtClean="0"/>
          </a:p>
          <a:p>
            <a:r>
              <a:rPr lang="ru-RU" b="1" dirty="0" smtClean="0"/>
              <a:t>        </a:t>
            </a:r>
            <a:r>
              <a:rPr lang="ru-RU" sz="1400" b="1" dirty="0" smtClean="0">
                <a:solidFill>
                  <a:srgbClr val="C00000"/>
                </a:solidFill>
                <a:latin typeface="Times New Roman" panose="02020603050405020304" pitchFamily="18" charset="0"/>
                <a:cs typeface="Times New Roman" panose="02020603050405020304" pitchFamily="18" charset="0"/>
              </a:rPr>
              <a:t>Отделение направляющего стержня с возвратно-боевой пружиной</a:t>
            </a:r>
            <a:endParaRPr lang="ru-RU" sz="1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001056" cy="6286544"/>
          </a:xfrm>
        </p:spPr>
        <p:style>
          <a:lnRef idx="1">
            <a:schemeClr val="accent3"/>
          </a:lnRef>
          <a:fillRef idx="2">
            <a:schemeClr val="accent3"/>
          </a:fillRef>
          <a:effectRef idx="1">
            <a:schemeClr val="accent3"/>
          </a:effectRef>
          <a:fontRef idx="minor">
            <a:schemeClr val="dk1"/>
          </a:fontRef>
        </p:style>
        <p:txBody>
          <a:bodyPr anchor="t">
            <a:normAutofit/>
          </a:bodyPr>
          <a:lstStyle/>
          <a:p>
            <a:pPr algn="l"/>
            <a:br>
              <a:rPr lang="ru-RU" sz="1400" dirty="0" smtClean="0"/>
            </a:br>
            <a:r>
              <a:rPr lang="ru-RU" sz="1400" dirty="0" smtClean="0"/>
              <a:t> </a:t>
            </a: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br>
              <a:rPr lang="ru-RU" sz="1400" dirty="0" smtClean="0"/>
            </a:br>
            <a:r>
              <a:rPr lang="ru-RU" sz="2000" dirty="0" smtClean="0"/>
              <a:t>6) </a:t>
            </a:r>
            <a:r>
              <a:rPr lang="ru-RU" sz="2000" b="1" dirty="0" smtClean="0"/>
              <a:t>Отделить затворную раму с затвором</a:t>
            </a:r>
            <a:r>
              <a:rPr lang="ru-RU" sz="2000" dirty="0" smtClean="0"/>
              <a:t>.  Удерживая пулемет левой рукой за пистолетную рукоятку, правой рукой за извлекатель отвести затворную раму назад до отказа; приподнимая затворную раму, вынуть ее вместе с затвором  из ствольной коробки.</a:t>
            </a:r>
            <a:br>
              <a:rPr lang="ru-RU" sz="1800" dirty="0" smtClean="0"/>
            </a:br>
            <a:br>
              <a:rPr lang="ru-RU" sz="1400" dirty="0" smtClean="0"/>
            </a:br>
            <a:endParaRPr lang="ru-RU" sz="1400" dirty="0"/>
          </a:p>
        </p:txBody>
      </p:sp>
      <p:pic>
        <p:nvPicPr>
          <p:cNvPr id="3" name="Рисунок 2" descr="Рис. 7. Отделение затворной рамы с затвором"/>
          <p:cNvPicPr/>
          <p:nvPr/>
        </p:nvPicPr>
        <p:blipFill>
          <a:blip r:embed="rId1"/>
          <a:srcRect/>
          <a:stretch>
            <a:fillRect/>
          </a:stretch>
        </p:blipFill>
        <p:spPr bwMode="auto">
          <a:xfrm>
            <a:off x="1714480" y="428604"/>
            <a:ext cx="4786346" cy="3357586"/>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21505" name="Rectangle 1"/>
          <p:cNvSpPr>
            <a:spLocks noChangeArrowheads="1"/>
          </p:cNvSpPr>
          <p:nvPr/>
        </p:nvSpPr>
        <p:spPr bwMode="auto">
          <a:xfrm>
            <a:off x="642910" y="0"/>
            <a:ext cx="5077224" cy="4678204"/>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Отделение затворной рамы с затвором</a:t>
            </a:r>
            <a:endParaRPr kumimoji="0" lang="ru-RU" sz="900" b="0" i="0" u="none" strike="noStrike" cap="none" normalizeH="0" baseline="0" dirty="0" smtClean="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ru-RU"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297502"/>
          </a:xfrm>
        </p:spPr>
        <p:style>
          <a:lnRef idx="1">
            <a:schemeClr val="accent3"/>
          </a:lnRef>
          <a:fillRef idx="2">
            <a:schemeClr val="accent3"/>
          </a:fillRef>
          <a:effectRef idx="1">
            <a:schemeClr val="accent3"/>
          </a:effectRef>
          <a:fontRef idx="minor">
            <a:schemeClr val="dk1"/>
          </a:fontRef>
        </p:style>
        <p:txBody>
          <a:bodyPr anchor="t">
            <a:normAutofit/>
          </a:bodyPr>
          <a:lstStyle/>
          <a:p>
            <a:pPr algn="l"/>
            <a:r>
              <a:rPr lang="ru-RU" sz="1800" dirty="0" smtClean="0"/>
              <a:t>7) </a:t>
            </a:r>
            <a:r>
              <a:rPr lang="ru-RU" sz="1800" b="1" dirty="0" smtClean="0"/>
              <a:t>Отделить затвор от затворной рамы.</a:t>
            </a:r>
            <a:r>
              <a:rPr lang="ru-RU" sz="1800" dirty="0" smtClean="0"/>
              <a:t> Взять затворную раму в левую руку затвором кверху; правей отвести затвор назад и повернуть его вправо так, чтобы его ведущий  выступ  вышел из фигурного выреза затворной рамы; после этого продвинуть затвор впереди, поворачивая вправо, отделить от затворной рамы.</a:t>
            </a:r>
            <a:br>
              <a:rPr lang="ru-RU" sz="1800" dirty="0" smtClean="0"/>
            </a:br>
            <a:r>
              <a:rPr lang="ru-RU" sz="1800" dirty="0" smtClean="0"/>
              <a:t>   </a:t>
            </a:r>
            <a:br>
              <a:rPr lang="ru-RU" sz="1800" dirty="0" smtClean="0"/>
            </a:br>
            <a:r>
              <a:rPr lang="ru-RU" sz="1800" dirty="0" smtClean="0"/>
              <a:t>   8) </a:t>
            </a:r>
            <a:r>
              <a:rPr lang="ru-RU" sz="1800" b="1" dirty="0" smtClean="0"/>
              <a:t>Отделить ударник от затвора.</a:t>
            </a:r>
            <a:r>
              <a:rPr lang="ru-RU" sz="1800" dirty="0" smtClean="0"/>
              <a:t> Взять затвор в левую руку каналом книзу, сдвинуть ударник назад до отказа и, пальцами правой руки перемещая его за выступ вперед  извлечь ударник из канала затвора.</a:t>
            </a:r>
            <a:br>
              <a:rPr lang="ru-RU" sz="1800" dirty="0" smtClean="0"/>
            </a:br>
            <a:r>
              <a:rPr lang="ru-RU" sz="1800" dirty="0" smtClean="0"/>
              <a:t>    </a:t>
            </a:r>
            <a:br>
              <a:rPr lang="ru-RU" sz="1800" dirty="0" smtClean="0"/>
            </a:br>
            <a:r>
              <a:rPr lang="ru-RU" sz="1800" dirty="0" smtClean="0"/>
              <a:t> 9) </a:t>
            </a:r>
            <a:r>
              <a:rPr lang="ru-RU" sz="1800" b="1" dirty="0" smtClean="0"/>
              <a:t>Отделить ствол.</a:t>
            </a:r>
            <a:r>
              <a:rPr lang="ru-RU" sz="1800" dirty="0" smtClean="0"/>
              <a:t> Сдвинуть замыкатель ствола влево до отказа; левой рукой, поворачивая рукоятку пулемета вперед, отделить ствол. Если замыкатель ствола усилием руки не сдвигается или пулемет сильно нагрет, то в ствольную коробку вставляется затворная рама, палец подачи прижимается большим пальцем левой руки к торцу замыкателя после чего затворная рама отводится в заднее положение, а палец подачи сдвигает при этом замыкатель ствола; затем  вынимается затворная рама.</a:t>
            </a:r>
            <a:br>
              <a:rPr lang="ru-RU" sz="1800" dirty="0" smtClean="0"/>
            </a:br>
            <a:endParaRPr lang="ru-RU"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14290"/>
            <a:ext cx="8643998" cy="621510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1600" b="1" dirty="0" smtClean="0">
                <a:solidFill>
                  <a:srgbClr val="C00000"/>
                </a:solidFill>
              </a:rPr>
              <a:t>Отделение затвора от затворной рамы</a:t>
            </a:r>
            <a:br>
              <a:rPr lang="ru-RU" sz="1800" dirty="0" smtClean="0">
                <a:solidFill>
                  <a:srgbClr val="C00000"/>
                </a:solidFill>
              </a:rPr>
            </a:br>
            <a:endParaRPr lang="ru-RU" sz="1800" dirty="0">
              <a:solidFill>
                <a:srgbClr val="C00000"/>
              </a:solidFill>
            </a:endParaRPr>
          </a:p>
        </p:txBody>
      </p:sp>
      <p:pic>
        <p:nvPicPr>
          <p:cNvPr id="3" name="Рисунок 2" descr="Рис. 8. Отделение затвора от затворной рамы"/>
          <p:cNvPicPr/>
          <p:nvPr/>
        </p:nvPicPr>
        <p:blipFill>
          <a:blip r:embed="rId1"/>
          <a:srcRect/>
          <a:stretch>
            <a:fillRect/>
          </a:stretch>
        </p:blipFill>
        <p:spPr bwMode="auto">
          <a:xfrm>
            <a:off x="428596" y="285728"/>
            <a:ext cx="3429024" cy="2357454"/>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4" name="Рисунок 3" descr="Рис. 9. Отделение ударника от затвора"/>
          <p:cNvPicPr/>
          <p:nvPr/>
        </p:nvPicPr>
        <p:blipFill>
          <a:blip r:embed="rId2"/>
          <a:srcRect/>
          <a:stretch>
            <a:fillRect/>
          </a:stretch>
        </p:blipFill>
        <p:spPr bwMode="auto">
          <a:xfrm>
            <a:off x="4786314" y="357166"/>
            <a:ext cx="3382894" cy="2000264"/>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5" name="Прямоугольник 4"/>
          <p:cNvSpPr/>
          <p:nvPr/>
        </p:nvSpPr>
        <p:spPr>
          <a:xfrm>
            <a:off x="2887372" y="4786322"/>
            <a:ext cx="3019801" cy="1754326"/>
          </a:xfrm>
          <a:prstGeom prst="rect">
            <a:avLst/>
          </a:prstGeom>
        </p:spPr>
        <p:txBody>
          <a:bodyPr wrap="square">
            <a:spAutoFit/>
          </a:bodyPr>
          <a:lstStyle/>
          <a:p>
            <a:r>
              <a:rPr lang="ru-RU" b="1" dirty="0" smtClean="0"/>
              <a:t> </a:t>
            </a:r>
            <a:endParaRPr lang="ru-RU" b="1" dirty="0" smtClean="0"/>
          </a:p>
          <a:p>
            <a:endParaRPr lang="ru-RU" b="1" dirty="0" smtClean="0"/>
          </a:p>
          <a:p>
            <a:endParaRPr lang="ru-RU" b="1" dirty="0" smtClean="0"/>
          </a:p>
          <a:p>
            <a:endParaRPr lang="ru-RU" b="1" dirty="0" smtClean="0"/>
          </a:p>
          <a:p>
            <a:endParaRPr lang="ru-RU" b="1" dirty="0" smtClean="0"/>
          </a:p>
          <a:p>
            <a:endParaRPr lang="ru-RU" b="1" dirty="0" smtClean="0"/>
          </a:p>
        </p:txBody>
      </p:sp>
      <p:sp>
        <p:nvSpPr>
          <p:cNvPr id="6" name="Прямоугольник 5"/>
          <p:cNvSpPr/>
          <p:nvPr/>
        </p:nvSpPr>
        <p:spPr>
          <a:xfrm>
            <a:off x="5357818" y="2071678"/>
            <a:ext cx="3000396" cy="830997"/>
          </a:xfrm>
          <a:prstGeom prst="rect">
            <a:avLst/>
          </a:prstGeom>
        </p:spPr>
        <p:txBody>
          <a:bodyPr wrap="square">
            <a:spAutoFit/>
          </a:bodyPr>
          <a:lstStyle/>
          <a:p>
            <a:pPr lvl="0"/>
            <a:endParaRPr lang="ru-RU" sz="1600" b="1" dirty="0" smtClean="0">
              <a:solidFill>
                <a:prstClr val="black"/>
              </a:solidFill>
            </a:endParaRPr>
          </a:p>
          <a:p>
            <a:pPr lvl="0"/>
            <a:endParaRPr lang="ru-RU" sz="1600" b="1" dirty="0" smtClean="0">
              <a:solidFill>
                <a:srgbClr val="C00000"/>
              </a:solidFill>
            </a:endParaRPr>
          </a:p>
          <a:p>
            <a:pPr lvl="0"/>
            <a:r>
              <a:rPr lang="ru-RU" sz="1600" b="1" dirty="0" smtClean="0">
                <a:solidFill>
                  <a:srgbClr val="C00000"/>
                </a:solidFill>
              </a:rPr>
              <a:t>Отделение ударника от затвора</a:t>
            </a:r>
            <a:endParaRPr lang="ru-RU" sz="1600" dirty="0">
              <a:solidFill>
                <a:srgbClr val="C00000"/>
              </a:solidFill>
            </a:endParaRPr>
          </a:p>
        </p:txBody>
      </p:sp>
      <p:pic>
        <p:nvPicPr>
          <p:cNvPr id="7" name="Рисунок 6" descr="Рис. 10. Отделение ствола"/>
          <p:cNvPicPr/>
          <p:nvPr/>
        </p:nvPicPr>
        <p:blipFill>
          <a:blip r:embed="rId3"/>
          <a:srcRect/>
          <a:stretch>
            <a:fillRect/>
          </a:stretch>
        </p:blipFill>
        <p:spPr bwMode="auto">
          <a:xfrm>
            <a:off x="500035" y="3429000"/>
            <a:ext cx="3500462" cy="2000264"/>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19457" name="Rectangle 1"/>
          <p:cNvSpPr>
            <a:spLocks noChangeArrowheads="1"/>
          </p:cNvSpPr>
          <p:nvPr/>
        </p:nvSpPr>
        <p:spPr bwMode="auto">
          <a:xfrm>
            <a:off x="500034" y="5500702"/>
            <a:ext cx="3643338" cy="307777"/>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400" b="1" i="0" u="none" strike="noStrike" cap="none" normalizeH="0" baseline="0" dirty="0" smtClean="0">
                <a:ln>
                  <a:noFill/>
                </a:ln>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Отделение ствола</a:t>
            </a:r>
            <a:endParaRPr kumimoji="0" lang="ru-RU" sz="1800" b="0" i="0" u="none" strike="noStrike" cap="none" normalizeH="0" baseline="0" dirty="0" smtClean="0">
              <a:ln>
                <a:noFill/>
              </a:ln>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Рисунок 8" descr="Рис. 11. Сдвигание замыкателя ствола пальцем подачи"/>
          <p:cNvPicPr/>
          <p:nvPr/>
        </p:nvPicPr>
        <p:blipFill>
          <a:blip r:embed="rId4"/>
          <a:srcRect/>
          <a:stretch>
            <a:fillRect/>
          </a:stretch>
        </p:blipFill>
        <p:spPr bwMode="auto">
          <a:xfrm>
            <a:off x="5000628" y="2928934"/>
            <a:ext cx="3286148" cy="2357454"/>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11" name="Прямоугольник 10"/>
          <p:cNvSpPr/>
          <p:nvPr/>
        </p:nvSpPr>
        <p:spPr>
          <a:xfrm>
            <a:off x="5286380" y="5445453"/>
            <a:ext cx="3381370" cy="523220"/>
          </a:xfrm>
          <a:prstGeom prst="rect">
            <a:avLst/>
          </a:prstGeom>
        </p:spPr>
        <p:txBody>
          <a:bodyPr wrap="square">
            <a:spAutoFit/>
          </a:bodyPr>
          <a:lstStyle/>
          <a:p>
            <a:pPr lvl="0" algn="ctr" fontAlgn="base">
              <a:spcBef>
                <a:spcPct val="0"/>
              </a:spcBef>
              <a:spcAft>
                <a:spcPct val="0"/>
              </a:spcAft>
            </a:pPr>
            <a:r>
              <a:rPr lang="ru-RU" sz="1400"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Сдвигание замыкателя ствола пальцем подачи</a:t>
            </a:r>
            <a:endParaRPr lang="ru-RU"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54758"/>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pPr algn="l"/>
            <a:r>
              <a:rPr lang="ru-RU" sz="1600" dirty="0" smtClean="0"/>
              <a:t>                                              </a:t>
            </a:r>
            <a:r>
              <a:rPr lang="ru-RU" sz="2000" b="1" dirty="0" smtClean="0">
                <a:solidFill>
                  <a:srgbClr val="C00000"/>
                </a:solidFill>
              </a:rPr>
              <a:t>Порядок сборки пулемета после неполной разборки:</a:t>
            </a:r>
            <a:br>
              <a:rPr lang="ru-RU" sz="1600" dirty="0" smtClean="0">
                <a:solidFill>
                  <a:srgbClr val="C00000"/>
                </a:solidFill>
              </a:rPr>
            </a:br>
            <a:r>
              <a:rPr lang="ru-RU" sz="1600" dirty="0" smtClean="0">
                <a:solidFill>
                  <a:srgbClr val="C00000"/>
                </a:solidFill>
              </a:rPr>
              <a:t> </a:t>
            </a:r>
            <a:br>
              <a:rPr lang="ru-RU" sz="1600" dirty="0" smtClean="0"/>
            </a:br>
            <a:r>
              <a:rPr lang="ru-RU" sz="1600" dirty="0" smtClean="0"/>
              <a:t>      1)  </a:t>
            </a:r>
            <a:r>
              <a:rPr lang="ru-RU" sz="1600" b="1" dirty="0" smtClean="0"/>
              <a:t>Присоединить ствол.</a:t>
            </a:r>
            <a:r>
              <a:rPr lang="ru-RU" sz="1600" dirty="0" smtClean="0"/>
              <a:t> Открыть крышку ствольной коробки, если она была закрыта, поднять основание приемника и сдвинуть замыкатель ствола влево до отказа; вставить ствол казенной частью в ствольную коробку и, совмещая патрубок газовой камеры с трубкой газового поршня, дослать ствол назад до отказа; закрепить ствол, сдвинув замыкатель вправо, а рукоятку пулемета повернуть влево.</a:t>
            </a:r>
            <a:br>
              <a:rPr lang="ru-RU" sz="1600" dirty="0" smtClean="0"/>
            </a:br>
            <a:r>
              <a:rPr lang="ru-RU" sz="1600" dirty="0" smtClean="0"/>
              <a:t>      </a:t>
            </a:r>
            <a:br>
              <a:rPr lang="ru-RU" sz="1600" dirty="0" smtClean="0"/>
            </a:br>
            <a:r>
              <a:rPr lang="ru-RU" sz="1600" dirty="0" smtClean="0"/>
              <a:t>2) </a:t>
            </a:r>
            <a:r>
              <a:rPr lang="ru-RU" sz="1600" b="1" dirty="0" smtClean="0"/>
              <a:t>Присоединить ударник к затвору. </a:t>
            </a:r>
            <a:r>
              <a:rPr lang="ru-RU" sz="1600" dirty="0" smtClean="0"/>
              <a:t>Взять затвор в левую руку, ввести передний конец ударника в канал затвора и, продвигая его вперед, присоединить к затвору.</a:t>
            </a:r>
            <a:br>
              <a:rPr lang="ru-RU" sz="1600" dirty="0" smtClean="0"/>
            </a:br>
            <a:r>
              <a:rPr lang="ru-RU" sz="1600" dirty="0" smtClean="0"/>
              <a:t>    </a:t>
            </a:r>
            <a:br>
              <a:rPr lang="ru-RU" sz="1600" dirty="0" smtClean="0"/>
            </a:br>
            <a:r>
              <a:rPr lang="ru-RU" sz="1600" dirty="0" smtClean="0"/>
              <a:t>  3) </a:t>
            </a:r>
            <a:r>
              <a:rPr lang="ru-RU" sz="1600" b="1" dirty="0" smtClean="0"/>
              <a:t>Присоединить затвор к затворной раме.</a:t>
            </a:r>
            <a:r>
              <a:rPr lang="ru-RU" sz="1600" dirty="0" smtClean="0"/>
              <a:t> Взять затворную раму в левую руку, а затвор в правую; вставить затвор цилиндрической частью в канал затворной рамы, направляя выступ ударника в паз для отражательного выступа, продвинуть затвор назад и повернуть влево до отказа (ведущий выступ затвора при этом войдет в фигурный вырез затворной рамы); продвинуть затвор вперед.</a:t>
            </a:r>
            <a:br>
              <a:rPr lang="ru-RU" sz="1600" dirty="0" smtClean="0"/>
            </a:br>
            <a:r>
              <a:rPr lang="ru-RU" sz="1600" dirty="0" smtClean="0"/>
              <a:t>      </a:t>
            </a:r>
            <a:br>
              <a:rPr lang="ru-RU" sz="1600" dirty="0" smtClean="0"/>
            </a:br>
            <a:r>
              <a:rPr lang="ru-RU" sz="1600" dirty="0" smtClean="0"/>
              <a:t>4) </a:t>
            </a:r>
            <a:r>
              <a:rPr lang="ru-RU" sz="1600" b="1" dirty="0" smtClean="0"/>
              <a:t>Присоединить затворную раму с затвором к ствольной коробке.</a:t>
            </a:r>
            <a:r>
              <a:rPr lang="ru-RU" sz="1600" dirty="0" smtClean="0"/>
              <a:t> Взять  затворную раму за извлекатель правой рукой так, чтобы затвор удерживался большим пальцем в переднем положении. Левой рукой взять пулемет за пистолетную рукоятку (за электроспуск), указательным пальцем нажать на спусковой крючок, правой рукой ввести в ствольную коробку затворную раму с газовым поршнем; продвинуть затворную раму вперед до отказа.</a:t>
            </a:r>
            <a:br>
              <a:rPr lang="ru-RU" sz="1600" dirty="0" smtClean="0"/>
            </a:br>
            <a:br>
              <a:rPr lang="ru-RU" sz="1600" dirty="0" smtClean="0"/>
            </a:br>
            <a:r>
              <a:rPr lang="ru-RU" sz="1600" dirty="0" smtClean="0"/>
              <a:t> 5) </a:t>
            </a:r>
            <a:r>
              <a:rPr lang="ru-RU" sz="1600" b="1" dirty="0" smtClean="0"/>
              <a:t>Присоединить направляющий стержень с возвратно-боевой пружиной.</a:t>
            </a:r>
            <a:r>
              <a:rPr lang="ru-RU" sz="1600" dirty="0" smtClean="0"/>
              <a:t> Взять направляющий стержень в правую руку и надеть на него возвратно-боевую пружину так, чтобы первый виток пружины вошел в кольцевую проточку стержня. Удерживая пулемет левой рукой за пистолетную рукоятку (за электроспуск), правой рукой ввести направляющий стержень с возвратно-боевой пружиной в канал затворной рамы; сжимая возвратно-боевую пружину, подать направляющий стержень вперед и опустить вниз до отказа; ввести выступ направляющего стержня в отверстие колодки приклада,</a:t>
            </a:r>
            <a:endParaRPr lang="ru-RU"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83320"/>
          </a:xfrm>
        </p:spPr>
        <p:style>
          <a:lnRef idx="1">
            <a:schemeClr val="accent3"/>
          </a:lnRef>
          <a:fillRef idx="2">
            <a:schemeClr val="accent3"/>
          </a:fillRef>
          <a:effectRef idx="1">
            <a:schemeClr val="accent3"/>
          </a:effectRef>
          <a:fontRef idx="minor">
            <a:schemeClr val="dk1"/>
          </a:fontRef>
        </p:style>
        <p:txBody>
          <a:bodyPr anchor="t">
            <a:normAutofit/>
          </a:bodyPr>
          <a:lstStyle/>
          <a:p>
            <a:pPr algn="l"/>
            <a:r>
              <a:rPr lang="ru-RU" sz="1800" dirty="0" smtClean="0"/>
              <a:t>6) </a:t>
            </a:r>
            <a:r>
              <a:rPr lang="ru-RU" sz="1800" b="1" dirty="0" smtClean="0"/>
              <a:t>Опустить основание приемника и закрыть крышку ствольной коробки.</a:t>
            </a:r>
            <a:br>
              <a:rPr lang="ru-RU" sz="1800" dirty="0" smtClean="0"/>
            </a:br>
            <a:r>
              <a:rPr lang="ru-RU" sz="1800" dirty="0" smtClean="0"/>
              <a:t>Отвести затворную раму назад до отказа и, нажимая на спусковой крючок (рычаг), проверить правильность сборки.</a:t>
            </a:r>
            <a:br>
              <a:rPr lang="ru-RU" sz="1800" dirty="0" smtClean="0"/>
            </a:br>
            <a:r>
              <a:rPr lang="ru-RU" sz="1800" dirty="0" smtClean="0"/>
              <a:t> 7) </a:t>
            </a:r>
            <a:r>
              <a:rPr lang="ru-RU" sz="1800" b="1" dirty="0" smtClean="0"/>
              <a:t>Присоединить звенья шомпола к ноге сошки.</a:t>
            </a:r>
            <a:r>
              <a:rPr lang="ru-RU" sz="1800" dirty="0" smtClean="0"/>
              <a:t> Отвести передвижной хомутик вверх и вставить звенья шомпола в полость правой ноги сошки, опустить передвижной хомутик вниз. Звенья шомпола и принадлежность пулемета ПКТ уложить в сумку.</a:t>
            </a:r>
            <a:br>
              <a:rPr lang="ru-RU" sz="1800" dirty="0" smtClean="0"/>
            </a:br>
            <a:r>
              <a:rPr lang="ru-RU" sz="1800" dirty="0" smtClean="0"/>
              <a:t> 8) </a:t>
            </a:r>
            <a:r>
              <a:rPr lang="ru-RU" sz="1800" b="1" dirty="0" smtClean="0"/>
              <a:t>Вложить пенал с принадлежностью в гнездо приклада</a:t>
            </a:r>
            <a:r>
              <a:rPr lang="ru-RU" sz="1800" dirty="0" smtClean="0"/>
              <a:t>. Уложить принадлежность в пенал и закрыть его крышкой, вложить пенал дном в гнездо приклада и утопить его так, чтобы гнездо закрылось крышкой.</a:t>
            </a:r>
            <a:br>
              <a:rPr lang="ru-RU" sz="1800" dirty="0" smtClean="0"/>
            </a:br>
            <a:endParaRPr lang="ru-RU" sz="1800" dirty="0"/>
          </a:p>
        </p:txBody>
      </p:sp>
      <p:pic>
        <p:nvPicPr>
          <p:cNvPr id="3" name="Рисунок 2" descr="Рис. 12. Вкладывание пенала с принадлежностью в гнездо приклада"/>
          <p:cNvPicPr/>
          <p:nvPr/>
        </p:nvPicPr>
        <p:blipFill>
          <a:blip r:embed="rId1"/>
          <a:srcRect/>
          <a:stretch>
            <a:fillRect/>
          </a:stretch>
        </p:blipFill>
        <p:spPr bwMode="auto">
          <a:xfrm>
            <a:off x="2316913" y="3214686"/>
            <a:ext cx="3683847" cy="2214578"/>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27649" name="Rectangle 1"/>
          <p:cNvSpPr>
            <a:spLocks noChangeArrowheads="1"/>
          </p:cNvSpPr>
          <p:nvPr/>
        </p:nvSpPr>
        <p:spPr bwMode="auto">
          <a:xfrm>
            <a:off x="0" y="0"/>
            <a:ext cx="7050263" cy="590931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1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Вкладывание пенала с принадлежностью в гнездо приклада</a:t>
            </a:r>
            <a:endParaRPr kumimoji="0" lang="ru-RU" sz="1800" b="0" i="0" u="none" strike="noStrike" cap="none" normalizeH="0" baseline="0" dirty="0" smtClean="0">
              <a:ln>
                <a:noFill/>
              </a:ln>
              <a:solidFill>
                <a:srgbClr val="C00000"/>
              </a:solidFill>
              <a:effectLst/>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40444"/>
          </a:xfrm>
        </p:spPr>
        <p:style>
          <a:lnRef idx="1">
            <a:schemeClr val="accent3"/>
          </a:lnRef>
          <a:fillRef idx="2">
            <a:schemeClr val="accent3"/>
          </a:fillRef>
          <a:effectRef idx="1">
            <a:schemeClr val="accent3"/>
          </a:effectRef>
          <a:fontRef idx="minor">
            <a:schemeClr val="dk1"/>
          </a:fontRef>
        </p:style>
        <p:txBody>
          <a:bodyPr anchor="t">
            <a:normAutofit/>
          </a:bodyPr>
          <a:lstStyle/>
          <a:p>
            <a:pPr algn="l"/>
            <a:r>
              <a:rPr lang="ru-RU" sz="1800" dirty="0" smtClean="0"/>
              <a:t> 9) </a:t>
            </a:r>
            <a:r>
              <a:rPr lang="ru-RU" sz="1800" b="1" dirty="0" smtClean="0"/>
              <a:t>Присоединить коробку с лентой к пулемету.</a:t>
            </a:r>
            <a:r>
              <a:rPr lang="ru-RU" sz="1800" dirty="0" smtClean="0"/>
              <a:t> Приподнимая правой рукой приклад кверху и поворачивая пулемет влево, левой рукой присоединить коробку с лентой к кронштейну ствольной коробки.</a:t>
            </a:r>
            <a:br>
              <a:rPr lang="ru-RU" sz="1800" dirty="0" smtClean="0"/>
            </a:br>
            <a:br>
              <a:rPr lang="ru-RU" sz="1800" dirty="0" smtClean="0"/>
            </a:br>
            <a:br>
              <a:rPr lang="ru-RU" sz="1800" dirty="0" smtClean="0"/>
            </a:br>
            <a:br>
              <a:rPr lang="ru-RU" sz="1800" dirty="0" smtClean="0"/>
            </a:br>
            <a:br>
              <a:rPr lang="ru-RU" sz="1800" dirty="0" smtClean="0"/>
            </a:br>
            <a:br>
              <a:rPr lang="ru-RU" sz="1800" dirty="0" smtClean="0"/>
            </a:br>
            <a:br>
              <a:rPr lang="ru-RU" sz="1800" dirty="0" smtClean="0"/>
            </a:br>
            <a:br>
              <a:rPr lang="ru-RU" sz="1800" dirty="0" smtClean="0"/>
            </a:br>
            <a:br>
              <a:rPr lang="ru-RU" sz="1800" dirty="0" smtClean="0"/>
            </a:br>
            <a:br>
              <a:rPr lang="ru-RU" sz="1800" dirty="0" smtClean="0"/>
            </a:br>
            <a:br>
              <a:rPr lang="ru-RU" sz="1800" dirty="0" smtClean="0"/>
            </a:br>
            <a:r>
              <a:rPr lang="ru-RU" sz="1800" dirty="0" smtClean="0"/>
              <a:t>                                          </a:t>
            </a:r>
            <a:r>
              <a:rPr lang="ru-RU" sz="1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Складывание ног сошки</a:t>
            </a:r>
            <a:endParaRPr lang="ru-RU" sz="1600" dirty="0">
              <a:solidFill>
                <a:srgbClr val="C00000"/>
              </a:solidFill>
            </a:endParaRPr>
          </a:p>
        </p:txBody>
      </p:sp>
      <p:pic>
        <p:nvPicPr>
          <p:cNvPr id="3" name="Рисунок 2" descr="Рис. 13. Складывание ног сошки"/>
          <p:cNvPicPr/>
          <p:nvPr/>
        </p:nvPicPr>
        <p:blipFill>
          <a:blip r:embed="rId1"/>
          <a:srcRect/>
          <a:stretch>
            <a:fillRect/>
          </a:stretch>
        </p:blipFill>
        <p:spPr bwMode="auto">
          <a:xfrm>
            <a:off x="2000232" y="1214422"/>
            <a:ext cx="3571900" cy="2714644"/>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26625" name="Rectangle 1"/>
          <p:cNvSpPr>
            <a:spLocks noChangeArrowheads="1"/>
          </p:cNvSpPr>
          <p:nvPr/>
        </p:nvSpPr>
        <p:spPr bwMode="auto">
          <a:xfrm>
            <a:off x="1428728" y="1"/>
            <a:ext cx="5000660" cy="547842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800" b="0" i="0" u="none" strike="noStrike" cap="none" normalizeH="0" baseline="0" dirty="0" smtClean="0">
              <a:ln>
                <a:noFill/>
              </a:ln>
              <a:solidFill>
                <a:schemeClr val="tx1"/>
              </a:solidFill>
              <a:effectLst/>
              <a:latin typeface="Arial" panose="020B0604020202020204" pitchFamily="34" charset="0"/>
            </a:endParaRPr>
          </a:p>
        </p:txBody>
      </p:sp>
      <p:sp>
        <p:nvSpPr>
          <p:cNvPr id="26626" name="Rectangle 2"/>
          <p:cNvSpPr>
            <a:spLocks noChangeArrowheads="1"/>
          </p:cNvSpPr>
          <p:nvPr/>
        </p:nvSpPr>
        <p:spPr bwMode="auto">
          <a:xfrm>
            <a:off x="714348" y="4786322"/>
            <a:ext cx="7429552" cy="1200329"/>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ru-RU" b="0" i="0" u="none" strike="noStrike" cap="none" normalizeH="0" baseline="0" dirty="0" smtClean="0">
                <a:ln>
                  <a:noFill/>
                </a:ln>
                <a:solidFill>
                  <a:srgbClr val="000000"/>
                </a:solidFill>
                <a:effectLst/>
                <a:latin typeface="Calibri" panose="020F0502020204030204" charset="0"/>
                <a:ea typeface="Times New Roman" panose="02020603050405020304" pitchFamily="18" charset="0"/>
                <a:cs typeface="Times New Roman" panose="02020603050405020304" pitchFamily="18" charset="0"/>
              </a:rPr>
              <a:t>10)</a:t>
            </a:r>
            <a:r>
              <a:rPr kumimoji="0" lang="ru-RU" b="1" i="0" u="none" strike="noStrike" cap="none" normalizeH="0" baseline="0" dirty="0" smtClean="0">
                <a:ln>
                  <a:noFill/>
                </a:ln>
                <a:solidFill>
                  <a:srgbClr val="000000"/>
                </a:solidFill>
                <a:effectLst/>
                <a:latin typeface="Calibri" panose="020F0502020204030204" charset="0"/>
                <a:ea typeface="Times New Roman" panose="02020603050405020304" pitchFamily="18" charset="0"/>
                <a:cs typeface="Times New Roman" panose="02020603050405020304" pitchFamily="18" charset="0"/>
              </a:rPr>
              <a:t> Сложить ноги сошки. </a:t>
            </a:r>
            <a:r>
              <a:rPr kumimoji="0" lang="ru-RU" b="0" i="0" u="none" strike="noStrike" cap="none" normalizeH="0" baseline="0" dirty="0" smtClean="0">
                <a:ln>
                  <a:noFill/>
                </a:ln>
                <a:solidFill>
                  <a:srgbClr val="000000"/>
                </a:solidFill>
                <a:effectLst/>
                <a:latin typeface="Calibri" panose="020F0502020204030204" charset="0"/>
                <a:ea typeface="Times New Roman" panose="02020603050405020304" pitchFamily="18" charset="0"/>
                <a:cs typeface="Times New Roman" panose="02020603050405020304" pitchFamily="18" charset="0"/>
              </a:rPr>
              <a:t>Правой рукой поставить пулемет в вертикальное положение; левой рукой, несколько сведя ноги сошки, прижать их к стволу и скрепить пружинной застежкой.</a:t>
            </a:r>
            <a:endParaRPr kumimoji="0" lang="ru-RU" b="0" i="0" u="none" strike="noStrike" cap="none" normalizeH="0" baseline="0" dirty="0" smtClean="0">
              <a:ln>
                <a:noFill/>
              </a:ln>
              <a:solidFill>
                <a:schemeClr val="tx1"/>
              </a:solidFill>
              <a:effectLst/>
              <a:latin typeface="Calibri" panose="020F050202020403020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ru-RU"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ru-RU" sz="2700" b="1" dirty="0" smtClean="0">
                <a:solidFill>
                  <a:srgbClr val="C00000"/>
                </a:solidFill>
              </a:rPr>
              <a:t>Работа </a:t>
            </a:r>
            <a:r>
              <a:rPr lang="ru-RU" sz="2700" b="1" dirty="0" smtClean="0">
                <a:solidFill>
                  <a:srgbClr val="C00000"/>
                </a:solidFill>
              </a:rPr>
              <a:t>частей и механизмов при заряжании и стрельбе из 7,62 пулемета  Калашникова ПКМ</a:t>
            </a:r>
            <a:br>
              <a:rPr lang="ru-RU" dirty="0" smtClean="0">
                <a:solidFill>
                  <a:srgbClr val="C00000"/>
                </a:solidFill>
              </a:rPr>
            </a:br>
            <a:r>
              <a:rPr lang="ru-RU" b="1" dirty="0" smtClean="0">
                <a:solidFill>
                  <a:srgbClr val="C00000"/>
                </a:solidFill>
              </a:rPr>
              <a:t> </a:t>
            </a:r>
            <a:br>
              <a:rPr lang="ru-RU" dirty="0" smtClean="0"/>
            </a:br>
            <a:endParaRPr lang="ru-RU" dirty="0"/>
          </a:p>
        </p:txBody>
      </p:sp>
      <p:sp>
        <p:nvSpPr>
          <p:cNvPr id="3" name="Содержимое 2"/>
          <p:cNvSpPr>
            <a:spLocks noGrp="1"/>
          </p:cNvSpPr>
          <p:nvPr>
            <p:ph idx="1"/>
          </p:nvPr>
        </p:nvSpPr>
        <p:spPr>
          <a:xfrm>
            <a:off x="457200" y="1214422"/>
            <a:ext cx="8229600" cy="5214974"/>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r>
              <a:rPr lang="ru-RU" sz="1600" b="1" dirty="0" smtClean="0"/>
              <a:t>Положение частей и механизмов до заряжания</a:t>
            </a:r>
            <a:endParaRPr lang="ru-RU" sz="1600" dirty="0" smtClean="0"/>
          </a:p>
          <a:p>
            <a:r>
              <a:rPr lang="ru-RU" sz="1600" dirty="0" smtClean="0"/>
              <a:t>      Затворная рама с газовым поршнем и затвор под действием возвратно-боевой пружины находятся в крайнем переднем положении; газовый поршень — в патрубке газовой камеры; канал ствола закрыт затвором. Затвор повернут вокруг продольной оси вправо так, что его боевые выступы зашли за боевые упоры ствольной коробки — затвор заперт; ударник находится в переднем положении, его боек выходит из отверстия в остове затвора. Возвратно-боевая пружина имеет наименьшее сжатие. Рукоятка перезаряжания  находится в крайнем переднем положении.</a:t>
            </a:r>
            <a:endParaRPr lang="ru-RU" sz="1600" dirty="0" smtClean="0"/>
          </a:p>
          <a:p>
            <a:r>
              <a:rPr lang="ru-RU" sz="1600" b="1" dirty="0" smtClean="0"/>
              <a:t> </a:t>
            </a:r>
            <a:endParaRPr lang="ru-RU" sz="1600" dirty="0" smtClean="0"/>
          </a:p>
          <a:p>
            <a:endParaRPr lang="ru-RU" sz="1600" b="1" dirty="0" smtClean="0"/>
          </a:p>
          <a:p>
            <a:endParaRPr lang="ru-RU" sz="1600" b="1" dirty="0" smtClean="0"/>
          </a:p>
          <a:p>
            <a:endParaRPr lang="ru-RU" sz="1600" b="1" dirty="0" smtClean="0"/>
          </a:p>
          <a:p>
            <a:endParaRPr lang="ru-RU" sz="1600" b="1" dirty="0" smtClean="0"/>
          </a:p>
          <a:p>
            <a:endParaRPr lang="ru-RU" sz="1600" b="1" dirty="0" smtClean="0"/>
          </a:p>
          <a:p>
            <a:endParaRPr lang="ru-RU" sz="1600" b="1" dirty="0" smtClean="0"/>
          </a:p>
          <a:p>
            <a:r>
              <a:rPr lang="ru-RU" sz="1600" b="1" dirty="0" smtClean="0"/>
              <a:t>\</a:t>
            </a:r>
            <a:endParaRPr lang="ru-RU" sz="1600" b="1" dirty="0" smtClean="0"/>
          </a:p>
          <a:p>
            <a:endParaRPr lang="ru-RU" sz="1600" b="1" dirty="0" smtClean="0"/>
          </a:p>
          <a:p>
            <a:endParaRPr lang="ru-RU" sz="1600" b="1" dirty="0" smtClean="0"/>
          </a:p>
          <a:p>
            <a:endParaRPr lang="ru-RU" sz="1600" b="1" dirty="0" smtClean="0"/>
          </a:p>
          <a:p>
            <a:endParaRPr lang="ru-RU" sz="1600" b="1" dirty="0" smtClean="0"/>
          </a:p>
          <a:p>
            <a:r>
              <a:rPr lang="ru-RU" sz="1600" b="1" dirty="0" smtClean="0">
                <a:solidFill>
                  <a:srgbClr val="C00000"/>
                </a:solidFill>
              </a:rPr>
              <a:t>Положение частей и механизмов пулемета до заряжания:</a:t>
            </a:r>
            <a:endParaRPr lang="ru-RU" sz="1600" dirty="0" smtClean="0">
              <a:solidFill>
                <a:srgbClr val="C00000"/>
              </a:solidFill>
            </a:endParaRPr>
          </a:p>
          <a:p>
            <a:r>
              <a:rPr lang="ru-RU" sz="1600" b="1" dirty="0" smtClean="0"/>
              <a:t>1 – затвор; 2 – затворная рама; 3 – рычаг подачи; 4 – спусковой рычаг</a:t>
            </a:r>
            <a:endParaRPr lang="ru-RU" sz="1600" dirty="0" smtClean="0"/>
          </a:p>
          <a:p>
            <a:r>
              <a:rPr lang="ru-RU" sz="1600" dirty="0" smtClean="0"/>
              <a:t> </a:t>
            </a:r>
            <a:endParaRPr lang="ru-RU" sz="1600" dirty="0" smtClean="0"/>
          </a:p>
          <a:p>
            <a:endParaRPr lang="ru-RU" sz="1600" dirty="0"/>
          </a:p>
        </p:txBody>
      </p:sp>
      <p:pic>
        <p:nvPicPr>
          <p:cNvPr id="4" name="Рисунок 3" descr="Рис. 61. Положение частей и механизмов пулемета до заряжания:"/>
          <p:cNvPicPr/>
          <p:nvPr/>
        </p:nvPicPr>
        <p:blipFill>
          <a:blip r:embed="rId1"/>
          <a:srcRect/>
          <a:stretch>
            <a:fillRect/>
          </a:stretch>
        </p:blipFill>
        <p:spPr bwMode="auto">
          <a:xfrm>
            <a:off x="1071538" y="2928934"/>
            <a:ext cx="5572163" cy="2357454"/>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909116" y="447055"/>
            <a:ext cx="7181751" cy="461665"/>
          </a:xfrm>
          <a:prstGeom prst="rect">
            <a:avLst/>
          </a:prstGeom>
          <a:solidFill>
            <a:srgbClr val="C00000"/>
          </a:solidFill>
          <a:ln w="57150" cmpd="thickThin">
            <a:noFill/>
            <a:miter lim="800000"/>
          </a:ln>
        </p:spPr>
        <p:txBody>
          <a:bodyPr wrap="square">
            <a:spAutoFit/>
          </a:bodyPr>
          <a:lstStyle/>
          <a:p>
            <a:pPr algn="ctr"/>
            <a:r>
              <a:rPr lang="ru-RU" sz="2400" b="1" dirty="0" smtClean="0">
                <a:solidFill>
                  <a:srgbClr val="FFFF00"/>
                </a:solidFill>
              </a:rPr>
              <a:t>Контрольный опрос</a:t>
            </a:r>
            <a:endParaRPr lang="ru-RU" altLang="ru-RU" sz="2400" b="1" dirty="0">
              <a:solidFill>
                <a:srgbClr val="FFFF00"/>
              </a:solidFill>
            </a:endParaRPr>
          </a:p>
        </p:txBody>
      </p:sp>
      <p:sp>
        <p:nvSpPr>
          <p:cNvPr id="7" name="TextBox 6"/>
          <p:cNvSpPr txBox="1"/>
          <p:nvPr/>
        </p:nvSpPr>
        <p:spPr>
          <a:xfrm>
            <a:off x="0" y="1052736"/>
            <a:ext cx="9144000" cy="6492875"/>
          </a:xfrm>
          <a:prstGeom prst="rect">
            <a:avLst/>
          </a:prstGeom>
          <a:noFill/>
        </p:spPr>
        <p:txBody>
          <a:bodyPr wrap="square" rtlCol="0">
            <a:spAutoFit/>
          </a:bodyPr>
          <a:lstStyle/>
          <a:p>
            <a:pPr algn="just"/>
            <a:r>
              <a:rPr lang="ru-RU" sz="3200" b="1" dirty="0" smtClean="0">
                <a:solidFill>
                  <a:srgbClr val="FF0000"/>
                </a:solidFill>
              </a:rPr>
              <a:t>1 ВАРИАНТ:</a:t>
            </a:r>
            <a:r>
              <a:rPr lang="ru-RU" sz="3200" b="1" dirty="0" smtClean="0">
                <a:solidFill>
                  <a:schemeClr val="tx1">
                    <a:lumMod val="85000"/>
                    <a:lumOff val="15000"/>
                  </a:schemeClr>
                </a:solidFill>
              </a:rPr>
              <a:t> </a:t>
            </a:r>
            <a:r>
              <a:rPr lang="ru-RU" sz="3200" b="1" dirty="0">
                <a:effectLst>
                  <a:outerShdw blurRad="38100" dist="38100" dir="2700000" algn="tl">
                    <a:srgbClr val="000000">
                      <a:alpha val="43137"/>
                    </a:srgbClr>
                  </a:outerShdw>
                </a:effectLst>
              </a:rPr>
              <a:t>Назначение, </a:t>
            </a:r>
            <a:r>
              <a:rPr lang="ru-RU" sz="3200" b="1" dirty="0" smtClean="0">
                <a:effectLst>
                  <a:outerShdw blurRad="38100" dist="38100" dir="2700000" algn="tl">
                    <a:srgbClr val="000000">
                      <a:alpha val="43137"/>
                    </a:srgbClr>
                  </a:outerShdw>
                </a:effectLst>
              </a:rPr>
              <a:t>ТТХ 5,45-мм автомата </a:t>
            </a:r>
            <a:r>
              <a:rPr lang="ru-RU" sz="3200" b="1" dirty="0">
                <a:effectLst>
                  <a:outerShdw blurRad="38100" dist="38100" dir="2700000" algn="tl">
                    <a:srgbClr val="000000">
                      <a:alpha val="43137"/>
                    </a:srgbClr>
                  </a:outerShdw>
                </a:effectLst>
              </a:rPr>
              <a:t>Калашникова </a:t>
            </a:r>
            <a:r>
              <a:rPr lang="ru-RU" sz="3200" b="1" dirty="0" smtClean="0">
                <a:effectLst>
                  <a:outerShdw blurRad="38100" dist="38100" dir="2700000" algn="tl">
                    <a:srgbClr val="000000">
                      <a:alpha val="43137"/>
                    </a:srgbClr>
                  </a:outerShdw>
                </a:effectLst>
              </a:rPr>
              <a:t>АК-74.</a:t>
            </a:r>
            <a:endParaRPr lang="ru-RU" sz="3200" b="1" dirty="0" smtClean="0">
              <a:effectLst>
                <a:outerShdw blurRad="38100" dist="38100" dir="2700000" algn="tl">
                  <a:srgbClr val="000000">
                    <a:alpha val="43137"/>
                  </a:srgbClr>
                </a:outerShdw>
              </a:effectLst>
            </a:endParaRPr>
          </a:p>
          <a:p>
            <a:pPr algn="just"/>
            <a:endParaRPr lang="ru-RU" sz="3200" b="1" dirty="0" smtClean="0">
              <a:effectLst>
                <a:outerShdw blurRad="38100" dist="38100" dir="2700000" algn="tl">
                  <a:srgbClr val="000000">
                    <a:alpha val="43137"/>
                  </a:srgbClr>
                </a:outerShdw>
              </a:effectLst>
            </a:endParaRPr>
          </a:p>
          <a:p>
            <a:pPr algn="just"/>
            <a:r>
              <a:rPr lang="ru-RU" sz="3200" b="1" dirty="0" smtClean="0">
                <a:solidFill>
                  <a:srgbClr val="FF0000"/>
                </a:solidFill>
              </a:rPr>
              <a:t>2 </a:t>
            </a:r>
            <a:r>
              <a:rPr lang="ru-RU" sz="3200" b="1" dirty="0">
                <a:solidFill>
                  <a:srgbClr val="FF0000"/>
                </a:solidFill>
              </a:rPr>
              <a:t>ВАРИАНТ:</a:t>
            </a:r>
            <a:r>
              <a:rPr lang="ru-RU" sz="3200" b="1" dirty="0">
                <a:solidFill>
                  <a:schemeClr val="tx1">
                    <a:lumMod val="85000"/>
                    <a:lumOff val="15000"/>
                  </a:schemeClr>
                </a:solidFill>
              </a:rPr>
              <a:t> </a:t>
            </a:r>
            <a:r>
              <a:rPr lang="ru-RU" sz="3200" b="1" dirty="0" smtClean="0">
                <a:solidFill>
                  <a:schemeClr val="tx1">
                    <a:lumMod val="85000"/>
                    <a:lumOff val="15000"/>
                  </a:schemeClr>
                </a:solidFill>
              </a:rPr>
              <a:t>О</a:t>
            </a:r>
            <a:r>
              <a:rPr lang="ru-RU" sz="3200" b="1" dirty="0" smtClean="0">
                <a:effectLst>
                  <a:outerShdw blurRad="38100" dist="38100" dir="2700000" algn="tl">
                    <a:srgbClr val="000000">
                      <a:alpha val="43137"/>
                    </a:srgbClr>
                  </a:outerShdw>
                </a:effectLst>
              </a:rPr>
              <a:t>бщее </a:t>
            </a:r>
            <a:r>
              <a:rPr lang="ru-RU" sz="3200" b="1" dirty="0">
                <a:effectLst>
                  <a:outerShdw blurRad="38100" dist="38100" dir="2700000" algn="tl">
                    <a:srgbClr val="000000">
                      <a:alpha val="43137"/>
                    </a:srgbClr>
                  </a:outerShdw>
                </a:effectLst>
              </a:rPr>
              <a:t>устройство 5,45-мм </a:t>
            </a:r>
            <a:r>
              <a:rPr lang="ru-RU" sz="3200" b="1" dirty="0" smtClean="0">
                <a:effectLst>
                  <a:outerShdw blurRad="38100" dist="38100" dir="2700000" algn="tl">
                    <a:srgbClr val="000000">
                      <a:alpha val="43137"/>
                    </a:srgbClr>
                  </a:outerShdw>
                </a:effectLst>
              </a:rPr>
              <a:t>автомата </a:t>
            </a:r>
            <a:r>
              <a:rPr lang="ru-RU" sz="3200" b="1" dirty="0">
                <a:effectLst>
                  <a:outerShdw blurRad="38100" dist="38100" dir="2700000" algn="tl">
                    <a:srgbClr val="000000">
                      <a:alpha val="43137"/>
                    </a:srgbClr>
                  </a:outerShdw>
                </a:effectLst>
              </a:rPr>
              <a:t>Калашникова </a:t>
            </a:r>
            <a:r>
              <a:rPr lang="ru-RU" sz="3200" b="1" dirty="0" smtClean="0">
                <a:effectLst>
                  <a:outerShdw blurRad="38100" dist="38100" dir="2700000" algn="tl">
                    <a:srgbClr val="000000">
                      <a:alpha val="43137"/>
                    </a:srgbClr>
                  </a:outerShdw>
                </a:effectLst>
              </a:rPr>
              <a:t>АК-74.</a:t>
            </a:r>
            <a:endParaRPr lang="ru-RU" sz="3200" b="1" dirty="0" smtClean="0">
              <a:effectLst>
                <a:outerShdw blurRad="38100" dist="38100" dir="2700000" algn="tl">
                  <a:srgbClr val="000000">
                    <a:alpha val="43137"/>
                  </a:srgbClr>
                </a:outerShdw>
              </a:effectLst>
            </a:endParaRPr>
          </a:p>
          <a:p>
            <a:pPr algn="just"/>
            <a:endParaRPr lang="ru-RU" sz="3200" b="1" dirty="0" smtClean="0">
              <a:effectLst>
                <a:outerShdw blurRad="38100" dist="38100" dir="2700000" algn="tl">
                  <a:srgbClr val="000000">
                    <a:alpha val="43137"/>
                  </a:srgbClr>
                </a:outerShdw>
              </a:effectLst>
            </a:endParaRPr>
          </a:p>
          <a:p>
            <a:pPr algn="just"/>
            <a:r>
              <a:rPr lang="ru-RU" sz="3200" b="1" dirty="0" smtClean="0">
                <a:solidFill>
                  <a:srgbClr val="FF0000"/>
                </a:solidFill>
              </a:rPr>
              <a:t>3 ВАРИАНТ:</a:t>
            </a:r>
            <a:r>
              <a:rPr lang="ru-RU" sz="3200" b="1" dirty="0" smtClean="0">
                <a:solidFill>
                  <a:schemeClr val="tx1">
                    <a:lumMod val="85000"/>
                    <a:lumOff val="15000"/>
                  </a:schemeClr>
                </a:solidFill>
              </a:rPr>
              <a:t> </a:t>
            </a:r>
            <a:r>
              <a:rPr lang="ru-RU" sz="3200" b="1" dirty="0" smtClean="0">
                <a:effectLst>
                  <a:outerShdw blurRad="38100" dist="38100" dir="2700000" algn="tl">
                    <a:srgbClr val="000000">
                      <a:alpha val="43137"/>
                    </a:srgbClr>
                  </a:outerShdw>
                </a:effectLst>
              </a:rPr>
              <a:t>Порядок осмотра </a:t>
            </a:r>
            <a:r>
              <a:rPr lang="ru-RU" sz="3200" b="1" dirty="0" smtClean="0">
                <a:effectLst>
                  <a:outerShdw blurRad="38100" dist="38100" dir="2700000" algn="tl">
                    <a:srgbClr val="000000">
                      <a:alpha val="43137"/>
                    </a:srgbClr>
                  </a:outerShdw>
                </a:effectLst>
                <a:sym typeface="+mn-ea"/>
              </a:rPr>
              <a:t>автомата </a:t>
            </a:r>
            <a:r>
              <a:rPr lang="ru-RU" sz="3200" b="1" dirty="0">
                <a:effectLst>
                  <a:outerShdw blurRad="38100" dist="38100" dir="2700000" algn="tl">
                    <a:srgbClr val="000000">
                      <a:alpha val="43137"/>
                    </a:srgbClr>
                  </a:outerShdw>
                </a:effectLst>
                <a:sym typeface="+mn-ea"/>
              </a:rPr>
              <a:t>Калашникова </a:t>
            </a:r>
            <a:r>
              <a:rPr lang="ru-RU" sz="3200" b="1" dirty="0" smtClean="0">
                <a:effectLst>
                  <a:outerShdw blurRad="38100" dist="38100" dir="2700000" algn="tl">
                    <a:srgbClr val="000000">
                      <a:alpha val="43137"/>
                    </a:srgbClr>
                  </a:outerShdw>
                </a:effectLst>
                <a:sym typeface="+mn-ea"/>
              </a:rPr>
              <a:t>АК-74</a:t>
            </a:r>
            <a:r>
              <a:rPr lang="ru-RU" altLang="ru-RU" sz="3200" b="1" dirty="0" smtClean="0"/>
              <a:t>.</a:t>
            </a:r>
            <a:endParaRPr lang="ru-RU" altLang="ru-RU" sz="3200" b="1" dirty="0" smtClean="0"/>
          </a:p>
          <a:p>
            <a:pPr algn="just"/>
            <a:endParaRPr lang="ru-RU" sz="3200" b="1" dirty="0">
              <a:solidFill>
                <a:schemeClr val="tx1">
                  <a:lumMod val="85000"/>
                  <a:lumOff val="15000"/>
                </a:schemeClr>
              </a:solidFill>
            </a:endParaRPr>
          </a:p>
          <a:p>
            <a:pPr algn="just"/>
            <a:r>
              <a:rPr lang="ru-RU" sz="3200" b="1" dirty="0" smtClean="0">
                <a:solidFill>
                  <a:srgbClr val="FF0000"/>
                </a:solidFill>
              </a:rPr>
              <a:t>4 </a:t>
            </a:r>
            <a:r>
              <a:rPr lang="ru-RU" sz="3200" b="1" dirty="0">
                <a:solidFill>
                  <a:srgbClr val="FF0000"/>
                </a:solidFill>
              </a:rPr>
              <a:t>ВАРИАНТ:</a:t>
            </a:r>
            <a:r>
              <a:rPr lang="ru-RU" sz="3200" b="1" dirty="0">
                <a:solidFill>
                  <a:schemeClr val="tx1">
                    <a:lumMod val="85000"/>
                    <a:lumOff val="15000"/>
                  </a:schemeClr>
                </a:solidFill>
              </a:rPr>
              <a:t> </a:t>
            </a:r>
            <a:r>
              <a:rPr lang="ru-RU" sz="3200" b="1" dirty="0">
                <a:effectLst>
                  <a:outerShdw blurRad="38100" dist="38100" dir="2700000" algn="tl">
                    <a:srgbClr val="000000">
                      <a:alpha val="43137"/>
                    </a:srgbClr>
                  </a:outerShdw>
                </a:effectLst>
              </a:rPr>
              <a:t>Требования безопасности при обращении со стрелковым оружием</a:t>
            </a:r>
            <a:r>
              <a:rPr lang="ru-RU" sz="3200" b="1" dirty="0" smtClean="0">
                <a:effectLst>
                  <a:outerShdw blurRad="38100" dist="38100" dir="2700000" algn="tl">
                    <a:srgbClr val="000000">
                      <a:alpha val="43137"/>
                    </a:srgbClr>
                  </a:outerShdw>
                </a:effectLst>
              </a:rPr>
              <a:t>.</a:t>
            </a:r>
            <a:endParaRPr lang="ru-RU" sz="3200" b="1" dirty="0">
              <a:solidFill>
                <a:schemeClr val="tx1">
                  <a:lumMod val="85000"/>
                  <a:lumOff val="15000"/>
                </a:schemeClr>
              </a:solidFill>
            </a:endParaRPr>
          </a:p>
          <a:p>
            <a:pPr algn="just"/>
            <a:endParaRPr lang="ru-RU" sz="3200" b="1" dirty="0" smtClean="0">
              <a:solidFill>
                <a:schemeClr val="tx1">
                  <a:lumMod val="85000"/>
                  <a:lumOff val="15000"/>
                </a:schemeClr>
              </a:solidFill>
            </a:endParaRPr>
          </a:p>
          <a:p>
            <a:pPr algn="just"/>
            <a:endParaRPr lang="ru-RU" sz="3200" b="1" dirty="0" smtClean="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69006"/>
          </a:xfrm>
        </p:spPr>
        <p:style>
          <a:lnRef idx="1">
            <a:schemeClr val="accent3"/>
          </a:lnRef>
          <a:fillRef idx="2">
            <a:schemeClr val="accent3"/>
          </a:fillRef>
          <a:effectRef idx="1">
            <a:schemeClr val="accent3"/>
          </a:effectRef>
          <a:fontRef idx="minor">
            <a:schemeClr val="dk1"/>
          </a:fontRef>
        </p:style>
        <p:txBody>
          <a:bodyPr anchor="t">
            <a:normAutofit/>
          </a:bodyPr>
          <a:lstStyle/>
          <a:p>
            <a:pPr algn="l"/>
            <a:r>
              <a:rPr lang="ru-RU" sz="1600" dirty="0" smtClean="0"/>
              <a:t> Подаватель, входя своим выступом в паз на правой стенке затворной рамы, занимает крайнее правое положение; палец подачи своей пружиной приподнят вверх; верхние пальцы и рычаг подачи в крышке ствольной коробки под действием своих пружин опущены вниз.</a:t>
            </a:r>
            <a:br>
              <a:rPr lang="ru-RU" sz="1600" dirty="0" smtClean="0"/>
            </a:br>
            <a:r>
              <a:rPr lang="ru-RU" sz="1600" dirty="0" smtClean="0"/>
              <a:t>      Спусковой рычаг приподнят кверху, хвост спускового крючка отведен вперед; предохранитель повернут вперед, при этом его вырез обращен кверху и дает возможность спусковому  рычагу опуститься вниз.</a:t>
            </a:r>
            <a:br>
              <a:rPr lang="ru-RU" sz="1600" dirty="0" smtClean="0"/>
            </a:br>
            <a:r>
              <a:rPr lang="ru-RU" sz="1600" dirty="0" smtClean="0"/>
              <a:t>     Предохранитель пулемета повернут флажком вперед, при этом его вырез обращен кверху и дает возможность шепталу опуститься вниз.</a:t>
            </a:r>
            <a:br>
              <a:rPr lang="ru-RU" sz="1600" dirty="0" smtClean="0"/>
            </a:br>
            <a:r>
              <a:rPr lang="ru-RU" sz="1600" dirty="0" smtClean="0"/>
              <a:t>Крышка ствольной коробки закрыта; щитки приемника под действием своих пружин опущены вниз.</a:t>
            </a:r>
            <a:r>
              <a:rPr lang="ru-RU" sz="1600" b="1" dirty="0" smtClean="0"/>
              <a:t> </a:t>
            </a:r>
            <a:br>
              <a:rPr lang="ru-RU" sz="1600" b="1" dirty="0" smtClean="0"/>
            </a:br>
            <a:r>
              <a:rPr lang="ru-RU" sz="1600" b="1" dirty="0" smtClean="0"/>
              <a:t>                                         </a:t>
            </a:r>
            <a:r>
              <a:rPr lang="ru-RU" sz="1600" b="1" dirty="0" smtClean="0">
                <a:solidFill>
                  <a:srgbClr val="C00000"/>
                </a:solidFill>
              </a:rPr>
              <a:t>Работа частей и механизмов при заряжании</a:t>
            </a:r>
            <a:br>
              <a:rPr lang="ru-RU" sz="1600" b="1" dirty="0" smtClean="0"/>
            </a:br>
            <a:r>
              <a:rPr lang="ru-RU" sz="1600" dirty="0" smtClean="0"/>
              <a:t> </a:t>
            </a:r>
            <a:br>
              <a:rPr lang="ru-RU" sz="1600" dirty="0" smtClean="0"/>
            </a:br>
            <a:r>
              <a:rPr lang="ru-RU" sz="1600" b="1" dirty="0" smtClean="0"/>
              <a:t>     </a:t>
            </a:r>
            <a:r>
              <a:rPr lang="ru-RU" sz="1600" b="1" dirty="0" smtClean="0">
                <a:solidFill>
                  <a:srgbClr val="C00000"/>
                </a:solidFill>
              </a:rPr>
              <a:t>Для заряжания пулемета необходимо:</a:t>
            </a:r>
            <a:br>
              <a:rPr lang="ru-RU" sz="1600" dirty="0" smtClean="0"/>
            </a:br>
            <a:r>
              <a:rPr lang="ru-RU" sz="1600" dirty="0" smtClean="0"/>
              <a:t>— повернуть рукоятку пулемета влево;</a:t>
            </a:r>
            <a:br>
              <a:rPr lang="ru-RU" sz="1600" dirty="0" smtClean="0"/>
            </a:br>
            <a:r>
              <a:rPr lang="ru-RU" sz="1600" dirty="0" smtClean="0"/>
              <a:t>— открыть крышку ствольной коробки;</a:t>
            </a:r>
            <a:br>
              <a:rPr lang="ru-RU" sz="1600" dirty="0" smtClean="0"/>
            </a:br>
            <a:r>
              <a:rPr lang="ru-RU" sz="1600" dirty="0" smtClean="0"/>
              <a:t>— положить ленту на основание приемника так, чтобы первый патрон закраиной дна гильзы зашел за зацепы извлекателя;</a:t>
            </a:r>
            <a:br>
              <a:rPr lang="ru-RU" sz="1600" dirty="0" smtClean="0"/>
            </a:br>
            <a:r>
              <a:rPr lang="ru-RU" sz="1600" dirty="0" smtClean="0"/>
              <a:t>— закрыть крышку ствольной коробки;</a:t>
            </a:r>
            <a:br>
              <a:rPr lang="ru-RU" sz="1600" dirty="0" smtClean="0"/>
            </a:br>
            <a:r>
              <a:rPr lang="ru-RU" sz="1600" dirty="0" smtClean="0"/>
              <a:t>— отвести за рукоятку перезаряжания затворную раму назад до отказа, поставив ее на боевой взвод;</a:t>
            </a:r>
            <a:br>
              <a:rPr lang="ru-RU" sz="1600" dirty="0" smtClean="0"/>
            </a:br>
            <a:r>
              <a:rPr lang="ru-RU" sz="1600" dirty="0" smtClean="0"/>
              <a:t>— подать рукоятку перезаряжания  вперед до отказа.</a:t>
            </a:r>
            <a:br>
              <a:rPr lang="ru-RU" sz="1600" dirty="0" smtClean="0"/>
            </a:br>
            <a:endParaRPr lang="ru-RU"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14282" y="142852"/>
            <a:ext cx="8572560" cy="6555641"/>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ru-RU" sz="1400" b="1" dirty="0" smtClean="0">
              <a:solidFill>
                <a:srgbClr val="C00000"/>
              </a:solidFill>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ru-RU" sz="14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Положение частей и механизмов пулемета перед выстрелом (пулемет заряжен):</a:t>
            </a:r>
            <a:endParaRPr kumimoji="0" lang="ru-RU"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ru-RU"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а – пулемета ПКМ 1 – рычаг подачи; 2 – патронник; 3 – затвор; 4 – спусковой рычаг; 5 –затворная рама; 6 – шептало;</a:t>
            </a:r>
            <a:endParaRPr kumimoji="0" lang="ru-RU" sz="1400" b="0" i="0" u="none" strike="noStrike" cap="none" normalizeH="0" baseline="0" dirty="0" smtClean="0">
              <a:ln>
                <a:noFill/>
              </a:ln>
              <a:solidFill>
                <a:srgbClr val="C00000"/>
              </a:solidFill>
              <a:effectLst/>
              <a:latin typeface="Arial" panose="020B0604020202020204" pitchFamily="34" charset="0"/>
            </a:endParaRPr>
          </a:p>
        </p:txBody>
      </p:sp>
      <p:sp>
        <p:nvSpPr>
          <p:cNvPr id="2" name="Заголовок 1"/>
          <p:cNvSpPr>
            <a:spLocks noGrp="1"/>
          </p:cNvSpPr>
          <p:nvPr>
            <p:ph type="title"/>
          </p:nvPr>
        </p:nvSpPr>
        <p:spPr>
          <a:xfrm>
            <a:off x="457200" y="274638"/>
            <a:ext cx="8229600" cy="5940444"/>
          </a:xfrm>
        </p:spPr>
        <p:txBody>
          <a:bodyPr anchor="t">
            <a:normAutofit/>
          </a:bodyPr>
          <a:lstStyle/>
          <a:p>
            <a:pPr algn="l"/>
            <a:r>
              <a:rPr lang="ru-RU" sz="1200" b="1" dirty="0" smtClean="0"/>
              <a:t>     Пулемет заряжен.Если не предстоит немедленное открытие огня, то необходимо поставить пулемет на предохранитель, повернув флажок назад; при этом вы­рез для спускового рычага оказывается снизу и спусковой рычаг (шептало пулемета ПКТ) не может опуститься вниз.</a:t>
            </a:r>
            <a:br>
              <a:rPr lang="ru-RU" sz="1200" b="1" dirty="0" smtClean="0"/>
            </a:br>
            <a:r>
              <a:rPr lang="ru-RU" sz="1200" b="1" dirty="0" smtClean="0"/>
              <a:t>     При отводе рукоятки перезаряжания назад она своим ведущим выступом сцепляется с уступом затворной рамы и отводит ее назад, сжимая возвратно-боевую пружину; ударник, помещаясь своим выступом в кольцевой проточке стойки затворной рамы, отходит назад.</a:t>
            </a:r>
            <a:br>
              <a:rPr lang="ru-RU" sz="1200" b="1" dirty="0" smtClean="0"/>
            </a:br>
            <a:r>
              <a:rPr lang="ru-RU" sz="1200" b="1" dirty="0" smtClean="0"/>
              <a:t>      Зацепы извлекателя извлекают из ленты патрон и переносят его назад, при этом патрон приподнимает вверх рычаг подачи, сжимая его пружину; патрон, дойдя дном гильзы до гребня подачи, под действием его скоса и рычага подачи опускается в приемное окно основания приемника и становится перед досылателем затвора.</a:t>
            </a:r>
            <a:br>
              <a:rPr lang="ru-RU" sz="1200" b="1" dirty="0" smtClean="0"/>
            </a:br>
            <a:r>
              <a:rPr lang="ru-RU" sz="1200" b="1" dirty="0" smtClean="0"/>
              <a:t>      После отведения затворной рамы на длину свободного хода она, действуя передним скосом фигурного выреза на ведущий выступ затвора, поворачивает затвор влево; боевые выступы затвора выходят из-за боевых упоров ствольной коробки — происходит отпирание затвора; после этого затвор отходит назад вместе с затворной рамой.</a:t>
            </a:r>
            <a:br>
              <a:rPr lang="ru-RU" sz="1200" b="1" dirty="0" smtClean="0"/>
            </a:br>
            <a:r>
              <a:rPr lang="ru-RU" sz="1200" b="1" dirty="0" smtClean="0"/>
              <a:t>      При дальнейшем отведении рукоятки затворная рама воздействует левой наклонной гранью на ролик подавателя, а выступом — на скосы толкателя щитка. Верхняя часть подавателя при этом поворачивается влево; палец подачи, упираясь в звено ленты, перемещает ленту влево и устанавливает очередной патрон против зацепов извлекателя; верхние пальцы крышки ствольной коробки, пропустив очередной патрон влево, вместе с пальцем подачи удерживают ленту в приемнике. Толкатель выступом затворной рамы смещается влево и загибом открывает щиток окна ствольной коробки.</a:t>
            </a:r>
            <a:br>
              <a:rPr lang="ru-RU" sz="1200" b="1" dirty="0" smtClean="0"/>
            </a:br>
            <a:endParaRPr lang="ru-RU" sz="1200" b="1" dirty="0"/>
          </a:p>
        </p:txBody>
      </p:sp>
      <p:pic>
        <p:nvPicPr>
          <p:cNvPr id="3" name="Рисунок 2" descr="Рис. 62. Положение частей и механизмов пулемета перед выстрелом (пулемет заряжен):"/>
          <p:cNvPicPr/>
          <p:nvPr/>
        </p:nvPicPr>
        <p:blipFill>
          <a:blip r:embed="rId1"/>
          <a:srcRect r="16279" b="43061"/>
          <a:stretch>
            <a:fillRect/>
          </a:stretch>
        </p:blipFill>
        <p:spPr bwMode="auto">
          <a:xfrm>
            <a:off x="2285984" y="3643314"/>
            <a:ext cx="4071966" cy="200026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pPr algn="l"/>
            <a:r>
              <a:rPr lang="ru-RU" sz="1800" b="1" dirty="0" smtClean="0">
                <a:solidFill>
                  <a:srgbClr val="C00000"/>
                </a:solidFill>
              </a:rPr>
              <a:t>                                      Работа частей и механизмов при стрельбе</a:t>
            </a:r>
            <a:br>
              <a:rPr lang="ru-RU" sz="1400" b="1" dirty="0" smtClean="0"/>
            </a:br>
            <a:r>
              <a:rPr lang="ru-RU" sz="1400" dirty="0" smtClean="0"/>
              <a:t> </a:t>
            </a:r>
            <a:br>
              <a:rPr lang="ru-RU" sz="1400" dirty="0" smtClean="0"/>
            </a:br>
            <a:r>
              <a:rPr lang="ru-RU" sz="1400" dirty="0" smtClean="0"/>
              <a:t>     </a:t>
            </a:r>
            <a:r>
              <a:rPr lang="ru-RU" sz="1400" b="1" dirty="0" smtClean="0"/>
              <a:t> </a:t>
            </a:r>
            <a:r>
              <a:rPr lang="ru-RU" sz="1200" b="1" dirty="0" smtClean="0"/>
              <a:t>Для открытия огня необходимо нажать на спусковой крючок (кнопку электроспуска или спусковой рычаг), предварительно повернув флажок предохранителя вперед, если пулемет стоял на предохранителе. При повороте широкий вырез предохранителя становится под спусковым рычагом (шепталом) и дает возможность ему опуститься вниз.</a:t>
            </a:r>
            <a:br>
              <a:rPr lang="ru-RU" sz="1200" b="1" dirty="0" smtClean="0"/>
            </a:br>
            <a:r>
              <a:rPr lang="ru-RU" sz="1200" b="1" dirty="0" smtClean="0"/>
              <a:t>      Спусковой крючок, вращаясь на своей оси, зацепом нажимает на спусковой рычаг и выводит его шептало из под боевого взвода затворной рамы; затворная рама вместе с затвором под действием возвратно-боевой пружины устремляется вперед, при этом затвор досылателем выталкивает патрон из приемного окна основания приемника, досылает его в патронник и закрывает канал ствола.</a:t>
            </a:r>
            <a:br>
              <a:rPr lang="ru-RU" sz="1200" b="1" dirty="0" smtClean="0"/>
            </a:br>
            <a:r>
              <a:rPr lang="ru-RU" sz="1200" b="1" dirty="0" smtClean="0"/>
              <a:t>      При движении затворная рама, воздействуя своей правой наклонной гранью на выступ подавателя, отклоняет верхнюю часть подавателя вправо; палец подачи заскакивает за очередное звено ленты; верхние пальцы крышки ствольной коробки при этом удерживают ленту от выпадения; при подходе затвора к казенному срезу ствола выбрасыватель входит в его вырез, а зацеп выбрасывателя заскакивает за закраину дна гильзы. Затвор сначала под действием скоса выступа ствольной коробки на скос правого боевого выступа, а затем заднего скоса фигурного выреза затворной рамы на ведущий выступ поворачивается вокруг продольной оси вправо; его боевые выступы заходят за боевые упоры ствольной коробки — происходит запирание затвора.</a:t>
            </a:r>
            <a:br>
              <a:rPr lang="ru-RU" sz="1200" b="1" dirty="0" smtClean="0"/>
            </a:br>
            <a:r>
              <a:rPr lang="ru-RU" sz="1200" b="1" dirty="0" smtClean="0"/>
              <a:t>      При дальнейшем движении затворной рамы зацепы извлекателя заскакивают за закраину дна гильзы очередного патрона; боек ударника выходит из отверстия в остове затвора и разбивает капсюль патрона — происходит выстрел.</a:t>
            </a:r>
            <a:br>
              <a:rPr lang="ru-RU" sz="1200" b="1" dirty="0" smtClean="0"/>
            </a:br>
            <a:r>
              <a:rPr lang="ru-RU" sz="1200" b="1" dirty="0" smtClean="0"/>
              <a:t>      Пуля под действием давления пороховых газов движется по каналу ствола; как только она минует газоотводное отверстие, часть пороховых газов, устремляясь через это отверстие в газовую камеру, давит на газовый поршень и отбрасывает затворную раму назад. Отходя назад, затворная рама (как и при отведении ее за рукоятку перезаряжания) зацепами извлекателя извлекает из ленты и переносит назад патрон, который под действием скоса гребня подачи и рычага подачи опускается в прием­ное окно основания приемника.</a:t>
            </a:r>
            <a:br>
              <a:rPr lang="ru-RU" sz="1200" b="1" dirty="0" smtClean="0"/>
            </a:br>
            <a:r>
              <a:rPr lang="ru-RU" sz="1200" b="1" dirty="0" smtClean="0"/>
              <a:t>      После прохождения затворной рамой пути свободного хода (10—15 мм) она, действуя передним скосом фигурного выреза на ведущий выступ затвора, поворачивает затвор вокруг продольной оси влево и выводит его боевые выступы из-за боевых упоров ствольной коробки — происходит отпирание затвора.</a:t>
            </a:r>
            <a:br>
              <a:rPr lang="ru-RU" sz="1200" b="1" dirty="0" smtClean="0"/>
            </a:br>
            <a:r>
              <a:rPr lang="ru-RU" sz="1200" b="1" dirty="0" smtClean="0"/>
              <a:t>      Затвор, двигаясь назад вместе с затворной рамой, за­цепом выбрасывателя извлекает гильзу из патронника; затворная рама смещает толкатель влево, который своим загибом поворачивает щиток и открывает окно ствольной коробки; гильза, удерживаемая зацепом выбрасывателя, наталкивается на отражательный выступ ствольной коробки и выбрасывается наружу.</a:t>
            </a:r>
            <a:br>
              <a:rPr lang="ru-RU" sz="1200" b="1" dirty="0" smtClean="0"/>
            </a:br>
            <a:r>
              <a:rPr lang="ru-RU" sz="1200" b="1" dirty="0" smtClean="0"/>
              <a:t>      Затворная рама, при движении назад, воздействуя своей левой наклонной гранью на ролик подавателя, поворачивает верхнюю часть подавателя влево; палец подачи перемещает ленту влево и устанавливает очередной патрон против зацепов извлекателя.</a:t>
            </a:r>
            <a:br>
              <a:rPr lang="ru-RU" sz="1200" b="1" dirty="0" smtClean="0"/>
            </a:br>
            <a:r>
              <a:rPr lang="ru-RU" sz="1200" b="1" dirty="0" smtClean="0"/>
              <a:t>      После удара затворной рамы в крайнем заднем положении об ограничитель она под действием возвратно-боевой пружины устремляется вперед и, если спусковой крючок нажат, не останавливается на боевом взводе, а затвором досылает очередной патрон в патронник и ударником разбивает капсюль патрона — происходит следующий выстрел.</a:t>
            </a:r>
            <a:br>
              <a:rPr lang="ru-RU" sz="1200" b="1" dirty="0" smtClean="0"/>
            </a:br>
            <a:endParaRPr lang="ru-RU" sz="12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54758"/>
          </a:xfrm>
        </p:spPr>
        <p:style>
          <a:lnRef idx="1">
            <a:schemeClr val="accent3"/>
          </a:lnRef>
          <a:fillRef idx="2">
            <a:schemeClr val="accent3"/>
          </a:fillRef>
          <a:effectRef idx="1">
            <a:schemeClr val="accent3"/>
          </a:effectRef>
          <a:fontRef idx="minor">
            <a:schemeClr val="dk1"/>
          </a:fontRef>
        </p:style>
        <p:txBody>
          <a:bodyPr anchor="t">
            <a:normAutofit/>
          </a:bodyPr>
          <a:lstStyle/>
          <a:p>
            <a:pPr algn="l"/>
            <a:endParaRPr lang="ru-RU" sz="1200" dirty="0"/>
          </a:p>
        </p:txBody>
      </p:sp>
      <p:graphicFrame>
        <p:nvGraphicFramePr>
          <p:cNvPr id="3" name="Таблица 2"/>
          <p:cNvGraphicFramePr>
            <a:graphicFrameLocks noGrp="1"/>
          </p:cNvGraphicFramePr>
          <p:nvPr/>
        </p:nvGraphicFramePr>
        <p:xfrm>
          <a:off x="571473" y="571481"/>
          <a:ext cx="8001056" cy="5643601"/>
        </p:xfrm>
        <a:graphic>
          <a:graphicData uri="http://schemas.openxmlformats.org/drawingml/2006/table">
            <a:tbl>
              <a:tblPr firstRow="1" bandRow="1">
                <a:tableStyleId>{5C22544A-7EE6-4342-B048-85BDC9FD1C3A}</a:tableStyleId>
              </a:tblPr>
              <a:tblGrid>
                <a:gridCol w="2815646"/>
                <a:gridCol w="2592705"/>
                <a:gridCol w="2592705"/>
              </a:tblGrid>
              <a:tr h="206137">
                <a:tc>
                  <a:txBody>
                    <a:bodyPr/>
                    <a:lstStyle/>
                    <a:p>
                      <a:pPr algn="just">
                        <a:lnSpc>
                          <a:spcPct val="115000"/>
                        </a:lnSpc>
                        <a:spcAft>
                          <a:spcPts val="0"/>
                        </a:spcAft>
                      </a:pPr>
                      <a:r>
                        <a:rPr lang="ru-RU" sz="1000" dirty="0">
                          <a:latin typeface="Times New Roman" panose="02020603050405020304"/>
                          <a:ea typeface="Times New Roman" panose="02020603050405020304"/>
                          <a:cs typeface="Times New Roman" panose="02020603050405020304"/>
                        </a:rPr>
                        <a:t>Задержки и их характеристика</a:t>
                      </a:r>
                      <a:endParaRPr lang="ru-RU" sz="1000" dirty="0">
                        <a:latin typeface="Calibri" panose="020F0502020204030204"/>
                        <a:ea typeface="Times New Roman" panose="02020603050405020304"/>
                        <a:cs typeface="Times New Roman" panose="02020603050405020304"/>
                      </a:endParaRPr>
                    </a:p>
                  </a:txBody>
                  <a:tcPr marL="25400" marR="25400" marT="0" marB="0" anchor="ctr"/>
                </a:tc>
                <a:tc>
                  <a:txBody>
                    <a:bodyPr/>
                    <a:lstStyle/>
                    <a:p>
                      <a:pPr algn="just">
                        <a:lnSpc>
                          <a:spcPct val="115000"/>
                        </a:lnSpc>
                        <a:spcAft>
                          <a:spcPts val="0"/>
                        </a:spcAft>
                      </a:pPr>
                      <a:r>
                        <a:rPr lang="ru-RU" sz="1000">
                          <a:latin typeface="Times New Roman" panose="02020603050405020304"/>
                          <a:ea typeface="Times New Roman" panose="02020603050405020304"/>
                          <a:cs typeface="Times New Roman" panose="02020603050405020304"/>
                        </a:rPr>
                        <a:t>Причины задержки</a:t>
                      </a:r>
                      <a:endParaRPr lang="ru-RU" sz="1000">
                        <a:latin typeface="Calibri" panose="020F0502020204030204"/>
                        <a:ea typeface="Times New Roman" panose="02020603050405020304"/>
                        <a:cs typeface="Times New Roman" panose="02020603050405020304"/>
                      </a:endParaRPr>
                    </a:p>
                  </a:txBody>
                  <a:tcPr marL="25400" marR="25400" marT="0" marB="0" anchor="ctr"/>
                </a:tc>
                <a:tc>
                  <a:txBody>
                    <a:bodyPr/>
                    <a:lstStyle/>
                    <a:p>
                      <a:pPr algn="just">
                        <a:lnSpc>
                          <a:spcPct val="115000"/>
                        </a:lnSpc>
                        <a:spcAft>
                          <a:spcPts val="0"/>
                        </a:spcAft>
                      </a:pPr>
                      <a:r>
                        <a:rPr lang="ru-RU" sz="1000" dirty="0">
                          <a:latin typeface="Times New Roman" panose="02020603050405020304"/>
                          <a:ea typeface="Times New Roman" panose="02020603050405020304"/>
                          <a:cs typeface="Times New Roman" panose="02020603050405020304"/>
                        </a:rPr>
                        <a:t>Способы устранения</a:t>
                      </a:r>
                      <a:endParaRPr lang="ru-RU" sz="1000" dirty="0">
                        <a:latin typeface="Calibri" panose="020F0502020204030204"/>
                        <a:ea typeface="Times New Roman" panose="02020603050405020304"/>
                        <a:cs typeface="Times New Roman" panose="02020603050405020304"/>
                      </a:endParaRPr>
                    </a:p>
                  </a:txBody>
                  <a:tcPr marL="25400" marR="25400" marT="0" marB="0" anchor="ctr"/>
                </a:tc>
              </a:tr>
              <a:tr h="184599">
                <a:tc>
                  <a:txBody>
                    <a:bodyPr/>
                    <a:lstStyle/>
                    <a:p>
                      <a:pPr algn="just">
                        <a:lnSpc>
                          <a:spcPct val="115000"/>
                        </a:lnSpc>
                        <a:spcAft>
                          <a:spcPts val="0"/>
                        </a:spcAft>
                      </a:pPr>
                      <a:r>
                        <a:rPr lang="ru-RU" sz="1000">
                          <a:latin typeface="Times New Roman" panose="02020603050405020304"/>
                          <a:ea typeface="Times New Roman" panose="02020603050405020304"/>
                          <a:cs typeface="Times New Roman" panose="02020603050405020304"/>
                        </a:rPr>
                        <a:t>1</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gn="just">
                        <a:lnSpc>
                          <a:spcPct val="115000"/>
                        </a:lnSpc>
                        <a:spcAft>
                          <a:spcPts val="0"/>
                        </a:spcAft>
                      </a:pPr>
                      <a:r>
                        <a:rPr lang="ru-RU" sz="1000">
                          <a:latin typeface="Times New Roman" panose="02020603050405020304"/>
                          <a:ea typeface="Times New Roman" panose="02020603050405020304"/>
                          <a:cs typeface="Times New Roman" panose="02020603050405020304"/>
                        </a:rPr>
                        <a:t>2</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gn="just">
                        <a:lnSpc>
                          <a:spcPct val="115000"/>
                        </a:lnSpc>
                        <a:spcAft>
                          <a:spcPts val="0"/>
                        </a:spcAft>
                      </a:pPr>
                      <a:r>
                        <a:rPr lang="ru-RU" sz="1000">
                          <a:latin typeface="Times New Roman" panose="02020603050405020304"/>
                          <a:ea typeface="Times New Roman" panose="02020603050405020304"/>
                          <a:cs typeface="Times New Roman" panose="02020603050405020304"/>
                        </a:rPr>
                        <a:t>3</a:t>
                      </a:r>
                      <a:endParaRPr lang="ru-RU" sz="1000">
                        <a:latin typeface="Calibri" panose="020F0502020204030204"/>
                        <a:ea typeface="Times New Roman" panose="02020603050405020304"/>
                        <a:cs typeface="Times New Roman" panose="02020603050405020304"/>
                      </a:endParaRPr>
                    </a:p>
                  </a:txBody>
                  <a:tcPr marL="25400" marR="25400" marT="0" marB="0"/>
                </a:tc>
              </a:tr>
              <a:tr h="1057343">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Недоход затворной рамы в переднее положение</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Затворная рама, не дойдя в переднее положение, остановилась, очередной патрон в патроннике, зацепы извлекателя не захватили патрон в патроннике.</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1. Загрязнение ствольной коробки патронника, нагар в патрубке газовой камеры.</a:t>
                      </a:r>
                      <a:endParaRPr lang="ru-RU" sz="1000" dirty="0">
                        <a:latin typeface="Calibri" panose="020F0502020204030204"/>
                        <a:ea typeface="Times New Roman" panose="02020603050405020304"/>
                        <a:cs typeface="Times New Roman" panose="02020603050405020304"/>
                      </a:endParaRPr>
                    </a:p>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2. Помятость или загрязнение патрона или ленты</a:t>
                      </a:r>
                      <a:endParaRPr lang="ru-RU" sz="1000" dirty="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Не разбирая пулемета, смазать патронник, трущиеся части, патрубок газовой камеры. При первой возможности почистить, ствол заменить.</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Заменить патроны или ленту.</a:t>
                      </a:r>
                      <a:endParaRPr lang="ru-RU" sz="1000">
                        <a:latin typeface="Calibri" panose="020F0502020204030204"/>
                        <a:ea typeface="Times New Roman" panose="02020603050405020304"/>
                        <a:cs typeface="Times New Roman" panose="02020603050405020304"/>
                      </a:endParaRPr>
                    </a:p>
                  </a:txBody>
                  <a:tcPr marL="25400" marR="25400" marT="0" marB="0"/>
                </a:tc>
              </a:tr>
              <a:tr h="1057343">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Осечка. Затворная рама в переднем положении, патрон в патроннике, выстрела не произошло.</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1. Неисправность патрона</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2. Неисправность ударник</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3. Загрязнение пулемета или застывание смазки</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Осмотреть извлеченный патрон и при отсутствии глубокой вмятины на капсюле почистить затвор, патронник и трущиеся части, а при поломке или износе ударника, пулемет отправить в ремонтную мастерскую.</a:t>
                      </a:r>
                      <a:endParaRPr lang="ru-RU" sz="1000">
                        <a:latin typeface="Calibri" panose="020F0502020204030204"/>
                        <a:ea typeface="Times New Roman" panose="02020603050405020304"/>
                        <a:cs typeface="Times New Roman" panose="02020603050405020304"/>
                      </a:endParaRPr>
                    </a:p>
                  </a:txBody>
                  <a:tcPr marL="25400" marR="25400" marT="0" marB="0"/>
                </a:tc>
              </a:tr>
              <a:tr h="1661389">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Не извлечение гильзы. Затворная рама остановилась в промежуточном положении, гильза осталась в патроннике и очередной патрон уткнулся в нее пулей.</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1. Неисправность выбрасывателя или его пружины.</a:t>
                      </a:r>
                      <a:endParaRPr lang="ru-RU" sz="1000" dirty="0">
                        <a:latin typeface="Calibri" panose="020F0502020204030204"/>
                        <a:ea typeface="Times New Roman" panose="02020603050405020304"/>
                        <a:cs typeface="Times New Roman" panose="02020603050405020304"/>
                      </a:endParaRPr>
                    </a:p>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2. Загрязнение патронника или патрона, срыв закраины гильзы.</a:t>
                      </a:r>
                      <a:endParaRPr lang="ru-RU" sz="1000" dirty="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Если гильза при перезаряжании из патронника не извлекается,   выбить ее шомполом или заменить ствол.</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В случае срыва закраины гильзы прочистить патронник, переставить регулятор на меньшее деление.</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При неисправности выбрасывателя или его пружины пулемет отправить ремонтную мастерскую.</a:t>
                      </a:r>
                      <a:endParaRPr lang="ru-RU" sz="1000">
                        <a:latin typeface="Calibri" panose="020F0502020204030204"/>
                        <a:ea typeface="Times New Roman" panose="02020603050405020304"/>
                        <a:cs typeface="Times New Roman" panose="02020603050405020304"/>
                      </a:endParaRPr>
                    </a:p>
                  </a:txBody>
                  <a:tcPr marL="25400" marR="25400" marT="0" marB="0"/>
                </a:tc>
              </a:tr>
              <a:tr h="1476790">
                <a:tc>
                  <a:txBody>
                    <a:bodyPr/>
                    <a:lstStyle/>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Прихват гильзы. Гильза, извлеченная из патронника, остается в ствольной</a:t>
                      </a:r>
                      <a:endParaRPr lang="ru-RU" sz="1000" dirty="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a:latin typeface="Times New Roman" panose="02020603050405020304"/>
                          <a:ea typeface="Times New Roman" panose="02020603050405020304"/>
                          <a:cs typeface="Times New Roman" panose="02020603050405020304"/>
                        </a:rPr>
                        <a:t>1. Загрязнение трущихся частей, газовых путей или патронника.</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2. Неисправность отражательного выступа или</a:t>
                      </a:r>
                      <a:endParaRPr lang="ru-RU" sz="1000">
                        <a:latin typeface="Calibri" panose="020F0502020204030204"/>
                        <a:ea typeface="Times New Roman" panose="02020603050405020304"/>
                        <a:cs typeface="Times New Roman" panose="02020603050405020304"/>
                      </a:endParaRPr>
                    </a:p>
                    <a:p>
                      <a:pPr>
                        <a:lnSpc>
                          <a:spcPct val="115000"/>
                        </a:lnSpc>
                        <a:spcAft>
                          <a:spcPts val="0"/>
                        </a:spcAft>
                      </a:pPr>
                      <a:r>
                        <a:rPr lang="ru-RU" sz="1000">
                          <a:latin typeface="Times New Roman" panose="02020603050405020304"/>
                          <a:ea typeface="Times New Roman" panose="02020603050405020304"/>
                          <a:cs typeface="Times New Roman" panose="02020603050405020304"/>
                        </a:rPr>
                        <a:t>3.Неисправность выбрасывателя или его пружины.</a:t>
                      </a:r>
                      <a:endParaRPr lang="ru-RU" sz="1000">
                        <a:latin typeface="Calibri" panose="020F0502020204030204"/>
                        <a:ea typeface="Times New Roman" panose="02020603050405020304"/>
                        <a:cs typeface="Times New Roman" panose="02020603050405020304"/>
                      </a:endParaRPr>
                    </a:p>
                  </a:txBody>
                  <a:tcPr marL="25400" marR="25400" marT="0" marB="0"/>
                </a:tc>
                <a:tc>
                  <a:txBody>
                    <a:bodyPr/>
                    <a:lstStyle/>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Удалить гильзу из ствольной коробки и продолжать стрельбу. При повторении задержки смазать трущиеся части и патронник.</a:t>
                      </a:r>
                      <a:endParaRPr lang="ru-RU" sz="1000" dirty="0">
                        <a:latin typeface="Calibri" panose="020F0502020204030204"/>
                        <a:ea typeface="Times New Roman" panose="02020603050405020304"/>
                        <a:cs typeface="Times New Roman" panose="02020603050405020304"/>
                      </a:endParaRPr>
                    </a:p>
                    <a:p>
                      <a:pPr>
                        <a:lnSpc>
                          <a:spcPct val="115000"/>
                        </a:lnSpc>
                        <a:spcAft>
                          <a:spcPts val="0"/>
                        </a:spcAft>
                      </a:pPr>
                      <a:r>
                        <a:rPr lang="ru-RU" sz="1000" dirty="0">
                          <a:latin typeface="Times New Roman" panose="02020603050405020304"/>
                          <a:ea typeface="Times New Roman" panose="02020603050405020304"/>
                          <a:cs typeface="Times New Roman" panose="02020603050405020304"/>
                        </a:rPr>
                        <a:t>При неисправности выбрасывателя, его пружины, отражательного выступа или толкателя щитка пулемет отправить в ремонтную мастерскую</a:t>
                      </a:r>
                      <a:endParaRPr lang="ru-RU" sz="1000" dirty="0">
                        <a:latin typeface="Calibri" panose="020F0502020204030204"/>
                        <a:ea typeface="Times New Roman" panose="02020603050405020304"/>
                        <a:cs typeface="Times New Roman" panose="02020603050405020304"/>
                      </a:endParaRPr>
                    </a:p>
                  </a:txBody>
                  <a:tcPr marL="25400" marR="25400" marT="0" marB="0"/>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323850" y="1988820"/>
            <a:ext cx="8229600" cy="4525963"/>
          </a:xfrm>
        </p:spPr>
        <p:txBody>
          <a:bodyPr/>
          <a:lstStyle/>
          <a:p>
            <a:pPr marL="0" indent="0">
              <a:buNone/>
            </a:pPr>
            <a:r>
              <a:rPr lang="ru-RU" b="1" dirty="0">
                <a:solidFill>
                  <a:srgbClr val="FF0000"/>
                </a:solidFill>
                <a:effectLst>
                  <a:outerShdw blurRad="38100" dist="38100" dir="2700000" algn="tl">
                    <a:srgbClr val="000000">
                      <a:alpha val="43137"/>
                    </a:srgbClr>
                  </a:outerShdw>
                </a:effectLst>
              </a:rPr>
              <a:t>Пулемет Калашникова танковый </a:t>
            </a:r>
            <a:r>
              <a:rPr lang="ru-RU" b="1" dirty="0"/>
              <a:t>калибра 7,62-мм, спаренный с пушкой, предназначен для поражения открыто расположенных огневых средств противника и живой силы.</a:t>
            </a:r>
            <a:endParaRPr lang="ru-RU" b="1" dirty="0"/>
          </a:p>
          <a:p>
            <a:pPr marL="0" indent="0">
              <a:buNone/>
            </a:pPr>
            <a:endParaRPr lang="ru-RU" dirty="0"/>
          </a:p>
        </p:txBody>
      </p:sp>
      <p:pic>
        <p:nvPicPr>
          <p:cNvPr id="5" name="Picture 6" descr="пкт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388" y="4149338"/>
            <a:ext cx="8772525" cy="242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p:cNvSpPr txBox="1"/>
          <p:nvPr/>
        </p:nvSpPr>
        <p:spPr>
          <a:xfrm>
            <a:off x="0" y="0"/>
            <a:ext cx="9161145" cy="192214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dirty="0" smtClean="0"/>
              <a:t>Вопрос 3. </a:t>
            </a:r>
            <a:r>
              <a:rPr lang="ru-RU" sz="2400" b="1" dirty="0">
                <a:solidFill>
                  <a:srgbClr val="FF0000"/>
                </a:solidFill>
                <a:sym typeface="+mn-ea"/>
              </a:rPr>
              <a:t>Назначение, боевые свойства и устройство пулемета Калашникова танкового (ПКТ).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a:t>
            </a:r>
            <a:br>
              <a:rPr lang="ru-RU" sz="2400" b="1" dirty="0" smtClean="0">
                <a:solidFill>
                  <a:srgbClr val="FF0000"/>
                </a:solidFill>
              </a:rPr>
            </a:br>
            <a:endParaRPr lang="ru-RU" sz="24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type="title"/>
          </p:nvPr>
        </p:nvSpPr>
        <p:spPr>
          <a:xfrm>
            <a:off x="457200" y="274638"/>
            <a:ext cx="8229600" cy="5962674"/>
          </a:xfrm>
        </p:spPr>
        <p:txBody>
          <a:bodyPr>
            <a:normAutofit/>
          </a:bodyPr>
          <a:lstStyle/>
          <a:p>
            <a:pPr marL="365125" indent="358775" algn="just" eaLnBrk="1" hangingPunct="1">
              <a:lnSpc>
                <a:spcPct val="80000"/>
              </a:lnSpc>
              <a:buFontTx/>
              <a:buNone/>
            </a:pPr>
            <a:endParaRPr lang="ru-RU" altLang="ru-RU" sz="3000" b="1" dirty="0" smtClean="0"/>
          </a:p>
          <a:p>
            <a:pPr marL="365125" indent="358775" algn="just" eaLnBrk="1" hangingPunct="1">
              <a:lnSpc>
                <a:spcPct val="80000"/>
              </a:lnSpc>
              <a:buFontTx/>
              <a:buNone/>
            </a:pPr>
            <a:r>
              <a:rPr lang="ru-RU" altLang="ru-RU" sz="3000" b="1" dirty="0" smtClean="0"/>
              <a:t>Он установлен в башне на кронштейне, прикрепленном к люльке и ограждению пушки с правой стороны.</a:t>
            </a:r>
            <a:endParaRPr lang="ru-RU" altLang="ru-RU" sz="3000" b="1" dirty="0" smtClean="0"/>
          </a:p>
          <a:p>
            <a:pPr marL="365125" indent="358775" algn="just" eaLnBrk="1" hangingPunct="1">
              <a:lnSpc>
                <a:spcPct val="80000"/>
              </a:lnSpc>
              <a:buFontTx/>
              <a:buNone/>
            </a:pPr>
            <a:r>
              <a:rPr lang="ru-RU" altLang="ru-RU" sz="3000" b="1" dirty="0" smtClean="0"/>
              <a:t>   Пулемет наводится в цель с помощью тех же механизмов или пульта управления, посредством которых наводится пушка.</a:t>
            </a:r>
            <a:endParaRPr lang="ru-RU" altLang="ru-RU" sz="3000" b="1" dirty="0" smtClean="0"/>
          </a:p>
          <a:p>
            <a:pPr marL="365125" indent="358775" algn="just" eaLnBrk="1" hangingPunct="1">
              <a:lnSpc>
                <a:spcPct val="80000"/>
              </a:lnSpc>
              <a:buFontTx/>
              <a:buNone/>
            </a:pPr>
            <a:r>
              <a:rPr lang="ru-RU" altLang="ru-RU" sz="3000" b="1" dirty="0" smtClean="0"/>
              <a:t>  Спусковой механизм работает от </a:t>
            </a:r>
            <a:r>
              <a:rPr lang="ru-RU" altLang="ru-RU" sz="3000" b="1" dirty="0" err="1" smtClean="0"/>
              <a:t>электроспуска</a:t>
            </a:r>
            <a:r>
              <a:rPr lang="ru-RU" altLang="ru-RU" sz="3000" b="1" dirty="0" smtClean="0"/>
              <a:t>, подключенного к бортовой сети машины.</a:t>
            </a:r>
            <a:endParaRPr lang="ru-RU" altLang="ru-RU" sz="3000" b="1" dirty="0" smtClean="0"/>
          </a:p>
          <a:p>
            <a:pPr marL="365125" indent="358775" algn="just" eaLnBrk="1" hangingPunct="1">
              <a:lnSpc>
                <a:spcPct val="80000"/>
              </a:lnSpc>
              <a:buFontTx/>
              <a:buNone/>
            </a:pPr>
            <a:r>
              <a:rPr lang="ru-RU" altLang="ru-RU" sz="3000" b="1" dirty="0" smtClean="0"/>
              <a:t>   Устройство </a:t>
            </a:r>
            <a:r>
              <a:rPr lang="ru-RU" altLang="ru-RU" sz="3000" b="1" dirty="0" err="1" smtClean="0"/>
              <a:t>электроспуска</a:t>
            </a:r>
            <a:r>
              <a:rPr lang="ru-RU" altLang="ru-RU" sz="3000" b="1" dirty="0" smtClean="0"/>
              <a:t> позволяет вести огонь из пулемета и от ручного спуска.</a:t>
            </a:r>
            <a:endParaRPr lang="ru-RU" altLang="ru-RU" sz="3000" b="1" dirty="0" smtClean="0"/>
          </a:p>
          <a:p>
            <a:pPr marL="365125" indent="358775" algn="just" eaLnBrk="1" hangingPunct="1">
              <a:lnSpc>
                <a:spcPct val="80000"/>
              </a:lnSpc>
              <a:buFontTx/>
              <a:buNone/>
            </a:pPr>
            <a:endParaRPr lang="ru-RU" altLang="ru-RU" sz="3000"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idx="4294967295"/>
          </p:nvPr>
        </p:nvSpPr>
        <p:spPr>
          <a:xfrm>
            <a:off x="0" y="134938"/>
            <a:ext cx="9144000" cy="47625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altLang="ru-RU" sz="36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rPr>
              <a:t>Виды пуль к 7, 62 мм патронам</a:t>
            </a:r>
            <a:endParaRPr kumimoji="0" lang="ru-RU" altLang="ru-RU" sz="3600" b="0"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pic>
        <p:nvPicPr>
          <p:cNvPr id="10243" name="Picture 2" descr="762-3"/>
          <p:cNvPicPr>
            <a:picLocks noChangeAspect="1"/>
          </p:cNvPicPr>
          <p:nvPr/>
        </p:nvPicPr>
        <p:blipFill>
          <a:blip r:embed="rId1"/>
          <a:stretch>
            <a:fillRect/>
          </a:stretch>
        </p:blipFill>
        <p:spPr>
          <a:xfrm>
            <a:off x="250825" y="1052513"/>
            <a:ext cx="3546475" cy="2190750"/>
          </a:xfrm>
          <a:prstGeom prst="rect">
            <a:avLst/>
          </a:prstGeom>
          <a:noFill/>
          <a:ln w="9525">
            <a:noFill/>
          </a:ln>
        </p:spPr>
      </p:pic>
      <p:pic>
        <p:nvPicPr>
          <p:cNvPr id="10244" name="Picture 3" descr="762-2"/>
          <p:cNvPicPr>
            <a:picLocks noChangeAspect="1"/>
          </p:cNvPicPr>
          <p:nvPr/>
        </p:nvPicPr>
        <p:blipFill>
          <a:blip r:embed="rId2"/>
          <a:stretch>
            <a:fillRect/>
          </a:stretch>
        </p:blipFill>
        <p:spPr>
          <a:xfrm>
            <a:off x="4932363" y="1052513"/>
            <a:ext cx="3822700" cy="2190750"/>
          </a:xfrm>
          <a:prstGeom prst="rect">
            <a:avLst/>
          </a:prstGeom>
          <a:noFill/>
          <a:ln w="9525">
            <a:noFill/>
          </a:ln>
        </p:spPr>
      </p:pic>
      <p:pic>
        <p:nvPicPr>
          <p:cNvPr id="10245" name="Picture 4" descr="762-3"/>
          <p:cNvPicPr>
            <a:picLocks noChangeAspect="1"/>
          </p:cNvPicPr>
          <p:nvPr/>
        </p:nvPicPr>
        <p:blipFill>
          <a:blip r:embed="rId1"/>
          <a:stretch>
            <a:fillRect/>
          </a:stretch>
        </p:blipFill>
        <p:spPr>
          <a:xfrm>
            <a:off x="258763" y="4075113"/>
            <a:ext cx="3529012" cy="1946275"/>
          </a:xfrm>
          <a:prstGeom prst="rect">
            <a:avLst/>
          </a:prstGeom>
          <a:noFill/>
          <a:ln w="9525">
            <a:noFill/>
          </a:ln>
        </p:spPr>
      </p:pic>
      <p:pic>
        <p:nvPicPr>
          <p:cNvPr id="10246" name="Picture 5" descr="762-4"/>
          <p:cNvPicPr>
            <a:picLocks noChangeAspect="1"/>
          </p:cNvPicPr>
          <p:nvPr/>
        </p:nvPicPr>
        <p:blipFill>
          <a:blip r:embed="rId3"/>
          <a:stretch>
            <a:fillRect/>
          </a:stretch>
        </p:blipFill>
        <p:spPr>
          <a:xfrm>
            <a:off x="5076825" y="4075113"/>
            <a:ext cx="3790950" cy="1946275"/>
          </a:xfrm>
          <a:prstGeom prst="rect">
            <a:avLst/>
          </a:prstGeom>
          <a:noFill/>
          <a:ln w="9525">
            <a:noFill/>
          </a:ln>
        </p:spPr>
      </p:pic>
      <p:sp>
        <p:nvSpPr>
          <p:cNvPr id="10247" name="TextBox 7"/>
          <p:cNvSpPr txBox="1"/>
          <p:nvPr/>
        </p:nvSpPr>
        <p:spPr>
          <a:xfrm>
            <a:off x="258763" y="3243263"/>
            <a:ext cx="3529012" cy="8318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600" dirty="0">
                <a:latin typeface="Times New Roman" panose="02020603050405020304" pitchFamily="18" charset="0"/>
                <a:cs typeface="Times New Roman" panose="02020603050405020304" pitchFamily="18" charset="0"/>
              </a:rPr>
              <a:t>7,62-мм ВИНТОВОЧНЫЙ ПАТРОН С ПУЛЕЙ СО СТАЛЬНЫМ СЕРДЕЧНИКОМ </a:t>
            </a:r>
            <a:endParaRPr lang="ru-RU" altLang="ru-RU" sz="1600" dirty="0">
              <a:latin typeface="Times New Roman" panose="02020603050405020304" pitchFamily="18" charset="0"/>
              <a:ea typeface="Times New Roman" panose="02020603050405020304" pitchFamily="18" charset="0"/>
            </a:endParaRPr>
          </a:p>
        </p:txBody>
      </p:sp>
      <p:sp>
        <p:nvSpPr>
          <p:cNvPr id="10248" name="TextBox 8"/>
          <p:cNvSpPr txBox="1"/>
          <p:nvPr/>
        </p:nvSpPr>
        <p:spPr>
          <a:xfrm>
            <a:off x="4935538" y="3243263"/>
            <a:ext cx="3600450"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600" dirty="0">
                <a:latin typeface="Times New Roman" panose="02020603050405020304" pitchFamily="18" charset="0"/>
                <a:cs typeface="Times New Roman" panose="02020603050405020304" pitchFamily="18" charset="0"/>
              </a:rPr>
              <a:t>7,62-мм ВИНТОВОЧНЫЙ ПАТРОН С ТРАССИРУЮЩЕЙ ПУЛЕЙ Т-46 </a:t>
            </a:r>
            <a:endParaRPr lang="ru-RU" altLang="ru-RU" sz="1600" dirty="0">
              <a:latin typeface="Times New Roman" panose="02020603050405020304" pitchFamily="18" charset="0"/>
              <a:ea typeface="Times New Roman" panose="02020603050405020304" pitchFamily="18" charset="0"/>
            </a:endParaRPr>
          </a:p>
        </p:txBody>
      </p:sp>
      <p:sp>
        <p:nvSpPr>
          <p:cNvPr id="10249" name="TextBox 9"/>
          <p:cNvSpPr txBox="1"/>
          <p:nvPr/>
        </p:nvSpPr>
        <p:spPr>
          <a:xfrm>
            <a:off x="323850" y="6021388"/>
            <a:ext cx="338455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600" dirty="0"/>
              <a:t>7,62-мм ВИНТОВОЧНЫЙ СНАЙПЕРСКИЙ ПАТРОН</a:t>
            </a:r>
            <a:endParaRPr lang="ru-RU" altLang="ru-RU" sz="1600" dirty="0"/>
          </a:p>
        </p:txBody>
      </p:sp>
      <p:sp>
        <p:nvSpPr>
          <p:cNvPr id="10250" name="TextBox 10"/>
          <p:cNvSpPr txBox="1"/>
          <p:nvPr/>
        </p:nvSpPr>
        <p:spPr>
          <a:xfrm>
            <a:off x="5076825" y="6029325"/>
            <a:ext cx="379095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ru-RU" altLang="ru-RU" sz="1600" dirty="0"/>
              <a:t>7,62-мм ВИНТОВОЧНЫЙ ПАТРОН С БРОНЕБОЙНО ЗАЖИГАТЕЛЬНОЙ ПУЛЕЙ Б-32 (ИНДЕКС 7БЗ-3)</a:t>
            </a:r>
            <a:endParaRPr lang="ru-RU" altLang="ru-RU" sz="1600" dirty="0"/>
          </a:p>
        </p:txBody>
      </p:sp>
      <p:sp>
        <p:nvSpPr>
          <p:cNvPr id="10251" name="Rectangle 13"/>
          <p:cNvSpPr/>
          <p:nvPr/>
        </p:nvSpPr>
        <p:spPr>
          <a:xfrm>
            <a:off x="8316913" y="188913"/>
            <a:ext cx="312737" cy="36988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800" b="1" dirty="0">
                <a:solidFill>
                  <a:schemeClr val="bg1"/>
                </a:solidFill>
              </a:rPr>
              <a:t>9</a:t>
            </a:r>
            <a:endParaRPr lang="ru-RU" altLang="ru-RU" sz="1800" b="1"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00FF"/>
                </a:solidFill>
                <a:effectLst>
                  <a:outerShdw blurRad="38100" dist="38100" dir="2700000" algn="tl">
                    <a:srgbClr val="C0C0C0"/>
                  </a:outerShdw>
                </a:effectLst>
              </a:rPr>
              <a:t>Боевые свойства ПКТ</a:t>
            </a:r>
            <a:endParaRPr lang="ru-RU" dirty="0"/>
          </a:p>
        </p:txBody>
      </p:sp>
      <p:sp>
        <p:nvSpPr>
          <p:cNvPr id="3" name="Объект 2"/>
          <p:cNvSpPr>
            <a:spLocks noGrp="1"/>
          </p:cNvSpPr>
          <p:nvPr>
            <p:ph idx="1"/>
          </p:nvPr>
        </p:nvSpPr>
        <p:spPr/>
        <p:txBody>
          <a:bodyPr>
            <a:normAutofit fontScale="70000" lnSpcReduction="20000"/>
          </a:bodyPr>
          <a:lstStyle/>
          <a:p>
            <a:pPr>
              <a:lnSpc>
                <a:spcPct val="80000"/>
              </a:lnSpc>
              <a:buNone/>
              <a:defRPr/>
            </a:pPr>
            <a:r>
              <a:rPr lang="ru-RU" b="1" dirty="0"/>
              <a:t>Калибр (мм) 				             7,62</a:t>
            </a:r>
            <a:endParaRPr lang="ru-RU" b="1" dirty="0"/>
          </a:p>
          <a:p>
            <a:pPr>
              <a:lnSpc>
                <a:spcPct val="80000"/>
              </a:lnSpc>
              <a:buNone/>
              <a:defRPr/>
            </a:pPr>
            <a:r>
              <a:rPr lang="ru-RU" b="1" dirty="0"/>
              <a:t>Прицельная дальность ТПД-К1 (м)		 1800</a:t>
            </a:r>
            <a:endParaRPr lang="ru-RU" b="1" dirty="0"/>
          </a:p>
          <a:p>
            <a:pPr>
              <a:lnSpc>
                <a:spcPct val="80000"/>
              </a:lnSpc>
              <a:buNone/>
              <a:defRPr/>
            </a:pPr>
            <a:r>
              <a:rPr lang="ru-RU" b="1" dirty="0"/>
              <a:t>Дальность прямого выстрела (м): </a:t>
            </a:r>
            <a:endParaRPr lang="ru-RU" b="1" dirty="0"/>
          </a:p>
          <a:p>
            <a:pPr>
              <a:lnSpc>
                <a:spcPct val="80000"/>
              </a:lnSpc>
              <a:buNone/>
              <a:defRPr/>
            </a:pPr>
            <a:r>
              <a:rPr lang="ru-RU" b="1" dirty="0"/>
              <a:t>                  - по грудной мишени		  440 </a:t>
            </a:r>
            <a:endParaRPr lang="ru-RU" b="1" dirty="0"/>
          </a:p>
          <a:p>
            <a:pPr>
              <a:lnSpc>
                <a:spcPct val="80000"/>
              </a:lnSpc>
              <a:buNone/>
              <a:defRPr/>
            </a:pPr>
            <a:r>
              <a:rPr lang="ru-RU" b="1" dirty="0"/>
              <a:t>                  - по бегущей мишени		  670  </a:t>
            </a:r>
            <a:endParaRPr lang="ru-RU" b="1" dirty="0"/>
          </a:p>
          <a:p>
            <a:pPr>
              <a:lnSpc>
                <a:spcPct val="80000"/>
              </a:lnSpc>
              <a:buNone/>
              <a:defRPr/>
            </a:pPr>
            <a:r>
              <a:rPr lang="ru-RU" b="1" dirty="0"/>
              <a:t>Темп стрельбы (в/мин.)			             700-800</a:t>
            </a:r>
            <a:endParaRPr lang="ru-RU" b="1" dirty="0"/>
          </a:p>
          <a:p>
            <a:pPr>
              <a:lnSpc>
                <a:spcPct val="80000"/>
              </a:lnSpc>
              <a:buNone/>
              <a:defRPr/>
            </a:pPr>
            <a:r>
              <a:rPr lang="ru-RU" b="1" dirty="0"/>
              <a:t>Боевая скорострельность (в/мин.)	             до 250 </a:t>
            </a:r>
            <a:endParaRPr lang="ru-RU" b="1" dirty="0"/>
          </a:p>
          <a:p>
            <a:pPr>
              <a:lnSpc>
                <a:spcPct val="80000"/>
              </a:lnSpc>
              <a:buNone/>
              <a:defRPr/>
            </a:pPr>
            <a:r>
              <a:rPr lang="ru-RU" b="1" dirty="0"/>
              <a:t>Начальная скорость пули (м/сек.)	             855 </a:t>
            </a:r>
            <a:endParaRPr lang="ru-RU" b="1" dirty="0"/>
          </a:p>
          <a:p>
            <a:pPr>
              <a:lnSpc>
                <a:spcPct val="80000"/>
              </a:lnSpc>
              <a:buNone/>
              <a:defRPr/>
            </a:pPr>
            <a:r>
              <a:rPr lang="ru-RU" b="1" dirty="0"/>
              <a:t>Угол горизонт, обстрела (град.)		  360</a:t>
            </a:r>
            <a:endParaRPr lang="ru-RU" b="1" dirty="0"/>
          </a:p>
          <a:p>
            <a:pPr>
              <a:lnSpc>
                <a:spcPct val="80000"/>
              </a:lnSpc>
              <a:buNone/>
              <a:defRPr/>
            </a:pPr>
            <a:r>
              <a:rPr lang="ru-RU" b="1" dirty="0"/>
              <a:t>Дальность полета пули, до которой </a:t>
            </a:r>
            <a:endParaRPr lang="ru-RU" b="1" dirty="0"/>
          </a:p>
          <a:p>
            <a:pPr>
              <a:lnSpc>
                <a:spcPct val="80000"/>
              </a:lnSpc>
              <a:buNone/>
              <a:defRPr/>
            </a:pPr>
            <a:r>
              <a:rPr lang="ru-RU" b="1" dirty="0"/>
              <a:t>сохраняется  убойное действие (м)	             3800</a:t>
            </a:r>
            <a:endParaRPr lang="ru-RU" b="1" dirty="0"/>
          </a:p>
          <a:p>
            <a:pPr>
              <a:lnSpc>
                <a:spcPct val="80000"/>
              </a:lnSpc>
              <a:buNone/>
              <a:defRPr/>
            </a:pPr>
            <a:r>
              <a:rPr lang="ru-RU" b="1" dirty="0"/>
              <a:t>Боекомплект (шт.) 			             2000 шт. в 8  </a:t>
            </a:r>
            <a:endParaRPr lang="ru-RU" b="1" dirty="0"/>
          </a:p>
          <a:p>
            <a:pPr>
              <a:lnSpc>
                <a:spcPct val="80000"/>
              </a:lnSpc>
              <a:buNone/>
              <a:defRPr/>
            </a:pPr>
            <a:r>
              <a:rPr lang="ru-RU" b="1" dirty="0"/>
              <a:t>                                                                              коробках</a:t>
            </a:r>
            <a:endParaRPr lang="ru-RU" b="1" dirty="0"/>
          </a:p>
          <a:p>
            <a:pPr>
              <a:lnSpc>
                <a:spcPct val="80000"/>
              </a:lnSpc>
              <a:buNone/>
              <a:defRPr/>
            </a:pPr>
            <a:r>
              <a:rPr lang="ru-RU" b="1" dirty="0"/>
              <a:t>Вес пулемета (кг)			                        10,5</a:t>
            </a:r>
            <a:endParaRPr lang="ru-RU" b="1" dirty="0"/>
          </a:p>
          <a:p>
            <a:pPr>
              <a:lnSpc>
                <a:spcPct val="80000"/>
              </a:lnSpc>
              <a:buNone/>
              <a:defRPr/>
            </a:pPr>
            <a:r>
              <a:rPr lang="ru-RU" b="1" dirty="0"/>
              <a:t>Вес коробки с патронами (кг) 		             9,4 </a:t>
            </a:r>
            <a:endParaRPr lang="ru-RU" b="1" dirty="0"/>
          </a:p>
          <a:p>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FF0000"/>
                </a:solidFill>
                <a:effectLst>
                  <a:outerShdw blurRad="38100" dist="38100" dir="2700000" algn="tl">
                    <a:srgbClr val="000000">
                      <a:alpha val="43137"/>
                    </a:srgbClr>
                  </a:outerShdw>
                </a:effectLst>
              </a:rPr>
              <a:t>Пробивное действие пуль со стальным сердечником</a:t>
            </a:r>
            <a:endParaRPr lang="ru-RU" dirty="0"/>
          </a:p>
        </p:txBody>
      </p:sp>
      <p:sp>
        <p:nvSpPr>
          <p:cNvPr id="3" name="Объект 2"/>
          <p:cNvSpPr>
            <a:spLocks noGrp="1"/>
          </p:cNvSpPr>
          <p:nvPr>
            <p:ph idx="1"/>
          </p:nvPr>
        </p:nvSpPr>
        <p:spPr/>
        <p:txBody>
          <a:bodyPr>
            <a:normAutofit fontScale="92500"/>
          </a:bodyPr>
          <a:lstStyle/>
          <a:p>
            <a:pPr algn="just">
              <a:buFontTx/>
              <a:buNone/>
              <a:defRPr/>
            </a:pPr>
            <a:r>
              <a:rPr lang="ru-RU" b="1" dirty="0">
                <a:solidFill>
                  <a:schemeClr val="tx1">
                    <a:lumMod val="95000"/>
                  </a:schemeClr>
                </a:solidFill>
              </a:rPr>
              <a:t>1. Каска					         - 1770 м</a:t>
            </a:r>
            <a:endParaRPr lang="ru-RU" b="1" dirty="0">
              <a:solidFill>
                <a:schemeClr val="tx1">
                  <a:lumMod val="95000"/>
                </a:schemeClr>
              </a:solidFill>
            </a:endParaRPr>
          </a:p>
          <a:p>
            <a:pPr algn="just">
              <a:buFontTx/>
              <a:buNone/>
              <a:defRPr/>
            </a:pPr>
            <a:r>
              <a:rPr lang="ru-RU" b="1" dirty="0">
                <a:solidFill>
                  <a:schemeClr val="tx1">
                    <a:lumMod val="95000"/>
                  </a:schemeClr>
                </a:solidFill>
              </a:rPr>
              <a:t>2. Бронежилет				         - 1200 м</a:t>
            </a:r>
            <a:endParaRPr lang="ru-RU" b="1" dirty="0">
              <a:solidFill>
                <a:schemeClr val="tx1">
                  <a:lumMod val="95000"/>
                </a:schemeClr>
              </a:solidFill>
            </a:endParaRPr>
          </a:p>
          <a:p>
            <a:pPr algn="just">
              <a:buFontTx/>
              <a:buNone/>
              <a:defRPr/>
            </a:pPr>
            <a:r>
              <a:rPr lang="ru-RU" b="1" dirty="0">
                <a:solidFill>
                  <a:schemeClr val="tx1">
                    <a:lumMod val="95000"/>
                  </a:schemeClr>
                </a:solidFill>
              </a:rPr>
              <a:t>3. Бруствер из снега на 1000 м	         - 70 - 80 см</a:t>
            </a:r>
            <a:endParaRPr lang="ru-RU" b="1" dirty="0">
              <a:solidFill>
                <a:schemeClr val="tx1">
                  <a:lumMod val="95000"/>
                </a:schemeClr>
              </a:solidFill>
            </a:endParaRPr>
          </a:p>
          <a:p>
            <a:pPr algn="just">
              <a:buFontTx/>
              <a:buNone/>
              <a:defRPr/>
            </a:pPr>
            <a:r>
              <a:rPr lang="ru-RU" b="1" dirty="0">
                <a:solidFill>
                  <a:schemeClr val="tx1">
                    <a:lumMod val="95000"/>
                  </a:schemeClr>
                </a:solidFill>
              </a:rPr>
              <a:t>4. Земляная преграда на 1000 м	         - 25 - 30 см</a:t>
            </a:r>
            <a:endParaRPr lang="ru-RU" b="1" dirty="0">
              <a:solidFill>
                <a:schemeClr val="tx1">
                  <a:lumMod val="95000"/>
                </a:schemeClr>
              </a:solidFill>
            </a:endParaRPr>
          </a:p>
          <a:p>
            <a:pPr algn="just">
              <a:buFontTx/>
              <a:buNone/>
              <a:defRPr/>
            </a:pPr>
            <a:r>
              <a:rPr lang="ru-RU" b="1" dirty="0">
                <a:solidFill>
                  <a:schemeClr val="tx1">
                    <a:lumMod val="95000"/>
                  </a:schemeClr>
                </a:solidFill>
              </a:rPr>
              <a:t>5. Сухие сосновые брусья на 1200 м    - 20 см</a:t>
            </a:r>
            <a:endParaRPr lang="ru-RU" b="1" dirty="0">
              <a:solidFill>
                <a:schemeClr val="tx1">
                  <a:lumMod val="95000"/>
                </a:schemeClr>
              </a:solidFill>
            </a:endParaRPr>
          </a:p>
          <a:p>
            <a:pPr algn="just">
              <a:buFontTx/>
              <a:buNone/>
              <a:defRPr/>
            </a:pPr>
            <a:r>
              <a:rPr lang="ru-RU" b="1" dirty="0">
                <a:solidFill>
                  <a:schemeClr val="tx1">
                    <a:lumMod val="95000"/>
                  </a:schemeClr>
                </a:solidFill>
              </a:rPr>
              <a:t>6. Кирпичная кладка на 200 м	          - 10 - 12см</a:t>
            </a:r>
            <a:endParaRPr lang="ru-RU" b="1" dirty="0">
              <a:solidFill>
                <a:schemeClr val="tx1">
                  <a:lumMod val="9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99392"/>
            <a:ext cx="8229600" cy="6225555"/>
          </a:xfrm>
        </p:spPr>
        <p:txBody>
          <a:bodyPr/>
          <a:lstStyle/>
          <a:p>
            <a:pPr marL="0" indent="0" algn="ctr">
              <a:buNone/>
            </a:pPr>
            <a:r>
              <a:rPr lang="ru-RU" b="1" dirty="0">
                <a:solidFill>
                  <a:srgbClr val="0000FF"/>
                </a:solidFill>
                <a:effectLst>
                  <a:outerShdw blurRad="38100" dist="38100" dir="2700000" algn="tl">
                    <a:srgbClr val="C0C0C0"/>
                  </a:outerShdw>
                </a:effectLst>
              </a:rPr>
              <a:t>Принцип действия </a:t>
            </a:r>
            <a:r>
              <a:rPr lang="ru-RU" b="1" dirty="0" smtClean="0">
                <a:solidFill>
                  <a:srgbClr val="0000FF"/>
                </a:solidFill>
                <a:effectLst>
                  <a:outerShdw blurRad="38100" dist="38100" dir="2700000" algn="tl">
                    <a:srgbClr val="C0C0C0"/>
                  </a:outerShdw>
                </a:effectLst>
              </a:rPr>
              <a:t>ПКТ:</a:t>
            </a:r>
            <a:endParaRPr lang="ru-RU" b="1" dirty="0" smtClean="0">
              <a:solidFill>
                <a:srgbClr val="0000FF"/>
              </a:solidFill>
              <a:effectLst>
                <a:outerShdw blurRad="38100" dist="38100" dir="2700000" algn="tl">
                  <a:srgbClr val="C0C0C0"/>
                </a:outerShdw>
              </a:effectLst>
            </a:endParaRPr>
          </a:p>
          <a:p>
            <a:pPr marL="0" indent="0" algn="just">
              <a:buNone/>
            </a:pPr>
            <a:r>
              <a:rPr lang="ru-RU" altLang="ru-RU" b="1" dirty="0" smtClean="0"/>
              <a:t>Автоматическое </a:t>
            </a:r>
            <a:r>
              <a:rPr lang="ru-RU" altLang="ru-RU" b="1" dirty="0"/>
              <a:t>действие пулемета основано на использовании энергии пороховых газов, отводимых из канала ствола к газовому поршню затворной рамы.</a:t>
            </a:r>
            <a:endParaRPr lang="ru-RU" altLang="ru-RU" b="1" dirty="0"/>
          </a:p>
          <a:p>
            <a:pPr marL="0" indent="0" algn="ctr">
              <a:buNone/>
            </a:pPr>
            <a:endParaRPr lang="ru-RU" dirty="0"/>
          </a:p>
        </p:txBody>
      </p:sp>
      <p:pic>
        <p:nvPicPr>
          <p:cNvPr id="4" name="Picture 2"/>
          <p:cNvPicPr>
            <a:picLocks noChangeAspect="1" noChangeArrowheads="1"/>
          </p:cNvPicPr>
          <p:nvPr/>
        </p:nvPicPr>
        <p:blipFill>
          <a:blip r:embed="rId1"/>
          <a:srcRect l="33110" t="19174" r="32573" b="47266"/>
          <a:stretch>
            <a:fillRect/>
          </a:stretch>
        </p:blipFill>
        <p:spPr bwMode="auto">
          <a:xfrm>
            <a:off x="1043608" y="2708920"/>
            <a:ext cx="7016075" cy="3857628"/>
          </a:xfrm>
          <a:prstGeom prst="rect">
            <a:avLst/>
          </a:prstGeom>
          <a:noFill/>
          <a:ln w="9525">
            <a:noFill/>
            <a:miter lim="800000"/>
            <a:headEnd/>
            <a:tailEnd/>
          </a:ln>
          <a:effectLst>
            <a:softEdge rad="63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899592" y="188640"/>
            <a:ext cx="7181751" cy="584775"/>
          </a:xfrm>
          <a:prstGeom prst="rect">
            <a:avLst/>
          </a:prstGeom>
          <a:solidFill>
            <a:srgbClr val="C00000"/>
          </a:solidFill>
          <a:ln w="57150" cmpd="thickThin">
            <a:noFill/>
            <a:miter lim="800000"/>
          </a:ln>
        </p:spPr>
        <p:txBody>
          <a:bodyPr wrap="square">
            <a:spAutoFit/>
          </a:bodyPr>
          <a:lstStyle/>
          <a:p>
            <a:pPr algn="ctr"/>
            <a:r>
              <a:rPr lang="ru-RU" altLang="ru-RU" sz="3200" b="1" dirty="0" smtClean="0">
                <a:solidFill>
                  <a:srgbClr val="FFFF66"/>
                </a:solidFill>
              </a:rPr>
              <a:t>Учебные вопросы</a:t>
            </a:r>
            <a:endParaRPr lang="ru-RU" altLang="ru-RU" sz="3200" b="1" dirty="0">
              <a:solidFill>
                <a:srgbClr val="FFCC00"/>
              </a:solidFill>
              <a:latin typeface="Arial" panose="020B0604020202020204" pitchFamily="34" charset="0"/>
            </a:endParaRPr>
          </a:p>
        </p:txBody>
      </p:sp>
      <p:sp>
        <p:nvSpPr>
          <p:cNvPr id="8" name="Содержимое 2"/>
          <p:cNvSpPr>
            <a:spLocks noGrp="1"/>
          </p:cNvSpPr>
          <p:nvPr>
            <p:ph idx="1"/>
          </p:nvPr>
        </p:nvSpPr>
        <p:spPr>
          <a:xfrm>
            <a:off x="35560" y="836930"/>
            <a:ext cx="9108440" cy="4248785"/>
          </a:xfrm>
        </p:spPr>
        <p:txBody>
          <a:bodyPr>
            <a:noAutofit/>
          </a:bodyPr>
          <a:lstStyle/>
          <a:p>
            <a:pPr marL="0" indent="0" algn="just">
              <a:buAutoNum type="arabicPeriod"/>
            </a:pPr>
            <a:r>
              <a:rPr lang="ru-RU" sz="2400" b="1" dirty="0">
                <a:solidFill>
                  <a:schemeClr val="tx1"/>
                </a:solidFill>
                <a:sym typeface="+mn-ea"/>
              </a:rPr>
              <a:t>Назначение, боевые свойства и устройство  ручного пулемета Калашникова (РПК-74).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a:t>
            </a:r>
            <a:endParaRPr lang="ru-RU" sz="2400" b="1" dirty="0">
              <a:solidFill>
                <a:schemeClr val="tx1"/>
              </a:solidFill>
            </a:endParaRPr>
          </a:p>
          <a:p>
            <a:pPr marL="0" indent="0" algn="just">
              <a:buAutoNum type="arabicPeriod"/>
            </a:pPr>
            <a:r>
              <a:rPr lang="ru-RU" sz="2400" b="1" dirty="0">
                <a:solidFill>
                  <a:schemeClr val="tx1"/>
                </a:solidFill>
                <a:sym typeface="+mn-ea"/>
              </a:rPr>
              <a:t>   Назначение, боевые свойства и устройство пулемета Калашникова (ПК).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 </a:t>
            </a:r>
            <a:endParaRPr lang="ru-RU" sz="2400" b="1" dirty="0">
              <a:solidFill>
                <a:schemeClr val="tx1"/>
              </a:solidFill>
            </a:endParaRPr>
          </a:p>
          <a:p>
            <a:pPr marL="0" indent="0" algn="just">
              <a:buAutoNum type="arabicPeriod"/>
            </a:pPr>
            <a:r>
              <a:rPr lang="ru-RU" sz="2400" b="1" dirty="0">
                <a:solidFill>
                  <a:schemeClr val="tx1"/>
                </a:solidFill>
                <a:sym typeface="+mn-ea"/>
              </a:rPr>
              <a:t>   Назначение, боевые свойства и устройство пулемета Калашникова танкового (ПКТ).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a:t>
            </a:r>
            <a:endParaRPr lang="ru-RU" sz="2400" b="1" dirty="0">
              <a:solidFill>
                <a:schemeClr val="tx1"/>
              </a:solidFill>
              <a:sym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88640"/>
            <a:ext cx="8229600" cy="6480720"/>
          </a:xfrm>
        </p:spPr>
        <p:txBody>
          <a:bodyPr/>
          <a:lstStyle/>
          <a:p>
            <a:pPr algn="ctr"/>
            <a:r>
              <a:rPr lang="ru-RU" b="1" dirty="0">
                <a:solidFill>
                  <a:srgbClr val="0000FF"/>
                </a:solidFill>
                <a:effectLst>
                  <a:outerShdw blurRad="38100" dist="38100" dir="2700000" algn="tl">
                    <a:srgbClr val="C0C0C0"/>
                  </a:outerShdw>
                </a:effectLst>
              </a:rPr>
              <a:t>Общее устройство ПКТ</a:t>
            </a:r>
            <a:r>
              <a:rPr lang="ru-RU" b="1" dirty="0" smtClean="0">
                <a:solidFill>
                  <a:srgbClr val="0000FF"/>
                </a:solidFill>
                <a:effectLst>
                  <a:outerShdw blurRad="38100" dist="38100" dir="2700000" algn="tl">
                    <a:srgbClr val="C0C0C0"/>
                  </a:outerShdw>
                </a:effectLst>
              </a:rPr>
              <a:t>:</a:t>
            </a:r>
            <a:endParaRPr lang="ru-RU" b="1" dirty="0" smtClean="0">
              <a:solidFill>
                <a:srgbClr val="0000FF"/>
              </a:solidFill>
              <a:effectLst>
                <a:outerShdw blurRad="38100" dist="38100" dir="2700000" algn="tl">
                  <a:srgbClr val="C0C0C0"/>
                </a:outerShdw>
              </a:effectLst>
            </a:endParaRPr>
          </a:p>
          <a:p>
            <a:pPr algn="ctr"/>
            <a:endParaRPr lang="ru-RU" dirty="0"/>
          </a:p>
        </p:txBody>
      </p:sp>
      <p:sp>
        <p:nvSpPr>
          <p:cNvPr id="4" name="Прямоугольник 6"/>
          <p:cNvSpPr>
            <a:spLocks noChangeArrowheads="1"/>
          </p:cNvSpPr>
          <p:nvPr/>
        </p:nvSpPr>
        <p:spPr bwMode="auto">
          <a:xfrm>
            <a:off x="0" y="1357313"/>
            <a:ext cx="32861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000" b="1" dirty="0">
                <a:latin typeface="Arial Narrow" panose="020B0606020202030204" pitchFamily="34" charset="0"/>
              </a:rPr>
              <a:t> - ствол (1);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ствольная коробка с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крышкой и основанием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приемника (2);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затворная рама с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a:t>
            </a:r>
            <a:r>
              <a:rPr lang="ru-RU" altLang="ru-RU" sz="2000" b="1" dirty="0" err="1">
                <a:latin typeface="Arial Narrow" panose="020B0606020202030204" pitchFamily="34" charset="0"/>
              </a:rPr>
              <a:t>извлекателем</a:t>
            </a:r>
            <a:r>
              <a:rPr lang="ru-RU" altLang="ru-RU" sz="2000" b="1" dirty="0">
                <a:latin typeface="Arial Narrow" panose="020B0606020202030204" pitchFamily="34" charset="0"/>
              </a:rPr>
              <a:t> и газовым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поршнем (3);</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затвор (4);</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возвратно-боевая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пружина с направляющим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стержнем (5);</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трубка газового поршня (6);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спусковой механизм (7);  </a:t>
            </a:r>
            <a:endParaRPr lang="ru-RU" altLang="ru-RU" sz="2000" b="1" dirty="0">
              <a:latin typeface="Arial Narrow" panose="020B0606020202030204" pitchFamily="34" charset="0"/>
            </a:endParaRPr>
          </a:p>
          <a:p>
            <a:pPr eaLnBrk="1" hangingPunct="1"/>
            <a:r>
              <a:rPr lang="ru-RU" altLang="ru-RU" sz="2000" b="1" dirty="0">
                <a:latin typeface="Arial Narrow" panose="020B0606020202030204" pitchFamily="34" charset="0"/>
              </a:rPr>
              <a:t> - </a:t>
            </a:r>
            <a:r>
              <a:rPr lang="ru-RU" altLang="ru-RU" sz="2000" b="1" dirty="0" err="1">
                <a:latin typeface="Arial Narrow" panose="020B0606020202030204" pitchFamily="34" charset="0"/>
              </a:rPr>
              <a:t>электроспуск</a:t>
            </a:r>
            <a:r>
              <a:rPr lang="ru-RU" altLang="ru-RU" sz="2000" b="1" dirty="0">
                <a:latin typeface="Arial Narrow" panose="020B0606020202030204" pitchFamily="34" charset="0"/>
              </a:rPr>
              <a:t> (8).</a:t>
            </a:r>
            <a:endParaRPr lang="ru-RU" altLang="ru-RU" sz="2000" dirty="0"/>
          </a:p>
        </p:txBody>
      </p:sp>
      <p:pic>
        <p:nvPicPr>
          <p:cNvPr id="5" name="Picture 2"/>
          <p:cNvPicPr>
            <a:picLocks noChangeAspect="1" noChangeArrowheads="1"/>
          </p:cNvPicPr>
          <p:nvPr/>
        </p:nvPicPr>
        <p:blipFill>
          <a:blip r:embed="rId1">
            <a:lum/>
          </a:blip>
          <a:srcRect l="33492" t="14648" r="31369" b="38477"/>
          <a:stretch>
            <a:fillRect/>
          </a:stretch>
        </p:blipFill>
        <p:spPr bwMode="auto">
          <a:xfrm>
            <a:off x="3203848" y="757203"/>
            <a:ext cx="5947752" cy="5000660"/>
          </a:xfrm>
          <a:prstGeom prst="rect">
            <a:avLst/>
          </a:prstGeom>
          <a:noFill/>
          <a:ln w="9525">
            <a:noFill/>
            <a:miter lim="800000"/>
            <a:headEnd/>
            <a:tailEnd/>
          </a:ln>
          <a:effectLst>
            <a:softEdge rad="63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3100" b="1" dirty="0">
                <a:solidFill>
                  <a:srgbClr val="0000FF"/>
                </a:solidFill>
                <a:effectLst>
                  <a:outerShdw blurRad="38100" dist="38100" dir="2700000" algn="tl">
                    <a:srgbClr val="000000">
                      <a:alpha val="43137"/>
                    </a:srgbClr>
                  </a:outerShdw>
                </a:effectLst>
                <a:latin typeface="Arial Narrow" panose="020B0606020202030204" pitchFamily="34" charset="0"/>
              </a:rPr>
              <a:t>В комплект пулемета входят: </a:t>
            </a:r>
            <a:r>
              <a:rPr lang="ru-RU" sz="3100" b="1" dirty="0">
                <a:latin typeface="Arial Narrow" panose="020B0606020202030204" pitchFamily="34" charset="0"/>
              </a:rPr>
              <a:t>коробки с лентами (1), принадлежность (2), ремень (3), чехол (4), запасной ствол (5), запасные части</a:t>
            </a:r>
            <a:r>
              <a:rPr lang="ru-RU" b="1" dirty="0">
                <a:latin typeface="Arial Narrow" panose="020B0606020202030204" pitchFamily="34" charset="0"/>
              </a:rPr>
              <a:t>.</a:t>
            </a:r>
            <a:endParaRPr lang="ru-RU" dirty="0"/>
          </a:p>
        </p:txBody>
      </p:sp>
      <p:pic>
        <p:nvPicPr>
          <p:cNvPr id="4" name="Picture 2"/>
          <p:cNvPicPr>
            <a:picLocks noGrp="1" noChangeAspect="1" noChangeArrowheads="1"/>
          </p:cNvPicPr>
          <p:nvPr>
            <p:ph idx="1"/>
          </p:nvPr>
        </p:nvPicPr>
        <p:blipFill>
          <a:blip r:embed="rId1"/>
          <a:srcRect l="31364" t="11377" r="31364" b="42231"/>
          <a:stretch>
            <a:fillRect/>
          </a:stretch>
        </p:blipFill>
        <p:spPr>
          <a:xfrm>
            <a:off x="683568" y="1556792"/>
            <a:ext cx="8208912" cy="5400600"/>
          </a:xfrm>
          <a:effectLst>
            <a:softEdge rad="63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0000FF"/>
                </a:solidFill>
                <a:effectLst>
                  <a:outerShdw blurRad="38100" dist="38100" dir="2700000" algn="tl">
                    <a:srgbClr val="000000">
                      <a:alpha val="43137"/>
                    </a:srgbClr>
                  </a:outerShdw>
                </a:effectLst>
              </a:rPr>
              <a:t>Устройство и назначение составных частей пулемета ПКТ:</a:t>
            </a:r>
            <a:endParaRPr lang="ru-RU" dirty="0"/>
          </a:p>
        </p:txBody>
      </p:sp>
      <p:sp>
        <p:nvSpPr>
          <p:cNvPr id="4" name="Содержимое 2"/>
          <p:cNvSpPr>
            <a:spLocks noGrp="1"/>
          </p:cNvSpPr>
          <p:nvPr>
            <p:ph idx="1"/>
          </p:nvPr>
        </p:nvSpPr>
        <p:spPr/>
        <p:txBody>
          <a:bodyPr>
            <a:normAutofit fontScale="85000" lnSpcReduction="20000"/>
          </a:bodyPr>
          <a:lstStyle/>
          <a:p>
            <a:pPr algn="just">
              <a:buFontTx/>
              <a:buNone/>
              <a:defRPr/>
            </a:pPr>
            <a:r>
              <a:rPr lang="ru-RU" b="1" dirty="0" smtClean="0">
                <a:solidFill>
                  <a:schemeClr val="tx1">
                    <a:lumMod val="95000"/>
                  </a:schemeClr>
                </a:solidFill>
              </a:rPr>
              <a:t>		</a:t>
            </a:r>
            <a:r>
              <a:rPr lang="ru-RU" sz="3800" b="1" dirty="0" smtClean="0">
                <a:solidFill>
                  <a:srgbClr val="FF0000"/>
                </a:solidFill>
                <a:effectLst>
                  <a:outerShdw blurRad="38100" dist="38100" dir="2700000" algn="tl">
                    <a:srgbClr val="000000">
                      <a:alpha val="43137"/>
                    </a:srgbClr>
                  </a:outerShdw>
                </a:effectLst>
              </a:rPr>
              <a:t>СТВОЛ</a:t>
            </a:r>
            <a:r>
              <a:rPr lang="ru-RU" sz="3800" dirty="0" smtClean="0">
                <a:solidFill>
                  <a:srgbClr val="FFFF00"/>
                </a:solidFill>
              </a:rPr>
              <a:t> </a:t>
            </a:r>
            <a:r>
              <a:rPr lang="ru-RU" sz="3800" b="1" dirty="0" smtClean="0">
                <a:effectLst>
                  <a:outerShdw blurRad="38100" dist="38100" dir="2700000" algn="tl">
                    <a:srgbClr val="000000">
                      <a:alpha val="43137"/>
                    </a:srgbClr>
                  </a:outerShdw>
                </a:effectLst>
              </a:rPr>
              <a:t>служит для направления полета пули.</a:t>
            </a:r>
            <a:r>
              <a:rPr lang="ru-RU" dirty="0" smtClean="0"/>
              <a:t> </a:t>
            </a:r>
            <a:r>
              <a:rPr lang="ru-RU" b="1" dirty="0" smtClean="0">
                <a:solidFill>
                  <a:schemeClr val="tx1">
                    <a:lumMod val="95000"/>
                  </a:schemeClr>
                </a:solidFill>
              </a:rPr>
              <a:t>Внутри   ствол имеет канал с четырьмя нарезами, вьющимися слева вверх направо. Нарезы служат для придания пули вращательного движения. Промежутки между нарезами называются полями. Расстояние между двумя противоположными полями по диаметру называется </a:t>
            </a:r>
            <a:r>
              <a:rPr lang="ru-RU" b="1" dirty="0" smtClean="0">
                <a:solidFill>
                  <a:srgbClr val="0000FF"/>
                </a:solidFill>
                <a:effectLst>
                  <a:outerShdw blurRad="38100" dist="38100" dir="2700000" algn="tl">
                    <a:srgbClr val="000000">
                      <a:alpha val="43137"/>
                    </a:srgbClr>
                  </a:outerShdw>
                </a:effectLst>
              </a:rPr>
              <a:t>калибром</a:t>
            </a:r>
            <a:r>
              <a:rPr lang="ru-RU" b="1" dirty="0" smtClean="0">
                <a:solidFill>
                  <a:schemeClr val="tx1">
                    <a:lumMod val="95000"/>
                  </a:schemeClr>
                </a:solidFill>
              </a:rPr>
              <a:t> канала ствола.</a:t>
            </a:r>
            <a:endParaRPr lang="ru-RU" b="1" dirty="0" smtClean="0">
              <a:solidFill>
                <a:schemeClr val="tx1">
                  <a:lumMod val="95000"/>
                </a:schemeClr>
              </a:solidFill>
            </a:endParaRPr>
          </a:p>
          <a:p>
            <a:pPr algn="just">
              <a:buFontTx/>
              <a:buNone/>
              <a:defRPr/>
            </a:pPr>
            <a:r>
              <a:rPr lang="ru-RU" b="1" dirty="0" smtClean="0">
                <a:solidFill>
                  <a:schemeClr val="tx1">
                    <a:lumMod val="95000"/>
                  </a:schemeClr>
                </a:solidFill>
              </a:rPr>
              <a:t>    		В казенной части канал ствола гладкий и сделан по форме гильзы, эта часть канала ствола служит для помещения патрона и называется патронником.</a:t>
            </a:r>
            <a:endParaRPr lang="ru-RU" b="1" dirty="0" smtClean="0">
              <a:solidFill>
                <a:schemeClr val="tx1">
                  <a:lumMod val="95000"/>
                </a:schemeClr>
              </a:solidFill>
            </a:endParaRPr>
          </a:p>
          <a:p>
            <a:pPr algn="just">
              <a:buFontTx/>
              <a:buNone/>
              <a:defRPr/>
            </a:pPr>
            <a:endParaRPr lang="ru-RU" dirty="0">
              <a:solidFill>
                <a:schemeClr val="tx1">
                  <a:lumMod val="9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99392"/>
            <a:ext cx="8229600" cy="648072"/>
          </a:xfrm>
        </p:spPr>
        <p:txBody>
          <a:bodyPr>
            <a:noAutofit/>
          </a:bodyPr>
          <a:lstStyle/>
          <a:p>
            <a:pPr>
              <a:defRPr/>
            </a:pPr>
            <a:r>
              <a:rPr lang="ru-RU" sz="3200" b="1" dirty="0" smtClean="0">
                <a:solidFill>
                  <a:srgbClr val="0000FF"/>
                </a:solidFill>
                <a:effectLst>
                  <a:outerShdw blurRad="38100" dist="38100" dir="2700000" algn="tl">
                    <a:srgbClr val="000000">
                      <a:alpha val="43137"/>
                    </a:srgbClr>
                  </a:outerShdw>
                </a:effectLst>
              </a:rPr>
              <a:t>Снаружи ствол имеет:</a:t>
            </a:r>
            <a:endParaRPr lang="ru-RU" sz="3200" b="1" dirty="0">
              <a:solidFill>
                <a:srgbClr val="0000FF"/>
              </a:solidFill>
              <a:effectLst>
                <a:outerShdw blurRad="38100" dist="38100" dir="2700000" algn="tl">
                  <a:srgbClr val="000000">
                    <a:alpha val="43137"/>
                  </a:srgbClr>
                </a:outerShdw>
              </a:effectLst>
            </a:endParaRPr>
          </a:p>
        </p:txBody>
      </p:sp>
      <p:sp>
        <p:nvSpPr>
          <p:cNvPr id="5" name="Содержимое 2"/>
          <p:cNvSpPr>
            <a:spLocks noGrp="1"/>
          </p:cNvSpPr>
          <p:nvPr>
            <p:ph idx="1"/>
          </p:nvPr>
        </p:nvSpPr>
        <p:spPr>
          <a:xfrm>
            <a:off x="457200" y="476250"/>
            <a:ext cx="8229600" cy="6265863"/>
          </a:xfrm>
        </p:spPr>
        <p:txBody>
          <a:bodyPr>
            <a:normAutofit/>
          </a:bodyPr>
          <a:lstStyle/>
          <a:p>
            <a:pPr marL="82550" indent="0" algn="just">
              <a:buFontTx/>
              <a:buNone/>
              <a:defRPr/>
            </a:pPr>
            <a:r>
              <a:rPr lang="ru-RU" sz="2000" b="1" dirty="0" smtClean="0">
                <a:solidFill>
                  <a:schemeClr val="tx1">
                    <a:lumMod val="95000"/>
                  </a:schemeClr>
                </a:solidFill>
              </a:rPr>
              <a:t>- резьбу на дульной части для пламегасителя или втулки при стрельбе холостыми патронами; - основание фиксатора пламегасителя; - газовую камеру; - обойму с рукояткой пулемета; - два поперечных выреза для  </a:t>
            </a:r>
            <a:r>
              <a:rPr lang="ru-RU" sz="2000" b="1" dirty="0" err="1" smtClean="0">
                <a:solidFill>
                  <a:schemeClr val="tx1">
                    <a:lumMod val="95000"/>
                  </a:schemeClr>
                </a:solidFill>
              </a:rPr>
              <a:t>замыкателя</a:t>
            </a:r>
            <a:r>
              <a:rPr lang="ru-RU" sz="2000" b="1" dirty="0" smtClean="0">
                <a:solidFill>
                  <a:schemeClr val="tx1">
                    <a:lumMod val="95000"/>
                  </a:schemeClr>
                </a:solidFill>
              </a:rPr>
              <a:t> ствола. </a:t>
            </a:r>
            <a:endParaRPr lang="ru-RU" sz="2000" b="1" dirty="0" smtClean="0">
              <a:solidFill>
                <a:schemeClr val="tx1">
                  <a:lumMod val="95000"/>
                </a:schemeClr>
              </a:solidFill>
            </a:endParaRPr>
          </a:p>
          <a:p>
            <a:pPr marL="82550" indent="0" algn="just">
              <a:buFontTx/>
              <a:buNone/>
              <a:defRPr/>
            </a:pPr>
            <a:r>
              <a:rPr lang="ru-RU" sz="2000" b="1" dirty="0" smtClean="0">
                <a:solidFill>
                  <a:schemeClr val="tx1">
                    <a:lumMod val="95000"/>
                  </a:schemeClr>
                </a:solidFill>
              </a:rPr>
              <a:t>    В стенке ствола имеется отверстие для отвода пороховых газов из канала ствола в газовую  камеру.</a:t>
            </a:r>
            <a:endParaRPr lang="ru-RU" sz="2000" b="1" dirty="0" smtClean="0">
              <a:solidFill>
                <a:schemeClr val="tx1">
                  <a:lumMod val="95000"/>
                </a:schemeClr>
              </a:solidFill>
            </a:endParaRPr>
          </a:p>
          <a:p>
            <a:pPr marL="82550" indent="0" algn="just">
              <a:buFontTx/>
              <a:buNone/>
              <a:defRPr/>
            </a:pPr>
            <a:endParaRPr lang="ru-RU" dirty="0">
              <a:solidFill>
                <a:schemeClr val="tx1">
                  <a:lumMod val="95000"/>
                </a:schemeClr>
              </a:solidFill>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l="23718" t="44141" r="23572" b="31250"/>
          <a:stretch>
            <a:fillRect/>
          </a:stretch>
        </p:blipFill>
        <p:spPr bwMode="auto">
          <a:xfrm>
            <a:off x="2699792" y="2420888"/>
            <a:ext cx="625951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00063" y="4071938"/>
            <a:ext cx="8286750" cy="2124075"/>
          </a:xfrm>
          <a:prstGeom prst="rect">
            <a:avLst/>
          </a:prstGeom>
        </p:spPr>
        <p:txBody>
          <a:bodyPr>
            <a:spAutoFit/>
          </a:bodyPr>
          <a:lstStyle/>
          <a:p>
            <a:pPr algn="just">
              <a:defRPr/>
            </a:pPr>
            <a:r>
              <a:rPr lang="ru-RU" sz="2800" b="1" dirty="0">
                <a:solidFill>
                  <a:srgbClr val="FF0000"/>
                </a:solidFill>
                <a:effectLst>
                  <a:outerShdw blurRad="38100" dist="38100" dir="2700000" algn="tl">
                    <a:srgbClr val="000000">
                      <a:alpha val="43137"/>
                    </a:srgbClr>
                  </a:outerShdw>
                </a:effectLst>
              </a:rPr>
              <a:t>Пламегаситель</a:t>
            </a:r>
            <a:r>
              <a:rPr lang="ru-RU" sz="2400" b="1" dirty="0">
                <a:solidFill>
                  <a:srgbClr val="FFFF00"/>
                </a:solidFill>
                <a:effectLst>
                  <a:outerShdw blurRad="38100" dist="38100" dir="2700000" algn="tl">
                    <a:srgbClr val="000000">
                      <a:alpha val="43137"/>
                    </a:srgbClr>
                  </a:outerShdw>
                </a:effectLst>
              </a:rPr>
              <a:t> </a:t>
            </a:r>
            <a:r>
              <a:rPr lang="ru-RU" sz="2400" b="1" dirty="0">
                <a:effectLst>
                  <a:outerShdw blurRad="38100" dist="38100" dir="2700000" algn="tl">
                    <a:srgbClr val="000000">
                      <a:alpha val="43137"/>
                    </a:srgbClr>
                  </a:outerShdw>
                </a:effectLst>
              </a:rPr>
              <a:t>служит для уменьшения блеска пламени при стрельбе. </a:t>
            </a:r>
            <a:r>
              <a:rPr lang="ru-RU" sz="2000" b="1" dirty="0">
                <a:solidFill>
                  <a:schemeClr val="tx1">
                    <a:lumMod val="95000"/>
                  </a:schemeClr>
                </a:solidFill>
              </a:rPr>
              <a:t>Впереди он имеет два отверстия для навинчивания пламегасителя</a:t>
            </a:r>
            <a:endParaRPr lang="ru-RU" sz="2000" b="1" dirty="0">
              <a:solidFill>
                <a:schemeClr val="tx1">
                  <a:lumMod val="95000"/>
                </a:schemeClr>
              </a:solidFill>
            </a:endParaRPr>
          </a:p>
          <a:p>
            <a:pPr algn="just">
              <a:defRPr/>
            </a:pPr>
            <a:r>
              <a:rPr lang="ru-RU" sz="2000" b="1" dirty="0">
                <a:solidFill>
                  <a:schemeClr val="tx1">
                    <a:lumMod val="95000"/>
                  </a:schemeClr>
                </a:solidFill>
              </a:rPr>
              <a:t> на ствол и свинчивания его </a:t>
            </a:r>
            <a:endParaRPr lang="ru-RU" sz="2000" b="1" dirty="0">
              <a:solidFill>
                <a:schemeClr val="tx1">
                  <a:lumMod val="95000"/>
                </a:schemeClr>
              </a:solidFill>
            </a:endParaRPr>
          </a:p>
          <a:p>
            <a:pPr algn="just">
              <a:defRPr/>
            </a:pPr>
            <a:r>
              <a:rPr lang="ru-RU" sz="2000" b="1" dirty="0">
                <a:solidFill>
                  <a:schemeClr val="tx1">
                    <a:lumMod val="95000"/>
                  </a:schemeClr>
                </a:solidFill>
              </a:rPr>
              <a:t>со ствола с помощью выколотки, </a:t>
            </a:r>
            <a:endParaRPr lang="ru-RU" sz="2000" b="1" dirty="0">
              <a:solidFill>
                <a:schemeClr val="tx1">
                  <a:lumMod val="95000"/>
                </a:schemeClr>
              </a:solidFill>
            </a:endParaRPr>
          </a:p>
          <a:p>
            <a:pPr algn="just">
              <a:defRPr/>
            </a:pPr>
            <a:r>
              <a:rPr lang="ru-RU" sz="2000" b="1" dirty="0">
                <a:solidFill>
                  <a:schemeClr val="tx1">
                    <a:lumMod val="95000"/>
                  </a:schemeClr>
                </a:solidFill>
              </a:rPr>
              <a:t>сзади - 8 выемок для фиксатора.</a:t>
            </a:r>
            <a:endParaRPr lang="ru-RU" sz="2000" b="1" dirty="0"/>
          </a:p>
        </p:txBody>
      </p:sp>
      <p:pic>
        <p:nvPicPr>
          <p:cNvPr id="8" name="Picture 6"/>
          <p:cNvPicPr>
            <a:picLocks noChangeAspect="1" noChangeArrowheads="1"/>
          </p:cNvPicPr>
          <p:nvPr/>
        </p:nvPicPr>
        <p:blipFill>
          <a:blip r:embed="rId2">
            <a:lum contrast="10000"/>
            <a:extLst>
              <a:ext uri="{28A0092B-C50C-407E-A947-70E740481C1C}">
                <a14:useLocalDpi xmlns:a14="http://schemas.microsoft.com/office/drawing/2010/main" val="0"/>
              </a:ext>
            </a:extLst>
          </a:blip>
          <a:srcRect l="26939" t="44141" r="45387" b="34766"/>
          <a:stretch>
            <a:fillRect/>
          </a:stretch>
        </p:blipFill>
        <p:spPr bwMode="auto">
          <a:xfrm>
            <a:off x="4857750" y="4970463"/>
            <a:ext cx="4071938"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2034"/>
          </a:xfrm>
        </p:spPr>
        <p:txBody>
          <a:bodyPr>
            <a:normAutofit fontScale="90000"/>
          </a:bodyPr>
          <a:lstStyle/>
          <a:p>
            <a:r>
              <a:rPr lang="ru-RU" b="1" dirty="0">
                <a:solidFill>
                  <a:srgbClr val="FF0000"/>
                </a:solidFill>
                <a:effectLst>
                  <a:outerShdw blurRad="38100" dist="38100" dir="2700000" algn="tl">
                    <a:srgbClr val="000000">
                      <a:alpha val="43137"/>
                    </a:srgbClr>
                  </a:outerShdw>
                </a:effectLst>
              </a:rPr>
              <a:t>Регулятор</a:t>
            </a:r>
            <a:endParaRPr lang="ru-RU" dirty="0"/>
          </a:p>
        </p:txBody>
      </p:sp>
      <p:sp>
        <p:nvSpPr>
          <p:cNvPr id="4" name="Содержимое 2"/>
          <p:cNvSpPr>
            <a:spLocks noGrp="1"/>
          </p:cNvSpPr>
          <p:nvPr>
            <p:ph idx="1"/>
          </p:nvPr>
        </p:nvSpPr>
        <p:spPr>
          <a:xfrm>
            <a:off x="457200" y="620713"/>
            <a:ext cx="8229600" cy="6237287"/>
          </a:xfrm>
        </p:spPr>
        <p:txBody>
          <a:bodyPr>
            <a:noAutofit/>
          </a:bodyPr>
          <a:lstStyle/>
          <a:p>
            <a:pPr algn="just">
              <a:buFontTx/>
              <a:buNone/>
              <a:defRPr/>
            </a:pPr>
            <a:r>
              <a:rPr lang="ru-RU" sz="2600" dirty="0" smtClean="0">
                <a:solidFill>
                  <a:schemeClr val="tx1">
                    <a:lumMod val="95000"/>
                  </a:schemeClr>
                </a:solidFill>
              </a:rPr>
              <a:t>		</a:t>
            </a:r>
            <a:r>
              <a:rPr lang="ru-RU" sz="2400" b="1" dirty="0" smtClean="0"/>
              <a:t>Служит для регулирования количества пороховых газов, действующих на поршень затворной рамы.</a:t>
            </a:r>
            <a:r>
              <a:rPr lang="ru-RU" sz="2400" dirty="0" smtClean="0"/>
              <a:t> </a:t>
            </a:r>
            <a:r>
              <a:rPr lang="ru-RU" sz="2000" b="1" dirty="0" smtClean="0">
                <a:solidFill>
                  <a:schemeClr val="tx1">
                    <a:lumMod val="95000"/>
                  </a:schemeClr>
                </a:solidFill>
              </a:rPr>
              <a:t>Регулятор ПКТ имеет три канавки различной глубины для отвода пороховых газов из канала ствола в патрубок газовой камеры. После производства 3000 выстрелов стрельба из пулемета ведется при установке регулятора на деление 2. При неполном отходе затворной рамы регулятор устанавливают на деление 3, так же регулятор устанавливают  на деление 3 при низких температурах воздуха, дожде, снеге,</a:t>
            </a:r>
            <a:endParaRPr lang="ru-RU" sz="2000" b="1" dirty="0" smtClean="0">
              <a:solidFill>
                <a:schemeClr val="tx1">
                  <a:lumMod val="95000"/>
                </a:schemeClr>
              </a:solidFill>
            </a:endParaRPr>
          </a:p>
          <a:p>
            <a:pPr algn="just">
              <a:buFontTx/>
              <a:buNone/>
              <a:defRPr/>
            </a:pPr>
            <a:r>
              <a:rPr lang="ru-RU" sz="2000" b="1" dirty="0" smtClean="0">
                <a:solidFill>
                  <a:schemeClr val="tx1">
                    <a:lumMod val="95000"/>
                  </a:schemeClr>
                </a:solidFill>
              </a:rPr>
              <a:t>     сильной запыленности или при </a:t>
            </a:r>
            <a:endParaRPr lang="ru-RU" sz="2000" b="1" dirty="0" smtClean="0">
              <a:solidFill>
                <a:schemeClr val="tx1">
                  <a:lumMod val="95000"/>
                </a:schemeClr>
              </a:solidFill>
            </a:endParaRPr>
          </a:p>
          <a:p>
            <a:pPr algn="just">
              <a:buFontTx/>
              <a:buNone/>
              <a:defRPr/>
            </a:pPr>
            <a:r>
              <a:rPr lang="ru-RU" sz="2000" b="1" dirty="0" smtClean="0">
                <a:solidFill>
                  <a:schemeClr val="tx1">
                    <a:lumMod val="95000"/>
                  </a:schemeClr>
                </a:solidFill>
              </a:rPr>
              <a:t>     сильном износе подвижных частей.</a:t>
            </a:r>
            <a:endParaRPr lang="ru-RU" sz="2000" b="1" dirty="0" smtClean="0">
              <a:solidFill>
                <a:schemeClr val="tx1">
                  <a:lumMod val="95000"/>
                </a:schemeClr>
              </a:solidFill>
            </a:endParaRPr>
          </a:p>
          <a:p>
            <a:pPr algn="just">
              <a:buFontTx/>
              <a:buNone/>
              <a:defRPr/>
            </a:pPr>
            <a:endParaRPr lang="ru-RU" sz="2600" dirty="0">
              <a:solidFill>
                <a:schemeClr val="tx1">
                  <a:lumMod val="95000"/>
                </a:schemeClr>
              </a:solidFill>
            </a:endParaRPr>
          </a:p>
        </p:txBody>
      </p:sp>
      <p:pic>
        <p:nvPicPr>
          <p:cNvPr id="5" name="Picture 3"/>
          <p:cNvPicPr>
            <a:picLocks noChangeAspect="1" noChangeArrowheads="1"/>
          </p:cNvPicPr>
          <p:nvPr/>
        </p:nvPicPr>
        <p:blipFill>
          <a:blip r:embed="rId1"/>
          <a:srcRect l="26593" t="48828" r="54791" b="20703"/>
          <a:stretch>
            <a:fillRect/>
          </a:stretch>
        </p:blipFill>
        <p:spPr bwMode="auto">
          <a:xfrm>
            <a:off x="5076056" y="3356992"/>
            <a:ext cx="3500462" cy="3220772"/>
          </a:xfrm>
          <a:prstGeom prst="rect">
            <a:avLst/>
          </a:prstGeom>
          <a:noFill/>
          <a:ln w="9525">
            <a:noFill/>
            <a:miter lim="800000"/>
            <a:headEnd/>
            <a:tailEnd/>
          </a:ln>
          <a:effectLst>
            <a:softEdge rad="1270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457200" y="116632"/>
            <a:ext cx="8229600" cy="6480720"/>
          </a:xfrm>
        </p:spPr>
        <p:txBody>
          <a:bodyPr>
            <a:normAutofit fontScale="97500"/>
          </a:bodyPr>
          <a:lstStyle/>
          <a:p>
            <a:pPr algn="just">
              <a:defRPr/>
            </a:pPr>
            <a:r>
              <a:rPr lang="ru-RU" sz="3600" b="1" dirty="0" smtClean="0">
                <a:solidFill>
                  <a:srgbClr val="FFC000"/>
                </a:solidFill>
                <a:effectLst>
                  <a:outerShdw blurRad="38100" dist="38100" dir="2700000" algn="tl">
                    <a:srgbClr val="000000">
                      <a:alpha val="43137"/>
                    </a:srgbClr>
                  </a:outerShdw>
                </a:effectLst>
              </a:rPr>
              <a:t>     </a:t>
            </a:r>
            <a:r>
              <a:rPr lang="ru-RU" sz="3100" b="1" dirty="0" smtClean="0">
                <a:solidFill>
                  <a:srgbClr val="FF0000"/>
                </a:solidFill>
                <a:effectLst>
                  <a:outerShdw blurRad="38100" dist="38100" dir="2700000" algn="tl">
                    <a:srgbClr val="000000">
                      <a:alpha val="43137"/>
                    </a:srgbClr>
                  </a:outerShdw>
                </a:effectLst>
              </a:rPr>
              <a:t>Ствольная коробка</a:t>
            </a:r>
            <a:r>
              <a:rPr lang="ru-RU" sz="3100" dirty="0" smtClean="0">
                <a:solidFill>
                  <a:srgbClr val="FF0000"/>
                </a:solidFill>
              </a:rPr>
              <a:t> </a:t>
            </a:r>
            <a:r>
              <a:rPr lang="ru-RU" sz="2700" b="1" dirty="0" smtClean="0">
                <a:solidFill>
                  <a:schemeClr val="tx1"/>
                </a:solidFill>
                <a:latin typeface="Arial Narrow" panose="020B0606020202030204" pitchFamily="34" charset="0"/>
              </a:rPr>
              <a:t>служит   для  соединения частей   и механизмов  пулемета,  для   направления   движения затворной   рамы   с  затвором  и  для  обеспечения  закрывания канала  ствола  затвором и запирания затвора</a:t>
            </a:r>
            <a:r>
              <a:rPr lang="ru-RU" sz="2700" b="1" dirty="0" smtClean="0">
                <a:solidFill>
                  <a:schemeClr val="tx1"/>
                </a:solidFill>
              </a:rPr>
              <a:t>, </a:t>
            </a:r>
            <a:r>
              <a:rPr lang="ru-RU" sz="2700" b="1" dirty="0" smtClean="0">
                <a:solidFill>
                  <a:schemeClr val="tx1">
                    <a:lumMod val="95000"/>
                  </a:schemeClr>
                </a:solidFill>
                <a:latin typeface="Arial Narrow" panose="020B0606020202030204" pitchFamily="34" charset="0"/>
              </a:rPr>
              <a:t>сверху она закрывается крышкой. </a:t>
            </a:r>
            <a:br>
              <a:rPr lang="ru-RU" sz="2800" b="1" dirty="0" smtClean="0">
                <a:solidFill>
                  <a:schemeClr val="tx1">
                    <a:lumMod val="95000"/>
                  </a:schemeClr>
                </a:solidFill>
                <a:latin typeface="Arial Narrow" panose="020B0606020202030204" pitchFamily="34" charset="0"/>
              </a:rPr>
            </a:br>
            <a:r>
              <a:rPr lang="ru-RU" sz="2800" dirty="0" smtClean="0">
                <a:solidFill>
                  <a:schemeClr val="tx1">
                    <a:lumMod val="95000"/>
                  </a:schemeClr>
                </a:solidFill>
                <a:latin typeface="Arial Narrow" panose="020B0606020202030204" pitchFamily="34" charset="0"/>
              </a:rPr>
              <a:t>  </a:t>
            </a:r>
            <a:br>
              <a:rPr lang="ru-RU" sz="2700" dirty="0" smtClean="0">
                <a:solidFill>
                  <a:schemeClr val="tx1">
                    <a:lumMod val="95000"/>
                  </a:schemeClr>
                </a:solidFill>
              </a:rPr>
            </a:br>
            <a:endParaRPr lang="ru-RU" sz="2800" dirty="0">
              <a:solidFill>
                <a:srgbClr val="FFC000"/>
              </a:solidFill>
              <a:effectLst>
                <a:outerShdw blurRad="38100" dist="38100" dir="2700000" algn="tl">
                  <a:srgbClr val="000000">
                    <a:alpha val="43137"/>
                  </a:srgbClr>
                </a:outerShdw>
              </a:effectLst>
              <a:latin typeface="Arial Narrow" panose="020B0606020202030204" pitchFamily="34" charset="0"/>
            </a:endParaRPr>
          </a:p>
        </p:txBody>
      </p:sp>
      <p:sp>
        <p:nvSpPr>
          <p:cNvPr id="5" name="Прямоугольник 4"/>
          <p:cNvSpPr/>
          <p:nvPr/>
        </p:nvSpPr>
        <p:spPr>
          <a:xfrm>
            <a:off x="4286250" y="2428875"/>
            <a:ext cx="4572000" cy="2986088"/>
          </a:xfrm>
          <a:prstGeom prst="rect">
            <a:avLst/>
          </a:prstGeom>
        </p:spPr>
        <p:txBody>
          <a:bodyPr>
            <a:spAutoFit/>
          </a:bodyPr>
          <a:lstStyle/>
          <a:p>
            <a:pPr>
              <a:defRPr/>
            </a:pPr>
            <a:r>
              <a:rPr lang="ru-RU" sz="2800" b="1" dirty="0">
                <a:solidFill>
                  <a:srgbClr val="FF0000"/>
                </a:solidFill>
                <a:effectLst>
                  <a:outerShdw blurRad="38100" dist="38100" dir="2700000" algn="tl">
                    <a:srgbClr val="000000">
                      <a:alpha val="43137"/>
                    </a:srgbClr>
                  </a:outerShdw>
                </a:effectLst>
              </a:rPr>
              <a:t>      Затворная рама с   </a:t>
            </a:r>
            <a:endParaRPr lang="ru-RU" sz="2800" b="1" dirty="0">
              <a:solidFill>
                <a:srgbClr val="FF0000"/>
              </a:solidFill>
              <a:effectLst>
                <a:outerShdw blurRad="38100" dist="38100" dir="2700000" algn="tl">
                  <a:srgbClr val="000000">
                    <a:alpha val="43137"/>
                  </a:srgbClr>
                </a:outerShdw>
              </a:effectLst>
            </a:endParaRPr>
          </a:p>
          <a:p>
            <a:pPr>
              <a:defRPr/>
            </a:pPr>
            <a:r>
              <a:rPr lang="ru-RU" sz="2800" b="1" dirty="0">
                <a:solidFill>
                  <a:srgbClr val="FF0000"/>
                </a:solidFill>
                <a:effectLst>
                  <a:outerShdw blurRad="38100" dist="38100" dir="2700000" algn="tl">
                    <a:srgbClr val="000000">
                      <a:alpha val="43137"/>
                    </a:srgbClr>
                  </a:outerShdw>
                </a:effectLst>
              </a:rPr>
              <a:t>      газовым поршнем</a:t>
            </a:r>
            <a:r>
              <a:rPr lang="ru-RU" sz="2400" b="1" dirty="0">
                <a:solidFill>
                  <a:srgbClr val="FFC000"/>
                </a:solidFill>
                <a:effectLst>
                  <a:outerShdw blurRad="38100" dist="38100" dir="2700000" algn="tl">
                    <a:srgbClr val="000000">
                      <a:alpha val="43137"/>
                    </a:srgbClr>
                  </a:outerShdw>
                </a:effectLst>
              </a:rPr>
              <a:t> </a:t>
            </a:r>
            <a:endParaRPr lang="ru-RU" sz="2400" b="1" dirty="0">
              <a:solidFill>
                <a:srgbClr val="FFC000"/>
              </a:solidFill>
              <a:effectLst>
                <a:outerShdw blurRad="38100" dist="38100" dir="2700000" algn="tl">
                  <a:srgbClr val="000000">
                    <a:alpha val="43137"/>
                  </a:srgbClr>
                </a:outerShdw>
              </a:effectLst>
            </a:endParaRPr>
          </a:p>
          <a:p>
            <a:pPr algn="just">
              <a:defRPr/>
            </a:pPr>
            <a:r>
              <a:rPr lang="ru-RU" sz="2400" b="1" dirty="0">
                <a:effectLst>
                  <a:outerShdw blurRad="38100" dist="38100" dir="2700000" algn="tl">
                    <a:srgbClr val="000000">
                      <a:alpha val="43137"/>
                    </a:srgbClr>
                  </a:outerShdw>
                </a:effectLst>
                <a:latin typeface="Arial Narrow" panose="020B0606020202030204" pitchFamily="34" charset="0"/>
              </a:rPr>
              <a:t>с</a:t>
            </a:r>
            <a:r>
              <a:rPr lang="ru-RU" sz="2400" b="1" dirty="0">
                <a:latin typeface="Arial Narrow" panose="020B0606020202030204" pitchFamily="34" charset="0"/>
              </a:rPr>
              <a:t>лужит  для  приведения в  действие  затвора и </a:t>
            </a:r>
            <a:r>
              <a:rPr lang="ru-RU" sz="2400" b="1" dirty="0" err="1">
                <a:latin typeface="Arial Narrow" panose="020B0606020202030204" pitchFamily="34" charset="0"/>
              </a:rPr>
              <a:t>подавателя</a:t>
            </a:r>
            <a:r>
              <a:rPr lang="ru-RU" sz="2400" b="1" dirty="0">
                <a:latin typeface="Arial Narrow" panose="020B0606020202030204" pitchFamily="34" charset="0"/>
              </a:rPr>
              <a:t> для извлечения  патрона  из </a:t>
            </a:r>
            <a:endParaRPr lang="ru-RU" sz="2400" b="1" dirty="0">
              <a:latin typeface="Arial Narrow" panose="020B0606020202030204" pitchFamily="34" charset="0"/>
            </a:endParaRPr>
          </a:p>
          <a:p>
            <a:pPr>
              <a:defRPr/>
            </a:pPr>
            <a:r>
              <a:rPr lang="ru-RU" sz="2400" b="1" dirty="0">
                <a:latin typeface="Arial Narrow" panose="020B0606020202030204" pitchFamily="34" charset="0"/>
              </a:rPr>
              <a:t>ленты.</a:t>
            </a:r>
            <a:r>
              <a:rPr lang="ru-RU" sz="2400" b="1" dirty="0">
                <a:solidFill>
                  <a:srgbClr val="FFFF00"/>
                </a:solidFill>
                <a:latin typeface="Arial Narrow" panose="020B0606020202030204" pitchFamily="34" charset="0"/>
              </a:rPr>
              <a:t>.</a:t>
            </a:r>
            <a:r>
              <a:rPr lang="ru-RU" b="1" dirty="0">
                <a:solidFill>
                  <a:srgbClr val="FFFF00"/>
                </a:solidFill>
                <a:latin typeface="Arial Narrow" panose="020B0606020202030204" pitchFamily="34" charset="0"/>
              </a:rPr>
              <a:t>  </a:t>
            </a:r>
            <a:br>
              <a:rPr lang="ru-RU" dirty="0">
                <a:solidFill>
                  <a:srgbClr val="FFFF00"/>
                </a:solidFill>
                <a:latin typeface="Arial Narrow" panose="020B0606020202030204" pitchFamily="34" charset="0"/>
              </a:rPr>
            </a:br>
            <a:r>
              <a:rPr lang="ru-RU" dirty="0">
                <a:solidFill>
                  <a:srgbClr val="FFFF00"/>
                </a:solidFill>
                <a:latin typeface="Arial Narrow" panose="020B0606020202030204" pitchFamily="34" charset="0"/>
              </a:rPr>
              <a:t>                                             </a:t>
            </a:r>
            <a:br>
              <a:rPr lang="ru-RU" dirty="0">
                <a:solidFill>
                  <a:srgbClr val="FFFF00"/>
                </a:solidFill>
                <a:latin typeface="Arial Narrow" panose="020B0606020202030204" pitchFamily="34" charset="0"/>
              </a:rPr>
            </a:br>
            <a:endParaRPr lang="ru-RU" dirty="0"/>
          </a:p>
        </p:txBody>
      </p:sp>
      <p:pic>
        <p:nvPicPr>
          <p:cNvPr id="6" name="Picture 11" descr="D:\Документы\Ствол.кор..jpg"/>
          <p:cNvPicPr>
            <a:picLocks noChangeAspect="1" noChangeArrowheads="1"/>
          </p:cNvPicPr>
          <p:nvPr/>
        </p:nvPicPr>
        <p:blipFill>
          <a:blip r:embed="rId1">
            <a:extLst>
              <a:ext uri="{28A0092B-C50C-407E-A947-70E740481C1C}">
                <a14:useLocalDpi xmlns:a14="http://schemas.microsoft.com/office/drawing/2010/main" val="0"/>
              </a:ext>
            </a:extLst>
          </a:blip>
          <a:srcRect t="6111" r="40053"/>
          <a:stretch>
            <a:fillRect/>
          </a:stretch>
        </p:blipFill>
        <p:spPr bwMode="auto">
          <a:xfrm>
            <a:off x="428625" y="2428875"/>
            <a:ext cx="37592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Документы\Затворная рама.jpg"/>
          <p:cNvPicPr>
            <a:picLocks noChangeAspect="1" noChangeArrowheads="1"/>
          </p:cNvPicPr>
          <p:nvPr/>
        </p:nvPicPr>
        <p:blipFill>
          <a:blip r:embed="rId2">
            <a:extLst>
              <a:ext uri="{28A0092B-C50C-407E-A947-70E740481C1C}">
                <a14:useLocalDpi xmlns:a14="http://schemas.microsoft.com/office/drawing/2010/main" val="0"/>
              </a:ext>
            </a:extLst>
          </a:blip>
          <a:srcRect l="2586" t="3879" r="19827" b="18533"/>
          <a:stretch>
            <a:fillRect/>
          </a:stretch>
        </p:blipFill>
        <p:spPr bwMode="auto">
          <a:xfrm>
            <a:off x="5286375" y="4429125"/>
            <a:ext cx="36433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25597" t="50668" r="55283" b="22443"/>
          <a:stretch>
            <a:fillRect/>
          </a:stretch>
        </p:blipFill>
        <p:spPr>
          <a:xfrm>
            <a:off x="6084168" y="0"/>
            <a:ext cx="2487732" cy="1966984"/>
          </a:xfrm>
          <a:noFill/>
        </p:spPr>
      </p:pic>
      <p:sp>
        <p:nvSpPr>
          <p:cNvPr id="8" name="Прямоугольник 7"/>
          <p:cNvSpPr/>
          <p:nvPr/>
        </p:nvSpPr>
        <p:spPr>
          <a:xfrm>
            <a:off x="107504" y="0"/>
            <a:ext cx="8358187" cy="2000548"/>
          </a:xfrm>
          <a:prstGeom prst="rect">
            <a:avLst/>
          </a:prstGeom>
        </p:spPr>
        <p:txBody>
          <a:bodyPr>
            <a:spAutoFit/>
          </a:bodyPr>
          <a:lstStyle/>
          <a:p>
            <a:pPr>
              <a:defRPr/>
            </a:pPr>
            <a:r>
              <a:rPr lang="ru-RU" dirty="0">
                <a:solidFill>
                  <a:srgbClr val="FFFF00"/>
                </a:solidFill>
                <a:latin typeface="Arial Narrow" panose="020B0606020202030204" pitchFamily="34" charset="0"/>
              </a:rPr>
              <a:t> </a:t>
            </a:r>
            <a:r>
              <a:rPr lang="ru-RU" sz="2800" b="1" dirty="0">
                <a:solidFill>
                  <a:srgbClr val="FF0000"/>
                </a:solidFill>
                <a:effectLst>
                  <a:outerShdw blurRad="38100" dist="38100" dir="2700000" algn="tl">
                    <a:srgbClr val="000000">
                      <a:alpha val="43137"/>
                    </a:srgbClr>
                  </a:outerShdw>
                </a:effectLst>
              </a:rPr>
              <a:t>Затвор</a:t>
            </a:r>
            <a:r>
              <a:rPr lang="ru-RU" sz="2400" b="1" dirty="0">
                <a:solidFill>
                  <a:srgbClr val="FFC000"/>
                </a:solidFill>
                <a:effectLst>
                  <a:outerShdw blurRad="38100" dist="38100" dir="2700000" algn="tl">
                    <a:srgbClr val="000000">
                      <a:alpha val="43137"/>
                    </a:srgbClr>
                  </a:outerShdw>
                </a:effectLst>
              </a:rPr>
              <a:t>  </a:t>
            </a:r>
            <a:r>
              <a:rPr lang="ru-RU" sz="2400" b="1" dirty="0">
                <a:latin typeface="Arial Narrow" panose="020B0606020202030204" pitchFamily="34" charset="0"/>
              </a:rPr>
              <a:t>служит  для  досылания  патрона</a:t>
            </a:r>
            <a:endParaRPr lang="ru-RU" sz="2400" b="1" dirty="0">
              <a:latin typeface="Arial Narrow" panose="020B0606020202030204" pitchFamily="34" charset="0"/>
            </a:endParaRPr>
          </a:p>
          <a:p>
            <a:pPr algn="just">
              <a:defRPr/>
            </a:pPr>
            <a:r>
              <a:rPr lang="ru-RU" sz="2400" b="1" dirty="0">
                <a:latin typeface="Arial Narrow" panose="020B0606020202030204" pitchFamily="34" charset="0"/>
              </a:rPr>
              <a:t>  в  </a:t>
            </a:r>
            <a:r>
              <a:rPr lang="ru-RU" sz="2400" b="1" dirty="0" smtClean="0">
                <a:latin typeface="Arial Narrow" panose="020B0606020202030204" pitchFamily="34" charset="0"/>
              </a:rPr>
              <a:t>патронник</a:t>
            </a:r>
            <a:endParaRPr lang="ru-RU" sz="2400" b="1" dirty="0" smtClean="0">
              <a:latin typeface="Arial Narrow" panose="020B0606020202030204" pitchFamily="34" charset="0"/>
            </a:endParaRPr>
          </a:p>
          <a:p>
            <a:pPr algn="just">
              <a:defRPr/>
            </a:pPr>
            <a:r>
              <a:rPr lang="ru-RU" sz="2400" b="1" dirty="0" smtClean="0">
                <a:latin typeface="Arial Narrow" panose="020B0606020202030204" pitchFamily="34" charset="0"/>
              </a:rPr>
              <a:t>, </a:t>
            </a:r>
            <a:r>
              <a:rPr lang="ru-RU" sz="2400" b="1" dirty="0">
                <a:latin typeface="Arial Narrow" panose="020B0606020202030204" pitchFamily="34" charset="0"/>
              </a:rPr>
              <a:t>закрывания  канала  ствола, </a:t>
            </a:r>
            <a:endParaRPr lang="ru-RU" sz="2400" b="1" dirty="0">
              <a:latin typeface="Arial Narrow" panose="020B0606020202030204" pitchFamily="34" charset="0"/>
            </a:endParaRPr>
          </a:p>
          <a:p>
            <a:pPr>
              <a:defRPr/>
            </a:pPr>
            <a:r>
              <a:rPr lang="ru-RU" sz="2400" b="1" dirty="0">
                <a:latin typeface="Arial Narrow" panose="020B0606020202030204" pitchFamily="34" charset="0"/>
              </a:rPr>
              <a:t> разбития  капсюля и извлечения  из </a:t>
            </a:r>
            <a:endParaRPr lang="ru-RU" sz="2400" b="1" dirty="0">
              <a:latin typeface="Arial Narrow" panose="020B0606020202030204" pitchFamily="34" charset="0"/>
            </a:endParaRPr>
          </a:p>
          <a:p>
            <a:pPr>
              <a:defRPr/>
            </a:pPr>
            <a:r>
              <a:rPr lang="ru-RU" sz="2400" b="1" dirty="0">
                <a:latin typeface="Arial Narrow" panose="020B0606020202030204" pitchFamily="34" charset="0"/>
              </a:rPr>
              <a:t>патронника  гильзы. </a:t>
            </a:r>
            <a:endParaRPr lang="ru-RU" sz="2400" b="1" dirty="0"/>
          </a:p>
        </p:txBody>
      </p:sp>
      <p:sp>
        <p:nvSpPr>
          <p:cNvPr id="9" name="Заголовок 1"/>
          <p:cNvSpPr>
            <a:spLocks noGrp="1"/>
          </p:cNvSpPr>
          <p:nvPr>
            <p:ph type="title"/>
          </p:nvPr>
        </p:nvSpPr>
        <p:spPr>
          <a:xfrm>
            <a:off x="171797" y="1700808"/>
            <a:ext cx="8229600" cy="3357563"/>
          </a:xfrm>
        </p:spPr>
        <p:txBody>
          <a:bodyPr>
            <a:normAutofit fontScale="90000"/>
          </a:bodyPr>
          <a:lstStyle/>
          <a:p>
            <a:pPr marL="82550" algn="just">
              <a:defRPr/>
            </a:pPr>
            <a:r>
              <a:rPr lang="ru-RU" sz="2800" dirty="0" smtClean="0">
                <a:solidFill>
                  <a:srgbClr val="FFFF00"/>
                </a:solidFill>
                <a:latin typeface="Arial Narrow" panose="020B0606020202030204" pitchFamily="34" charset="0"/>
              </a:rPr>
              <a:t>  </a:t>
            </a:r>
            <a:br>
              <a:rPr lang="ru-RU" sz="2800" dirty="0" smtClean="0">
                <a:solidFill>
                  <a:srgbClr val="FFFF00"/>
                </a:solidFill>
                <a:latin typeface="Arial Narrow" panose="020B0606020202030204" pitchFamily="34" charset="0"/>
              </a:rPr>
            </a:br>
            <a:br>
              <a:rPr lang="ru-RU" sz="2800" dirty="0" smtClean="0">
                <a:solidFill>
                  <a:srgbClr val="FFFF00"/>
                </a:solidFill>
                <a:latin typeface="Arial Narrow" panose="020B0606020202030204" pitchFamily="34" charset="0"/>
              </a:rPr>
            </a:br>
            <a:br>
              <a:rPr lang="ru-RU" sz="2800" dirty="0" smtClean="0">
                <a:solidFill>
                  <a:srgbClr val="FFFF00"/>
                </a:solidFill>
                <a:latin typeface="Arial Narrow" panose="020B0606020202030204" pitchFamily="34" charset="0"/>
              </a:rPr>
            </a:br>
            <a:r>
              <a:rPr lang="ru-RU" sz="2700" b="1" dirty="0" smtClean="0">
                <a:solidFill>
                  <a:srgbClr val="FF0000"/>
                </a:solidFill>
                <a:effectLst>
                  <a:outerShdw blurRad="38100" dist="38100" dir="2700000" algn="tl">
                    <a:srgbClr val="000000">
                      <a:alpha val="43137"/>
                    </a:srgbClr>
                  </a:outerShdw>
                </a:effectLst>
              </a:rPr>
              <a:t>Возвратно-боевая пружина с направляющим стержнем</a:t>
            </a:r>
            <a:r>
              <a:rPr lang="ru-RU" sz="2700" b="1" dirty="0" smtClean="0">
                <a:solidFill>
                  <a:srgbClr val="FFC000"/>
                </a:solidFill>
                <a:effectLst>
                  <a:outerShdw blurRad="38100" dist="38100" dir="2700000" algn="tl">
                    <a:srgbClr val="000000">
                      <a:alpha val="43137"/>
                    </a:srgbClr>
                  </a:outerShdw>
                </a:effectLst>
              </a:rPr>
              <a:t> </a:t>
            </a:r>
            <a:r>
              <a:rPr lang="ru-RU" sz="2700" b="1" dirty="0" smtClean="0">
                <a:solidFill>
                  <a:schemeClr val="tx1"/>
                </a:solidFill>
                <a:latin typeface="Arial Narrow" panose="020B0606020202030204" pitchFamily="34" charset="0"/>
              </a:rPr>
              <a:t>служит для возвращения затворной рамы с затвором в переднее положение и для сообщения   ударнику энергии, необходимой для разбивания капсюля </a:t>
            </a:r>
            <a:r>
              <a:rPr lang="ru-RU" sz="2400" b="1" dirty="0" smtClean="0">
                <a:solidFill>
                  <a:schemeClr val="tx1"/>
                </a:solidFill>
                <a:latin typeface="Arial Narrow" panose="020B0606020202030204" pitchFamily="34" charset="0"/>
              </a:rPr>
              <a:t>патрона.</a:t>
            </a:r>
            <a:br>
              <a:rPr lang="ru-RU" sz="2700" b="1" dirty="0" smtClean="0">
                <a:solidFill>
                  <a:schemeClr val="tx1"/>
                </a:solidFill>
              </a:rPr>
            </a:br>
            <a:br>
              <a:rPr lang="ru-RU" sz="2700" dirty="0" smtClean="0">
                <a:solidFill>
                  <a:srgbClr val="FFFF00"/>
                </a:solidFill>
              </a:rPr>
            </a:br>
            <a:r>
              <a:rPr lang="ru-RU" sz="2700" dirty="0" smtClean="0">
                <a:solidFill>
                  <a:srgbClr val="FFFF00"/>
                </a:solidFill>
              </a:rPr>
              <a:t>     </a:t>
            </a:r>
            <a:br>
              <a:rPr lang="ru-RU" sz="2700" dirty="0" smtClean="0">
                <a:solidFill>
                  <a:srgbClr val="FFFF00"/>
                </a:solidFill>
              </a:rPr>
            </a:br>
            <a:br>
              <a:rPr lang="ru-RU" sz="2700" dirty="0" smtClean="0">
                <a:solidFill>
                  <a:srgbClr val="FFFF00"/>
                </a:solidFill>
              </a:rPr>
            </a:br>
            <a:br>
              <a:rPr lang="ru-RU" sz="2700" dirty="0" smtClean="0">
                <a:solidFill>
                  <a:srgbClr val="FFFF00"/>
                </a:solidFill>
              </a:rPr>
            </a:br>
            <a:br>
              <a:rPr lang="ru-RU" sz="2700" dirty="0" smtClean="0">
                <a:solidFill>
                  <a:srgbClr val="FFFF00"/>
                </a:solidFill>
              </a:rPr>
            </a:br>
            <a:r>
              <a:rPr lang="ru-RU" sz="2700" b="1" dirty="0" smtClean="0">
                <a:solidFill>
                  <a:srgbClr val="FF0000"/>
                </a:solidFill>
                <a:effectLst>
                  <a:outerShdw blurRad="38100" dist="38100" dir="2700000" algn="tl">
                    <a:srgbClr val="000000">
                      <a:alpha val="43137"/>
                    </a:srgbClr>
                  </a:outerShdw>
                </a:effectLst>
              </a:rPr>
              <a:t>Трубка газового поршня </a:t>
            </a:r>
            <a:r>
              <a:rPr lang="ru-RU" sz="2700" b="1" dirty="0" smtClean="0">
                <a:solidFill>
                  <a:schemeClr val="tx1"/>
                </a:solidFill>
                <a:effectLst>
                  <a:outerShdw blurRad="38100" dist="38100" dir="2700000" algn="tl">
                    <a:srgbClr val="000000">
                      <a:alpha val="43137"/>
                    </a:srgbClr>
                  </a:outerShdw>
                </a:effectLst>
                <a:latin typeface="Arial Narrow" panose="020B0606020202030204" pitchFamily="34" charset="0"/>
              </a:rPr>
              <a:t>с</a:t>
            </a:r>
            <a:r>
              <a:rPr lang="ru-RU" sz="2700" b="1" dirty="0" smtClean="0">
                <a:solidFill>
                  <a:schemeClr val="tx1"/>
                </a:solidFill>
                <a:latin typeface="Arial Narrow" panose="020B0606020202030204" pitchFamily="34" charset="0"/>
              </a:rPr>
              <a:t>лужит для направления движения затворной рамы с газовым поршнем.</a:t>
            </a:r>
            <a:r>
              <a:rPr lang="ru-RU" sz="2700" b="1" dirty="0" smtClean="0">
                <a:solidFill>
                  <a:srgbClr val="FFFF00"/>
                </a:solidFill>
                <a:latin typeface="Arial Narrow" panose="020B0606020202030204" pitchFamily="34" charset="0"/>
              </a:rPr>
              <a:t>                                                           </a:t>
            </a:r>
            <a:endParaRPr lang="ru-RU" sz="2700" b="1" dirty="0">
              <a:solidFill>
                <a:srgbClr val="FFFF00"/>
              </a:solidFill>
              <a:effectLst>
                <a:outerShdw blurRad="38100" dist="38100" dir="2700000" algn="tl">
                  <a:srgbClr val="000000">
                    <a:alpha val="43137"/>
                  </a:srgbClr>
                </a:outerShdw>
              </a:effectLst>
            </a:endParaRPr>
          </a:p>
        </p:txBody>
      </p:sp>
      <p:pic>
        <p:nvPicPr>
          <p:cNvPr id="10"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54613" t="50984" r="24963" b="24219"/>
          <a:stretch>
            <a:fillRect/>
          </a:stretch>
        </p:blipFill>
        <p:spPr bwMode="auto">
          <a:xfrm>
            <a:off x="1161272" y="3429000"/>
            <a:ext cx="282733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56877" t="57828" r="24304" b="19531"/>
          <a:stretch>
            <a:fillRect/>
          </a:stretch>
        </p:blipFill>
        <p:spPr bwMode="auto">
          <a:xfrm>
            <a:off x="5076056" y="3429000"/>
            <a:ext cx="27146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0" y="0"/>
            <a:ext cx="9144000" cy="1569660"/>
          </a:xfrm>
          <a:prstGeom prst="rect">
            <a:avLst/>
          </a:prstGeom>
        </p:spPr>
        <p:txBody>
          <a:bodyPr>
            <a:spAutoFit/>
          </a:bodyPr>
          <a:lstStyle/>
          <a:p>
            <a:pPr marL="0" indent="0" algn="just">
              <a:buNone/>
              <a:defRPr/>
            </a:pPr>
            <a:r>
              <a:rPr lang="ru-RU" sz="2400" b="1" dirty="0">
                <a:solidFill>
                  <a:srgbClr val="FF0000"/>
                </a:solidFill>
                <a:effectLst>
                  <a:outerShdw blurRad="38100" dist="38100" dir="2700000" algn="tl">
                    <a:srgbClr val="000000">
                      <a:alpha val="43137"/>
                    </a:srgbClr>
                  </a:outerShdw>
                </a:effectLst>
              </a:rPr>
              <a:t>Спусковой механизм </a:t>
            </a:r>
            <a:r>
              <a:rPr lang="ru-RU" sz="2400" dirty="0">
                <a:latin typeface="Arial Narrow" panose="020B0606020202030204" pitchFamily="34" charset="0"/>
              </a:rPr>
              <a:t>служит для удержания затворной рамы на боевом взводе, спуска ее с боевого взвода и постановки пулемета на предохранитель. Спусковой механизм собран в пусковой коробке и в корпусе </a:t>
            </a:r>
            <a:r>
              <a:rPr lang="ru-RU" sz="2400" dirty="0" err="1">
                <a:latin typeface="Arial Narrow" panose="020B0606020202030204" pitchFamily="34" charset="0"/>
              </a:rPr>
              <a:t>электроспуска</a:t>
            </a:r>
            <a:r>
              <a:rPr lang="ru-RU" sz="2400" dirty="0">
                <a:latin typeface="Arial Narrow" panose="020B0606020202030204" pitchFamily="34" charset="0"/>
              </a:rPr>
              <a:t>. </a:t>
            </a:r>
            <a:endParaRPr lang="ru-RU" sz="2400" dirty="0"/>
          </a:p>
        </p:txBody>
      </p:sp>
      <p:sp>
        <p:nvSpPr>
          <p:cNvPr id="5" name="Заголовок 1"/>
          <p:cNvSpPr>
            <a:spLocks noGrp="1"/>
          </p:cNvSpPr>
          <p:nvPr>
            <p:ph type="title"/>
          </p:nvPr>
        </p:nvSpPr>
        <p:spPr>
          <a:xfrm>
            <a:off x="10344" y="1340768"/>
            <a:ext cx="8515350" cy="939800"/>
          </a:xfrm>
        </p:spPr>
        <p:txBody>
          <a:bodyPr>
            <a:normAutofit/>
          </a:bodyPr>
          <a:lstStyle/>
          <a:p>
            <a:pPr algn="just">
              <a:defRPr/>
            </a:pPr>
            <a:r>
              <a:rPr lang="ru-RU" sz="2700" b="1" dirty="0" err="1" smtClean="0">
                <a:solidFill>
                  <a:srgbClr val="FF0000"/>
                </a:solidFill>
                <a:effectLst>
                  <a:outerShdw blurRad="38100" dist="38100" dir="2700000" algn="tl">
                    <a:srgbClr val="000000">
                      <a:alpha val="43137"/>
                    </a:srgbClr>
                  </a:outerShdw>
                </a:effectLst>
              </a:rPr>
              <a:t>Электроспуск</a:t>
            </a:r>
            <a:r>
              <a:rPr lang="ru-RU" sz="2700" b="1" dirty="0" smtClean="0">
                <a:solidFill>
                  <a:srgbClr val="FFC000"/>
                </a:solidFill>
                <a:effectLst>
                  <a:outerShdw blurRad="38100" dist="38100" dir="2700000" algn="tl">
                    <a:srgbClr val="000000">
                      <a:alpha val="43137"/>
                    </a:srgbClr>
                  </a:outerShdw>
                </a:effectLst>
              </a:rPr>
              <a:t> </a:t>
            </a:r>
            <a:r>
              <a:rPr lang="ru-RU" sz="2700" dirty="0" smtClean="0">
                <a:solidFill>
                  <a:schemeClr val="tx1"/>
                </a:solidFill>
              </a:rPr>
              <a:t>служит для дистанционного управления спусковым механизмом.</a:t>
            </a:r>
            <a:endParaRPr lang="ru-RU" sz="2700" dirty="0">
              <a:solidFill>
                <a:schemeClr val="tx1"/>
              </a:solidFill>
            </a:endParaRPr>
          </a:p>
        </p:txBody>
      </p:sp>
      <p:sp>
        <p:nvSpPr>
          <p:cNvPr id="7" name="Содержимое 2"/>
          <p:cNvSpPr txBox="1"/>
          <p:nvPr/>
        </p:nvSpPr>
        <p:spPr bwMode="auto">
          <a:xfrm>
            <a:off x="-252536" y="2079536"/>
            <a:ext cx="6143625"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65125" indent="79375">
              <a:buFontTx/>
              <a:buNone/>
              <a:defRPr/>
            </a:pPr>
            <a:r>
              <a:rPr lang="ru-RU" sz="2400" b="1" kern="0" dirty="0" smtClean="0">
                <a:solidFill>
                  <a:schemeClr val="tx1">
                    <a:lumMod val="95000"/>
                  </a:schemeClr>
                </a:solidFill>
              </a:rPr>
              <a:t>Внутри имеет:</a:t>
            </a:r>
            <a:endParaRPr lang="ru-RU" sz="2400" b="1"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электромагнит;</a:t>
            </a:r>
            <a:endParaRPr lang="ru-RU" sz="2400"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якорь;</a:t>
            </a:r>
            <a:endParaRPr lang="ru-RU" sz="2400"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толкатель;</a:t>
            </a:r>
            <a:endParaRPr lang="ru-RU" sz="2400"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предохранитель спускового рычага. </a:t>
            </a:r>
            <a:endParaRPr lang="ru-RU" sz="2400" kern="0" dirty="0" smtClean="0">
              <a:solidFill>
                <a:schemeClr val="tx1">
                  <a:lumMod val="95000"/>
                </a:schemeClr>
              </a:solidFill>
            </a:endParaRPr>
          </a:p>
          <a:p>
            <a:pPr marL="365125" indent="79375">
              <a:buFontTx/>
              <a:buNone/>
              <a:defRPr/>
            </a:pPr>
            <a:r>
              <a:rPr lang="ru-RU" sz="2400" b="1" kern="0" dirty="0" smtClean="0">
                <a:solidFill>
                  <a:schemeClr val="tx1">
                    <a:lumMod val="95000"/>
                  </a:schemeClr>
                </a:solidFill>
              </a:rPr>
              <a:t>Снаружи:</a:t>
            </a:r>
            <a:endParaRPr lang="ru-RU" sz="2400" b="1"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направляющие выступы;</a:t>
            </a:r>
            <a:endParaRPr lang="ru-RU" sz="2400"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фиксатор;</a:t>
            </a:r>
            <a:endParaRPr lang="ru-RU" sz="2400" kern="0" dirty="0" smtClean="0">
              <a:solidFill>
                <a:schemeClr val="tx1">
                  <a:lumMod val="95000"/>
                </a:schemeClr>
              </a:solidFill>
            </a:endParaRPr>
          </a:p>
          <a:p>
            <a:pPr marL="365125" indent="79375">
              <a:buFontTx/>
              <a:buNone/>
              <a:defRPr/>
            </a:pPr>
            <a:r>
              <a:rPr lang="ru-RU" sz="2400" kern="0" dirty="0" smtClean="0">
                <a:solidFill>
                  <a:schemeClr val="tx1">
                    <a:lumMod val="95000"/>
                  </a:schemeClr>
                </a:solidFill>
              </a:rPr>
              <a:t>- ввод для провода.</a:t>
            </a:r>
            <a:endParaRPr lang="ru-RU" sz="2400" kern="0" dirty="0" smtClean="0">
              <a:solidFill>
                <a:schemeClr val="tx1">
                  <a:lumMod val="95000"/>
                </a:schemeClr>
              </a:solidFill>
            </a:endParaRPr>
          </a:p>
          <a:p>
            <a:pPr marL="365125" indent="79375">
              <a:buFontTx/>
              <a:buNone/>
              <a:defRPr/>
            </a:pPr>
            <a:endParaRPr lang="ru-RU" sz="2800" kern="0" dirty="0">
              <a:solidFill>
                <a:schemeClr val="tx1">
                  <a:lumMod val="95000"/>
                </a:schemeClr>
              </a:solidFill>
            </a:endParaRPr>
          </a:p>
        </p:txBody>
      </p:sp>
      <p:pic>
        <p:nvPicPr>
          <p:cNvPr id="8" name="Picture 5"/>
          <p:cNvPicPr>
            <a:picLocks noChangeAspect="1" noChangeArrowheads="1"/>
          </p:cNvPicPr>
          <p:nvPr/>
        </p:nvPicPr>
        <p:blipFill>
          <a:blip r:embed="rId1">
            <a:extLst>
              <a:ext uri="{28A0092B-C50C-407E-A947-70E740481C1C}">
                <a14:useLocalDpi xmlns:a14="http://schemas.microsoft.com/office/drawing/2010/main" val="0"/>
              </a:ext>
            </a:extLst>
          </a:blip>
          <a:srcRect l="30309" t="30078" r="46632" b="28906"/>
          <a:stretch>
            <a:fillRect/>
          </a:stretch>
        </p:blipFill>
        <p:spPr bwMode="auto">
          <a:xfrm>
            <a:off x="5652120" y="1916832"/>
            <a:ext cx="25003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l="30234" t="13672" r="24963" b="21875"/>
          <a:stretch>
            <a:fillRect/>
          </a:stretch>
        </p:blipFill>
        <p:spPr bwMode="auto">
          <a:xfrm>
            <a:off x="5364088" y="4417145"/>
            <a:ext cx="29289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720080"/>
          </a:xfrm>
        </p:spPr>
        <p:txBody>
          <a:bodyPr>
            <a:normAutofit fontScale="90000"/>
          </a:bodyPr>
          <a:lstStyle/>
          <a:p>
            <a:r>
              <a:rPr lang="ru-RU" b="1" dirty="0">
                <a:solidFill>
                  <a:srgbClr val="0000FF"/>
                </a:solidFill>
                <a:effectLst>
                  <a:outerShdw blurRad="38100" dist="38100" dir="2700000" algn="tl">
                    <a:srgbClr val="000000">
                      <a:alpha val="43137"/>
                    </a:srgbClr>
                  </a:outerShdw>
                </a:effectLst>
              </a:rPr>
              <a:t>Принадлежность к пулемету</a:t>
            </a:r>
            <a:endParaRPr lang="ru-RU" dirty="0"/>
          </a:p>
        </p:txBody>
      </p:sp>
      <p:sp>
        <p:nvSpPr>
          <p:cNvPr id="4" name="Содержимое 2"/>
          <p:cNvSpPr>
            <a:spLocks noGrp="1"/>
          </p:cNvSpPr>
          <p:nvPr>
            <p:ph idx="1"/>
          </p:nvPr>
        </p:nvSpPr>
        <p:spPr>
          <a:xfrm>
            <a:off x="0" y="612775"/>
            <a:ext cx="9144000" cy="6264275"/>
          </a:xfrm>
        </p:spPr>
        <p:txBody>
          <a:bodyPr>
            <a:normAutofit fontScale="62500" lnSpcReduction="20000"/>
          </a:bodyPr>
          <a:lstStyle/>
          <a:p>
            <a:pPr marL="365125" indent="358775" algn="just">
              <a:buFontTx/>
              <a:buNone/>
              <a:defRPr/>
            </a:pPr>
            <a:r>
              <a:rPr lang="ru-RU" b="1" dirty="0" smtClean="0">
                <a:solidFill>
                  <a:srgbClr val="FF0000"/>
                </a:solidFill>
                <a:effectLst>
                  <a:outerShdw blurRad="38100" dist="38100" dir="2700000" algn="tl">
                    <a:srgbClr val="000000">
                      <a:alpha val="43137"/>
                    </a:srgbClr>
                  </a:outerShdw>
                </a:effectLst>
              </a:rPr>
              <a:t>Принадлежность</a:t>
            </a:r>
            <a:r>
              <a:rPr lang="ru-RU" b="1" dirty="0" smtClean="0">
                <a:solidFill>
                  <a:srgbClr val="FFFF00"/>
                </a:solidFill>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служит для разборки, сборки, чистки и смазки пулемета.</a:t>
            </a:r>
            <a:endParaRPr lang="ru-RU" b="1" dirty="0" smtClean="0">
              <a:effectLst>
                <a:outerShdw blurRad="38100" dist="38100" dir="2700000" algn="tl">
                  <a:srgbClr val="000000">
                    <a:alpha val="43137"/>
                  </a:srgbClr>
                </a:outerShdw>
              </a:effectLst>
            </a:endParaRPr>
          </a:p>
          <a:p>
            <a:pPr marL="365125" indent="358775" algn="just">
              <a:buFontTx/>
              <a:buNone/>
              <a:defRPr/>
            </a:pPr>
            <a:r>
              <a:rPr lang="ru-RU" sz="3800" b="1" dirty="0" smtClean="0">
                <a:solidFill>
                  <a:srgbClr val="0000FF"/>
                </a:solidFill>
                <a:effectLst>
                  <a:outerShdw blurRad="38100" dist="38100" dir="2700000" algn="tl">
                    <a:srgbClr val="000000">
                      <a:alpha val="43137"/>
                    </a:srgbClr>
                  </a:outerShdw>
                </a:effectLst>
                <a:latin typeface="Arial Narrow" panose="020B0606020202030204" pitchFamily="34" charset="0"/>
              </a:rPr>
              <a:t>К принадлежности относятся:</a:t>
            </a:r>
            <a:endParaRPr lang="ru-RU" sz="3800" b="1" dirty="0" smtClean="0">
              <a:solidFill>
                <a:srgbClr val="0000FF"/>
              </a:solidFill>
              <a:effectLst>
                <a:outerShdw blurRad="38100" dist="38100" dir="2700000" algn="tl">
                  <a:srgbClr val="000000">
                    <a:alpha val="43137"/>
                  </a:srgbClr>
                </a:outerShdw>
              </a:effectLst>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шомпол (1);</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протирка (2);</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ершик (3);</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отвертка (4);</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выколотка (5);</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пенал (6);</a:t>
            </a:r>
            <a:endParaRPr lang="ru-RU" sz="3800" b="1" dirty="0" smtClean="0">
              <a:solidFill>
                <a:schemeClr val="tx1">
                  <a:lumMod val="95000"/>
                </a:schemeClr>
              </a:solidFill>
              <a:latin typeface="Arial Narrow" panose="020B0606020202030204" pitchFamily="34" charset="0"/>
            </a:endParaRPr>
          </a:p>
          <a:p>
            <a:pPr marL="87630" indent="0" algn="just">
              <a:buFontTx/>
              <a:buNone/>
              <a:defRPr/>
            </a:pPr>
            <a:r>
              <a:rPr lang="ru-RU" sz="3800" b="1" dirty="0" smtClean="0">
                <a:solidFill>
                  <a:schemeClr val="tx1">
                    <a:lumMod val="95000"/>
                  </a:schemeClr>
                </a:solidFill>
                <a:latin typeface="Arial Narrow" panose="020B0606020202030204" pitchFamily="34" charset="0"/>
              </a:rPr>
              <a:t>- </a:t>
            </a:r>
            <a:r>
              <a:rPr lang="ru-RU" sz="3800" b="1" dirty="0" err="1" smtClean="0">
                <a:solidFill>
                  <a:schemeClr val="tx1">
                    <a:lumMod val="95000"/>
                  </a:schemeClr>
                </a:solidFill>
                <a:latin typeface="Arial Narrow" panose="020B0606020202030204" pitchFamily="34" charset="0"/>
              </a:rPr>
              <a:t>извлекатель</a:t>
            </a:r>
            <a:r>
              <a:rPr lang="ru-RU" sz="3800" b="1" dirty="0" smtClean="0">
                <a:solidFill>
                  <a:schemeClr val="tx1">
                    <a:lumMod val="95000"/>
                  </a:schemeClr>
                </a:solidFill>
                <a:latin typeface="Arial Narrow" panose="020B0606020202030204" pitchFamily="34" charset="0"/>
              </a:rPr>
              <a:t> (7);</a:t>
            </a:r>
            <a:endParaRPr lang="ru-RU" sz="3800" b="1" dirty="0" smtClean="0">
              <a:solidFill>
                <a:schemeClr val="tx1">
                  <a:lumMod val="95000"/>
                </a:schemeClr>
              </a:solidFill>
              <a:latin typeface="Arial Narrow" panose="020B0606020202030204" pitchFamily="34" charset="0"/>
            </a:endParaRPr>
          </a:p>
          <a:p>
            <a:pPr marL="87630" indent="0" algn="just">
              <a:buFontTx/>
              <a:buChar char="-"/>
              <a:defRPr/>
            </a:pPr>
            <a:r>
              <a:rPr lang="ru-RU" sz="3800" b="1" dirty="0" smtClean="0">
                <a:solidFill>
                  <a:schemeClr val="tx1">
                    <a:lumMod val="95000"/>
                  </a:schemeClr>
                </a:solidFill>
                <a:latin typeface="Arial Narrow" panose="020B0606020202030204" pitchFamily="34" charset="0"/>
              </a:rPr>
              <a:t> масленка (8).</a:t>
            </a:r>
            <a:endParaRPr lang="ru-RU" sz="3800" b="1" dirty="0" smtClean="0">
              <a:solidFill>
                <a:schemeClr val="tx1">
                  <a:lumMod val="95000"/>
                </a:schemeClr>
              </a:solidFill>
              <a:latin typeface="Arial Narrow" panose="020B0606020202030204" pitchFamily="34" charset="0"/>
            </a:endParaRPr>
          </a:p>
          <a:p>
            <a:pPr marL="365125" indent="-9525" algn="just">
              <a:buFontTx/>
              <a:buNone/>
              <a:defRPr/>
            </a:pPr>
            <a:endParaRPr lang="ru-RU" dirty="0" smtClean="0">
              <a:solidFill>
                <a:schemeClr val="tx1">
                  <a:lumMod val="95000"/>
                </a:schemeClr>
              </a:solidFill>
              <a:latin typeface="Arial Narrow" panose="020B0606020202030204" pitchFamily="34" charset="0"/>
            </a:endParaRPr>
          </a:p>
          <a:p>
            <a:pPr marL="365125" indent="358775" algn="just">
              <a:buFontTx/>
              <a:buNone/>
              <a:defRPr/>
            </a:pPr>
            <a:endParaRPr lang="ru-RU" dirty="0" smtClean="0">
              <a:solidFill>
                <a:schemeClr val="tx1">
                  <a:lumMod val="95000"/>
                </a:schemeClr>
              </a:solidFill>
              <a:latin typeface="Arial Narrow" panose="020B0606020202030204" pitchFamily="34" charset="0"/>
            </a:endParaRPr>
          </a:p>
          <a:p>
            <a:pPr marL="365125" indent="358775" algn="just">
              <a:buFontTx/>
              <a:buNone/>
              <a:defRPr/>
            </a:pPr>
            <a:endParaRPr lang="ru-RU" dirty="0" smtClean="0">
              <a:solidFill>
                <a:schemeClr val="tx1">
                  <a:lumMod val="95000"/>
                </a:schemeClr>
              </a:solidFill>
              <a:latin typeface="Arial Narrow" panose="020B0606020202030204" pitchFamily="34" charset="0"/>
            </a:endParaRPr>
          </a:p>
          <a:p>
            <a:pPr marL="365125" indent="358775" algn="just">
              <a:buFontTx/>
              <a:buNone/>
              <a:defRPr/>
            </a:pPr>
            <a:r>
              <a:rPr lang="ru-RU" sz="3800" b="1" dirty="0" smtClean="0">
                <a:solidFill>
                  <a:schemeClr val="tx1">
                    <a:lumMod val="95000"/>
                  </a:schemeClr>
                </a:solidFill>
                <a:latin typeface="Arial Narrow" panose="020B0606020202030204" pitchFamily="34" charset="0"/>
              </a:rPr>
              <a:t>Дополнительно в </a:t>
            </a:r>
            <a:r>
              <a:rPr lang="ru-RU" sz="3800" b="1" dirty="0" err="1" smtClean="0">
                <a:solidFill>
                  <a:schemeClr val="tx1">
                    <a:lumMod val="95000"/>
                  </a:schemeClr>
                </a:solidFill>
                <a:latin typeface="Arial Narrow" panose="020B0606020202030204" pitchFamily="34" charset="0"/>
              </a:rPr>
              <a:t>ЗИПе</a:t>
            </a:r>
            <a:r>
              <a:rPr lang="ru-RU" sz="3800" b="1" dirty="0" smtClean="0">
                <a:solidFill>
                  <a:schemeClr val="tx1">
                    <a:lumMod val="95000"/>
                  </a:schemeClr>
                </a:solidFill>
                <a:latin typeface="Arial Narrow" panose="020B0606020202030204" pitchFamily="34" charset="0"/>
              </a:rPr>
              <a:t> пулемета укладывается:</a:t>
            </a:r>
            <a:endParaRPr lang="ru-RU" sz="3800" b="1" dirty="0" smtClean="0">
              <a:solidFill>
                <a:schemeClr val="tx1">
                  <a:lumMod val="95000"/>
                </a:schemeClr>
              </a:solidFill>
              <a:latin typeface="Arial Narrow" panose="020B0606020202030204" pitchFamily="34" charset="0"/>
            </a:endParaRPr>
          </a:p>
          <a:p>
            <a:pPr marL="365125" indent="-9525" algn="just">
              <a:buFontTx/>
              <a:buNone/>
              <a:defRPr/>
            </a:pPr>
            <a:r>
              <a:rPr lang="ru-RU" sz="3800" b="1" dirty="0" smtClean="0">
                <a:solidFill>
                  <a:schemeClr val="tx1">
                    <a:lumMod val="95000"/>
                  </a:schemeClr>
                </a:solidFill>
                <a:latin typeface="Arial Narrow" panose="020B0606020202030204" pitchFamily="34" charset="0"/>
              </a:rPr>
              <a:t>- рамка для стрельбы холостыми патронами (9);</a:t>
            </a:r>
            <a:endParaRPr lang="ru-RU" sz="3800" b="1" dirty="0" smtClean="0">
              <a:solidFill>
                <a:schemeClr val="tx1">
                  <a:lumMod val="95000"/>
                </a:schemeClr>
              </a:solidFill>
              <a:latin typeface="Arial Narrow" panose="020B0606020202030204" pitchFamily="34" charset="0"/>
            </a:endParaRPr>
          </a:p>
          <a:p>
            <a:pPr marL="365125" indent="-9525" algn="just">
              <a:buFontTx/>
              <a:buNone/>
              <a:defRPr/>
            </a:pPr>
            <a:r>
              <a:rPr lang="ru-RU" sz="3800" b="1" dirty="0" smtClean="0">
                <a:solidFill>
                  <a:schemeClr val="tx1">
                    <a:lumMod val="95000"/>
                  </a:schemeClr>
                </a:solidFill>
                <a:latin typeface="Arial Narrow" panose="020B0606020202030204" pitchFamily="34" charset="0"/>
              </a:rPr>
              <a:t>- втулка для стрельбы холостыми патронами (10).</a:t>
            </a:r>
            <a:endParaRPr lang="ru-RU" sz="3800" b="1" dirty="0" smtClean="0">
              <a:solidFill>
                <a:schemeClr val="tx1">
                  <a:lumMod val="95000"/>
                </a:schemeClr>
              </a:solidFill>
              <a:latin typeface="Arial Narrow" panose="020B0606020202030204" pitchFamily="34" charset="0"/>
            </a:endParaRPr>
          </a:p>
          <a:p>
            <a:pPr marL="365125" indent="-9525" algn="just">
              <a:buFontTx/>
              <a:buChar char="-"/>
              <a:defRPr/>
            </a:pPr>
            <a:endParaRPr lang="ru-RU" dirty="0" smtClean="0">
              <a:solidFill>
                <a:schemeClr val="tx1">
                  <a:lumMod val="95000"/>
                </a:schemeClr>
              </a:solidFill>
            </a:endParaRPr>
          </a:p>
          <a:p>
            <a:pPr marL="365125" indent="358775" algn="just">
              <a:buFontTx/>
              <a:buNone/>
              <a:defRPr/>
            </a:pPr>
            <a:endParaRPr lang="ru-RU" dirty="0">
              <a:solidFill>
                <a:schemeClr val="tx1">
                  <a:lumMod val="95000"/>
                </a:schemeClr>
              </a:solidFill>
            </a:endParaRPr>
          </a:p>
        </p:txBody>
      </p:sp>
      <p:pic>
        <p:nvPicPr>
          <p:cNvPr id="5" name="Picture 5"/>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1178" t="3432" b="3926"/>
          <a:stretch>
            <a:fillRect/>
          </a:stretch>
        </p:blipFill>
        <p:spPr bwMode="auto">
          <a:xfrm>
            <a:off x="2524125" y="1166813"/>
            <a:ext cx="6619875"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9144000" cy="936104"/>
          </a:xfrm>
        </p:spPr>
        <p:txBody>
          <a:bodyPr>
            <a:normAutofit fontScale="90000"/>
          </a:bodyPr>
          <a:lstStyle/>
          <a:p>
            <a:r>
              <a:rPr lang="ru-RU" b="1" dirty="0">
                <a:solidFill>
                  <a:srgbClr val="0000FF"/>
                </a:solidFill>
                <a:effectLst>
                  <a:outerShdw blurRad="38100" dist="38100" dir="2700000" algn="tl">
                    <a:srgbClr val="000000">
                      <a:alpha val="43137"/>
                    </a:srgbClr>
                  </a:outerShdw>
                </a:effectLst>
              </a:rPr>
              <a:t>Положение частей и механизмов </a:t>
            </a:r>
            <a:br>
              <a:rPr lang="ru-RU" b="1" dirty="0" smtClean="0">
                <a:solidFill>
                  <a:srgbClr val="0000FF"/>
                </a:solidFill>
                <a:effectLst>
                  <a:outerShdw blurRad="38100" dist="38100" dir="2700000" algn="tl">
                    <a:srgbClr val="000000">
                      <a:alpha val="43137"/>
                    </a:srgbClr>
                  </a:outerShdw>
                </a:effectLst>
              </a:rPr>
            </a:br>
            <a:r>
              <a:rPr lang="ru-RU" b="1" dirty="0" smtClean="0">
                <a:solidFill>
                  <a:srgbClr val="0000FF"/>
                </a:solidFill>
                <a:effectLst>
                  <a:outerShdw blurRad="38100" dist="38100" dir="2700000" algn="tl">
                    <a:srgbClr val="000000">
                      <a:alpha val="43137"/>
                    </a:srgbClr>
                  </a:outerShdw>
                </a:effectLst>
              </a:rPr>
              <a:t>до </a:t>
            </a:r>
            <a:r>
              <a:rPr lang="ru-RU" b="1" dirty="0">
                <a:solidFill>
                  <a:srgbClr val="0000FF"/>
                </a:solidFill>
                <a:effectLst>
                  <a:outerShdw blurRad="38100" dist="38100" dir="2700000" algn="tl">
                    <a:srgbClr val="000000">
                      <a:alpha val="43137"/>
                    </a:srgbClr>
                  </a:outerShdw>
                </a:effectLst>
              </a:rPr>
              <a:t>заряжания</a:t>
            </a:r>
            <a:endParaRPr lang="ru-RU" dirty="0"/>
          </a:p>
        </p:txBody>
      </p:sp>
      <p:sp>
        <p:nvSpPr>
          <p:cNvPr id="4" name="Содержимое 2"/>
          <p:cNvSpPr>
            <a:spLocks noGrp="1"/>
          </p:cNvSpPr>
          <p:nvPr>
            <p:ph idx="1"/>
          </p:nvPr>
        </p:nvSpPr>
        <p:spPr>
          <a:xfrm>
            <a:off x="0" y="981075"/>
            <a:ext cx="9144000" cy="5876925"/>
          </a:xfrm>
        </p:spPr>
        <p:txBody>
          <a:bodyPr/>
          <a:lstStyle/>
          <a:p>
            <a:pPr algn="just"/>
            <a:r>
              <a:rPr lang="ru-RU" altLang="ru-RU" sz="2200" b="1" dirty="0" smtClean="0"/>
              <a:t>Затворная рама с газовым поршнем и затвор под действием возвратно-боевой пружины находятся в крайнем переднем положении; газовый поршень - в патрубке газовой камеры; канал ствола закрыт затвором. Затвор повернут вокруг продольной оси вправо так, что его боевые выступы зашли за боевые упоры ствольной коробки - затвор заперт; ударник находится в переднем положении, и его боек выходит из отверстия в остове затвора. Возвратно-боевая пружина имеет наименьшее сжатие. Рукоятка </a:t>
            </a:r>
            <a:r>
              <a:rPr lang="ru-RU" altLang="ru-RU" sz="2200" b="1" dirty="0" err="1" smtClean="0"/>
              <a:t>перезаряжания</a:t>
            </a:r>
            <a:r>
              <a:rPr lang="ru-RU" altLang="ru-RU" sz="2200" b="1" dirty="0" smtClean="0"/>
              <a:t> находится в крайнем переднем положении.</a:t>
            </a:r>
            <a:endParaRPr lang="ru-RU" altLang="ru-RU" sz="2200" b="1" dirty="0" smtClean="0"/>
          </a:p>
          <a:p>
            <a:pPr algn="just"/>
            <a:r>
              <a:rPr lang="ru-RU" altLang="ru-RU" sz="2200" b="1" dirty="0" smtClean="0"/>
              <a:t>Щиток закрывает окно ствольной коробки для выбрасывания гильз.</a:t>
            </a:r>
            <a:endParaRPr lang="ru-RU" altLang="ru-RU" sz="2200" b="1" dirty="0" smtClean="0"/>
          </a:p>
          <a:p>
            <a:pPr algn="just"/>
            <a:r>
              <a:rPr lang="ru-RU" altLang="ru-RU" sz="2200" b="1" dirty="0" smtClean="0"/>
              <a:t>Крышка ствольной коробки закрыта.</a:t>
            </a:r>
            <a:endParaRPr lang="ru-RU" altLang="ru-RU" sz="2200" b="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560" y="1988820"/>
            <a:ext cx="9144000" cy="2026920"/>
          </a:xfrm>
        </p:spPr>
        <p:txBody>
          <a:bodyPr>
            <a:normAutofit lnSpcReduction="10000"/>
          </a:bodyPr>
          <a:lstStyle/>
          <a:p>
            <a:pPr marL="0" indent="0" algn="just">
              <a:buNone/>
            </a:pPr>
            <a:r>
              <a:rPr lang="ru-RU" altLang="ru-RU" dirty="0" smtClean="0">
                <a:solidFill>
                  <a:srgbClr val="FF0000"/>
                </a:solidFill>
              </a:rPr>
              <a:t>Ручной </a:t>
            </a:r>
            <a:r>
              <a:rPr lang="ru-RU" altLang="ru-RU" dirty="0">
                <a:solidFill>
                  <a:srgbClr val="FF0000"/>
                </a:solidFill>
              </a:rPr>
              <a:t>пулемет Калашникова РПК-74 </a:t>
            </a:r>
            <a:r>
              <a:rPr lang="ru-RU" altLang="ru-RU" dirty="0"/>
              <a:t>– оружие стрелкового отделения, предназначены для поражения живой силы противника и его огневых </a:t>
            </a:r>
            <a:r>
              <a:rPr lang="ru-RU" altLang="ru-RU" dirty="0" smtClean="0"/>
              <a:t>средств.</a:t>
            </a:r>
            <a:r>
              <a:rPr lang="ru-RU" altLang="ru-RU" b="1" dirty="0"/>
              <a:t> Принят на вооружение </a:t>
            </a:r>
            <a:r>
              <a:rPr lang="ru-RU" altLang="ru-RU" b="1" dirty="0">
                <a:solidFill>
                  <a:schemeClr val="accent2"/>
                </a:solidFill>
              </a:rPr>
              <a:t>в 1974 году.</a:t>
            </a:r>
            <a:endParaRPr lang="ru-RU" dirty="0"/>
          </a:p>
        </p:txBody>
      </p:sp>
      <p:sp>
        <p:nvSpPr>
          <p:cNvPr id="4" name="Заголовок 1"/>
          <p:cNvSpPr txBox="1">
            <a:spLocks noGrp="1"/>
          </p:cNvSpPr>
          <p:nvPr>
            <p:ph type="title"/>
          </p:nvPr>
        </p:nvSpPr>
        <p:spPr>
          <a:xfrm>
            <a:off x="-8255" y="0"/>
            <a:ext cx="9152255" cy="186817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dirty="0" smtClean="0"/>
              <a:t>Вопрос 1. </a:t>
            </a:r>
            <a:r>
              <a:rPr lang="ru-RU" sz="2400" b="1" dirty="0">
                <a:solidFill>
                  <a:srgbClr val="FF0000"/>
                </a:solidFill>
                <a:sym typeface="+mn-ea"/>
              </a:rPr>
              <a:t>Назначение, боевые свойства и устройство  ручного пулемета Калашникова (РПК-74).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a:t>
            </a:r>
            <a:br>
              <a:rPr lang="ru-RU" sz="2400" b="1" dirty="0" smtClean="0">
                <a:solidFill>
                  <a:srgbClr val="FF0000"/>
                </a:solidFill>
              </a:rPr>
            </a:br>
            <a:endParaRPr lang="ru-RU" sz="2400" b="1" dirty="0"/>
          </a:p>
        </p:txBody>
      </p:sp>
      <p:pic>
        <p:nvPicPr>
          <p:cNvPr id="5"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0" y="3789040"/>
            <a:ext cx="9144000" cy="306896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Grp="1" noChangeArrowheads="1"/>
          </p:cNvSpPr>
          <p:nvPr>
            <p:ph idx="1"/>
          </p:nvPr>
        </p:nvSpPr>
        <p:spPr bwMode="auto">
          <a:xfrm>
            <a:off x="0" y="0"/>
            <a:ext cx="9144000" cy="1815882"/>
          </a:xfrm>
          <a:prstGeom prst="rect">
            <a:avLst/>
          </a:prstGeom>
          <a:noFill/>
          <a:ln w="9525">
            <a:noFill/>
            <a:miter lim="800000"/>
          </a:ln>
        </p:spPr>
        <p:txBody>
          <a:bodyPr>
            <a:spAutoFit/>
          </a:bodyPr>
          <a:lstStyle/>
          <a:p>
            <a:pPr marL="0" indent="0" algn="ctr">
              <a:spcBef>
                <a:spcPts val="0"/>
              </a:spcBef>
              <a:buNone/>
              <a:defRPr/>
            </a:pPr>
            <a:r>
              <a:rPr lang="ru-RU" sz="2000" b="1" dirty="0">
                <a:solidFill>
                  <a:srgbClr val="0000FF"/>
                </a:solidFill>
                <a:effectLst>
                  <a:outerShdw blurRad="38100" dist="38100" dir="2700000" algn="tl">
                    <a:srgbClr val="000000">
                      <a:alpha val="43137"/>
                    </a:srgbClr>
                  </a:outerShdw>
                </a:effectLst>
              </a:rPr>
              <a:t>   </a:t>
            </a:r>
            <a:r>
              <a:rPr lang="ru-RU" sz="2000" b="1" dirty="0" smtClean="0">
                <a:solidFill>
                  <a:srgbClr val="0000FF"/>
                </a:solidFill>
                <a:effectLst>
                  <a:outerShdw blurRad="38100" dist="38100" dir="2700000" algn="tl">
                    <a:srgbClr val="000000">
                      <a:alpha val="43137"/>
                    </a:srgbClr>
                  </a:outerShdw>
                </a:effectLst>
              </a:rPr>
              <a:t>          </a:t>
            </a:r>
            <a:r>
              <a:rPr lang="ru-RU" sz="2000" b="1" dirty="0">
                <a:solidFill>
                  <a:srgbClr val="0000FF"/>
                </a:solidFill>
                <a:effectLst>
                  <a:outerShdw blurRad="38100" dist="38100" dir="2700000" algn="tl">
                    <a:srgbClr val="000000">
                      <a:alpha val="43137"/>
                    </a:srgbClr>
                  </a:outerShdw>
                </a:effectLst>
              </a:rPr>
              <a:t>Установка спаренного пулемета состоит </a:t>
            </a:r>
            <a:r>
              <a:rPr lang="ru-RU" sz="2000" b="1" dirty="0" smtClean="0">
                <a:solidFill>
                  <a:srgbClr val="0000FF"/>
                </a:solidFill>
                <a:effectLst>
                  <a:outerShdw blurRad="38100" dist="38100" dir="2700000" algn="tl">
                    <a:srgbClr val="000000">
                      <a:alpha val="43137"/>
                    </a:srgbClr>
                  </a:outerShdw>
                </a:effectLst>
              </a:rPr>
              <a:t>из:</a:t>
            </a:r>
            <a:br>
              <a:rPr lang="ru-RU" sz="2000" b="1" dirty="0" smtClean="0"/>
            </a:br>
            <a:r>
              <a:rPr lang="ru-RU" sz="2000" b="1" dirty="0" smtClean="0"/>
              <a:t>- </a:t>
            </a:r>
            <a:r>
              <a:rPr lang="ru-RU" sz="2000" b="1" dirty="0"/>
              <a:t>передней стойки (1);                      - задней стойки (5);</a:t>
            </a:r>
            <a:br>
              <a:rPr lang="ru-RU" sz="2000" b="1" dirty="0"/>
            </a:br>
            <a:r>
              <a:rPr lang="ru-RU" sz="2000" b="1" dirty="0" smtClean="0"/>
              <a:t>                 - </a:t>
            </a:r>
            <a:r>
              <a:rPr lang="ru-RU" sz="2000" b="1" dirty="0"/>
              <a:t>переднего ползуна (2);                  - горизонтального винта (6); </a:t>
            </a:r>
            <a:br>
              <a:rPr lang="ru-RU" sz="2000" b="1" dirty="0"/>
            </a:br>
            <a:r>
              <a:rPr lang="ru-RU" sz="2000" b="1" dirty="0" smtClean="0"/>
              <a:t>               - </a:t>
            </a:r>
            <a:r>
              <a:rPr lang="ru-RU" sz="2000" b="1" dirty="0"/>
              <a:t>рамки (3);                                        </a:t>
            </a:r>
            <a:r>
              <a:rPr lang="ru-RU" sz="2000" b="1" dirty="0" smtClean="0"/>
              <a:t>   </a:t>
            </a:r>
            <a:r>
              <a:rPr lang="ru-RU" sz="2000" b="1" dirty="0"/>
              <a:t>- уплотнения амбразуры с </a:t>
            </a:r>
            <a:br>
              <a:rPr lang="ru-RU" sz="2000" b="1" dirty="0"/>
            </a:br>
            <a:r>
              <a:rPr lang="ru-RU" sz="2000" b="1" dirty="0"/>
              <a:t>- заднего ползуна (4);                         </a:t>
            </a:r>
            <a:r>
              <a:rPr lang="ru-RU" sz="2000" b="1" dirty="0" err="1"/>
              <a:t>газоотводом</a:t>
            </a:r>
            <a:r>
              <a:rPr lang="ru-RU" sz="2000" b="1" dirty="0"/>
              <a:t> (7)</a:t>
            </a:r>
            <a:r>
              <a:rPr lang="ru-RU" b="1" dirty="0"/>
              <a:t>. </a:t>
            </a:r>
            <a:endParaRPr lang="ru-RU" b="1" dirty="0"/>
          </a:p>
        </p:txBody>
      </p:sp>
      <p:pic>
        <p:nvPicPr>
          <p:cNvPr id="8" name="Picture 4"/>
          <p:cNvPicPr>
            <a:picLocks noChangeAspect="1" noChangeArrowheads="1"/>
          </p:cNvPicPr>
          <p:nvPr/>
        </p:nvPicPr>
        <p:blipFill>
          <a:blip r:embed="rId1">
            <a:clrChange>
              <a:clrFrom>
                <a:srgbClr val="FEFEFE"/>
              </a:clrFrom>
              <a:clrTo>
                <a:srgbClr val="FEFEFE">
                  <a:alpha val="0"/>
                </a:srgbClr>
              </a:clrTo>
            </a:clrChange>
            <a:extLst>
              <a:ext uri="{28A0092B-C50C-407E-A947-70E740481C1C}">
                <a14:useLocalDpi xmlns:a14="http://schemas.microsoft.com/office/drawing/2010/main" val="0"/>
              </a:ext>
            </a:extLst>
          </a:blip>
          <a:srcRect l="1311" t="2983" r="2287" b="3987"/>
          <a:stretch>
            <a:fillRect/>
          </a:stretch>
        </p:blipFill>
        <p:spPr bwMode="auto">
          <a:xfrm>
            <a:off x="1000125" y="1844824"/>
            <a:ext cx="7673975"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b="1" dirty="0">
                <a:solidFill>
                  <a:srgbClr val="0000FF"/>
                </a:solidFill>
                <a:effectLst>
                  <a:outerShdw blurRad="38100" dist="38100" dir="2700000" algn="tl">
                    <a:srgbClr val="C0C0C0"/>
                  </a:outerShdw>
                </a:effectLst>
              </a:rPr>
              <a:t>Боеприпасы, применяемые при  стрельбе из пулемета ПКТ.</a:t>
            </a:r>
            <a:endParaRPr lang="ru-RU" dirty="0"/>
          </a:p>
        </p:txBody>
      </p:sp>
      <p:sp>
        <p:nvSpPr>
          <p:cNvPr id="4" name="Содержимое 2"/>
          <p:cNvSpPr>
            <a:spLocks noGrp="1"/>
          </p:cNvSpPr>
          <p:nvPr>
            <p:ph idx="1"/>
          </p:nvPr>
        </p:nvSpPr>
        <p:spPr>
          <a:xfrm>
            <a:off x="0" y="981075"/>
            <a:ext cx="9036050" cy="5832475"/>
          </a:xfrm>
        </p:spPr>
        <p:txBody>
          <a:bodyPr/>
          <a:lstStyle/>
          <a:p>
            <a:pPr marL="365125" indent="358775" eaLnBrk="1" hangingPunct="1">
              <a:buFontTx/>
              <a:buNone/>
              <a:defRPr/>
            </a:pPr>
            <a:r>
              <a:rPr lang="ru-RU" sz="2400" b="1" dirty="0" smtClean="0"/>
              <a:t>Для стрельбы из пулемета применяются патроны обр. 1943 года: </a:t>
            </a:r>
            <a:endParaRPr lang="ru-RU" sz="2400" b="1" dirty="0" smtClean="0"/>
          </a:p>
          <a:p>
            <a:pPr marL="365125" indent="358775" eaLnBrk="1" hangingPunct="1">
              <a:buFontTx/>
              <a:buChar char="-"/>
              <a:defRPr/>
            </a:pPr>
            <a:r>
              <a:rPr lang="ru-RU" sz="2400" b="1" dirty="0" smtClean="0"/>
              <a:t>с обыкновенными (1);</a:t>
            </a:r>
            <a:endParaRPr lang="ru-RU" sz="2400" b="1" dirty="0" smtClean="0"/>
          </a:p>
          <a:p>
            <a:pPr marL="365125" indent="358775" eaLnBrk="1" hangingPunct="1">
              <a:buFontTx/>
              <a:buChar char="-"/>
              <a:defRPr/>
            </a:pPr>
            <a:r>
              <a:rPr lang="ru-RU" sz="2400" b="1" dirty="0" smtClean="0"/>
              <a:t>трассирующими (2); </a:t>
            </a:r>
            <a:endParaRPr lang="ru-RU" sz="2400" b="1" dirty="0" smtClean="0"/>
          </a:p>
          <a:p>
            <a:pPr marL="365125" indent="358775" eaLnBrk="1" hangingPunct="1">
              <a:buFontTx/>
              <a:buChar char="-"/>
              <a:defRPr/>
            </a:pPr>
            <a:r>
              <a:rPr lang="ru-RU" sz="2400" b="1" dirty="0" smtClean="0"/>
              <a:t>бронебойно-зажигательными</a:t>
            </a:r>
            <a:endParaRPr lang="ru-RU" sz="2400" b="1" dirty="0" smtClean="0"/>
          </a:p>
          <a:p>
            <a:pPr marL="365125" indent="358775" eaLnBrk="1" hangingPunct="1">
              <a:buFontTx/>
              <a:buNone/>
              <a:defRPr/>
            </a:pPr>
            <a:r>
              <a:rPr lang="ru-RU" sz="2400" b="1" dirty="0" smtClean="0"/>
              <a:t>пулями (3). </a:t>
            </a:r>
            <a:endParaRPr lang="ru-RU" sz="2400" b="1" dirty="0" smtClean="0"/>
          </a:p>
          <a:p>
            <a:pPr marL="365125" indent="358775" eaLnBrk="1" hangingPunct="1">
              <a:buFontTx/>
              <a:buNone/>
              <a:defRPr/>
            </a:pPr>
            <a:endParaRPr lang="ru-RU" sz="2400" b="1" dirty="0" smtClean="0">
              <a:solidFill>
                <a:srgbClr val="00CC00"/>
              </a:solidFill>
              <a:effectLst>
                <a:outerShdw blurRad="38100" dist="38100" dir="2700000" algn="tl">
                  <a:srgbClr val="000000">
                    <a:alpha val="43137"/>
                  </a:srgbClr>
                </a:outerShdw>
              </a:effectLst>
            </a:endParaRPr>
          </a:p>
          <a:p>
            <a:pPr marL="365125" indent="358775" eaLnBrk="1" hangingPunct="1">
              <a:buFontTx/>
              <a:buNone/>
              <a:defRPr/>
            </a:pPr>
            <a:r>
              <a:rPr lang="ru-RU" sz="2400" b="1" dirty="0" smtClean="0">
                <a:solidFill>
                  <a:srgbClr val="00CC00"/>
                </a:solidFill>
                <a:effectLst>
                  <a:outerShdw blurRad="38100" dist="38100" dir="2700000" algn="tl">
                    <a:srgbClr val="000000">
                      <a:alpha val="43137"/>
                    </a:srgbClr>
                  </a:outerShdw>
                </a:effectLst>
              </a:rPr>
              <a:t>7,62-мм боевой патрон состоит:</a:t>
            </a:r>
            <a:endParaRPr lang="ru-RU" sz="2400" b="1" dirty="0" smtClean="0">
              <a:solidFill>
                <a:srgbClr val="00CC00"/>
              </a:solidFill>
              <a:effectLst>
                <a:outerShdw blurRad="38100" dist="38100" dir="2700000" algn="tl">
                  <a:srgbClr val="000000">
                    <a:alpha val="43137"/>
                  </a:srgbClr>
                </a:outerShdw>
              </a:effectLst>
            </a:endParaRPr>
          </a:p>
          <a:p>
            <a:pPr marL="365125" indent="358775" algn="just" eaLnBrk="1" hangingPunct="1">
              <a:buFontTx/>
              <a:buNone/>
              <a:defRPr/>
            </a:pPr>
            <a:r>
              <a:rPr lang="ru-RU" sz="2400" b="1" dirty="0" smtClean="0"/>
              <a:t>- пуля; </a:t>
            </a:r>
            <a:endParaRPr lang="ru-RU" sz="2400" b="1" dirty="0" smtClean="0"/>
          </a:p>
          <a:p>
            <a:pPr marL="365125" indent="358775" algn="just" eaLnBrk="1" hangingPunct="1">
              <a:buFontTx/>
              <a:buNone/>
              <a:defRPr/>
            </a:pPr>
            <a:r>
              <a:rPr lang="ru-RU" sz="2400" b="1" dirty="0" smtClean="0"/>
              <a:t>- гильза;</a:t>
            </a:r>
            <a:endParaRPr lang="ru-RU" sz="2400" b="1" dirty="0" smtClean="0"/>
          </a:p>
          <a:p>
            <a:pPr marL="365125" indent="358775" algn="just" eaLnBrk="1" hangingPunct="1">
              <a:buFontTx/>
              <a:buNone/>
              <a:defRPr/>
            </a:pPr>
            <a:r>
              <a:rPr lang="ru-RU" sz="2400" b="1" dirty="0" smtClean="0"/>
              <a:t>- пороховой заряд;</a:t>
            </a:r>
            <a:endParaRPr lang="ru-RU" sz="2400" b="1" dirty="0" smtClean="0"/>
          </a:p>
          <a:p>
            <a:pPr marL="365125" indent="358775" algn="just" eaLnBrk="1" hangingPunct="1">
              <a:buFontTx/>
              <a:buNone/>
              <a:defRPr/>
            </a:pPr>
            <a:r>
              <a:rPr lang="ru-RU" sz="2400" b="1" dirty="0" smtClean="0"/>
              <a:t>- капсюль.</a:t>
            </a:r>
            <a:endParaRPr lang="ru-RU" sz="2400" b="1" dirty="0" smtClean="0"/>
          </a:p>
          <a:p>
            <a:pPr marL="365125" indent="358775" algn="just" eaLnBrk="1" hangingPunct="1">
              <a:buFontTx/>
              <a:buNone/>
              <a:defRPr/>
            </a:pPr>
            <a:endParaRPr lang="ru-RU" sz="2400" dirty="0" smtClean="0"/>
          </a:p>
        </p:txBody>
      </p:sp>
      <p:pic>
        <p:nvPicPr>
          <p:cNvPr id="5" name="Picture 4"/>
          <p:cNvPicPr>
            <a:picLocks noChangeAspect="1" noChangeArrowheads="1"/>
          </p:cNvPicPr>
          <p:nvPr/>
        </p:nvPicPr>
        <p:blipFill>
          <a:blip r:embed="rId1">
            <a:clrChange>
              <a:clrFrom>
                <a:srgbClr val="FFFFFF"/>
              </a:clrFrom>
              <a:clrTo>
                <a:srgbClr val="FFFFFF">
                  <a:alpha val="0"/>
                </a:srgbClr>
              </a:clrTo>
            </a:clrChange>
          </a:blip>
          <a:srcRect l="23421" t="14561" r="36704" b="16536"/>
          <a:stretch>
            <a:fillRect/>
          </a:stretch>
        </p:blipFill>
        <p:spPr bwMode="auto">
          <a:xfrm>
            <a:off x="4860032" y="1556792"/>
            <a:ext cx="3857651" cy="5000526"/>
          </a:xfrm>
          <a:prstGeom prst="rect">
            <a:avLst/>
          </a:prstGeom>
          <a:noFill/>
          <a:ln w="9525">
            <a:noFill/>
            <a:miter lim="800000"/>
            <a:headEnd/>
            <a:tailEnd/>
          </a:ln>
          <a:effectLst>
            <a:softEdge rad="127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0" y="0"/>
            <a:ext cx="9144000" cy="7749814"/>
          </a:xfrm>
          <a:prstGeom prst="rect">
            <a:avLst/>
          </a:prstGeom>
        </p:spPr>
        <p:txBody>
          <a:bodyPr>
            <a:spAutoFit/>
          </a:bodyPr>
          <a:lstStyle/>
          <a:p>
            <a:pPr marL="0" indent="0" algn="ctr">
              <a:buNone/>
              <a:defRPr/>
            </a:pPr>
            <a:r>
              <a:rPr lang="ru-RU" sz="2400" b="1" dirty="0">
                <a:solidFill>
                  <a:srgbClr val="0000FF"/>
                </a:solidFill>
                <a:effectLst>
                  <a:outerShdw blurRad="38100" dist="38100" dir="2700000" algn="tl">
                    <a:srgbClr val="000000">
                      <a:alpha val="43137"/>
                    </a:srgbClr>
                  </a:outerShdw>
                </a:effectLst>
              </a:rPr>
              <a:t>Для отличия патронов головные части пуль имеют различную окраску.</a:t>
            </a:r>
            <a:endParaRPr lang="ru-RU" sz="2400" b="1" dirty="0">
              <a:solidFill>
                <a:srgbClr val="0000FF"/>
              </a:solidFill>
              <a:effectLst>
                <a:outerShdw blurRad="38100" dist="38100" dir="2700000" algn="tl">
                  <a:srgbClr val="000000">
                    <a:alpha val="43137"/>
                  </a:srgbClr>
                </a:outerShdw>
              </a:effectLst>
            </a:endParaRPr>
          </a:p>
          <a:p>
            <a:pPr marL="0" indent="0" algn="just">
              <a:buNone/>
              <a:defRPr/>
            </a:pPr>
            <a:r>
              <a:rPr lang="ru-RU" sz="2400" dirty="0"/>
              <a:t>   </a:t>
            </a:r>
            <a:r>
              <a:rPr lang="ru-RU" sz="2000" b="1" dirty="0">
                <a:solidFill>
                  <a:srgbClr val="FF0000"/>
                </a:solidFill>
                <a:effectLst>
                  <a:outerShdw blurRad="38100" dist="38100" dir="2700000" algn="tl">
                    <a:srgbClr val="000000">
                      <a:alpha val="43137"/>
                    </a:srgbClr>
                  </a:outerShdw>
                </a:effectLst>
              </a:rPr>
              <a:t>Обыкновенные пули </a:t>
            </a:r>
            <a:r>
              <a:rPr lang="ru-RU" sz="2000" b="1" dirty="0"/>
              <a:t>предназначены для поражения живой силы противника, расположенной открыто и за масками, пробиваемыми пулей.</a:t>
            </a:r>
            <a:endParaRPr lang="ru-RU" sz="2000" b="1" dirty="0"/>
          </a:p>
          <a:p>
            <a:pPr marL="0" indent="0" algn="just">
              <a:buNone/>
              <a:defRPr/>
            </a:pPr>
            <a:r>
              <a:rPr lang="ru-RU" sz="2000" b="1" dirty="0">
                <a:solidFill>
                  <a:srgbClr val="00B050"/>
                </a:solidFill>
                <a:effectLst>
                  <a:outerShdw blurRad="38100" dist="38100" dir="2700000" algn="tl">
                    <a:srgbClr val="000000">
                      <a:alpha val="43137"/>
                    </a:srgbClr>
                  </a:outerShdw>
                </a:effectLst>
              </a:rPr>
              <a:t>Легкая пуля </a:t>
            </a:r>
            <a:r>
              <a:rPr lang="ru-RU" sz="2000" b="1" dirty="0"/>
              <a:t>обр. 1908 г. </a:t>
            </a:r>
            <a:r>
              <a:rPr lang="ru-RU" sz="2000" b="1" dirty="0"/>
              <a:t>состоит из стальной плакированной томпаком оболочки  и сердечника (сплав свинца с сурьмой), впрессованного в </a:t>
            </a:r>
            <a:r>
              <a:rPr lang="ru-RU" sz="2000" b="1" dirty="0" smtClean="0"/>
              <a:t>оболочку</a:t>
            </a:r>
            <a:r>
              <a:rPr lang="ru-RU" sz="2000" b="1" dirty="0"/>
              <a:t>.   </a:t>
            </a:r>
            <a:r>
              <a:rPr lang="ru-RU" sz="2000" b="1" dirty="0"/>
              <a:t>Отличительной окраски эта пуля не имеет.</a:t>
            </a:r>
            <a:endParaRPr lang="ru-RU" sz="2000" b="1" dirty="0"/>
          </a:p>
          <a:p>
            <a:pPr marL="0" indent="0" algn="just">
              <a:buNone/>
              <a:defRPr/>
            </a:pPr>
            <a:r>
              <a:rPr lang="ru-RU" dirty="0"/>
              <a:t>  </a:t>
            </a:r>
            <a:endParaRPr lang="ru-RU" dirty="0"/>
          </a:p>
          <a:p>
            <a:pPr marL="0" indent="0" algn="just">
              <a:buNone/>
              <a:defRPr/>
            </a:pPr>
            <a:endParaRPr lang="ru-RU" dirty="0"/>
          </a:p>
          <a:p>
            <a:pPr marL="0" indent="0" algn="just">
              <a:buNone/>
              <a:defRPr/>
            </a:pPr>
            <a:r>
              <a:rPr lang="ru-RU" sz="2000" b="1" dirty="0">
                <a:solidFill>
                  <a:srgbClr val="00B050"/>
                </a:solidFill>
                <a:effectLst>
                  <a:outerShdw blurRad="38100" dist="38100" dir="2700000" algn="tl">
                    <a:srgbClr val="000000">
                      <a:alpha val="43137"/>
                    </a:srgbClr>
                  </a:outerShdw>
                </a:effectLst>
              </a:rPr>
              <a:t>Пуля со стальным сердечником </a:t>
            </a:r>
            <a:r>
              <a:rPr lang="ru-RU" sz="2000" b="1" dirty="0"/>
              <a:t>состоит из стальной плакированной томпаком оболочки, свинцовой рубашки и стального сердечника. </a:t>
            </a:r>
            <a:endParaRPr lang="ru-RU" sz="2000" b="1" dirty="0"/>
          </a:p>
          <a:p>
            <a:pPr marL="0" indent="0" algn="just">
              <a:buNone/>
              <a:defRPr/>
            </a:pPr>
            <a:r>
              <a:rPr lang="ru-RU" sz="2000" b="1" dirty="0"/>
              <a:t>   Головная часть пули окрашена в серебристый цвет.</a:t>
            </a:r>
            <a:endParaRPr lang="ru-RU" sz="2000" b="1" dirty="0"/>
          </a:p>
          <a:p>
            <a:pPr marL="0" indent="0" algn="just">
              <a:buNone/>
              <a:defRPr/>
            </a:pPr>
            <a:endParaRPr lang="ru-RU" b="1" dirty="0"/>
          </a:p>
          <a:p>
            <a:pPr algn="just">
              <a:defRPr/>
            </a:pPr>
            <a:endParaRPr lang="ru-RU" b="1" dirty="0"/>
          </a:p>
          <a:p>
            <a:pPr algn="just">
              <a:defRPr/>
            </a:pPr>
            <a:endParaRPr lang="ru-RU" b="1" dirty="0"/>
          </a:p>
          <a:p>
            <a:pPr marL="0" indent="0" algn="just">
              <a:buNone/>
              <a:defRPr/>
            </a:pPr>
            <a:r>
              <a:rPr lang="ru-RU" dirty="0" smtClean="0"/>
              <a:t>  </a:t>
            </a:r>
            <a:endParaRPr lang="ru-RU" dirty="0"/>
          </a:p>
          <a:p>
            <a:pPr marL="0" indent="0" algn="just">
              <a:buNone/>
              <a:defRPr/>
            </a:pPr>
            <a:r>
              <a:rPr lang="ru-RU" dirty="0" smtClean="0"/>
              <a:t>   </a:t>
            </a:r>
            <a:endParaRPr lang="ru-RU" dirty="0"/>
          </a:p>
        </p:txBody>
      </p:sp>
      <p:pic>
        <p:nvPicPr>
          <p:cNvPr id="6" name="Picture 3"/>
          <p:cNvPicPr>
            <a:picLocks noChangeAspect="1" noChangeArrowheads="1"/>
          </p:cNvPicPr>
          <p:nvPr/>
        </p:nvPicPr>
        <p:blipFill>
          <a:blip r:embed="rId1">
            <a:extLst>
              <a:ext uri="{28A0092B-C50C-407E-A947-70E740481C1C}">
                <a14:useLocalDpi xmlns:a14="http://schemas.microsoft.com/office/drawing/2010/main" val="0"/>
              </a:ext>
            </a:extLst>
          </a:blip>
          <a:srcRect l="5954" t="36588" r="5528" b="29720"/>
          <a:stretch>
            <a:fillRect/>
          </a:stretch>
        </p:blipFill>
        <p:spPr bwMode="auto">
          <a:xfrm>
            <a:off x="2065824" y="2492896"/>
            <a:ext cx="45720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l="5954" t="36588" r="3136" b="31184"/>
          <a:stretch>
            <a:fillRect/>
          </a:stretch>
        </p:blipFill>
        <p:spPr bwMode="auto">
          <a:xfrm>
            <a:off x="1972683" y="4869160"/>
            <a:ext cx="46434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0" y="-100013"/>
            <a:ext cx="9144000" cy="5410712"/>
          </a:xfrm>
          <a:prstGeom prst="rect">
            <a:avLst/>
          </a:prstGeom>
        </p:spPr>
        <p:txBody>
          <a:bodyPr>
            <a:spAutoFit/>
          </a:bodyPr>
          <a:lstStyle/>
          <a:p>
            <a:pPr marL="0" indent="0" algn="just">
              <a:buNone/>
              <a:defRPr/>
            </a:pPr>
            <a:r>
              <a:rPr lang="ru-RU" sz="2400" b="1" dirty="0">
                <a:solidFill>
                  <a:srgbClr val="FF0000"/>
                </a:solidFill>
                <a:effectLst>
                  <a:outerShdw blurRad="38100" dist="38100" dir="2700000" algn="tl">
                    <a:srgbClr val="000000">
                      <a:alpha val="43137"/>
                    </a:srgbClr>
                  </a:outerShdw>
                </a:effectLst>
              </a:rPr>
              <a:t>Трассирующая пуля </a:t>
            </a:r>
            <a:r>
              <a:rPr lang="ru-RU" sz="2400" b="1" dirty="0"/>
              <a:t>предназначена для </a:t>
            </a:r>
            <a:r>
              <a:rPr lang="ru-RU" sz="2400" b="1" dirty="0" err="1"/>
              <a:t>целеуказания</a:t>
            </a:r>
            <a:r>
              <a:rPr lang="ru-RU" sz="2400" b="1" dirty="0"/>
              <a:t> и корректирования огня на расстояниях до 1000 м, а также для поражения живой силы противника. </a:t>
            </a:r>
            <a:endParaRPr lang="ru-RU" sz="2400" b="1" dirty="0"/>
          </a:p>
          <a:p>
            <a:pPr marL="0" indent="0" algn="just">
              <a:buNone/>
              <a:defRPr/>
            </a:pPr>
            <a:r>
              <a:rPr lang="ru-RU" sz="2400" b="1" dirty="0"/>
              <a:t>   Она состоит из оболочки, свинцового сердечника и стаканчика с запрессованным трассирующим составом.  </a:t>
            </a:r>
            <a:endParaRPr lang="ru-RU" sz="2400" b="1" dirty="0"/>
          </a:p>
          <a:p>
            <a:pPr marL="0" indent="0" algn="just">
              <a:buNone/>
              <a:defRPr/>
            </a:pPr>
            <a:endParaRPr lang="ru-RU" sz="2400" b="1" dirty="0"/>
          </a:p>
          <a:p>
            <a:pPr marL="0" indent="0" algn="just">
              <a:buNone/>
              <a:defRPr/>
            </a:pPr>
            <a:r>
              <a:rPr lang="ru-RU" sz="2400" b="1" dirty="0"/>
              <a:t> </a:t>
            </a:r>
            <a:r>
              <a:rPr lang="ru-RU" sz="2400" b="1" dirty="0" smtClean="0"/>
              <a:t>  </a:t>
            </a:r>
            <a:endParaRPr lang="ru-RU" sz="2400" b="1" dirty="0" smtClean="0"/>
          </a:p>
          <a:p>
            <a:pPr marL="0" indent="0" algn="just">
              <a:buNone/>
              <a:defRPr/>
            </a:pPr>
            <a:endParaRPr lang="ru-RU" sz="2400" b="1" dirty="0" smtClean="0"/>
          </a:p>
          <a:p>
            <a:pPr marL="0" indent="0" algn="just">
              <a:buNone/>
              <a:defRPr/>
            </a:pPr>
            <a:endParaRPr lang="ru-RU" sz="2400" b="1" dirty="0"/>
          </a:p>
          <a:p>
            <a:pPr marL="0" indent="0" algn="just">
              <a:buNone/>
              <a:defRPr/>
            </a:pPr>
            <a:r>
              <a:rPr lang="ru-RU" sz="2400" b="1" dirty="0" smtClean="0"/>
              <a:t>При </a:t>
            </a:r>
            <a:r>
              <a:rPr lang="ru-RU" sz="2400" b="1" dirty="0"/>
              <a:t>выстреле горение от порохового заряда передается трассирующему составу, который, сгорая при полете пули, дает яркий светящийся след, хорошо видимый днем и ночью. </a:t>
            </a:r>
            <a:endParaRPr lang="ru-RU" sz="2400" b="1" dirty="0"/>
          </a:p>
          <a:p>
            <a:pPr marL="0" indent="0" algn="just">
              <a:buNone/>
              <a:defRPr/>
            </a:pPr>
            <a:r>
              <a:rPr lang="ru-RU" sz="2400" b="1" dirty="0"/>
              <a:t>   Головная часть пули окрашена  в  зеленый цвет.</a:t>
            </a:r>
            <a:endParaRPr lang="ru-RU" sz="2400" b="1"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t="26334" b="39973"/>
          <a:stretch>
            <a:fillRect/>
          </a:stretch>
        </p:blipFill>
        <p:spPr bwMode="auto">
          <a:xfrm>
            <a:off x="1979831" y="1916832"/>
            <a:ext cx="5314950" cy="144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21392" y="5226000"/>
            <a:ext cx="8429625" cy="1569660"/>
          </a:xfrm>
          <a:prstGeom prst="rect">
            <a:avLst/>
          </a:prstGeom>
        </p:spPr>
        <p:txBody>
          <a:bodyPr>
            <a:spAutoFit/>
          </a:bodyPr>
          <a:lstStyle/>
          <a:p>
            <a:pPr algn="just">
              <a:defRPr/>
            </a:pPr>
            <a:r>
              <a:rPr lang="ru-RU" sz="2400" b="1" dirty="0">
                <a:solidFill>
                  <a:srgbClr val="FF0000"/>
                </a:solidFill>
                <a:effectLst>
                  <a:outerShdw blurRad="38100" dist="38100" dir="2700000" algn="tl">
                    <a:srgbClr val="000000">
                      <a:alpha val="43137"/>
                    </a:srgbClr>
                  </a:outerShdw>
                </a:effectLst>
              </a:rPr>
              <a:t>Бронебойно-зажигательная пуля </a:t>
            </a:r>
            <a:r>
              <a:rPr lang="ru-RU" sz="2400" b="1" dirty="0"/>
              <a:t>предназначена для зажигания горючих жидкостей и для поражения живой силы противника, находящейся за легкими броневыми прикрытиями, на дальностях до 500 м.</a:t>
            </a:r>
            <a:r>
              <a:rPr lang="ru-RU" b="1" dirty="0"/>
              <a:t> </a:t>
            </a:r>
            <a:endParaRPr lang="ru-RU"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0" y="0"/>
            <a:ext cx="9144000" cy="6863417"/>
          </a:xfrm>
          <a:prstGeom prst="rect">
            <a:avLst/>
          </a:prstGeom>
        </p:spPr>
        <p:txBody>
          <a:bodyPr>
            <a:spAutoFit/>
          </a:bodyPr>
          <a:lstStyle/>
          <a:p>
            <a:pPr marL="0" indent="0" algn="just">
              <a:spcBef>
                <a:spcPts val="0"/>
              </a:spcBef>
              <a:buNone/>
              <a:defRPr/>
            </a:pPr>
            <a:r>
              <a:rPr lang="ru-RU" sz="2000" b="1" dirty="0"/>
              <a:t>Она состоит из оболочки, стального сердечника, свинцовой рубашки и зажигательного состава. </a:t>
            </a:r>
            <a:endParaRPr lang="ru-RU" sz="2000" b="1" dirty="0"/>
          </a:p>
          <a:p>
            <a:pPr marL="0" indent="0" algn="just">
              <a:spcBef>
                <a:spcPts val="0"/>
              </a:spcBef>
              <a:buNone/>
              <a:defRPr/>
            </a:pPr>
            <a:r>
              <a:rPr lang="ru-RU" sz="2000" b="1" dirty="0" smtClean="0"/>
              <a:t> При </a:t>
            </a:r>
            <a:r>
              <a:rPr lang="ru-RU" sz="2000" b="1" dirty="0"/>
              <a:t>ударе пули о броню зажигательный состав воспламеняется и пламя через отверстие в броне, пробитое стальным сердечником пули, воспламеняет горючую жидкость. </a:t>
            </a:r>
            <a:endParaRPr lang="ru-RU" sz="2000" b="1" dirty="0"/>
          </a:p>
          <a:p>
            <a:pPr algn="just">
              <a:spcBef>
                <a:spcPts val="0"/>
              </a:spcBef>
              <a:defRPr/>
            </a:pPr>
            <a:endParaRPr lang="ru-RU" sz="2000" dirty="0"/>
          </a:p>
          <a:p>
            <a:pPr algn="just">
              <a:spcBef>
                <a:spcPts val="0"/>
              </a:spcBef>
              <a:defRPr/>
            </a:pPr>
            <a:endParaRPr lang="ru-RU" sz="2000" dirty="0"/>
          </a:p>
          <a:p>
            <a:pPr marL="0" indent="0" algn="just">
              <a:spcBef>
                <a:spcPts val="0"/>
              </a:spcBef>
              <a:buNone/>
              <a:defRPr/>
            </a:pPr>
            <a:r>
              <a:rPr lang="ru-RU" sz="2000" dirty="0" smtClean="0"/>
              <a:t>    </a:t>
            </a:r>
            <a:endParaRPr lang="ru-RU" sz="2000" dirty="0"/>
          </a:p>
          <a:p>
            <a:pPr marL="0" indent="0" algn="just">
              <a:spcBef>
                <a:spcPts val="0"/>
              </a:spcBef>
              <a:buNone/>
              <a:defRPr/>
            </a:pPr>
            <a:endParaRPr lang="ru-RU" sz="2000" b="1" dirty="0" smtClean="0">
              <a:solidFill>
                <a:srgbClr val="00B050"/>
              </a:solidFill>
              <a:effectLst>
                <a:outerShdw blurRad="38100" dist="38100" dir="2700000" algn="tl">
                  <a:srgbClr val="000000">
                    <a:alpha val="43137"/>
                  </a:srgbClr>
                </a:outerShdw>
              </a:effectLst>
            </a:endParaRPr>
          </a:p>
          <a:p>
            <a:pPr marL="0" indent="0" algn="just">
              <a:spcBef>
                <a:spcPts val="0"/>
              </a:spcBef>
              <a:buNone/>
              <a:defRPr/>
            </a:pPr>
            <a:r>
              <a:rPr lang="ru-RU" sz="2000" b="1" dirty="0" smtClean="0">
                <a:solidFill>
                  <a:srgbClr val="00B050"/>
                </a:solidFill>
                <a:effectLst>
                  <a:outerShdw blurRad="38100" dist="38100" dir="2700000" algn="tl">
                    <a:srgbClr val="000000">
                      <a:alpha val="43137"/>
                    </a:srgbClr>
                  </a:outerShdw>
                </a:effectLst>
              </a:rPr>
              <a:t>Головная </a:t>
            </a:r>
            <a:r>
              <a:rPr lang="ru-RU" sz="2000" b="1" dirty="0">
                <a:solidFill>
                  <a:srgbClr val="00B050"/>
                </a:solidFill>
                <a:effectLst>
                  <a:outerShdw blurRad="38100" dist="38100" dir="2700000" algn="tl">
                    <a:srgbClr val="000000">
                      <a:alpha val="43137"/>
                    </a:srgbClr>
                  </a:outerShdw>
                </a:effectLst>
              </a:rPr>
              <a:t>часть пули окрашена в черный цвет с </a:t>
            </a:r>
            <a:r>
              <a:rPr lang="ru-RU" sz="2000" b="1" dirty="0">
                <a:solidFill>
                  <a:srgbClr val="FF0000"/>
                </a:solidFill>
                <a:effectLst>
                  <a:outerShdw blurRad="38100" dist="38100" dir="2700000" algn="tl">
                    <a:srgbClr val="000000">
                      <a:alpha val="43137"/>
                    </a:srgbClr>
                  </a:outerShdw>
                </a:effectLst>
              </a:rPr>
              <a:t>красным пояском.</a:t>
            </a:r>
            <a:endParaRPr lang="ru-RU" sz="2000" b="1" dirty="0">
              <a:solidFill>
                <a:srgbClr val="FF0000"/>
              </a:solidFill>
              <a:effectLst>
                <a:outerShdw blurRad="38100" dist="38100" dir="2700000" algn="tl">
                  <a:srgbClr val="000000">
                    <a:alpha val="43137"/>
                  </a:srgbClr>
                </a:outerShdw>
              </a:effectLst>
            </a:endParaRPr>
          </a:p>
          <a:p>
            <a:pPr marL="0" indent="0" algn="just">
              <a:spcBef>
                <a:spcPts val="0"/>
              </a:spcBef>
              <a:buNone/>
              <a:defRPr/>
            </a:pPr>
            <a:r>
              <a:rPr lang="ru-RU" sz="2000" b="1" dirty="0" smtClean="0">
                <a:solidFill>
                  <a:srgbClr val="FF0000"/>
                </a:solidFill>
                <a:effectLst>
                  <a:outerShdw blurRad="38100" dist="38100" dir="2700000" algn="tl">
                    <a:srgbClr val="000000">
                      <a:alpha val="43137"/>
                    </a:srgbClr>
                  </a:outerShdw>
                </a:effectLst>
              </a:rPr>
              <a:t>Гильза </a:t>
            </a:r>
            <a:r>
              <a:rPr lang="ru-RU" sz="2000" b="1" dirty="0"/>
              <a:t>служит для помещения порохового заряда и соединения всех частей патрона. </a:t>
            </a:r>
            <a:endParaRPr lang="ru-RU" sz="2000" b="1" dirty="0"/>
          </a:p>
          <a:p>
            <a:pPr marL="0" indent="0" algn="just">
              <a:spcBef>
                <a:spcPts val="0"/>
              </a:spcBef>
              <a:buNone/>
              <a:defRPr/>
            </a:pPr>
            <a:r>
              <a:rPr lang="ru-RU" sz="2000" b="1" dirty="0" smtClean="0"/>
              <a:t>Она </a:t>
            </a:r>
            <a:r>
              <a:rPr lang="ru-RU" sz="2000" b="1" dirty="0"/>
              <a:t>имеет корпус для помещения порохового заряда, дульце для закрепления пули и дно с закраиной для захвата гильзы зацепом выбрасывателя и зацепами </a:t>
            </a:r>
            <a:r>
              <a:rPr lang="ru-RU" sz="2000" b="1" dirty="0" err="1"/>
              <a:t>извлекателя</a:t>
            </a:r>
            <a:r>
              <a:rPr lang="ru-RU" sz="2000" b="1" dirty="0"/>
              <a:t>. В дне гильзы имеются гнездо для капсюля, наковальня, на которой капсюль разбивается бойком ударника, и два затравочных отверстия, через которые проникает пламя от капсюля к пороховому заряду.</a:t>
            </a:r>
            <a:endParaRPr lang="ru-RU" sz="2000" b="1" dirty="0"/>
          </a:p>
          <a:p>
            <a:pPr marL="0" indent="0" algn="just">
              <a:spcBef>
                <a:spcPts val="0"/>
              </a:spcBef>
              <a:buNone/>
              <a:defRPr/>
            </a:pPr>
            <a:r>
              <a:rPr lang="ru-RU" sz="2000" b="1" dirty="0" smtClean="0">
                <a:solidFill>
                  <a:srgbClr val="FF0000"/>
                </a:solidFill>
                <a:effectLst>
                  <a:outerShdw blurRad="38100" dist="38100" dir="2700000" algn="tl">
                    <a:srgbClr val="000000">
                      <a:alpha val="43137"/>
                    </a:srgbClr>
                  </a:outerShdw>
                </a:effectLst>
              </a:rPr>
              <a:t>Капсюль</a:t>
            </a:r>
            <a:r>
              <a:rPr lang="ru-RU" sz="2000" dirty="0" smtClean="0"/>
              <a:t> </a:t>
            </a:r>
            <a:r>
              <a:rPr lang="ru-RU" sz="2000" b="1" dirty="0"/>
              <a:t>служит для воспламенения порохового заряда. Он состоит из латунного колпачка, ударного состава и фольгового кружка, прикрывающего ударный </a:t>
            </a:r>
            <a:r>
              <a:rPr lang="ru-RU" sz="2000" b="1" dirty="0" smtClean="0"/>
              <a:t>состав.</a:t>
            </a:r>
            <a:endParaRPr lang="ru-RU" sz="2000" b="1" dirty="0" smtClean="0"/>
          </a:p>
          <a:p>
            <a:pPr marL="0" indent="0" algn="just">
              <a:spcBef>
                <a:spcPts val="0"/>
              </a:spcBef>
              <a:buNone/>
              <a:defRPr/>
            </a:pPr>
            <a:r>
              <a:rPr lang="ru-RU" sz="2000" b="1" dirty="0" smtClean="0">
                <a:solidFill>
                  <a:srgbClr val="FF0000"/>
                </a:solidFill>
                <a:effectLst>
                  <a:outerShdw blurRad="38100" dist="38100" dir="2700000" algn="tl">
                    <a:srgbClr val="000000">
                      <a:alpha val="43137"/>
                    </a:srgbClr>
                  </a:outerShdw>
                </a:effectLst>
              </a:rPr>
              <a:t>Пороховой </a:t>
            </a:r>
            <a:r>
              <a:rPr lang="ru-RU" sz="2000" b="1" dirty="0">
                <a:solidFill>
                  <a:srgbClr val="FF0000"/>
                </a:solidFill>
                <a:effectLst>
                  <a:outerShdw blurRad="38100" dist="38100" dir="2700000" algn="tl">
                    <a:srgbClr val="000000">
                      <a:alpha val="43137"/>
                    </a:srgbClr>
                  </a:outerShdw>
                </a:effectLst>
              </a:rPr>
              <a:t>заряд </a:t>
            </a:r>
            <a:r>
              <a:rPr lang="ru-RU" sz="2000" b="1" dirty="0"/>
              <a:t>наполняет корпус гильзы и служит для приведения пули в движение энергией газов, образующихся при его сгорании.</a:t>
            </a:r>
            <a:endParaRPr lang="ru-RU" sz="2000" b="1" dirty="0"/>
          </a:p>
        </p:txBody>
      </p:sp>
      <p:pic>
        <p:nvPicPr>
          <p:cNvPr id="5" name="Picture 3"/>
          <p:cNvPicPr>
            <a:picLocks noChangeAspect="1" noChangeArrowheads="1"/>
          </p:cNvPicPr>
          <p:nvPr/>
        </p:nvPicPr>
        <p:blipFill>
          <a:blip r:embed="rId1"/>
          <a:srcRect t="26519" r="4818" b="46932"/>
          <a:stretch>
            <a:fillRect/>
          </a:stretch>
        </p:blipFill>
        <p:spPr bwMode="auto">
          <a:xfrm>
            <a:off x="2699792" y="1340768"/>
            <a:ext cx="4641851" cy="1428760"/>
          </a:xfrm>
          <a:prstGeom prst="rect">
            <a:avLst/>
          </a:prstGeom>
          <a:noFill/>
          <a:ln w="9525">
            <a:noFill/>
            <a:miter lim="800000"/>
            <a:headEnd/>
            <a:tailEnd/>
          </a:ln>
          <a:effectLst>
            <a:softEdge rad="1270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b="1" dirty="0">
                <a:solidFill>
                  <a:srgbClr val="0000FF"/>
                </a:solidFill>
                <a:effectLst>
                  <a:outerShdw blurRad="38100" dist="38100" dir="2700000" algn="tl">
                    <a:srgbClr val="C0C0C0"/>
                  </a:outerShdw>
                </a:effectLst>
              </a:rPr>
              <a:t>Приведение пулемета к нормальному бою.</a:t>
            </a:r>
            <a:endParaRPr lang="ru-RU" dirty="0"/>
          </a:p>
        </p:txBody>
      </p:sp>
      <p:sp>
        <p:nvSpPr>
          <p:cNvPr id="4" name="Содержимое 2"/>
          <p:cNvSpPr>
            <a:spLocks noGrp="1"/>
          </p:cNvSpPr>
          <p:nvPr>
            <p:ph idx="1"/>
          </p:nvPr>
        </p:nvSpPr>
        <p:spPr>
          <a:xfrm>
            <a:off x="0" y="981075"/>
            <a:ext cx="9144000" cy="5832475"/>
          </a:xfrm>
        </p:spPr>
        <p:txBody>
          <a:bodyPr/>
          <a:lstStyle/>
          <a:p>
            <a:pPr marL="365125" indent="358775" algn="just" eaLnBrk="1" hangingPunct="1">
              <a:lnSpc>
                <a:spcPct val="80000"/>
              </a:lnSpc>
              <a:buFontTx/>
              <a:buNone/>
            </a:pPr>
            <a:r>
              <a:rPr lang="ru-RU" altLang="ru-RU" sz="2000" b="1" dirty="0" smtClean="0"/>
              <a:t>Пулемет ПКТ, поступающий с машиной в войсковые части, приведен к нормальному бою стрельбой из машины. Координаты пристрелки пулемета внесены в контрольно-</a:t>
            </a:r>
            <a:r>
              <a:rPr lang="ru-RU" altLang="ru-RU" sz="2000" b="1" dirty="0" err="1" smtClean="0"/>
              <a:t>выверочную</a:t>
            </a:r>
            <a:r>
              <a:rPr lang="ru-RU" altLang="ru-RU" sz="2000" b="1" dirty="0" smtClean="0"/>
              <a:t> карточку, вклеенную в формуляр машины.</a:t>
            </a:r>
            <a:endParaRPr lang="ru-RU" altLang="ru-RU" sz="2000" b="1" dirty="0" smtClean="0"/>
          </a:p>
          <a:p>
            <a:pPr marL="365125" indent="358775" algn="just" eaLnBrk="1" hangingPunct="1">
              <a:lnSpc>
                <a:spcPct val="80000"/>
              </a:lnSpc>
              <a:buFontTx/>
              <a:buNone/>
            </a:pPr>
            <a:endParaRPr lang="ru-RU" altLang="ru-RU" sz="2000" dirty="0" smtClean="0"/>
          </a:p>
        </p:txBody>
      </p:sp>
      <p:pic>
        <p:nvPicPr>
          <p:cNvPr id="5" name="Picture 5" descr="Image36"/>
          <p:cNvPicPr>
            <a:picLocks noChangeAspect="1" noChangeArrowheads="1"/>
          </p:cNvPicPr>
          <p:nvPr/>
        </p:nvPicPr>
        <p:blipFill>
          <a:blip r:embed="rId1">
            <a:lum bright="-30000" contrast="72000"/>
            <a:extLst>
              <a:ext uri="{28A0092B-C50C-407E-A947-70E740481C1C}">
                <a14:useLocalDpi xmlns:a14="http://schemas.microsoft.com/office/drawing/2010/main" val="0"/>
              </a:ext>
            </a:extLst>
          </a:blip>
          <a:srcRect b="4498"/>
          <a:stretch>
            <a:fillRect/>
          </a:stretch>
        </p:blipFill>
        <p:spPr bwMode="auto">
          <a:xfrm>
            <a:off x="1619672" y="1844824"/>
            <a:ext cx="6918363" cy="50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Grp="1" noChangeArrowheads="1"/>
          </p:cNvSpPr>
          <p:nvPr>
            <p:ph idx="1"/>
          </p:nvPr>
        </p:nvSpPr>
        <p:spPr bwMode="auto">
          <a:xfrm>
            <a:off x="0" y="0"/>
            <a:ext cx="9144000" cy="3416320"/>
          </a:xfrm>
          <a:prstGeom prst="rect">
            <a:avLst/>
          </a:prstGeom>
          <a:noFill/>
          <a:ln w="9525">
            <a:noFill/>
            <a:miter lim="800000"/>
          </a:ln>
        </p:spPr>
        <p:txBody>
          <a:bodyPr>
            <a:spAutoFit/>
          </a:bodyPr>
          <a:lstStyle/>
          <a:p>
            <a:pPr marL="0" indent="0" algn="ctr">
              <a:buNone/>
              <a:defRPr/>
            </a:pPr>
            <a:r>
              <a:rPr lang="ru-RU" sz="2400" b="1" dirty="0">
                <a:solidFill>
                  <a:srgbClr val="0000FF"/>
                </a:solidFill>
                <a:effectLst>
                  <a:outerShdw blurRad="38100" dist="38100" dir="2700000" algn="tl">
                    <a:srgbClr val="000000">
                      <a:alpha val="43137"/>
                    </a:srgbClr>
                  </a:outerShdw>
                </a:effectLst>
              </a:rPr>
              <a:t>Приведение пулемета к нормальному бою в войсковых частях </a:t>
            </a:r>
            <a:endParaRPr lang="ru-RU" sz="2400" b="1" dirty="0">
              <a:solidFill>
                <a:srgbClr val="0000FF"/>
              </a:solidFill>
              <a:effectLst>
                <a:outerShdw blurRad="38100" dist="38100" dir="2700000" algn="tl">
                  <a:srgbClr val="000000">
                    <a:alpha val="43137"/>
                  </a:srgbClr>
                </a:outerShdw>
              </a:effectLst>
            </a:endParaRPr>
          </a:p>
          <a:p>
            <a:pPr marL="0" indent="0" algn="ctr">
              <a:buNone/>
              <a:defRPr/>
            </a:pPr>
            <a:r>
              <a:rPr lang="ru-RU" sz="2400" b="1" dirty="0">
                <a:solidFill>
                  <a:srgbClr val="0000FF"/>
                </a:solidFill>
                <a:effectLst>
                  <a:outerShdw blurRad="38100" dist="38100" dir="2700000" algn="tl">
                    <a:srgbClr val="000000">
                      <a:alpha val="43137"/>
                    </a:srgbClr>
                  </a:outerShdw>
                </a:effectLst>
              </a:rPr>
              <a:t>производится в случаях:</a:t>
            </a:r>
            <a:endParaRPr lang="ru-RU" sz="2400" b="1" dirty="0">
              <a:solidFill>
                <a:srgbClr val="0000FF"/>
              </a:solidFill>
              <a:effectLst>
                <a:outerShdw blurRad="38100" dist="38100" dir="2700000" algn="tl">
                  <a:srgbClr val="000000">
                    <a:alpha val="43137"/>
                  </a:srgbClr>
                </a:outerShdw>
              </a:effectLst>
            </a:endParaRPr>
          </a:p>
          <a:p>
            <a:pPr marL="0" indent="0" algn="just">
              <a:buNone/>
              <a:defRPr/>
            </a:pPr>
            <a:r>
              <a:rPr lang="ru-RU" sz="2400" b="1" dirty="0"/>
              <a:t>- установки нового пулемета в машину;</a:t>
            </a:r>
            <a:endParaRPr lang="ru-RU" sz="2400" b="1" dirty="0"/>
          </a:p>
          <a:p>
            <a:pPr algn="just">
              <a:buFontTx/>
              <a:buChar char="-"/>
              <a:defRPr/>
            </a:pPr>
            <a:r>
              <a:rPr lang="ru-RU" sz="2400" b="1" dirty="0"/>
              <a:t> ремонта пулемета, замены частей пулемета и установки, в результате которой может измениться бой пулемета (например, после замены ствола, разборки спаренной установки  и т.п.);</a:t>
            </a:r>
            <a:endParaRPr lang="ru-RU" sz="2400" b="1" dirty="0"/>
          </a:p>
          <a:p>
            <a:pPr marL="0" indent="0" algn="just">
              <a:buNone/>
              <a:defRPr/>
            </a:pPr>
            <a:r>
              <a:rPr lang="ru-RU" sz="2400" b="1" dirty="0"/>
              <a:t>- обнаружения во время стрельбы чрезмерных отклонений пуль.</a:t>
            </a:r>
            <a:endParaRPr lang="ru-RU" sz="2400" b="1" dirty="0"/>
          </a:p>
          <a:p>
            <a:pPr marL="0" indent="0">
              <a:buNone/>
              <a:defRPr/>
            </a:pPr>
            <a:endParaRPr lang="ru-RU" sz="2400" dirty="0"/>
          </a:p>
        </p:txBody>
      </p:sp>
      <p:sp>
        <p:nvSpPr>
          <p:cNvPr id="5" name="Text Box 4"/>
          <p:cNvSpPr txBox="1">
            <a:spLocks noChangeArrowheads="1"/>
          </p:cNvSpPr>
          <p:nvPr/>
        </p:nvSpPr>
        <p:spPr bwMode="auto">
          <a:xfrm>
            <a:off x="179388" y="2736354"/>
            <a:ext cx="8821737" cy="4154984"/>
          </a:xfrm>
          <a:prstGeom prst="rect">
            <a:avLst/>
          </a:prstGeom>
          <a:noFill/>
          <a:ln w="9525">
            <a:noFill/>
            <a:miter lim="800000"/>
          </a:ln>
        </p:spPr>
        <p:txBody>
          <a:bodyPr>
            <a:spAutoFit/>
          </a:bodyPr>
          <a:lstStyle/>
          <a:p>
            <a:pPr algn="just">
              <a:defRPr/>
            </a:pPr>
            <a:r>
              <a:rPr lang="ru-RU" sz="2400" dirty="0"/>
              <a:t>     </a:t>
            </a:r>
            <a:r>
              <a:rPr lang="ru-RU" sz="2400" b="1" dirty="0">
                <a:solidFill>
                  <a:srgbClr val="0000FF"/>
                </a:solidFill>
                <a:effectLst>
                  <a:outerShdw blurRad="38100" dist="38100" dir="2700000" algn="tl">
                    <a:srgbClr val="000000">
                      <a:alpha val="43137"/>
                    </a:srgbClr>
                  </a:outerShdw>
                </a:effectLst>
              </a:rPr>
              <a:t>Пулемет считается приведенным к нормальному бою</a:t>
            </a:r>
            <a:r>
              <a:rPr lang="ru-RU" sz="2400" b="1" dirty="0">
                <a:effectLst>
                  <a:outerShdw blurRad="38100" dist="38100" dir="2700000" algn="tl">
                    <a:srgbClr val="000000">
                      <a:alpha val="43137"/>
                    </a:srgbClr>
                  </a:outerShdw>
                </a:effectLst>
              </a:rPr>
              <a:t>,</a:t>
            </a:r>
            <a:r>
              <a:rPr lang="ru-RU" sz="2400" b="1" dirty="0"/>
              <a:t> если средняя точка попаданий (СТП) 10 автоматических выстрелов находится в пределах прямоугольника размером 11х13 см, нанесенного на мишени, и при этом не менее 8 пробоин вмещаются в прямоугольник размером 14х16 см, произвольно накладываемый на пробоины.</a:t>
            </a:r>
            <a:endParaRPr lang="ru-RU" sz="2400" b="1" dirty="0"/>
          </a:p>
          <a:p>
            <a:pPr algn="just">
              <a:defRPr/>
            </a:pPr>
            <a:r>
              <a:rPr lang="ru-RU" sz="2400" b="1" dirty="0"/>
              <a:t>     Если СТП находится за пределами прямоугольника 11х13 см, </a:t>
            </a:r>
            <a:endParaRPr lang="ru-RU" sz="2400" b="1" dirty="0"/>
          </a:p>
          <a:p>
            <a:pPr algn="just">
              <a:defRPr/>
            </a:pPr>
            <a:r>
              <a:rPr lang="ru-RU" sz="2400" b="1" dirty="0"/>
              <a:t>необходимо замерить величину отклонения СТП от контрольной точки (центра прямоугольника 11x13 см) и с помощью </a:t>
            </a:r>
            <a:r>
              <a:rPr lang="ru-RU" sz="2400" b="1" dirty="0" err="1"/>
              <a:t>выверочного</a:t>
            </a:r>
            <a:r>
              <a:rPr lang="ru-RU" sz="2400" b="1" dirty="0"/>
              <a:t> механизма откорректировать положение пулемета. </a:t>
            </a:r>
            <a:endParaRPr lang="ru-RU" sz="24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Grp="1" noChangeArrowheads="1"/>
          </p:cNvSpPr>
          <p:nvPr>
            <p:ph idx="1"/>
          </p:nvPr>
        </p:nvSpPr>
        <p:spPr bwMode="auto">
          <a:xfrm>
            <a:off x="0" y="44450"/>
            <a:ext cx="9144000" cy="66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000" dirty="0"/>
              <a:t>   </a:t>
            </a:r>
            <a:r>
              <a:rPr lang="ru-RU" altLang="ru-RU" sz="2000" b="1" dirty="0"/>
              <a:t>При отсутствии условий для приведения пулемета к нормальному бою стрельбой следует проверить правильность выставки пулемета по контрольной мишени. </a:t>
            </a:r>
            <a:endParaRPr lang="ru-RU" altLang="ru-RU" sz="2000" b="1" dirty="0"/>
          </a:p>
          <a:p>
            <a:pPr algn="just" eaLnBrk="1" hangingPunct="1"/>
            <a:endParaRPr lang="ru-RU" altLang="ru-RU" sz="2000" b="1" u="sng" dirty="0"/>
          </a:p>
          <a:p>
            <a:pPr algn="ctr" eaLnBrk="1" hangingPunct="1"/>
            <a:r>
              <a:rPr lang="ru-RU" altLang="ru-RU" sz="2000" b="1" u="sng" dirty="0"/>
              <a:t>Для этого необходимо:</a:t>
            </a:r>
            <a:endParaRPr lang="ru-RU" altLang="ru-RU" sz="2000" b="1" dirty="0"/>
          </a:p>
          <a:p>
            <a:pPr algn="just" eaLnBrk="1" hangingPunct="1">
              <a:buFontTx/>
              <a:buChar char="-"/>
            </a:pPr>
            <a:r>
              <a:rPr lang="ru-RU" altLang="ru-RU" sz="2000" b="1" dirty="0"/>
              <a:t> на расстоянии 25 м от дульного среза пушки установить щит с </a:t>
            </a:r>
            <a:endParaRPr lang="ru-RU" altLang="ru-RU" sz="2000" b="1" dirty="0"/>
          </a:p>
          <a:p>
            <a:pPr algn="just" eaLnBrk="1" hangingPunct="1"/>
            <a:r>
              <a:rPr lang="ru-RU" altLang="ru-RU" sz="2000" b="1" dirty="0"/>
              <a:t>контрольной мишенью, построенной в соответствии с данными </a:t>
            </a:r>
            <a:endParaRPr lang="ru-RU" altLang="ru-RU" sz="2000" b="1" dirty="0"/>
          </a:p>
          <a:p>
            <a:pPr algn="just" eaLnBrk="1" hangingPunct="1"/>
            <a:r>
              <a:rPr lang="ru-RU" altLang="ru-RU" sz="2000" b="1" dirty="0"/>
              <a:t>контрольно-</a:t>
            </a:r>
            <a:r>
              <a:rPr lang="ru-RU" altLang="ru-RU" sz="2000" b="1" dirty="0" err="1"/>
              <a:t>выверочной</a:t>
            </a:r>
            <a:r>
              <a:rPr lang="ru-RU" altLang="ru-RU" sz="2000" b="1" dirty="0"/>
              <a:t> карточки;</a:t>
            </a:r>
            <a:endParaRPr lang="ru-RU" altLang="ru-RU" sz="2000" b="1" dirty="0"/>
          </a:p>
          <a:p>
            <a:pPr algn="just" eaLnBrk="1" hangingPunct="1">
              <a:buFontTx/>
              <a:buChar char="-"/>
            </a:pPr>
            <a:r>
              <a:rPr lang="ru-RU" altLang="ru-RU" sz="2000" b="1" dirty="0"/>
              <a:t> установить переключатель баллистик в положение БР., а по шкале дальности прицела дальность 0;</a:t>
            </a:r>
            <a:endParaRPr lang="ru-RU" altLang="ru-RU" sz="2000" b="1" dirty="0"/>
          </a:p>
          <a:p>
            <a:pPr algn="just" eaLnBrk="1" hangingPunct="1">
              <a:buFontTx/>
              <a:buChar char="-"/>
            </a:pPr>
            <a:r>
              <a:rPr lang="ru-RU" altLang="ru-RU" sz="2000" b="1" dirty="0"/>
              <a:t> с помощью ручных механизмов наведения совместить центральную марку прицела с соответствующим знаком на мишени;</a:t>
            </a:r>
            <a:endParaRPr lang="ru-RU" altLang="ru-RU" sz="2000" b="1" dirty="0"/>
          </a:p>
          <a:p>
            <a:pPr algn="just" eaLnBrk="1" hangingPunct="1">
              <a:buFontTx/>
              <a:buChar char="-"/>
            </a:pPr>
            <a:r>
              <a:rPr lang="ru-RU" altLang="ru-RU" sz="2000" b="1" dirty="0"/>
              <a:t> визируя через ТХП, вставленную в ствол ПКТ, проверить совмещение оси канала ствола пулемета с перекрестием, нанесенным на контрольной мишени, по координатам, записанным в карточке </a:t>
            </a:r>
            <a:r>
              <a:rPr lang="ru-RU" altLang="ru-RU" sz="2000" b="1" dirty="0" err="1"/>
              <a:t>контрольно</a:t>
            </a:r>
            <a:r>
              <a:rPr lang="ru-RU" altLang="ru-RU" sz="2000" b="1" dirty="0"/>
              <a:t> - </a:t>
            </a:r>
            <a:r>
              <a:rPr lang="ru-RU" altLang="ru-RU" sz="2000" b="1" dirty="0" err="1"/>
              <a:t>выверочных</a:t>
            </a:r>
            <a:r>
              <a:rPr lang="ru-RU" altLang="ru-RU" sz="2000" b="1" dirty="0"/>
              <a:t> координат для данного пулемета.</a:t>
            </a:r>
            <a:endParaRPr lang="ru-RU" altLang="ru-RU" sz="20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37_13"/>
          <p:cNvPicPr>
            <a:picLocks noGrp="1" noChangeAspect="1" noChangeArrowheads="1"/>
          </p:cNvPicPr>
          <p:nvPr>
            <p:ph idx="1"/>
          </p:nvPr>
        </p:nvPicPr>
        <p:blipFill>
          <a:blip r:embed="rId1">
            <a:clrChange>
              <a:clrFrom>
                <a:srgbClr val="FFFFE5"/>
              </a:clrFrom>
              <a:clrTo>
                <a:srgbClr val="FFFFE5">
                  <a:alpha val="0"/>
                </a:srgbClr>
              </a:clrTo>
            </a:clrChange>
            <a:extLst>
              <a:ext uri="{28A0092B-C50C-407E-A947-70E740481C1C}">
                <a14:useLocalDpi xmlns:a14="http://schemas.microsoft.com/office/drawing/2010/main" val="0"/>
              </a:ext>
            </a:extLst>
          </a:blip>
          <a:srcRect/>
          <a:stretch>
            <a:fillRect/>
          </a:stretch>
        </p:blipFill>
        <p:spPr bwMode="auto">
          <a:xfrm>
            <a:off x="30664" y="-6464"/>
            <a:ext cx="9255408"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792088"/>
          </a:xfrm>
        </p:spPr>
        <p:txBody>
          <a:bodyPr>
            <a:normAutofit/>
          </a:bodyPr>
          <a:lstStyle/>
          <a:p>
            <a:r>
              <a:rPr lang="ru-RU" b="1" dirty="0">
                <a:solidFill>
                  <a:srgbClr val="0000FF"/>
                </a:solidFill>
                <a:effectLst>
                  <a:outerShdw blurRad="38100" dist="38100" dir="2700000" algn="tl">
                    <a:srgbClr val="C0C0C0"/>
                  </a:outerShdw>
                </a:effectLst>
              </a:rPr>
              <a:t>Обслуживание пулемета.</a:t>
            </a:r>
            <a:endParaRPr lang="ru-RU" dirty="0"/>
          </a:p>
        </p:txBody>
      </p:sp>
      <p:sp>
        <p:nvSpPr>
          <p:cNvPr id="4" name="Содержимое 2"/>
          <p:cNvSpPr>
            <a:spLocks noGrp="1"/>
          </p:cNvSpPr>
          <p:nvPr>
            <p:ph idx="1"/>
          </p:nvPr>
        </p:nvSpPr>
        <p:spPr>
          <a:xfrm>
            <a:off x="457200" y="476250"/>
            <a:ext cx="8229600" cy="6121400"/>
          </a:xfrm>
        </p:spPr>
        <p:txBody>
          <a:bodyPr>
            <a:noAutofit/>
          </a:bodyPr>
          <a:lstStyle/>
          <a:p>
            <a:pPr marL="365125" indent="358775" algn="just" eaLnBrk="1" hangingPunct="1">
              <a:buFontTx/>
              <a:buNone/>
              <a:defRPr/>
            </a:pPr>
            <a:r>
              <a:rPr lang="ru-RU" sz="2800" dirty="0" smtClean="0">
                <a:solidFill>
                  <a:srgbClr val="F2F2F2"/>
                </a:solidFill>
              </a:rPr>
              <a:t>    </a:t>
            </a:r>
            <a:r>
              <a:rPr lang="ru-RU" sz="2800" b="1" dirty="0" smtClean="0"/>
              <a:t>Пулемет всегда должен содержаться в полной исправности и быть готовым к действию. Это достигается своевременной чисткой, смазкой, бережным обращением  с пулеметом и устранением  поломок и повреждений.</a:t>
            </a:r>
            <a:r>
              <a:rPr lang="ru-RU" sz="2800" b="1" dirty="0" smtClean="0">
                <a:solidFill>
                  <a:srgbClr val="F2F2F2"/>
                </a:solidFill>
              </a:rPr>
              <a:t>  </a:t>
            </a:r>
            <a:endParaRPr lang="ru-RU" sz="2800" b="1" dirty="0" smtClean="0">
              <a:solidFill>
                <a:srgbClr val="F2F2F2"/>
              </a:solidFill>
            </a:endParaRPr>
          </a:p>
          <a:p>
            <a:pPr algn="ctr">
              <a:buFontTx/>
              <a:buNone/>
              <a:defRPr/>
            </a:pPr>
            <a:r>
              <a:rPr lang="ru-RU" sz="2800" b="1" dirty="0" smtClean="0"/>
              <a:t>При контрольном осмотре проверить:</a:t>
            </a:r>
            <a:endParaRPr lang="ru-RU" sz="2800" dirty="0" smtClean="0"/>
          </a:p>
          <a:p>
            <a:pPr>
              <a:buFontTx/>
              <a:buNone/>
              <a:defRPr/>
            </a:pPr>
            <a:r>
              <a:rPr lang="ru-RU" sz="2800" b="1" dirty="0" smtClean="0"/>
              <a:t>- наличие и крепление защитных чехлов;</a:t>
            </a:r>
            <a:endParaRPr lang="ru-RU" sz="2800" b="1" dirty="0" smtClean="0"/>
          </a:p>
          <a:p>
            <a:pPr>
              <a:buFontTx/>
              <a:buNone/>
              <a:defRPr/>
            </a:pPr>
            <a:r>
              <a:rPr lang="ru-RU" sz="2800" b="1" dirty="0" smtClean="0"/>
              <a:t>- укладку и исправность крепления боекомплекта.</a:t>
            </a:r>
            <a:endParaRPr lang="ru-RU" sz="2800" b="1" dirty="0" smtClean="0"/>
          </a:p>
          <a:p>
            <a:pPr algn="ctr">
              <a:buFontTx/>
              <a:buNone/>
              <a:defRPr/>
            </a:pPr>
            <a:r>
              <a:rPr lang="ru-RU" sz="2800" b="1" dirty="0" smtClean="0"/>
              <a:t>При ежедневном техническом обслуживании проверить:</a:t>
            </a:r>
            <a:endParaRPr lang="ru-RU" sz="2800" b="1" dirty="0" smtClean="0"/>
          </a:p>
          <a:p>
            <a:pPr>
              <a:buFontTx/>
              <a:buNone/>
              <a:defRPr/>
            </a:pPr>
            <a:r>
              <a:rPr lang="ru-RU" sz="2800" b="1" dirty="0" smtClean="0"/>
              <a:t>- исправность </a:t>
            </a:r>
            <a:r>
              <a:rPr lang="ru-RU" sz="2800" b="1" dirty="0" err="1" smtClean="0"/>
              <a:t>электроспуска</a:t>
            </a:r>
            <a:r>
              <a:rPr lang="ru-RU" sz="2800" b="1" dirty="0" smtClean="0"/>
              <a:t> пулемета;</a:t>
            </a:r>
            <a:endParaRPr lang="ru-RU" sz="2800" b="1" dirty="0" smtClean="0"/>
          </a:p>
          <a:p>
            <a:pPr>
              <a:buFontTx/>
              <a:buNone/>
              <a:defRPr/>
            </a:pPr>
            <a:r>
              <a:rPr lang="ru-RU" sz="2800" b="1" dirty="0" smtClean="0"/>
              <a:t>- состояние канала ствола пулемета; при необходимости произвести чистку и смазку.</a:t>
            </a:r>
            <a:endParaRPr lang="ru-RU" sz="2800" b="1" dirty="0" smtClean="0"/>
          </a:p>
          <a:p>
            <a:pPr marL="365125" indent="358775" algn="just" eaLnBrk="1" hangingPunct="1">
              <a:buFontTx/>
              <a:buNone/>
              <a:defRPr/>
            </a:pPr>
            <a:r>
              <a:rPr lang="ru-RU" sz="2800" dirty="0" smtClean="0">
                <a:solidFill>
                  <a:srgbClr val="F2F2F2"/>
                </a:solidFill>
              </a:rPr>
              <a:t>   </a:t>
            </a:r>
            <a:endParaRPr lang="ru-RU" sz="2800" dirty="0" smtClean="0">
              <a:solidFill>
                <a:srgbClr val="F2F2F2"/>
              </a:solidFill>
            </a:endParaRPr>
          </a:p>
          <a:p>
            <a:pPr marL="365125" indent="358775" algn="just" eaLnBrk="1" hangingPunct="1">
              <a:buFontTx/>
              <a:buNone/>
              <a:defRPr/>
            </a:pPr>
            <a:endParaRPr lang="ru-RU" sz="2800" dirty="0" smtClean="0">
              <a:solidFill>
                <a:srgbClr val="F2F2F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720080"/>
          </a:xfrm>
        </p:spPr>
        <p:txBody>
          <a:bodyPr>
            <a:normAutofit fontScale="90000"/>
          </a:bodyPr>
          <a:lstStyle/>
          <a:p>
            <a:r>
              <a:rPr lang="ru-RU" dirty="0">
                <a:solidFill>
                  <a:srgbClr val="FF0000"/>
                </a:solidFill>
                <a:cs typeface="Arial" panose="020B0604020202020204" pitchFamily="34" charset="0"/>
              </a:rPr>
              <a:t>Общее устройство пулемёта РПК-74</a:t>
            </a:r>
            <a:endParaRPr lang="ru-RU" dirty="0">
              <a:solidFill>
                <a:srgbClr val="FF0000"/>
              </a:solidFill>
            </a:endParaRPr>
          </a:p>
        </p:txBody>
      </p:sp>
      <p:sp>
        <p:nvSpPr>
          <p:cNvPr id="4" name="Rectangle 5"/>
          <p:cNvSpPr>
            <a:spLocks noGrp="1" noChangeArrowheads="1"/>
          </p:cNvSpPr>
          <p:nvPr>
            <p:ph idx="1"/>
          </p:nvPr>
        </p:nvSpPr>
        <p:spPr>
          <a:xfrm>
            <a:off x="107504" y="620689"/>
            <a:ext cx="2880171" cy="5088151"/>
          </a:xfrm>
        </p:spPr>
        <p:txBody>
          <a:bodyPr rtlCol="0">
            <a:normAutofit lnSpcReduction="10000"/>
          </a:bodyPr>
          <a:lstStyle/>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Ствол со ствольной коробкой, прицельным приспособлением, прикладом, пистолетной рукояткой и сошкой;</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Ударно-спусковой механизм;</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Цевьё;</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Пламегаситель;</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Газовая трубка со ствольной накладкой;</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Затвор;</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Затворная рама с газовым поршнем;</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Возвратный механизм;</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Крышка ствольной коробки;</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buFont typeface="Wingdings" panose="05000000000000000000" pitchFamily="2" charset="2"/>
              <a:buAutoNum type="arabicPeriod"/>
              <a:defRPr/>
            </a:pPr>
            <a:r>
              <a:rPr lang="ru-RU" sz="1900" dirty="0" smtClean="0">
                <a:solidFill>
                  <a:schemeClr val="tx1">
                    <a:lumMod val="95000"/>
                  </a:schemeClr>
                </a:solidFill>
                <a:cs typeface="Arial" panose="020B0604020202020204" pitchFamily="34" charset="0"/>
              </a:rPr>
              <a:t>Магазин;</a:t>
            </a:r>
            <a:endParaRPr lang="ru-RU" sz="1900" dirty="0" smtClean="0">
              <a:solidFill>
                <a:schemeClr val="tx1">
                  <a:lumMod val="95000"/>
                </a:schemeClr>
              </a:solidFill>
              <a:cs typeface="Arial" panose="020B0604020202020204" pitchFamily="34" charset="0"/>
            </a:endParaRPr>
          </a:p>
          <a:p>
            <a:pPr marL="533400" indent="-533400" fontAlgn="auto">
              <a:lnSpc>
                <a:spcPct val="80000"/>
              </a:lnSpc>
              <a:spcAft>
                <a:spcPts val="0"/>
              </a:spcAft>
              <a:defRPr/>
            </a:pPr>
            <a:endParaRPr lang="ru-RU" sz="1900" dirty="0" smtClean="0">
              <a:solidFill>
                <a:schemeClr val="tx1">
                  <a:lumMod val="95000"/>
                </a:schemeClr>
              </a:solidFill>
              <a:cs typeface="Arial" panose="020B0604020202020204" pitchFamily="34" charset="0"/>
            </a:endParaRPr>
          </a:p>
        </p:txBody>
      </p:sp>
      <p:pic>
        <p:nvPicPr>
          <p:cNvPr id="5"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3419872" y="908720"/>
            <a:ext cx="5724128" cy="4800120"/>
          </a:xfrm>
          <a:prstGeom prst="rect">
            <a:avLst/>
          </a:prstGeom>
          <a:noFill/>
        </p:spPr>
      </p:pic>
      <p:sp>
        <p:nvSpPr>
          <p:cNvPr id="6" name="Прямоугольник 5"/>
          <p:cNvSpPr/>
          <p:nvPr/>
        </p:nvSpPr>
        <p:spPr>
          <a:xfrm>
            <a:off x="755576" y="5713071"/>
            <a:ext cx="7920880" cy="1036887"/>
          </a:xfrm>
          <a:prstGeom prst="rect">
            <a:avLst/>
          </a:prstGeom>
        </p:spPr>
        <p:txBody>
          <a:bodyPr wrap="square">
            <a:spAutoFit/>
          </a:bodyPr>
          <a:lstStyle/>
          <a:p>
            <a:pPr>
              <a:lnSpc>
                <a:spcPct val="85000"/>
              </a:lnSpc>
              <a:spcBef>
                <a:spcPct val="20000"/>
              </a:spcBef>
            </a:pPr>
            <a:r>
              <a:rPr lang="ru-RU" altLang="ru-RU" sz="2400" b="1" dirty="0">
                <a:solidFill>
                  <a:srgbClr val="0000CC"/>
                </a:solidFill>
              </a:rPr>
              <a:t>Отличия </a:t>
            </a:r>
            <a:r>
              <a:rPr lang="ru-RU" altLang="ru-RU" sz="2400" b="1" dirty="0" smtClean="0">
                <a:solidFill>
                  <a:srgbClr val="0000CC"/>
                </a:solidFill>
              </a:rPr>
              <a:t>РПК-74 от </a:t>
            </a:r>
            <a:r>
              <a:rPr lang="ru-RU" altLang="ru-RU" sz="2400" b="1" dirty="0">
                <a:solidFill>
                  <a:srgbClr val="0000CC"/>
                </a:solidFill>
              </a:rPr>
              <a:t>АК-74</a:t>
            </a:r>
            <a:r>
              <a:rPr lang="ru-RU" altLang="ru-RU" sz="2400" b="1" dirty="0" smtClean="0">
                <a:solidFill>
                  <a:srgbClr val="0000CC"/>
                </a:solidFill>
              </a:rPr>
              <a:t>: </a:t>
            </a:r>
            <a:r>
              <a:rPr lang="ru-RU" altLang="ru-RU" sz="2400" b="1" dirty="0" smtClean="0"/>
              <a:t>- </a:t>
            </a:r>
            <a:r>
              <a:rPr lang="ru-RU" altLang="ru-RU" sz="2400" b="1" dirty="0"/>
              <a:t>вместо дульного тормоза – </a:t>
            </a:r>
            <a:r>
              <a:rPr lang="ru-RU" altLang="ru-RU" sz="2400" b="1" dirty="0" smtClean="0"/>
              <a:t>компенсатора </a:t>
            </a:r>
            <a:r>
              <a:rPr lang="ru-RU" altLang="ru-RU" sz="2400" b="1" dirty="0"/>
              <a:t>имеется </a:t>
            </a:r>
            <a:r>
              <a:rPr lang="ru-RU" altLang="ru-RU" sz="2400" b="1" dirty="0">
                <a:solidFill>
                  <a:srgbClr val="FF0000"/>
                </a:solidFill>
              </a:rPr>
              <a:t>пламегаситель</a:t>
            </a:r>
            <a:r>
              <a:rPr lang="ru-RU" altLang="ru-RU" sz="2400" b="1" dirty="0" smtClean="0">
                <a:solidFill>
                  <a:srgbClr val="FF0000"/>
                </a:solidFill>
              </a:rPr>
              <a:t>; </a:t>
            </a:r>
            <a:r>
              <a:rPr lang="ru-RU" altLang="ru-RU" sz="2400" b="1" dirty="0" smtClean="0"/>
              <a:t>- </a:t>
            </a:r>
            <a:r>
              <a:rPr lang="ru-RU" altLang="ru-RU" sz="2400" b="1" dirty="0"/>
              <a:t>имеются </a:t>
            </a:r>
            <a:r>
              <a:rPr lang="ru-RU" altLang="ru-RU" sz="2400" b="1" dirty="0">
                <a:solidFill>
                  <a:srgbClr val="FF0000"/>
                </a:solidFill>
              </a:rPr>
              <a:t>сошки</a:t>
            </a:r>
            <a:r>
              <a:rPr lang="ru-RU" altLang="ru-RU" sz="2400" b="1" dirty="0" smtClean="0">
                <a:solidFill>
                  <a:srgbClr val="FF0000"/>
                </a:solidFill>
              </a:rPr>
              <a:t>; </a:t>
            </a:r>
            <a:r>
              <a:rPr lang="ru-RU" altLang="ru-RU" sz="2400" b="1" dirty="0" smtClean="0"/>
              <a:t>- </a:t>
            </a:r>
            <a:r>
              <a:rPr lang="ru-RU" altLang="ru-RU" sz="2400" b="1" dirty="0"/>
              <a:t>нет штык – ножа.</a:t>
            </a:r>
            <a:endParaRPr lang="ru-RU" altLang="ru-RU" sz="24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648072"/>
          </a:xfrm>
        </p:spPr>
        <p:txBody>
          <a:bodyPr>
            <a:normAutofit/>
          </a:bodyPr>
          <a:lstStyle/>
          <a:p>
            <a:r>
              <a:rPr lang="ru-RU" sz="2800" b="1" dirty="0">
                <a:solidFill>
                  <a:srgbClr val="0000FF"/>
                </a:solidFill>
                <a:effectLst>
                  <a:outerShdw blurRad="38100" dist="38100" dir="2700000" algn="tl">
                    <a:srgbClr val="C0C0C0"/>
                  </a:outerShdw>
                </a:effectLst>
              </a:rPr>
              <a:t>Чистка пулемета производится:</a:t>
            </a:r>
            <a:endParaRPr lang="ru-RU" sz="2800" dirty="0"/>
          </a:p>
        </p:txBody>
      </p:sp>
      <p:sp>
        <p:nvSpPr>
          <p:cNvPr id="4" name="Содержимое 2"/>
          <p:cNvSpPr>
            <a:spLocks noGrp="1"/>
          </p:cNvSpPr>
          <p:nvPr>
            <p:ph idx="1"/>
          </p:nvPr>
        </p:nvSpPr>
        <p:spPr>
          <a:xfrm>
            <a:off x="107950" y="260648"/>
            <a:ext cx="8856663" cy="6481465"/>
          </a:xfrm>
        </p:spPr>
        <p:txBody>
          <a:bodyPr/>
          <a:lstStyle/>
          <a:p>
            <a:pPr marL="0" indent="358775" algn="just" eaLnBrk="1" hangingPunct="1">
              <a:spcBef>
                <a:spcPts val="0"/>
              </a:spcBef>
              <a:buFontTx/>
              <a:buNone/>
            </a:pPr>
            <a:r>
              <a:rPr lang="ru-RU" altLang="ru-RU" sz="2800" dirty="0" smtClean="0">
                <a:solidFill>
                  <a:srgbClr val="F2F2F2"/>
                </a:solidFill>
              </a:rPr>
              <a:t> </a:t>
            </a:r>
            <a:r>
              <a:rPr lang="ru-RU" altLang="ru-RU" sz="2400" b="1" dirty="0" smtClean="0"/>
              <a:t>- после стрельбы боевыми и холостыми патронами;</a:t>
            </a:r>
            <a:endParaRPr lang="ru-RU" altLang="ru-RU" sz="2400" b="1" dirty="0" smtClean="0"/>
          </a:p>
          <a:p>
            <a:pPr marL="0" indent="358775" algn="just" eaLnBrk="1" hangingPunct="1">
              <a:spcBef>
                <a:spcPts val="0"/>
              </a:spcBef>
              <a:buFontTx/>
              <a:buNone/>
            </a:pPr>
            <a:r>
              <a:rPr lang="ru-RU" altLang="ru-RU" sz="2400" b="1" dirty="0" smtClean="0"/>
              <a:t>- после занятий в поле без стрельбы;</a:t>
            </a:r>
            <a:endParaRPr lang="ru-RU" altLang="ru-RU" sz="2400" b="1" dirty="0" smtClean="0"/>
          </a:p>
          <a:p>
            <a:pPr marL="0" indent="358775" algn="just" eaLnBrk="1" hangingPunct="1">
              <a:spcBef>
                <a:spcPts val="0"/>
              </a:spcBef>
              <a:buFontTx/>
              <a:buNone/>
            </a:pPr>
            <a:r>
              <a:rPr lang="ru-RU" altLang="ru-RU" sz="2400" b="1" dirty="0" smtClean="0"/>
              <a:t>- в боевой обстановке и на учениях – ежедневно в период затишья боя и во время перерывов учений.</a:t>
            </a:r>
            <a:endParaRPr lang="ru-RU" altLang="ru-RU" sz="2400" b="1" dirty="0" smtClean="0"/>
          </a:p>
          <a:p>
            <a:pPr marL="0" indent="358775" algn="just" eaLnBrk="1" hangingPunct="1">
              <a:spcBef>
                <a:spcPts val="0"/>
              </a:spcBef>
              <a:buFontTx/>
              <a:buNone/>
            </a:pPr>
            <a:r>
              <a:rPr lang="ru-RU" altLang="ru-RU" sz="2400" b="1" dirty="0" smtClean="0"/>
              <a:t>    Если пулемет не применяется – не менее одного раза в неделю.</a:t>
            </a:r>
            <a:endParaRPr lang="ru-RU" altLang="ru-RU" sz="2400" b="1" dirty="0" smtClean="0"/>
          </a:p>
          <a:p>
            <a:pPr marL="0" indent="358775" algn="just" eaLnBrk="1" hangingPunct="1">
              <a:spcBef>
                <a:spcPts val="0"/>
              </a:spcBef>
              <a:buFontTx/>
              <a:buNone/>
            </a:pPr>
            <a:r>
              <a:rPr lang="ru-RU" altLang="ru-RU" sz="2400" b="1" dirty="0" smtClean="0"/>
              <a:t>    После чистки пулемет необходимо смазать</a:t>
            </a:r>
            <a:r>
              <a:rPr lang="ru-RU" altLang="ru-RU" sz="2800" b="1" dirty="0" smtClean="0"/>
              <a:t>. </a:t>
            </a:r>
            <a:endParaRPr lang="ru-RU" altLang="ru-RU" sz="2800" b="1" dirty="0" smtClean="0"/>
          </a:p>
          <a:p>
            <a:pPr marL="365125" indent="358775" algn="just" eaLnBrk="1" hangingPunct="1">
              <a:buFontTx/>
              <a:buNone/>
            </a:pPr>
            <a:endParaRPr lang="ru-RU" altLang="ru-RU" sz="2800" dirty="0" smtClean="0"/>
          </a:p>
        </p:txBody>
      </p:sp>
      <p:sp>
        <p:nvSpPr>
          <p:cNvPr id="5" name="Прямоугольник 4"/>
          <p:cNvSpPr/>
          <p:nvPr/>
        </p:nvSpPr>
        <p:spPr>
          <a:xfrm>
            <a:off x="1691680" y="2867263"/>
            <a:ext cx="6768751" cy="523220"/>
          </a:xfrm>
          <a:prstGeom prst="rect">
            <a:avLst/>
          </a:prstGeom>
        </p:spPr>
        <p:txBody>
          <a:bodyPr wrap="square">
            <a:spAutoFit/>
          </a:bodyPr>
          <a:lstStyle/>
          <a:p>
            <a:r>
              <a:rPr lang="ru-RU" sz="2800" b="1" dirty="0">
                <a:solidFill>
                  <a:srgbClr val="0000FF"/>
                </a:solidFill>
                <a:effectLst>
                  <a:outerShdw blurRad="38100" dist="38100" dir="2700000" algn="tl">
                    <a:srgbClr val="C0C0C0"/>
                  </a:outerShdw>
                </a:effectLst>
              </a:rPr>
              <a:t>Для чистки и смазки применяются</a:t>
            </a:r>
            <a:r>
              <a:rPr lang="ru-RU" sz="2800" dirty="0">
                <a:solidFill>
                  <a:srgbClr val="0000FF"/>
                </a:solidFill>
                <a:effectLst>
                  <a:outerShdw blurRad="38100" dist="38100" dir="2700000" algn="tl">
                    <a:srgbClr val="C0C0C0"/>
                  </a:outerShdw>
                </a:effectLst>
              </a:rPr>
              <a:t>:</a:t>
            </a:r>
            <a:endParaRPr lang="ru-RU" sz="2800" dirty="0"/>
          </a:p>
        </p:txBody>
      </p:sp>
      <p:sp>
        <p:nvSpPr>
          <p:cNvPr id="6" name="Прямоугольник 5"/>
          <p:cNvSpPr/>
          <p:nvPr/>
        </p:nvSpPr>
        <p:spPr>
          <a:xfrm>
            <a:off x="0" y="3284984"/>
            <a:ext cx="9180512" cy="3637919"/>
          </a:xfrm>
          <a:prstGeom prst="rect">
            <a:avLst/>
          </a:prstGeom>
        </p:spPr>
        <p:txBody>
          <a:bodyPr wrap="square">
            <a:spAutoFit/>
          </a:bodyPr>
          <a:lstStyle/>
          <a:p>
            <a:pPr marL="365125" indent="358775" algn="just">
              <a:lnSpc>
                <a:spcPct val="80000"/>
              </a:lnSpc>
            </a:pPr>
            <a:r>
              <a:rPr lang="ru-RU" altLang="ru-RU" sz="2400" b="1" dirty="0"/>
              <a:t>- жидкая ружейная смазка – для смазки частей и механизмов пулемета в летнее и зимнее время;</a:t>
            </a:r>
            <a:endParaRPr lang="ru-RU" altLang="ru-RU" sz="2400" b="1" dirty="0"/>
          </a:p>
          <a:p>
            <a:pPr marL="365125" indent="358775" algn="just">
              <a:lnSpc>
                <a:spcPct val="80000"/>
              </a:lnSpc>
            </a:pPr>
            <a:r>
              <a:rPr lang="ru-RU" altLang="ru-RU" sz="2400" b="1" dirty="0"/>
              <a:t>- ружейная смазка – для чистки и смазки частей и механизмов пулемета при температуре воздуха выше  + 5</a:t>
            </a:r>
            <a:r>
              <a:rPr lang="ru-RU" altLang="ru-RU" sz="2400" b="1" dirty="0">
                <a:cs typeface="Arial" panose="020B0604020202020204" pitchFamily="34" charset="0"/>
              </a:rPr>
              <a:t>˚; </a:t>
            </a:r>
            <a:endParaRPr lang="ru-RU" altLang="ru-RU" sz="2400" b="1" dirty="0">
              <a:cs typeface="Arial" panose="020B0604020202020204" pitchFamily="34" charset="0"/>
            </a:endParaRPr>
          </a:p>
          <a:p>
            <a:pPr marL="365125" indent="358775" algn="just">
              <a:lnSpc>
                <a:spcPct val="80000"/>
              </a:lnSpc>
            </a:pPr>
            <a:r>
              <a:rPr lang="ru-RU" altLang="ru-RU" sz="2400" b="1" dirty="0"/>
              <a:t>раствор РЧС – для чистки канала ствола и других частей (состав: 1л. воды, углекислый аммоний - 200г., </a:t>
            </a:r>
            <a:r>
              <a:rPr lang="ru-RU" altLang="ru-RU" sz="2400" b="1" dirty="0" err="1"/>
              <a:t>двухромово</a:t>
            </a:r>
            <a:r>
              <a:rPr lang="ru-RU" altLang="ru-RU" sz="2400" b="1" dirty="0"/>
              <a:t>-кислый калий (хромпик) - 5-10 г.);</a:t>
            </a:r>
            <a:endParaRPr lang="ru-RU" altLang="ru-RU" sz="2400" b="1" dirty="0"/>
          </a:p>
          <a:p>
            <a:pPr marL="365125" indent="358775" algn="just">
              <a:lnSpc>
                <a:spcPct val="80000"/>
              </a:lnSpc>
            </a:pPr>
            <a:r>
              <a:rPr lang="ru-RU" altLang="ru-RU" sz="2400" b="1" dirty="0"/>
              <a:t>- ветошь или бумагу КВ-22 для обтирания, чистки и смазки;</a:t>
            </a:r>
            <a:endParaRPr lang="ru-RU" altLang="ru-RU" sz="2400" b="1" dirty="0"/>
          </a:p>
          <a:p>
            <a:pPr marL="365125" indent="358775" algn="just">
              <a:lnSpc>
                <a:spcPct val="80000"/>
              </a:lnSpc>
            </a:pPr>
            <a:r>
              <a:rPr lang="ru-RU" altLang="ru-RU" sz="2400" b="1" dirty="0"/>
              <a:t>- паклю для чистки.</a:t>
            </a:r>
            <a:endParaRPr lang="ru-RU" altLang="ru-RU" sz="2400" b="1" dirty="0"/>
          </a:p>
          <a:p>
            <a:pPr marL="365125" indent="358775" algn="just">
              <a:lnSpc>
                <a:spcPct val="80000"/>
              </a:lnSpc>
            </a:pPr>
            <a:r>
              <a:rPr lang="ru-RU" altLang="ru-RU" sz="2400" b="1" dirty="0" smtClean="0"/>
              <a:t>   </a:t>
            </a:r>
            <a:r>
              <a:rPr lang="ru-RU" altLang="ru-RU" sz="2400" b="1" dirty="0"/>
              <a:t>Применение ружейной смазки при температуре воздуха +5° С и ниже вместо жидкой ружейной смазки категорически ЗАПРЕЩАЕТСЯ</a:t>
            </a:r>
            <a:endParaRPr lang="ru-RU"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2400" b="1" dirty="0" smtClean="0">
                <a:solidFill>
                  <a:srgbClr val="C00000"/>
                </a:solidFill>
              </a:rPr>
              <a:t>                                             ЗАКЛЮЧЕНИЕ</a:t>
            </a:r>
            <a:br>
              <a:rPr lang="ru-RU" sz="2400" dirty="0" smtClean="0"/>
            </a:br>
            <a:r>
              <a:rPr lang="ru-RU" sz="2400" b="1" dirty="0" smtClean="0"/>
              <a:t>Тема следующего занятия</a:t>
            </a:r>
            <a:r>
              <a:rPr lang="ru-RU" sz="2400" dirty="0" smtClean="0"/>
              <a:t>. Тема № 2: Стрелковое оружие и учебные стрелковые приборы.</a:t>
            </a:r>
            <a:br>
              <a:rPr lang="ru-RU" sz="2400" dirty="0" smtClean="0"/>
            </a:br>
            <a:r>
              <a:rPr lang="ru-RU" sz="2400" b="1" dirty="0" smtClean="0"/>
              <a:t> Занятие 6. </a:t>
            </a:r>
            <a:r>
              <a:rPr lang="ru-RU" sz="2400" dirty="0" smtClean="0"/>
              <a:t>Назначение и  боевые свойства  5,45  пулемета Калашникова РПК</a:t>
            </a:r>
            <a:br>
              <a:rPr lang="ru-RU" sz="2400" b="1" dirty="0" smtClean="0"/>
            </a:br>
            <a:r>
              <a:rPr lang="ru-RU" sz="2400" b="1" dirty="0" smtClean="0"/>
              <a:t>Задание на самостоятельную работу</a:t>
            </a:r>
            <a:r>
              <a:rPr lang="ru-RU" sz="2400" dirty="0" smtClean="0"/>
              <a:t>:  </a:t>
            </a:r>
            <a:br>
              <a:rPr lang="ru-RU" sz="2400" dirty="0" smtClean="0"/>
            </a:br>
            <a:r>
              <a:rPr lang="ru-RU" sz="2400" dirty="0" smtClean="0"/>
              <a:t>1. Изучить материал основной и дополнительной литературы.</a:t>
            </a:r>
            <a:br>
              <a:rPr lang="ru-RU" sz="2400" dirty="0" smtClean="0"/>
            </a:br>
            <a:r>
              <a:rPr lang="ru-RU" sz="2400" dirty="0" smtClean="0"/>
              <a:t>2. Подготовиться к проверке знаний (устно или письменно) учебного материала по пройденным занятиям темы № 2. </a:t>
            </a:r>
            <a:br>
              <a:rPr lang="ru-RU" sz="2400" dirty="0" smtClean="0"/>
            </a:br>
            <a:r>
              <a:rPr lang="ru-RU" sz="2400" dirty="0" smtClean="0"/>
              <a:t>3. Иметь рабочие тетради, канцелярские принадлежности. </a:t>
            </a:r>
            <a:br>
              <a:rPr lang="ru-RU" sz="2400" dirty="0" smtClean="0"/>
            </a:br>
            <a:endParaRPr lang="ru-RU"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68940"/>
          </a:xfrm>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ru-RU" sz="3200" b="1" dirty="0" smtClean="0">
                <a:solidFill>
                  <a:srgbClr val="C00000"/>
                </a:solidFill>
              </a:rPr>
              <a:t>Литература:</a:t>
            </a:r>
            <a:br>
              <a:rPr lang="ru-RU" sz="3200" dirty="0" smtClean="0"/>
            </a:br>
            <a:br>
              <a:rPr lang="ru-RU" sz="3200" dirty="0" smtClean="0"/>
            </a:br>
            <a:r>
              <a:rPr lang="ru-RU" sz="2700" dirty="0" smtClean="0"/>
              <a:t>1. Курс стрельб из стрелкового оружия, боевых машин и танков ВС РФ (КС СО БМ и Т – 2003) . М.- Воениздат, 2006 г.-44-87 с.</a:t>
            </a:r>
            <a:br>
              <a:rPr lang="ru-RU" sz="2700" dirty="0" smtClean="0"/>
            </a:br>
            <a:r>
              <a:rPr lang="ru-RU" sz="2700" dirty="0" smtClean="0"/>
              <a:t>2. Наставление по стрелковому делу. Основы стрельбы из стрелкового оружия. М. : Воениздат, 1986. – 176 с.</a:t>
            </a:r>
            <a:br>
              <a:rPr lang="ru-RU" sz="2700" dirty="0" smtClean="0"/>
            </a:br>
            <a:r>
              <a:rPr lang="ru-RU" sz="2700" dirty="0" smtClean="0"/>
              <a:t>3. Сборник нормативов по боевой подготовке Сухопутных войск. Книга 1. М. Воениздат, 1991. – 276 с.</a:t>
            </a:r>
            <a:br>
              <a:rPr lang="ru-RU" sz="2700" dirty="0" smtClean="0"/>
            </a:br>
            <a:r>
              <a:rPr lang="ru-RU" sz="2700" dirty="0" smtClean="0"/>
              <a:t> Огневая подготовка / Учебное пособие. М.: Воениздат 1978 г. -336 с.5. Правила стрельбы из стрелкового оружия и боевых машин. М: Воениздат, 1992 г.5.  Руководство по учебным стрелковым приборам и наглядным пособиям М: Воениздат, 1973 г.</a:t>
            </a:r>
            <a:br>
              <a:rPr lang="ru-RU" sz="2700" dirty="0" smtClean="0"/>
            </a:br>
            <a:endParaRPr lang="ru-RU" sz="2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Grp="1" noChangeArrowheads="1"/>
          </p:cNvSpPr>
          <p:nvPr>
            <p:ph idx="1"/>
          </p:nvPr>
        </p:nvSpPr>
        <p:spPr bwMode="auto">
          <a:xfrm>
            <a:off x="107950" y="44450"/>
            <a:ext cx="892810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buNone/>
            </a:pPr>
            <a:r>
              <a:rPr lang="ru-RU" altLang="ru-RU" sz="2000" b="1" dirty="0"/>
              <a:t>- </a:t>
            </a:r>
            <a:r>
              <a:rPr lang="ru-RU" altLang="ru-RU" sz="2000" b="1" u="sng" dirty="0"/>
              <a:t>Калибр</a:t>
            </a:r>
            <a:r>
              <a:rPr lang="ru-RU" altLang="ru-RU" sz="2000" b="1" dirty="0"/>
              <a:t> </a:t>
            </a:r>
            <a:r>
              <a:rPr lang="ru-RU" altLang="ru-RU" sz="2000" b="1" dirty="0" smtClean="0"/>
              <a:t>РПК-74………………………………………………….............</a:t>
            </a:r>
            <a:r>
              <a:rPr lang="ru-RU" altLang="ru-RU" sz="2000" b="1" dirty="0" smtClean="0">
                <a:solidFill>
                  <a:srgbClr val="FF0066"/>
                </a:solidFill>
              </a:rPr>
              <a:t>5,45 </a:t>
            </a:r>
            <a:r>
              <a:rPr lang="ru-RU" altLang="ru-RU" sz="2000" b="1" dirty="0">
                <a:solidFill>
                  <a:srgbClr val="FF0066"/>
                </a:solidFill>
              </a:rPr>
              <a:t>мм</a:t>
            </a:r>
            <a:endParaRPr lang="ru-RU" altLang="ru-RU" sz="2000" b="1" dirty="0">
              <a:solidFill>
                <a:srgbClr val="FF0066"/>
              </a:solidFill>
            </a:endParaRPr>
          </a:p>
          <a:p>
            <a:pPr marL="0" indent="0" eaLnBrk="1" hangingPunct="1">
              <a:buNone/>
            </a:pPr>
            <a:r>
              <a:rPr lang="ru-RU" altLang="ru-RU" sz="2000" b="1" dirty="0"/>
              <a:t>- </a:t>
            </a:r>
            <a:r>
              <a:rPr lang="ru-RU" altLang="ru-RU" sz="2000" b="1" u="sng" dirty="0"/>
              <a:t>Прицельная дальность стрельбы</a:t>
            </a:r>
            <a:r>
              <a:rPr lang="ru-RU" altLang="ru-RU" sz="2000" b="1" dirty="0"/>
              <a:t> из автомата и пулемета </a:t>
            </a:r>
            <a:r>
              <a:rPr lang="ru-RU" altLang="ru-RU" sz="2000" b="1" dirty="0" smtClean="0"/>
              <a:t>....</a:t>
            </a:r>
            <a:r>
              <a:rPr lang="ru-RU" altLang="ru-RU" sz="2000" b="1" dirty="0">
                <a:solidFill>
                  <a:srgbClr val="FF0066"/>
                </a:solidFill>
              </a:rPr>
              <a:t>1000 м.</a:t>
            </a:r>
            <a:endParaRPr lang="ru-RU" altLang="ru-RU" sz="2000" b="1" dirty="0">
              <a:solidFill>
                <a:srgbClr val="FF0066"/>
              </a:solidFill>
            </a:endParaRPr>
          </a:p>
          <a:p>
            <a:pPr eaLnBrk="1" hangingPunct="1">
              <a:buFontTx/>
              <a:buChar char="-"/>
            </a:pPr>
            <a:r>
              <a:rPr lang="ru-RU" altLang="ru-RU" sz="2000" b="1" dirty="0"/>
              <a:t>Наиболее </a:t>
            </a:r>
            <a:r>
              <a:rPr lang="ru-RU" altLang="ru-RU" sz="2000" b="1" u="sng" dirty="0"/>
              <a:t>действенный огонь</a:t>
            </a:r>
            <a:r>
              <a:rPr lang="ru-RU" altLang="ru-RU" sz="2000" b="1" dirty="0"/>
              <a:t>:</a:t>
            </a:r>
            <a:endParaRPr lang="ru-RU" altLang="ru-RU" sz="2000" b="1" dirty="0"/>
          </a:p>
          <a:p>
            <a:pPr marL="0" indent="0" eaLnBrk="1" hangingPunct="1">
              <a:buNone/>
            </a:pPr>
            <a:r>
              <a:rPr lang="ru-RU" altLang="ru-RU" sz="2000" b="1" dirty="0" smtClean="0"/>
              <a:t>по </a:t>
            </a:r>
            <a:r>
              <a:rPr lang="ru-RU" altLang="ru-RU" sz="2000" b="1" dirty="0"/>
              <a:t>наземным </a:t>
            </a:r>
            <a:r>
              <a:rPr lang="ru-RU" altLang="ru-RU" sz="2000" b="1" dirty="0" smtClean="0"/>
              <a:t>целям  до…………………………………………………. </a:t>
            </a:r>
            <a:r>
              <a:rPr lang="ru-RU" altLang="ru-RU" sz="2000" b="1" dirty="0">
                <a:solidFill>
                  <a:srgbClr val="FF0066"/>
                </a:solidFill>
              </a:rPr>
              <a:t>600 м.</a:t>
            </a:r>
            <a:endParaRPr lang="ru-RU" altLang="ru-RU" sz="2000" b="1" dirty="0">
              <a:solidFill>
                <a:srgbClr val="FF0066"/>
              </a:solidFill>
            </a:endParaRPr>
          </a:p>
          <a:p>
            <a:pPr marL="0" indent="0" eaLnBrk="1" hangingPunct="1">
              <a:buNone/>
            </a:pPr>
            <a:r>
              <a:rPr lang="ru-RU" altLang="ru-RU" sz="2000" b="1" dirty="0" smtClean="0"/>
              <a:t>по </a:t>
            </a:r>
            <a:r>
              <a:rPr lang="ru-RU" altLang="ru-RU" sz="2000" b="1" dirty="0"/>
              <a:t>воздушным целям </a:t>
            </a:r>
            <a:r>
              <a:rPr lang="ru-RU" altLang="ru-RU" sz="2000" b="1" dirty="0" smtClean="0"/>
              <a:t>до………………………………………………... </a:t>
            </a:r>
            <a:r>
              <a:rPr lang="ru-RU" altLang="ru-RU" sz="2000" b="1" dirty="0">
                <a:solidFill>
                  <a:srgbClr val="FF0066"/>
                </a:solidFill>
              </a:rPr>
              <a:t>500 м.</a:t>
            </a:r>
            <a:endParaRPr lang="ru-RU" altLang="ru-RU" sz="2000" b="1" dirty="0">
              <a:solidFill>
                <a:srgbClr val="FF0066"/>
              </a:solidFill>
            </a:endParaRPr>
          </a:p>
          <a:p>
            <a:pPr marL="0" indent="0" eaLnBrk="1" hangingPunct="1">
              <a:buNone/>
            </a:pPr>
            <a:r>
              <a:rPr lang="ru-RU" altLang="ru-RU" sz="2000" b="1" dirty="0"/>
              <a:t>- </a:t>
            </a:r>
            <a:r>
              <a:rPr lang="ru-RU" altLang="ru-RU" sz="2000" b="1" u="sng" dirty="0"/>
              <a:t>Начальная скорость полета пули</a:t>
            </a:r>
            <a:r>
              <a:rPr lang="ru-RU" altLang="ru-RU" sz="2000" b="1" dirty="0"/>
              <a:t> </a:t>
            </a:r>
            <a:r>
              <a:rPr lang="ru-RU" altLang="ru-RU" sz="2000" b="1" dirty="0" smtClean="0"/>
              <a:t>………………………………… </a:t>
            </a:r>
            <a:r>
              <a:rPr lang="ru-RU" altLang="ru-RU" sz="2000" b="1" dirty="0">
                <a:solidFill>
                  <a:srgbClr val="FF0066"/>
                </a:solidFill>
              </a:rPr>
              <a:t>900 </a:t>
            </a:r>
            <a:r>
              <a:rPr lang="ru-RU" altLang="ru-RU" sz="2000" b="1" dirty="0" smtClean="0">
                <a:solidFill>
                  <a:srgbClr val="FF0066"/>
                </a:solidFill>
              </a:rPr>
              <a:t>м/с</a:t>
            </a:r>
            <a:endParaRPr lang="ru-RU" altLang="ru-RU" sz="2000" b="1" dirty="0" smtClean="0">
              <a:solidFill>
                <a:srgbClr val="FF0066"/>
              </a:solidFill>
            </a:endParaRPr>
          </a:p>
          <a:p>
            <a:pPr marL="0" indent="0" eaLnBrk="1" hangingPunct="1">
              <a:buNone/>
            </a:pPr>
            <a:r>
              <a:rPr lang="ru-RU" altLang="ru-RU" sz="2000" b="1" dirty="0" smtClean="0"/>
              <a:t>- </a:t>
            </a:r>
            <a:r>
              <a:rPr lang="ru-RU" altLang="ru-RU" sz="2000" b="1" u="sng" dirty="0" smtClean="0"/>
              <a:t>Убойное действие пули</a:t>
            </a:r>
            <a:r>
              <a:rPr lang="ru-RU" altLang="ru-RU" sz="2000" b="1" dirty="0" smtClean="0"/>
              <a:t> сохраняется на дальности до………</a:t>
            </a:r>
            <a:r>
              <a:rPr lang="ru-RU" altLang="ru-RU" sz="2000" b="1" dirty="0" smtClean="0">
                <a:solidFill>
                  <a:srgbClr val="FF0066"/>
                </a:solidFill>
              </a:rPr>
              <a:t>1350 м.</a:t>
            </a:r>
            <a:endParaRPr lang="ru-RU" altLang="ru-RU" sz="2000" b="1" dirty="0" smtClean="0">
              <a:solidFill>
                <a:srgbClr val="FF0066"/>
              </a:solidFill>
            </a:endParaRPr>
          </a:p>
          <a:p>
            <a:pPr marL="0" indent="0" eaLnBrk="1" hangingPunct="1">
              <a:buNone/>
            </a:pPr>
            <a:r>
              <a:rPr lang="ru-RU" altLang="ru-RU" sz="2000" b="1" dirty="0" smtClean="0"/>
              <a:t>- </a:t>
            </a:r>
            <a:r>
              <a:rPr lang="ru-RU" altLang="ru-RU" sz="2000" b="1" u="sng" dirty="0" smtClean="0"/>
              <a:t>Сосредоточенный огонь</a:t>
            </a:r>
            <a:r>
              <a:rPr lang="ru-RU" altLang="ru-RU" sz="2000" b="1" dirty="0" smtClean="0"/>
              <a:t> по наземным групповым целям</a:t>
            </a:r>
            <a:endParaRPr lang="ru-RU" altLang="ru-RU" sz="2000" b="1" dirty="0" smtClean="0"/>
          </a:p>
          <a:p>
            <a:pPr marL="0" indent="0" eaLnBrk="1" hangingPunct="1">
              <a:buNone/>
            </a:pPr>
            <a:r>
              <a:rPr lang="ru-RU" altLang="ru-RU" sz="2000" b="1" dirty="0" smtClean="0"/>
              <a:t>ведется </a:t>
            </a:r>
            <a:r>
              <a:rPr lang="ru-RU" altLang="ru-RU" sz="2000" b="1" dirty="0"/>
              <a:t>на дальности до………………………………………….. </a:t>
            </a:r>
            <a:r>
              <a:rPr lang="ru-RU" altLang="ru-RU" sz="2000" b="1" dirty="0" smtClean="0"/>
              <a:t>….</a:t>
            </a:r>
            <a:r>
              <a:rPr lang="ru-RU" altLang="ru-RU" sz="2000" b="1" dirty="0" smtClean="0">
                <a:solidFill>
                  <a:srgbClr val="FF0066"/>
                </a:solidFill>
              </a:rPr>
              <a:t>1000 </a:t>
            </a:r>
            <a:r>
              <a:rPr lang="ru-RU" altLang="ru-RU" sz="2000" b="1" dirty="0">
                <a:solidFill>
                  <a:srgbClr val="FF0066"/>
                </a:solidFill>
              </a:rPr>
              <a:t>м.</a:t>
            </a:r>
            <a:endParaRPr lang="ru-RU" altLang="ru-RU" sz="2000" b="1" dirty="0">
              <a:solidFill>
                <a:srgbClr val="FF0066"/>
              </a:solidFill>
            </a:endParaRPr>
          </a:p>
          <a:p>
            <a:pPr marL="0" indent="0" eaLnBrk="1" hangingPunct="1">
              <a:buNone/>
            </a:pPr>
            <a:r>
              <a:rPr lang="ru-RU" altLang="ru-RU" sz="2000" b="1" u="sng" dirty="0" smtClean="0"/>
              <a:t>- Боевая </a:t>
            </a:r>
            <a:r>
              <a:rPr lang="ru-RU" altLang="ru-RU" sz="2000" b="1" u="sng" dirty="0"/>
              <a:t>скорострельность</a:t>
            </a:r>
            <a:r>
              <a:rPr lang="ru-RU" altLang="ru-RU" sz="2000" b="1" dirty="0"/>
              <a:t>: </a:t>
            </a:r>
            <a:r>
              <a:rPr lang="ru-RU" altLang="ru-RU" sz="2000" b="1" dirty="0" smtClean="0"/>
              <a:t>одиночными до…………………. </a:t>
            </a:r>
            <a:r>
              <a:rPr lang="ru-RU" altLang="ru-RU" sz="2000" b="1" dirty="0" smtClean="0">
                <a:solidFill>
                  <a:srgbClr val="FF0066"/>
                </a:solidFill>
              </a:rPr>
              <a:t>50 в/мин</a:t>
            </a:r>
            <a:r>
              <a:rPr lang="ru-RU" altLang="ru-RU" sz="2000" b="1" dirty="0" smtClean="0"/>
              <a:t>.</a:t>
            </a:r>
            <a:endParaRPr lang="ru-RU" altLang="ru-RU" sz="2000" b="1" dirty="0" smtClean="0"/>
          </a:p>
          <a:p>
            <a:pPr marL="0" indent="0" eaLnBrk="1" hangingPunct="1">
              <a:buNone/>
            </a:pPr>
            <a:r>
              <a:rPr lang="ru-RU" altLang="ru-RU" sz="2000" b="1" dirty="0"/>
              <a:t> </a:t>
            </a:r>
            <a:r>
              <a:rPr lang="ru-RU" altLang="ru-RU" sz="2000" b="1" dirty="0" smtClean="0"/>
              <a:t>                                                   очередью до…………………… </a:t>
            </a:r>
            <a:r>
              <a:rPr lang="ru-RU" altLang="ru-RU" sz="2000" b="1" dirty="0" smtClean="0">
                <a:solidFill>
                  <a:srgbClr val="FF0066"/>
                </a:solidFill>
              </a:rPr>
              <a:t>150 в/мин.</a:t>
            </a:r>
            <a:r>
              <a:rPr lang="ru-RU" altLang="ru-RU" sz="2000" b="1" dirty="0" smtClean="0"/>
              <a:t> </a:t>
            </a:r>
            <a:endParaRPr lang="ru-RU" altLang="ru-RU" sz="2000" b="1" dirty="0" smtClean="0"/>
          </a:p>
          <a:p>
            <a:pPr marL="0" indent="0" eaLnBrk="1" hangingPunct="1">
              <a:buNone/>
            </a:pPr>
            <a:r>
              <a:rPr lang="ru-RU" altLang="ru-RU" sz="2000" b="1" dirty="0" smtClean="0"/>
              <a:t>- </a:t>
            </a:r>
            <a:r>
              <a:rPr lang="ru-RU" altLang="ru-RU" sz="2000" b="1" u="sng" dirty="0"/>
              <a:t>Темп стрельбы</a:t>
            </a:r>
            <a:r>
              <a:rPr lang="ru-RU" altLang="ru-RU" sz="2000" b="1" dirty="0"/>
              <a:t> около</a:t>
            </a:r>
            <a:r>
              <a:rPr lang="ru-RU" altLang="ru-RU" sz="2000" b="1" dirty="0" smtClean="0"/>
              <a:t>……………………………………………. </a:t>
            </a:r>
            <a:r>
              <a:rPr lang="ru-RU" altLang="ru-RU" sz="2000" b="1" dirty="0">
                <a:solidFill>
                  <a:srgbClr val="FF0066"/>
                </a:solidFill>
              </a:rPr>
              <a:t>600 в/мин.</a:t>
            </a:r>
            <a:endParaRPr lang="ru-RU" altLang="ru-RU" sz="2000" b="1" dirty="0">
              <a:solidFill>
                <a:srgbClr val="FF0066"/>
              </a:solidFill>
            </a:endParaRPr>
          </a:p>
          <a:p>
            <a:pPr eaLnBrk="1" hangingPunct="1">
              <a:buFontTx/>
              <a:buChar char="-"/>
            </a:pPr>
            <a:r>
              <a:rPr lang="ru-RU" altLang="ru-RU" sz="2000" b="1" u="sng" dirty="0"/>
              <a:t>Дальность прямого </a:t>
            </a:r>
            <a:r>
              <a:rPr lang="ru-RU" altLang="ru-RU" sz="2000" b="1" u="sng" dirty="0" smtClean="0"/>
              <a:t>выстрела</a:t>
            </a:r>
            <a:r>
              <a:rPr lang="ru-RU" altLang="ru-RU" sz="2000" b="1" dirty="0" smtClean="0"/>
              <a:t>: по </a:t>
            </a:r>
            <a:r>
              <a:rPr lang="ru-RU" altLang="ru-RU" sz="2000" b="1" dirty="0"/>
              <a:t>грудной фигуре </a:t>
            </a:r>
            <a:r>
              <a:rPr lang="ru-RU" altLang="ru-RU" sz="2000" b="1" dirty="0" smtClean="0"/>
              <a:t>…………..</a:t>
            </a:r>
            <a:r>
              <a:rPr lang="ru-RU" altLang="ru-RU" sz="2000" b="1" dirty="0" smtClean="0">
                <a:solidFill>
                  <a:srgbClr val="FF0066"/>
                </a:solidFill>
              </a:rPr>
              <a:t>460 </a:t>
            </a:r>
            <a:r>
              <a:rPr lang="ru-RU" altLang="ru-RU" sz="2000" b="1" dirty="0">
                <a:solidFill>
                  <a:srgbClr val="FF0066"/>
                </a:solidFill>
              </a:rPr>
              <a:t>м</a:t>
            </a:r>
            <a:r>
              <a:rPr lang="ru-RU" altLang="ru-RU" sz="2000" b="1" dirty="0" smtClean="0">
                <a:solidFill>
                  <a:srgbClr val="FF0066"/>
                </a:solidFill>
              </a:rPr>
              <a:t>.</a:t>
            </a:r>
            <a:endParaRPr lang="ru-RU" altLang="ru-RU" sz="2000" b="1" dirty="0" smtClean="0"/>
          </a:p>
          <a:p>
            <a:pPr marL="0" indent="0" eaLnBrk="1" hangingPunct="1">
              <a:buNone/>
            </a:pPr>
            <a:r>
              <a:rPr lang="ru-RU" altLang="ru-RU" sz="2000" b="1" dirty="0" smtClean="0"/>
              <a:t>                                                             по </a:t>
            </a:r>
            <a:r>
              <a:rPr lang="ru-RU" altLang="ru-RU" sz="2000" b="1" dirty="0"/>
              <a:t>бегущей фигуре </a:t>
            </a:r>
            <a:r>
              <a:rPr lang="ru-RU" altLang="ru-RU" sz="2000" b="1" dirty="0" smtClean="0"/>
              <a:t>…………..</a:t>
            </a:r>
            <a:r>
              <a:rPr lang="ru-RU" altLang="ru-RU" sz="2000" b="1" dirty="0" smtClean="0">
                <a:solidFill>
                  <a:srgbClr val="FF0066"/>
                </a:solidFill>
              </a:rPr>
              <a:t>640 </a:t>
            </a:r>
            <a:r>
              <a:rPr lang="ru-RU" altLang="ru-RU" sz="2000" b="1" dirty="0">
                <a:solidFill>
                  <a:srgbClr val="FF0066"/>
                </a:solidFill>
              </a:rPr>
              <a:t>м</a:t>
            </a:r>
            <a:r>
              <a:rPr lang="ru-RU" altLang="ru-RU" sz="2000" b="1" dirty="0" smtClean="0">
                <a:solidFill>
                  <a:srgbClr val="FF0066"/>
                </a:solidFill>
              </a:rPr>
              <a:t>.</a:t>
            </a:r>
            <a:endParaRPr lang="ru-RU" altLang="ru-RU" sz="2000" b="1" dirty="0"/>
          </a:p>
          <a:p>
            <a:pPr eaLnBrk="1" hangingPunct="1">
              <a:buFontTx/>
              <a:buChar char="-"/>
            </a:pPr>
            <a:r>
              <a:rPr lang="ru-RU" altLang="ru-RU" sz="2000" b="1" u="sng" dirty="0"/>
              <a:t>Вес</a:t>
            </a:r>
            <a:r>
              <a:rPr lang="ru-RU" altLang="ru-RU" sz="2000" b="1" dirty="0"/>
              <a:t> </a:t>
            </a:r>
            <a:r>
              <a:rPr lang="ru-RU" altLang="ru-RU" sz="2000" b="1" dirty="0" smtClean="0"/>
              <a:t>пулемета ………………………………………………………….. </a:t>
            </a:r>
            <a:r>
              <a:rPr lang="ru-RU" altLang="ru-RU" sz="2000" b="1" dirty="0">
                <a:solidFill>
                  <a:srgbClr val="FF0066"/>
                </a:solidFill>
              </a:rPr>
              <a:t>4.6 кг</a:t>
            </a:r>
            <a:r>
              <a:rPr lang="ru-RU" altLang="ru-RU" sz="2000" b="1" dirty="0" smtClean="0">
                <a:solidFill>
                  <a:srgbClr val="FF0066"/>
                </a:solidFill>
              </a:rPr>
              <a:t>.</a:t>
            </a:r>
            <a:endParaRPr lang="ru-RU" altLang="ru-RU" sz="2000" b="1" dirty="0"/>
          </a:p>
          <a:p>
            <a:pPr marL="0" indent="0" eaLnBrk="1" hangingPunct="1">
              <a:buNone/>
            </a:pPr>
            <a:r>
              <a:rPr lang="ru-RU" altLang="ru-RU" sz="2000" b="1" dirty="0" smtClean="0"/>
              <a:t>- </a:t>
            </a:r>
            <a:r>
              <a:rPr lang="ru-RU" altLang="ru-RU" sz="2000" b="1" u="sng" dirty="0"/>
              <a:t>Емкость </a:t>
            </a:r>
            <a:r>
              <a:rPr lang="ru-RU" altLang="ru-RU" sz="2000" b="1" u="sng" dirty="0" smtClean="0"/>
              <a:t>магазина</a:t>
            </a:r>
            <a:r>
              <a:rPr lang="ru-RU" altLang="ru-RU" sz="2000" b="1" dirty="0" smtClean="0"/>
              <a:t> ……………………………………………...</a:t>
            </a:r>
            <a:r>
              <a:rPr lang="ru-RU" altLang="ru-RU" sz="2000" b="1" dirty="0" smtClean="0">
                <a:solidFill>
                  <a:srgbClr val="FF0066"/>
                </a:solidFill>
              </a:rPr>
              <a:t>45 патронов.</a:t>
            </a:r>
            <a:endParaRPr lang="ru-RU" altLang="ru-RU" sz="2000" b="1" dirty="0">
              <a:solidFill>
                <a:srgbClr val="FF0066"/>
              </a:solidFill>
            </a:endParaRPr>
          </a:p>
          <a:p>
            <a:pPr marL="0" indent="0" eaLnBrk="1" hangingPunct="1">
              <a:buNone/>
            </a:pPr>
            <a:r>
              <a:rPr lang="ru-RU" altLang="ru-RU" sz="2000" b="1" dirty="0"/>
              <a:t>- </a:t>
            </a:r>
            <a:r>
              <a:rPr lang="ru-RU" altLang="ru-RU" sz="2000" b="1" u="sng" dirty="0"/>
              <a:t>Число нарезов</a:t>
            </a:r>
            <a:r>
              <a:rPr lang="ru-RU" altLang="ru-RU" sz="2000" b="1" dirty="0"/>
              <a:t> в канале ствола </a:t>
            </a:r>
            <a:r>
              <a:rPr lang="ru-RU" altLang="ru-RU" sz="2000" b="1" dirty="0" smtClean="0"/>
              <a:t>……………………………………………</a:t>
            </a:r>
            <a:r>
              <a:rPr lang="ru-RU" altLang="ru-RU" sz="2000" b="1" dirty="0" smtClean="0">
                <a:solidFill>
                  <a:srgbClr val="FF0066"/>
                </a:solidFill>
              </a:rPr>
              <a:t>4</a:t>
            </a:r>
            <a:endParaRPr lang="ru-RU" altLang="ru-RU" sz="2000" b="1" dirty="0">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16632"/>
            <a:ext cx="8856984" cy="6552728"/>
          </a:xfrm>
        </p:spPr>
        <p:txBody>
          <a:bodyPr>
            <a:normAutofit fontScale="32500" lnSpcReduction="20000"/>
          </a:bodyPr>
          <a:lstStyle/>
          <a:p>
            <a:pPr marL="0" indent="0">
              <a:buNone/>
            </a:pPr>
            <a:r>
              <a:rPr lang="ru-RU" sz="6200" u="sng" dirty="0">
                <a:solidFill>
                  <a:srgbClr val="FF0000"/>
                </a:solidFill>
                <a:cs typeface="Arial" panose="020B0604020202020204" pitchFamily="34" charset="0"/>
              </a:rPr>
              <a:t>Неполная разборка</a:t>
            </a:r>
            <a:r>
              <a:rPr lang="ru-RU" sz="6200" dirty="0">
                <a:solidFill>
                  <a:schemeClr val="tx1">
                    <a:lumMod val="95000"/>
                  </a:schemeClr>
                </a:solidFill>
                <a:cs typeface="Arial" panose="020B0604020202020204" pitchFamily="34" charset="0"/>
              </a:rPr>
              <a:t> – для чистки, смазки и </a:t>
            </a:r>
            <a:r>
              <a:rPr lang="ru-RU" sz="6200" dirty="0" smtClean="0">
                <a:solidFill>
                  <a:schemeClr val="tx1">
                    <a:lumMod val="95000"/>
                  </a:schemeClr>
                </a:solidFill>
                <a:cs typeface="Arial" panose="020B0604020202020204" pitchFamily="34" charset="0"/>
              </a:rPr>
              <a:t>осмотр.</a:t>
            </a:r>
            <a:endParaRPr lang="ru-RU" sz="6200" dirty="0" smtClean="0">
              <a:solidFill>
                <a:schemeClr val="tx1">
                  <a:lumMod val="95000"/>
                </a:schemeClr>
              </a:solidFill>
              <a:cs typeface="Arial" panose="020B0604020202020204" pitchFamily="34" charset="0"/>
            </a:endParaRPr>
          </a:p>
          <a:p>
            <a:pPr marL="0" indent="0">
              <a:buNone/>
            </a:pPr>
            <a:r>
              <a:rPr lang="ru-RU" sz="6200" u="sng" dirty="0" smtClean="0">
                <a:solidFill>
                  <a:srgbClr val="FF0000"/>
                </a:solidFill>
                <a:cs typeface="Arial" panose="020B0604020202020204" pitchFamily="34" charset="0"/>
              </a:rPr>
              <a:t>Полная </a:t>
            </a:r>
            <a:r>
              <a:rPr lang="ru-RU" sz="6200" u="sng" dirty="0">
                <a:solidFill>
                  <a:srgbClr val="FF0000"/>
                </a:solidFill>
                <a:cs typeface="Arial" panose="020B0604020202020204" pitchFamily="34" charset="0"/>
              </a:rPr>
              <a:t>разборка</a:t>
            </a:r>
            <a:r>
              <a:rPr lang="ru-RU" sz="6200" dirty="0">
                <a:solidFill>
                  <a:srgbClr val="FF0000"/>
                </a:solidFill>
                <a:cs typeface="Arial" panose="020B0604020202020204" pitchFamily="34" charset="0"/>
              </a:rPr>
              <a:t> </a:t>
            </a:r>
            <a:r>
              <a:rPr lang="ru-RU" sz="6200" dirty="0">
                <a:solidFill>
                  <a:schemeClr val="tx1">
                    <a:lumMod val="95000"/>
                  </a:schemeClr>
                </a:solidFill>
                <a:cs typeface="Arial" panose="020B0604020202020204" pitchFamily="34" charset="0"/>
              </a:rPr>
              <a:t>– для чистки при сильном загрязнении автомата, после нахождения его под дождём или в снегу и при </a:t>
            </a:r>
            <a:r>
              <a:rPr lang="ru-RU" sz="6200" dirty="0" smtClean="0">
                <a:solidFill>
                  <a:schemeClr val="tx1">
                    <a:lumMod val="95000"/>
                  </a:schemeClr>
                </a:solidFill>
                <a:cs typeface="Arial" panose="020B0604020202020204" pitchFamily="34" charset="0"/>
              </a:rPr>
              <a:t>ремонте </a:t>
            </a:r>
            <a:r>
              <a:rPr lang="ru-RU" sz="6200" dirty="0" smtClean="0">
                <a:solidFill>
                  <a:schemeClr val="tx1">
                    <a:lumMod val="95000"/>
                  </a:schemeClr>
                </a:solidFill>
                <a:cs typeface="Arial" panose="020B0604020202020204" pitchFamily="34" charset="0"/>
              </a:rPr>
              <a:t>оружия.</a:t>
            </a:r>
            <a:endParaRPr lang="ru-RU" sz="6200" dirty="0" smtClean="0">
              <a:solidFill>
                <a:schemeClr val="tx1">
                  <a:lumMod val="95000"/>
                </a:schemeClr>
              </a:solidFill>
              <a:cs typeface="Arial" panose="020B0604020202020204" pitchFamily="34" charset="0"/>
            </a:endParaRPr>
          </a:p>
          <a:p>
            <a:r>
              <a:rPr lang="ru-RU" altLang="ru-RU" sz="6200" b="1" dirty="0" smtClean="0"/>
              <a:t>Излишне </a:t>
            </a:r>
            <a:r>
              <a:rPr lang="ru-RU" altLang="ru-RU" sz="6200" b="1" dirty="0"/>
              <a:t>частая разборка </a:t>
            </a:r>
            <a:r>
              <a:rPr lang="ru-RU" altLang="ru-RU" sz="6200" b="1" dirty="0" smtClean="0"/>
              <a:t>пулемета </a:t>
            </a:r>
            <a:r>
              <a:rPr lang="ru-RU" altLang="ru-RU" sz="6200" b="1" dirty="0"/>
              <a:t>вредна, так как ускоряет изнашивание частей и механиз­мов.</a:t>
            </a:r>
            <a:endParaRPr lang="ru-RU" altLang="ru-RU" sz="6200" b="1" dirty="0"/>
          </a:p>
          <a:p>
            <a:r>
              <a:rPr lang="ru-RU" altLang="ru-RU" sz="6200" b="1" dirty="0"/>
              <a:t>Разборку и сборку </a:t>
            </a:r>
            <a:r>
              <a:rPr lang="ru-RU" altLang="ru-RU" sz="6200" b="1" dirty="0" smtClean="0"/>
              <a:t>пулемета </a:t>
            </a:r>
            <a:r>
              <a:rPr lang="ru-RU" altLang="ru-RU" sz="6200" b="1" dirty="0"/>
              <a:t>производить на столе или чистой подстилке или специальном столе;</a:t>
            </a:r>
            <a:endParaRPr lang="ru-RU" altLang="ru-RU" sz="6200" b="1" dirty="0"/>
          </a:p>
          <a:p>
            <a:r>
              <a:rPr lang="ru-RU" altLang="ru-RU" sz="6200" b="1" dirty="0"/>
              <a:t>части и механизмы класть в порядке разборки, обращаться с ними осторожно, не класть одну часть на другую и не применять излишних уси­лий и резких ударов. При сборке </a:t>
            </a:r>
            <a:r>
              <a:rPr lang="ru-RU" altLang="ru-RU" sz="6200" b="1" dirty="0" smtClean="0"/>
              <a:t>пулемета сличить </a:t>
            </a:r>
            <a:r>
              <a:rPr lang="ru-RU" altLang="ru-RU" sz="6200" b="1" dirty="0"/>
              <a:t>номера на его частях; у каждого </a:t>
            </a:r>
            <a:r>
              <a:rPr lang="ru-RU" altLang="ru-RU" sz="6200" b="1" dirty="0" smtClean="0"/>
              <a:t>пулемета </a:t>
            </a:r>
            <a:r>
              <a:rPr lang="ru-RU" altLang="ru-RU" sz="6200" b="1" dirty="0"/>
              <a:t>номеру на ствольной коробке должны соответствовать номера на газовой трубке, затворной раме, затворе, крышке ствольной коробки и других частях.</a:t>
            </a:r>
            <a:endParaRPr lang="ru-RU" altLang="ru-RU" sz="6200" b="1" dirty="0"/>
          </a:p>
          <a:p>
            <a:r>
              <a:rPr lang="ru-RU" altLang="ru-RU" sz="6200" b="1" dirty="0"/>
              <a:t>Обучение разборке и сборке на боевых </a:t>
            </a:r>
            <a:r>
              <a:rPr lang="ru-RU" altLang="ru-RU" sz="6200" b="1" dirty="0" smtClean="0"/>
              <a:t>пулеметах </a:t>
            </a:r>
            <a:r>
              <a:rPr lang="ru-RU" altLang="ru-RU" sz="6200" b="1" dirty="0"/>
              <a:t>допускается лишь в исключительных случаях и с соблюдением особой осторожности в обращении с частями и механизмами.</a:t>
            </a:r>
            <a:endParaRPr lang="ru-RU" altLang="ru-RU" sz="6200" b="1" dirty="0"/>
          </a:p>
          <a:p>
            <a:r>
              <a:rPr lang="ru-RU" altLang="ru-RU" sz="6200" b="1" dirty="0"/>
              <a:t>Перед разборкой пулемета установить его на сошку дульной частью влево, для чего освободить ноги сошки от пружинной застежки и от­вести сошку от ствола так, чтобы ее ноги заня­ли фиксированное положение. В конце сборки пулемета сложить ноги сошки, для чего, удерживая пулемет левой рукой в вертикальном положении, правой рукой (несколько сводя ноги сошки) прижать их к </a:t>
            </a:r>
            <a:r>
              <a:rPr lang="ru-RU" altLang="ru-RU" sz="6200" b="1" dirty="0" smtClean="0"/>
              <a:t>стволу </a:t>
            </a:r>
            <a:r>
              <a:rPr lang="ru-RU" altLang="ru-RU" sz="6200" b="1" dirty="0"/>
              <a:t>и закрепить пружинной застежкой</a:t>
            </a:r>
            <a:r>
              <a:rPr lang="ru-RU" altLang="ru-RU" sz="6200" b="1" dirty="0" smtClean="0"/>
              <a:t>.</a:t>
            </a:r>
            <a:endParaRPr lang="ru-RU" altLang="ru-RU" sz="6200" b="1" dirty="0" smtClean="0"/>
          </a:p>
          <a:p>
            <a:pPr marL="0" indent="0" algn="ctr">
              <a:buNone/>
            </a:pPr>
            <a:r>
              <a:rPr lang="ru-RU" sz="7400" dirty="0">
                <a:solidFill>
                  <a:srgbClr val="FF0000"/>
                </a:solidFill>
                <a:cs typeface="Arial" panose="020B0604020202020204" pitchFamily="34" charset="0"/>
              </a:rPr>
              <a:t>Порядок неполной разборки </a:t>
            </a:r>
            <a:r>
              <a:rPr lang="ru-RU" sz="7400" dirty="0" smtClean="0">
                <a:solidFill>
                  <a:srgbClr val="FF0000"/>
                </a:solidFill>
                <a:cs typeface="Arial" panose="020B0604020202020204" pitchFamily="34" charset="0"/>
              </a:rPr>
              <a:t>и сборки</a:t>
            </a:r>
            <a:r>
              <a:rPr lang="ru-RU" sz="7400" dirty="0">
                <a:solidFill>
                  <a:srgbClr val="FF0000"/>
                </a:solidFill>
                <a:cs typeface="Arial" panose="020B0604020202020204" pitchFamily="34" charset="0"/>
              </a:rPr>
              <a:t> пулемёта</a:t>
            </a:r>
            <a:r>
              <a:rPr lang="ru-RU" sz="7400" dirty="0" smtClean="0">
                <a:solidFill>
                  <a:srgbClr val="FF0000"/>
                </a:solidFill>
                <a:cs typeface="Arial" panose="020B0604020202020204" pitchFamily="34" charset="0"/>
              </a:rPr>
              <a:t> </a:t>
            </a:r>
            <a:r>
              <a:rPr lang="ru-RU" sz="7400" dirty="0">
                <a:solidFill>
                  <a:srgbClr val="FF0000"/>
                </a:solidFill>
                <a:cs typeface="Arial" panose="020B0604020202020204" pitchFamily="34" charset="0"/>
              </a:rPr>
              <a:t>производиться аналогично неполной разборки и сборки </a:t>
            </a:r>
            <a:r>
              <a:rPr lang="ru-RU" sz="7400" dirty="0" smtClean="0">
                <a:solidFill>
                  <a:srgbClr val="FF0000"/>
                </a:solidFill>
                <a:cs typeface="Arial" panose="020B0604020202020204" pitchFamily="34" charset="0"/>
              </a:rPr>
              <a:t>автомата </a:t>
            </a:r>
            <a:r>
              <a:rPr lang="ru-RU" sz="7400" dirty="0">
                <a:solidFill>
                  <a:srgbClr val="FF0000"/>
                </a:solidFill>
                <a:cs typeface="Arial" panose="020B0604020202020204" pitchFamily="34" charset="0"/>
              </a:rPr>
              <a:t>АК-74</a:t>
            </a:r>
            <a:r>
              <a:rPr lang="ru-RU" sz="6200" dirty="0">
                <a:solidFill>
                  <a:schemeClr val="tx1">
                    <a:lumMod val="95000"/>
                  </a:schemeClr>
                </a:solidFill>
                <a:cs typeface="Arial" panose="020B0604020202020204" pitchFamily="34" charset="0"/>
              </a:rPr>
              <a:t> </a:t>
            </a:r>
            <a:endParaRPr lang="ru-RU" sz="6200" dirty="0">
              <a:solidFill>
                <a:schemeClr val="tx1">
                  <a:lumMod val="95000"/>
                </a:schemeClr>
              </a:solidFill>
              <a:cs typeface="Arial" panose="020B0604020202020204" pitchFamily="34" charset="0"/>
            </a:endParaRPr>
          </a:p>
          <a:p>
            <a:endParaRPr lang="ru-RU"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92D050"/>
                </a:solidFill>
                <a:effectLst>
                  <a:outerShdw blurRad="38100" dist="38100" dir="2700000" algn="tl">
                    <a:srgbClr val="000000">
                      <a:alpha val="43137"/>
                    </a:srgbClr>
                  </a:outerShdw>
                </a:effectLst>
                <a:cs typeface="Arial" panose="020B0604020202020204" pitchFamily="34" charset="0"/>
              </a:rPr>
              <a:t>Нормативы №13, 14.</a:t>
            </a:r>
            <a:endParaRPr lang="ru-RU" dirty="0">
              <a:solidFill>
                <a:srgbClr val="92D050"/>
              </a:solidFill>
            </a:endParaRPr>
          </a:p>
        </p:txBody>
      </p:sp>
      <p:sp>
        <p:nvSpPr>
          <p:cNvPr id="4" name="Rectangle 6"/>
          <p:cNvSpPr>
            <a:spLocks noGrp="1" noChangeArrowheads="1"/>
          </p:cNvSpPr>
          <p:nvPr>
            <p:ph idx="1"/>
          </p:nvPr>
        </p:nvSpPr>
        <p:spPr/>
        <p:txBody>
          <a:bodyPr rtlCol="0">
            <a:normAutofit/>
          </a:bodyPr>
          <a:lstStyle/>
          <a:p>
            <a:pPr fontAlgn="auto">
              <a:spcAft>
                <a:spcPts val="0"/>
              </a:spcAft>
              <a:buFont typeface="Wingdings" panose="05000000000000000000" pitchFamily="2" charset="2"/>
              <a:buNone/>
              <a:defRPr/>
            </a:pPr>
            <a:endParaRPr lang="ru-RU" sz="2300" dirty="0" smtClean="0">
              <a:solidFill>
                <a:schemeClr val="tx1">
                  <a:lumMod val="95000"/>
                </a:schemeClr>
              </a:solidFill>
              <a:cs typeface="Arial" panose="020B0604020202020204" pitchFamily="34" charset="0"/>
            </a:endParaRPr>
          </a:p>
          <a:p>
            <a:pPr fontAlgn="auto">
              <a:spcAft>
                <a:spcPts val="0"/>
              </a:spcAft>
              <a:buFont typeface="Wingdings" panose="05000000000000000000" pitchFamily="2" charset="2"/>
              <a:buNone/>
              <a:defRPr/>
            </a:pPr>
            <a:endParaRPr lang="ru-RU" sz="2300" dirty="0">
              <a:solidFill>
                <a:schemeClr val="tx1">
                  <a:lumMod val="95000"/>
                </a:schemeClr>
              </a:solidFill>
              <a:cs typeface="Arial" panose="020B0604020202020204" pitchFamily="34" charset="0"/>
            </a:endParaRPr>
          </a:p>
          <a:p>
            <a:pPr fontAlgn="auto">
              <a:spcBef>
                <a:spcPts val="0"/>
              </a:spcBef>
              <a:spcAft>
                <a:spcPts val="0"/>
              </a:spcAft>
              <a:buFont typeface="Wingdings" panose="05000000000000000000" pitchFamily="2" charset="2"/>
              <a:buNone/>
              <a:defRPr/>
            </a:pPr>
            <a:r>
              <a:rPr lang="ru-RU" sz="2600" dirty="0" smtClean="0">
                <a:solidFill>
                  <a:srgbClr val="FF0000"/>
                </a:solidFill>
                <a:cs typeface="Arial" panose="020B0604020202020204" pitchFamily="34" charset="0"/>
              </a:rPr>
              <a:t>РАЗБОРКА </a:t>
            </a:r>
            <a:r>
              <a:rPr lang="ru-RU" sz="2600" dirty="0" smtClean="0">
                <a:solidFill>
                  <a:srgbClr val="FF0000"/>
                </a:solidFill>
                <a:cs typeface="Arial" panose="020B0604020202020204" pitchFamily="34" charset="0"/>
              </a:rPr>
              <a:t>ПУЛЕМЁТА</a:t>
            </a:r>
            <a:endParaRPr lang="ru-RU" sz="2600" dirty="0" smtClean="0">
              <a:solidFill>
                <a:srgbClr val="FF0000"/>
              </a:solidFill>
              <a:cs typeface="Arial" panose="020B0604020202020204" pitchFamily="34" charset="0"/>
            </a:endParaRPr>
          </a:p>
          <a:p>
            <a:pPr fontAlgn="auto">
              <a:spcBef>
                <a:spcPts val="0"/>
              </a:spcBef>
              <a:spcAft>
                <a:spcPts val="0"/>
              </a:spcAft>
              <a:buFont typeface="Wingdings" panose="05000000000000000000" pitchFamily="2" charset="2"/>
              <a:buNone/>
              <a:defRPr/>
            </a:pPr>
            <a:r>
              <a:rPr lang="ru-RU" sz="2600" b="1" u="sng" dirty="0" smtClean="0">
                <a:solidFill>
                  <a:schemeClr val="tx1">
                    <a:lumMod val="95000"/>
                  </a:schemeClr>
                </a:solidFill>
                <a:cs typeface="Arial" panose="020B0604020202020204" pitchFamily="34" charset="0"/>
              </a:rPr>
              <a:t>Норматив №13</a:t>
            </a:r>
            <a:endParaRPr lang="ru-RU" sz="2600" b="1" u="sng" dirty="0" smtClean="0">
              <a:solidFill>
                <a:schemeClr val="tx1">
                  <a:lumMod val="95000"/>
                </a:schemeClr>
              </a:solidFill>
              <a:cs typeface="Arial" panose="020B0604020202020204" pitchFamily="34" charset="0"/>
            </a:endParaRPr>
          </a:p>
          <a:p>
            <a:pPr marL="0" indent="0" fontAlgn="auto">
              <a:spcBef>
                <a:spcPts val="0"/>
              </a:spcBef>
              <a:spcAft>
                <a:spcPts val="0"/>
              </a:spcAft>
              <a:buNone/>
              <a:defRPr/>
            </a:pPr>
            <a:r>
              <a:rPr lang="ru-RU" sz="2600" dirty="0" smtClean="0">
                <a:solidFill>
                  <a:srgbClr val="FF0000"/>
                </a:solidFill>
                <a:cs typeface="Arial" panose="020B0604020202020204" pitchFamily="34" charset="0"/>
              </a:rPr>
              <a:t>Отлично </a:t>
            </a:r>
            <a:r>
              <a:rPr lang="ru-RU" sz="2600" dirty="0" smtClean="0">
                <a:solidFill>
                  <a:srgbClr val="FF0000"/>
                </a:solidFill>
                <a:cs typeface="Arial" panose="020B0604020202020204" pitchFamily="34" charset="0"/>
              </a:rPr>
              <a:t>- 17 сек.</a:t>
            </a:r>
            <a:endParaRPr lang="ru-RU" sz="2600" dirty="0" smtClean="0">
              <a:solidFill>
                <a:srgbClr val="FF0000"/>
              </a:solidFill>
              <a:cs typeface="Arial" panose="020B0604020202020204" pitchFamily="34" charset="0"/>
            </a:endParaRPr>
          </a:p>
          <a:p>
            <a:pPr marL="0" indent="0" fontAlgn="auto">
              <a:spcBef>
                <a:spcPts val="0"/>
              </a:spcBef>
              <a:spcAft>
                <a:spcPts val="0"/>
              </a:spcAft>
              <a:buNone/>
              <a:defRPr/>
            </a:pPr>
            <a:r>
              <a:rPr lang="ru-RU" sz="2600" dirty="0" smtClean="0">
                <a:solidFill>
                  <a:srgbClr val="00B050"/>
                </a:solidFill>
                <a:cs typeface="Arial" panose="020B0604020202020204" pitchFamily="34" charset="0"/>
              </a:rPr>
              <a:t>Хорошо </a:t>
            </a:r>
            <a:r>
              <a:rPr lang="ru-RU" sz="2600" dirty="0" smtClean="0">
                <a:solidFill>
                  <a:srgbClr val="00B050"/>
                </a:solidFill>
                <a:cs typeface="Arial" panose="020B0604020202020204" pitchFamily="34" charset="0"/>
              </a:rPr>
              <a:t>- 19 </a:t>
            </a:r>
            <a:r>
              <a:rPr lang="ru-RU" sz="2600" dirty="0" smtClean="0">
                <a:solidFill>
                  <a:srgbClr val="00B050"/>
                </a:solidFill>
                <a:cs typeface="Arial" panose="020B0604020202020204" pitchFamily="34" charset="0"/>
              </a:rPr>
              <a:t>сек.</a:t>
            </a:r>
            <a:endParaRPr lang="ru-RU" sz="2600" dirty="0" smtClean="0">
              <a:solidFill>
                <a:srgbClr val="00B050"/>
              </a:solidFill>
              <a:cs typeface="Arial" panose="020B0604020202020204" pitchFamily="34" charset="0"/>
            </a:endParaRPr>
          </a:p>
          <a:p>
            <a:pPr marL="0" indent="0" fontAlgn="auto">
              <a:spcBef>
                <a:spcPts val="0"/>
              </a:spcBef>
              <a:spcAft>
                <a:spcPts val="0"/>
              </a:spcAft>
              <a:buNone/>
              <a:defRPr/>
            </a:pPr>
            <a:r>
              <a:rPr lang="ru-RU" sz="2600" dirty="0" smtClean="0">
                <a:solidFill>
                  <a:srgbClr val="0070C0"/>
                </a:solidFill>
                <a:cs typeface="Arial" panose="020B0604020202020204" pitchFamily="34" charset="0"/>
              </a:rPr>
              <a:t>Удовлетворительно – 21 </a:t>
            </a:r>
            <a:r>
              <a:rPr lang="ru-RU" sz="2600" dirty="0" smtClean="0">
                <a:solidFill>
                  <a:srgbClr val="0070C0"/>
                </a:solidFill>
                <a:cs typeface="Arial" panose="020B0604020202020204" pitchFamily="34" charset="0"/>
              </a:rPr>
              <a:t>сек.</a:t>
            </a:r>
            <a:endParaRPr lang="ru-RU" sz="2600" dirty="0" smtClean="0">
              <a:solidFill>
                <a:srgbClr val="0070C0"/>
              </a:solidFill>
              <a:cs typeface="Arial" panose="020B0604020202020204" pitchFamily="34" charset="0"/>
            </a:endParaRPr>
          </a:p>
          <a:p>
            <a:pPr fontAlgn="auto">
              <a:spcAft>
                <a:spcPts val="0"/>
              </a:spcAft>
              <a:defRPr/>
            </a:pPr>
            <a:endParaRPr lang="ru-RU" sz="2300" dirty="0" smtClean="0">
              <a:solidFill>
                <a:schemeClr val="tx1">
                  <a:lumMod val="95000"/>
                </a:schemeClr>
              </a:solidFill>
              <a:cs typeface="Arial" panose="020B0604020202020204" pitchFamily="34" charset="0"/>
            </a:endParaRPr>
          </a:p>
        </p:txBody>
      </p:sp>
      <p:sp>
        <p:nvSpPr>
          <p:cNvPr id="5" name="Rectangle 8"/>
          <p:cNvSpPr txBox="1">
            <a:spLocks noChangeArrowheads="1"/>
          </p:cNvSpPr>
          <p:nvPr/>
        </p:nvSpPr>
        <p:spPr>
          <a:xfrm>
            <a:off x="4671184" y="2492896"/>
            <a:ext cx="4495800" cy="2187575"/>
          </a:xfrm>
          <a:prstGeom prst="rect">
            <a:avLst/>
          </a:prstGeom>
        </p:spPr>
        <p:txBody>
          <a:bodyPr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Wingdings" panose="05000000000000000000" pitchFamily="2" charset="2"/>
              <a:buNone/>
              <a:defRPr/>
            </a:pPr>
            <a:r>
              <a:rPr lang="ru-RU" sz="3000" dirty="0" smtClean="0">
                <a:solidFill>
                  <a:srgbClr val="FF0000"/>
                </a:solidFill>
                <a:cs typeface="Arial" panose="020B0604020202020204" pitchFamily="34" charset="0"/>
              </a:rPr>
              <a:t>СБОРКА ПУЛЕМЁТА</a:t>
            </a:r>
            <a:endParaRPr lang="ru-RU" sz="3000" dirty="0" smtClean="0">
              <a:solidFill>
                <a:srgbClr val="FF0000"/>
              </a:solidFill>
              <a:cs typeface="Arial" panose="020B0604020202020204" pitchFamily="34" charset="0"/>
            </a:endParaRPr>
          </a:p>
          <a:p>
            <a:pPr algn="ctr">
              <a:buFont typeface="Wingdings" panose="05000000000000000000" pitchFamily="2" charset="2"/>
              <a:buNone/>
              <a:defRPr/>
            </a:pPr>
            <a:r>
              <a:rPr lang="ru-RU" sz="3000" b="1" u="sng" dirty="0" smtClean="0">
                <a:solidFill>
                  <a:schemeClr val="tx1">
                    <a:lumMod val="95000"/>
                  </a:schemeClr>
                </a:solidFill>
                <a:cs typeface="Arial" panose="020B0604020202020204" pitchFamily="34" charset="0"/>
              </a:rPr>
              <a:t>Норматив №14</a:t>
            </a:r>
            <a:endParaRPr lang="ru-RU" sz="3000" b="1" u="sng" dirty="0" smtClean="0">
              <a:solidFill>
                <a:schemeClr val="tx1">
                  <a:lumMod val="95000"/>
                </a:schemeClr>
              </a:solidFill>
              <a:cs typeface="Arial" panose="020B0604020202020204" pitchFamily="34" charset="0"/>
            </a:endParaRPr>
          </a:p>
          <a:p>
            <a:pPr marL="0" indent="0" algn="ctr">
              <a:buNone/>
              <a:defRPr/>
            </a:pPr>
            <a:r>
              <a:rPr lang="ru-RU" sz="3000" dirty="0" smtClean="0">
                <a:solidFill>
                  <a:srgbClr val="FF0000"/>
                </a:solidFill>
                <a:cs typeface="Arial" panose="020B0604020202020204" pitchFamily="34" charset="0"/>
              </a:rPr>
              <a:t>Отлично - 27 сек.</a:t>
            </a:r>
            <a:endParaRPr lang="ru-RU" sz="3000" dirty="0" smtClean="0">
              <a:solidFill>
                <a:srgbClr val="FF0000"/>
              </a:solidFill>
              <a:cs typeface="Arial" panose="020B0604020202020204" pitchFamily="34" charset="0"/>
            </a:endParaRPr>
          </a:p>
          <a:p>
            <a:pPr marL="0" indent="0" algn="ctr">
              <a:buNone/>
              <a:defRPr/>
            </a:pPr>
            <a:r>
              <a:rPr lang="ru-RU" sz="3000" dirty="0" smtClean="0">
                <a:solidFill>
                  <a:srgbClr val="00B050"/>
                </a:solidFill>
                <a:cs typeface="Arial" panose="020B0604020202020204" pitchFamily="34" charset="0"/>
              </a:rPr>
              <a:t>Хорошо - 29 сек.</a:t>
            </a:r>
            <a:endParaRPr lang="ru-RU" sz="3000" dirty="0" smtClean="0">
              <a:solidFill>
                <a:srgbClr val="00B050"/>
              </a:solidFill>
              <a:cs typeface="Arial" panose="020B0604020202020204" pitchFamily="34" charset="0"/>
            </a:endParaRPr>
          </a:p>
          <a:p>
            <a:pPr marL="0" indent="0" algn="ctr">
              <a:buNone/>
              <a:defRPr/>
            </a:pPr>
            <a:r>
              <a:rPr lang="ru-RU" sz="3000" dirty="0" smtClean="0">
                <a:solidFill>
                  <a:srgbClr val="0070C0"/>
                </a:solidFill>
                <a:cs typeface="Arial" panose="020B0604020202020204" pitchFamily="34" charset="0"/>
              </a:rPr>
              <a:t>Удовлетворительно – 34сек.</a:t>
            </a:r>
            <a:endParaRPr lang="ru-RU" sz="3000" dirty="0" smtClean="0">
              <a:solidFill>
                <a:srgbClr val="0070C0"/>
              </a:solidFill>
              <a:cs typeface="Arial" panose="020B0604020202020204" pitchFamily="34" charset="0"/>
            </a:endParaRPr>
          </a:p>
          <a:p>
            <a:pPr algn="ctr">
              <a:defRPr/>
            </a:pPr>
            <a:endParaRPr lang="ru-RU" sz="2300" dirty="0" smtClean="0">
              <a:solidFill>
                <a:schemeClr val="tx1">
                  <a:lumMod val="95000"/>
                </a:schemeClr>
              </a:solidFill>
              <a:cs typeface="Arial" panose="020B0604020202020204" pitchFamily="3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41938</Words>
  <Application>WPS Presentation</Application>
  <PresentationFormat>Экран (4:3)</PresentationFormat>
  <Paragraphs>812</Paragraphs>
  <Slides>62</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62</vt:i4>
      </vt:variant>
    </vt:vector>
  </HeadingPairs>
  <TitlesOfParts>
    <vt:vector size="75" baseType="lpstr">
      <vt:lpstr>Arial</vt:lpstr>
      <vt:lpstr>SimSun</vt:lpstr>
      <vt:lpstr>Wingdings</vt:lpstr>
      <vt:lpstr>Calibri</vt:lpstr>
      <vt:lpstr>Microsoft YaHei</vt:lpstr>
      <vt:lpstr>Arial Unicode MS</vt:lpstr>
      <vt:lpstr>Times New Roman</vt:lpstr>
      <vt:lpstr>Arial</vt:lpstr>
      <vt:lpstr>Arial Unicode MS</vt:lpstr>
      <vt:lpstr>Times New Roman</vt:lpstr>
      <vt:lpstr>Calibri</vt:lpstr>
      <vt:lpstr>Arial Narrow</vt:lpstr>
      <vt:lpstr>Тема Office</vt:lpstr>
      <vt:lpstr>Огневая подготовка</vt:lpstr>
      <vt:lpstr>PowerPoint 演示文稿</vt:lpstr>
      <vt:lpstr>PowerPoint 演示文稿</vt:lpstr>
      <vt:lpstr>PowerPoint 演示文稿</vt:lpstr>
      <vt:lpstr>Вопрос 1. Назначение, боевые свойства и устройство  ручного пулемета Калашникова (РПК-74). Работа частей и механизмов пулемета при заряжании и стрельбе. Разборка и сборка. Возможные задержки и неисправности, возникающие при стрельбе, и способы их устранения. Принадлежности. </vt:lpstr>
      <vt:lpstr>Общее устройство пулемёта РПК-74</vt:lpstr>
      <vt:lpstr>PowerPoint 演示文稿</vt:lpstr>
      <vt:lpstr>PowerPoint 演示文稿</vt:lpstr>
      <vt:lpstr>Нормативы №13, 14.</vt:lpstr>
      <vt:lpstr>PowerPoint 演示文稿</vt:lpstr>
      <vt:lpstr>PowerPoint 演示文稿</vt:lpstr>
      <vt:lpstr>Назначение и боевые свойства пулемета </vt:lpstr>
      <vt:lpstr>ТТХ пулемета</vt:lpstr>
      <vt:lpstr>Тактико- технические характеристики</vt:lpstr>
      <vt:lpstr>Пробивное действие пуль патрона 7,62×54 мм R</vt:lpstr>
      <vt:lpstr>ОБЩЕЕ УСТРОЙСТВО ПУЛЕМЕТА </vt:lpstr>
      <vt:lpstr>Основные части и механизмы пулемета </vt:lpstr>
      <vt:lpstr>Работа частей и механизмов ПКМ </vt:lpstr>
      <vt:lpstr> Порядок неполной разборки пулемета </vt:lpstr>
      <vt:lpstr>Неполная разборка и сборка 7.62  пулемета  Калашникова ПКМ </vt:lpstr>
      <vt:lpstr>                                                                                                            Открытие крышки ствольной коробки        Удерживая пулемет правой рукой за шейку приклада большим пальцем утопить защелку и открыть крышку ствольной коробки поднять основание приемника и повернуть предохранитель в положение «Огонь». За рукоятку перезаряжания отвести затворную раму в заднее положение и проверить, нет ли патрона в патроннике. После этого затворную раму, удерживая за рукоятку, плавно спустить с боевого взвода.        3) Вынуть пенал с принадлежностью. Указательным пальцем правой руки утопить крышку гнезда приклада так, чтобы пенал под действием пружины вышел из гнезда; раскрыть пенал и вынуть из него протирку, ершик, отвертку и выколотку. </vt:lpstr>
      <vt:lpstr>4) Отделить звенья шомпола от ноги сошки. Отвести передвижной хомутик вверх и отделить звенья.                                     5) Отделить направляющий стержень с возвратно-боевой пружиной. Удерживая пулемет левой рукой за пистолетную рукоятку, правой рукой подать вперед направляющий стержень до выхода его выступа из отверстия колодки приклада; приподнять задний конец направляющего стержня и извлечь его с возвратно-боевой пружиной из ствольной  коробки, снять возвратно-боевую пружину с направляющего стержня шомпола от ноги сошки </vt:lpstr>
      <vt:lpstr>                     6) Отделить затворную раму с затвором.  Удерживая пулемет левой рукой за пистолетную рукоятку, правой рукой за извлекатель отвести затворную раму назад до отказа; приподнимая затворную раму, вынуть ее вместе с затвором  из ствольной коробки.  </vt:lpstr>
      <vt:lpstr>7) Отделить затвор от затворной рамы. Взять затворную раму в левую руку затвором кверху; правей отвести затвор назад и повернуть его вправо так, чтобы его ведущий  выступ  вышел из фигурного выреза затворной рамы; после этого продвинуть затвор впереди, поворачивая вправо, отделить от затворной рамы.        8) Отделить ударник от затвора. Взять затвор в левую руку каналом книзу, сдвинуть ударник назад до отказа и, пальцами правой руки перемещая его за выступ вперед  извлечь ударник из канала затвора.       9) Отделить ствол. Сдвинуть замыкатель ствола влево до отказа; левой рукой, поворачивая рукоятку пулемета вперед, отделить ствол. Если замыкатель ствола усилием руки не сдвигается или пулемет сильно нагрет, то в ствольную коробку вставляется затворная рама, палец подачи прижимается большим пальцем левой руки к торцу замыкателя после чего затворная рама отводится в заднее положение, а палец подачи сдвигает при этом замыкатель ствола; затем  вынимается затворная рама. </vt:lpstr>
      <vt:lpstr>Отделение затвора от затворной рамы </vt:lpstr>
      <vt:lpstr>                                              Порядок сборки пулемета после неполной разборки:         1)  Присоединить ствол. Открыть крышку ствольной коробки, если она была закрыта, поднять основание приемника и сдвинуть замыкатель ствола влево до отказа; вставить ствол казенной частью в ствольную коробку и, совмещая патрубок газовой камеры с трубкой газового поршня, дослать ствол назад до отказа; закрепить ствол, сдвинув замыкатель вправо, а рукоятку пулемета повернуть влево.        2) Присоединить ударник к затвору. Взять затвор в левую руку, ввести передний конец ударника в канал затвора и, продвигая его вперед, присоединить к затвору.        3) Присоединить затвор к затворной раме. Взять затворную раму в левую руку, а затвор в правую; вставить затвор цилиндрической частью в канал затворной рамы, направляя выступ ударника в паз для отражательного выступа, продвинуть затвор назад и повернуть влево до отказа (ведущий выступ затвора при этом войдет в фигурный вырез затворной рамы); продвинуть затвор вперед.        4) Присоединить затворную раму с затвором к ствольной коробке. Взять  затворную раму за извлекатель правой рукой так, чтобы затвор удерживался большим пальцем в переднем положении. Левой рукой взять пулемет за пистолетную рукоятку (за электроспуск), указательным пальцем нажать на спусковой крючок, правой рукой ввести в ствольную коробку затворную раму с газовым поршнем; продвинуть затворную раму вперед до отказа.   5) Присоединить направляющий стержень с возвратно-боевой пружиной. Взять направляющий стержень в правую руку и надеть на него возвратно-боевую пружину так, чтобы первый виток пружины вошел в кольцевую проточку стержня. Удерживая пулемет левой рукой за пистолетную рукоятку (за электроспуск), правой рукой ввести направляющий стержень с возвратно-боевой пружиной в канал затворной рамы; сжимая возвратно-боевую пружину, подать направляющий стержень вперед и опустить вниз до отказа; ввести выступ направляющего стержня в отверстие колодки приклада,</vt:lpstr>
      <vt:lpstr>6) Опустить основание приемника и закрыть крышку ствольной коробки. Отвести затворную раму назад до отказа и, нажимая на спусковой крючок (рычаг), проверить правильность сборки.  7) Присоединить звенья шомпола к ноге сошки. Отвести передвижной хомутик вверх и вставить звенья шомпола в полость правой ноги сошки, опустить передвижной хомутик вниз. Звенья шомпола и принадлежность пулемета ПКТ уложить в сумку.  8) Вложить пенал с принадлежностью в гнездо приклада. Уложить принадлежность в пенал и закрыть его крышкой, вложить пенал дном в гнездо приклада и утопить его так, чтобы гнездо закрылось крышкой. </vt:lpstr>
      <vt:lpstr> 9) Присоединить коробку с лентой к пулемету. Приподнимая правой рукой приклад кверху и поворачивая пулемет влево, левой рукой присоединить коробку с лентой к кронштейну ствольной коробки.                                                     Складывание ног сошки</vt:lpstr>
      <vt:lpstr>Работа частей и механизмов при заряжании и стрельбе из 7,62 пулемета  Калашникова ПКМ   </vt:lpstr>
      <vt:lpstr> Подаватель, входя своим выступом в паз на правой стенке затворной рамы, занимает крайнее правое положение; палец подачи своей пружиной приподнят вверх; верхние пальцы и рычаг подачи в крышке ствольной коробки под действием своих пружин опущены вниз.       Спусковой рычаг приподнят кверху, хвост спускового крючка отведен вперед; предохранитель повернут вперед, при этом его вырез обращен кверху и дает возможность спусковому  рычагу опуститься вниз.      Предохранитель пулемета повернут флажком вперед, при этом его вырез обращен кверху и дает возможность шепталу опуститься вниз. Крышка ствольной коробки закрыта; щитки приемника под действием своих пружин опущены вниз.                                           Работа частей и механизмов при заряжании        Для заряжания пулемета необходимо: — повернуть рукоятку пулемета влево; — открыть крышку ствольной коробки; — положить ленту на основание приемника так, чтобы первый патрон закраиной дна гильзы зашел за зацепы извлекателя; — закрыть крышку ствольной коробки; — отвести за рукоятку перезаряжания затворную раму назад до отказа, поставив ее на боевой взвод; — подать рукоятку перезаряжания  вперед до отказа. </vt:lpstr>
      <vt:lpstr>     Пулемет заряжен.Если не предстоит немедленное открытие огня, то необходимо поставить пулемет на предохранитель, повернув флажок назад; при этом вы­рез для спускового рычага оказывается снизу и спусковой рычаг (шептало пулемета ПКТ) не может опуститься вниз.      При отводе рукоятки перезаряжания назад она своим ведущим выступом сцепляется с уступом затворной рамы и отводит ее назад, сжимая возвратно-боевую пружину; ударник, помещаясь своим выступом в кольцевой проточке стойки затворной рамы, отходит назад.       Зацепы извлекателя извлекают из ленты патрон и переносят его назад, при этом патрон приподнимает вверх рычаг подачи, сжимая его пружину; патрон, дойдя дном гильзы до гребня подачи, под действием его скоса и рычага подачи опускается в приемное окно основания приемника и становится перед досылателем затвора.       После отведения затворной рамы на длину свободного хода она, действуя передним скосом фигурного выреза на ведущий выступ затвора, поворачивает затвор влево; боевые выступы затвора выходят из-за боевых упоров ствольной коробки — происходит отпирание затвора; после этого затвор отходит назад вместе с затворной рамой.       При дальнейшем отведении рукоятки затворная рама воздействует левой наклонной гранью на ролик подавателя, а выступом — на скосы толкателя щитка. Верхняя часть подавателя при этом поворачивается влево; палец подачи, упираясь в звено ленты, перемещает ленту влево и устанавливает очередной патрон против зацепов извлекателя; верхние пальцы крышки ствольной коробки, пропустив очередной патрон влево, вместе с пальцем подачи удерживают ленту в приемнике. Толкатель выступом затворной рамы смещается влево и загибом открывает щиток окна ствольной коробки. </vt:lpstr>
      <vt:lpstr>                                      Работа частей и механизмов при стрельбе         Для открытия огня необходимо нажать на спусковой крючок (кнопку электроспуска или спусковой рычаг), предварительно повернув флажок предохранителя вперед, если пулемет стоял на предохранителе. При повороте широкий вырез предохранителя становится под спусковым рычагом (шепталом) и дает возможность ему опуститься вниз.       Спусковой крючок, вращаясь на своей оси, зацепом нажимает на спусковой рычаг и выводит его шептало из под боевого взвода затворной рамы; затворная рама вместе с затвором под действием возвратно-боевой пружины устремляется вперед, при этом затвор досылателем выталкивает патрон из приемного окна основания приемника, досылает его в патронник и закрывает канал ствола.       При движении затворная рама, воздействуя своей правой наклонной гранью на выступ подавателя, отклоняет верхнюю часть подавателя вправо; палец подачи заскакивает за очередное звено ленты; верхние пальцы крышки ствольной коробки при этом удерживают ленту от выпадения; при подходе затвора к казенному срезу ствола выбрасыватель входит в его вырез, а зацеп выбрасывателя заскакивает за закраину дна гильзы. Затвор сначала под действием скоса выступа ствольной коробки на скос правого боевого выступа, а затем заднего скоса фигурного выреза затворной рамы на ведущий выступ поворачивается вокруг продольной оси вправо; его боевые выступы заходят за боевые упоры ствольной коробки — происходит запирание затвора.       При дальнейшем движении затворной рамы зацепы извлекателя заскакивают за закраину дна гильзы очередного патрона; боек ударника выходит из отверстия в остове затвора и разбивает капсюль патрона — происходит выстрел.       Пуля под действием давления пороховых газов движется по каналу ствола; как только она минует газоотводное отверстие, часть пороховых газов, устремляясь через это отверстие в газовую камеру, давит на газовый поршень и отбрасывает затворную раму назад. Отходя назад, затворная рама (как и при отведении ее за рукоятку перезаряжания) зацепами извлекателя извлекает из ленты и переносит назад патрон, который под действием скоса гребня подачи и рычага подачи опускается в прием­ное окно основания приемника.       После прохождения затворной рамой пути свободного хода (10—15 мм) она, действуя передним скосом фигурного выреза на ведущий выступ затвора, поворачивает затвор вокруг продольной оси влево и выводит его боевые выступы из-за боевых упоров ствольной коробки — происходит отпирание затвора.       Затвор, двигаясь назад вместе с затворной рамой, за­цепом выбрасывателя извлекает гильзу из патронника; затворная рама смещает толкатель влево, который своим загибом поворачивает щиток и открывает окно ствольной коробки; гильза, удерживаемая зацепом выбрасывателя, наталкивается на отражательный выступ ствольной коробки и выбрасывается наружу.       Затворная рама, при движении назад, воздействуя своей левой наклонной гранью на ролик подавателя, поворачивает верхнюю часть подавателя влево; палец подачи перемещает ленту влево и устанавливает очередной патрон против зацепов извлекателя.       После удара затворной рамы в крайнем заднем положении об ограничитель она под действием возвратно-боевой пружины устремляется вперед и, если спусковой крючок нажат, не останавливается на боевом взводе, а затвором досылает очередной патрон в патронник и ударником разбивает капсюль патрона — происходит следующий выстрел. </vt:lpstr>
      <vt:lpstr>PowerPoint 演示文稿</vt:lpstr>
      <vt:lpstr>PowerPoint 演示文稿</vt:lpstr>
      <vt:lpstr>   Устройство электроспуска позволяет вести огонь из пулемета и от ручного спуска.</vt:lpstr>
      <vt:lpstr>Виды пуль к 7, 62 мм патронам</vt:lpstr>
      <vt:lpstr>Боевые свойства ПКТ</vt:lpstr>
      <vt:lpstr>Пробивное действие пуль со стальным сердечником</vt:lpstr>
      <vt:lpstr>PowerPoint 演示文稿</vt:lpstr>
      <vt:lpstr>PowerPoint 演示文稿</vt:lpstr>
      <vt:lpstr>В комплект пулемета входят: коробки с лентами (1), принадлежность (2), ремень (3), чехол (4), запасной ствол (5), запасные части.</vt:lpstr>
      <vt:lpstr>Устройство и назначение составных частей пулемета ПКТ:</vt:lpstr>
      <vt:lpstr>Снаружи ствол имеет:</vt:lpstr>
      <vt:lpstr>Регулятор</vt:lpstr>
      <vt:lpstr>PowerPoint 演示文稿</vt:lpstr>
      <vt:lpstr>     Возвратно-боевая пружина с направляющим стержнем служит для возвращения затворной рамы с затвором в переднее положение и для сообщения   ударнику энергии, необходимой для разбивания капсюля патрона.           Трубка газового поршня служит для направления движения затворной рамы с газовым поршнем.                                                           </vt:lpstr>
      <vt:lpstr>Электроспуск служит для дистанционного управления спусковым механизмом.</vt:lpstr>
      <vt:lpstr>Принадлежность к пулемету</vt:lpstr>
      <vt:lpstr>Положение частей и механизмов  до заряжания</vt:lpstr>
      <vt:lpstr>PowerPoint 演示文稿</vt:lpstr>
      <vt:lpstr>Боеприпасы, применяемые при  стрельбе из пулемета ПКТ.</vt:lpstr>
      <vt:lpstr>PowerPoint 演示文稿</vt:lpstr>
      <vt:lpstr>PowerPoint 演示文稿</vt:lpstr>
      <vt:lpstr>PowerPoint 演示文稿</vt:lpstr>
      <vt:lpstr>Приведение пулемета к нормальному бою.</vt:lpstr>
      <vt:lpstr>PowerPoint 演示文稿</vt:lpstr>
      <vt:lpstr>PowerPoint 演示文稿</vt:lpstr>
      <vt:lpstr>PowerPoint 演示文稿</vt:lpstr>
      <vt:lpstr>Обслуживание пулемета.</vt:lpstr>
      <vt:lpstr>Чистка пулемета производится:</vt:lpstr>
      <vt:lpstr>                                             ЗАКЛЮЧЕНИЕ Тема следующего занятия. Тема № 2: Стрелковое оружие и учебные стрелковые приборы.  Занятие 6. Назначение и  боевые свойства  5,45  пулемета Калашникова РПК Задание на самостоятельную работу:   1. Изучить материал основной и дополнительной литературы. 2. Подготовиться к проверке знаний (устно или письменно) учебного материала по пройденным занятиям темы № 2.  3. Иметь рабочие тетради, канцелярские принадлежности.  </vt:lpstr>
      <vt:lpstr>Литература:  1. Курс стрельб из стрелкового оружия, боевых машин и танков ВС РФ (КС СО БМ и Т – 2003) . М.- Воениздат, 2006 г.-44-87 с. 2. Наставление по стрелковому делу. Основы стрельбы из стрелкового оружия. М. : Воениздат, 1986. – 176 с. 3. Сборник нормативов по боевой подготовке Сухопутных войск. Книга 1. М. Воениздат, 1991. – 276 с.  Огневая подготовка / Учебное пособие. М.: Воениздат 1978 г. -336 с.5. Правила стрельбы из стрелкового оружия и боевых машин. М: Воениздат, 1992 г.5.  Руководство по учебным стрелковым приборам и наглядным пособиям М: Воениздат, 1973 г.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Огневая подготовка</dc:title>
  <dc:creator/>
  <cp:lastModifiedBy>WPS_1631613828</cp:lastModifiedBy>
  <cp:revision>41</cp:revision>
  <dcterms:created xsi:type="dcterms:W3CDTF">2024-10-07T04:37:00Z</dcterms:created>
  <dcterms:modified xsi:type="dcterms:W3CDTF">2024-10-07T05:31:06Z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E51AF33311A842DB85786AA6F12B5191_12</vt:lpwstr>
  </property>
  <property fmtid="{D5CDD505-2E9C-101B-9397-08002B2CF9AE}" pid="3" name="KSOProductBuildVer">
    <vt:lpwstr>1049-12.2.0.18283</vt:lpwstr>
  </property>
</Properties>
</file>