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340" r:id="rId3"/>
    <p:sldId id="341" r:id="rId4"/>
    <p:sldId id="342" r:id="rId5"/>
    <p:sldId id="257" r:id="rId6"/>
    <p:sldId id="343" r:id="rId7"/>
    <p:sldId id="363" r:id="rId8"/>
    <p:sldId id="364" r:id="rId9"/>
    <p:sldId id="367" r:id="rId10"/>
    <p:sldId id="305" r:id="rId11"/>
    <p:sldId id="311" r:id="rId12"/>
    <p:sldId id="365" r:id="rId13"/>
    <p:sldId id="347" r:id="rId14"/>
    <p:sldId id="327" r:id="rId15"/>
    <p:sldId id="345" r:id="rId16"/>
    <p:sldId id="369" r:id="rId17"/>
    <p:sldId id="337" r:id="rId18"/>
    <p:sldId id="405" r:id="rId19"/>
    <p:sldId id="409" r:id="rId20"/>
    <p:sldId id="406" r:id="rId21"/>
    <p:sldId id="407" r:id="rId22"/>
    <p:sldId id="366" r:id="rId23"/>
    <p:sldId id="368" r:id="rId24"/>
    <p:sldId id="313" r:id="rId25"/>
    <p:sldId id="306" r:id="rId26"/>
    <p:sldId id="329" r:id="rId27"/>
    <p:sldId id="273" r:id="rId28"/>
    <p:sldId id="361" r:id="rId29"/>
    <p:sldId id="384" r:id="rId30"/>
    <p:sldId id="370" r:id="rId31"/>
    <p:sldId id="371" r:id="rId32"/>
    <p:sldId id="375" r:id="rId33"/>
    <p:sldId id="383" r:id="rId34"/>
    <p:sldId id="374" r:id="rId35"/>
    <p:sldId id="385" r:id="rId36"/>
    <p:sldId id="390" r:id="rId37"/>
    <p:sldId id="388" r:id="rId38"/>
    <p:sldId id="391" r:id="rId39"/>
    <p:sldId id="395" r:id="rId40"/>
    <p:sldId id="393" r:id="rId41"/>
    <p:sldId id="392" r:id="rId42"/>
    <p:sldId id="372" r:id="rId43"/>
    <p:sldId id="399" r:id="rId44"/>
    <p:sldId id="400" r:id="rId45"/>
    <p:sldId id="396" r:id="rId46"/>
    <p:sldId id="398" r:id="rId47"/>
    <p:sldId id="397" r:id="rId48"/>
    <p:sldId id="326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2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4" d="100"/>
          <a:sy n="94" d="100"/>
        </p:scale>
        <p:origin x="-1284" y="72"/>
      </p:cViewPr>
      <p:guideLst>
        <p:guide orient="horz" pos="2168"/>
        <p:guide pos="29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0A35D-C660-44AA-AFEC-A46F569C6B07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E114F-5B4C-4DEE-8481-6AFC2384B9C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39962"/>
            <a:ext cx="9144000" cy="51683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Огневая подготовка</a:t>
            </a:r>
            <a:endParaRPr lang="ru-RU" dirty="0"/>
          </a:p>
        </p:txBody>
      </p:sp>
      <p:pic>
        <p:nvPicPr>
          <p:cNvPr id="4" name="Содержимое 3" descr="Обзор A&amp;K ПКМ: Часть 1 / Обзоры страйкбольного оружия &amp; экипировки / Strike UP - Страйкбол"/>
          <p:cNvPicPr>
            <a:picLocks noGrp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0" y="1643050"/>
            <a:ext cx="9144000" cy="509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269" y="116632"/>
            <a:ext cx="669674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b="1" dirty="0" smtClean="0">
                <a:latin typeface="Arial" panose="020B0604020202020204" pitchFamily="34" charset="0"/>
              </a:rPr>
              <a:t>Военный учебный центр  при ФГБОУ ВО </a:t>
            </a:r>
            <a:endParaRPr lang="ru-RU" altLang="ru-RU" b="1" dirty="0" smtClean="0">
              <a:latin typeface="Arial" panose="020B0604020202020204" pitchFamily="34" charset="0"/>
            </a:endParaRPr>
          </a:p>
          <a:p>
            <a:pPr algn="ctr"/>
            <a:r>
              <a:rPr lang="ru-RU" altLang="ru-RU" b="1" dirty="0" smtClean="0">
                <a:latin typeface="Arial" panose="020B0604020202020204" pitchFamily="34" charset="0"/>
              </a:rPr>
              <a:t>«Забайкальский государственный университет»</a:t>
            </a:r>
            <a:endParaRPr lang="ru-RU" altLang="ru-RU" b="1" dirty="0" smtClean="0"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-15875" y="255905"/>
            <a:ext cx="9159875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Устройство гранатомета 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39552" y="2045318"/>
            <a:ext cx="8244408" cy="481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55576" y="692696"/>
            <a:ext cx="7560840" cy="132343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Гранатомет состоит из следующих основных частей и механизмов:</a:t>
            </a:r>
            <a:endParaRPr lang="ru-RU" sz="16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ствола с механическим (открытым) прицелом;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ударно-спускового механизма с предохранителем;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6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бойкового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механизма;</a:t>
            </a:r>
            <a:endParaRPr lang="ru-RU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0" indent="4508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оптического прицела.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8" name="Rectangle 84"/>
          <p:cNvSpPr>
            <a:spLocks noChangeArrowheads="1"/>
          </p:cNvSpPr>
          <p:nvPr/>
        </p:nvSpPr>
        <p:spPr bwMode="auto">
          <a:xfrm>
            <a:off x="0" y="142875"/>
            <a:ext cx="9144000" cy="7143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p>
            <a:pPr algn="ctr">
              <a:lnSpc>
                <a:spcPct val="90000"/>
              </a:lnSpc>
              <a:buNone/>
            </a:pPr>
            <a:r>
              <a:rPr sz="2000" b="1" dirty="0">
                <a:solidFill>
                  <a:srgbClr val="FFFF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и устройство оптического прицела ПГО-7</a:t>
            </a:r>
            <a:endParaRPr sz="2000" b="1" dirty="0">
              <a:solidFill>
                <a:srgbClr val="FFFF7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214313" y="1071563"/>
            <a:ext cx="8786812" cy="5643562"/>
          </a:xfrm>
          <a:prstGeom prst="roundRect">
            <a:avLst>
              <a:gd name="adj" fmla="val 9218"/>
            </a:avLst>
          </a:prstGeom>
          <a:solidFill>
            <a:srgbClr val="FFFFCC">
              <a:alpha val="85097"/>
            </a:srgbClr>
          </a:solidFill>
          <a:ln w="15875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0825" y="1071563"/>
            <a:ext cx="8715375" cy="628650"/>
          </a:xfrm>
          <a:prstGeom prst="rect">
            <a:avLst/>
          </a:prstGeom>
        </p:spPr>
        <p:txBody>
          <a:bodyPr/>
          <a:p>
            <a:pPr marL="342900" indent="-342900" algn="ctr">
              <a:buNone/>
            </a:pP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ПГО-7</a:t>
            </a:r>
            <a:r>
              <a:rPr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служит для наводки гранатомёта при стрельбе по целям, расположенным на различных  дальностях.</a:t>
            </a:r>
            <a:endParaRPr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7416" name="Рисунок 8" descr="http://ic.pics.livejournal.com/nagolovu_voenny/52535377/65566/65566_900.jpg"/>
          <p:cNvPicPr>
            <a:picLocks noChangeAspect="1"/>
          </p:cNvPicPr>
          <p:nvPr/>
        </p:nvPicPr>
        <p:blipFill>
          <a:blip r:embed="rId1"/>
          <a:srcRect t="7458"/>
          <a:stretch>
            <a:fillRect/>
          </a:stretch>
        </p:blipFill>
        <p:spPr>
          <a:xfrm>
            <a:off x="2262188" y="1898650"/>
            <a:ext cx="6716712" cy="44831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</p:pic>
      <p:graphicFrame>
        <p:nvGraphicFramePr>
          <p:cNvPr id="17417" name="Таблица 17416"/>
          <p:cNvGraphicFramePr/>
          <p:nvPr/>
        </p:nvGraphicFramePr>
        <p:xfrm>
          <a:off x="250825" y="1898650"/>
          <a:ext cx="2017713" cy="4483100"/>
        </p:xfrm>
        <a:graphic>
          <a:graphicData uri="http://schemas.openxmlformats.org/drawingml/2006/table">
            <a:tbl>
              <a:tblPr/>
              <a:tblGrid>
                <a:gridCol w="1252538"/>
                <a:gridCol w="765175"/>
              </a:tblGrid>
              <a:tr h="895350">
                <a:tc>
                  <a:txBody>
                    <a:bodyPr/>
                    <a:lstStyle>
                      <a:lvl1pPr marL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Увеличение, крат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1507" marR="91507" marT="45721" marB="4572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F9"/>
                    </a:solidFill>
                  </a:tcPr>
                </a:tc>
                <a:tc>
                  <a:txBody>
                    <a:bodyPr/>
                    <a:lstStyle>
                      <a:lvl1pPr marL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1507" marR="91507" marT="45721" marB="4572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F9"/>
                    </a:solidFill>
                  </a:tcPr>
                </a:tc>
              </a:tr>
              <a:tr h="898525">
                <a:tc>
                  <a:txBody>
                    <a:bodyPr/>
                    <a:lstStyle>
                      <a:lvl1pPr marL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Поле зрения, градусов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1507" marR="91507" marT="45721" marB="4572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F9"/>
                    </a:solidFill>
                  </a:tcPr>
                </a:tc>
                <a:tc>
                  <a:txBody>
                    <a:bodyPr/>
                    <a:lstStyle>
                      <a:lvl1pPr marL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1507" marR="91507" marT="45721" marB="4572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F9"/>
                    </a:solidFill>
                  </a:tcPr>
                </a:tc>
              </a:tr>
              <a:tr h="895350">
                <a:tc>
                  <a:txBody>
                    <a:bodyPr/>
                    <a:lstStyle>
                      <a:lvl1pPr marL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Удаление выходного зрачка, мм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1507" marR="91507" marT="45721" marB="4572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F9"/>
                    </a:solidFill>
                  </a:tcPr>
                </a:tc>
                <a:tc>
                  <a:txBody>
                    <a:bodyPr/>
                    <a:lstStyle>
                      <a:lvl1pPr marL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1507" marR="91507" marT="45721" marB="4572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F9"/>
                    </a:solidFill>
                  </a:tcPr>
                </a:tc>
              </a:tr>
              <a:tr h="898525">
                <a:tc>
                  <a:txBody>
                    <a:bodyPr/>
                    <a:lstStyle>
                      <a:lvl1pPr marL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Габариты, мм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1507" marR="91507" marT="45721" marB="4572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F9"/>
                    </a:solidFill>
                  </a:tcPr>
                </a:tc>
                <a:tc>
                  <a:txBody>
                    <a:bodyPr/>
                    <a:lstStyle>
                      <a:lvl1pPr marL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 х 180 х 62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1507" marR="91507" marT="45721" marB="4572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F9"/>
                    </a:solidFill>
                  </a:tcPr>
                </a:tc>
              </a:tr>
              <a:tr h="895350">
                <a:tc>
                  <a:txBody>
                    <a:bodyPr/>
                    <a:lstStyle>
                      <a:lvl1pPr marL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Масса, кг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1507" marR="91507" marT="45721" marB="4572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F9"/>
                    </a:solidFill>
                  </a:tcPr>
                </a:tc>
                <a:tc>
                  <a:txBody>
                    <a:bodyPr/>
                    <a:lstStyle>
                      <a:lvl1pPr marL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</a:t>
                      </a:r>
                      <a:endParaRPr lang="ru-RU" altLang="en-US" sz="12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91507" marR="91507" marT="45721" marB="45721" anchor="ctr" anchorCtr="0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8F9"/>
                    </a:solidFill>
                  </a:tcPr>
                </a:tc>
              </a:tr>
            </a:tbl>
          </a:graphicData>
        </a:graphic>
      </p:graphicFrame>
      <p:sp>
        <p:nvSpPr>
          <p:cNvPr id="12" name="12-конечная звезда 11"/>
          <p:cNvSpPr/>
          <p:nvPr/>
        </p:nvSpPr>
        <p:spPr bwMode="auto">
          <a:xfrm>
            <a:off x="2700338" y="3500438"/>
            <a:ext cx="554038" cy="504825"/>
          </a:xfrm>
          <a:prstGeom prst="star1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12-конечная звезда 12"/>
          <p:cNvSpPr/>
          <p:nvPr/>
        </p:nvSpPr>
        <p:spPr bwMode="auto">
          <a:xfrm>
            <a:off x="2144713" y="2276475"/>
            <a:ext cx="555625" cy="504825"/>
          </a:xfrm>
          <a:prstGeom prst="star1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12-конечная звезда 13"/>
          <p:cNvSpPr/>
          <p:nvPr/>
        </p:nvSpPr>
        <p:spPr bwMode="auto">
          <a:xfrm>
            <a:off x="2262188" y="1898650"/>
            <a:ext cx="554038" cy="504825"/>
          </a:xfrm>
          <a:prstGeom prst="star1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12-конечная звезда 14"/>
          <p:cNvSpPr/>
          <p:nvPr/>
        </p:nvSpPr>
        <p:spPr bwMode="auto">
          <a:xfrm>
            <a:off x="2173288" y="2708275"/>
            <a:ext cx="554038" cy="504825"/>
          </a:xfrm>
          <a:prstGeom prst="star1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12-конечная звезда 15"/>
          <p:cNvSpPr/>
          <p:nvPr/>
        </p:nvSpPr>
        <p:spPr bwMode="auto">
          <a:xfrm>
            <a:off x="4716463" y="3249613"/>
            <a:ext cx="554038" cy="503238"/>
          </a:xfrm>
          <a:prstGeom prst="star1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12-конечная звезда 16"/>
          <p:cNvSpPr/>
          <p:nvPr/>
        </p:nvSpPr>
        <p:spPr bwMode="auto">
          <a:xfrm>
            <a:off x="4779963" y="2413000"/>
            <a:ext cx="554038" cy="504825"/>
          </a:xfrm>
          <a:prstGeom prst="star1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12-конечная звезда 17"/>
          <p:cNvSpPr/>
          <p:nvPr/>
        </p:nvSpPr>
        <p:spPr bwMode="auto">
          <a:xfrm>
            <a:off x="4716463" y="1930400"/>
            <a:ext cx="554038" cy="503238"/>
          </a:xfrm>
          <a:prstGeom prst="star1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12-конечная звезда 18"/>
          <p:cNvSpPr/>
          <p:nvPr/>
        </p:nvSpPr>
        <p:spPr bwMode="auto">
          <a:xfrm>
            <a:off x="2178050" y="3132138"/>
            <a:ext cx="554038" cy="504825"/>
          </a:xfrm>
          <a:prstGeom prst="star1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12-конечная звезда 19"/>
          <p:cNvSpPr/>
          <p:nvPr/>
        </p:nvSpPr>
        <p:spPr bwMode="auto">
          <a:xfrm>
            <a:off x="2816225" y="3000375"/>
            <a:ext cx="554038" cy="504825"/>
          </a:xfrm>
          <a:prstGeom prst="star12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32"/>
          <p:cNvSpPr>
            <a:spLocks noChangeArrowheads="1"/>
          </p:cNvSpPr>
          <p:nvPr/>
        </p:nvSpPr>
        <p:spPr bwMode="auto">
          <a:xfrm>
            <a:off x="106363" y="900113"/>
            <a:ext cx="8912225" cy="5846762"/>
          </a:xfrm>
          <a:prstGeom prst="roundRect">
            <a:avLst>
              <a:gd name="adj" fmla="val 9218"/>
            </a:avLst>
          </a:prstGeom>
          <a:solidFill>
            <a:srgbClr val="FFFFCC">
              <a:alpha val="85097"/>
            </a:srgbClr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       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31748" name="Rectangle 84"/>
          <p:cNvSpPr>
            <a:spLocks noChangeArrowheads="1"/>
          </p:cNvSpPr>
          <p:nvPr/>
        </p:nvSpPr>
        <p:spPr bwMode="auto">
          <a:xfrm>
            <a:off x="0" y="-27305"/>
            <a:ext cx="9144000" cy="7143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</a:rPr>
              <a:t>Назначение и устройство выстрелов к  РПГ-7В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Содержимое 4"/>
          <p:cNvSpPr txBox="1"/>
          <p:nvPr/>
        </p:nvSpPr>
        <p:spPr>
          <a:xfrm>
            <a:off x="123825" y="1079500"/>
            <a:ext cx="8912225" cy="6021388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</a:rPr>
              <a:t>    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0000"/>
                </a:solidFill>
              </a:rPr>
              <a:t>       </a:t>
            </a:r>
            <a:endParaRPr lang="ru-RU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2" descr="C:\Users\user\Videos\RPG_PG_7VL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868863"/>
            <a:ext cx="77057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50825" y="5805488"/>
            <a:ext cx="8693150" cy="647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</a:rPr>
              <a:t>ПГ-7ВЛ – кумулятивный, для поражения танков с </a:t>
            </a:r>
            <a:endParaRPr lang="ru-RU" altLang="ru-RU" sz="2000" b="1" kern="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</a:rPr>
              <a:t>композитной броней</a:t>
            </a:r>
            <a:endParaRPr lang="ru-RU" altLang="ru-RU" sz="2000" b="1" kern="0" dirty="0" smtClean="0">
              <a:solidFill>
                <a:srgbClr val="FF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27025" y="4292600"/>
            <a:ext cx="8540750" cy="2905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</a:rPr>
              <a:t>ПГ-7В – кумулятивный, для поражения бронированных целей</a:t>
            </a:r>
            <a:endParaRPr lang="ru-RU" altLang="ru-RU" sz="2000" b="1" kern="0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3825" y="904875"/>
            <a:ext cx="8894763" cy="1736725"/>
          </a:xfrm>
          <a:prstGeom prst="roundRect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Стрельба из гранатомета производится выстрелами ПГ-7В и другими его модификациями с </a:t>
            </a:r>
            <a:r>
              <a:rPr lang="ru-RU" altLang="ru-RU" sz="1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надкалиберной</a:t>
            </a:r>
            <a:r>
              <a:rPr lang="ru-RU" altLang="ru-RU" sz="1600" b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alt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противотанковой гранатой кумулятивного де</a:t>
            </a:r>
            <a:r>
              <a:rPr lang="ru-RU" altLang="ru-RU" sz="1600" b="1" dirty="0">
                <a:solidFill>
                  <a:srgbClr val="000000"/>
                </a:solidFill>
                <a:latin typeface="Tahoma" panose="020B0604030504040204" pitchFamily="34" charset="0"/>
              </a:rPr>
              <a:t>й</a:t>
            </a:r>
            <a:r>
              <a:rPr lang="ru-RU" altLang="ru-RU" sz="16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ствия, а также термобарическими и осколочными гранатами.</a:t>
            </a:r>
            <a:endParaRPr lang="ru-RU" altLang="ru-RU" sz="16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alt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      Граната обладает </a:t>
            </a:r>
            <a:r>
              <a:rPr lang="ru-RU" altLang="ru-RU" sz="1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бронепробиваемостью</a:t>
            </a:r>
            <a:r>
              <a:rPr lang="ru-RU" altLang="ru-R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, которая дает возможность вести эффективную борьбу со всеми типами современных  танков  и самоходно-артиллерийских установок противника. </a:t>
            </a:r>
            <a:endParaRPr lang="ru-RU" altLang="ru-RU" sz="1600" b="1" dirty="0">
              <a:solidFill>
                <a:srgbClr val="000000"/>
              </a:solidFill>
            </a:endParaRPr>
          </a:p>
        </p:txBody>
      </p:sp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t="42708" r="53307" b="37341"/>
          <a:stretch>
            <a:fillRect/>
          </a:stretch>
        </p:blipFill>
        <p:spPr bwMode="auto">
          <a:xfrm>
            <a:off x="684213" y="2930525"/>
            <a:ext cx="755967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1430" y="255905"/>
            <a:ext cx="9123045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Выстрел к гранатомету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076056" y="2132856"/>
            <a:ext cx="3888432" cy="286232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Противотанковая граната состоит из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следующих основных частей: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-головной части со взрывчатым веществом;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-взрывателя;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-реактивного двигателя;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-стабилизатора </a:t>
            </a:r>
            <a:r>
              <a:rPr lang="ru-RU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размещен-ного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пороховом заряде).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2276872"/>
            <a:ext cx="4837657" cy="30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55576" y="1196752"/>
            <a:ext cx="7992888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Выстрел к гранатомету состоит из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противотанковой гранаты и порохового заряда.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32"/>
          <p:cNvSpPr>
            <a:spLocks noChangeArrowheads="1"/>
          </p:cNvSpPr>
          <p:nvPr/>
        </p:nvSpPr>
        <p:spPr bwMode="auto">
          <a:xfrm>
            <a:off x="123825" y="885825"/>
            <a:ext cx="8912225" cy="5846763"/>
          </a:xfrm>
          <a:prstGeom prst="roundRect">
            <a:avLst>
              <a:gd name="adj" fmla="val 9218"/>
            </a:avLst>
          </a:prstGeom>
          <a:solidFill>
            <a:srgbClr val="FFFFCC">
              <a:alpha val="85097"/>
            </a:srgbClr>
          </a:solidFill>
          <a:ln w="15875" cap="sq" algn="ctr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       </a:t>
            </a:r>
            <a:endParaRPr lang="ru-RU" altLang="ru-RU" sz="2400">
              <a:solidFill>
                <a:srgbClr val="000000"/>
              </a:solidFill>
            </a:endParaRPr>
          </a:p>
        </p:txBody>
      </p:sp>
      <p:sp>
        <p:nvSpPr>
          <p:cNvPr id="31748" name="Rectangle 84"/>
          <p:cNvSpPr>
            <a:spLocks noChangeArrowheads="1"/>
          </p:cNvSpPr>
          <p:nvPr/>
        </p:nvSpPr>
        <p:spPr bwMode="auto">
          <a:xfrm>
            <a:off x="-21590" y="-27305"/>
            <a:ext cx="9177655" cy="7143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</a:rPr>
              <a:t>Назначение и устройство выстрелов к  РПГ-7В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9" name="Содержимое 4"/>
          <p:cNvSpPr txBox="1"/>
          <p:nvPr/>
        </p:nvSpPr>
        <p:spPr>
          <a:xfrm>
            <a:off x="123825" y="1079500"/>
            <a:ext cx="8912225" cy="6021388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ru-RU" sz="2400" dirty="0">
                <a:solidFill>
                  <a:srgbClr val="000000"/>
                </a:solidFill>
              </a:rPr>
              <a:t>    </a:t>
            </a:r>
            <a:endParaRPr lang="ru-RU" sz="1600" b="1" dirty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0000"/>
                </a:solidFill>
              </a:rPr>
              <a:t>       </a:t>
            </a:r>
            <a:endParaRPr lang="ru-RU" sz="2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6" name="Picture 4" descr="C:\Users\user\Videos\RPG_TBG_7V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213100"/>
            <a:ext cx="70580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C:\Users\user\Videos\RPG_OG_7V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5084763"/>
            <a:ext cx="58578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19138" y="4114800"/>
            <a:ext cx="8029575" cy="2905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</a:rPr>
              <a:t>ТБГ-7В – с термобарической боевой частью (боеприпас объемного взрыва)</a:t>
            </a:r>
            <a:endParaRPr lang="ru-RU" altLang="ru-RU" sz="2000" b="1" kern="0" dirty="0" smtClean="0">
              <a:solidFill>
                <a:srgbClr val="FF0000"/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11188" y="5630863"/>
            <a:ext cx="8137525" cy="8223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</a:rPr>
              <a:t>ОГ-7В – осколочный, для подавления живой силы, небронированной техники (1000 осколков, общая площадь поражения 150 </a:t>
            </a:r>
            <a:r>
              <a:rPr lang="ru-RU" altLang="ru-RU" sz="2000" b="1" kern="0" dirty="0" err="1" smtClean="0">
                <a:solidFill>
                  <a:srgbClr val="FF0000"/>
                </a:solidFill>
              </a:rPr>
              <a:t>кв.м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.)</a:t>
            </a:r>
            <a:endParaRPr lang="ru-RU" altLang="ru-RU" sz="2000" b="1" kern="0" dirty="0" smtClean="0">
              <a:solidFill>
                <a:srgbClr val="FF0000"/>
              </a:solidFill>
            </a:endParaRPr>
          </a:p>
        </p:txBody>
      </p:sp>
      <p:pic>
        <p:nvPicPr>
          <p:cNvPr id="19" name="Picture 3" descr="C:\Users\user\Videos\RPG_PG_7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268413"/>
            <a:ext cx="8540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95313" y="2135188"/>
            <a:ext cx="8029575" cy="6334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000" b="1" kern="0" dirty="0" smtClean="0">
                <a:solidFill>
                  <a:srgbClr val="FF0000"/>
                </a:solidFill>
              </a:rPr>
              <a:t>ПГ-7ВР – кумулятивный, для поражения бронетехники с динамической защитой   </a:t>
            </a:r>
            <a:endParaRPr lang="ru-RU" altLang="ru-RU" sz="2000" b="1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8" name="Rectangle 84"/>
          <p:cNvSpPr>
            <a:spLocks noChangeArrowheads="1"/>
          </p:cNvSpPr>
          <p:nvPr/>
        </p:nvSpPr>
        <p:spPr bwMode="auto">
          <a:xfrm>
            <a:off x="0" y="142875"/>
            <a:ext cx="9144000" cy="7143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Принцип действия кумулятивной гранаты  ПГ-7В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214313" y="1071563"/>
            <a:ext cx="8786812" cy="5643562"/>
          </a:xfrm>
          <a:prstGeom prst="roundRect">
            <a:avLst>
              <a:gd name="adj" fmla="val 9218"/>
            </a:avLst>
          </a:prstGeom>
          <a:solidFill>
            <a:srgbClr val="FFFFCC">
              <a:alpha val="85097"/>
            </a:srgbClr>
          </a:solidFill>
          <a:ln w="15875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00000"/>
                </a:solidFill>
              </a:rPr>
              <a:t>     </a:t>
            </a: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7" name="Picture 11" descr="C:\Users\user\Videos\Kumulativnimlazanimacija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188" y="2978150"/>
            <a:ext cx="8497887" cy="368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7188" y="1149350"/>
            <a:ext cx="8497888" cy="1736725"/>
          </a:xfrm>
          <a:prstGeom prst="roundRect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 встрече гранаты с преградой (целью) пьезоэлемент взрывателя вырабатывает электрический ток, под действием которого взрывается электродетонатор взрывателя, а затем разрывной заряд гранаты. При взрыве гранаты образуется кумулятивная (сосредоточенная, направленная) струя, которая пробивает броню (преграду), поражает живую силу, разрушает вооружение и оборудование, а также воспламеняет  горючее.</a:t>
            </a:r>
            <a:endParaRPr lang="ru-RU" altLang="ru-RU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2540" y="0"/>
            <a:ext cx="9142095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Принадлежности и инструменты к РПГ-7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1" cstate="print"/>
          <a:srcRect t="8002"/>
          <a:stretch>
            <a:fillRect/>
          </a:stretch>
        </p:blipFill>
        <p:spPr bwMode="auto">
          <a:xfrm>
            <a:off x="6985" y="460375"/>
            <a:ext cx="912749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ldthing.ru/components/com_virtuemart/shop_image/product/14.jpg51f25ca80e3dd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557020"/>
            <a:ext cx="5503545" cy="461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-635" y="45085"/>
            <a:ext cx="9139555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Оптический прицел ПГО-7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44390" y="1557020"/>
            <a:ext cx="4176395" cy="43872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Оптический прицел ПГО-7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состоит из 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корпуса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кронштейном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оптической системы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механизма выверки прицела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устройства освещения сетки при стрельбе в ночных условиях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наглазника </a:t>
            </a: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налобника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505460"/>
            <a:ext cx="9144635" cy="20091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Оптический прицел 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ПГО-7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является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основным прицелом ручного гранатомета РПГ-7.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служит для наводки гранатомёта при стрельбе по целям, расположенные на различных дальностях.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5715" y="45085"/>
            <a:ext cx="9138285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Устройство ПГО-7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1389792312_opticheskaya-sistema-pgo-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 t="9" r="23601" b="7361"/>
          <a:stretch>
            <a:fillRect/>
          </a:stretch>
        </p:blipFill>
        <p:spPr bwMode="auto">
          <a:xfrm>
            <a:off x="5715" y="505460"/>
            <a:ext cx="497713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03650" y="2565400"/>
            <a:ext cx="5340350" cy="4293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5715" y="45085"/>
            <a:ext cx="9138285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Сетка прицела ПГО-7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pic>
        <p:nvPicPr>
          <p:cNvPr id="6148" name="Рисунок 5" descr="C:\Users\Anatoliy\Desktop\1ПрибНаблюдения\сетка гранатомета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5460"/>
            <a:ext cx="2693670" cy="269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rot="16200000">
            <a:off x="7018020" y="3071495"/>
            <a:ext cx="1084580" cy="1656080"/>
          </a:xfrm>
          <a:prstGeom prst="wedgeRoundRectCallout">
            <a:avLst>
              <a:gd name="adj1" fmla="val 158489"/>
              <a:gd name="adj2" fmla="val -678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732270" y="3429000"/>
            <a:ext cx="164211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Сетка оптического прицела.</a:t>
            </a:r>
            <a:endParaRPr lang="ru-RU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Изображение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560" y="505460"/>
            <a:ext cx="6242050" cy="627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476776"/>
            <a:ext cx="8640960" cy="61069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Тема № 1.</a:t>
            </a:r>
            <a:r>
              <a:rPr lang="ru-RU" sz="2400" b="1" dirty="0"/>
              <a:t> </a:t>
            </a:r>
            <a:endParaRPr lang="ru-RU" sz="2400" b="1" dirty="0"/>
          </a:p>
          <a:p>
            <a:pPr algn="ctr"/>
            <a:r>
              <a:rPr lang="ru-RU" sz="2400" b="1" dirty="0"/>
              <a:t>Стрелковое оружие, гранатометы и учебные стрелковые приборы</a:t>
            </a:r>
            <a:endParaRPr lang="ru-RU" sz="2400" b="1" dirty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Занятие 5.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/>
              <a:t>Ручной противотанковый гранатомёт (РПГ-7В),</a:t>
            </a:r>
            <a:endParaRPr lang="ru-RU" sz="2400" b="1" dirty="0"/>
          </a:p>
          <a:p>
            <a:pPr algn="ctr"/>
            <a:r>
              <a:rPr lang="ru-RU" sz="2400" b="1" dirty="0"/>
              <a:t> 40 мм подствольный гранатомет (ГП-25).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://www.fresher.ru/wp-content/images/813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5715" y="45085"/>
            <a:ext cx="9138285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sz="2400" b="1" dirty="0" smtClean="0">
                <a:solidFill>
                  <a:srgbClr val="FFFF00"/>
                </a:solidFill>
                <a:sym typeface="+mn-ea"/>
              </a:rPr>
              <a:t>Подготовка прицела ПГО-7 к применению</a:t>
            </a:r>
            <a:endParaRPr lang="ru-RU" altLang="ru-RU" sz="2400" b="1" dirty="0" smtClean="0">
              <a:solidFill>
                <a:srgbClr val="FFFF00"/>
              </a:solidFill>
              <a:sym typeface="+mn-ea"/>
            </a:endParaRPr>
          </a:p>
        </p:txBody>
      </p:sp>
      <p:pic>
        <p:nvPicPr>
          <p:cNvPr id="9" name="Изображение 8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" y="548640"/>
            <a:ext cx="4039870" cy="3917315"/>
          </a:xfrm>
          <a:prstGeom prst="rect">
            <a:avLst/>
          </a:prstGeom>
        </p:spPr>
      </p:pic>
      <p:sp>
        <p:nvSpPr>
          <p:cNvPr id="10" name="Текстовое поле 9"/>
          <p:cNvSpPr txBox="1"/>
          <p:nvPr/>
        </p:nvSpPr>
        <p:spPr>
          <a:xfrm>
            <a:off x="4192270" y="675005"/>
            <a:ext cx="4930775" cy="390588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just"/>
            <a:r>
              <a:rPr sz="16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Корпус служит для соединения всех частей прицела. Он имеет кронштейн для крепления прицела на гранатомете. На кронштейне имеется зажимной винт, ручка со стопором для поворота зажимного винта и защелка для крепления ручки на зажимном винте.</a:t>
            </a:r>
            <a:endParaRPr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just"/>
            <a:r>
              <a:rPr sz="16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Чтобы установить прицел на гранатомете, необходимо:</a:t>
            </a:r>
            <a:endParaRPr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just">
              <a:spcAft>
                <a:spcPts val="700"/>
              </a:spcAft>
              <a:buFont typeface="Arial" panose="020B0604020202020204"/>
              <a:buChar char="•"/>
            </a:pPr>
            <a:r>
              <a:rPr sz="16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ручку зажимного винта повернуть в сторону наглазника до упора стопора в кронштейн;</a:t>
            </a:r>
            <a:endParaRPr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just">
              <a:spcAft>
                <a:spcPts val="700"/>
              </a:spcAft>
              <a:buFont typeface="Arial" panose="020B0604020202020204"/>
              <a:buChar char="•"/>
            </a:pPr>
            <a:r>
              <a:rPr sz="16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совместить посадочные места гранатомета и прицела и продвинуть прицел вперед до отказа;</a:t>
            </a:r>
            <a:endParaRPr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just">
              <a:spcAft>
                <a:spcPts val="700"/>
              </a:spcAft>
              <a:buFont typeface="Arial" panose="020B0604020202020204"/>
              <a:buChar char="•"/>
            </a:pPr>
            <a:r>
              <a:rPr sz="16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повернуть ручку зажимного винта в сторону объектива до упора стопора в кронштейн.</a:t>
            </a:r>
            <a:endParaRPr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just"/>
            <a:endParaRPr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5560" y="4465955"/>
            <a:ext cx="9153525" cy="1994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/>
            <a:r>
              <a:rPr sz="1600">
                <a:solidFill>
                  <a:srgbClr val="000000"/>
                </a:solidFill>
                <a:latin typeface="Arial" panose="020B0604020202020204"/>
                <a:ea typeface="Arial" panose="020B0604020202020204"/>
                <a:sym typeface="+mn-ea"/>
              </a:rPr>
              <a:t>Если прицел имеет качку или стопор не упирается в кронштейн при прочно закрепленном прицеле на гранатомете, необходимо:</a:t>
            </a:r>
            <a:endParaRPr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just">
              <a:spcAft>
                <a:spcPts val="700"/>
              </a:spcAft>
              <a:buFont typeface="Arial" panose="020B0604020202020204"/>
              <a:buChar char="•"/>
            </a:pPr>
            <a:r>
              <a:rPr sz="1600">
                <a:solidFill>
                  <a:srgbClr val="000000"/>
                </a:solidFill>
                <a:latin typeface="Arial" panose="020B0604020202020204"/>
                <a:ea typeface="Arial" panose="020B0604020202020204"/>
                <a:sym typeface="+mn-ea"/>
              </a:rPr>
              <a:t>сдвинуть защелку ключом-отверткой до совмещения отверстия защелки с зажимным винтом  и снять ее;</a:t>
            </a:r>
            <a:endParaRPr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just">
              <a:spcAft>
                <a:spcPts val="700"/>
              </a:spcAft>
              <a:buFont typeface="Arial" panose="020B0604020202020204"/>
              <a:buChar char="•"/>
            </a:pPr>
            <a:r>
              <a:rPr sz="1600">
                <a:solidFill>
                  <a:srgbClr val="000000"/>
                </a:solidFill>
                <a:latin typeface="Arial" panose="020B0604020202020204"/>
                <a:ea typeface="Arial" panose="020B0604020202020204"/>
                <a:sym typeface="+mn-ea"/>
              </a:rPr>
              <a:t>переставить ручку на несколько зубцов на зажимном винте и добиться нормального закрепления прицела на гранатомете;</a:t>
            </a:r>
            <a:endParaRPr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0" algn="just">
              <a:spcAft>
                <a:spcPts val="700"/>
              </a:spcAft>
              <a:buFont typeface="Arial" panose="020B0604020202020204"/>
              <a:buChar char="•"/>
            </a:pPr>
            <a:r>
              <a:rPr sz="1600">
                <a:solidFill>
                  <a:srgbClr val="000000"/>
                </a:solidFill>
                <a:latin typeface="Arial" panose="020B0604020202020204"/>
                <a:ea typeface="Arial" panose="020B0604020202020204"/>
                <a:sym typeface="+mn-ea"/>
              </a:rPr>
              <a:t>надеть защелку на зажимной винт и поставить так, чтобы ее выступ вошел в гнездо ручки.</a:t>
            </a:r>
            <a:endParaRPr lang="ru-RU" altLang="en-US" sz="1600">
              <a:solidFill>
                <a:srgbClr val="000000"/>
              </a:solidFill>
              <a:latin typeface="Arial" panose="020B0604020202020204"/>
              <a:ea typeface="Arial" panose="020B06040202020202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8" name="Rectangle 84"/>
          <p:cNvSpPr>
            <a:spLocks noChangeArrowheads="1"/>
          </p:cNvSpPr>
          <p:nvPr/>
        </p:nvSpPr>
        <p:spPr bwMode="auto">
          <a:xfrm>
            <a:off x="0" y="142875"/>
            <a:ext cx="9144000" cy="7143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Работа частей и механизмов РПГ-7  при стрельбе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179388" y="1000125"/>
            <a:ext cx="8786812" cy="5643563"/>
          </a:xfrm>
          <a:prstGeom prst="roundRect">
            <a:avLst>
              <a:gd name="adj" fmla="val 9218"/>
            </a:avLst>
          </a:prstGeom>
          <a:solidFill>
            <a:srgbClr val="FFFFCC"/>
          </a:solidFill>
          <a:ln w="15875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altLang="ru-RU" sz="1800" b="1" dirty="0">
                <a:solidFill>
                  <a:srgbClr val="000000"/>
                </a:solidFill>
              </a:rPr>
              <a:t>      </a:t>
            </a:r>
            <a:endParaRPr lang="ru-RU" altLang="ru-RU" sz="1800" b="1" dirty="0">
              <a:solidFill>
                <a:srgbClr val="000000"/>
              </a:solidFill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ru-RU" altLang="ru-RU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1125538"/>
            <a:ext cx="8497888" cy="1939925"/>
          </a:xfrm>
          <a:prstGeom prst="roundRect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 выстреле из грана­томета 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от удара бойка по капсюлю-воспламенителю гранаты воспламеняется по­роховой заряд. Газы, обра­зующиеся от сгорания поро­хового заряда, придают гра­нате вращательное движе­ние (с помощью  турбинки) и выбрасывают ее из канала ствола со скоростью, при стрельбе выстрелом ПГ-7В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—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120м / сек,  ПГ-7ВМ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—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140м / сек.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3284538"/>
            <a:ext cx="8497888" cy="1328738"/>
          </a:xfrm>
          <a:prstGeom prst="roundRect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После вылета гранаты 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из канала ствола от­крываются перья стабилизатора, происходит взведение взрывателя и на расстоянии, обеспе­чивающем безопасность стреляющего (15-25 м), воспламе­няется пороховой заряд реактивного двигателя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4818063"/>
            <a:ext cx="8497888" cy="1635125"/>
          </a:xfrm>
          <a:prstGeom prst="roundRect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При горении порохового заряда </a:t>
            </a:r>
            <a:r>
              <a:rPr lang="ru-RU" altLang="ru-RU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реактивного двигателя вследствие истечения  пороховых газов через сопловые отверстия образуется реактивная сила и скорость полета гранаты увеличивается, достигая в конце полного  сгорания  заряда 300 м/с. В дальнейшем граната летит  по инерции.</a:t>
            </a:r>
            <a:endParaRPr lang="ru-RU" altLang="ru-RU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8" name="Rectangle 84"/>
          <p:cNvSpPr>
            <a:spLocks noChangeArrowheads="1"/>
          </p:cNvSpPr>
          <p:nvPr/>
        </p:nvSpPr>
        <p:spPr bwMode="auto">
          <a:xfrm>
            <a:off x="0" y="142875"/>
            <a:ext cx="9146540" cy="7143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Обслуживание гранатомета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179388" y="1008063"/>
            <a:ext cx="8786812" cy="5734050"/>
          </a:xfrm>
          <a:prstGeom prst="roundRect">
            <a:avLst>
              <a:gd name="adj" fmla="val 9218"/>
            </a:avLst>
          </a:prstGeom>
          <a:solidFill>
            <a:srgbClr val="FFFFCC"/>
          </a:solidFill>
          <a:ln w="15875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313" y="5654675"/>
            <a:ext cx="8497888" cy="1022350"/>
          </a:xfrm>
          <a:prstGeom prst="roundRect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ru-RU" altLang="ru-RU" dirty="0">
                <a:solidFill>
                  <a:srgbClr val="16161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После чистки гранатомет смазать. Смазку наносить только на хорошо очищенную и сухую поверхность металла немедленно после чистки, чтобы не допустить воздействия влаги на металл..</a:t>
            </a:r>
            <a:endParaRPr lang="ru-RU" altLang="ru-RU" dirty="0">
              <a:solidFill>
                <a:srgbClr val="16161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688" y="2657475"/>
            <a:ext cx="8497888" cy="2859088"/>
          </a:xfrm>
          <a:prstGeom prst="roundRect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Чистка гранатомета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, находящегося в под­разделении, 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производится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после стрельбы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немедленно по окончании стрельбы, тут же на стрельбище (в поле); чис­тятся и смазываются канал ствола и бойковый, механизм, затем производится чистка гранатоме­та по возвращении со стрельбы и в течение по­следующих 3 - 4 дней ежедневно;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после занятий в поле без стрельбы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по возвращении с занятий;                       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боевой обстановке и на длительных уче­ниях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ежедневно в периоды затишья боя и во время перерывов в занятиях;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ru-RU" altLang="ru-RU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если гранатомет стоит без применения 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- не менее одного раза в неделю.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063" y="1165225"/>
            <a:ext cx="8280400" cy="1327150"/>
          </a:xfrm>
          <a:prstGeom prst="roundRect">
            <a:avLst/>
          </a:prstGeom>
          <a:gradFill>
            <a:gsLst>
              <a:gs pos="0">
                <a:srgbClr val="FF0000">
                  <a:lumMod val="29000"/>
                  <a:lumOff val="71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ru-RU" altLang="ru-RU" dirty="0">
                <a:solidFill>
                  <a:srgbClr val="16161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Гранатомет должен содержаться всегда в полной исправности и быть готовым к стрельбе. Это достигается своевременной и умелой чист­кой и смазкой, правильным хранением гранато­мета, бережным обращением с ним и своевре­менным устранением поломок и повреждений.</a:t>
            </a:r>
            <a:endParaRPr lang="ru-RU" altLang="ru-RU" dirty="0">
              <a:solidFill>
                <a:srgbClr val="161616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255905"/>
            <a:ext cx="914400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Разборка гранатомета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11266" name="AutoShape 2" descr="http://www.fresher.ru/wp-content/images/813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90872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неполная</a:t>
            </a:r>
            <a:r>
              <a:rPr lang="ru-RU" sz="2400" dirty="0" smtClean="0"/>
              <a:t>—для чистки, смазки и осмотра пулемета; </a:t>
            </a:r>
            <a:endParaRPr lang="ru-RU" sz="2400" dirty="0" smtClean="0"/>
          </a:p>
          <a:p>
            <a:pPr algn="just"/>
            <a:r>
              <a:rPr lang="ru-RU" sz="2400" b="1" dirty="0" smtClean="0"/>
              <a:t>полная</a:t>
            </a:r>
            <a:r>
              <a:rPr lang="ru-RU" sz="2400" dirty="0" smtClean="0"/>
              <a:t>—для чистки при сильном загрязнения гранатомета, после нахождения его под дождем или в снегу, при переходе на новую смазку, для осмотра в разобранном виде и при ремонте.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3356992"/>
            <a:ext cx="64807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200" b="1" dirty="0" smtClean="0"/>
              <a:t>Снять чехлы сначала с казенной, а затем с дульной части гранатомета. </a:t>
            </a:r>
            <a:endParaRPr lang="ru-RU" sz="22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200" b="1" dirty="0" smtClean="0"/>
              <a:t>Разобрать ствол.</a:t>
            </a:r>
            <a:endParaRPr lang="ru-RU" sz="22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200" b="1" dirty="0" smtClean="0"/>
              <a:t>Отделить ударно-спусковой механизм. </a:t>
            </a:r>
            <a:endParaRPr lang="ru-RU" sz="22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200" b="1" dirty="0" smtClean="0"/>
              <a:t>Отделить </a:t>
            </a:r>
            <a:r>
              <a:rPr lang="ru-RU" sz="2200" b="1" dirty="0" err="1" smtClean="0"/>
              <a:t>бойковый</a:t>
            </a:r>
            <a:r>
              <a:rPr lang="ru-RU" sz="2200" b="1" dirty="0" smtClean="0"/>
              <a:t> механизм. </a:t>
            </a:r>
            <a:endParaRPr lang="ru-RU" sz="2200" b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200" b="1" dirty="0" smtClean="0"/>
              <a:t>Отделить крышку корпуса ударно-спускового механизма. </a:t>
            </a:r>
            <a:endParaRPr lang="ru-RU" sz="2200" b="1" dirty="0" smtClean="0"/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 rot="16200000">
            <a:off x="-602563" y="4211074"/>
            <a:ext cx="3259243" cy="83099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Порядок неполной разборки РПГ-7</a:t>
            </a:r>
            <a:endParaRPr lang="ru-RU" alt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Левая фигурная скобка 9"/>
          <p:cNvSpPr/>
          <p:nvPr/>
        </p:nvSpPr>
        <p:spPr>
          <a:xfrm>
            <a:off x="1547664" y="3140968"/>
            <a:ext cx="576064" cy="259228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-5715" y="255905"/>
            <a:ext cx="9149715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Условия выполнения НО-13,14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11266" name="AutoShape 2" descr="http://www.fresher.ru/wp-content/images/813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23528" y="1196752"/>
            <a:ext cx="8568952" cy="42473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992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Разборку и сборку гранатомета производить на столе или чистой подстилке. Части и механизмы класть в порядке разборки, обращаться с ними осторожно, </a:t>
            </a: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класть одну часть на другую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не применять излишних усилий и резких ударов.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992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992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Обучение разборке и сборке на боевых гранатометах  допускается лишь в исключительных случаях и с соблюдением особой осторожности в обращении с частями и механизмами.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992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992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Оружие на подстилке.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992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Обучаемый находится у оружия.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992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 выполняется одним обучаемым.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992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отсчитывается от команды «К неполной разборке оружия приступить».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992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останавливается по докладу обучаемого «Готово»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6510" y="255905"/>
            <a:ext cx="913638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Условия выполнения НО-13,14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11266" name="AutoShape 2" descr="http://www.fresher.ru/wp-content/images/813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475656" y="1722785"/>
          <a:ext cx="6008245" cy="1296144"/>
        </p:xfrm>
        <a:graphic>
          <a:graphicData uri="http://schemas.openxmlformats.org/drawingml/2006/table">
            <a:tbl>
              <a:tblPr/>
              <a:tblGrid>
                <a:gridCol w="3761407"/>
                <a:gridCol w="2246838"/>
              </a:tblGrid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8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РПГ-7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На оценку отлично:</a:t>
                      </a:r>
                      <a:endParaRPr lang="ru-RU" sz="18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40 с</a:t>
                      </a:r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.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На оценку хорошо:</a:t>
                      </a:r>
                      <a:endParaRPr lang="ru-RU" sz="1800" b="1" dirty="0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45 с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.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На оценку удовлетворительно:</a:t>
                      </a:r>
                      <a:endParaRPr lang="ru-RU" sz="1800" b="1"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55</a:t>
                      </a:r>
                      <a:r>
                        <a:rPr lang="ru-RU" sz="1800" b="1" baseline="0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800" b="1" dirty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.</a:t>
                      </a:r>
                      <a:endParaRPr lang="ru-RU" sz="1800" b="1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586528" y="4698762"/>
          <a:ext cx="5925193" cy="1097280"/>
        </p:xfrm>
        <a:graphic>
          <a:graphicData uri="http://schemas.openxmlformats.org/drawingml/2006/table">
            <a:tbl>
              <a:tblPr/>
              <a:tblGrid>
                <a:gridCol w="3709413"/>
                <a:gridCol w="2215780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РПГ-7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На оценку отлично: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55 с</a:t>
                      </a:r>
                      <a:r>
                        <a:rPr lang="ru-RU" sz="18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.</a:t>
                      </a:r>
                      <a:endParaRPr lang="ru-RU" sz="18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На оценку хорошо: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1 мин.</a:t>
                      </a:r>
                      <a:endParaRPr lang="ru-RU" sz="18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На оценку удовлетворительно: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800" b="1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 мин. 10</a:t>
                      </a:r>
                      <a:r>
                        <a:rPr lang="ru-RU" sz="1800" b="1" baseline="0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1800" b="1" dirty="0">
                          <a:solidFill>
                            <a:srgbClr val="FF33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.</a:t>
                      </a:r>
                      <a:endParaRPr lang="ru-RU" sz="1800" b="1" dirty="0">
                        <a:solidFill>
                          <a:srgbClr val="FF33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95537" y="3722549"/>
            <a:ext cx="8568951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выполнения норматива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Н-О-14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«Сборка оружия после неполной разборки»:</a:t>
            </a:r>
            <a:endParaRPr lang="ru-RU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124744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выполнения норматива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Н-О-13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«Неполная разборка оружия»:</a:t>
            </a:r>
            <a:endParaRPr lang="ru-RU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980729"/>
          <a:ext cx="8640960" cy="5664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5057"/>
                <a:gridCol w="3303449"/>
                <a:gridCol w="2922454"/>
              </a:tblGrid>
              <a:tr h="226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800" dirty="0">
                          <a:effectLst/>
                        </a:rPr>
                        <a:t>Задержка</a:t>
                      </a:r>
                      <a:endParaRPr lang="ru-RU" sz="18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800" dirty="0">
                          <a:effectLst/>
                        </a:rPr>
                        <a:t>Причины задержки</a:t>
                      </a:r>
                      <a:endParaRPr lang="ru-RU" sz="18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800" dirty="0">
                          <a:effectLst/>
                        </a:rPr>
                        <a:t>Способы устранения</a:t>
                      </a:r>
                      <a:endParaRPr lang="ru-RU" sz="18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</a:tr>
              <a:tr h="3144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600" dirty="0">
                          <a:effectLst/>
                        </a:rPr>
                        <a:t>Осечка</a:t>
                      </a:r>
                      <a:endParaRPr lang="ru-RU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400" dirty="0">
                          <a:effectLst/>
                        </a:rPr>
                        <a:t>1. Не полностью дослан выстрел в канал ствола гранатомета.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400" dirty="0">
                          <a:effectLst/>
                        </a:rPr>
                        <a:t>2. Неисправность капсюля-воспламенителя гранаты.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400" dirty="0">
                          <a:effectLst/>
                        </a:rPr>
                        <a:t>3. Износ или поломка </a:t>
                      </a:r>
                      <a:r>
                        <a:rPr lang="ru-RU" sz="1400" dirty="0" smtClean="0">
                          <a:effectLst/>
                        </a:rPr>
                        <a:t>бойка. 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400" dirty="0">
                          <a:effectLst/>
                        </a:rPr>
                        <a:t>4. Неэнергичный удар бойка по </a:t>
                      </a:r>
                      <a:r>
                        <a:rPr lang="ru-RU" sz="1400" dirty="0" smtClean="0">
                          <a:effectLst/>
                        </a:rPr>
                        <a:t>капсюлю-воспламенителю </a:t>
                      </a:r>
                      <a:r>
                        <a:rPr lang="ru-RU" sz="1400" dirty="0">
                          <a:effectLst/>
                        </a:rPr>
                        <a:t>вследствие загрязнения или застывания смазки ударно-спускового и </a:t>
                      </a:r>
                      <a:r>
                        <a:rPr lang="ru-RU" sz="1400" dirty="0" err="1">
                          <a:effectLst/>
                        </a:rPr>
                        <a:t>бойкового</a:t>
                      </a:r>
                      <a:r>
                        <a:rPr lang="ru-RU" sz="1400" dirty="0">
                          <a:effectLst/>
                        </a:rPr>
                        <a:t> механизмов.</a:t>
                      </a:r>
                      <a:endParaRPr lang="ru-RU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 marL="12700" marR="127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Дослать выстрел до упора фиксатора в дно выреза на дульной части ствола гранатомета.</a:t>
                      </a:r>
                      <a:endParaRPr lang="ru-RU" sz="1400" dirty="0">
                        <a:effectLst/>
                      </a:endParaRPr>
                    </a:p>
                    <a:p>
                      <a:pPr marL="12700" marR="127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12700" marR="127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Заменить гранату.</a:t>
                      </a:r>
                      <a:endParaRPr lang="ru-RU" sz="1400" dirty="0">
                        <a:effectLst/>
                      </a:endParaRPr>
                    </a:p>
                    <a:p>
                      <a:pPr marL="12700" marR="127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12700" marR="127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Заменить боек запасным.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Прочистить ударно-спусковой и </a:t>
                      </a:r>
                      <a:r>
                        <a:rPr lang="ru-RU" sz="1400" dirty="0" err="1">
                          <a:effectLst/>
                        </a:rPr>
                        <a:t>бойковый</a:t>
                      </a:r>
                      <a:r>
                        <a:rPr lang="ru-RU" sz="1400" dirty="0">
                          <a:effectLst/>
                        </a:rPr>
                        <a:t> механизмы. Сменить смазку.</a:t>
                      </a:r>
                      <a:endParaRPr lang="ru-RU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</a:tr>
              <a:tr h="6737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600" dirty="0">
                          <a:effectLst/>
                        </a:rPr>
                        <a:t>Выстрел не входит в канал ствола.</a:t>
                      </a:r>
                      <a:endParaRPr lang="ru-RU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400">
                          <a:effectLst/>
                        </a:rPr>
                        <a:t>Загрязнен ствол (остатки картонной гильзы, пороховой нагар).</a:t>
                      </a:r>
                      <a:endParaRPr lang="ru-RU" sz="14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400" dirty="0">
                          <a:effectLst/>
                        </a:rPr>
                        <a:t>Прочистить ствол.</a:t>
                      </a:r>
                      <a:endParaRPr lang="ru-RU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</a:tr>
              <a:tr h="15720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600" dirty="0">
                          <a:effectLst/>
                        </a:rPr>
                        <a:t>Гранатомет РПГ-7Д не снимается с предохранителя.</a:t>
                      </a:r>
                      <a:endParaRPr lang="ru-RU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400">
                          <a:effectLst/>
                        </a:rPr>
                        <a:t>Не полностью довернут патрубок относительно трубы и защелка (выступ рычага) не зашла за торец секторного выступа патрубка.</a:t>
                      </a:r>
                      <a:endParaRPr lang="ru-RU" sz="14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5382895" algn="l"/>
                        </a:tabLst>
                      </a:pPr>
                      <a:r>
                        <a:rPr lang="ru-RU" sz="1400" dirty="0">
                          <a:effectLst/>
                        </a:rPr>
                        <a:t>Довернуть патрубок до захода защелки; если патрубок туго довертывается, очистить от нагара и грязи места соединения трубы и патрубка.</a:t>
                      </a:r>
                      <a:endParaRPr lang="ru-RU" sz="14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</a:tr>
            </a:tbl>
          </a:graphicData>
        </a:graphic>
      </p:graphicFrame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0" y="188595"/>
            <a:ext cx="9140825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altLang="ru-RU" sz="2400" b="1" dirty="0" smtClean="0">
                <a:solidFill>
                  <a:srgbClr val="FFFF00"/>
                </a:solidFill>
                <a:sym typeface="+mn-ea"/>
              </a:rPr>
              <a:t>Возможные задержки при стрельбе</a:t>
            </a:r>
            <a:endParaRPr lang="ru-RU" altLang="ru-RU" sz="2400" b="1" dirty="0" smtClean="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043608" y="332656"/>
            <a:ext cx="6840760" cy="46166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Общий вид и предназначение РПГ-7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4540250" y="1845310"/>
            <a:ext cx="4603750" cy="2607310"/>
          </a:xfrm>
          <a:prstGeom prst="rect">
            <a:avLst/>
          </a:prstGeom>
        </p:spPr>
      </p:pic>
      <p:pic>
        <p:nvPicPr>
          <p:cNvPr id="7" name="Изображение 6"/>
          <p:cNvPicPr/>
          <p:nvPr/>
        </p:nvPicPr>
        <p:blipFill>
          <a:blip r:embed="rId2"/>
          <a:stretch>
            <a:fillRect/>
          </a:stretch>
        </p:blipFill>
        <p:spPr>
          <a:xfrm>
            <a:off x="-7620" y="1772920"/>
            <a:ext cx="4550410" cy="2733675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0" y="4365625"/>
            <a:ext cx="9154795" cy="1487805"/>
          </a:xfrm>
          <a:prstGeom prst="rect">
            <a:avLst/>
          </a:prstGeom>
        </p:spPr>
        <p:txBody>
          <a:bodyPr wrap="square">
            <a:noAutofit/>
          </a:bodyPr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000" b="1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40-мм подствольный гранатомет ГП-25 "Костер" предназначен для уничтожения открытой живой силы, а также живой силы, находящейся в открытых окопах, траншеях и на обратных скатах местности и является индивидуальным оружием солдата. </a:t>
            </a:r>
            <a:endParaRPr sz="2000" b="1" i="0">
              <a:solidFill>
                <a:srgbClr val="FF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000" b="1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Гранатомет применяется в комплексе с 5,45-мм автоматом АК-74, АКС-74 (за исключением АК74У). При присоединенном гранатомете автоматчик в зависимости от поставленной задачи может вести огонь как из гранатомета, так и из автомата.</a:t>
            </a:r>
            <a:r>
              <a:rPr sz="16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endParaRPr sz="16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2" name="Заголовок 1"/>
          <p:cNvSpPr txBox="1">
            <a:spLocks noGrp="1"/>
          </p:cNvSpPr>
          <p:nvPr/>
        </p:nvSpPr>
        <p:spPr>
          <a:xfrm>
            <a:off x="-7620" y="0"/>
            <a:ext cx="9152255" cy="20796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sz="2400" b="1" strike="noStrike" noProof="1" dirty="0" smtClean="0"/>
              <a:t>Вопрос </a:t>
            </a:r>
            <a:r>
              <a:rPr lang="en-US" altLang="ru-RU" sz="2400" b="1" strike="noStrike" noProof="1" dirty="0" smtClean="0"/>
              <a:t>2</a:t>
            </a:r>
            <a:r>
              <a:rPr lang="ru-RU" sz="2400" b="1" strike="noStrike" noProof="1" dirty="0" smtClean="0"/>
              <a:t>. </a:t>
            </a:r>
            <a:r>
              <a:rPr lang="ru-RU" sz="2200" b="1" spc="-30" dirty="0" smtClean="0">
                <a:solidFill>
                  <a:srgbClr val="FF0000"/>
                </a:solidFill>
                <a:uFillTx/>
                <a:ea typeface="+Основной текст (восточно-азиат" charset="0"/>
                <a:sym typeface="+mn-ea"/>
              </a:rPr>
              <a:t>Назначение, боевые свойства и общее устройство 40 мм подствольного гранатомета ГП-25,его неполная разборка и сборка. Работа частей и механизмов при заряжании и стрельбе. Возможные задержки и неисправности, возникающие при стрельбе и способы их устранения. Осмотр и подготовка к стрельбе. Уход за   ГП-25, его хранение и сбережение. Требования безопасности при обращении с ГП-25.</a:t>
            </a:r>
            <a:endParaRPr lang="ru-RU" sz="2400" b="1" dirty="0" smtClean="0">
              <a:solidFill>
                <a:srgbClr val="FF0000"/>
              </a:solidFill>
              <a:sym typeface="+mn-ea"/>
            </a:endParaRPr>
          </a:p>
          <a:p>
            <a:pPr algn="just" fontAlgn="base"/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strike="noStrike" noProof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8"/>
          <p:cNvSpPr txBox="1"/>
          <p:nvPr/>
        </p:nvSpPr>
        <p:spPr>
          <a:xfrm>
            <a:off x="133350" y="130175"/>
            <a:ext cx="8849360" cy="6727825"/>
          </a:xfrm>
          <a:prstGeom prst="roundRect">
            <a:avLst/>
          </a:prstGeom>
          <a:solidFill>
            <a:srgbClr val="92D050">
              <a:alpha val="22000"/>
            </a:srgb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>
            <a:noAutofit/>
          </a:bodyPr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Работы над созданием в Советском Союзе подствольного гранатомета для расширения боевых возможностей подразделений пехоты начались в начале 70-х годов прошлого века. В основу данных разработок был положен богатый опыт, полученный еще во второй половине 60-х годов при разработке экспериментальных подствольных гранатометов в рамках конструкторской темы «Искра». В 1978 году новый подствольный гранатомет был полностью готов и принят на вооружение под обозначением ГП-25. Гранатомет предназначался для установки на все существующие на тот момент автоматы Калашникова — АКМ, АКМС, АК-74 и АК-74С. В 1989 году на вооружение советской армии был принят усовершенствованный гранатомет ГП-30, основными отличиями которого были более простая конструкция и меньшая масса.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       За работу над проектом, сложность которого на тот момент была действительно высокой, взялся коллектив ЦКИБ СОО из Тулы — города, в котором любовь и страсть к созданию надежного и добротного оружия передается от поколения к поколению. На тот момент времени Владимир Телеш, под руководством и контролем которого велись опытные работы.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84"/>
          <p:cNvSpPr>
            <a:spLocks noChangeArrowheads="1"/>
          </p:cNvSpPr>
          <p:nvPr/>
        </p:nvSpPr>
        <p:spPr bwMode="auto">
          <a:xfrm>
            <a:off x="0" y="66040"/>
            <a:ext cx="9144000" cy="42354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Историческая справка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101C7"/>
                </a:solidFill>
              </a:rPr>
            </a:br>
            <a:endParaRPr lang="ru-RU" b="1" dirty="0">
              <a:solidFill>
                <a:srgbClr val="0101C7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836712"/>
          <a:ext cx="8535323" cy="5561494"/>
        </p:xfrm>
        <a:graphic>
          <a:graphicData uri="http://schemas.openxmlformats.org/drawingml/2006/table">
            <a:tbl>
              <a:tblPr/>
              <a:tblGrid>
                <a:gridCol w="5996415"/>
                <a:gridCol w="1275833"/>
                <a:gridCol w="1263075"/>
              </a:tblGrid>
              <a:tr h="336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Характеристика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ГП-25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ГП-30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3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Калибр гранатомета, мм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3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Длина нарезной части канала ствола, мм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98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3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Число парезов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12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3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Масса гранатомета без затыльника, кг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1,5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1,53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039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Прицельная  дальность стрельбы: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marL="355600" indent="-355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максимальная, м    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      минимальная при навесной траектории, м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200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kern="1200" dirty="0">
                        <a:solidFill>
                          <a:srgbClr val="C00000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400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3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Длина гранатомета, мм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323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280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3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Боевая скорострельность, выстр\мин.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4-5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5-6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3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Носимый боекомплект, выстрелов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3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Начальная скорость полета гранаты, м\с</a:t>
                      </a:r>
                      <a:endParaRPr lang="ru-RU" sz="2000" b="1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76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3361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Масса выстрела,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0,255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6879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Дальность взведения взрывателя от дульного среза гранатомета, м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10-40 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72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Время самоликвидации гранаты, с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>
                          <a:solidFill>
                            <a:srgbClr val="C00000"/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Не менее 14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 panose="020F05020202040302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47322" marR="47322" marT="6573" marB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21590" y="255905"/>
            <a:ext cx="912241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sz="2400" b="1" dirty="0">
                <a:solidFill>
                  <a:srgbClr val="FFFF00"/>
                </a:solidFill>
                <a:sym typeface="+mn-ea"/>
              </a:rPr>
              <a:t>Технико-тактические характеристики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-5715" y="476885"/>
            <a:ext cx="9149715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Контрольный опрос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52736"/>
            <a:ext cx="914400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1 ВАРИАНТ: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b="1" dirty="0" smtClean="0">
                <a:sym typeface="+mn-ea"/>
              </a:rPr>
              <a:t>Назначение, боевые свойства и устройство СВД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dirty="0" smtClean="0">
                <a:solidFill>
                  <a:srgbClr val="FF0000"/>
                </a:solidFill>
              </a:rPr>
              <a:t>2 </a:t>
            </a:r>
            <a:r>
              <a:rPr lang="ru-RU" sz="3200" b="1" dirty="0">
                <a:solidFill>
                  <a:srgbClr val="FF0000"/>
                </a:solidFill>
              </a:rPr>
              <a:t>ВАРИАНТ: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3200" b="1" dirty="0" smtClean="0">
                <a:sym typeface="+mn-ea"/>
              </a:rPr>
              <a:t>Назначение, боевые свойства и устройство</a:t>
            </a:r>
            <a:r>
              <a:rPr lang="ru-RU" sz="3200" b="1" dirty="0"/>
              <a:t> ПМ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Рабочий стол\гранатометы\гп25 части.gif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00034" y="1688475"/>
            <a:ext cx="8286808" cy="26449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7158" y="928670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Ствол с кронштейном </a:t>
            </a:r>
            <a:endParaRPr lang="ru-RU" sz="2000" b="1" dirty="0">
              <a:solidFill>
                <a:srgbClr val="C00000"/>
              </a:solidFill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и прицельным приспособлением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150017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Переводчик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178592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Ось корпуса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8082" y="157161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Чека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3857628"/>
            <a:ext cx="1357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Казенник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2066" y="4214818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Корпус ударно-спускового механизма с рукояткой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-24130" y="33274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sz="2400" b="1" dirty="0">
                <a:solidFill>
                  <a:srgbClr val="FFFF00"/>
                </a:solidFill>
                <a:sym typeface="+mn-ea"/>
              </a:rPr>
              <a:t>Основные части ГП-25, ГП-30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5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79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sz="2400" b="1" dirty="0">
                <a:solidFill>
                  <a:srgbClr val="FFFF00"/>
                </a:solidFill>
                <a:sym typeface="+mn-ea"/>
              </a:rPr>
              <a:t>Ударно-спусковой механизм ГП-25, ГП-30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pic>
        <p:nvPicPr>
          <p:cNvPr id="3" name="Изображение 2" descr="гп-25 усм"/>
          <p:cNvPicPr>
            <a:picLocks noChangeAspect="1"/>
          </p:cNvPicPr>
          <p:nvPr/>
        </p:nvPicPr>
        <p:blipFill>
          <a:blip r:embed="rId1"/>
          <a:srcRect t="47898"/>
          <a:stretch>
            <a:fillRect/>
          </a:stretch>
        </p:blipFill>
        <p:spPr>
          <a:xfrm>
            <a:off x="0" y="441960"/>
            <a:ext cx="9153525" cy="6415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-1524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sz="2400" b="1" dirty="0">
                <a:solidFill>
                  <a:srgbClr val="FFFF00"/>
                </a:solidFill>
                <a:sym typeface="+mn-ea"/>
              </a:rPr>
              <a:t>Выстрелы для ГП-25, ГП-30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 t="6296"/>
          <a:stretch>
            <a:fillRect/>
          </a:stretch>
        </p:blipFill>
        <p:spPr>
          <a:xfrm>
            <a:off x="0" y="460375"/>
            <a:ext cx="9144000" cy="6396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sz="2400" b="1" dirty="0">
                <a:solidFill>
                  <a:srgbClr val="FFFF00"/>
                </a:solidFill>
                <a:sym typeface="+mn-ea"/>
              </a:rPr>
              <a:t>Принадлежности ГП-25, ГП-30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 l="2361" t="52500" r="1563" b="1306"/>
          <a:stretch>
            <a:fillRect/>
          </a:stretch>
        </p:blipFill>
        <p:spPr>
          <a:xfrm>
            <a:off x="0" y="460375"/>
            <a:ext cx="9144000" cy="641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sz="2400" b="1" dirty="0">
                <a:solidFill>
                  <a:srgbClr val="FFFF00"/>
                </a:solidFill>
                <a:sym typeface="+mn-ea"/>
              </a:rPr>
              <a:t>Приемы стрельбы из ГП-25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0" y="460375"/>
            <a:ext cx="9159875" cy="63696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42875" algn="just"/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 походном положении гранатомет и затыльник носятся в сумке на поясном ремне на левом боку, в боевом положении гранатомет и затыльник при соединены к автомату. Перевод гранатомета из походного положения в боевое и из боевого в походное производится по команде командира отделения ("Присоединить гранатомет", "Отсоединить гранатомет").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/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Для перевода гранатомета из походного положения в  боевое необходимо: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/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взять автомат в положение "на грудь";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/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расстегнуть сумку с гранатометом, придерживая левой рукой сумку, правой рукой вынуть из нее ствол с кронштейном и прицелом и переложить его в левую руку, затем вынуть из сумки правой рукой корпус ударноспускового механизма с казенником;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/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соединить ствол гранатомета с казенником и корпусом ударно-спускового механизма;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/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проверить положение переводчика (он должен стоять в положении ПР);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/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присоединить гранатомет к автомату, для чего, придерживая правой рукой автомат за пистолетную рукоятку или за шейку приклада, левой рукой приложить гранатомет кронштейном к стволу автомата снизу так, чтобы газовая камера автомата располагалась между передней и задней опорой кронштейна, и, прижимая гранатомет к стволу автомата, продвинуть его назад до упора выступов передней опоры кронштейна в газовую камеру автомата до щелчка защелки кронштейна</a:t>
            </a:r>
            <a:r>
              <a:rPr lang="ru-RU"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;</a:t>
            </a:r>
            <a:endParaRPr lang="ru-RU"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/>
            <a:r>
              <a:rPr lang="ru-RU"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продольной качкой проверить надежность фиксации гранатомета на автомате;</a:t>
            </a:r>
            <a:endParaRPr lang="ru-RU"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/>
            <a:r>
              <a:rPr lang="ru-RU"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из сумки извлечь  затыльник и установить его на прикладе, закрепив ремнем;</a:t>
            </a:r>
            <a:endParaRPr lang="ru-RU"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/>
            <a:r>
              <a:rPr lang="ru-RU"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поставить большим пальцем левой руки целик в боевое положение и проверить, чтобы он был установлен на соответствующее деление;</a:t>
            </a:r>
            <a:endParaRPr lang="ru-RU"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/>
            <a:r>
              <a:rPr lang="ru-RU"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застегнуть сумку для гранатомета;</a:t>
            </a:r>
            <a:endParaRPr lang="ru-RU"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/>
            <a:r>
              <a:rPr lang="ru-RU"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взять автомат в прежнее положение.</a:t>
            </a:r>
            <a:endParaRPr lang="ru-RU"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altLang="en-US" sz="2400">
                <a:sym typeface="+mn-ea"/>
              </a:rPr>
              <a:t>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Подготовка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ГП-25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к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 стрельбы  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35" y="476250"/>
            <a:ext cx="915860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/>
              <a:t>Для подготовки гранатомета к стрельбе необходимо:</a:t>
            </a:r>
            <a:endParaRPr lang="ru-RU" altLang="en-US" sz="2800"/>
          </a:p>
          <a:p>
            <a:endParaRPr lang="ru-RU" altLang="en-US" sz="2800"/>
          </a:p>
          <a:p>
            <a:r>
              <a:rPr lang="ru-RU" altLang="en-US" sz="2800"/>
              <a:t>осмотреть гранатомет в собранном виде;</a:t>
            </a:r>
            <a:endParaRPr lang="ru-RU" altLang="en-US" sz="2800"/>
          </a:p>
          <a:p>
            <a:endParaRPr lang="ru-RU" altLang="en-US" sz="2800"/>
          </a:p>
          <a:p>
            <a:r>
              <a:rPr lang="ru-RU" altLang="en-US" sz="2800"/>
              <a:t>перевести гранатомет из походного положения в боевое;</a:t>
            </a:r>
            <a:endParaRPr lang="ru-RU" altLang="en-US" sz="2800"/>
          </a:p>
          <a:p>
            <a:endParaRPr lang="ru-RU" altLang="en-US" sz="2800"/>
          </a:p>
          <a:p>
            <a:r>
              <a:rPr lang="ru-RU" altLang="en-US" sz="2800"/>
              <a:t>проверить работу частей и механизмов гранатомета;</a:t>
            </a:r>
            <a:endParaRPr lang="ru-RU" altLang="en-US" sz="2800"/>
          </a:p>
          <a:p>
            <a:endParaRPr lang="ru-RU" altLang="en-US" sz="2800"/>
          </a:p>
          <a:p>
            <a:r>
              <a:rPr lang="ru-RU" altLang="en-US" sz="2800"/>
              <a:t>проверить прицел.</a:t>
            </a:r>
            <a:endParaRPr lang="ru-RU" altLang="en-US" sz="2800"/>
          </a:p>
          <a:p>
            <a:endParaRPr lang="ru-RU" altLang="en-US" sz="2800"/>
          </a:p>
          <a:p>
            <a:r>
              <a:rPr lang="ru-RU" altLang="en-US" sz="2800"/>
              <a:t> </a:t>
            </a:r>
            <a:endParaRPr lang="ru-RU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4445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altLang="en-US" sz="2400">
                <a:sym typeface="+mn-ea"/>
              </a:rPr>
              <a:t>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Осмор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ГП-25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35" y="404495"/>
            <a:ext cx="9158605" cy="6800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600"/>
              <a:t>Осмотр гранатомета в собранном виде производить в следующем порядке:</a:t>
            </a:r>
            <a:endParaRPr lang="ru-RU" altLang="en-US" sz="2600"/>
          </a:p>
          <a:p>
            <a:r>
              <a:rPr lang="ru-RU" altLang="en-US" sz="2600"/>
              <a:t>- извлечь из сумки для гранатомета ствол с кронштейном, корпус ударно-спускового механизма с казенником и затыльник с ремнем, осмот­реть и убедиться в их исправности;</a:t>
            </a:r>
            <a:endParaRPr lang="ru-RU" altLang="en-US" sz="2600"/>
          </a:p>
          <a:p>
            <a:r>
              <a:rPr lang="ru-RU" altLang="en-US" sz="2600"/>
              <a:t>- проверить, нет ли на наружных поверхностях частей гранатомета ржавчины, грязи, вмятин, царапин, забоин и других повреждений, которые могут вызвать нарушение нормальной работы механизмов (на деталях гранатомета трещины, видимые невооруженным глазом, не допускаются);</a:t>
            </a:r>
            <a:endParaRPr lang="ru-RU" altLang="en-US" sz="2600"/>
          </a:p>
          <a:p>
            <a:r>
              <a:rPr lang="ru-RU" altLang="en-US" sz="2600"/>
              <a:t>- соединить ствол с казенником и корпусом ударно-спускового механизма и проверить надежность их соединения;</a:t>
            </a:r>
            <a:endParaRPr lang="ru-RU" altLang="en-US" sz="2600"/>
          </a:p>
          <a:p>
            <a:r>
              <a:rPr lang="ru-RU" altLang="en-US" sz="2600"/>
              <a:t>- проверить исправность сумок для переноски гранатомета и боекомплекта.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  <a:p>
            <a:endParaRPr lang="ru-RU" altLang="en-US"/>
          </a:p>
          <a:p>
            <a:r>
              <a:rPr lang="ru-RU" altLang="en-US"/>
              <a:t> 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altLang="en-US" sz="2400">
                <a:sym typeface="+mn-ea"/>
              </a:rPr>
              <a:t>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Проверка работы частей и механизмов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ГП-25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-14605" y="332740"/>
            <a:ext cx="9158605" cy="72009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200"/>
              <a:t>Проверку работы частей и механизмов гранатомета производить в следующем порядке:</a:t>
            </a:r>
            <a:endParaRPr lang="ru-RU" altLang="en-US" sz="2200"/>
          </a:p>
          <a:p>
            <a:r>
              <a:rPr lang="ru-RU" altLang="en-US" sz="2200"/>
              <a:t>- присоединить гранатомет к автомату и про верить надежность его крепления продольным покачиванием гранатомета относительно автомата;</a:t>
            </a:r>
            <a:endParaRPr lang="ru-RU" altLang="en-US" sz="2200"/>
          </a:p>
          <a:p>
            <a:r>
              <a:rPr lang="ru-RU" altLang="en-US" sz="2200"/>
              <a:t>- вставить учебный выстрел в ствол гранатомета и проверить, нажимая на экстрактор, надежность фиксации выстрела в стволе, произвести эту операцию несколько раз;</a:t>
            </a:r>
            <a:endParaRPr lang="ru-RU" altLang="en-US" sz="2200"/>
          </a:p>
          <a:p>
            <a:r>
              <a:rPr lang="ru-RU" altLang="en-US" sz="2200"/>
              <a:t>- поставить переводчик в положение «ОГ»;</a:t>
            </a:r>
            <a:endParaRPr lang="ru-RU" altLang="en-US" sz="2200"/>
          </a:p>
          <a:p>
            <a:r>
              <a:rPr lang="ru-RU" altLang="en-US" sz="2200"/>
              <a:t>- несколько раз нажать на спуск до отказа, при этом курок должен энергично ударять по казеннику, о чем свидетельствует характерный щелчок;</a:t>
            </a:r>
            <a:endParaRPr lang="ru-RU" altLang="en-US" sz="2200"/>
          </a:p>
          <a:p>
            <a:r>
              <a:rPr lang="ru-RU" altLang="en-US" sz="2200"/>
              <a:t>- поставить поочередно переводчик в положение «ОГ» и «ПР» и убедиться, что он надежно фиксируется в этих положениях;</a:t>
            </a:r>
            <a:endParaRPr lang="ru-RU" altLang="en-US" sz="2200"/>
          </a:p>
          <a:p>
            <a:r>
              <a:rPr lang="ru-RU" altLang="en-US" sz="2200"/>
              <a:t>- извлечь учебный выстрел из ствола;</a:t>
            </a:r>
            <a:endParaRPr lang="ru-RU" altLang="en-US" sz="2200"/>
          </a:p>
          <a:p>
            <a:r>
              <a:rPr lang="ru-RU" altLang="en-US" sz="2200"/>
              <a:t>- снять гранатомет с автомата, поставить переводчик в положение «ОГ» и нажать на спуск, при этом курок не должен взводиться (курок блокирован);</a:t>
            </a:r>
            <a:endParaRPr lang="ru-RU" altLang="en-US" sz="2200"/>
          </a:p>
          <a:p>
            <a:r>
              <a:rPr lang="ru-RU" altLang="en-US" sz="2200"/>
              <a:t>- проверить состояние затыльника и надежность его фиксации при установке на приклад автомата.</a:t>
            </a:r>
            <a:endParaRPr lang="ru-RU" altLang="en-US" sz="2200"/>
          </a:p>
          <a:p>
            <a:endParaRPr lang="ru-RU" altLang="en-US" sz="2200"/>
          </a:p>
          <a:p>
            <a:r>
              <a:rPr lang="ru-RU" altLang="en-US" sz="2200"/>
              <a:t> </a:t>
            </a:r>
            <a:endParaRPr lang="ru-RU" alt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altLang="en-US" sz="2400">
                <a:sym typeface="+mn-ea"/>
              </a:rPr>
              <a:t>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Приемы стрельбы из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ГП-25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-14605" y="395605"/>
            <a:ext cx="9158605" cy="68160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sz="1900"/>
              <a:t>Стрельба из подствольного гранатомета ведется, как правило, с чередованием со стрельбой из автомата, поэтому автоматчик, вооруженный автоматом с подствольным гранатометом, всегда должен быть готов к ведению огня как из гранатомета, так и из автомата.</a:t>
            </a:r>
            <a:endParaRPr lang="ru-RU" altLang="en-US" sz="1900"/>
          </a:p>
          <a:p>
            <a:pPr algn="just"/>
            <a:r>
              <a:rPr lang="ru-RU" altLang="en-US" sz="1900" spc="-40">
                <a:solidFill>
                  <a:schemeClr val="tx1"/>
                </a:solidFill>
                <a:uFillTx/>
                <a:ea typeface="+Основной текст (восточно-азиат" charset="0"/>
              </a:rPr>
              <a:t>Стрельба из гранатомета ведется прямой наводкой (настильной и навесной траекториями) и полупрямой наводкой (навесной траекторией). При прямой наводке прицеливание осуществляется непосредственно по цели или по точке в районе цели, при стрельбе полупрямой наводкой наведение гранатомета в цель по направлению производится по цели, а требуемый угол возвышения стволу гранатомета придается по отвесу.</a:t>
            </a:r>
            <a:endParaRPr lang="ru-RU" altLang="en-US" sz="1900"/>
          </a:p>
          <a:p>
            <a:pPr algn="just"/>
            <a:r>
              <a:rPr lang="ru-RU" altLang="en-US" sz="1900"/>
              <a:t>В зависимости от боевой обстановки (полученной задачи, характера цели, дальности до нее, характера местности) автоматчик может вести стрельбу из гранатомета из различных положений:</a:t>
            </a:r>
            <a:endParaRPr lang="ru-RU" altLang="en-US" sz="1900"/>
          </a:p>
          <a:p>
            <a:pPr algn="just"/>
            <a:r>
              <a:rPr lang="ru-RU" altLang="en-US" sz="1900"/>
              <a:t>- на дальность 100 м - лежа и лежа с упора;</a:t>
            </a:r>
            <a:endParaRPr lang="ru-RU" altLang="en-US" sz="1900"/>
          </a:p>
          <a:p>
            <a:pPr algn="just"/>
            <a:r>
              <a:rPr lang="ru-RU" altLang="en-US" sz="1900"/>
              <a:t>- на дальность 100-150 м - с колена с плеча и стоя с плеча;</a:t>
            </a:r>
            <a:endParaRPr lang="ru-RU" altLang="en-US" sz="1900"/>
          </a:p>
          <a:p>
            <a:pPr algn="just"/>
            <a:r>
              <a:rPr lang="ru-RU" altLang="en-US" sz="1900"/>
              <a:t>- на дальность 200-400 м - с колена из под руки, сидя из под руки и.</a:t>
            </a:r>
            <a:endParaRPr lang="ru-RU" altLang="en-US" sz="1900"/>
          </a:p>
          <a:p>
            <a:pPr algn="just"/>
            <a:r>
              <a:rPr lang="ru-RU" altLang="en-US" sz="1900"/>
              <a:t>стоя из под руки;</a:t>
            </a:r>
            <a:endParaRPr lang="ru-RU" altLang="en-US" sz="1900"/>
          </a:p>
          <a:p>
            <a:pPr algn="just"/>
            <a:r>
              <a:rPr lang="ru-RU" altLang="en-US" sz="1900"/>
              <a:t>- при полупрямой наводке - с колена или сидя при упоре приклада автомата в грунт.</a:t>
            </a:r>
            <a:endParaRPr lang="ru-RU" altLang="en-US" sz="1900"/>
          </a:p>
          <a:p>
            <a:pPr algn="just"/>
            <a:r>
              <a:rPr lang="ru-RU" altLang="en-US" sz="1900"/>
              <a:t>В движении огонь из подствольного гранатомета ведется с короткой остановки.</a:t>
            </a:r>
            <a:endParaRPr lang="ru-RU" altLang="en-US" sz="1900"/>
          </a:p>
          <a:p>
            <a:pPr algn="just"/>
            <a:r>
              <a:rPr lang="ru-RU" altLang="en-US" sz="1900"/>
              <a:t>При необходимости стрельбу из гранатомета можно вести из боевой машины с места, с короткой остановки через десантные люки.</a:t>
            </a:r>
            <a:endParaRPr lang="ru-RU" altLang="en-US" sz="1900"/>
          </a:p>
          <a:p>
            <a:pPr algn="just"/>
            <a:r>
              <a:rPr lang="ru-RU" altLang="en-US" sz="1900"/>
              <a:t>Для ведения огня автоматчик принимает удобное положение, соблюдая меры безопасности.</a:t>
            </a:r>
            <a:endParaRPr lang="ru-RU" altLang="en-US" sz="1900"/>
          </a:p>
          <a:p>
            <a:pPr algn="just"/>
            <a:endParaRPr lang="ru-RU" altLang="en-US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altLang="en-US" sz="2400">
                <a:sym typeface="+mn-ea"/>
              </a:rPr>
              <a:t>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Приемы стрельбы из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ГП-25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-36195" y="404495"/>
            <a:ext cx="9158605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000"/>
              <a:t>В боевых условиях огневую позицию (место для стрельбы) автоматчик занимает и оборудует по команде командира отделения или самостоятельно.</a:t>
            </a:r>
            <a:endParaRPr lang="ru-RU" altLang="en-US" sz="2000"/>
          </a:p>
          <a:p>
            <a:r>
              <a:rPr lang="ru-RU" altLang="en-US" sz="2000"/>
              <a:t>Огневая позиция должна обеспечивать ведение огня как из гранатомета, так и из автомата. При выборе огневой позиции проверить, чтобы в направлении стрельбы не было близко расположенных местных предметов (деревьев, кустарника, стеблей растений), за которые могла бы задеть гра­ната при полете, так как высокочувствительный головной взрыватель гранаты срабатывает при встрече с любой преградой.</a:t>
            </a:r>
            <a:endParaRPr lang="ru-RU" altLang="en-US" sz="2000"/>
          </a:p>
          <a:p>
            <a:r>
              <a:rPr lang="ru-RU" altLang="en-US" sz="2000"/>
              <a:t>В зависимости от обстановки огневая позиция для стрельбы из гранатомета, как и место для стрельбы из автомата, выбирается в траншее, окопе, воронке от снаряда, канаве, за камнем, пнем и т. д. В населенном пункте огневая позиция может быть выбрана в окне здания, на чердаке, в фундаменте строения.</a:t>
            </a:r>
            <a:endParaRPr lang="ru-RU" altLang="en-US" sz="2000"/>
          </a:p>
          <a:p>
            <a:r>
              <a:rPr lang="ru-RU" altLang="en-US" sz="2000"/>
              <a:t>Не следует выбирать огневую позицию вблизи выделяющихся отдельных предметов, а также на гребнях возвышенностей.</a:t>
            </a:r>
            <a:endParaRPr lang="ru-RU" altLang="en-US" sz="2000"/>
          </a:p>
          <a:p>
            <a:r>
              <a:rPr lang="ru-RU" altLang="en-US" sz="2000"/>
              <a:t>При заблаговременной подготовке огневой позиции необходимо проверить возможность ведения огня в заданном секторе или направлении как из гранатомета, так и из автомата, для чего гранатомет и автомат последовательно наводятся в различные точки местности, где возможно появление противника. Для удобства ведения огня необходимо подготовить упор под ствол гранатомета. Жесткий упор для смягчения перекрыть дерном, свернутой плащ-палаткой, рюкзак и т. п.</a:t>
            </a:r>
            <a:endParaRPr lang="ru-RU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-635" y="188595"/>
            <a:ext cx="9157970" cy="58356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FF66"/>
                </a:solidFill>
              </a:rPr>
              <a:t>Учебные вопросы</a:t>
            </a:r>
            <a:endParaRPr lang="ru-RU" altLang="ru-RU" sz="32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0" y="908685"/>
            <a:ext cx="9142730" cy="4248785"/>
          </a:xfrm>
        </p:spPr>
        <p:txBody>
          <a:bodyPr>
            <a:noAutofit/>
          </a:bodyPr>
          <a:lstStyle/>
          <a:p>
            <a:pPr marL="0" lvl="0" indent="0" algn="just">
              <a:buFont typeface="+mj-lt"/>
              <a:buNone/>
            </a:pPr>
            <a:r>
              <a:rPr lang="ru-RU" sz="2400" b="1" dirty="0" smtClean="0"/>
              <a:t>1. Назначение, боевые свойства и устройство ручного противотанкового гранатомёта (РПГ-7В) и выстрелов к нему. Работа частей и механизмов гранатомёта при заряжании и стрельбе. Разборка и сборка. Возможные задержки и неисправности, возникающие при стрельбе, и способы их устранения. Принадлежности.</a:t>
            </a:r>
            <a:endParaRPr lang="ru-RU" sz="2400" b="1" dirty="0" smtClean="0"/>
          </a:p>
          <a:p>
            <a:pPr marL="0" lvl="0" indent="0" algn="just">
              <a:buFont typeface="+mj-lt"/>
              <a:buNone/>
            </a:pPr>
            <a:r>
              <a:rPr lang="ru-RU" sz="2400" b="1" dirty="0" smtClean="0"/>
              <a:t>2. Назначение, боевые свойства и общее устройство 40 мм подствольного гранатомета ГП-25,его неполная разборка и сборка. Работа частей и механизмов при заряжании и стрельбе. Возможные задержки и неисправности, возникающие при стрельбе и способы их устранения. Осмотр и подготовка подствольного гранатомета ГП-25 к стрельбе. Уход за  подствольным гранатометом ГП-25, его хранение и сбережение. Требования безопасности при обращении с подствольным гранатометом ГП-25. 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6540" cy="6876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32636"/>
          </a:xfrm>
        </p:spPr>
        <p:txBody>
          <a:bodyPr>
            <a:normAutofit fontScale="90000" lnSpcReduction="10000"/>
          </a:bodyPr>
          <a:lstStyle/>
          <a:p>
            <a:pPr marL="0" indent="179705" algn="just">
              <a:buNone/>
            </a:pPr>
            <a:r>
              <a:rPr lang="ru-RU" b="1" dirty="0">
                <a:solidFill>
                  <a:srgbClr val="C00000"/>
                </a:solidFill>
              </a:rPr>
              <a:t>1. Отделить ствол: взяться левой рукой за ствол гранатомета, нажать большим пальцем правой руки на </a:t>
            </a:r>
            <a:r>
              <a:rPr lang="ru-RU" b="1" dirty="0" err="1">
                <a:solidFill>
                  <a:srgbClr val="C00000"/>
                </a:solidFill>
              </a:rPr>
              <a:t>замыкатель</a:t>
            </a:r>
            <a:r>
              <a:rPr lang="ru-RU" b="1" dirty="0">
                <a:solidFill>
                  <a:srgbClr val="C00000"/>
                </a:solidFill>
              </a:rPr>
              <a:t>, повернуть ствол вокруг своей оси в любую сторону на 60 градусов.</a:t>
            </a:r>
            <a:endParaRPr lang="ru-RU" b="1" dirty="0">
              <a:solidFill>
                <a:srgbClr val="C00000"/>
              </a:solidFill>
            </a:endParaRPr>
          </a:p>
          <a:p>
            <a:pPr marL="0" indent="179705">
              <a:buNone/>
            </a:pPr>
            <a:r>
              <a:rPr lang="ru-RU" b="1" dirty="0">
                <a:solidFill>
                  <a:srgbClr val="C00000"/>
                </a:solidFill>
              </a:rPr>
              <a:t>2. Отделить чеку: пальцами руки оттянуть её вверх.</a:t>
            </a:r>
            <a:endParaRPr lang="ru-RU" b="1" dirty="0">
              <a:solidFill>
                <a:srgbClr val="C00000"/>
              </a:solidFill>
            </a:endParaRPr>
          </a:p>
          <a:p>
            <a:pPr marL="0" indent="179705">
              <a:buNone/>
            </a:pPr>
            <a:r>
              <a:rPr lang="ru-RU" b="1" dirty="0">
                <a:solidFill>
                  <a:srgbClr val="C00000"/>
                </a:solidFill>
              </a:rPr>
              <a:t>3. Извлечь ось корпуса.</a:t>
            </a:r>
            <a:endParaRPr lang="ru-RU" b="1" dirty="0">
              <a:solidFill>
                <a:srgbClr val="C00000"/>
              </a:solidFill>
            </a:endParaRPr>
          </a:p>
          <a:p>
            <a:pPr marL="0" indent="179705">
              <a:buNone/>
            </a:pPr>
            <a:r>
              <a:rPr lang="ru-RU" b="1" dirty="0">
                <a:solidFill>
                  <a:srgbClr val="C00000"/>
                </a:solidFill>
              </a:rPr>
              <a:t>4. Отделить переводчик, для удобства поставить его в положение ПР.</a:t>
            </a:r>
            <a:endParaRPr lang="ru-RU" b="1" dirty="0">
              <a:solidFill>
                <a:srgbClr val="C00000"/>
              </a:solidFill>
            </a:endParaRPr>
          </a:p>
          <a:p>
            <a:pPr marL="0" indent="179705">
              <a:buNone/>
            </a:pPr>
            <a:r>
              <a:rPr lang="ru-RU" b="1" dirty="0">
                <a:solidFill>
                  <a:srgbClr val="C00000"/>
                </a:solidFill>
              </a:rPr>
              <a:t>5. Отделить казенник.</a:t>
            </a:r>
            <a:endParaRPr lang="ru-RU" b="1" dirty="0">
              <a:solidFill>
                <a:srgbClr val="C00000"/>
              </a:solidFill>
            </a:endParaRPr>
          </a:p>
          <a:p>
            <a:pPr marL="0" indent="179705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179705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Сборка производится в обратном порядке.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12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101C7"/>
                </a:solidFill>
              </a:rPr>
              <a:t> </a:t>
            </a:r>
            <a:br>
              <a:rPr lang="ru-RU" dirty="0">
                <a:solidFill>
                  <a:srgbClr val="0101C7"/>
                </a:solidFill>
              </a:rPr>
            </a:br>
            <a:endParaRPr lang="ru-RU" dirty="0">
              <a:solidFill>
                <a:srgbClr val="0101C7"/>
              </a:solidFill>
            </a:endParaRP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-15240" y="188595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sz="2400" b="1" dirty="0">
                <a:solidFill>
                  <a:srgbClr val="FFFF00"/>
                </a:solidFill>
                <a:sym typeface="+mn-ea"/>
              </a:rPr>
              <a:t>ПОРЯДОК НЕПОЛНОЙ РАЗБОРКИ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sz="2400" b="1" dirty="0">
                <a:solidFill>
                  <a:srgbClr val="FFFF00"/>
                </a:solidFill>
                <a:sym typeface="+mn-ea"/>
              </a:rPr>
              <a:t>Задержки, их причины и способы устранения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graphicFrame>
        <p:nvGraphicFramePr>
          <p:cNvPr id="7" name="Таблица 6"/>
          <p:cNvGraphicFramePr/>
          <p:nvPr>
            <p:custDataLst>
              <p:tags r:id="rId1"/>
            </p:custDataLst>
          </p:nvPr>
        </p:nvGraphicFramePr>
        <p:xfrm>
          <a:off x="22860" y="479425"/>
          <a:ext cx="9121775" cy="6359525"/>
        </p:xfrm>
        <a:graphic>
          <a:graphicData uri="http://schemas.openxmlformats.org/drawingml/2006/table">
            <a:tbl>
              <a:tblPr/>
              <a:tblGrid>
                <a:gridCol w="530860"/>
                <a:gridCol w="1984375"/>
                <a:gridCol w="1985010"/>
                <a:gridCol w="4621530"/>
              </a:tblGrid>
              <a:tr h="117729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п/п</a:t>
                      </a:r>
                      <a:endParaRPr lang="ru-RU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Задержка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Наиболее вероятная причина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Способ устранения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55090">
                <a:tc rowSpan="2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1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Осечка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Выстрел    не полностью   дослан    в    канат ствола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Дослать выстрел до упора в казенник (должен     быть     слышен щелчок      фиксатора). Повторно   нажать  на спуск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770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Ударник    загрязнен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Прочистить ударник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354455">
                <a:tc rowSpan="2"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2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Тугое вхождение выстрела в канал ствола гранатомета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Канал  ствола гранатомета или выстрел загрязнен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Протереть       канал ствола и выстрел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4770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Деформация выстрела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Заменить выстрел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17729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3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Тугое извлечение выстрела из канала ствола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Деформация выстрела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marL="0" indent="0" algn="just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/>
                          <a:cs typeface="Arial" panose="020B0604020202020204" pitchFamily="34" charset="0"/>
                        </a:rPr>
                        <a:t>Извлечь      выстрел, ударяя по экстрактору рукояткой  штыка-ножа автомата. Заменить выстрел</a:t>
                      </a:r>
                      <a:endParaRPr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/>
                        <a:cs typeface="Arial" panose="020B0604020202020204" pitchFamily="34" charset="0"/>
                      </a:endParaRPr>
                    </a:p>
                  </a:txBody>
                  <a:tcPr anchor="ctr" anchorCtr="0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sz="2400" b="1" dirty="0">
                <a:solidFill>
                  <a:srgbClr val="FFFF00"/>
                </a:solidFill>
                <a:sym typeface="+mn-ea"/>
              </a:rPr>
              <a:t>УХОД ЗА ГРАНАТОМЕТОМ, ЕГО ХРАНЕНИЕ И СБЕРЕЖЕНИЕ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4605" y="460375"/>
            <a:ext cx="9144635" cy="60007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Гранатомет должен содержаться всегда в полной исправности и быть готовым к стрельбе. Это достигается систематическим проведением технического обслуживания и проведением осмотров и проверок состояния гранатомета</a:t>
            </a:r>
            <a:r>
              <a:rPr lang="ru-RU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 должностными лицами в сроки, установленные Уставом внутренней службы Вооруженных Сил СССР.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 проведению технического обслуживания гранатомета допускаются лица, знающие устройство и правила эксплуатации гранатомета и указания по мерам безопасности.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Для гранатометов, находящихся в эксплуатации, установлены следующие виды технического обслуживания: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 контрольный осмотр; текущее обслуживание;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 техническое обслуживание № 1;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—  техническое обслуживание № 2.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Контрольный осмотр проводится автоматчиком перед стрельбой, занятиями в поле без стрельбы и после возвращения с занятий.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Текущее обслуживание проводится автоматчиком после стрельбы, а также в предусмотренные распорядком дня часы ухода за техникой и в парково-хозяйственный день, но не реже одного раза </a:t>
            </a:r>
            <a:r>
              <a:rPr sz="1600" i="1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в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неделю.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Техническое обслуживание № 1 проводится автоматчиком совместно со специалистами оружейной мастерской части при поступлении гранатомета в подразделение и после учений, но не реже одного раза в два-три месяца.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Техническое обслуживание № 2 проводится в оружейной мастерской части с участием автоматчика один раз в два года.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ru-RU"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r>
              <a:rPr sz="160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Обнаруженные при обслуживании и осмотрах неисправности гранатометов должны устраняться немедленно. Если неисправность нельзя устранить в подразделении, то гранатомет направляется в ремонтную мастерскую.</a:t>
            </a:r>
            <a:endParaRPr sz="160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altLang="en-US" sz="2400">
                <a:sym typeface="+mn-ea"/>
              </a:rPr>
              <a:t>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Требования безопасности</a:t>
            </a:r>
            <a:r>
              <a:rPr lang="ru-RU" altLang="en-US" sz="2400">
                <a:sym typeface="+mn-ea"/>
              </a:rPr>
              <a:t>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п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ри обращении с гранатометом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ГП-25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0" y="476250"/>
            <a:ext cx="9136380" cy="720090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200" b="1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При обращении с гранатометом ГП-5 должны строго соблюдаться следующие меры безопасности:</a:t>
            </a:r>
            <a:endParaRPr sz="22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2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во всех случаях, когда из гранатомета не ведется стрельба, гранатомет должен стоять на предохранителе (переводчик в положении ПР), снимать гранатомет с предохранителя только перед стрельбой;</a:t>
            </a:r>
            <a:endParaRPr sz="22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2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нельзя пользоваться неисправными гранатометами;</a:t>
            </a:r>
            <a:endParaRPr sz="22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2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при подготовке гранатомета к стрельбе необходимо оберегать ствол от попадания в него воды, песка, грязи и других посторонних предметов;</a:t>
            </a:r>
            <a:endParaRPr sz="22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2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нельзя заряжать гранатомет при наличии в стволе посторонних предметов;</a:t>
            </a:r>
            <a:endParaRPr sz="22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2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нельзя проводить с заряженным гранатометом никаких работ, не связанных с производством выстрела;</a:t>
            </a:r>
            <a:endParaRPr sz="22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2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перед устранением возникших при стрельбе задержек гранатомет предварительно разрядить;</a:t>
            </a:r>
            <a:endParaRPr sz="22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2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разряжать гранатомет только после постановки его на предохранитель;</a:t>
            </a:r>
            <a:endParaRPr sz="22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2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при разряжении ствол гранатомета направлять в сторону целей</a:t>
            </a:r>
            <a:r>
              <a:rPr lang="ru-RU" sz="22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.</a:t>
            </a:r>
            <a:r>
              <a:rPr sz="22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 </a:t>
            </a:r>
            <a:endParaRPr sz="22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endParaRPr sz="22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endParaRPr sz="22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altLang="en-US" sz="2400">
                <a:sym typeface="+mn-ea"/>
              </a:rPr>
              <a:t>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Требования безопасности</a:t>
            </a:r>
            <a:r>
              <a:rPr lang="ru-RU" altLang="en-US" sz="2400">
                <a:sym typeface="+mn-ea"/>
              </a:rPr>
              <a:t>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п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ри обращении с гранатометом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ГП-25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0" y="476250"/>
            <a:ext cx="9136380" cy="67392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400" b="1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Категорически запрещается:</a:t>
            </a:r>
            <a:endParaRPr sz="2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стрельба из гранатомета, если на автомат не поставлены находящи­еся в комплекте гранатомета направляющий стержень возвратной пружины с защелкой и затыльник с ремнем;</a:t>
            </a:r>
            <a:endParaRPr sz="2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стрельба из гранатомета при углах возвышения более 80 град;</a:t>
            </a:r>
            <a:endParaRPr sz="2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стрельба из гранатомета при сложенном прикладе автоматов АКС-74 и АКМС;</a:t>
            </a:r>
            <a:endParaRPr sz="2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стрельба из гранатомета с присоединенным к автомату штыком (для автоматов АК74 и АКС74).</a:t>
            </a:r>
            <a:endParaRPr sz="2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24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При стрельбе из гранатомета необходимо помнить, что взрыватель гранаты взводится на расстоянии от 10 до 40 м от дульного среза ствола гранатомета, поэтому на этом расстоянии не должно быть препятствий, при встрече с которыми может сработать взрыватель.</a:t>
            </a:r>
            <a:endParaRPr sz="2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endParaRPr sz="2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endParaRPr sz="24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ChangeArrowheads="1"/>
          </p:cNvSpPr>
          <p:nvPr/>
        </p:nvSpPr>
        <p:spPr bwMode="auto">
          <a:xfrm>
            <a:off x="0" y="0"/>
            <a:ext cx="9159240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ru-RU" altLang="en-US" sz="2400">
                <a:sym typeface="+mn-ea"/>
              </a:rPr>
              <a:t>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Требования безопасности</a:t>
            </a:r>
            <a:r>
              <a:rPr lang="ru-RU" altLang="en-US" sz="2400">
                <a:sym typeface="+mn-ea"/>
              </a:rPr>
              <a:t> 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п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ри обращении с гранатометом</a:t>
            </a:r>
            <a:r>
              <a:rPr lang="ru-RU" altLang="en-US" sz="2400" b="1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ГП-25 </a:t>
            </a:r>
            <a:r>
              <a:rPr lang="ru-RU" sz="2400" b="1" dirty="0">
                <a:solidFill>
                  <a:srgbClr val="FFFF00"/>
                </a:solidFill>
                <a:sym typeface="+mn-ea"/>
              </a:rPr>
              <a:t> </a:t>
            </a:r>
            <a:r>
              <a:rPr lang="ru-RU" sz="2400" b="1" dirty="0">
                <a:solidFill>
                  <a:srgbClr val="0101C7"/>
                </a:solidFill>
                <a:sym typeface="+mn-ea"/>
              </a:rPr>
              <a:t> </a:t>
            </a:r>
            <a:endParaRPr lang="ru-RU" altLang="ru-RU" sz="2400" b="1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0" y="476250"/>
            <a:ext cx="9136380" cy="63696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1700" b="1" i="0">
                <a:solidFill>
                  <a:srgbClr val="FF0000"/>
                </a:solidFill>
                <a:latin typeface="Arial" panose="020B0604020202020204"/>
                <a:ea typeface="Arial" panose="020B0604020202020204"/>
              </a:rPr>
              <a:t>При обращении с выстрелами ВОГ-25 запрещается: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подвергать выстрелы механическим воздействиям;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производить какую-либо разборку или исправление выстрелов и их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элементов;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иметь на рабочих местах или вблизи них открытые источники огня и легковоспламеняющиеся вещества, электрические оголенные провода, открытые розетки, контакты и т.п.;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использовать для стрельбы выстрелы, имеющие зеленый налет или вмятины на капсюле КВМ-З, трещины или вмятины на взрывателе, корпусе, дне и обтекателе гранаты, а также имеющие проколы кольца из фольги, установленного внутри втулки метательного заряда;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- использовать для стрельбы выстрелы, упавшие с высоты более 3 м.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Эти выстрелы должны уничтожаться подрывом. Категорически запрещается трогать неразорвавшиеся после стрельбы гранаты. Указанные гранаты подлежат уничтожению на месте их падении с соблюдением соответствующих мер предосторожности.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При стрельбе в зимних условиях и наличии глубокого снежного покрова, не позволяющего определить место падения неразорвавшихся гранат, разрешается их не разыскивать, а подорвать сразу же после стаива­ния снега. В этих случаях сразу после окончания стрельбы установить сплошное ограждение вокруг мест падения гранат и выставить таблички с надписями, запрещающими движение в огражденной зоне.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  <a:p>
            <a:pPr marL="0" indent="142875" algn="just">
              <a:spcBef>
                <a:spcPct val="0"/>
              </a:spcBef>
              <a:spcAft>
                <a:spcPct val="0"/>
              </a:spcAft>
            </a:pPr>
            <a:r>
              <a:rPr sz="1700" b="0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В случае осечки повторно нажать на спуск, при повторной осечке, выждав 1 мин, извлечь выстрел из ствола и осмотреть его; при обнаружении каких-либо повреждений капсюля выстрел для стрельбы не использовать, а сдать на склад, такой выстрел подлежит уничтожению.</a:t>
            </a:r>
            <a:endParaRPr sz="1700" b="0" i="0">
              <a:solidFill>
                <a:srgbClr val="000000"/>
              </a:solidFill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35560" y="621030"/>
            <a:ext cx="9130665" cy="583565"/>
          </a:xfrm>
          <a:prstGeom prst="rect">
            <a:avLst/>
          </a:prstGeom>
          <a:solidFill>
            <a:srgbClr val="FF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FF66"/>
                </a:solidFill>
              </a:rPr>
              <a:t>Задание на самостоятельную подготовку  </a:t>
            </a:r>
            <a:endParaRPr lang="ru-RU" altLang="ru-RU" sz="3200" b="1" dirty="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064896" cy="3600400"/>
          </a:xfrm>
        </p:spPr>
        <p:txBody>
          <a:bodyPr>
            <a:normAutofit/>
          </a:bodyPr>
          <a:lstStyle/>
          <a:p>
            <a:pPr lvl="0" algn="just"/>
            <a:r>
              <a:rPr lang="ru-RU" dirty="0"/>
              <a:t>Изучить материал данного занятия.</a:t>
            </a:r>
            <a:endParaRPr lang="ru-RU" dirty="0"/>
          </a:p>
          <a:p>
            <a:pPr lvl="0" algn="just"/>
            <a:r>
              <a:rPr lang="ru-RU" dirty="0"/>
              <a:t>Доработать конспекты лекций, используя перечень основных руководящих документов. </a:t>
            </a:r>
            <a:endParaRPr lang="ru-RU" dirty="0" smtClean="0"/>
          </a:p>
          <a:p>
            <a:pPr lvl="0" algn="just"/>
            <a:r>
              <a:rPr lang="ru-RU" dirty="0" smtClean="0"/>
              <a:t>Подготовиться </a:t>
            </a:r>
            <a:r>
              <a:rPr lang="ru-RU" dirty="0"/>
              <a:t>к опросу.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89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Литература:</a:t>
            </a:r>
            <a:br>
              <a:rPr lang="ru-RU" sz="3200" dirty="0" smtClean="0"/>
            </a:br>
            <a:br>
              <a:rPr lang="ru-RU" sz="3200" dirty="0" smtClean="0"/>
            </a:br>
            <a:r>
              <a:rPr lang="ru-RU" sz="2700" b="1" dirty="0" smtClean="0"/>
              <a:t>1. Курс стрельб из стрелкового оружия, боевых машин и танков ВС РФ (КС СО БМ и Т – 2003) . М.- Воениздат, 2006 г.-44-87 с.</a:t>
            </a:r>
            <a:br>
              <a:rPr lang="ru-RU" sz="2700" b="1" dirty="0" smtClean="0"/>
            </a:br>
            <a:r>
              <a:rPr lang="ru-RU" sz="2700" b="1" dirty="0" smtClean="0"/>
              <a:t>2. Наставление по стрелковому делу. Основы стрельбы из стрелкового оружия. М. : Воениздат, 1986. – 176 с.</a:t>
            </a:r>
            <a:br>
              <a:rPr lang="ru-RU" sz="2700" b="1" dirty="0" smtClean="0"/>
            </a:br>
            <a:r>
              <a:rPr lang="ru-RU" sz="2700" b="1" dirty="0" smtClean="0"/>
              <a:t>3. Сборник нормативов по боевой подготовке Сухопутных войск. Книга 1. М. Воениздат, 1991. – 276 с.</a:t>
            </a:r>
            <a:br>
              <a:rPr lang="ru-RU" sz="2700" b="1" dirty="0" smtClean="0"/>
            </a:br>
            <a:r>
              <a:rPr lang="ru-RU" sz="2700" b="1" dirty="0" smtClean="0"/>
              <a:t> Огневая подготовка / Учебное пособие. М.: Воениздат 1978 г. -336 с.5. Правила стрельбы из стрелкового оружия и боевых машин. М: Воениздат, 1992 г.5.  Руководство по учебным стрелковым приборам и наглядным пособиям М: Воениздат, 1973 г.</a:t>
            </a:r>
            <a:br>
              <a:rPr lang="ru-RU" sz="2700" b="1" dirty="0" smtClean="0"/>
            </a:br>
            <a:endParaRPr lang="ru-RU" sz="27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0" name="Rectangle 84"/>
          <p:cNvSpPr>
            <a:spLocks noChangeArrowheads="1"/>
          </p:cNvSpPr>
          <p:nvPr/>
        </p:nvSpPr>
        <p:spPr bwMode="auto">
          <a:xfrm>
            <a:off x="0" y="66040"/>
            <a:ext cx="9144000" cy="6635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Историческая справка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" y="780415"/>
            <a:ext cx="8849360" cy="5935345"/>
          </a:xfrm>
          <a:prstGeom prst="roundRect">
            <a:avLst/>
          </a:prstGeom>
          <a:solidFill>
            <a:srgbClr val="92D050">
              <a:alpha val="22000"/>
            </a:srgb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en-US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В начале 50-х годов в систему противотанковых средств ближнего боя Советской армии входил, наряду с другими средствами, ручной противотанковый гранатомет </a:t>
            </a:r>
            <a:r>
              <a: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РПГ-2</a:t>
            </a:r>
            <a:r>
              <a:rPr lang="ru-RU" altLang="ru-RU" sz="20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В 1954 году НИИ-3 ГРАУ, проведя исследования по определению соответствия этой системы современным требованиям войск, выдал тактико-технические требования на разработку более совершенных ручных гранатометов. 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Первым гранатометным комплексом, разработанным ГНПП «Базальт» и принятым на вооружение, был ручной противотанковый гранатомет 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РПГ-7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 с выстрелом 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ПГ-7В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. Разработка гранатомета происходила в 1958</a:t>
            </a:r>
            <a:r>
              <a:rPr lang="ru-RU" altLang="ru-RU" sz="2000" dirty="0">
                <a:solidFill>
                  <a:srgbClr val="000000"/>
                </a:solidFill>
                <a:ea typeface="Times New Roman" panose="02020603050405020304" pitchFamily="18" charset="0"/>
                <a:sym typeface="+mn-ea"/>
              </a:rPr>
              <a:t>—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1961 годах. Главный конструктор - 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В.К. Фирулин. </a:t>
            </a:r>
            <a:endParaRPr lang="ru-RU" altLang="ru-RU" sz="2000" b="1" dirty="0">
              <a:solidFill>
                <a:srgbClr val="000000"/>
              </a:solidFill>
              <a:cs typeface="Times New Roman" panose="02020603050405020304" pitchFamily="18" charset="0"/>
              <a:sym typeface="+mn-ea"/>
            </a:endParaRPr>
          </a:p>
          <a:p>
            <a:pPr lvl="0" algn="just" eaLnBrk="1" hangingPunct="1">
              <a:buNone/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Комплекс был принят на вооружение </a:t>
            </a:r>
            <a:r>
              <a:rPr lang="ru-RU" altLang="ru-RU" sz="2000" b="1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16 июня 1961 года </a:t>
            </a: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и до сих пор находится на вооружении Российской армии.</a:t>
            </a:r>
            <a:endParaRPr lang="ru-RU" altLang="ru-RU" sz="2000" dirty="0">
              <a:solidFill>
                <a:srgbClr val="000000"/>
              </a:solidFill>
              <a:cs typeface="Times New Roman" panose="02020603050405020304" pitchFamily="18" charset="0"/>
              <a:sym typeface="+mn-ea"/>
            </a:endParaRPr>
          </a:p>
          <a:p>
            <a:pPr lvl="0" algn="just" eaLnBrk="1" hangingPunct="1">
              <a:buNone/>
            </a:pPr>
            <a:r>
              <a:rPr lang="ru-RU" altLang="ru-RU" sz="2000" dirty="0">
                <a:solidFill>
                  <a:srgbClr val="000000"/>
                </a:solidFill>
                <a:cs typeface="Times New Roman" panose="02020603050405020304" pitchFamily="18" charset="0"/>
                <a:sym typeface="+mn-ea"/>
              </a:rPr>
              <a:t>Разработка к гранатомёту выстрелов с гранатами различного поражающего действия, усовершенствование прицельных приспособлений значительно расширили возможности гранатомета, сделали его многоцелевым.</a:t>
            </a: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0" name="Rectangle 84"/>
          <p:cNvSpPr>
            <a:spLocks noChangeArrowheads="1"/>
          </p:cNvSpPr>
          <p:nvPr/>
        </p:nvSpPr>
        <p:spPr bwMode="auto">
          <a:xfrm>
            <a:off x="-8890" y="142875"/>
            <a:ext cx="9173210" cy="7143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Использование РПГ-7 в других странах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Скругленный прямоугольник 32"/>
          <p:cNvSpPr/>
          <p:nvPr/>
        </p:nvSpPr>
        <p:spPr>
          <a:xfrm>
            <a:off x="68263" y="949325"/>
            <a:ext cx="8967787" cy="5792788"/>
          </a:xfrm>
          <a:prstGeom prst="roundRect">
            <a:avLst>
              <a:gd name="adj" fmla="val 9218"/>
            </a:avLst>
          </a:prstGeom>
          <a:solidFill>
            <a:srgbClr val="FFFFCC">
              <a:alpha val="85097"/>
            </a:srgbClr>
          </a:solidFill>
          <a:ln w="15875" cap="sq" cmpd="sng">
            <a:solidFill>
              <a:schemeClr val="accent1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endParaRPr lang="ru-RU" altLang="ru-RU" sz="2400" b="1" dirty="0">
              <a:solidFill>
                <a:srgbClr val="000000"/>
              </a:solidFill>
            </a:endParaRPr>
          </a:p>
        </p:txBody>
      </p:sp>
      <p:pic>
        <p:nvPicPr>
          <p:cNvPr id="6151" name="Рисунок 8" descr="https://upload.wikimedia.org/wikipedia/commons/thumb/6/6c/World-operators-of-the-RPG-.png/600px-World-operators-of-the-RPG-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963" y="2405063"/>
            <a:ext cx="8426450" cy="2795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34963" y="1022350"/>
            <a:ext cx="8426450" cy="1327150"/>
          </a:xfrm>
          <a:prstGeom prst="roundRect">
            <a:avLst/>
          </a:prstGeom>
          <a:solidFill>
            <a:srgbClr val="92D050">
              <a:alpha val="22000"/>
            </a:srgb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Благодаря простоте конструкции, надежности и высоким боевым качествам, РПГ-7 был признан многими странами мира и принят ими на вооружение.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чем в 100 странах используется РПГ-7</a:t>
            </a:r>
            <a:endParaRPr lang="ru-RU" alt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388" y="5229225"/>
            <a:ext cx="8713788" cy="1328738"/>
          </a:xfrm>
          <a:prstGeom prst="roundRect">
            <a:avLst/>
          </a:prstGeom>
          <a:solidFill>
            <a:srgbClr val="92D050">
              <a:alpha val="22000"/>
            </a:srgbClr>
          </a:solidFill>
          <a:ln w="254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А в таких странах как Болгария, Грузия, Египет, Иран, Китай, Румыния, Судан на военных предприятиях налажено производство его копий. 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 eaLnBrk="1" hangingPunct="1">
              <a:buNone/>
            </a:pPr>
            <a:r>
              <a:rPr lang="ru-RU" altLang="ru-RU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   Также РПГ-7 используется незаконными вооружёнными формированиями и организованной преступностью практически во всех странах мира.</a:t>
            </a: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043608" y="332656"/>
            <a:ext cx="6840760" cy="46166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Общий вид и предназначение РПГ-7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7620" y="2212975"/>
            <a:ext cx="9119870" cy="26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Ручной противотанковый гранатомет РПГ-7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предназначен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для борьбы с танками, самоходными артиллерийскими установками и другими бронированными средствами противника. Кроме того, он может быть использован для уничтожения живой силы противника, находящейся в легких укрытиях, а также в сооружениях городского типа.</a:t>
            </a:r>
            <a:endParaRPr lang="ru-RU" sz="2400" dirty="0" smtClean="0"/>
          </a:p>
          <a:p>
            <a:pPr algn="just"/>
            <a:endParaRPr lang="ru-RU" sz="2000" b="1" dirty="0"/>
          </a:p>
        </p:txBody>
      </p:sp>
      <p:sp>
        <p:nvSpPr>
          <p:cNvPr id="2" name="Заголовок 1"/>
          <p:cNvSpPr txBox="1">
            <a:spLocks noGrp="1"/>
          </p:cNvSpPr>
          <p:nvPr/>
        </p:nvSpPr>
        <p:spPr>
          <a:xfrm>
            <a:off x="-7620" y="0"/>
            <a:ext cx="9152255" cy="2212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/>
            <a:r>
              <a:rPr lang="ru-RU" sz="2400" b="1" strike="noStrike" noProof="1" dirty="0" smtClean="0"/>
              <a:t>Вопрос 1. </a:t>
            </a:r>
            <a:r>
              <a:rPr lang="ru-RU" sz="2400" b="1" dirty="0" smtClean="0">
                <a:solidFill>
                  <a:srgbClr val="FF0000"/>
                </a:solidFill>
                <a:sym typeface="+mn-ea"/>
              </a:rPr>
              <a:t>Назначение, боевые свойства и устройство ручного противотанкового гранатомёта (РПГ-7В) и выстрелов к нему. Работа частей и механизмов гранатомёта при заряжании и стрельбе. Разборка и сборка. Возможные задержки и неисправности, возникающие при стрельбе, и способы их устранения. Принадлежности.</a:t>
            </a:r>
            <a:endParaRPr lang="ru-RU" sz="2400" b="1" dirty="0" smtClean="0">
              <a:solidFill>
                <a:srgbClr val="FF0000"/>
              </a:solidFill>
              <a:sym typeface="+mn-ea"/>
            </a:endParaRPr>
          </a:p>
          <a:p>
            <a:pPr algn="just" fontAlgn="base"/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strike="noStrike" noProof="1" dirty="0"/>
          </a:p>
        </p:txBody>
      </p:sp>
      <p:pic>
        <p:nvPicPr>
          <p:cNvPr id="1026" name="Picture 2" descr="http://29palms.ru/photo/blog/news/241015_2/resized/002_Blog_Pavla_Aksenova_Bronekulak_Rodiny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205" y="4149090"/>
            <a:ext cx="6900545" cy="268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-5715" y="255905"/>
            <a:ext cx="9149715" cy="460375"/>
          </a:xfrm>
          <a:prstGeom prst="rect">
            <a:avLst/>
          </a:prstGeom>
          <a:solidFill>
            <a:srgbClr val="C00000"/>
          </a:solidFill>
          <a:ln w="57150" cmpd="thickThin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Боевые характеристики </a:t>
            </a:r>
            <a:endParaRPr lang="ru-RU" altLang="ru-RU" sz="2400" b="1" dirty="0">
              <a:solidFill>
                <a:srgbClr val="FFFF00"/>
              </a:solidFill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63128" y="1052736"/>
            <a:ext cx="8473725" cy="33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oruzhie.info/images/stories/rpg-7/2d614201121e422c817f05ec15cc8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9990"/>
            <a:ext cx="3698687" cy="238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m.img.com.ua/berlin/storage/news/orig/c/dc/d37add010f38f349814a0f4706515d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9991"/>
            <a:ext cx="3613415" cy="240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481*460"/>
  <p:tag name="TABLE_ENDDRAG_RECT" val="1*37*481*46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27056</Words>
  <Application>WPS Presentation</Application>
  <PresentationFormat>Экран (4:3)</PresentationFormat>
  <Paragraphs>622</Paragraphs>
  <Slides>47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4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Tahoma</vt:lpstr>
      <vt:lpstr>Times New Roman</vt:lpstr>
      <vt:lpstr>Courier New</vt:lpstr>
      <vt:lpstr>Arial</vt:lpstr>
      <vt:lpstr>+Основной текст (восточно-азиат</vt:lpstr>
      <vt:lpstr>Segoe Print</vt:lpstr>
      <vt:lpstr>Calibri</vt:lpstr>
      <vt:lpstr>YS Text</vt:lpstr>
      <vt:lpstr>var(--depot-font-size-text-s-paragraph) var(--depot-font-text)</vt:lpstr>
      <vt:lpstr>Тема Office</vt:lpstr>
      <vt:lpstr>Огневая подготовка</vt:lpstr>
      <vt:lpstr>PowerPoint 演示文稿</vt:lpstr>
      <vt:lpstr>PowerPoint 演示文稿</vt:lpstr>
      <vt:lpstr>PowerPoint 演示文稿</vt:lpstr>
      <vt:lpstr>Литература:  1. Курс стрельб из стрелкового оружия, боевых машин и танков ВС РФ (КС СО БМ и Т – 2003) . М.- Воениздат, 2006 г.-44-87 с. 2. Наставление по стрелковому делу. Основы стрельбы из стрелкового оружия. М. : Воениздат, 1986. – 176 с. 3. Сборник нормативов по боевой подготовке Сухопутных войск. Книга 1. М. Воениздат, 1991. – 276 с.  Огневая подготовка / Учебное пособие. М.: Воениздат 1978 г. -336 с.5. Правила стрельбы из стрелкового оружия и боевых машин. М: Воениздат, 1992 г.5.  Руководство по учебным стрелковым приборам и наглядным пособиям М: Воениздат, 1973 г.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ОКалинин</dc:creator>
  <cp:lastModifiedBy>WPS_1631613828</cp:lastModifiedBy>
  <cp:revision>276</cp:revision>
  <dcterms:created xsi:type="dcterms:W3CDTF">2017-05-14T02:09:00Z</dcterms:created>
  <dcterms:modified xsi:type="dcterms:W3CDTF">2024-10-09T02:10:24Z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8F413502BCE443E6910A3CDC9DA7A5AF_12</vt:lpwstr>
  </property>
  <property fmtid="{D5CDD505-2E9C-101B-9397-08002B2CF9AE}" pid="3" name="KSOProductBuildVer">
    <vt:lpwstr>1049-12.2.0.18283</vt:lpwstr>
  </property>
</Properties>
</file>