
<file path=[Content_Types].xml><?xml version="1.0" encoding="utf-8"?>
<Types xmlns="http://schemas.openxmlformats.org/package/2006/content-types">
  <Default Extension="jpeg" ContentType="image/jpeg"/>
  <Default Extension="JPG" ContentType="image/.jpg"/>
  <Default Extension="vml" ContentType="application/vnd.openxmlformats-officedocument.vmlDrawing"/>
  <Default Extension="docx" ContentType="application/vnd.openxmlformats-officedocument.wordprocessingml.document"/>
  <Default Extension="wav" ContentType="audio/x-wav"/>
  <Default Extension="png" ContentType="image/png"/>
  <Default Extension="wdp" ContentType="image/vnd.ms-photo"/>
  <Default Extension="emf" ContentType="image/x-emf"/>
  <Default Extension="m4a" ContentType="audi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9"/>
  </p:notesMasterIdLst>
  <p:sldIdLst>
    <p:sldId id="373" r:id="rId3"/>
    <p:sldId id="374" r:id="rId4"/>
    <p:sldId id="257" r:id="rId5"/>
    <p:sldId id="376" r:id="rId6"/>
    <p:sldId id="262" r:id="rId7"/>
    <p:sldId id="318" r:id="rId8"/>
    <p:sldId id="366" r:id="rId9"/>
    <p:sldId id="413" r:id="rId10"/>
    <p:sldId id="402" r:id="rId11"/>
    <p:sldId id="403" r:id="rId12"/>
    <p:sldId id="416" r:id="rId13"/>
    <p:sldId id="417" r:id="rId14"/>
    <p:sldId id="404" r:id="rId15"/>
    <p:sldId id="410" r:id="rId16"/>
    <p:sldId id="411" r:id="rId17"/>
    <p:sldId id="405" r:id="rId18"/>
    <p:sldId id="406" r:id="rId19"/>
    <p:sldId id="407" r:id="rId20"/>
    <p:sldId id="354" r:id="rId21"/>
    <p:sldId id="353" r:id="rId22"/>
    <p:sldId id="355" r:id="rId23"/>
    <p:sldId id="368" r:id="rId24"/>
    <p:sldId id="358" r:id="rId25"/>
    <p:sldId id="370" r:id="rId26"/>
    <p:sldId id="414" r:id="rId27"/>
    <p:sldId id="359" r:id="rId28"/>
    <p:sldId id="311" r:id="rId29"/>
    <p:sldId id="360" r:id="rId30"/>
    <p:sldId id="361" r:id="rId31"/>
    <p:sldId id="363" r:id="rId32"/>
    <p:sldId id="365" r:id="rId33"/>
    <p:sldId id="364" r:id="rId34"/>
    <p:sldId id="408" r:id="rId35"/>
    <p:sldId id="442" r:id="rId36"/>
    <p:sldId id="443" r:id="rId37"/>
    <p:sldId id="444" r:id="rId38"/>
    <p:sldId id="445" r:id="rId39"/>
    <p:sldId id="447" r:id="rId40"/>
    <p:sldId id="448" r:id="rId41"/>
    <p:sldId id="449" r:id="rId42"/>
    <p:sldId id="450" r:id="rId43"/>
    <p:sldId id="451" r:id="rId44"/>
    <p:sldId id="452" r:id="rId45"/>
    <p:sldId id="453" r:id="rId46"/>
    <p:sldId id="454" r:id="rId47"/>
    <p:sldId id="455" r:id="rId48"/>
    <p:sldId id="456" r:id="rId49"/>
    <p:sldId id="462" r:id="rId50"/>
    <p:sldId id="458" r:id="rId51"/>
    <p:sldId id="459" r:id="rId52"/>
    <p:sldId id="463" r:id="rId53"/>
    <p:sldId id="464" r:id="rId54"/>
    <p:sldId id="465" r:id="rId55"/>
    <p:sldId id="467" r:id="rId56"/>
    <p:sldId id="466" r:id="rId57"/>
    <p:sldId id="326" r:id="rId58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8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作者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00"/>
    <a:srgbClr val="0080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4660"/>
  </p:normalViewPr>
  <p:slideViewPr>
    <p:cSldViewPr showGuides="1">
      <p:cViewPr>
        <p:scale>
          <a:sx n="94" d="100"/>
          <a:sy n="94" d="100"/>
        </p:scale>
        <p:origin x="-1272" y="72"/>
      </p:cViewPr>
      <p:guideLst>
        <p:guide orient="horz" pos="2188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3" Type="http://schemas.openxmlformats.org/officeDocument/2006/relationships/commentAuthors" Target="commentAuthors.xml"/><Relationship Id="rId62" Type="http://schemas.openxmlformats.org/officeDocument/2006/relationships/tableStyles" Target="tableStyles.xml"/><Relationship Id="rId61" Type="http://schemas.openxmlformats.org/officeDocument/2006/relationships/viewProps" Target="viewProps.xml"/><Relationship Id="rId60" Type="http://schemas.openxmlformats.org/officeDocument/2006/relationships/presProps" Target="presProps.xml"/><Relationship Id="rId6" Type="http://schemas.openxmlformats.org/officeDocument/2006/relationships/slide" Target="slides/slide4.xml"/><Relationship Id="rId59" Type="http://schemas.openxmlformats.org/officeDocument/2006/relationships/notesMaster" Target="notesMasters/notesMaster1.xml"/><Relationship Id="rId58" Type="http://schemas.openxmlformats.org/officeDocument/2006/relationships/slide" Target="slides/slide56.xml"/><Relationship Id="rId57" Type="http://schemas.openxmlformats.org/officeDocument/2006/relationships/slide" Target="slides/slide55.xml"/><Relationship Id="rId56" Type="http://schemas.openxmlformats.org/officeDocument/2006/relationships/slide" Target="slides/slide54.xml"/><Relationship Id="rId55" Type="http://schemas.openxmlformats.org/officeDocument/2006/relationships/slide" Target="slides/slide53.xml"/><Relationship Id="rId54" Type="http://schemas.openxmlformats.org/officeDocument/2006/relationships/slide" Target="slides/slide52.xml"/><Relationship Id="rId53" Type="http://schemas.openxmlformats.org/officeDocument/2006/relationships/slide" Target="slides/slide51.xml"/><Relationship Id="rId52" Type="http://schemas.openxmlformats.org/officeDocument/2006/relationships/slide" Target="slides/slide50.xml"/><Relationship Id="rId51" Type="http://schemas.openxmlformats.org/officeDocument/2006/relationships/slide" Target="slides/slide49.xml"/><Relationship Id="rId50" Type="http://schemas.openxmlformats.org/officeDocument/2006/relationships/slide" Target="slides/slide48.xml"/><Relationship Id="rId5" Type="http://schemas.openxmlformats.org/officeDocument/2006/relationships/slide" Target="slides/slide3.xml"/><Relationship Id="rId49" Type="http://schemas.openxmlformats.org/officeDocument/2006/relationships/slide" Target="slides/slide47.xml"/><Relationship Id="rId48" Type="http://schemas.openxmlformats.org/officeDocument/2006/relationships/slide" Target="slides/slide46.xml"/><Relationship Id="rId47" Type="http://schemas.openxmlformats.org/officeDocument/2006/relationships/slide" Target="slides/slide45.xml"/><Relationship Id="rId46" Type="http://schemas.openxmlformats.org/officeDocument/2006/relationships/slide" Target="slides/slide44.xml"/><Relationship Id="rId45" Type="http://schemas.openxmlformats.org/officeDocument/2006/relationships/slide" Target="slides/slide43.xml"/><Relationship Id="rId44" Type="http://schemas.openxmlformats.org/officeDocument/2006/relationships/slide" Target="slides/slide42.xml"/><Relationship Id="rId43" Type="http://schemas.openxmlformats.org/officeDocument/2006/relationships/slide" Target="slides/slide41.xml"/><Relationship Id="rId42" Type="http://schemas.openxmlformats.org/officeDocument/2006/relationships/slide" Target="slides/slide40.xml"/><Relationship Id="rId41" Type="http://schemas.openxmlformats.org/officeDocument/2006/relationships/slide" Target="slides/slide39.xml"/><Relationship Id="rId40" Type="http://schemas.openxmlformats.org/officeDocument/2006/relationships/slide" Target="slides/slide38.xml"/><Relationship Id="rId4" Type="http://schemas.openxmlformats.org/officeDocument/2006/relationships/slide" Target="slides/slide2.xml"/><Relationship Id="rId39" Type="http://schemas.openxmlformats.org/officeDocument/2006/relationships/slide" Target="slides/slide37.xml"/><Relationship Id="rId38" Type="http://schemas.openxmlformats.org/officeDocument/2006/relationships/slide" Target="slides/slide36.xml"/><Relationship Id="rId37" Type="http://schemas.openxmlformats.org/officeDocument/2006/relationships/slide" Target="slides/slide35.xml"/><Relationship Id="rId36" Type="http://schemas.openxmlformats.org/officeDocument/2006/relationships/slide" Target="slides/slide34.xml"/><Relationship Id="rId35" Type="http://schemas.openxmlformats.org/officeDocument/2006/relationships/slide" Target="slides/slide33.xml"/><Relationship Id="rId34" Type="http://schemas.openxmlformats.org/officeDocument/2006/relationships/slide" Target="slides/slide32.xml"/><Relationship Id="rId33" Type="http://schemas.openxmlformats.org/officeDocument/2006/relationships/slide" Target="slides/slide31.xml"/><Relationship Id="rId32" Type="http://schemas.openxmlformats.org/officeDocument/2006/relationships/slide" Target="slides/slide30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40A35D-C660-44AA-AFEC-A46F569C6B07}" type="datetimeFigureOut">
              <a:rPr lang="ru-RU" smtClean="0"/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5E114F-5B4C-4DEE-8481-6AFC2384B9C6}" type="slidenum">
              <a:rPr lang="ru-RU" smtClean="0"/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  <a:endParaRPr lang="ru-RU" smtClean="0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/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</a:fld>
            <a:endParaRPr lang="ru-RU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22000" y="1214490"/>
            <a:ext cx="8100000" cy="594000"/>
          </a:xfrm>
        </p:spPr>
        <p:txBody>
          <a:bodyPr lIns="0" tIns="0" rIns="0" bIns="0" anchor="t" anchorCtr="0"/>
          <a:lstStyle>
            <a:lvl1pPr algn="l" fontAlgn="base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r>
              <a:rPr lang="en-US"/>
              <a:t>Date Area</a:t>
            </a:r>
            <a:endParaRPr 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  <a:endParaRPr lang="ru-RU" smtClean="0"/>
          </a:p>
          <a:p>
            <a:pPr lvl="1"/>
            <a:r>
              <a:rPr lang="ru-RU" smtClean="0"/>
              <a:t>Второй уровень</a:t>
            </a:r>
            <a:endParaRPr lang="ru-RU" smtClean="0"/>
          </a:p>
          <a:p>
            <a:pPr lvl="2"/>
            <a:r>
              <a:rPr lang="ru-RU" smtClean="0"/>
              <a:t>Третий уровень</a:t>
            </a:r>
            <a:endParaRPr lang="ru-RU" smtClean="0"/>
          </a:p>
          <a:p>
            <a:pPr lvl="3"/>
            <a:r>
              <a:rPr lang="ru-RU" smtClean="0"/>
              <a:t>Четвертый уровень</a:t>
            </a:r>
            <a:endParaRPr lang="ru-RU" smtClean="0"/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06E36-FD25-4E2D-B0AA-010F637433A0}" type="datetimeFigureOut">
              <a:rPr lang="ru-RU" smtClean="0"/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C68B6-61C2-468F-89AB-4B9F7531AA68}" type="slidenum">
              <a:rPr lang="ru-RU" smtClean="0"/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hdphoto" Target="../media/image3.wdp"/><Relationship Id="rId1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6.png"/><Relationship Id="rId3" Type="http://schemas.microsoft.com/office/2007/relationships/media" Target="../media/media1.m4a"/><Relationship Id="rId2" Type="http://schemas.openxmlformats.org/officeDocument/2006/relationships/audio" Target="../media/media1.m4a"/><Relationship Id="rId1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8.png"/><Relationship Id="rId3" Type="http://schemas.microsoft.com/office/2007/relationships/media" Target="../media/media2.m4a"/><Relationship Id="rId2" Type="http://schemas.openxmlformats.org/officeDocument/2006/relationships/audio" Target="../media/media2.m4a"/><Relationship Id="rId1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6.xml"/><Relationship Id="rId3" Type="http://schemas.openxmlformats.org/officeDocument/2006/relationships/image" Target="../media/image9.png"/><Relationship Id="rId2" Type="http://schemas.microsoft.com/office/2007/relationships/media" Target="../media/audio1.wav"/><Relationship Id="rId1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7.xml"/><Relationship Id="rId3" Type="http://schemas.openxmlformats.org/officeDocument/2006/relationships/image" Target="../media/image9.png"/><Relationship Id="rId2" Type="http://schemas.microsoft.com/office/2007/relationships/media" Target="../media/audio1.wav"/><Relationship Id="rId1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8.xml"/><Relationship Id="rId3" Type="http://schemas.openxmlformats.org/officeDocument/2006/relationships/image" Target="../media/image10.png"/><Relationship Id="rId2" Type="http://schemas.microsoft.com/office/2007/relationships/media" Target="../media/media3.m4a"/><Relationship Id="rId1" Type="http://schemas.openxmlformats.org/officeDocument/2006/relationships/audio" Target="../media/media3.m4a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1.png"/><Relationship Id="rId2" Type="http://schemas.microsoft.com/office/2007/relationships/media" Target="../media/media4.m4a"/><Relationship Id="rId1" Type="http://schemas.openxmlformats.org/officeDocument/2006/relationships/audio" Target="../media/media4.m4a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2.png"/><Relationship Id="rId2" Type="http://schemas.microsoft.com/office/2007/relationships/media" Target="../media/media5.m4a"/><Relationship Id="rId1" Type="http://schemas.openxmlformats.org/officeDocument/2006/relationships/audio" Target="../media/media5.m4a"/></Relationships>
</file>

<file path=ppt/slides/_rels/slide1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3.png"/><Relationship Id="rId2" Type="http://schemas.microsoft.com/office/2007/relationships/media" Target="../media/media6.m4a"/><Relationship Id="rId1" Type="http://schemas.openxmlformats.org/officeDocument/2006/relationships/audio" Target="../media/media6.m4a"/></Relationships>
</file>

<file path=ppt/slides/_rels/slide2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4.png"/><Relationship Id="rId2" Type="http://schemas.microsoft.com/office/2007/relationships/media" Target="../media/media7.m4a"/><Relationship Id="rId1" Type="http://schemas.openxmlformats.org/officeDocument/2006/relationships/audio" Target="../media/media7.m4a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5.png"/><Relationship Id="rId2" Type="http://schemas.microsoft.com/office/2007/relationships/media" Target="../media/media8.m4a"/><Relationship Id="rId1" Type="http://schemas.openxmlformats.org/officeDocument/2006/relationships/audio" Target="../media/media8.m4a"/></Relationships>
</file>

<file path=ppt/slides/_rels/slide2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image" Target="../media/image16.jpeg"/></Relationships>
</file>

<file path=ppt/slides/_rels/slide23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tags" Target="../tags/tag9.xml"/><Relationship Id="rId5" Type="http://schemas.openxmlformats.org/officeDocument/2006/relationships/image" Target="../media/image16.jpeg"/><Relationship Id="rId4" Type="http://schemas.openxmlformats.org/officeDocument/2006/relationships/image" Target="../media/image19.jpeg"/><Relationship Id="rId3" Type="http://schemas.openxmlformats.org/officeDocument/2006/relationships/image" Target="../media/image9.png"/><Relationship Id="rId2" Type="http://schemas.microsoft.com/office/2007/relationships/media" Target="../media/audio1.wav"/><Relationship Id="rId1" Type="http://schemas.openxmlformats.org/officeDocument/2006/relationships/audio" Target="../media/audio1.wav"/></Relationships>
</file>

<file path=ppt/slides/_rels/slide2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9.jpeg"/><Relationship Id="rId2" Type="http://schemas.openxmlformats.org/officeDocument/2006/relationships/image" Target="../media/image21.jpeg"/><Relationship Id="rId1" Type="http://schemas.openxmlformats.org/officeDocument/2006/relationships/image" Target="../media/image20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hdphoto" Target="../media/image3.wdp"/><Relationship Id="rId1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image" Target="../media/image22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6.jpeg"/><Relationship Id="rId1" Type="http://schemas.openxmlformats.org/officeDocument/2006/relationships/image" Target="../media/image25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7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9.jpeg"/><Relationship Id="rId1" Type="http://schemas.openxmlformats.org/officeDocument/2006/relationships/image" Target="../media/image28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31.jpeg"/><Relationship Id="rId1" Type="http://schemas.openxmlformats.org/officeDocument/2006/relationships/image" Target="../media/image30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2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35.xml.rels><?xml version="1.0" encoding="UTF-8" standalone="yes"?>
<Relationships xmlns="http://schemas.openxmlformats.org/package/2006/relationships"><Relationship Id="rId4" Type="http://schemas.openxmlformats.org/officeDocument/2006/relationships/vmlDrawing" Target="../drawings/vmlDrawing1.v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33.emf"/><Relationship Id="rId1" Type="http://schemas.openxmlformats.org/officeDocument/2006/relationships/package" Target="../embeddings/Document1.docx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35.png"/><Relationship Id="rId1" Type="http://schemas.openxmlformats.org/officeDocument/2006/relationships/image" Target="../media/image34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37.png"/><Relationship Id="rId1" Type="http://schemas.openxmlformats.org/officeDocument/2006/relationships/image" Target="../media/image36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8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9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0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1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3.png"/><Relationship Id="rId1" Type="http://schemas.openxmlformats.org/officeDocument/2006/relationships/image" Target="../media/image42.pn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4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6.png"/><Relationship Id="rId1" Type="http://schemas.openxmlformats.org/officeDocument/2006/relationships/image" Target="../media/image45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8.png"/><Relationship Id="rId1" Type="http://schemas.openxmlformats.org/officeDocument/2006/relationships/image" Target="../media/image47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0.png"/><Relationship Id="rId1" Type="http://schemas.openxmlformats.org/officeDocument/2006/relationships/image" Target="../media/image49.pn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1039962"/>
            <a:ext cx="9144000" cy="51683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ru-RU" b="1" dirty="0" smtClean="0">
                <a:solidFill>
                  <a:srgbClr val="FF0000"/>
                </a:solidFill>
              </a:rPr>
              <a:t>Огневая подготовка</a:t>
            </a:r>
            <a:endParaRPr lang="ru-RU" dirty="0"/>
          </a:p>
        </p:txBody>
      </p:sp>
      <p:pic>
        <p:nvPicPr>
          <p:cNvPr id="4" name="Содержимое 3" descr="Обзор A&amp;K ПКМ: Часть 1 / Обзоры страйкбольного оружия &amp; экипировки / Strike UP - Страйкбол"/>
          <p:cNvPicPr>
            <a:picLocks noGrp="1"/>
          </p:cNvPicPr>
          <p:nvPr>
            <p:ph idx="1"/>
          </p:nvPr>
        </p:nvPicPr>
        <p:blipFill>
          <a:blip r:embed="rId1"/>
          <a:srcRect/>
          <a:stretch>
            <a:fillRect/>
          </a:stretch>
        </p:blipFill>
        <p:spPr bwMode="auto">
          <a:xfrm>
            <a:off x="0" y="1643050"/>
            <a:ext cx="9144000" cy="5098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1115269" y="116632"/>
            <a:ext cx="6696744" cy="9233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ru-RU" altLang="ru-RU" b="1" dirty="0" smtClean="0">
                <a:latin typeface="Arial" panose="020B0604020202020204" pitchFamily="34" charset="0"/>
              </a:rPr>
              <a:t>Военный учебный центр  при ФГБОУ ВО </a:t>
            </a:r>
            <a:endParaRPr lang="ru-RU" altLang="ru-RU" b="1" dirty="0" smtClean="0">
              <a:latin typeface="Arial" panose="020B0604020202020204" pitchFamily="34" charset="0"/>
            </a:endParaRPr>
          </a:p>
          <a:p>
            <a:pPr algn="ctr"/>
            <a:r>
              <a:rPr lang="ru-RU" altLang="ru-RU" b="1" dirty="0" smtClean="0">
                <a:latin typeface="Arial" panose="020B0604020202020204" pitchFamily="34" charset="0"/>
              </a:rPr>
              <a:t>«Забайкальский государственный университет»</a:t>
            </a:r>
            <a:endParaRPr lang="ru-RU" altLang="ru-RU" b="1" dirty="0" smtClean="0">
              <a:latin typeface="Arial" panose="020B0604020202020204" pitchFamily="34" charset="0"/>
            </a:endParaRPr>
          </a:p>
          <a:p>
            <a:endParaRPr lang="ru-RU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Скругленный прямоугольник 1"/>
          <p:cNvSpPr/>
          <p:nvPr/>
        </p:nvSpPr>
        <p:spPr>
          <a:xfrm>
            <a:off x="251520" y="188640"/>
            <a:ext cx="8568952" cy="59046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2400" b="1" dirty="0">
                <a:solidFill>
                  <a:srgbClr val="FF0000"/>
                </a:solidFill>
              </a:rPr>
              <a:t>Тема № </a:t>
            </a:r>
            <a:r>
              <a:rPr lang="ru-RU" sz="2400" b="1" dirty="0" smtClean="0">
                <a:solidFill>
                  <a:srgbClr val="FF0000"/>
                </a:solidFill>
              </a:rPr>
              <a:t>1.</a:t>
            </a:r>
            <a:endParaRPr lang="ru-RU" sz="2400" b="1" dirty="0" smtClean="0">
              <a:solidFill>
                <a:srgbClr val="FF0000"/>
              </a:solidFill>
            </a:endParaRPr>
          </a:p>
          <a:p>
            <a:pPr algn="ctr"/>
            <a:r>
              <a:rPr lang="ru-RU" sz="2400" b="1" dirty="0" smtClean="0"/>
              <a:t> </a:t>
            </a:r>
            <a:r>
              <a:rPr lang="ru-RU" sz="2400" b="1" dirty="0"/>
              <a:t>Стрелковое оружие, гранатометы и учебные стрелковые приборы</a:t>
            </a:r>
            <a:r>
              <a:rPr lang="ru-RU" sz="2400" b="1" dirty="0" smtClean="0"/>
              <a:t>.</a:t>
            </a:r>
            <a:endParaRPr lang="ru-RU" sz="2400" b="1" dirty="0" smtClean="0"/>
          </a:p>
          <a:p>
            <a:pPr algn="ctr"/>
            <a:r>
              <a:rPr lang="ru-RU" sz="2400" b="1" dirty="0" smtClean="0">
                <a:solidFill>
                  <a:srgbClr val="FF0000"/>
                </a:solidFill>
              </a:rPr>
              <a:t>Занятие 6.</a:t>
            </a:r>
            <a:endParaRPr lang="ru-RU" sz="2400" b="1" dirty="0" smtClean="0">
              <a:solidFill>
                <a:srgbClr val="FF0000"/>
              </a:solidFill>
            </a:endParaRPr>
          </a:p>
          <a:p>
            <a:pPr algn="ctr"/>
            <a:r>
              <a:rPr lang="ru-RU" sz="2400" b="1" dirty="0"/>
              <a:t>Проверка боя и приведение стрелкового оружия к нормальному бою. Учебно-тренировочние средства используемые при обучении.</a:t>
            </a:r>
            <a:endParaRPr lang="ru-RU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899592" y="188640"/>
            <a:ext cx="7181751" cy="5847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3200" b="1" dirty="0" smtClean="0">
                <a:solidFill>
                  <a:srgbClr val="FFFF66"/>
                </a:solidFill>
              </a:rPr>
              <a:t>Учебные вопросы</a:t>
            </a:r>
            <a:endParaRPr lang="ru-RU" altLang="ru-RU" sz="3200" b="1" dirty="0">
              <a:solidFill>
                <a:srgbClr val="FFCC00"/>
              </a:solidFill>
              <a:latin typeface="Arial" panose="020B0604020202020204" pitchFamily="34" charset="0"/>
            </a:endParaRPr>
          </a:p>
        </p:txBody>
      </p:sp>
      <p:sp>
        <p:nvSpPr>
          <p:cNvPr id="8" name="Содержимое 2"/>
          <p:cNvSpPr>
            <a:spLocks noGrp="1"/>
          </p:cNvSpPr>
          <p:nvPr>
            <p:ph idx="1"/>
          </p:nvPr>
        </p:nvSpPr>
        <p:spPr>
          <a:xfrm>
            <a:off x="27940" y="1196975"/>
            <a:ext cx="9095740" cy="5256530"/>
          </a:xfrm>
        </p:spPr>
        <p:txBody>
          <a:bodyPr>
            <a:noAutofit/>
          </a:bodyPr>
          <a:lstStyle/>
          <a:p>
            <a:pPr marL="34925" lvl="0" indent="-34925" algn="just">
              <a:buFont typeface="+mj-lt"/>
              <a:buAutoNum type="arabicPeriod"/>
            </a:pPr>
            <a:r>
              <a:rPr lang="ru-RU" sz="2800" b="1" dirty="0" smtClean="0"/>
              <a:t>   Проверка боя и  приведение </a:t>
            </a:r>
            <a:r>
              <a:rPr lang="ru-RU" sz="2800" b="1" dirty="0" smtClean="0">
                <a:solidFill>
                  <a:schemeClr val="tx1"/>
                </a:solidFill>
                <a:sym typeface="+mn-ea"/>
              </a:rPr>
              <a:t>стрелкового оружия</a:t>
            </a:r>
            <a:r>
              <a:rPr lang="ru-RU" sz="2800" b="1" dirty="0" smtClean="0"/>
              <a:t> к нормальному бою. </a:t>
            </a:r>
            <a:endParaRPr lang="ru-RU" sz="2800" b="1" dirty="0" smtClean="0"/>
          </a:p>
          <a:p>
            <a:pPr marL="52705" lvl="0" indent="-52705" algn="just">
              <a:buFont typeface="+mj-lt"/>
              <a:buAutoNum type="arabicPeriod"/>
            </a:pPr>
            <a:r>
              <a:rPr lang="ru-RU" sz="2800" b="1" dirty="0" smtClean="0"/>
              <a:t>   Назначение и устройство командирского ящика, прицельного станка, стрелковых тренировочных приборов, приспособлений для учебной стрельбы из гранатометов, учебно-имитационных ручных гранат и других приборов. Порядок подготовки приборов к работе и правила пользования ими.</a:t>
            </a:r>
            <a:endParaRPr lang="ru-RU" sz="2800" b="1" dirty="0" smtClean="0"/>
          </a:p>
          <a:p>
            <a:pPr marL="0" lvl="0" indent="0" algn="just">
              <a:buFont typeface="+mj-lt"/>
              <a:buNone/>
            </a:pPr>
            <a:endParaRPr lang="ru-RU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6894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t">
            <a:normAutofit fontScale="90000"/>
          </a:bodyPr>
          <a:lstStyle/>
          <a:p>
            <a:r>
              <a:rPr lang="ru-RU" sz="3200" b="1" dirty="0" smtClean="0">
                <a:solidFill>
                  <a:srgbClr val="C00000"/>
                </a:solidFill>
              </a:rPr>
              <a:t>Литература:</a:t>
            </a:r>
            <a:br>
              <a:rPr lang="ru-RU" sz="3200" dirty="0" smtClean="0"/>
            </a:br>
            <a:br>
              <a:rPr lang="ru-RU" sz="3200" dirty="0" smtClean="0"/>
            </a:br>
            <a:r>
              <a:rPr lang="ru-RU" sz="2700" b="1" dirty="0" smtClean="0"/>
              <a:t>1. Курс стрельб из стрелкового оружия, боевых машин и танков ВС РФ (КС СО БМ и Т – 2003) . М.- Воениздат, 2006 г.-44-87 с.</a:t>
            </a:r>
            <a:br>
              <a:rPr lang="ru-RU" sz="2700" b="1" dirty="0" smtClean="0"/>
            </a:br>
            <a:r>
              <a:rPr lang="ru-RU" sz="2700" b="1" dirty="0" smtClean="0"/>
              <a:t>2. Наставление по стрелковому делу. Основы стрельбы из стрелкового оружия. М. : Воениздат, 1986. – 176 с.</a:t>
            </a:r>
            <a:br>
              <a:rPr lang="ru-RU" sz="2700" b="1" dirty="0" smtClean="0"/>
            </a:br>
            <a:r>
              <a:rPr lang="ru-RU" sz="2700" b="1" dirty="0" smtClean="0"/>
              <a:t>3. Сборник нормативов по боевой подготовке Сухопутных войск. Книга 1. М. Воениздат, 1991. – 276 с.</a:t>
            </a:r>
            <a:br>
              <a:rPr lang="ru-RU" sz="2700" b="1" dirty="0" smtClean="0"/>
            </a:br>
            <a:r>
              <a:rPr lang="ru-RU" sz="2700" b="1" dirty="0" smtClean="0"/>
              <a:t> Огневая подготовка / Учебное пособие. М.: Воениздат 1978 г. -336 с.5. Правила стрельбы из стрелкового оружия и боевых машин. М: Воениздат, 1992 г.5.  Руководство по учебным стрелковым приборам и наглядным пособиям М: Воениздат, 1973 г.</a:t>
            </a:r>
            <a:br>
              <a:rPr lang="ru-RU" sz="2700" b="1" dirty="0" smtClean="0"/>
            </a:br>
            <a:endParaRPr lang="ru-RU" sz="27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www.tuvaonline.ru/uploads/posts/2014-08/1409135003_tuvgu.jpg"/>
          <p:cNvPicPr>
            <a:picLocks noChangeAspect="1" noChangeArrowheads="1"/>
          </p:cNvPicPr>
          <p:nvPr/>
        </p:nvPicPr>
        <p:blipFill>
          <a:blip r:embed="rId1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4" name="Скругленный прямоугольник 3"/>
          <p:cNvSpPr/>
          <p:nvPr/>
        </p:nvSpPr>
        <p:spPr>
          <a:xfrm>
            <a:off x="683568" y="2348880"/>
            <a:ext cx="7848872" cy="2736304"/>
          </a:xfrm>
          <a:prstGeom prst="roundRect">
            <a:avLst/>
          </a:prstGeom>
          <a:ln w="28575">
            <a:solidFill>
              <a:srgbClr val="FF33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ru-RU" sz="2800" b="1" dirty="0" smtClean="0"/>
              <a:t>Проверка боя стрелкового оружия.  Приведение стрелкового оружия к нормальному бою</a:t>
            </a:r>
            <a:endParaRPr lang="ru-RU" sz="2800" b="1" dirty="0"/>
          </a:p>
        </p:txBody>
      </p:sp>
      <p:sp>
        <p:nvSpPr>
          <p:cNvPr id="7" name="Прямоугольник 6"/>
          <p:cNvSpPr/>
          <p:nvPr/>
        </p:nvSpPr>
        <p:spPr>
          <a:xfrm>
            <a:off x="179512" y="548680"/>
            <a:ext cx="8784976" cy="79208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/>
              <a:t>1-й учебный вопрос</a:t>
            </a:r>
            <a:endParaRPr lang="ru-RU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-30480" y="0"/>
            <a:ext cx="9174480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Проверка боя стрелкового оружия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14337" name="Rectangle 1"/>
          <p:cNvSpPr>
            <a:spLocks noChangeArrowheads="1"/>
          </p:cNvSpPr>
          <p:nvPr/>
        </p:nvSpPr>
        <p:spPr bwMode="auto">
          <a:xfrm>
            <a:off x="0" y="731520"/>
            <a:ext cx="9143365" cy="132207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marL="0" marR="0" lvl="0" indent="45085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850" algn="l"/>
              </a:tabLst>
            </a:pP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Заключается в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определении меткости стрельбы: </a:t>
            </a: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соответствия кучности (характеристик рассеивания) и точности (степени отклонения средней точки попадания – СТП от контрольной точки – КТ) стрельбы требованиям технических условий и эксплуатационной документации.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-3810" y="4509135"/>
            <a:ext cx="9181465" cy="1014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Производится</a:t>
            </a:r>
            <a:r>
              <a:rPr lang="ru-RU" sz="2000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лучшими стрелками, под руководством командира роты (взвода) на стрельбище в безветренную погоду, в закрытом тире или на защищенном от ветра участке стрельбища, при нормальном освещении. </a:t>
            </a:r>
            <a:endParaRPr lang="ru-RU" sz="2000" dirty="0" smtClean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Текстовое поле 2"/>
          <p:cNvSpPr txBox="1"/>
          <p:nvPr/>
        </p:nvSpPr>
        <p:spPr>
          <a:xfrm>
            <a:off x="57785" y="5589270"/>
            <a:ext cx="911987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just"/>
            <a:r>
              <a:rPr lang="ru-RU" sz="2000" b="1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sym typeface="+mn-ea"/>
              </a:rPr>
              <a:t>При проверке боя должны присутствовать </a:t>
            </a:r>
            <a:r>
              <a:rPr lang="ru-RU" sz="2000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sym typeface="+mn-ea"/>
              </a:rPr>
              <a:t>военнослужащие, за которыми закреплены автоматы (пулеметы), их командиры отделений и оружейный мастер или оружейный техник с необходимым инструментом.</a:t>
            </a:r>
            <a:endParaRPr lang="ru-RU" altLang="en-US" sz="2000" dirty="0" smtClean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5" name="Текстовое поле 4"/>
          <p:cNvSpPr txBox="1"/>
          <p:nvPr/>
        </p:nvSpPr>
        <p:spPr>
          <a:xfrm>
            <a:off x="-3810" y="3121660"/>
            <a:ext cx="914654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11430" lvl="0" indent="463550" algn="just" eaLnBrk="1" hangingPunct="1">
              <a:buNone/>
            </a:pPr>
            <a:r>
              <a:rPr lang="ru-RU" altLang="ru-RU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Приведение оружия к нормальному бою -  </a:t>
            </a:r>
            <a:r>
              <a:rPr lang="ru-RU" altLang="ru-RU" sz="20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это</a:t>
            </a:r>
            <a:r>
              <a:rPr lang="ru-RU" altLang="ru-RU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ru-RU" altLang="ru-RU" sz="20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комплекс техническихпроверок (испытание стрельбой) и других работ, благодаря которым каждая единица оружия заблаговременно подготавливается к стрельбе.</a:t>
            </a:r>
            <a:endParaRPr lang="ru-RU" altLang="ru-RU" sz="2000" dirty="0"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11" name="Текстовое поле 10"/>
          <p:cNvSpPr txBox="1"/>
          <p:nvPr/>
        </p:nvSpPr>
        <p:spPr>
          <a:xfrm>
            <a:off x="0" y="2061210"/>
            <a:ext cx="914019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453390" algn="just"/>
            <a:r>
              <a:rPr lang="ru-RU" altLang="ru-RU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Цель проверки боя оружия </a:t>
            </a:r>
            <a:r>
              <a:rPr lang="ru-RU" altLang="ru-RU" sz="20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заключается в определении величины рассеивания пуль и совмещения средней точки попадания (СТП) с контрольной точкой (КТ).</a:t>
            </a:r>
            <a:endParaRPr lang="ru-RU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100000">
        <p:fade/>
      </p:transition>
    </mc:Choice>
    <mc:Fallback>
      <p:transition spd="med" advClick="0" advTm="1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38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-21590" y="0"/>
            <a:ext cx="917638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2400" b="1" dirty="0" smtClean="0">
                <a:solidFill>
                  <a:srgbClr val="FFFF00"/>
                </a:solidFill>
              </a:rPr>
              <a:t>Общие положения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1"/>
          <a:srcRect l="6848" t="19302" r="7110" b="56024"/>
          <a:stretch>
            <a:fillRect/>
          </a:stretch>
        </p:blipFill>
        <p:spPr>
          <a:xfrm>
            <a:off x="-36195" y="476885"/>
            <a:ext cx="9148445" cy="63957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28000">
        <p:fade/>
      </p:transition>
    </mc:Choice>
    <mc:Fallback>
      <p:transition spd="med" advClick="0" advTm="28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147" name="Text Box 11"/>
          <p:cNvSpPr txBox="1"/>
          <p:nvPr/>
        </p:nvSpPr>
        <p:spPr>
          <a:xfrm>
            <a:off x="8316913" y="188913"/>
            <a:ext cx="431800" cy="461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b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ru-RU" altLang="ru-RU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lang="ru-RU" altLang="ru-RU" sz="2400" b="1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148" name="Rectangle 84"/>
          <p:cNvSpPr/>
          <p:nvPr/>
        </p:nvSpPr>
        <p:spPr>
          <a:xfrm>
            <a:off x="0" y="-27305"/>
            <a:ext cx="9144000" cy="507365"/>
          </a:xfrm>
          <a:prstGeom prst="rect">
            <a:avLst/>
          </a:prstGeom>
          <a:solidFill>
            <a:srgbClr val="FF0000"/>
          </a:solidFill>
          <a:ln w="9525">
            <a:noFill/>
          </a:ln>
          <a:effectLst>
            <a:outerShdw dist="107763" dir="2699999" algn="ctr" rotWithShape="0">
              <a:schemeClr val="bg2">
                <a:alpha val="50000"/>
              </a:schemeClr>
            </a:outerShdw>
          </a:effectLst>
        </p:spPr>
        <p:txBody>
          <a:bodyPr anchor="ctr" anchorCtr="0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b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457200" algn="ctr" eaLnBrk="1" hangingPunct="1">
              <a:spcBef>
                <a:spcPct val="0"/>
              </a:spcBef>
              <a:buNone/>
            </a:pPr>
            <a:endParaRPr lang="en-US" altLang="ru-RU" sz="1600" b="1" dirty="0">
              <a:solidFill>
                <a:srgbClr val="CCFF99"/>
              </a:solidFill>
            </a:endParaRPr>
          </a:p>
          <a:p>
            <a:pPr marL="0" lvl="0" indent="457200" algn="ctr" eaLnBrk="1" hangingPunct="1">
              <a:spcBef>
                <a:spcPct val="0"/>
              </a:spcBef>
              <a:buNone/>
            </a:pPr>
            <a:r>
              <a:rPr lang="ru-RU" altLang="ru-RU" sz="2800" b="1" dirty="0">
                <a:solidFill>
                  <a:srgbClr val="FFFF00"/>
                </a:solidFill>
              </a:rPr>
              <a:t>Проверочная, выверочная мишени</a:t>
            </a:r>
            <a:endParaRPr lang="ru-RU" altLang="ru-RU" sz="2800" b="1" dirty="0">
              <a:solidFill>
                <a:srgbClr val="FFFF00"/>
              </a:solidFill>
            </a:endParaRPr>
          </a:p>
          <a:p>
            <a:pPr marL="0" lvl="0" indent="457200" algn="ctr" eaLnBrk="1" hangingPunct="1">
              <a:spcBef>
                <a:spcPct val="0"/>
              </a:spcBef>
              <a:buNone/>
            </a:pPr>
            <a:endParaRPr lang="en-US" altLang="ru-RU" sz="2400" b="1" dirty="0"/>
          </a:p>
        </p:txBody>
      </p:sp>
      <p:sp>
        <p:nvSpPr>
          <p:cNvPr id="2" name="Текстовое поле 1"/>
          <p:cNvSpPr txBox="1"/>
          <p:nvPr/>
        </p:nvSpPr>
        <p:spPr>
          <a:xfrm>
            <a:off x="6350" y="765175"/>
            <a:ext cx="9137650" cy="56311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lvl="0" indent="310515" algn="just" eaLnBrk="1" hangingPunct="1">
              <a:spcBef>
                <a:spcPct val="0"/>
              </a:spcBef>
              <a:buNone/>
            </a:pPr>
            <a:r>
              <a:rPr lang="ru-RU" altLang="ru-RU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Проверочная мишень </a:t>
            </a:r>
            <a:r>
              <a:rPr lang="ru-RU" altLang="ru-RU" sz="20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представляет собой лист плотной бумаги с наличием на нём контрольной точки (</a:t>
            </a:r>
            <a:r>
              <a:rPr lang="ru-RU" altLang="ru-RU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КТ</a:t>
            </a:r>
            <a:r>
              <a:rPr lang="ru-RU" altLang="ru-RU" sz="20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), контрольных линий и габаритов кучности для образцов оружия.</a:t>
            </a:r>
            <a:endParaRPr lang="ru-RU" altLang="ru-R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just" eaLnBrk="1" hangingPunct="1">
              <a:spcBef>
                <a:spcPct val="0"/>
              </a:spcBef>
              <a:buNone/>
            </a:pPr>
            <a:r>
              <a:rPr lang="ru-RU" altLang="ru-RU" sz="20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   Проверочная мишень предназначена для обеспечения получения положений пробоин пуль и определения средней точки попадания (</a:t>
            </a:r>
            <a:r>
              <a:rPr lang="ru-RU" altLang="ru-RU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СТП</a:t>
            </a:r>
            <a:r>
              <a:rPr lang="ru-RU" altLang="ru-RU" sz="20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), при отстреле контрольных одиночных выстрелов или очередей. Используется при проверке боя и приведению оружия к нормальному бою всех образцов стрелкового оружия. Стрельба ведется одиночными выстрелами по про­верочной мишени (или по черному прямоугольнику разме­ром </a:t>
            </a:r>
            <a:r>
              <a:rPr lang="ru-RU" altLang="ru-RU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35 см </a:t>
            </a:r>
            <a:r>
              <a:rPr lang="ru-RU" altLang="ru-RU" sz="20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по высоте и </a:t>
            </a:r>
            <a:r>
              <a:rPr lang="ru-RU" altLang="ru-RU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25 см </a:t>
            </a:r>
            <a:r>
              <a:rPr lang="ru-RU" altLang="ru-RU" sz="20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по ширине), укрепленной на белом щите высотой </a:t>
            </a:r>
            <a:r>
              <a:rPr lang="ru-RU" altLang="ru-RU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1 м</a:t>
            </a:r>
            <a:r>
              <a:rPr lang="ru-RU" altLang="ru-RU" sz="20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и шириной </a:t>
            </a:r>
            <a:r>
              <a:rPr lang="ru-RU" altLang="ru-RU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0,5 м</a:t>
            </a:r>
            <a:r>
              <a:rPr lang="ru-RU" altLang="ru-RU" sz="20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. Точкой при­целивания служит середина нижнего края проверочной ми­шени (черного прямоугольника); она должна находиться приблизительно на уровне глаза стреляющего. На черном прямоугольнике по отвесной линии на расстоянии </a:t>
            </a:r>
            <a:r>
              <a:rPr lang="ru-RU" altLang="ru-RU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25 см </a:t>
            </a:r>
            <a:r>
              <a:rPr lang="ru-RU" altLang="ru-RU" sz="20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над точкой прицеливания отмечается мелом или цветным карандашом нормальное положение средней точки попа­дания (СТП). Эта точка является контрольной (КТ), У проверочной мишени за контрольную точку принимает­ся центр кругов.</a:t>
            </a:r>
            <a:endParaRPr lang="ru-RU" altLang="ru-RU" sz="2000" dirty="0"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-21590" y="-27305"/>
            <a:ext cx="917638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2400" b="1" dirty="0" smtClean="0">
                <a:solidFill>
                  <a:srgbClr val="FFFF00"/>
                </a:solidFill>
              </a:rPr>
              <a:t>Проверочная мишень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1"/>
          <a:srcRect l="5992" t="47456" r="7011" b="26007"/>
          <a:stretch>
            <a:fillRect/>
          </a:stretch>
        </p:blipFill>
        <p:spPr>
          <a:xfrm>
            <a:off x="-21590" y="427990"/>
            <a:ext cx="9166225" cy="643064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28000">
        <p:fade/>
      </p:transition>
    </mc:Choice>
    <mc:Fallback>
      <p:transition spd="med" advClick="0" advTm="28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-8890" y="-11430"/>
            <a:ext cx="9152890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2400" b="1" dirty="0" smtClean="0">
                <a:solidFill>
                  <a:srgbClr val="FFFF00"/>
                </a:solidFill>
              </a:rPr>
              <a:t>Проверочная мишень для АК-74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pic>
        <p:nvPicPr>
          <p:cNvPr id="11" name="Picture 2" descr="http://pinoccio.ru/images/16_mishen_m.jpg"/>
          <p:cNvPicPr>
            <a:picLocks noChangeAspect="1" noChangeArrowheads="1"/>
          </p:cNvPicPr>
          <p:nvPr/>
        </p:nvPicPr>
        <p:blipFill rotWithShape="1">
          <a:blip r:embed="rId1" cstate="print"/>
          <a:srcRect l="24657" t="5137" r="30137" b="14384"/>
          <a:stretch>
            <a:fillRect/>
          </a:stretch>
        </p:blipFill>
        <p:spPr bwMode="auto">
          <a:xfrm>
            <a:off x="3275856" y="1700807"/>
            <a:ext cx="2376264" cy="3384377"/>
          </a:xfrm>
          <a:prstGeom prst="rect">
            <a:avLst/>
          </a:prstGeom>
          <a:noFill/>
        </p:spPr>
      </p:pic>
      <p:sp>
        <p:nvSpPr>
          <p:cNvPr id="7" name="Правая фигурная скобка 6"/>
          <p:cNvSpPr/>
          <p:nvPr/>
        </p:nvSpPr>
        <p:spPr>
          <a:xfrm>
            <a:off x="5724128" y="1736811"/>
            <a:ext cx="648072" cy="3312368"/>
          </a:xfrm>
          <a:prstGeom prst="rightBrace">
            <a:avLst>
              <a:gd name="adj1" fmla="val 8333"/>
              <a:gd name="adj2" fmla="val 49425"/>
            </a:avLst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авая фигурная скобка 1"/>
          <p:cNvSpPr/>
          <p:nvPr/>
        </p:nvSpPr>
        <p:spPr>
          <a:xfrm rot="5400000">
            <a:off x="4247964" y="4274735"/>
            <a:ext cx="432048" cy="2232248"/>
          </a:xfrm>
          <a:prstGeom prst="rightBrace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5" name="Записанный звук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463181" y="6309320"/>
            <a:ext cx="282533" cy="282533"/>
          </a:xfrm>
          <a:prstGeom prst="rect">
            <a:avLst/>
          </a:prstGeom>
        </p:spPr>
      </p:pic>
      <p:sp>
        <p:nvSpPr>
          <p:cNvPr id="8" name="Прямоугольник 7"/>
          <p:cNvSpPr/>
          <p:nvPr/>
        </p:nvSpPr>
        <p:spPr>
          <a:xfrm>
            <a:off x="1979712" y="908720"/>
            <a:ext cx="4968552" cy="50405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3" name="TextBox 12"/>
          <p:cNvSpPr txBox="1"/>
          <p:nvPr/>
        </p:nvSpPr>
        <p:spPr>
          <a:xfrm>
            <a:off x="4067944" y="553661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C00000"/>
                </a:solidFill>
              </a:rPr>
              <a:t>2</a:t>
            </a:r>
            <a:r>
              <a:rPr lang="ru-RU" b="1" dirty="0" smtClean="0">
                <a:solidFill>
                  <a:srgbClr val="C00000"/>
                </a:solidFill>
              </a:rPr>
              <a:t>5 см.</a:t>
            </a:r>
            <a:endParaRPr lang="ru-RU" b="1" dirty="0">
              <a:solidFill>
                <a:srgbClr val="C0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369262" y="3079679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C00000"/>
                </a:solidFill>
              </a:rPr>
              <a:t>37,5</a:t>
            </a:r>
            <a:r>
              <a:rPr lang="ru-RU" b="1" dirty="0" smtClean="0">
                <a:solidFill>
                  <a:srgbClr val="C00000"/>
                </a:solidFill>
              </a:rPr>
              <a:t> см.</a:t>
            </a:r>
            <a:endParaRPr lang="ru-RU" b="1" dirty="0">
              <a:solidFill>
                <a:srgbClr val="C00000"/>
              </a:solidFill>
            </a:endParaRPr>
          </a:p>
        </p:txBody>
      </p:sp>
      <p:sp>
        <p:nvSpPr>
          <p:cNvPr id="15" name="Правая фигурная скобка 14"/>
          <p:cNvSpPr/>
          <p:nvPr/>
        </p:nvSpPr>
        <p:spPr>
          <a:xfrm>
            <a:off x="6965171" y="928731"/>
            <a:ext cx="648072" cy="5040560"/>
          </a:xfrm>
          <a:prstGeom prst="rightBrace">
            <a:avLst>
              <a:gd name="adj1" fmla="val 8333"/>
              <a:gd name="adj2" fmla="val 49425"/>
            </a:avLst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TextBox 15"/>
          <p:cNvSpPr txBox="1"/>
          <p:nvPr/>
        </p:nvSpPr>
        <p:spPr>
          <a:xfrm>
            <a:off x="7740352" y="3208329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C00000"/>
                </a:solidFill>
              </a:rPr>
              <a:t>1</a:t>
            </a:r>
            <a:r>
              <a:rPr lang="ru-RU" b="1" dirty="0" smtClean="0">
                <a:solidFill>
                  <a:srgbClr val="C00000"/>
                </a:solidFill>
              </a:rPr>
              <a:t> м.</a:t>
            </a:r>
            <a:endParaRPr lang="ru-RU" b="1" dirty="0">
              <a:solidFill>
                <a:srgbClr val="C00000"/>
              </a:solidFill>
            </a:endParaRPr>
          </a:p>
        </p:txBody>
      </p:sp>
      <p:sp>
        <p:nvSpPr>
          <p:cNvPr id="17" name="Правая фигурная скобка 16"/>
          <p:cNvSpPr/>
          <p:nvPr/>
        </p:nvSpPr>
        <p:spPr>
          <a:xfrm rot="5400000">
            <a:off x="4263824" y="3707608"/>
            <a:ext cx="400327" cy="4968552"/>
          </a:xfrm>
          <a:prstGeom prst="rightBrace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8" name="TextBox 17"/>
          <p:cNvSpPr txBox="1"/>
          <p:nvPr/>
        </p:nvSpPr>
        <p:spPr>
          <a:xfrm>
            <a:off x="4578115" y="619188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C00000"/>
                </a:solidFill>
              </a:rPr>
              <a:t>50</a:t>
            </a:r>
            <a:r>
              <a:rPr lang="ru-RU" b="1" dirty="0" smtClean="0">
                <a:solidFill>
                  <a:srgbClr val="C00000"/>
                </a:solidFill>
              </a:rPr>
              <a:t> см.</a:t>
            </a:r>
            <a:endParaRPr lang="ru-RU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28000">
        <p:fade/>
      </p:transition>
    </mc:Choice>
    <mc:Fallback>
      <p:transition spd="med" advClick="0" advTm="28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8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grpId="0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1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xit" presetSubtype="0" fill="hold" grpId="1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grpId="1" nodeType="with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grpId="0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xit" presetSubtype="0" fill="hold" grpId="0" nodeType="with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2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2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24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1" nodeType="withEffect">
                                  <p:stCondLst>
                                    <p:cond delay="24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27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7" grpId="0" bldLvl="0" animBg="1"/>
      <p:bldP spid="7" grpId="1" bldLvl="0" animBg="1"/>
      <p:bldP spid="2" grpId="0" bldLvl="0" animBg="1"/>
      <p:bldP spid="2" grpId="1" bldLvl="0" animBg="1"/>
      <p:bldP spid="8" grpId="0" bldLvl="0" animBg="1"/>
      <p:bldP spid="13" grpId="0"/>
      <p:bldP spid="13" grpId="1"/>
      <p:bldP spid="14" grpId="0"/>
      <p:bldP spid="14" grpId="1"/>
      <p:bldP spid="15" grpId="0" bldLvl="0" animBg="1"/>
      <p:bldP spid="16" grpId="1"/>
      <p:bldP spid="17" grpId="0" bldLvl="0" animBg="1"/>
      <p:bldP spid="18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6387" name="Содержимое 5"/>
          <p:cNvSpPr>
            <a:spLocks noGrp="1"/>
          </p:cNvSpPr>
          <p:nvPr>
            <p:ph idx="1"/>
          </p:nvPr>
        </p:nvSpPr>
        <p:spPr>
          <a:xfrm>
            <a:off x="8255" y="476885"/>
            <a:ext cx="9135745" cy="4674870"/>
          </a:xfrm>
        </p:spPr>
        <p:txBody>
          <a:bodyPr vert="horz" wrap="square" lIns="91440" tIns="45720" rIns="91440" bIns="45720" anchor="t" anchorCtr="0">
            <a:noAutofit/>
          </a:bodyPr>
          <a:p>
            <a:pPr marL="0" indent="0" algn="just">
              <a:buNone/>
            </a:pPr>
            <a:r>
              <a:rPr lang="ru-RU" altLang="ru-RU" sz="2300" dirty="0">
                <a:latin typeface="Arial" panose="020B0604020202020204" pitchFamily="34" charset="0"/>
                <a:cs typeface="Arial" panose="020B0604020202020204" pitchFamily="34" charset="0"/>
              </a:rPr>
              <a:t>     Если  при стрельбе одиночными выстрелами средняя точка попадания отклонилась от контрольной в какую-либо сторону более чем на </a:t>
            </a:r>
            <a:r>
              <a:rPr lang="ru-RU" altLang="ru-RU" sz="2300" b="1" dirty="0">
                <a:latin typeface="Arial" panose="020B0604020202020204" pitchFamily="34" charset="0"/>
                <a:cs typeface="Arial" panose="020B0604020202020204" pitchFamily="34" charset="0"/>
              </a:rPr>
              <a:t>5 см</a:t>
            </a:r>
            <a:r>
              <a:rPr lang="ru-RU" altLang="ru-RU" sz="2300" dirty="0">
                <a:latin typeface="Arial" panose="020B0604020202020204" pitchFamily="34" charset="0"/>
                <a:cs typeface="Arial" panose="020B0604020202020204" pitchFamily="34" charset="0"/>
              </a:rPr>
              <a:t>, то соответственно этому производится изменение положения мушки: если средняя точка попадания ниже контрольной, мушку надо ввинтить, если выше - вывинтить; если средняя точка попадания ле­вее контрольной точки, полозок мушки передвинуть вле­во, если правее - вправо.</a:t>
            </a:r>
            <a:endParaRPr lang="ru-RU" altLang="ru-RU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ru-RU" altLang="ru-RU" sz="2300" dirty="0">
                <a:latin typeface="Arial" panose="020B0604020202020204" pitchFamily="34" charset="0"/>
                <a:cs typeface="Arial" panose="020B0604020202020204" pitchFamily="34" charset="0"/>
              </a:rPr>
              <a:t>     При перемещении мушки в сторону на </a:t>
            </a:r>
            <a:r>
              <a:rPr lang="ru-RU" altLang="ru-RU" sz="2300" b="1" dirty="0">
                <a:latin typeface="Arial" panose="020B0604020202020204" pitchFamily="34" charset="0"/>
                <a:cs typeface="Arial" panose="020B0604020202020204" pitchFamily="34" charset="0"/>
              </a:rPr>
              <a:t>1 мм </a:t>
            </a:r>
            <a:r>
              <a:rPr lang="ru-RU" altLang="ru-RU" sz="2300" dirty="0">
                <a:latin typeface="Arial" panose="020B0604020202020204" pitchFamily="34" charset="0"/>
                <a:cs typeface="Arial" panose="020B0604020202020204" pitchFamily="34" charset="0"/>
              </a:rPr>
              <a:t>средняя точка попадания при стрельбе на </a:t>
            </a:r>
            <a:r>
              <a:rPr lang="ru-RU" altLang="ru-RU" sz="2300" b="1" dirty="0">
                <a:latin typeface="Arial" panose="020B0604020202020204" pitchFamily="34" charset="0"/>
                <a:cs typeface="Arial" panose="020B0604020202020204" pitchFamily="34" charset="0"/>
              </a:rPr>
              <a:t>100 м</a:t>
            </a:r>
            <a:r>
              <a:rPr lang="ru-RU" altLang="ru-RU" sz="2300" dirty="0">
                <a:latin typeface="Arial" panose="020B0604020202020204" pitchFamily="34" charset="0"/>
                <a:cs typeface="Arial" panose="020B0604020202020204" pitchFamily="34" charset="0"/>
              </a:rPr>
              <a:t> смещается на </a:t>
            </a:r>
            <a:r>
              <a:rPr lang="ru-RU" altLang="ru-RU" sz="2300" b="1" dirty="0">
                <a:latin typeface="Arial" panose="020B0604020202020204" pitchFamily="34" charset="0"/>
                <a:cs typeface="Arial" panose="020B0604020202020204" pitchFamily="34" charset="0"/>
              </a:rPr>
              <a:t>26 см</a:t>
            </a:r>
            <a:r>
              <a:rPr lang="ru-RU" altLang="ru-RU" sz="2300" dirty="0">
                <a:latin typeface="Arial" panose="020B0604020202020204" pitchFamily="34" charset="0"/>
                <a:cs typeface="Arial" panose="020B0604020202020204" pitchFamily="34" charset="0"/>
              </a:rPr>
              <a:t>. Один полный оборот мушки перемещает среднюю точку попадания по высоте при стрельбе на </a:t>
            </a:r>
            <a:r>
              <a:rPr lang="ru-RU" altLang="ru-RU" sz="2300" b="1" dirty="0">
                <a:latin typeface="Arial" panose="020B0604020202020204" pitchFamily="34" charset="0"/>
                <a:cs typeface="Arial" panose="020B0604020202020204" pitchFamily="34" charset="0"/>
              </a:rPr>
              <a:t>100 м</a:t>
            </a:r>
            <a:r>
              <a:rPr lang="ru-RU" altLang="ru-RU" sz="2300" dirty="0">
                <a:latin typeface="Arial" panose="020B0604020202020204" pitchFamily="34" charset="0"/>
                <a:cs typeface="Arial" panose="020B0604020202020204" pitchFamily="34" charset="0"/>
              </a:rPr>
              <a:t> на </a:t>
            </a:r>
            <a:r>
              <a:rPr lang="ru-RU" altLang="ru-RU" sz="2300" b="1" dirty="0">
                <a:latin typeface="Arial" panose="020B0604020202020204" pitchFamily="34" charset="0"/>
                <a:cs typeface="Arial" panose="020B0604020202020204" pitchFamily="34" charset="0"/>
              </a:rPr>
              <a:t>20 см</a:t>
            </a:r>
            <a:r>
              <a:rPr lang="ru-RU" altLang="ru-RU" sz="2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ru-RU" altLang="ru-RU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ru-RU" altLang="ru-RU" sz="2300" dirty="0">
                <a:latin typeface="Arial" panose="020B0604020202020204" pitchFamily="34" charset="0"/>
                <a:cs typeface="Arial" panose="020B0604020202020204" pitchFamily="34" charset="0"/>
              </a:rPr>
              <a:t>     Правильность перемещения мушки проверяется повтор­ной стрельбой.</a:t>
            </a:r>
            <a:endParaRPr lang="ru-RU" altLang="ru-RU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ru-RU" altLang="ru-RU" sz="2300" dirty="0">
                <a:latin typeface="Arial" panose="020B0604020202020204" pitchFamily="34" charset="0"/>
                <a:cs typeface="Arial" panose="020B0604020202020204" pitchFamily="34" charset="0"/>
              </a:rPr>
              <a:t>     После приведения автомата к нормальному бою старая риска на полозке мушки забивается, а вместо нее набивается новая.</a:t>
            </a:r>
            <a:endParaRPr lang="ru-RU" altLang="ru-RU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ru-RU" altLang="ru-RU" sz="2300" dirty="0">
                <a:latin typeface="Arial" panose="020B0604020202020204" pitchFamily="34" charset="0"/>
                <a:cs typeface="Arial" panose="020B0604020202020204" pitchFamily="34" charset="0"/>
              </a:rPr>
              <a:t>     Последний результат стрельбы при приведении автома­та к нормальному бою заносится в карточку качественного состояния.</a:t>
            </a:r>
            <a:endParaRPr lang="ru-RU" altLang="ru-RU" sz="9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6388" name="Rectangle 6"/>
          <p:cNvSpPr/>
          <p:nvPr/>
        </p:nvSpPr>
        <p:spPr>
          <a:xfrm>
            <a:off x="8229600" y="228600"/>
            <a:ext cx="533400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b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ru-RU" altLang="ru-RU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endParaRPr lang="ru-RU" altLang="ru-RU" sz="2400" b="1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0" y="0"/>
            <a:ext cx="9135110" cy="460375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p>
            <a:pPr algn="ctr"/>
            <a:r>
              <a:rPr lang="ru-RU" altLang="ru-RU" sz="2400" b="1" dirty="0">
                <a:solidFill>
                  <a:srgbClr val="FFFF00"/>
                </a:solidFill>
                <a:sym typeface="+mn-ea"/>
              </a:rPr>
              <a:t>Приведение к нормальному бою автомата АК-74</a:t>
            </a:r>
            <a:endParaRPr lang="ru-RU" altLang="ru-RU" sz="24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4" name="Объект 3"/>
          <p:cNvGraphicFramePr>
            <a:graphicFrameLocks noGrp="1"/>
          </p:cNvGraphicFramePr>
          <p:nvPr>
            <p:ph idx="1"/>
            <p:custDataLst>
              <p:tags r:id="rId1"/>
            </p:custDataLst>
          </p:nvPr>
        </p:nvGraphicFramePr>
        <p:xfrm>
          <a:off x="-36195" y="908685"/>
          <a:ext cx="9130665" cy="199453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113405"/>
                <a:gridCol w="3112770"/>
                <a:gridCol w="2904490"/>
              </a:tblGrid>
              <a:tr h="104013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2000" b="1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Дата проверки боя</a:t>
                      </a:r>
                      <a:endParaRPr lang="ru-RU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2000" b="1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ru-RU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ru-RU" sz="2000" b="1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ru-RU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/>
                        <a:cs typeface="Arial" panose="020B0604020202020204" pitchFamily="34" charset="0"/>
                      </a:endParaRPr>
                    </a:p>
                  </a:txBody>
                  <a:tcPr marL="68573" marR="68573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2000" b="1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Результат проверки боя</a:t>
                      </a:r>
                      <a:endParaRPr lang="ru-RU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73" marR="68573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2000" b="1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Подпись лица, проверяющего бой оружия</a:t>
                      </a:r>
                      <a:endParaRPr lang="ru-RU" sz="2000" b="1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/>
                        <a:cs typeface="Arial" panose="020B0604020202020204" pitchFamily="34" charset="0"/>
                      </a:endParaRPr>
                    </a:p>
                  </a:txBody>
                  <a:tcPr marL="68573" marR="68573" marT="0" marB="0"/>
                </a:tc>
              </a:tr>
              <a:tr h="95440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2000" b="1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07.05.2024 г.</a:t>
                      </a:r>
                      <a:endParaRPr lang="ru-RU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/>
                        <a:cs typeface="Arial" panose="020B0604020202020204" pitchFamily="34" charset="0"/>
                      </a:endParaRPr>
                    </a:p>
                  </a:txBody>
                  <a:tcPr marL="68573" marR="68573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2000" b="1" u="sng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П2-3</a:t>
                      </a:r>
                      <a:endParaRPr lang="ru-RU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2000" b="1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</a:t>
                      </a:r>
                      <a:endParaRPr lang="ru-RU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/>
                        <a:cs typeface="Arial" panose="020B0604020202020204" pitchFamily="34" charset="0"/>
                      </a:endParaRPr>
                    </a:p>
                  </a:txBody>
                  <a:tcPr marL="68573" marR="68573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ru-RU" sz="2000" b="1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Лейтенант Петров</a:t>
                      </a:r>
                      <a:endParaRPr lang="ru-RU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73" marR="68573" marT="0" marB="0"/>
                </a:tc>
              </a:tr>
            </a:tbl>
          </a:graphicData>
        </a:graphic>
      </p:graphicFrame>
      <p:sp>
        <p:nvSpPr>
          <p:cNvPr id="17425" name="Rectangle 1"/>
          <p:cNvSpPr/>
          <p:nvPr/>
        </p:nvSpPr>
        <p:spPr>
          <a:xfrm>
            <a:off x="228600" y="2637155"/>
            <a:ext cx="8382000" cy="3646488"/>
          </a:xfrm>
          <a:prstGeom prst="rect">
            <a:avLst/>
          </a:prstGeom>
          <a:noFill/>
          <a:ln w="9525">
            <a:noFill/>
          </a:ln>
        </p:spPr>
        <p:txBody>
          <a:bodyPr bIns="0" anchor="ctr" anchorCtr="0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b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marL="0" lvl="0" indent="539750" algn="just">
              <a:spcBef>
                <a:spcPct val="0"/>
              </a:spcBef>
              <a:buNone/>
            </a:pPr>
            <a:r>
              <a:rPr lang="ru-RU" altLang="ru-RU" sz="2600" b="1" dirty="0">
                <a:cs typeface="Times New Roman" panose="02020603050405020304" pitchFamily="18" charset="0"/>
              </a:rPr>
              <a:t>Запись результата проверки боя расшифровывается следующим образом: числитель дроби означает отклонение средней точки попадания от контрольной, знаменатель - габарит расположения пробоин(габарит кучности 15см); буква П обозначает «вправо» (право 2см.), буква Л - «влево», знак «+» – отклонение вверх, знак «-» - отклонение вниз(вниз 3см).</a:t>
            </a:r>
            <a:endParaRPr lang="ru-RU" altLang="ru-RU" sz="2600" b="1" dirty="0"/>
          </a:p>
        </p:txBody>
      </p:sp>
      <p:sp>
        <p:nvSpPr>
          <p:cNvPr id="2" name="Rectangle 22"/>
          <p:cNvSpPr>
            <a:spLocks noChangeArrowheads="1"/>
          </p:cNvSpPr>
          <p:nvPr/>
        </p:nvSpPr>
        <p:spPr bwMode="auto">
          <a:xfrm>
            <a:off x="0" y="6985"/>
            <a:ext cx="9135110" cy="460375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p>
            <a:pPr algn="ctr"/>
            <a:r>
              <a:rPr lang="ru-RU" altLang="ru-RU" sz="2400" b="1" dirty="0">
                <a:solidFill>
                  <a:srgbClr val="FFFF66"/>
                </a:solidFill>
                <a:sym typeface="+mn-ea"/>
              </a:rPr>
              <a:t>Пример оформления результатов проверки боя автомата </a:t>
            </a:r>
            <a:endParaRPr lang="ru-RU" altLang="ru-RU" sz="24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Блок-схема: данные 38"/>
          <p:cNvSpPr/>
          <p:nvPr/>
        </p:nvSpPr>
        <p:spPr>
          <a:xfrm>
            <a:off x="144016" y="3212976"/>
            <a:ext cx="4644008" cy="936104"/>
          </a:xfrm>
          <a:prstGeom prst="flowChartInputOutpu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-635" y="0"/>
            <a:ext cx="9135110" cy="460375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2400" b="1" dirty="0" smtClean="0">
                <a:solidFill>
                  <a:schemeClr val="bg1"/>
                </a:solidFill>
              </a:rPr>
              <a:t>Правила проверки боя автомата АК-74</a:t>
            </a:r>
            <a:endParaRPr lang="ru-RU" altLang="ru-RU" sz="24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grpSp>
        <p:nvGrpSpPr>
          <p:cNvPr id="3" name="Группа 24"/>
          <p:cNvGrpSpPr/>
          <p:nvPr/>
        </p:nvGrpSpPr>
        <p:grpSpPr>
          <a:xfrm>
            <a:off x="7618686" y="2770129"/>
            <a:ext cx="675379" cy="864096"/>
            <a:chOff x="2267744" y="2196905"/>
            <a:chExt cx="1539475" cy="2060293"/>
          </a:xfrm>
        </p:grpSpPr>
        <p:grpSp>
          <p:nvGrpSpPr>
            <p:cNvPr id="5" name="Группа 21"/>
            <p:cNvGrpSpPr/>
            <p:nvPr/>
          </p:nvGrpSpPr>
          <p:grpSpPr>
            <a:xfrm>
              <a:off x="2267744" y="2196905"/>
              <a:ext cx="1515482" cy="2060293"/>
              <a:chOff x="2194079" y="2196905"/>
              <a:chExt cx="1515482" cy="2060293"/>
            </a:xfrm>
          </p:grpSpPr>
          <p:grpSp>
            <p:nvGrpSpPr>
              <p:cNvPr id="8" name="Группа 7"/>
              <p:cNvGrpSpPr/>
              <p:nvPr/>
            </p:nvGrpSpPr>
            <p:grpSpPr>
              <a:xfrm>
                <a:off x="2194079" y="2196905"/>
                <a:ext cx="1513825" cy="2060293"/>
                <a:chOff x="2173372" y="3738227"/>
                <a:chExt cx="1174493" cy="1562981"/>
              </a:xfrm>
            </p:grpSpPr>
            <p:sp>
              <p:nvSpPr>
                <p:cNvPr id="7" name="Прямоугольник 6"/>
                <p:cNvSpPr/>
                <p:nvPr/>
              </p:nvSpPr>
              <p:spPr>
                <a:xfrm>
                  <a:off x="2173372" y="4191471"/>
                  <a:ext cx="1174492" cy="1109737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rgbClr val="0033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/>
                </a:p>
              </p:txBody>
            </p:sp>
            <p:sp>
              <p:nvSpPr>
                <p:cNvPr id="11" name="Овал 10"/>
                <p:cNvSpPr/>
                <p:nvPr/>
              </p:nvSpPr>
              <p:spPr>
                <a:xfrm>
                  <a:off x="2173374" y="3738227"/>
                  <a:ext cx="1174491" cy="1008112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/>
                </a:p>
              </p:txBody>
            </p:sp>
          </p:grpSp>
          <p:sp>
            <p:nvSpPr>
              <p:cNvPr id="9" name="Овал 8"/>
              <p:cNvSpPr/>
              <p:nvPr/>
            </p:nvSpPr>
            <p:spPr>
              <a:xfrm>
                <a:off x="2195736" y="2204864"/>
                <a:ext cx="1513825" cy="1368152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14" name="Овал 13"/>
              <p:cNvSpPr/>
              <p:nvPr/>
            </p:nvSpPr>
            <p:spPr>
              <a:xfrm>
                <a:off x="2699792" y="2645297"/>
                <a:ext cx="504056" cy="495671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15" name="Овал 14"/>
              <p:cNvSpPr/>
              <p:nvPr/>
            </p:nvSpPr>
            <p:spPr>
              <a:xfrm>
                <a:off x="2483768" y="2426960"/>
                <a:ext cx="952872" cy="930032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</p:grpSp>
        <p:cxnSp>
          <p:nvCxnSpPr>
            <p:cNvPr id="21" name="Прямая соединительная линия 20"/>
            <p:cNvCxnSpPr/>
            <p:nvPr/>
          </p:nvCxnSpPr>
          <p:spPr>
            <a:xfrm>
              <a:off x="3024000" y="2204864"/>
              <a:ext cx="0" cy="2052334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Прямая соединительная линия 23"/>
            <p:cNvCxnSpPr/>
            <p:nvPr/>
          </p:nvCxnSpPr>
          <p:spPr>
            <a:xfrm>
              <a:off x="2293394" y="3645024"/>
              <a:ext cx="1513825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Прямая соединительная линия 26"/>
            <p:cNvCxnSpPr/>
            <p:nvPr/>
          </p:nvCxnSpPr>
          <p:spPr>
            <a:xfrm>
              <a:off x="2269401" y="2888940"/>
              <a:ext cx="1513825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Скругленная прямоугольная выноска 31"/>
          <p:cNvSpPr/>
          <p:nvPr/>
        </p:nvSpPr>
        <p:spPr>
          <a:xfrm>
            <a:off x="899592" y="1988840"/>
            <a:ext cx="2131634" cy="864096"/>
          </a:xfrm>
          <a:prstGeom prst="wedgeRoundRectCallout">
            <a:avLst>
              <a:gd name="adj1" fmla="val 49641"/>
              <a:gd name="adj2" fmla="val 93561"/>
              <a:gd name="adj3" fmla="val 16667"/>
            </a:avLst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Положение для ст</a:t>
            </a:r>
            <a:r>
              <a:rPr lang="ru-RU" b="1" dirty="0"/>
              <a:t>р</a:t>
            </a:r>
            <a:r>
              <a:rPr lang="ru-RU" b="1" dirty="0" smtClean="0"/>
              <a:t>ельбы- лежа с упора</a:t>
            </a:r>
            <a:endParaRPr lang="ru-RU" b="1" dirty="0"/>
          </a:p>
        </p:txBody>
      </p:sp>
      <p:sp>
        <p:nvSpPr>
          <p:cNvPr id="33" name="Скругленная прямоугольная выноска 32"/>
          <p:cNvSpPr/>
          <p:nvPr/>
        </p:nvSpPr>
        <p:spPr>
          <a:xfrm>
            <a:off x="6084168" y="1268760"/>
            <a:ext cx="2131634" cy="636735"/>
          </a:xfrm>
          <a:prstGeom prst="wedgeRoundRectCallout">
            <a:avLst>
              <a:gd name="adj1" fmla="val -39652"/>
              <a:gd name="adj2" fmla="val 289830"/>
              <a:gd name="adj3" fmla="val 16667"/>
            </a:avLst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Дальность стрельбы=100м.</a:t>
            </a:r>
            <a:endParaRPr lang="ru-RU" b="1" dirty="0"/>
          </a:p>
        </p:txBody>
      </p:sp>
      <p:pic>
        <p:nvPicPr>
          <p:cNvPr id="43010" name="Picture 2" descr="E:\ФОТО\Огневой городок\5.pn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583158" y="2924944"/>
            <a:ext cx="4132858" cy="1141238"/>
          </a:xfrm>
          <a:prstGeom prst="rect">
            <a:avLst/>
          </a:prstGeom>
          <a:noFill/>
        </p:spPr>
      </p:pic>
      <p:cxnSp>
        <p:nvCxnSpPr>
          <p:cNvPr id="26" name="Прямая со стрелкой 25"/>
          <p:cNvCxnSpPr/>
          <p:nvPr/>
        </p:nvCxnSpPr>
        <p:spPr>
          <a:xfrm>
            <a:off x="4705487" y="3383252"/>
            <a:ext cx="2997029" cy="53281"/>
          </a:xfrm>
          <a:prstGeom prst="straightConnector1">
            <a:avLst/>
          </a:prstGeom>
          <a:ln w="19050">
            <a:solidFill>
              <a:srgbClr val="C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Скругленная прямоугольная выноска 34"/>
          <p:cNvSpPr/>
          <p:nvPr/>
        </p:nvSpPr>
        <p:spPr>
          <a:xfrm>
            <a:off x="3707904" y="1628800"/>
            <a:ext cx="1656184" cy="720080"/>
          </a:xfrm>
          <a:prstGeom prst="wedgeRoundRectCallout">
            <a:avLst>
              <a:gd name="adj1" fmla="val -34365"/>
              <a:gd name="adj2" fmla="val 185053"/>
              <a:gd name="adj3" fmla="val 16667"/>
            </a:avLst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Прицел </a:t>
            </a:r>
            <a:r>
              <a:rPr lang="ru-RU" b="1" dirty="0" smtClean="0">
                <a:solidFill>
                  <a:schemeClr val="tx1"/>
                </a:solidFill>
              </a:rPr>
              <a:t>– 4 (постоянный)</a:t>
            </a:r>
            <a:endParaRPr lang="ru-RU" b="1" dirty="0">
              <a:solidFill>
                <a:schemeClr val="tx1"/>
              </a:solidFill>
            </a:endParaRPr>
          </a:p>
        </p:txBody>
      </p:sp>
      <p:sp>
        <p:nvSpPr>
          <p:cNvPr id="36" name="Скругленная прямоугольная выноска 35"/>
          <p:cNvSpPr/>
          <p:nvPr/>
        </p:nvSpPr>
        <p:spPr>
          <a:xfrm>
            <a:off x="3419872" y="4653136"/>
            <a:ext cx="1843602" cy="636735"/>
          </a:xfrm>
          <a:prstGeom prst="wedgeRoundRectCallout">
            <a:avLst>
              <a:gd name="adj1" fmla="val 12971"/>
              <a:gd name="adj2" fmla="val -242465"/>
              <a:gd name="adj3" fmla="val 16667"/>
            </a:avLst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Автомат с компенсатором</a:t>
            </a:r>
            <a:endParaRPr lang="ru-RU" b="1" dirty="0"/>
          </a:p>
        </p:txBody>
      </p:sp>
      <p:sp>
        <p:nvSpPr>
          <p:cNvPr id="42" name="Пятно 1 41"/>
          <p:cNvSpPr/>
          <p:nvPr/>
        </p:nvSpPr>
        <p:spPr>
          <a:xfrm>
            <a:off x="4644008" y="3212976"/>
            <a:ext cx="492302" cy="421249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3" name="Скругленная прямоугольная выноска 42"/>
          <p:cNvSpPr/>
          <p:nvPr/>
        </p:nvSpPr>
        <p:spPr>
          <a:xfrm>
            <a:off x="5580112" y="3645024"/>
            <a:ext cx="1584176" cy="792088"/>
          </a:xfrm>
          <a:prstGeom prst="wedgeRoundRectCallout">
            <a:avLst>
              <a:gd name="adj1" fmla="val -96025"/>
              <a:gd name="adj2" fmla="val -70699"/>
              <a:gd name="adj3" fmla="val 16667"/>
            </a:avLst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Четыре одиночных выстрела</a:t>
            </a:r>
            <a:endParaRPr lang="ru-RU" b="1" dirty="0"/>
          </a:p>
        </p:txBody>
      </p:sp>
      <p:sp>
        <p:nvSpPr>
          <p:cNvPr id="28" name="Прямоугольник 27"/>
          <p:cNvSpPr/>
          <p:nvPr/>
        </p:nvSpPr>
        <p:spPr>
          <a:xfrm>
            <a:off x="7308304" y="2248906"/>
            <a:ext cx="1296144" cy="17281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3" name="Записанный звук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03138" y="6345324"/>
            <a:ext cx="360040" cy="36004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1000"/>
    </mc:Choice>
    <mc:Fallback>
      <p:transition spd="slow" advClick="0" advTm="3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6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3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grpId="1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6" presetClass="emph" presetSubtype="0" repeatCount="300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grpId="0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1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grpId="0" nodeType="withEffect">
                                  <p:stCondLst>
                                    <p:cond delay="16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grpId="1" nodeType="withEffect">
                                  <p:stCondLst>
                                    <p:cond delay="2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31" presetClass="entr" presetSubtype="0" fill="hold" grpId="0" nodeType="withEffect">
                                  <p:stCondLst>
                                    <p:cond delay="23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16" fill="hold" grpId="0" nodeType="withEffect">
                                  <p:stCondLst>
                                    <p:cond delay="22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5" presetClass="emph" presetSubtype="0" repeatCount="4000" fill="hold" grpId="1" nodeType="withEffect">
                                  <p:stCondLst>
                                    <p:cond delay="230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1" presetClass="exit" presetSubtype="0" fill="hold" grpId="2" nodeType="withEffect">
                                  <p:stCondLst>
                                    <p:cond delay="29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xit" presetSubtype="0" fill="hold" grpId="1" nodeType="withEffect">
                                  <p:stCondLst>
                                    <p:cond delay="27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1200">
                <p:cTn id="7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39" grpId="0" bldLvl="0" animBg="1"/>
      <p:bldP spid="32" grpId="0" bldLvl="0" animBg="1"/>
      <p:bldP spid="32" grpId="1" bldLvl="0" animBg="1"/>
      <p:bldP spid="33" grpId="0" bldLvl="0" animBg="1"/>
      <p:bldP spid="33" grpId="1" bldLvl="0" animBg="1"/>
      <p:bldP spid="35" grpId="0" bldLvl="0" animBg="1"/>
      <p:bldP spid="35" grpId="1" bldLvl="0" animBg="1"/>
      <p:bldP spid="36" grpId="0" bldLvl="0" animBg="1"/>
      <p:bldP spid="36" grpId="1" bldLvl="0" animBg="1"/>
      <p:bldP spid="42" grpId="0" bldLvl="0" animBg="1"/>
      <p:bldP spid="42" grpId="1" bldLvl="0" animBg="1"/>
      <p:bldP spid="42" grpId="2" bldLvl="0" animBg="1"/>
      <p:bldP spid="43" grpId="0" bldLvl="0" animBg="1"/>
      <p:bldP spid="43" grpId="1" bldLvl="0" animBg="1"/>
      <p:bldP spid="28" grpId="0" bldLvl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635" y="0"/>
            <a:ext cx="9150350" cy="460375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2400" b="1" dirty="0" smtClean="0">
                <a:solidFill>
                  <a:schemeClr val="bg1"/>
                </a:solidFill>
              </a:rPr>
              <a:t>Правила проверки боя автомата АК-74</a:t>
            </a:r>
            <a:endParaRPr lang="ru-RU" altLang="ru-RU" sz="24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4348775" y="4509120"/>
            <a:ext cx="158418" cy="93610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8" name="Полилиния 17"/>
          <p:cNvSpPr/>
          <p:nvPr/>
        </p:nvSpPr>
        <p:spPr>
          <a:xfrm>
            <a:off x="2843808" y="4509120"/>
            <a:ext cx="3168352" cy="936104"/>
          </a:xfrm>
          <a:custGeom>
            <a:avLst/>
            <a:gdLst>
              <a:gd name="connsiteX0" fmla="*/ 0 w 4282289"/>
              <a:gd name="connsiteY0" fmla="*/ 9053 h 1358019"/>
              <a:gd name="connsiteX1" fmla="*/ 1530036 w 4282289"/>
              <a:gd name="connsiteY1" fmla="*/ 0 h 1358019"/>
              <a:gd name="connsiteX2" fmla="*/ 1530036 w 4282289"/>
              <a:gd name="connsiteY2" fmla="*/ 353085 h 1358019"/>
              <a:gd name="connsiteX3" fmla="*/ 1557196 w 4282289"/>
              <a:gd name="connsiteY3" fmla="*/ 525101 h 1358019"/>
              <a:gd name="connsiteX4" fmla="*/ 1620571 w 4282289"/>
              <a:gd name="connsiteY4" fmla="*/ 642796 h 1358019"/>
              <a:gd name="connsiteX5" fmla="*/ 1747319 w 4282289"/>
              <a:gd name="connsiteY5" fmla="*/ 733330 h 1358019"/>
              <a:gd name="connsiteX6" fmla="*/ 1846907 w 4282289"/>
              <a:gd name="connsiteY6" fmla="*/ 787651 h 1358019"/>
              <a:gd name="connsiteX7" fmla="*/ 1973656 w 4282289"/>
              <a:gd name="connsiteY7" fmla="*/ 823865 h 1358019"/>
              <a:gd name="connsiteX8" fmla="*/ 2109458 w 4282289"/>
              <a:gd name="connsiteY8" fmla="*/ 832918 h 1358019"/>
              <a:gd name="connsiteX9" fmla="*/ 2254313 w 4282289"/>
              <a:gd name="connsiteY9" fmla="*/ 832918 h 1358019"/>
              <a:gd name="connsiteX10" fmla="*/ 2372008 w 4282289"/>
              <a:gd name="connsiteY10" fmla="*/ 805758 h 1358019"/>
              <a:gd name="connsiteX11" fmla="*/ 2471596 w 4282289"/>
              <a:gd name="connsiteY11" fmla="*/ 778598 h 1358019"/>
              <a:gd name="connsiteX12" fmla="*/ 2553078 w 4282289"/>
              <a:gd name="connsiteY12" fmla="*/ 733330 h 1358019"/>
              <a:gd name="connsiteX13" fmla="*/ 2634559 w 4282289"/>
              <a:gd name="connsiteY13" fmla="*/ 651849 h 1358019"/>
              <a:gd name="connsiteX14" fmla="*/ 2670773 w 4282289"/>
              <a:gd name="connsiteY14" fmla="*/ 570368 h 1358019"/>
              <a:gd name="connsiteX15" fmla="*/ 2734147 w 4282289"/>
              <a:gd name="connsiteY15" fmla="*/ 470780 h 1358019"/>
              <a:gd name="connsiteX16" fmla="*/ 2752254 w 4282289"/>
              <a:gd name="connsiteY16" fmla="*/ 380245 h 1358019"/>
              <a:gd name="connsiteX17" fmla="*/ 2761307 w 4282289"/>
              <a:gd name="connsiteY17" fmla="*/ 307817 h 1358019"/>
              <a:gd name="connsiteX18" fmla="*/ 2761307 w 4282289"/>
              <a:gd name="connsiteY18" fmla="*/ 9053 h 1358019"/>
              <a:gd name="connsiteX19" fmla="*/ 4282289 w 4282289"/>
              <a:gd name="connsiteY19" fmla="*/ 9053 h 1358019"/>
              <a:gd name="connsiteX20" fmla="*/ 4273236 w 4282289"/>
              <a:gd name="connsiteY20" fmla="*/ 1358019 h 1358019"/>
              <a:gd name="connsiteX21" fmla="*/ 9054 w 4282289"/>
              <a:gd name="connsiteY21" fmla="*/ 1358019 h 1358019"/>
              <a:gd name="connsiteX22" fmla="*/ 0 w 4282289"/>
              <a:gd name="connsiteY22" fmla="*/ 9053 h 1358019"/>
              <a:gd name="connsiteX0-1" fmla="*/ 0 w 4282289"/>
              <a:gd name="connsiteY0-2" fmla="*/ 9053 h 1358019"/>
              <a:gd name="connsiteX1-3" fmla="*/ 1530036 w 4282289"/>
              <a:gd name="connsiteY1-4" fmla="*/ 0 h 1358019"/>
              <a:gd name="connsiteX2-5" fmla="*/ 1530036 w 4282289"/>
              <a:gd name="connsiteY2-6" fmla="*/ 353085 h 1358019"/>
              <a:gd name="connsiteX3-7" fmla="*/ 1557196 w 4282289"/>
              <a:gd name="connsiteY3-8" fmla="*/ 525101 h 1358019"/>
              <a:gd name="connsiteX4-9" fmla="*/ 1620571 w 4282289"/>
              <a:gd name="connsiteY4-10" fmla="*/ 642796 h 1358019"/>
              <a:gd name="connsiteX5-11" fmla="*/ 1747319 w 4282289"/>
              <a:gd name="connsiteY5-12" fmla="*/ 733330 h 1358019"/>
              <a:gd name="connsiteX6-13" fmla="*/ 1846907 w 4282289"/>
              <a:gd name="connsiteY6-14" fmla="*/ 787651 h 1358019"/>
              <a:gd name="connsiteX7-15" fmla="*/ 1973656 w 4282289"/>
              <a:gd name="connsiteY7-16" fmla="*/ 823865 h 1358019"/>
              <a:gd name="connsiteX8-17" fmla="*/ 2109458 w 4282289"/>
              <a:gd name="connsiteY8-18" fmla="*/ 832918 h 1358019"/>
              <a:gd name="connsiteX9-19" fmla="*/ 2254313 w 4282289"/>
              <a:gd name="connsiteY9-20" fmla="*/ 832918 h 1358019"/>
              <a:gd name="connsiteX10-21" fmla="*/ 2372008 w 4282289"/>
              <a:gd name="connsiteY10-22" fmla="*/ 805758 h 1358019"/>
              <a:gd name="connsiteX11-23" fmla="*/ 2471596 w 4282289"/>
              <a:gd name="connsiteY11-24" fmla="*/ 778598 h 1358019"/>
              <a:gd name="connsiteX12-25" fmla="*/ 2553078 w 4282289"/>
              <a:gd name="connsiteY12-26" fmla="*/ 733330 h 1358019"/>
              <a:gd name="connsiteX13-27" fmla="*/ 2634559 w 4282289"/>
              <a:gd name="connsiteY13-28" fmla="*/ 651849 h 1358019"/>
              <a:gd name="connsiteX14-29" fmla="*/ 2707483 w 4282289"/>
              <a:gd name="connsiteY14-30" fmla="*/ 601032 h 1358019"/>
              <a:gd name="connsiteX15-31" fmla="*/ 2734147 w 4282289"/>
              <a:gd name="connsiteY15-32" fmla="*/ 470780 h 1358019"/>
              <a:gd name="connsiteX16-33" fmla="*/ 2752254 w 4282289"/>
              <a:gd name="connsiteY16-34" fmla="*/ 380245 h 1358019"/>
              <a:gd name="connsiteX17-35" fmla="*/ 2761307 w 4282289"/>
              <a:gd name="connsiteY17-36" fmla="*/ 307817 h 1358019"/>
              <a:gd name="connsiteX18-37" fmla="*/ 2761307 w 4282289"/>
              <a:gd name="connsiteY18-38" fmla="*/ 9053 h 1358019"/>
              <a:gd name="connsiteX19-39" fmla="*/ 4282289 w 4282289"/>
              <a:gd name="connsiteY19-40" fmla="*/ 9053 h 1358019"/>
              <a:gd name="connsiteX20-41" fmla="*/ 4273236 w 4282289"/>
              <a:gd name="connsiteY20-42" fmla="*/ 1358019 h 1358019"/>
              <a:gd name="connsiteX21-43" fmla="*/ 9054 w 4282289"/>
              <a:gd name="connsiteY21-44" fmla="*/ 1358019 h 1358019"/>
              <a:gd name="connsiteX22-45" fmla="*/ 0 w 4282289"/>
              <a:gd name="connsiteY22-46" fmla="*/ 9053 h 1358019"/>
              <a:gd name="connsiteX0-47" fmla="*/ 0 w 4282289"/>
              <a:gd name="connsiteY0-48" fmla="*/ 9053 h 1358019"/>
              <a:gd name="connsiteX1-49" fmla="*/ 1530036 w 4282289"/>
              <a:gd name="connsiteY1-50" fmla="*/ 0 h 1358019"/>
              <a:gd name="connsiteX2-51" fmla="*/ 1530036 w 4282289"/>
              <a:gd name="connsiteY2-52" fmla="*/ 353085 h 1358019"/>
              <a:gd name="connsiteX3-53" fmla="*/ 1557196 w 4282289"/>
              <a:gd name="connsiteY3-54" fmla="*/ 525101 h 1358019"/>
              <a:gd name="connsiteX4-55" fmla="*/ 1620571 w 4282289"/>
              <a:gd name="connsiteY4-56" fmla="*/ 642796 h 1358019"/>
              <a:gd name="connsiteX5-57" fmla="*/ 1747319 w 4282289"/>
              <a:gd name="connsiteY5-58" fmla="*/ 733330 h 1358019"/>
              <a:gd name="connsiteX6-59" fmla="*/ 1846907 w 4282289"/>
              <a:gd name="connsiteY6-60" fmla="*/ 787651 h 1358019"/>
              <a:gd name="connsiteX7-61" fmla="*/ 1973656 w 4282289"/>
              <a:gd name="connsiteY7-62" fmla="*/ 823865 h 1358019"/>
              <a:gd name="connsiteX8-63" fmla="*/ 2109458 w 4282289"/>
              <a:gd name="connsiteY8-64" fmla="*/ 832918 h 1358019"/>
              <a:gd name="connsiteX9-65" fmla="*/ 2254313 w 4282289"/>
              <a:gd name="connsiteY9-66" fmla="*/ 832918 h 1358019"/>
              <a:gd name="connsiteX10-67" fmla="*/ 2372008 w 4282289"/>
              <a:gd name="connsiteY10-68" fmla="*/ 805758 h 1358019"/>
              <a:gd name="connsiteX11-69" fmla="*/ 2471596 w 4282289"/>
              <a:gd name="connsiteY11-70" fmla="*/ 778598 h 1358019"/>
              <a:gd name="connsiteX12-71" fmla="*/ 2553078 w 4282289"/>
              <a:gd name="connsiteY12-72" fmla="*/ 733330 h 1358019"/>
              <a:gd name="connsiteX13-73" fmla="*/ 2634559 w 4282289"/>
              <a:gd name="connsiteY13-74" fmla="*/ 651849 h 1358019"/>
              <a:gd name="connsiteX14-75" fmla="*/ 2689129 w 4282289"/>
              <a:gd name="connsiteY14-76" fmla="*/ 601032 h 1358019"/>
              <a:gd name="connsiteX15-77" fmla="*/ 2734147 w 4282289"/>
              <a:gd name="connsiteY15-78" fmla="*/ 470780 h 1358019"/>
              <a:gd name="connsiteX16-79" fmla="*/ 2752254 w 4282289"/>
              <a:gd name="connsiteY16-80" fmla="*/ 380245 h 1358019"/>
              <a:gd name="connsiteX17-81" fmla="*/ 2761307 w 4282289"/>
              <a:gd name="connsiteY17-82" fmla="*/ 307817 h 1358019"/>
              <a:gd name="connsiteX18-83" fmla="*/ 2761307 w 4282289"/>
              <a:gd name="connsiteY18-84" fmla="*/ 9053 h 1358019"/>
              <a:gd name="connsiteX19-85" fmla="*/ 4282289 w 4282289"/>
              <a:gd name="connsiteY19-86" fmla="*/ 9053 h 1358019"/>
              <a:gd name="connsiteX20-87" fmla="*/ 4273236 w 4282289"/>
              <a:gd name="connsiteY20-88" fmla="*/ 1358019 h 1358019"/>
              <a:gd name="connsiteX21-89" fmla="*/ 9054 w 4282289"/>
              <a:gd name="connsiteY21-90" fmla="*/ 1358019 h 1358019"/>
              <a:gd name="connsiteX22-91" fmla="*/ 0 w 4282289"/>
              <a:gd name="connsiteY22-92" fmla="*/ 9053 h 135801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</a:cxnLst>
            <a:rect l="l" t="t" r="r" b="b"/>
            <a:pathLst>
              <a:path w="4282289" h="1358019">
                <a:moveTo>
                  <a:pt x="0" y="9053"/>
                </a:moveTo>
                <a:lnTo>
                  <a:pt x="1530036" y="0"/>
                </a:lnTo>
                <a:lnTo>
                  <a:pt x="1530036" y="353085"/>
                </a:lnTo>
                <a:lnTo>
                  <a:pt x="1557196" y="525101"/>
                </a:lnTo>
                <a:lnTo>
                  <a:pt x="1620571" y="642796"/>
                </a:lnTo>
                <a:lnTo>
                  <a:pt x="1747319" y="733330"/>
                </a:lnTo>
                <a:lnTo>
                  <a:pt x="1846907" y="787651"/>
                </a:lnTo>
                <a:lnTo>
                  <a:pt x="1973656" y="823865"/>
                </a:lnTo>
                <a:lnTo>
                  <a:pt x="2109458" y="832918"/>
                </a:lnTo>
                <a:lnTo>
                  <a:pt x="2254313" y="832918"/>
                </a:lnTo>
                <a:lnTo>
                  <a:pt x="2372008" y="805758"/>
                </a:lnTo>
                <a:lnTo>
                  <a:pt x="2471596" y="778598"/>
                </a:lnTo>
                <a:lnTo>
                  <a:pt x="2553078" y="733330"/>
                </a:lnTo>
                <a:lnTo>
                  <a:pt x="2634559" y="651849"/>
                </a:lnTo>
                <a:lnTo>
                  <a:pt x="2689129" y="601032"/>
                </a:lnTo>
                <a:lnTo>
                  <a:pt x="2734147" y="470780"/>
                </a:lnTo>
                <a:lnTo>
                  <a:pt x="2752254" y="380245"/>
                </a:lnTo>
                <a:lnTo>
                  <a:pt x="2761307" y="307817"/>
                </a:lnTo>
                <a:lnTo>
                  <a:pt x="2761307" y="9053"/>
                </a:lnTo>
                <a:lnTo>
                  <a:pt x="4282289" y="9053"/>
                </a:lnTo>
                <a:cubicBezTo>
                  <a:pt x="4279271" y="458708"/>
                  <a:pt x="4276254" y="908364"/>
                  <a:pt x="4273236" y="1358019"/>
                </a:cubicBezTo>
                <a:lnTo>
                  <a:pt x="9054" y="1358019"/>
                </a:lnTo>
                <a:lnTo>
                  <a:pt x="0" y="9053"/>
                </a:lnTo>
                <a:close/>
              </a:path>
            </a:pathLst>
          </a:cu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pSp>
        <p:nvGrpSpPr>
          <p:cNvPr id="2" name="Группа 24"/>
          <p:cNvGrpSpPr/>
          <p:nvPr/>
        </p:nvGrpSpPr>
        <p:grpSpPr>
          <a:xfrm>
            <a:off x="4139952" y="1628800"/>
            <a:ext cx="648072" cy="936104"/>
            <a:chOff x="2267744" y="2196905"/>
            <a:chExt cx="1539475" cy="2060293"/>
          </a:xfrm>
        </p:grpSpPr>
        <p:grpSp>
          <p:nvGrpSpPr>
            <p:cNvPr id="3" name="Группа 21"/>
            <p:cNvGrpSpPr/>
            <p:nvPr/>
          </p:nvGrpSpPr>
          <p:grpSpPr>
            <a:xfrm>
              <a:off x="2267744" y="2196905"/>
              <a:ext cx="1515482" cy="2060293"/>
              <a:chOff x="2194079" y="2196905"/>
              <a:chExt cx="1515482" cy="2060293"/>
            </a:xfrm>
          </p:grpSpPr>
          <p:grpSp>
            <p:nvGrpSpPr>
              <p:cNvPr id="5" name="Группа 7"/>
              <p:cNvGrpSpPr/>
              <p:nvPr/>
            </p:nvGrpSpPr>
            <p:grpSpPr>
              <a:xfrm>
                <a:off x="2194079" y="2196905"/>
                <a:ext cx="1513825" cy="2060293"/>
                <a:chOff x="2173372" y="3738227"/>
                <a:chExt cx="1174493" cy="1562981"/>
              </a:xfrm>
            </p:grpSpPr>
            <p:sp>
              <p:nvSpPr>
                <p:cNvPr id="7" name="Прямоугольник 6"/>
                <p:cNvSpPr/>
                <p:nvPr/>
              </p:nvSpPr>
              <p:spPr>
                <a:xfrm>
                  <a:off x="2173372" y="4191471"/>
                  <a:ext cx="1174492" cy="1109737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rgbClr val="0033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/>
                </a:p>
              </p:txBody>
            </p:sp>
            <p:sp>
              <p:nvSpPr>
                <p:cNvPr id="11" name="Овал 10"/>
                <p:cNvSpPr/>
                <p:nvPr/>
              </p:nvSpPr>
              <p:spPr>
                <a:xfrm>
                  <a:off x="2173374" y="3738227"/>
                  <a:ext cx="1174491" cy="1008112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/>
                </a:p>
              </p:txBody>
            </p:sp>
          </p:grpSp>
          <p:sp>
            <p:nvSpPr>
              <p:cNvPr id="9" name="Овал 8"/>
              <p:cNvSpPr/>
              <p:nvPr/>
            </p:nvSpPr>
            <p:spPr>
              <a:xfrm>
                <a:off x="2195736" y="2204864"/>
                <a:ext cx="1513825" cy="1368152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14" name="Овал 13"/>
              <p:cNvSpPr/>
              <p:nvPr/>
            </p:nvSpPr>
            <p:spPr>
              <a:xfrm>
                <a:off x="2699792" y="2645297"/>
                <a:ext cx="504056" cy="495671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15" name="Овал 14"/>
              <p:cNvSpPr/>
              <p:nvPr/>
            </p:nvSpPr>
            <p:spPr>
              <a:xfrm>
                <a:off x="2483768" y="2426960"/>
                <a:ext cx="952872" cy="930032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</p:grpSp>
        <p:cxnSp>
          <p:nvCxnSpPr>
            <p:cNvPr id="21" name="Прямая соединительная линия 20"/>
            <p:cNvCxnSpPr/>
            <p:nvPr/>
          </p:nvCxnSpPr>
          <p:spPr>
            <a:xfrm>
              <a:off x="3024000" y="2204864"/>
              <a:ext cx="0" cy="2052334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Прямая соединительная линия 23"/>
            <p:cNvCxnSpPr/>
            <p:nvPr/>
          </p:nvCxnSpPr>
          <p:spPr>
            <a:xfrm>
              <a:off x="2293394" y="3645024"/>
              <a:ext cx="1513825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Прямая соединительная линия 26"/>
            <p:cNvCxnSpPr/>
            <p:nvPr/>
          </p:nvCxnSpPr>
          <p:spPr>
            <a:xfrm>
              <a:off x="2269401" y="2888940"/>
              <a:ext cx="1513825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Овал 28"/>
          <p:cNvSpPr/>
          <p:nvPr/>
        </p:nvSpPr>
        <p:spPr>
          <a:xfrm>
            <a:off x="4355976" y="249289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2" name="Скругленная прямоугольная выноска 31"/>
          <p:cNvSpPr/>
          <p:nvPr/>
        </p:nvSpPr>
        <p:spPr>
          <a:xfrm>
            <a:off x="1619672" y="1844824"/>
            <a:ext cx="1728192" cy="636735"/>
          </a:xfrm>
          <a:prstGeom prst="wedgeRoundRectCallout">
            <a:avLst>
              <a:gd name="adj1" fmla="val 104155"/>
              <a:gd name="adj2" fmla="val 58214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Точка прицеливания</a:t>
            </a:r>
            <a:endParaRPr lang="ru-RU" b="1" dirty="0"/>
          </a:p>
        </p:txBody>
      </p:sp>
      <p:sp>
        <p:nvSpPr>
          <p:cNvPr id="33" name="Скругленная прямоугольная выноска 32"/>
          <p:cNvSpPr/>
          <p:nvPr/>
        </p:nvSpPr>
        <p:spPr>
          <a:xfrm>
            <a:off x="1115616" y="2996952"/>
            <a:ext cx="2160240" cy="792088"/>
          </a:xfrm>
          <a:prstGeom prst="wedgeRoundRectCallout">
            <a:avLst>
              <a:gd name="adj1" fmla="val 102784"/>
              <a:gd name="adj2" fmla="val 144403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Правильное удержание мушки при прицеливании</a:t>
            </a:r>
            <a:endParaRPr lang="ru-RU" b="1" dirty="0"/>
          </a:p>
        </p:txBody>
      </p:sp>
      <p:pic>
        <p:nvPicPr>
          <p:cNvPr id="35" name="~PP382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 cstate="print"/>
          <a:stretch>
            <a:fillRect/>
          </a:stretch>
        </p:blipFill>
        <p:spPr>
          <a:xfrm>
            <a:off x="8639175" y="6353175"/>
            <a:ext cx="304800" cy="304800"/>
          </a:xfrm>
          <a:prstGeom prst="rect">
            <a:avLst/>
          </a:prstGeom>
        </p:spPr>
      </p:pic>
      <p:cxnSp>
        <p:nvCxnSpPr>
          <p:cNvPr id="26" name="Прямая соединительная линия 25"/>
          <p:cNvCxnSpPr/>
          <p:nvPr/>
        </p:nvCxnSpPr>
        <p:spPr>
          <a:xfrm flipV="1">
            <a:off x="4427984" y="2636912"/>
            <a:ext cx="0" cy="1872208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6" name="Скругленная прямоугольная выноска 35"/>
          <p:cNvSpPr/>
          <p:nvPr/>
        </p:nvSpPr>
        <p:spPr>
          <a:xfrm>
            <a:off x="5436096" y="2564904"/>
            <a:ext cx="1728192" cy="636735"/>
          </a:xfrm>
          <a:prstGeom prst="wedgeRoundRectCallout">
            <a:avLst>
              <a:gd name="adj1" fmla="val -106560"/>
              <a:gd name="adj2" fmla="val 53175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Плоскость стрельбы</a:t>
            </a:r>
            <a:endParaRPr lang="ru-RU" b="1" dirty="0"/>
          </a:p>
        </p:txBody>
      </p:sp>
    </p:spTree>
    <p:custDataLst>
      <p:tags r:id="rId4"/>
    </p:custDataLst>
  </p:cSld>
  <p:clrMapOvr>
    <a:masterClrMapping/>
  </p:clrMapOvr>
  <p:transition advTm="1378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7037E-6 L -0.03142 -3.7037E-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L -0.0316 1.48148E-6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8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  <p:bldLst>
      <p:bldP spid="12" grpId="0" bldLvl="0" animBg="1"/>
      <p:bldP spid="18" grpId="0" bldLvl="0" animBg="1"/>
      <p:bldP spid="29" grpId="0" bldLvl="0" animBg="1"/>
      <p:bldP spid="32" grpId="0" bldLvl="0" animBg="1"/>
      <p:bldP spid="33" grpId="0" bldLvl="0" animBg="1"/>
      <p:bldP spid="36" grpId="0" bldLvl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3175" y="-27305"/>
            <a:ext cx="9140825" cy="460375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2400" b="1" dirty="0" smtClean="0">
                <a:solidFill>
                  <a:schemeClr val="bg1"/>
                </a:solidFill>
              </a:rPr>
              <a:t>Правила проверки боя автомата АК-74</a:t>
            </a:r>
            <a:endParaRPr lang="ru-RU" altLang="ru-RU" sz="24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pic>
        <p:nvPicPr>
          <p:cNvPr id="35" name="~PP382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 cstate="print"/>
          <a:stretch>
            <a:fillRect/>
          </a:stretch>
        </p:blipFill>
        <p:spPr>
          <a:xfrm>
            <a:off x="8639175" y="6353175"/>
            <a:ext cx="304800" cy="304800"/>
          </a:xfrm>
          <a:prstGeom prst="rect">
            <a:avLst/>
          </a:prstGeom>
        </p:spPr>
      </p:pic>
      <p:grpSp>
        <p:nvGrpSpPr>
          <p:cNvPr id="2" name="Группа 52"/>
          <p:cNvGrpSpPr/>
          <p:nvPr/>
        </p:nvGrpSpPr>
        <p:grpSpPr>
          <a:xfrm>
            <a:off x="539552" y="3212976"/>
            <a:ext cx="4392488" cy="648072"/>
            <a:chOff x="539552" y="3212976"/>
            <a:chExt cx="4392488" cy="648072"/>
          </a:xfrm>
        </p:grpSpPr>
        <p:sp>
          <p:nvSpPr>
            <p:cNvPr id="26" name="Трапеция 25"/>
            <p:cNvSpPr/>
            <p:nvPr/>
          </p:nvSpPr>
          <p:spPr>
            <a:xfrm rot="5400000">
              <a:off x="2411760" y="1340768"/>
              <a:ext cx="648072" cy="4392488"/>
            </a:xfrm>
            <a:prstGeom prst="trapezoid">
              <a:avLst/>
            </a:prstGeom>
            <a:solidFill>
              <a:schemeClr val="bg1"/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grpSp>
          <p:nvGrpSpPr>
            <p:cNvPr id="3" name="Группа 36"/>
            <p:cNvGrpSpPr/>
            <p:nvPr/>
          </p:nvGrpSpPr>
          <p:grpSpPr>
            <a:xfrm>
              <a:off x="539552" y="3212976"/>
              <a:ext cx="216024" cy="648072"/>
              <a:chOff x="3491880" y="4293096"/>
              <a:chExt cx="152400" cy="576064"/>
            </a:xfrm>
          </p:grpSpPr>
          <p:sp>
            <p:nvSpPr>
              <p:cNvPr id="28" name="Прямоугольник 27"/>
              <p:cNvSpPr/>
              <p:nvPr/>
            </p:nvSpPr>
            <p:spPr>
              <a:xfrm>
                <a:off x="3491880" y="4293096"/>
                <a:ext cx="144016" cy="576064"/>
              </a:xfrm>
              <a:prstGeom prst="rect">
                <a:avLst/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36" name="Прямоугольник 35"/>
              <p:cNvSpPr/>
              <p:nvPr/>
            </p:nvSpPr>
            <p:spPr>
              <a:xfrm>
                <a:off x="3491880" y="4437112"/>
                <a:ext cx="152400" cy="279648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</p:grpSp>
      </p:grpSp>
      <p:sp>
        <p:nvSpPr>
          <p:cNvPr id="43" name="Блок-схема: узел 42"/>
          <p:cNvSpPr/>
          <p:nvPr/>
        </p:nvSpPr>
        <p:spPr>
          <a:xfrm>
            <a:off x="4644008" y="3501008"/>
            <a:ext cx="72008" cy="72008"/>
          </a:xfrm>
          <a:prstGeom prst="flowChartConnector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4" name="Скругленная прямоугольная выноска 43"/>
          <p:cNvSpPr/>
          <p:nvPr/>
        </p:nvSpPr>
        <p:spPr>
          <a:xfrm>
            <a:off x="1907704" y="1916832"/>
            <a:ext cx="1368152" cy="648072"/>
          </a:xfrm>
          <a:prstGeom prst="wedgeRoundRectCallout">
            <a:avLst>
              <a:gd name="adj1" fmla="val -35183"/>
              <a:gd name="adj2" fmla="val 151396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Ствол автомата</a:t>
            </a:r>
            <a:endParaRPr lang="ru-RU" b="1" dirty="0"/>
          </a:p>
        </p:txBody>
      </p:sp>
      <p:sp>
        <p:nvSpPr>
          <p:cNvPr id="45" name="Скругленная прямоугольная выноска 44"/>
          <p:cNvSpPr/>
          <p:nvPr/>
        </p:nvSpPr>
        <p:spPr>
          <a:xfrm>
            <a:off x="395536" y="1916832"/>
            <a:ext cx="1368152" cy="648072"/>
          </a:xfrm>
          <a:prstGeom prst="wedgeRoundRectCallout">
            <a:avLst>
              <a:gd name="adj1" fmla="val -35183"/>
              <a:gd name="adj2" fmla="val 151396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Прицел</a:t>
            </a:r>
            <a:endParaRPr lang="ru-RU" b="1" dirty="0"/>
          </a:p>
        </p:txBody>
      </p:sp>
      <p:sp>
        <p:nvSpPr>
          <p:cNvPr id="46" name="Скругленная прямоугольная выноска 45"/>
          <p:cNvSpPr/>
          <p:nvPr/>
        </p:nvSpPr>
        <p:spPr>
          <a:xfrm>
            <a:off x="971600" y="4005064"/>
            <a:ext cx="1368152" cy="648072"/>
          </a:xfrm>
          <a:prstGeom prst="wedgeRoundRectCallout">
            <a:avLst>
              <a:gd name="adj1" fmla="val -74170"/>
              <a:gd name="adj2" fmla="val -113158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Прорезь прицела</a:t>
            </a:r>
            <a:endParaRPr lang="ru-RU" b="1" dirty="0"/>
          </a:p>
        </p:txBody>
      </p:sp>
      <p:sp>
        <p:nvSpPr>
          <p:cNvPr id="47" name="Скругленная прямоугольная выноска 46"/>
          <p:cNvSpPr/>
          <p:nvPr/>
        </p:nvSpPr>
        <p:spPr>
          <a:xfrm>
            <a:off x="3491880" y="4149080"/>
            <a:ext cx="1368152" cy="648072"/>
          </a:xfrm>
          <a:prstGeom prst="wedgeRoundRectCallout">
            <a:avLst>
              <a:gd name="adj1" fmla="val 35829"/>
              <a:gd name="adj2" fmla="val -130795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Мушка</a:t>
            </a:r>
            <a:endParaRPr lang="ru-RU" b="1" dirty="0"/>
          </a:p>
        </p:txBody>
      </p:sp>
      <p:cxnSp>
        <p:nvCxnSpPr>
          <p:cNvPr id="49" name="Прямая соединительная линия 48"/>
          <p:cNvCxnSpPr/>
          <p:nvPr/>
        </p:nvCxnSpPr>
        <p:spPr>
          <a:xfrm>
            <a:off x="323528" y="3537008"/>
            <a:ext cx="7560840" cy="36008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52" name="Скругленная прямоугольная выноска 51"/>
          <p:cNvSpPr/>
          <p:nvPr/>
        </p:nvSpPr>
        <p:spPr>
          <a:xfrm>
            <a:off x="3563888" y="2060848"/>
            <a:ext cx="1584176" cy="648072"/>
          </a:xfrm>
          <a:prstGeom prst="wedgeRoundRectCallout">
            <a:avLst>
              <a:gd name="adj1" fmla="val -52588"/>
              <a:gd name="adj2" fmla="val 171972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Плоскость стрельбы </a:t>
            </a:r>
            <a:endParaRPr lang="ru-RU" b="1" dirty="0"/>
          </a:p>
        </p:txBody>
      </p:sp>
      <p:sp>
        <p:nvSpPr>
          <p:cNvPr id="56" name="Овал 55"/>
          <p:cNvSpPr/>
          <p:nvPr/>
        </p:nvSpPr>
        <p:spPr>
          <a:xfrm>
            <a:off x="7884368" y="3501008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7" name="Скругленная прямоугольная выноска 56"/>
          <p:cNvSpPr/>
          <p:nvPr/>
        </p:nvSpPr>
        <p:spPr>
          <a:xfrm>
            <a:off x="6948264" y="1700808"/>
            <a:ext cx="1584176" cy="648072"/>
          </a:xfrm>
          <a:prstGeom prst="wedgeRoundRectCallout">
            <a:avLst>
              <a:gd name="adj1" fmla="val 17158"/>
              <a:gd name="adj2" fmla="val 232232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Мишень</a:t>
            </a:r>
            <a:endParaRPr lang="ru-RU" b="1" dirty="0"/>
          </a:p>
        </p:txBody>
      </p:sp>
    </p:spTree>
    <p:custDataLst>
      <p:tags r:id="rId4"/>
    </p:custDataLst>
  </p:cSld>
  <p:clrMapOvr>
    <a:masterClrMapping/>
  </p:clrMapOvr>
  <p:transition advTm="1378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grpId="1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" presetClass="exit" presetSubtype="0" fill="hold" grpId="1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1" presetClass="exit" presetSubtype="0" fill="hold" grpId="1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1" presetClass="exit" presetSubtype="0" fill="hold" grpId="1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65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6500"/>
                            </p:stCondLst>
                            <p:childTnLst>
                              <p:par>
                                <p:cTn id="38" presetID="1" presetClass="exit" presetSubtype="0" fill="hold" grpId="1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5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500"/>
                            </p:stCondLst>
                            <p:childTnLst>
                              <p:par>
                                <p:cTn id="44" presetID="1" presetClass="exit" presetSubtype="0" fill="hold" grpId="1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6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  <p:bldLst>
      <p:bldP spid="44" grpId="0" bldLvl="0" animBg="1"/>
      <p:bldP spid="44" grpId="1" bldLvl="0" animBg="1"/>
      <p:bldP spid="45" grpId="0" bldLvl="0" animBg="1"/>
      <p:bldP spid="45" grpId="1" bldLvl="0" animBg="1"/>
      <p:bldP spid="46" grpId="0" bldLvl="0" animBg="1"/>
      <p:bldP spid="46" grpId="1" bldLvl="0" animBg="1"/>
      <p:bldP spid="47" grpId="0" bldLvl="0" animBg="1"/>
      <p:bldP spid="47" grpId="1" bldLvl="0" animBg="1"/>
      <p:bldP spid="52" grpId="0" bldLvl="0" animBg="1"/>
      <p:bldP spid="52" grpId="1" bldLvl="0" animBg="1"/>
      <p:bldP spid="57" grpId="0" bldLvl="0" animBg="1"/>
      <p:bldP spid="57" grpId="1" bldLvl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-15240" y="-2540"/>
            <a:ext cx="9159240" cy="460375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2400" b="1" dirty="0" smtClean="0">
                <a:solidFill>
                  <a:schemeClr val="bg1"/>
                </a:solidFill>
              </a:rPr>
              <a:t>Правила проверки боя автомата АК-74</a:t>
            </a:r>
            <a:endParaRPr lang="ru-RU" altLang="ru-RU" sz="24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grpSp>
        <p:nvGrpSpPr>
          <p:cNvPr id="19" name="Группа 18"/>
          <p:cNvGrpSpPr/>
          <p:nvPr/>
        </p:nvGrpSpPr>
        <p:grpSpPr>
          <a:xfrm>
            <a:off x="2843808" y="4509120"/>
            <a:ext cx="3168352" cy="936104"/>
            <a:chOff x="4932040" y="4448565"/>
            <a:chExt cx="2880320" cy="798637"/>
          </a:xfrm>
        </p:grpSpPr>
        <p:sp>
          <p:nvSpPr>
            <p:cNvPr id="12" name="Прямоугольник 11"/>
            <p:cNvSpPr/>
            <p:nvPr/>
          </p:nvSpPr>
          <p:spPr>
            <a:xfrm>
              <a:off x="6300192" y="4448565"/>
              <a:ext cx="144016" cy="798637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8" name="Полилиния 17"/>
            <p:cNvSpPr/>
            <p:nvPr/>
          </p:nvSpPr>
          <p:spPr>
            <a:xfrm>
              <a:off x="4932040" y="4448565"/>
              <a:ext cx="2880320" cy="798637"/>
            </a:xfrm>
            <a:custGeom>
              <a:avLst/>
              <a:gdLst>
                <a:gd name="connsiteX0" fmla="*/ 0 w 4282289"/>
                <a:gd name="connsiteY0" fmla="*/ 9053 h 1358019"/>
                <a:gd name="connsiteX1" fmla="*/ 1530036 w 4282289"/>
                <a:gd name="connsiteY1" fmla="*/ 0 h 1358019"/>
                <a:gd name="connsiteX2" fmla="*/ 1530036 w 4282289"/>
                <a:gd name="connsiteY2" fmla="*/ 353085 h 1358019"/>
                <a:gd name="connsiteX3" fmla="*/ 1557196 w 4282289"/>
                <a:gd name="connsiteY3" fmla="*/ 525101 h 1358019"/>
                <a:gd name="connsiteX4" fmla="*/ 1620571 w 4282289"/>
                <a:gd name="connsiteY4" fmla="*/ 642796 h 1358019"/>
                <a:gd name="connsiteX5" fmla="*/ 1747319 w 4282289"/>
                <a:gd name="connsiteY5" fmla="*/ 733330 h 1358019"/>
                <a:gd name="connsiteX6" fmla="*/ 1846907 w 4282289"/>
                <a:gd name="connsiteY6" fmla="*/ 787651 h 1358019"/>
                <a:gd name="connsiteX7" fmla="*/ 1973656 w 4282289"/>
                <a:gd name="connsiteY7" fmla="*/ 823865 h 1358019"/>
                <a:gd name="connsiteX8" fmla="*/ 2109458 w 4282289"/>
                <a:gd name="connsiteY8" fmla="*/ 832918 h 1358019"/>
                <a:gd name="connsiteX9" fmla="*/ 2254313 w 4282289"/>
                <a:gd name="connsiteY9" fmla="*/ 832918 h 1358019"/>
                <a:gd name="connsiteX10" fmla="*/ 2372008 w 4282289"/>
                <a:gd name="connsiteY10" fmla="*/ 805758 h 1358019"/>
                <a:gd name="connsiteX11" fmla="*/ 2471596 w 4282289"/>
                <a:gd name="connsiteY11" fmla="*/ 778598 h 1358019"/>
                <a:gd name="connsiteX12" fmla="*/ 2553078 w 4282289"/>
                <a:gd name="connsiteY12" fmla="*/ 733330 h 1358019"/>
                <a:gd name="connsiteX13" fmla="*/ 2634559 w 4282289"/>
                <a:gd name="connsiteY13" fmla="*/ 651849 h 1358019"/>
                <a:gd name="connsiteX14" fmla="*/ 2670773 w 4282289"/>
                <a:gd name="connsiteY14" fmla="*/ 570368 h 1358019"/>
                <a:gd name="connsiteX15" fmla="*/ 2734147 w 4282289"/>
                <a:gd name="connsiteY15" fmla="*/ 470780 h 1358019"/>
                <a:gd name="connsiteX16" fmla="*/ 2752254 w 4282289"/>
                <a:gd name="connsiteY16" fmla="*/ 380245 h 1358019"/>
                <a:gd name="connsiteX17" fmla="*/ 2761307 w 4282289"/>
                <a:gd name="connsiteY17" fmla="*/ 307817 h 1358019"/>
                <a:gd name="connsiteX18" fmla="*/ 2761307 w 4282289"/>
                <a:gd name="connsiteY18" fmla="*/ 9053 h 1358019"/>
                <a:gd name="connsiteX19" fmla="*/ 4282289 w 4282289"/>
                <a:gd name="connsiteY19" fmla="*/ 9053 h 1358019"/>
                <a:gd name="connsiteX20" fmla="*/ 4273236 w 4282289"/>
                <a:gd name="connsiteY20" fmla="*/ 1358019 h 1358019"/>
                <a:gd name="connsiteX21" fmla="*/ 9054 w 4282289"/>
                <a:gd name="connsiteY21" fmla="*/ 1358019 h 1358019"/>
                <a:gd name="connsiteX22" fmla="*/ 0 w 4282289"/>
                <a:gd name="connsiteY22" fmla="*/ 9053 h 1358019"/>
                <a:gd name="connsiteX0-1" fmla="*/ 0 w 4282289"/>
                <a:gd name="connsiteY0-2" fmla="*/ 9053 h 1358019"/>
                <a:gd name="connsiteX1-3" fmla="*/ 1530036 w 4282289"/>
                <a:gd name="connsiteY1-4" fmla="*/ 0 h 1358019"/>
                <a:gd name="connsiteX2-5" fmla="*/ 1530036 w 4282289"/>
                <a:gd name="connsiteY2-6" fmla="*/ 353085 h 1358019"/>
                <a:gd name="connsiteX3-7" fmla="*/ 1557196 w 4282289"/>
                <a:gd name="connsiteY3-8" fmla="*/ 525101 h 1358019"/>
                <a:gd name="connsiteX4-9" fmla="*/ 1620571 w 4282289"/>
                <a:gd name="connsiteY4-10" fmla="*/ 642796 h 1358019"/>
                <a:gd name="connsiteX5-11" fmla="*/ 1747319 w 4282289"/>
                <a:gd name="connsiteY5-12" fmla="*/ 733330 h 1358019"/>
                <a:gd name="connsiteX6-13" fmla="*/ 1846907 w 4282289"/>
                <a:gd name="connsiteY6-14" fmla="*/ 787651 h 1358019"/>
                <a:gd name="connsiteX7-15" fmla="*/ 1973656 w 4282289"/>
                <a:gd name="connsiteY7-16" fmla="*/ 823865 h 1358019"/>
                <a:gd name="connsiteX8-17" fmla="*/ 2109458 w 4282289"/>
                <a:gd name="connsiteY8-18" fmla="*/ 832918 h 1358019"/>
                <a:gd name="connsiteX9-19" fmla="*/ 2254313 w 4282289"/>
                <a:gd name="connsiteY9-20" fmla="*/ 832918 h 1358019"/>
                <a:gd name="connsiteX10-21" fmla="*/ 2372008 w 4282289"/>
                <a:gd name="connsiteY10-22" fmla="*/ 805758 h 1358019"/>
                <a:gd name="connsiteX11-23" fmla="*/ 2471596 w 4282289"/>
                <a:gd name="connsiteY11-24" fmla="*/ 778598 h 1358019"/>
                <a:gd name="connsiteX12-25" fmla="*/ 2553078 w 4282289"/>
                <a:gd name="connsiteY12-26" fmla="*/ 733330 h 1358019"/>
                <a:gd name="connsiteX13-27" fmla="*/ 2634559 w 4282289"/>
                <a:gd name="connsiteY13-28" fmla="*/ 651849 h 1358019"/>
                <a:gd name="connsiteX14-29" fmla="*/ 2707483 w 4282289"/>
                <a:gd name="connsiteY14-30" fmla="*/ 601032 h 1358019"/>
                <a:gd name="connsiteX15-31" fmla="*/ 2734147 w 4282289"/>
                <a:gd name="connsiteY15-32" fmla="*/ 470780 h 1358019"/>
                <a:gd name="connsiteX16-33" fmla="*/ 2752254 w 4282289"/>
                <a:gd name="connsiteY16-34" fmla="*/ 380245 h 1358019"/>
                <a:gd name="connsiteX17-35" fmla="*/ 2761307 w 4282289"/>
                <a:gd name="connsiteY17-36" fmla="*/ 307817 h 1358019"/>
                <a:gd name="connsiteX18-37" fmla="*/ 2761307 w 4282289"/>
                <a:gd name="connsiteY18-38" fmla="*/ 9053 h 1358019"/>
                <a:gd name="connsiteX19-39" fmla="*/ 4282289 w 4282289"/>
                <a:gd name="connsiteY19-40" fmla="*/ 9053 h 1358019"/>
                <a:gd name="connsiteX20-41" fmla="*/ 4273236 w 4282289"/>
                <a:gd name="connsiteY20-42" fmla="*/ 1358019 h 1358019"/>
                <a:gd name="connsiteX21-43" fmla="*/ 9054 w 4282289"/>
                <a:gd name="connsiteY21-44" fmla="*/ 1358019 h 1358019"/>
                <a:gd name="connsiteX22-45" fmla="*/ 0 w 4282289"/>
                <a:gd name="connsiteY22-46" fmla="*/ 9053 h 1358019"/>
                <a:gd name="connsiteX0-47" fmla="*/ 0 w 4282289"/>
                <a:gd name="connsiteY0-48" fmla="*/ 9053 h 1358019"/>
                <a:gd name="connsiteX1-49" fmla="*/ 1530036 w 4282289"/>
                <a:gd name="connsiteY1-50" fmla="*/ 0 h 1358019"/>
                <a:gd name="connsiteX2-51" fmla="*/ 1530036 w 4282289"/>
                <a:gd name="connsiteY2-52" fmla="*/ 353085 h 1358019"/>
                <a:gd name="connsiteX3-53" fmla="*/ 1557196 w 4282289"/>
                <a:gd name="connsiteY3-54" fmla="*/ 525101 h 1358019"/>
                <a:gd name="connsiteX4-55" fmla="*/ 1620571 w 4282289"/>
                <a:gd name="connsiteY4-56" fmla="*/ 642796 h 1358019"/>
                <a:gd name="connsiteX5-57" fmla="*/ 1747319 w 4282289"/>
                <a:gd name="connsiteY5-58" fmla="*/ 733330 h 1358019"/>
                <a:gd name="connsiteX6-59" fmla="*/ 1846907 w 4282289"/>
                <a:gd name="connsiteY6-60" fmla="*/ 787651 h 1358019"/>
                <a:gd name="connsiteX7-61" fmla="*/ 1973656 w 4282289"/>
                <a:gd name="connsiteY7-62" fmla="*/ 823865 h 1358019"/>
                <a:gd name="connsiteX8-63" fmla="*/ 2109458 w 4282289"/>
                <a:gd name="connsiteY8-64" fmla="*/ 832918 h 1358019"/>
                <a:gd name="connsiteX9-65" fmla="*/ 2254313 w 4282289"/>
                <a:gd name="connsiteY9-66" fmla="*/ 832918 h 1358019"/>
                <a:gd name="connsiteX10-67" fmla="*/ 2372008 w 4282289"/>
                <a:gd name="connsiteY10-68" fmla="*/ 805758 h 1358019"/>
                <a:gd name="connsiteX11-69" fmla="*/ 2471596 w 4282289"/>
                <a:gd name="connsiteY11-70" fmla="*/ 778598 h 1358019"/>
                <a:gd name="connsiteX12-71" fmla="*/ 2553078 w 4282289"/>
                <a:gd name="connsiteY12-72" fmla="*/ 733330 h 1358019"/>
                <a:gd name="connsiteX13-73" fmla="*/ 2634559 w 4282289"/>
                <a:gd name="connsiteY13-74" fmla="*/ 651849 h 1358019"/>
                <a:gd name="connsiteX14-75" fmla="*/ 2689129 w 4282289"/>
                <a:gd name="connsiteY14-76" fmla="*/ 601032 h 1358019"/>
                <a:gd name="connsiteX15-77" fmla="*/ 2734147 w 4282289"/>
                <a:gd name="connsiteY15-78" fmla="*/ 470780 h 1358019"/>
                <a:gd name="connsiteX16-79" fmla="*/ 2752254 w 4282289"/>
                <a:gd name="connsiteY16-80" fmla="*/ 380245 h 1358019"/>
                <a:gd name="connsiteX17-81" fmla="*/ 2761307 w 4282289"/>
                <a:gd name="connsiteY17-82" fmla="*/ 307817 h 1358019"/>
                <a:gd name="connsiteX18-83" fmla="*/ 2761307 w 4282289"/>
                <a:gd name="connsiteY18-84" fmla="*/ 9053 h 1358019"/>
                <a:gd name="connsiteX19-85" fmla="*/ 4282289 w 4282289"/>
                <a:gd name="connsiteY19-86" fmla="*/ 9053 h 1358019"/>
                <a:gd name="connsiteX20-87" fmla="*/ 4273236 w 4282289"/>
                <a:gd name="connsiteY20-88" fmla="*/ 1358019 h 1358019"/>
                <a:gd name="connsiteX21-89" fmla="*/ 9054 w 4282289"/>
                <a:gd name="connsiteY21-90" fmla="*/ 1358019 h 1358019"/>
                <a:gd name="connsiteX22-91" fmla="*/ 0 w 4282289"/>
                <a:gd name="connsiteY22-92" fmla="*/ 9053 h 135801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  <a:cxn ang="0">
                  <a:pos x="connsiteX14-29" y="connsiteY14-30"/>
                </a:cxn>
                <a:cxn ang="0">
                  <a:pos x="connsiteX15-31" y="connsiteY15-32"/>
                </a:cxn>
                <a:cxn ang="0">
                  <a:pos x="connsiteX16-33" y="connsiteY16-34"/>
                </a:cxn>
                <a:cxn ang="0">
                  <a:pos x="connsiteX17-35" y="connsiteY17-36"/>
                </a:cxn>
                <a:cxn ang="0">
                  <a:pos x="connsiteX18-37" y="connsiteY18-38"/>
                </a:cxn>
                <a:cxn ang="0">
                  <a:pos x="connsiteX19-39" y="connsiteY19-40"/>
                </a:cxn>
                <a:cxn ang="0">
                  <a:pos x="connsiteX20-41" y="connsiteY20-42"/>
                </a:cxn>
                <a:cxn ang="0">
                  <a:pos x="connsiteX21-43" y="connsiteY21-44"/>
                </a:cxn>
                <a:cxn ang="0">
                  <a:pos x="connsiteX22-45" y="connsiteY22-46"/>
                </a:cxn>
              </a:cxnLst>
              <a:rect l="l" t="t" r="r" b="b"/>
              <a:pathLst>
                <a:path w="4282289" h="1358019">
                  <a:moveTo>
                    <a:pt x="0" y="9053"/>
                  </a:moveTo>
                  <a:lnTo>
                    <a:pt x="1530036" y="0"/>
                  </a:lnTo>
                  <a:lnTo>
                    <a:pt x="1530036" y="353085"/>
                  </a:lnTo>
                  <a:lnTo>
                    <a:pt x="1557196" y="525101"/>
                  </a:lnTo>
                  <a:lnTo>
                    <a:pt x="1620571" y="642796"/>
                  </a:lnTo>
                  <a:lnTo>
                    <a:pt x="1747319" y="733330"/>
                  </a:lnTo>
                  <a:lnTo>
                    <a:pt x="1846907" y="787651"/>
                  </a:lnTo>
                  <a:lnTo>
                    <a:pt x="1973656" y="823865"/>
                  </a:lnTo>
                  <a:lnTo>
                    <a:pt x="2109458" y="832918"/>
                  </a:lnTo>
                  <a:lnTo>
                    <a:pt x="2254313" y="832918"/>
                  </a:lnTo>
                  <a:lnTo>
                    <a:pt x="2372008" y="805758"/>
                  </a:lnTo>
                  <a:lnTo>
                    <a:pt x="2471596" y="778598"/>
                  </a:lnTo>
                  <a:lnTo>
                    <a:pt x="2553078" y="733330"/>
                  </a:lnTo>
                  <a:lnTo>
                    <a:pt x="2634559" y="651849"/>
                  </a:lnTo>
                  <a:lnTo>
                    <a:pt x="2689129" y="601032"/>
                  </a:lnTo>
                  <a:lnTo>
                    <a:pt x="2734147" y="470780"/>
                  </a:lnTo>
                  <a:lnTo>
                    <a:pt x="2752254" y="380245"/>
                  </a:lnTo>
                  <a:lnTo>
                    <a:pt x="2761307" y="307817"/>
                  </a:lnTo>
                  <a:lnTo>
                    <a:pt x="2761307" y="9053"/>
                  </a:lnTo>
                  <a:lnTo>
                    <a:pt x="4282289" y="9053"/>
                  </a:lnTo>
                  <a:cubicBezTo>
                    <a:pt x="4279271" y="458708"/>
                    <a:pt x="4276254" y="908364"/>
                    <a:pt x="4273236" y="1358019"/>
                  </a:cubicBezTo>
                  <a:lnTo>
                    <a:pt x="9054" y="1358019"/>
                  </a:lnTo>
                  <a:lnTo>
                    <a:pt x="0" y="9053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grpSp>
        <p:nvGrpSpPr>
          <p:cNvPr id="25" name="Группа 24"/>
          <p:cNvGrpSpPr/>
          <p:nvPr/>
        </p:nvGrpSpPr>
        <p:grpSpPr>
          <a:xfrm>
            <a:off x="3563888" y="1988840"/>
            <a:ext cx="1800200" cy="2448272"/>
            <a:chOff x="2267744" y="2196905"/>
            <a:chExt cx="1539475" cy="2060293"/>
          </a:xfrm>
        </p:grpSpPr>
        <p:grpSp>
          <p:nvGrpSpPr>
            <p:cNvPr id="22" name="Группа 21"/>
            <p:cNvGrpSpPr/>
            <p:nvPr/>
          </p:nvGrpSpPr>
          <p:grpSpPr>
            <a:xfrm>
              <a:off x="2267744" y="2196905"/>
              <a:ext cx="1515482" cy="2060293"/>
              <a:chOff x="2194079" y="2196905"/>
              <a:chExt cx="1515482" cy="2060293"/>
            </a:xfrm>
          </p:grpSpPr>
          <p:grpSp>
            <p:nvGrpSpPr>
              <p:cNvPr id="8" name="Группа 7"/>
              <p:cNvGrpSpPr/>
              <p:nvPr/>
            </p:nvGrpSpPr>
            <p:grpSpPr>
              <a:xfrm>
                <a:off x="2194079" y="2196905"/>
                <a:ext cx="1513825" cy="2060293"/>
                <a:chOff x="2173372" y="3738227"/>
                <a:chExt cx="1174493" cy="1562981"/>
              </a:xfrm>
            </p:grpSpPr>
            <p:sp>
              <p:nvSpPr>
                <p:cNvPr id="7" name="Прямоугольник 6"/>
                <p:cNvSpPr/>
                <p:nvPr/>
              </p:nvSpPr>
              <p:spPr>
                <a:xfrm>
                  <a:off x="2173372" y="4191471"/>
                  <a:ext cx="1174492" cy="1109737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rgbClr val="0033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/>
                </a:p>
              </p:txBody>
            </p:sp>
            <p:sp>
              <p:nvSpPr>
                <p:cNvPr id="11" name="Овал 10"/>
                <p:cNvSpPr/>
                <p:nvPr/>
              </p:nvSpPr>
              <p:spPr>
                <a:xfrm>
                  <a:off x="2173374" y="3738227"/>
                  <a:ext cx="1174491" cy="1008112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/>
                </a:p>
              </p:txBody>
            </p:sp>
          </p:grpSp>
          <p:sp>
            <p:nvSpPr>
              <p:cNvPr id="9" name="Овал 8"/>
              <p:cNvSpPr/>
              <p:nvPr/>
            </p:nvSpPr>
            <p:spPr>
              <a:xfrm>
                <a:off x="2195736" y="2204864"/>
                <a:ext cx="1513825" cy="1368152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14" name="Овал 13"/>
              <p:cNvSpPr/>
              <p:nvPr/>
            </p:nvSpPr>
            <p:spPr>
              <a:xfrm>
                <a:off x="2699792" y="2645297"/>
                <a:ext cx="504056" cy="495671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15" name="Овал 14"/>
              <p:cNvSpPr/>
              <p:nvPr/>
            </p:nvSpPr>
            <p:spPr>
              <a:xfrm>
                <a:off x="2483768" y="2426960"/>
                <a:ext cx="952872" cy="930032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</p:grpSp>
        <p:cxnSp>
          <p:nvCxnSpPr>
            <p:cNvPr id="21" name="Прямая соединительная линия 20"/>
            <p:cNvCxnSpPr/>
            <p:nvPr/>
          </p:nvCxnSpPr>
          <p:spPr>
            <a:xfrm>
              <a:off x="3024000" y="2204864"/>
              <a:ext cx="0" cy="2052334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Прямая соединительная линия 23"/>
            <p:cNvCxnSpPr/>
            <p:nvPr/>
          </p:nvCxnSpPr>
          <p:spPr>
            <a:xfrm>
              <a:off x="2293394" y="3645024"/>
              <a:ext cx="1513825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Прямая соединительная линия 26"/>
            <p:cNvCxnSpPr/>
            <p:nvPr/>
          </p:nvCxnSpPr>
          <p:spPr>
            <a:xfrm>
              <a:off x="2269401" y="2888940"/>
              <a:ext cx="1513825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Овал 28"/>
          <p:cNvSpPr/>
          <p:nvPr/>
        </p:nvSpPr>
        <p:spPr>
          <a:xfrm>
            <a:off x="4355976" y="429309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1" name="Овал 30"/>
          <p:cNvSpPr/>
          <p:nvPr/>
        </p:nvSpPr>
        <p:spPr>
          <a:xfrm>
            <a:off x="4355976" y="2780928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2" name="Скругленная прямоугольная выноска 31"/>
          <p:cNvSpPr/>
          <p:nvPr/>
        </p:nvSpPr>
        <p:spPr>
          <a:xfrm>
            <a:off x="1691680" y="3645024"/>
            <a:ext cx="1728192" cy="636735"/>
          </a:xfrm>
          <a:prstGeom prst="wedgeRoundRectCallout">
            <a:avLst>
              <a:gd name="adj1" fmla="val 104155"/>
              <a:gd name="adj2" fmla="val 58214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Точка прицеливания</a:t>
            </a:r>
            <a:endParaRPr lang="ru-RU" b="1" dirty="0"/>
          </a:p>
        </p:txBody>
      </p:sp>
      <p:sp>
        <p:nvSpPr>
          <p:cNvPr id="33" name="Скругленная прямоугольная выноска 32"/>
          <p:cNvSpPr/>
          <p:nvPr/>
        </p:nvSpPr>
        <p:spPr>
          <a:xfrm>
            <a:off x="1475656" y="1268760"/>
            <a:ext cx="1872208" cy="792088"/>
          </a:xfrm>
          <a:prstGeom prst="wedgeRoundRectCallout">
            <a:avLst>
              <a:gd name="adj1" fmla="val 102784"/>
              <a:gd name="adj2" fmla="val 144403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Ожидаемое место пробития мишени</a:t>
            </a:r>
            <a:endParaRPr lang="ru-RU" b="1" dirty="0"/>
          </a:p>
        </p:txBody>
      </p:sp>
      <p:sp>
        <p:nvSpPr>
          <p:cNvPr id="30" name="Правая фигурная скобка 29"/>
          <p:cNvSpPr/>
          <p:nvPr/>
        </p:nvSpPr>
        <p:spPr>
          <a:xfrm>
            <a:off x="5436096" y="2780928"/>
            <a:ext cx="648072" cy="1656184"/>
          </a:xfrm>
          <a:prstGeom prst="rightBrace">
            <a:avLst>
              <a:gd name="adj1" fmla="val 8333"/>
              <a:gd name="adj2" fmla="val 49425"/>
            </a:avLst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4" name="Скругленная прямоугольная выноска 33"/>
          <p:cNvSpPr/>
          <p:nvPr/>
        </p:nvSpPr>
        <p:spPr>
          <a:xfrm>
            <a:off x="6084168" y="2636912"/>
            <a:ext cx="1872208" cy="1800200"/>
          </a:xfrm>
          <a:prstGeom prst="wedgeRoundRectCallout">
            <a:avLst>
              <a:gd name="adj1" fmla="val -7108"/>
              <a:gd name="adj2" fmla="val 51809"/>
              <a:gd name="adj3" fmla="val 16667"/>
            </a:avLst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Превышение траектории полета пули над линией прицеливания</a:t>
            </a:r>
            <a:endParaRPr lang="ru-RU" b="1" dirty="0"/>
          </a:p>
        </p:txBody>
      </p:sp>
      <p:sp>
        <p:nvSpPr>
          <p:cNvPr id="26" name="Скругленная прямоугольная выноска 25"/>
          <p:cNvSpPr/>
          <p:nvPr/>
        </p:nvSpPr>
        <p:spPr>
          <a:xfrm>
            <a:off x="4932040" y="1124744"/>
            <a:ext cx="1872208" cy="792088"/>
          </a:xfrm>
          <a:prstGeom prst="wedgeRoundRectCallout">
            <a:avLst>
              <a:gd name="adj1" fmla="val -74772"/>
              <a:gd name="adj2" fmla="val 162441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Контрольная точка мишени</a:t>
            </a:r>
            <a:endParaRPr lang="ru-RU" b="1" dirty="0"/>
          </a:p>
        </p:txBody>
      </p:sp>
      <p:pic>
        <p:nvPicPr>
          <p:cNvPr id="2" name="Записанный звук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 cstate="print"/>
          <a:stretch>
            <a:fillRect/>
          </a:stretch>
        </p:blipFill>
        <p:spPr>
          <a:xfrm>
            <a:off x="594792" y="6237312"/>
            <a:ext cx="393576" cy="393576"/>
          </a:xfrm>
          <a:prstGeom prst="rect">
            <a:avLst/>
          </a:prstGeom>
        </p:spPr>
      </p:pic>
      <p:cxnSp>
        <p:nvCxnSpPr>
          <p:cNvPr id="28" name="Прямая со стрелкой 27"/>
          <p:cNvCxnSpPr/>
          <p:nvPr/>
        </p:nvCxnSpPr>
        <p:spPr>
          <a:xfrm flipV="1">
            <a:off x="4666221" y="2776116"/>
            <a:ext cx="3477" cy="1639817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4634903" y="3801227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>
                <a:solidFill>
                  <a:srgbClr val="FFFF00"/>
                </a:solidFill>
              </a:rPr>
              <a:t>24 см.</a:t>
            </a:r>
            <a:endParaRPr lang="ru-RU" b="1" dirty="0">
              <a:solidFill>
                <a:srgbClr val="FFFF00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 advClick="0" advTm="4500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69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4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31" presetClass="entr" presetSubtype="0" fill="hold" grpId="0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1" nodeType="withEffect">
                                  <p:stCondLst>
                                    <p:cond delay="26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1" nodeType="withEffect">
                                  <p:stCondLst>
                                    <p:cond delay="33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34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6" presetClass="emph" presetSubtype="0" repeatCount="4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37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28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28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nodeType="withEffect">
                                  <p:stCondLst>
                                    <p:cond delay="3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1" nodeType="withEffect">
                                  <p:stCondLst>
                                    <p:cond delay="32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29" grpId="0" bldLvl="0" animBg="1"/>
      <p:bldP spid="31" grpId="0" bldLvl="0" animBg="1"/>
      <p:bldP spid="31" grpId="1" bldLvl="0" animBg="1"/>
      <p:bldP spid="32" grpId="0" bldLvl="0" animBg="1"/>
      <p:bldP spid="33" grpId="0" bldLvl="0" animBg="1"/>
      <p:bldP spid="30" grpId="0" bldLvl="0" animBg="1"/>
      <p:bldP spid="34" grpId="1" bldLvl="0" animBg="1"/>
      <p:bldP spid="26" grpId="0" bldLvl="0" animBg="1"/>
      <p:bldP spid="35" grpId="0"/>
      <p:bldP spid="35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0" y="0"/>
            <a:ext cx="9133840" cy="460375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2400" b="1" dirty="0" smtClean="0">
                <a:solidFill>
                  <a:schemeClr val="bg1"/>
                </a:solidFill>
              </a:rPr>
              <a:t>Проверка кучности боя</a:t>
            </a:r>
            <a:endParaRPr lang="ru-RU" altLang="ru-RU" sz="24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grpSp>
        <p:nvGrpSpPr>
          <p:cNvPr id="25" name="Группа 24"/>
          <p:cNvGrpSpPr/>
          <p:nvPr/>
        </p:nvGrpSpPr>
        <p:grpSpPr>
          <a:xfrm>
            <a:off x="1043608" y="1412776"/>
            <a:ext cx="3024336" cy="4320480"/>
            <a:chOff x="2267744" y="2196905"/>
            <a:chExt cx="1539475" cy="2060293"/>
          </a:xfrm>
        </p:grpSpPr>
        <p:grpSp>
          <p:nvGrpSpPr>
            <p:cNvPr id="22" name="Группа 21"/>
            <p:cNvGrpSpPr/>
            <p:nvPr/>
          </p:nvGrpSpPr>
          <p:grpSpPr>
            <a:xfrm>
              <a:off x="2267744" y="2196905"/>
              <a:ext cx="1515482" cy="2060293"/>
              <a:chOff x="2194079" y="2196905"/>
              <a:chExt cx="1515482" cy="2060293"/>
            </a:xfrm>
          </p:grpSpPr>
          <p:grpSp>
            <p:nvGrpSpPr>
              <p:cNvPr id="8" name="Группа 7"/>
              <p:cNvGrpSpPr/>
              <p:nvPr/>
            </p:nvGrpSpPr>
            <p:grpSpPr>
              <a:xfrm>
                <a:off x="2194079" y="2196905"/>
                <a:ext cx="1513825" cy="2060293"/>
                <a:chOff x="2173372" y="3738227"/>
                <a:chExt cx="1174493" cy="1562981"/>
              </a:xfrm>
            </p:grpSpPr>
            <p:sp>
              <p:nvSpPr>
                <p:cNvPr id="7" name="Прямоугольник 6"/>
                <p:cNvSpPr/>
                <p:nvPr/>
              </p:nvSpPr>
              <p:spPr>
                <a:xfrm>
                  <a:off x="2173372" y="4191471"/>
                  <a:ext cx="1174492" cy="1109737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rgbClr val="0033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/>
                </a:p>
              </p:txBody>
            </p:sp>
            <p:sp>
              <p:nvSpPr>
                <p:cNvPr id="11" name="Овал 10"/>
                <p:cNvSpPr/>
                <p:nvPr/>
              </p:nvSpPr>
              <p:spPr>
                <a:xfrm>
                  <a:off x="2173374" y="3738227"/>
                  <a:ext cx="1174491" cy="1008112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/>
                </a:p>
              </p:txBody>
            </p:sp>
          </p:grpSp>
          <p:sp>
            <p:nvSpPr>
              <p:cNvPr id="9" name="Овал 8"/>
              <p:cNvSpPr/>
              <p:nvPr/>
            </p:nvSpPr>
            <p:spPr>
              <a:xfrm>
                <a:off x="2195736" y="2204864"/>
                <a:ext cx="1513825" cy="1368152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14" name="Овал 13"/>
              <p:cNvSpPr/>
              <p:nvPr/>
            </p:nvSpPr>
            <p:spPr>
              <a:xfrm>
                <a:off x="2699791" y="2645298"/>
                <a:ext cx="520604" cy="47874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15" name="Овал 14"/>
              <p:cNvSpPr/>
              <p:nvPr/>
            </p:nvSpPr>
            <p:spPr>
              <a:xfrm>
                <a:off x="2483768" y="2426960"/>
                <a:ext cx="952872" cy="930032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</p:grpSp>
        <p:cxnSp>
          <p:nvCxnSpPr>
            <p:cNvPr id="21" name="Прямая соединительная линия 20"/>
            <p:cNvCxnSpPr/>
            <p:nvPr/>
          </p:nvCxnSpPr>
          <p:spPr>
            <a:xfrm>
              <a:off x="3024000" y="2204864"/>
              <a:ext cx="0" cy="2052334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Прямая соединительная линия 23"/>
            <p:cNvCxnSpPr/>
            <p:nvPr/>
          </p:nvCxnSpPr>
          <p:spPr>
            <a:xfrm>
              <a:off x="2293394" y="3645024"/>
              <a:ext cx="1513825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Прямая соединительная линия 26"/>
            <p:cNvCxnSpPr/>
            <p:nvPr/>
          </p:nvCxnSpPr>
          <p:spPr>
            <a:xfrm>
              <a:off x="2269401" y="2888940"/>
              <a:ext cx="1513825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Овал 30"/>
          <p:cNvSpPr/>
          <p:nvPr/>
        </p:nvSpPr>
        <p:spPr>
          <a:xfrm>
            <a:off x="2627784" y="2924944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2" name="Скругленная прямоугольная выноска 31"/>
          <p:cNvSpPr/>
          <p:nvPr/>
        </p:nvSpPr>
        <p:spPr>
          <a:xfrm>
            <a:off x="1331640" y="5949280"/>
            <a:ext cx="2131634" cy="636735"/>
          </a:xfrm>
          <a:prstGeom prst="wedgeRoundRectCallout">
            <a:avLst>
              <a:gd name="adj1" fmla="val 49313"/>
              <a:gd name="adj2" fmla="val -52673"/>
              <a:gd name="adj3" fmla="val 16667"/>
            </a:avLst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Нормальная кучность боя</a:t>
            </a:r>
            <a:endParaRPr lang="ru-RU" b="1" dirty="0"/>
          </a:p>
        </p:txBody>
      </p:sp>
      <p:sp>
        <p:nvSpPr>
          <p:cNvPr id="23" name="Овал 22"/>
          <p:cNvSpPr/>
          <p:nvPr/>
        </p:nvSpPr>
        <p:spPr>
          <a:xfrm>
            <a:off x="2195736" y="2780928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6" name="Овал 25"/>
          <p:cNvSpPr/>
          <p:nvPr/>
        </p:nvSpPr>
        <p:spPr>
          <a:xfrm>
            <a:off x="2627784" y="2420888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8" name="Овал 27"/>
          <p:cNvSpPr/>
          <p:nvPr/>
        </p:nvSpPr>
        <p:spPr>
          <a:xfrm>
            <a:off x="1043608" y="1412776"/>
            <a:ext cx="2952328" cy="2880320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9" name="Овал 28"/>
          <p:cNvSpPr/>
          <p:nvPr/>
        </p:nvSpPr>
        <p:spPr>
          <a:xfrm>
            <a:off x="2195736" y="3068960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pSp>
        <p:nvGrpSpPr>
          <p:cNvPr id="30" name="Группа 29"/>
          <p:cNvGrpSpPr/>
          <p:nvPr/>
        </p:nvGrpSpPr>
        <p:grpSpPr>
          <a:xfrm>
            <a:off x="5220074" y="1412776"/>
            <a:ext cx="3024334" cy="4320480"/>
            <a:chOff x="2267745" y="2196905"/>
            <a:chExt cx="1539474" cy="2060293"/>
          </a:xfrm>
        </p:grpSpPr>
        <p:grpSp>
          <p:nvGrpSpPr>
            <p:cNvPr id="34" name="Группа 21"/>
            <p:cNvGrpSpPr/>
            <p:nvPr/>
          </p:nvGrpSpPr>
          <p:grpSpPr>
            <a:xfrm>
              <a:off x="2267745" y="2196905"/>
              <a:ext cx="1515481" cy="2060293"/>
              <a:chOff x="2194080" y="2196905"/>
              <a:chExt cx="1515481" cy="2060293"/>
            </a:xfrm>
          </p:grpSpPr>
          <p:grpSp>
            <p:nvGrpSpPr>
              <p:cNvPr id="38" name="Группа 7"/>
              <p:cNvGrpSpPr/>
              <p:nvPr/>
            </p:nvGrpSpPr>
            <p:grpSpPr>
              <a:xfrm>
                <a:off x="2194080" y="2196905"/>
                <a:ext cx="1513824" cy="2060293"/>
                <a:chOff x="2173372" y="3738227"/>
                <a:chExt cx="1174492" cy="1562981"/>
              </a:xfrm>
            </p:grpSpPr>
            <p:sp>
              <p:nvSpPr>
                <p:cNvPr id="42" name="Прямоугольник 6"/>
                <p:cNvSpPr/>
                <p:nvPr/>
              </p:nvSpPr>
              <p:spPr>
                <a:xfrm>
                  <a:off x="2173372" y="4191471"/>
                  <a:ext cx="1174492" cy="1109737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rgbClr val="0033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/>
                </a:p>
              </p:txBody>
            </p:sp>
            <p:sp>
              <p:nvSpPr>
                <p:cNvPr id="43" name="Овал 42"/>
                <p:cNvSpPr/>
                <p:nvPr/>
              </p:nvSpPr>
              <p:spPr>
                <a:xfrm>
                  <a:off x="2173373" y="3738227"/>
                  <a:ext cx="1174491" cy="1008112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/>
                </a:p>
              </p:txBody>
            </p:sp>
          </p:grpSp>
          <p:sp>
            <p:nvSpPr>
              <p:cNvPr id="39" name="Овал 38"/>
              <p:cNvSpPr/>
              <p:nvPr/>
            </p:nvSpPr>
            <p:spPr>
              <a:xfrm>
                <a:off x="2195736" y="2204864"/>
                <a:ext cx="1513825" cy="1368152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40" name="Овал 39"/>
              <p:cNvSpPr/>
              <p:nvPr/>
            </p:nvSpPr>
            <p:spPr>
              <a:xfrm>
                <a:off x="2699791" y="2645298"/>
                <a:ext cx="520604" cy="47874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41" name="Овал 40"/>
              <p:cNvSpPr/>
              <p:nvPr/>
            </p:nvSpPr>
            <p:spPr>
              <a:xfrm>
                <a:off x="2483768" y="2426960"/>
                <a:ext cx="952872" cy="930032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</p:grpSp>
        <p:cxnSp>
          <p:nvCxnSpPr>
            <p:cNvPr id="35" name="Прямая соединительная линия 34"/>
            <p:cNvCxnSpPr/>
            <p:nvPr/>
          </p:nvCxnSpPr>
          <p:spPr>
            <a:xfrm>
              <a:off x="3024000" y="2204864"/>
              <a:ext cx="0" cy="2052334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Прямая соединительная линия 35"/>
            <p:cNvCxnSpPr/>
            <p:nvPr/>
          </p:nvCxnSpPr>
          <p:spPr>
            <a:xfrm>
              <a:off x="2293394" y="3645024"/>
              <a:ext cx="1513825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Прямая соединительная линия 36"/>
            <p:cNvCxnSpPr/>
            <p:nvPr/>
          </p:nvCxnSpPr>
          <p:spPr>
            <a:xfrm>
              <a:off x="2269401" y="2888940"/>
              <a:ext cx="1513825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Овал 43"/>
          <p:cNvSpPr/>
          <p:nvPr/>
        </p:nvSpPr>
        <p:spPr>
          <a:xfrm>
            <a:off x="8028384" y="3933056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5" name="Скругленная прямоугольная выноска 44"/>
          <p:cNvSpPr/>
          <p:nvPr/>
        </p:nvSpPr>
        <p:spPr>
          <a:xfrm>
            <a:off x="5292080" y="5949280"/>
            <a:ext cx="2736304" cy="636735"/>
          </a:xfrm>
          <a:prstGeom prst="wedgeRoundRectCallout">
            <a:avLst>
              <a:gd name="adj1" fmla="val 27050"/>
              <a:gd name="adj2" fmla="val -52673"/>
              <a:gd name="adj3" fmla="val 16667"/>
            </a:avLst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Неудовлетворительная  кучность боя</a:t>
            </a:r>
            <a:endParaRPr lang="ru-RU" b="1" dirty="0"/>
          </a:p>
        </p:txBody>
      </p:sp>
      <p:sp>
        <p:nvSpPr>
          <p:cNvPr id="46" name="Овал 45"/>
          <p:cNvSpPr/>
          <p:nvPr/>
        </p:nvSpPr>
        <p:spPr>
          <a:xfrm>
            <a:off x="5004048" y="1988840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7" name="Овал 46"/>
          <p:cNvSpPr/>
          <p:nvPr/>
        </p:nvSpPr>
        <p:spPr>
          <a:xfrm>
            <a:off x="7236296" y="2420888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8" name="Овал 47"/>
          <p:cNvSpPr/>
          <p:nvPr/>
        </p:nvSpPr>
        <p:spPr>
          <a:xfrm>
            <a:off x="5220072" y="1412776"/>
            <a:ext cx="2952328" cy="2880320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9" name="Овал 48"/>
          <p:cNvSpPr/>
          <p:nvPr/>
        </p:nvSpPr>
        <p:spPr>
          <a:xfrm>
            <a:off x="5580112" y="4653136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0" name="Скругленная прямоугольная выноска 49"/>
          <p:cNvSpPr/>
          <p:nvPr/>
        </p:nvSpPr>
        <p:spPr>
          <a:xfrm>
            <a:off x="4067944" y="764704"/>
            <a:ext cx="2131634" cy="1008112"/>
          </a:xfrm>
          <a:prstGeom prst="wedgeRoundRectCallout">
            <a:avLst>
              <a:gd name="adj1" fmla="val 105235"/>
              <a:gd name="adj2" fmla="val 34300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Три пробоины за пределами большого круга</a:t>
            </a:r>
            <a:endParaRPr lang="ru-RU" b="1" dirty="0"/>
          </a:p>
        </p:txBody>
      </p:sp>
      <p:pic>
        <p:nvPicPr>
          <p:cNvPr id="2" name="Записанный звук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 cstate="print"/>
          <a:stretch>
            <a:fillRect/>
          </a:stretch>
        </p:blipFill>
        <p:spPr>
          <a:xfrm>
            <a:off x="608595" y="6309320"/>
            <a:ext cx="310250" cy="310250"/>
          </a:xfrm>
          <a:prstGeom prst="rect">
            <a:avLst/>
          </a:prstGeom>
        </p:spPr>
      </p:pic>
      <p:cxnSp>
        <p:nvCxnSpPr>
          <p:cNvPr id="52" name="Прямая со стрелкой 51"/>
          <p:cNvCxnSpPr>
            <a:endCxn id="11" idx="1"/>
          </p:cNvCxnSpPr>
          <p:nvPr/>
        </p:nvCxnSpPr>
        <p:spPr>
          <a:xfrm flipH="1" flipV="1">
            <a:off x="1479137" y="1820876"/>
            <a:ext cx="1076639" cy="103206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/>
          <p:cNvSpPr txBox="1"/>
          <p:nvPr/>
        </p:nvSpPr>
        <p:spPr>
          <a:xfrm>
            <a:off x="1619672" y="162880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>
                <a:solidFill>
                  <a:srgbClr val="FFFF00"/>
                </a:solidFill>
              </a:rPr>
              <a:t>12,5 см.</a:t>
            </a:r>
            <a:endParaRPr lang="ru-RU" b="1" dirty="0">
              <a:solidFill>
                <a:srgbClr val="FFFF00"/>
              </a:solidFill>
            </a:endParaRPr>
          </a:p>
        </p:txBody>
      </p:sp>
      <p:sp>
        <p:nvSpPr>
          <p:cNvPr id="33" name="Скругленная прямоугольная выноска 32"/>
          <p:cNvSpPr/>
          <p:nvPr/>
        </p:nvSpPr>
        <p:spPr>
          <a:xfrm>
            <a:off x="2987824" y="3861048"/>
            <a:ext cx="2131634" cy="1008112"/>
          </a:xfrm>
          <a:prstGeom prst="wedgeRoundRectCallout">
            <a:avLst>
              <a:gd name="adj1" fmla="val -51658"/>
              <a:gd name="adj2" fmla="val -117684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Все пробоины уместились в малый круг</a:t>
            </a:r>
            <a:endParaRPr lang="ru-RU" b="1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6000"/>
    </mc:Choice>
    <mc:Fallback>
      <p:transition spd="slow" advClick="0" advTm="4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5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4" fill="hold" grpId="1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mph" presetSubtype="0" repeatCount="2000" fill="hold" grpId="0" nodeType="withEffect">
                                  <p:stCondLst>
                                    <p:cond delay="2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1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6" presetClass="emph" presetSubtype="0" repeatCount="2000" fill="hold" grpId="0" nodeType="withEffect">
                                  <p:stCondLst>
                                    <p:cond delay="2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1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mph" presetSubtype="0" repeatCount="2000" fill="hold" grpId="0" nodeType="withEffect">
                                  <p:stCondLst>
                                    <p:cond delay="2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1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6" presetClass="emph" presetSubtype="0" repeatCount="2000" fill="hold" grpId="0" nodeType="withEffect">
                                  <p:stCondLst>
                                    <p:cond delay="2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nodeType="withEffect">
                                  <p:stCondLst>
                                    <p:cond delay="26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27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28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6" presetClass="emph" presetSubtype="0" repeatCount="3000" fill="hold" grpId="0" nodeType="withEffect">
                                  <p:stCondLst>
                                    <p:cond delay="29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1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grpId="1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 tmFilter="0, 0; .2, .5; .8, .5; 1, 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8" dur="250" autoRev="1" fill="hold"/>
                                        <p:tgtEl>
                                          <p:spTgt spid="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 tmFilter="0, 0; .2, .5; .8, .5; 1, 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4" dur="250" autoRev="1" fill="hold"/>
                                        <p:tgtEl>
                                          <p:spTgt spid="4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 tmFilter="0, 0; .2, .5; .8, .5; 1, 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0" dur="250" autoRev="1" fill="hold"/>
                                        <p:tgtEl>
                                          <p:spTgt spid="4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grpId="1" nodeType="withEffect">
                                  <p:stCondLst>
                                    <p:cond delay="37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36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26" presetClass="emph" presetSubtype="0" repeatCount="3000" fill="hold" grpId="0" nodeType="withEffect">
                                  <p:stCondLst>
                                    <p:cond delay="37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1000" tmFilter="0, 0; .2, .5; .8, .5; 1, 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0" dur="500" autoRev="1" fill="hold"/>
                                        <p:tgtEl>
                                          <p:spTgt spid="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31" presetClass="entr" presetSubtype="0" fill="hold" grpId="0" nodeType="withEffect">
                                  <p:stCondLst>
                                    <p:cond delay="38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1" grpId="0" bldLvl="0" animBg="1"/>
      <p:bldP spid="31" grpId="1" bldLvl="0" animBg="1"/>
      <p:bldP spid="32" grpId="0" bldLvl="0" animBg="1"/>
      <p:bldP spid="23" grpId="0" bldLvl="0" animBg="1"/>
      <p:bldP spid="23" grpId="1" bldLvl="0" animBg="1"/>
      <p:bldP spid="26" grpId="0" bldLvl="0" animBg="1"/>
      <p:bldP spid="26" grpId="1" bldLvl="0" animBg="1"/>
      <p:bldP spid="28" grpId="0" bldLvl="0" animBg="1"/>
      <p:bldP spid="28" grpId="1" bldLvl="0" animBg="1"/>
      <p:bldP spid="29" grpId="0" bldLvl="0" animBg="1"/>
      <p:bldP spid="29" grpId="1" bldLvl="0" animBg="1"/>
      <p:bldP spid="44" grpId="0" bldLvl="0" animBg="1"/>
      <p:bldP spid="44" grpId="1" bldLvl="0" animBg="1"/>
      <p:bldP spid="45" grpId="0" bldLvl="0" animBg="1"/>
      <p:bldP spid="46" grpId="0" bldLvl="0" animBg="1"/>
      <p:bldP spid="46" grpId="1" bldLvl="0" animBg="1"/>
      <p:bldP spid="47" grpId="0" bldLvl="0" animBg="1"/>
      <p:bldP spid="47" grpId="1" bldLvl="0" animBg="1"/>
      <p:bldP spid="48" grpId="0" bldLvl="0" animBg="1"/>
      <p:bldP spid="48" grpId="1" bldLvl="0" animBg="1"/>
      <p:bldP spid="49" grpId="0" bldLvl="0" animBg="1"/>
      <p:bldP spid="49" grpId="1" bldLvl="0" animBg="1"/>
      <p:bldP spid="50" grpId="0" bldLvl="0" animBg="1"/>
      <p:bldP spid="54" grpId="0"/>
      <p:bldP spid="33" grpId="0" bldLvl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0" y="0"/>
            <a:ext cx="9144000" cy="460375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2400" b="1" dirty="0" smtClean="0">
                <a:solidFill>
                  <a:schemeClr val="bg1"/>
                </a:solidFill>
              </a:rPr>
              <a:t>Определение средней точки попадания</a:t>
            </a:r>
            <a:endParaRPr lang="ru-RU" altLang="ru-RU" sz="24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Группа 24"/>
          <p:cNvGrpSpPr/>
          <p:nvPr/>
        </p:nvGrpSpPr>
        <p:grpSpPr>
          <a:xfrm>
            <a:off x="1043608" y="1412776"/>
            <a:ext cx="3024336" cy="4320480"/>
            <a:chOff x="2267744" y="2196905"/>
            <a:chExt cx="1539475" cy="2060293"/>
          </a:xfrm>
        </p:grpSpPr>
        <p:grpSp>
          <p:nvGrpSpPr>
            <p:cNvPr id="3" name="Группа 21"/>
            <p:cNvGrpSpPr/>
            <p:nvPr/>
          </p:nvGrpSpPr>
          <p:grpSpPr>
            <a:xfrm>
              <a:off x="2267744" y="2196905"/>
              <a:ext cx="1515482" cy="2060293"/>
              <a:chOff x="2194079" y="2196905"/>
              <a:chExt cx="1515482" cy="2060293"/>
            </a:xfrm>
          </p:grpSpPr>
          <p:grpSp>
            <p:nvGrpSpPr>
              <p:cNvPr id="5" name="Группа 7"/>
              <p:cNvGrpSpPr/>
              <p:nvPr/>
            </p:nvGrpSpPr>
            <p:grpSpPr>
              <a:xfrm>
                <a:off x="2194079" y="2196905"/>
                <a:ext cx="1513825" cy="2060293"/>
                <a:chOff x="2173372" y="3738227"/>
                <a:chExt cx="1174493" cy="1562981"/>
              </a:xfrm>
            </p:grpSpPr>
            <p:sp>
              <p:nvSpPr>
                <p:cNvPr id="7" name="Прямоугольник 6"/>
                <p:cNvSpPr/>
                <p:nvPr/>
              </p:nvSpPr>
              <p:spPr>
                <a:xfrm>
                  <a:off x="2173372" y="4191471"/>
                  <a:ext cx="1174492" cy="1109737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rgbClr val="0033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/>
                </a:p>
              </p:txBody>
            </p:sp>
            <p:sp>
              <p:nvSpPr>
                <p:cNvPr id="11" name="Овал 10"/>
                <p:cNvSpPr/>
                <p:nvPr/>
              </p:nvSpPr>
              <p:spPr>
                <a:xfrm>
                  <a:off x="2173374" y="3738227"/>
                  <a:ext cx="1174491" cy="1008112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/>
                </a:p>
              </p:txBody>
            </p:sp>
          </p:grpSp>
          <p:sp>
            <p:nvSpPr>
              <p:cNvPr id="9" name="Овал 8"/>
              <p:cNvSpPr/>
              <p:nvPr/>
            </p:nvSpPr>
            <p:spPr>
              <a:xfrm>
                <a:off x="2195736" y="2204864"/>
                <a:ext cx="1513825" cy="1368152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14" name="Овал 13"/>
              <p:cNvSpPr/>
              <p:nvPr/>
            </p:nvSpPr>
            <p:spPr>
              <a:xfrm>
                <a:off x="2699791" y="2645298"/>
                <a:ext cx="520604" cy="47874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15" name="Овал 14"/>
              <p:cNvSpPr/>
              <p:nvPr/>
            </p:nvSpPr>
            <p:spPr>
              <a:xfrm>
                <a:off x="2483768" y="2426960"/>
                <a:ext cx="952872" cy="930032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</p:grpSp>
        <p:cxnSp>
          <p:nvCxnSpPr>
            <p:cNvPr id="21" name="Прямая соединительная линия 20"/>
            <p:cNvCxnSpPr/>
            <p:nvPr/>
          </p:nvCxnSpPr>
          <p:spPr>
            <a:xfrm>
              <a:off x="3024000" y="2204864"/>
              <a:ext cx="0" cy="2052334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Прямая соединительная линия 23"/>
            <p:cNvCxnSpPr/>
            <p:nvPr/>
          </p:nvCxnSpPr>
          <p:spPr>
            <a:xfrm>
              <a:off x="2293394" y="3645024"/>
              <a:ext cx="1513825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Прямая соединительная линия 26"/>
            <p:cNvCxnSpPr/>
            <p:nvPr/>
          </p:nvCxnSpPr>
          <p:spPr>
            <a:xfrm>
              <a:off x="2269401" y="2888940"/>
              <a:ext cx="1513825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Овал 30"/>
          <p:cNvSpPr/>
          <p:nvPr/>
        </p:nvSpPr>
        <p:spPr>
          <a:xfrm>
            <a:off x="2627784" y="2924944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2" name="Скругленная прямоугольная выноска 31"/>
          <p:cNvSpPr/>
          <p:nvPr/>
        </p:nvSpPr>
        <p:spPr>
          <a:xfrm>
            <a:off x="971600" y="5949280"/>
            <a:ext cx="2491674" cy="636735"/>
          </a:xfrm>
          <a:prstGeom prst="wedgeRoundRectCallout">
            <a:avLst>
              <a:gd name="adj1" fmla="val 49313"/>
              <a:gd name="adj2" fmla="val -52673"/>
              <a:gd name="adj3" fmla="val 16667"/>
            </a:avLst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Автомат пристрелен правильно</a:t>
            </a:r>
            <a:endParaRPr lang="ru-RU" b="1" dirty="0"/>
          </a:p>
        </p:txBody>
      </p:sp>
      <p:sp>
        <p:nvSpPr>
          <p:cNvPr id="33" name="Скругленная прямоугольная выноска 32"/>
          <p:cNvSpPr/>
          <p:nvPr/>
        </p:nvSpPr>
        <p:spPr>
          <a:xfrm>
            <a:off x="2987824" y="3212976"/>
            <a:ext cx="2131634" cy="1008112"/>
          </a:xfrm>
          <a:prstGeom prst="wedgeRoundRectCallout">
            <a:avLst>
              <a:gd name="adj1" fmla="val -39771"/>
              <a:gd name="adj2" fmla="val -82714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Все пробоины уместились в малый круг</a:t>
            </a:r>
            <a:endParaRPr lang="ru-RU" b="1" dirty="0"/>
          </a:p>
        </p:txBody>
      </p:sp>
      <p:sp>
        <p:nvSpPr>
          <p:cNvPr id="23" name="Овал 22"/>
          <p:cNvSpPr/>
          <p:nvPr/>
        </p:nvSpPr>
        <p:spPr>
          <a:xfrm>
            <a:off x="2267744" y="2636912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6" name="Овал 25"/>
          <p:cNvSpPr/>
          <p:nvPr/>
        </p:nvSpPr>
        <p:spPr>
          <a:xfrm>
            <a:off x="2627784" y="2420888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8" name="Овал 27"/>
          <p:cNvSpPr/>
          <p:nvPr/>
        </p:nvSpPr>
        <p:spPr>
          <a:xfrm>
            <a:off x="1979712" y="2276872"/>
            <a:ext cx="1152128" cy="1080120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9" name="Овал 28"/>
          <p:cNvSpPr/>
          <p:nvPr/>
        </p:nvSpPr>
        <p:spPr>
          <a:xfrm>
            <a:off x="2339752" y="2924944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pSp>
        <p:nvGrpSpPr>
          <p:cNvPr id="8" name="Группа 29"/>
          <p:cNvGrpSpPr/>
          <p:nvPr/>
        </p:nvGrpSpPr>
        <p:grpSpPr>
          <a:xfrm>
            <a:off x="5220072" y="1412776"/>
            <a:ext cx="3024336" cy="4320480"/>
            <a:chOff x="2267744" y="2196905"/>
            <a:chExt cx="1539475" cy="2060293"/>
          </a:xfrm>
        </p:grpSpPr>
        <p:grpSp>
          <p:nvGrpSpPr>
            <p:cNvPr id="12" name="Группа 21"/>
            <p:cNvGrpSpPr/>
            <p:nvPr/>
          </p:nvGrpSpPr>
          <p:grpSpPr>
            <a:xfrm>
              <a:off x="2267744" y="2196905"/>
              <a:ext cx="1515482" cy="2060293"/>
              <a:chOff x="2194079" y="2196905"/>
              <a:chExt cx="1515482" cy="2060293"/>
            </a:xfrm>
          </p:grpSpPr>
          <p:grpSp>
            <p:nvGrpSpPr>
              <p:cNvPr id="13" name="Группа 7"/>
              <p:cNvGrpSpPr/>
              <p:nvPr/>
            </p:nvGrpSpPr>
            <p:grpSpPr>
              <a:xfrm>
                <a:off x="2194079" y="2196905"/>
                <a:ext cx="1513825" cy="2060293"/>
                <a:chOff x="2173372" y="3738227"/>
                <a:chExt cx="1174493" cy="1562981"/>
              </a:xfrm>
            </p:grpSpPr>
            <p:sp>
              <p:nvSpPr>
                <p:cNvPr id="42" name="Прямоугольник 6"/>
                <p:cNvSpPr/>
                <p:nvPr/>
              </p:nvSpPr>
              <p:spPr>
                <a:xfrm>
                  <a:off x="2173372" y="4191471"/>
                  <a:ext cx="1174492" cy="1109737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rgbClr val="0033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/>
                </a:p>
              </p:txBody>
            </p:sp>
            <p:sp>
              <p:nvSpPr>
                <p:cNvPr id="43" name="Овал 42"/>
                <p:cNvSpPr/>
                <p:nvPr/>
              </p:nvSpPr>
              <p:spPr>
                <a:xfrm>
                  <a:off x="2173374" y="3738227"/>
                  <a:ext cx="1174491" cy="1008112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ru-RU"/>
                </a:p>
              </p:txBody>
            </p:sp>
          </p:grpSp>
          <p:sp>
            <p:nvSpPr>
              <p:cNvPr id="39" name="Овал 38"/>
              <p:cNvSpPr/>
              <p:nvPr/>
            </p:nvSpPr>
            <p:spPr>
              <a:xfrm>
                <a:off x="2195736" y="2204864"/>
                <a:ext cx="1513825" cy="1368152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40" name="Овал 39"/>
              <p:cNvSpPr/>
              <p:nvPr/>
            </p:nvSpPr>
            <p:spPr>
              <a:xfrm>
                <a:off x="2699791" y="2645298"/>
                <a:ext cx="520604" cy="47874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41" name="Овал 40"/>
              <p:cNvSpPr/>
              <p:nvPr/>
            </p:nvSpPr>
            <p:spPr>
              <a:xfrm>
                <a:off x="2483768" y="2426960"/>
                <a:ext cx="952872" cy="930032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</p:grpSp>
        <p:cxnSp>
          <p:nvCxnSpPr>
            <p:cNvPr id="35" name="Прямая соединительная линия 34"/>
            <p:cNvCxnSpPr/>
            <p:nvPr/>
          </p:nvCxnSpPr>
          <p:spPr>
            <a:xfrm>
              <a:off x="3024000" y="2204864"/>
              <a:ext cx="0" cy="2052334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Прямая соединительная линия 35"/>
            <p:cNvCxnSpPr/>
            <p:nvPr/>
          </p:nvCxnSpPr>
          <p:spPr>
            <a:xfrm>
              <a:off x="2293394" y="3645024"/>
              <a:ext cx="1513825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Прямая соединительная линия 36"/>
            <p:cNvCxnSpPr/>
            <p:nvPr/>
          </p:nvCxnSpPr>
          <p:spPr>
            <a:xfrm>
              <a:off x="2269401" y="2888940"/>
              <a:ext cx="1513825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Овал 43"/>
          <p:cNvSpPr/>
          <p:nvPr/>
        </p:nvSpPr>
        <p:spPr>
          <a:xfrm>
            <a:off x="7380312" y="3068960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5" name="Скругленная прямоугольная выноска 44"/>
          <p:cNvSpPr/>
          <p:nvPr/>
        </p:nvSpPr>
        <p:spPr>
          <a:xfrm>
            <a:off x="5292080" y="5949280"/>
            <a:ext cx="2736304" cy="636735"/>
          </a:xfrm>
          <a:prstGeom prst="wedgeRoundRectCallout">
            <a:avLst>
              <a:gd name="adj1" fmla="val 27050"/>
              <a:gd name="adj2" fmla="val -52673"/>
              <a:gd name="adj3" fmla="val 16667"/>
            </a:avLst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Требуется исправление линии прицеливания</a:t>
            </a:r>
            <a:endParaRPr lang="ru-RU" b="1" dirty="0"/>
          </a:p>
        </p:txBody>
      </p:sp>
      <p:sp>
        <p:nvSpPr>
          <p:cNvPr id="46" name="Овал 45"/>
          <p:cNvSpPr/>
          <p:nvPr/>
        </p:nvSpPr>
        <p:spPr>
          <a:xfrm>
            <a:off x="6948264" y="3068960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7" name="Овал 46"/>
          <p:cNvSpPr/>
          <p:nvPr/>
        </p:nvSpPr>
        <p:spPr>
          <a:xfrm>
            <a:off x="7308304" y="2492896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8" name="Овал 47"/>
          <p:cNvSpPr/>
          <p:nvPr/>
        </p:nvSpPr>
        <p:spPr>
          <a:xfrm>
            <a:off x="5724128" y="1844824"/>
            <a:ext cx="2016224" cy="201622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9" name="Овал 48"/>
          <p:cNvSpPr/>
          <p:nvPr/>
        </p:nvSpPr>
        <p:spPr>
          <a:xfrm>
            <a:off x="6948264" y="3429000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0" name="Скругленная прямоугольная выноска 49"/>
          <p:cNvSpPr/>
          <p:nvPr/>
        </p:nvSpPr>
        <p:spPr>
          <a:xfrm>
            <a:off x="4427984" y="908720"/>
            <a:ext cx="2131634" cy="1440160"/>
          </a:xfrm>
          <a:prstGeom prst="wedgeRoundRectCallout">
            <a:avLst>
              <a:gd name="adj1" fmla="val 87833"/>
              <a:gd name="adj2" fmla="val 63905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Пробоины в пределах среднего круга, но смещены в сторону</a:t>
            </a:r>
            <a:endParaRPr lang="ru-RU" b="1" dirty="0"/>
          </a:p>
        </p:txBody>
      </p:sp>
      <p:pic>
        <p:nvPicPr>
          <p:cNvPr id="16" name="Записанный звук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 cstate="print"/>
          <a:stretch>
            <a:fillRect/>
          </a:stretch>
        </p:blipFill>
        <p:spPr>
          <a:xfrm>
            <a:off x="518390" y="6381328"/>
            <a:ext cx="371074" cy="371074"/>
          </a:xfrm>
          <a:prstGeom prst="rect">
            <a:avLst/>
          </a:prstGeom>
        </p:spPr>
      </p:pic>
      <p:sp>
        <p:nvSpPr>
          <p:cNvPr id="51" name="Скругленная прямоугольная выноска 50"/>
          <p:cNvSpPr/>
          <p:nvPr/>
        </p:nvSpPr>
        <p:spPr>
          <a:xfrm>
            <a:off x="934107" y="955704"/>
            <a:ext cx="1614353" cy="520936"/>
          </a:xfrm>
          <a:prstGeom prst="wedgeRoundRectCallout">
            <a:avLst>
              <a:gd name="adj1" fmla="val 49415"/>
              <a:gd name="adj2" fmla="val 307274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Контрольная точка</a:t>
            </a:r>
            <a:endParaRPr lang="ru-RU" b="1" dirty="0"/>
          </a:p>
        </p:txBody>
      </p:sp>
    </p:spTree>
  </p:cSld>
  <p:clrMapOvr>
    <a:masterClrMapping/>
  </p:clrMapOvr>
  <p:transition advClick="0" advTm="5000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87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4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mph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6" presetClass="emph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1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mph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1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6" presetClass="emph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1" nodeType="with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3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6" presetClass="emph" presetSubtype="0" repeatCount="3000" fill="hold" grpId="0" nodeType="withEffect">
                                  <p:stCondLst>
                                    <p:cond delay="3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grpId="0" nodeType="withEffect">
                                  <p:stCondLst>
                                    <p:cond delay="3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4" dur="25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 tmFilter="0, 0; .2, .5; .8, .5; 1, 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0" dur="250" autoRev="1" fill="hold"/>
                                        <p:tgtEl>
                                          <p:spTgt spid="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1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 tmFilter="0, 0; .2, .5; .8, .5; 1, 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6" dur="250" autoRev="1" fill="hold"/>
                                        <p:tgtEl>
                                          <p:spTgt spid="4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1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 tmFilter="0, 0; .2, .5; .8, .5; 1, 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2" dur="250" autoRev="1" fill="hold"/>
                                        <p:tgtEl>
                                          <p:spTgt spid="4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grpId="1" nodeType="withEffect">
                                  <p:stCondLst>
                                    <p:cond delay="35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1000"/>
                            </p:stCondLst>
                            <p:childTnLst>
                              <p:par>
                                <p:cTn id="7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1000"/>
                            </p:stCondLst>
                            <p:childTnLst>
                              <p:par>
                                <p:cTn id="82" presetID="26" presetClass="emph" presetSubtype="0" repeatCount="300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 tmFilter="0, 0; .2, .5; .8, .5; 1, 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4" dur="500" autoRev="1" fill="hold"/>
                                        <p:tgtEl>
                                          <p:spTgt spid="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45000"/>
                            </p:stCondLst>
                            <p:childTnLst>
                              <p:par>
                                <p:cTn id="8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31" grpId="0" bldLvl="0" animBg="1"/>
      <p:bldP spid="31" grpId="1" bldLvl="0" animBg="1"/>
      <p:bldP spid="32" grpId="0" bldLvl="0" animBg="1"/>
      <p:bldP spid="33" grpId="0" bldLvl="0" animBg="1"/>
      <p:bldP spid="23" grpId="0" bldLvl="0" animBg="1"/>
      <p:bldP spid="23" grpId="1" bldLvl="0" animBg="1"/>
      <p:bldP spid="26" grpId="0" bldLvl="0" animBg="1"/>
      <p:bldP spid="26" grpId="1" bldLvl="0" animBg="1"/>
      <p:bldP spid="28" grpId="0" bldLvl="0" animBg="1"/>
      <p:bldP spid="28" grpId="1" bldLvl="0" animBg="1"/>
      <p:bldP spid="29" grpId="0" bldLvl="0" animBg="1"/>
      <p:bldP spid="29" grpId="1" bldLvl="0" animBg="1"/>
      <p:bldP spid="44" grpId="0" bldLvl="0" animBg="1"/>
      <p:bldP spid="44" grpId="1" bldLvl="0" animBg="1"/>
      <p:bldP spid="45" grpId="0" bldLvl="0" animBg="1"/>
      <p:bldP spid="46" grpId="0" bldLvl="0" animBg="1"/>
      <p:bldP spid="46" grpId="1" bldLvl="0" animBg="1"/>
      <p:bldP spid="47" grpId="0" bldLvl="0" animBg="1"/>
      <p:bldP spid="47" grpId="1" bldLvl="0" animBg="1"/>
      <p:bldP spid="48" grpId="0" bldLvl="0" animBg="1"/>
      <p:bldP spid="48" grpId="1" bldLvl="0" animBg="1"/>
      <p:bldP spid="49" grpId="0" bldLvl="0" animBg="1"/>
      <p:bldP spid="49" grpId="1" bldLvl="0" animBg="1"/>
      <p:bldP spid="50" grpId="0" bldLvl="0" animBg="1"/>
      <p:bldP spid="51" grpId="0" bldLvl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Овал 25"/>
          <p:cNvSpPr/>
          <p:nvPr/>
        </p:nvSpPr>
        <p:spPr>
          <a:xfrm>
            <a:off x="2877445" y="2275001"/>
            <a:ext cx="1152128" cy="2016224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0" y="0"/>
            <a:ext cx="9150985" cy="460375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2400" b="1" dirty="0" smtClean="0">
                <a:solidFill>
                  <a:schemeClr val="bg1"/>
                </a:solidFill>
              </a:rPr>
              <a:t>Определение СТП по четырем пробоинам</a:t>
            </a:r>
            <a:endParaRPr lang="ru-RU" altLang="ru-RU" sz="24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4" name="Овал 43"/>
          <p:cNvSpPr/>
          <p:nvPr/>
        </p:nvSpPr>
        <p:spPr>
          <a:xfrm>
            <a:off x="5004048" y="3429000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6" name="Овал 45"/>
          <p:cNvSpPr/>
          <p:nvPr/>
        </p:nvSpPr>
        <p:spPr>
          <a:xfrm>
            <a:off x="3347864" y="2636912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7" name="Овал 46"/>
          <p:cNvSpPr/>
          <p:nvPr/>
        </p:nvSpPr>
        <p:spPr>
          <a:xfrm>
            <a:off x="4792758" y="2132856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9" name="Овал 48"/>
          <p:cNvSpPr/>
          <p:nvPr/>
        </p:nvSpPr>
        <p:spPr>
          <a:xfrm>
            <a:off x="3347864" y="3429000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53" name="Прямая соединительная линия 52"/>
          <p:cNvCxnSpPr>
            <a:stCxn id="46" idx="4"/>
            <a:endCxn id="49" idx="0"/>
          </p:cNvCxnSpPr>
          <p:nvPr/>
        </p:nvCxnSpPr>
        <p:spPr>
          <a:xfrm>
            <a:off x="3453509" y="2823181"/>
            <a:ext cx="0" cy="605819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Прямая соединительная линия 54"/>
          <p:cNvCxnSpPr>
            <a:endCxn id="44" idx="0"/>
          </p:cNvCxnSpPr>
          <p:nvPr/>
        </p:nvCxnSpPr>
        <p:spPr>
          <a:xfrm>
            <a:off x="4893669" y="2319125"/>
            <a:ext cx="216024" cy="1109875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Прямая соединительная линия 56"/>
          <p:cNvCxnSpPr/>
          <p:nvPr/>
        </p:nvCxnSpPr>
        <p:spPr>
          <a:xfrm>
            <a:off x="4063210" y="270892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Прямая соединительная линия 57"/>
          <p:cNvCxnSpPr/>
          <p:nvPr/>
        </p:nvCxnSpPr>
        <p:spPr>
          <a:xfrm flipV="1">
            <a:off x="3415138" y="2852936"/>
            <a:ext cx="1584176" cy="288032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Умножение 60"/>
          <p:cNvSpPr/>
          <p:nvPr/>
        </p:nvSpPr>
        <p:spPr>
          <a:xfrm>
            <a:off x="4063210" y="2852936"/>
            <a:ext cx="288032" cy="28803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68" name="Прямая соединительная линия 67"/>
          <p:cNvCxnSpPr/>
          <p:nvPr/>
        </p:nvCxnSpPr>
        <p:spPr>
          <a:xfrm>
            <a:off x="8172400" y="256490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Прямая соединительная линия 33"/>
          <p:cNvCxnSpPr/>
          <p:nvPr/>
        </p:nvCxnSpPr>
        <p:spPr>
          <a:xfrm>
            <a:off x="3347864" y="3140968"/>
            <a:ext cx="216024" cy="0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Прямая соединительная линия 34"/>
          <p:cNvCxnSpPr/>
          <p:nvPr/>
        </p:nvCxnSpPr>
        <p:spPr>
          <a:xfrm>
            <a:off x="4932040" y="2852936"/>
            <a:ext cx="144016" cy="0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Скругленная прямоугольная выноска 37"/>
          <p:cNvSpPr/>
          <p:nvPr/>
        </p:nvSpPr>
        <p:spPr>
          <a:xfrm>
            <a:off x="539552" y="1556792"/>
            <a:ext cx="2131634" cy="1008112"/>
          </a:xfrm>
          <a:prstGeom prst="wedgeRoundRectCallout">
            <a:avLst>
              <a:gd name="adj1" fmla="val 84896"/>
              <a:gd name="adj2" fmla="val 103419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Соединяем прямой линией две пробоины </a:t>
            </a:r>
            <a:endParaRPr lang="ru-RU" b="1" dirty="0"/>
          </a:p>
        </p:txBody>
      </p:sp>
      <p:sp>
        <p:nvSpPr>
          <p:cNvPr id="40" name="Скругленная прямоугольная выноска 39"/>
          <p:cNvSpPr/>
          <p:nvPr/>
        </p:nvSpPr>
        <p:spPr>
          <a:xfrm>
            <a:off x="5868144" y="1340768"/>
            <a:ext cx="2131634" cy="1008112"/>
          </a:xfrm>
          <a:prstGeom prst="wedgeRoundRectCallout">
            <a:avLst>
              <a:gd name="adj1" fmla="val -92499"/>
              <a:gd name="adj2" fmla="val 65625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Соединяем прямой линией две оставшиеся пробоины </a:t>
            </a:r>
            <a:endParaRPr lang="ru-RU" b="1" dirty="0"/>
          </a:p>
        </p:txBody>
      </p:sp>
      <p:sp>
        <p:nvSpPr>
          <p:cNvPr id="36" name="Скругленная прямоугольная выноска 35"/>
          <p:cNvSpPr/>
          <p:nvPr/>
        </p:nvSpPr>
        <p:spPr>
          <a:xfrm>
            <a:off x="5868144" y="3284984"/>
            <a:ext cx="2131634" cy="1008112"/>
          </a:xfrm>
          <a:prstGeom prst="wedgeRoundRectCallout">
            <a:avLst>
              <a:gd name="adj1" fmla="val -88030"/>
              <a:gd name="adj2" fmla="val -88382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Расстояние между пробоинами делим пополам</a:t>
            </a:r>
            <a:endParaRPr lang="ru-RU" b="1" dirty="0"/>
          </a:p>
        </p:txBody>
      </p:sp>
      <p:sp>
        <p:nvSpPr>
          <p:cNvPr id="37" name="Скругленная прямоугольная выноска 36"/>
          <p:cNvSpPr/>
          <p:nvPr/>
        </p:nvSpPr>
        <p:spPr>
          <a:xfrm>
            <a:off x="3635896" y="4221088"/>
            <a:ext cx="2131634" cy="1008112"/>
          </a:xfrm>
          <a:prstGeom prst="wedgeRoundRectCallout">
            <a:avLst>
              <a:gd name="adj1" fmla="val -47815"/>
              <a:gd name="adj2" fmla="val -159246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Соединяем середины обоих прямых</a:t>
            </a:r>
            <a:endParaRPr lang="ru-RU" b="1" dirty="0"/>
          </a:p>
        </p:txBody>
      </p:sp>
      <p:sp>
        <p:nvSpPr>
          <p:cNvPr id="41" name="Скругленная прямоугольная выноска 40"/>
          <p:cNvSpPr/>
          <p:nvPr/>
        </p:nvSpPr>
        <p:spPr>
          <a:xfrm>
            <a:off x="3131840" y="1124744"/>
            <a:ext cx="1800200" cy="720080"/>
          </a:xfrm>
          <a:prstGeom prst="wedgeRoundRectCallout">
            <a:avLst>
              <a:gd name="adj1" fmla="val 7212"/>
              <a:gd name="adj2" fmla="val 200548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Средняя точка попадания</a:t>
            </a:r>
            <a:endParaRPr lang="ru-RU" b="1" dirty="0"/>
          </a:p>
        </p:txBody>
      </p:sp>
      <p:sp>
        <p:nvSpPr>
          <p:cNvPr id="23" name="Умножение 22"/>
          <p:cNvSpPr/>
          <p:nvPr/>
        </p:nvSpPr>
        <p:spPr>
          <a:xfrm rot="19147441">
            <a:off x="1962096" y="3087854"/>
            <a:ext cx="288032" cy="288032"/>
          </a:xfrm>
          <a:prstGeom prst="mathMultiply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Скругленная прямоугольная выноска 23"/>
          <p:cNvSpPr/>
          <p:nvPr/>
        </p:nvSpPr>
        <p:spPr>
          <a:xfrm>
            <a:off x="971600" y="5085184"/>
            <a:ext cx="1728192" cy="864096"/>
          </a:xfrm>
          <a:prstGeom prst="wedgeRoundRectCallout">
            <a:avLst>
              <a:gd name="adj1" fmla="val 13634"/>
              <a:gd name="adj2" fmla="val -256848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Контрольная  точка на мишени</a:t>
            </a:r>
            <a:endParaRPr lang="ru-RU" b="1" dirty="0"/>
          </a:p>
        </p:txBody>
      </p:sp>
      <p:sp>
        <p:nvSpPr>
          <p:cNvPr id="39" name="Скругленная прямоугольная выноска 38"/>
          <p:cNvSpPr/>
          <p:nvPr/>
        </p:nvSpPr>
        <p:spPr>
          <a:xfrm>
            <a:off x="899592" y="4005064"/>
            <a:ext cx="2131634" cy="1008112"/>
          </a:xfrm>
          <a:prstGeom prst="wedgeRoundRectCallout">
            <a:avLst>
              <a:gd name="adj1" fmla="val 69258"/>
              <a:gd name="adj2" fmla="val -119562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Расстояние между пробоинами делим пополам</a:t>
            </a:r>
            <a:endParaRPr lang="ru-RU" b="1" dirty="0"/>
          </a:p>
        </p:txBody>
      </p:sp>
      <p:pic>
        <p:nvPicPr>
          <p:cNvPr id="2" name="Записанный звук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 cstate="print"/>
          <a:stretch>
            <a:fillRect/>
          </a:stretch>
        </p:blipFill>
        <p:spPr>
          <a:xfrm>
            <a:off x="8086995" y="6237312"/>
            <a:ext cx="420210" cy="4202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7000"/>
    </mc:Choice>
    <mc:Fallback>
      <p:transition spd="slow" advClick="0" advTm="4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6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1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0" nodeType="withEffect">
                                  <p:stCondLst>
                                    <p:cond delay="18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6" presetClass="emph" presetSubtype="0" repeatCount="200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 tmFilter="0, 0; .2, .5; .8, .5; 1, 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500" autoRev="1" fill="hold"/>
                                        <p:tgtEl>
                                          <p:spTgt spid="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26" presetClass="emph" presetSubtype="0" repeatCount="200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 tmFilter="0, 0; .2, .5; .8, .5; 1, 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500" autoRev="1" fill="hold"/>
                                        <p:tgtEl>
                                          <p:spTgt spid="4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2" presetID="26" presetClass="emph" presetSubtype="0" repeatCount="200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 tmFilter="0, 0; .2, .5; .8, .5; 1, 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500" autoRev="1" fill="hold"/>
                                        <p:tgtEl>
                                          <p:spTgt spid="4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6" presetClass="emph" presetSubtype="0" repeatCount="200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50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1" nodeType="withEffect">
                                  <p:stCondLst>
                                    <p:cond delay="19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2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1" nodeType="with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nodeType="withEffect">
                                  <p:stCondLst>
                                    <p:cond delay="2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2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grpId="1" nodeType="with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nodeType="withEffect">
                                  <p:stCondLst>
                                    <p:cond delay="28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1" nodeType="withEffect">
                                  <p:stCondLst>
                                    <p:cond delay="34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3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3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grpId="1" nodeType="withEffect">
                                  <p:stCondLst>
                                    <p:cond delay="35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nodeType="withEffect">
                                  <p:stCondLst>
                                    <p:cond delay="35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36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xit" presetSubtype="0" fill="hold" grpId="1" nodeType="withEffect">
                                  <p:stCondLst>
                                    <p:cond delay="39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42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grpId="0" nodeType="withEffect">
                                  <p:stCondLst>
                                    <p:cond delay="43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26" grpId="0" animBg="1"/>
      <p:bldP spid="26" grpId="1" animBg="1"/>
      <p:bldP spid="44" grpId="0" animBg="1"/>
      <p:bldP spid="46" grpId="0" animBg="1"/>
      <p:bldP spid="47" grpId="0" animBg="1"/>
      <p:bldP spid="49" grpId="0" animBg="1"/>
      <p:bldP spid="61" grpId="0" animBg="1"/>
      <p:bldP spid="38" grpId="0" animBg="1"/>
      <p:bldP spid="38" grpId="1" animBg="1"/>
      <p:bldP spid="40" grpId="0" animBg="1"/>
      <p:bldP spid="40" grpId="1" animBg="1"/>
      <p:bldP spid="36" grpId="0" animBg="1"/>
      <p:bldP spid="36" grpId="1" animBg="1"/>
      <p:bldP spid="37" grpId="0" animBg="1"/>
      <p:bldP spid="37" grpId="1" animBg="1"/>
      <p:bldP spid="41" grpId="0" animBg="1"/>
      <p:bldP spid="24" grpId="0" animBg="1"/>
      <p:bldP spid="24" grpId="1" animBg="1"/>
      <p:bldP spid="39" grpId="0" animBg="1"/>
      <p:bldP spid="39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0" y="-13335"/>
            <a:ext cx="9150985" cy="460375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2400" b="1" dirty="0" smtClean="0">
                <a:solidFill>
                  <a:schemeClr val="bg1"/>
                </a:solidFill>
              </a:rPr>
              <a:t>Определение СТП по четырем пробоинам</a:t>
            </a:r>
            <a:endParaRPr lang="ru-RU" altLang="ru-RU" sz="24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51" name="Овал 50"/>
          <p:cNvSpPr/>
          <p:nvPr/>
        </p:nvSpPr>
        <p:spPr>
          <a:xfrm>
            <a:off x="2699792" y="2348880"/>
            <a:ext cx="1152128" cy="2016224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57" name="Прямая соединительная линия 56"/>
          <p:cNvCxnSpPr/>
          <p:nvPr/>
        </p:nvCxnSpPr>
        <p:spPr>
          <a:xfrm>
            <a:off x="4063210" y="270892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Овал 61"/>
          <p:cNvSpPr/>
          <p:nvPr/>
        </p:nvSpPr>
        <p:spPr>
          <a:xfrm>
            <a:off x="4864766" y="3573016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3" name="Овал 62"/>
          <p:cNvSpPr/>
          <p:nvPr/>
        </p:nvSpPr>
        <p:spPr>
          <a:xfrm>
            <a:off x="3208582" y="2780928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4" name="Овал 63"/>
          <p:cNvSpPr/>
          <p:nvPr/>
        </p:nvSpPr>
        <p:spPr>
          <a:xfrm>
            <a:off x="4648742" y="2276872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5" name="Овал 64"/>
          <p:cNvSpPr/>
          <p:nvPr/>
        </p:nvSpPr>
        <p:spPr>
          <a:xfrm>
            <a:off x="3208582" y="3573016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66" name="Прямая соединительная линия 65"/>
          <p:cNvCxnSpPr>
            <a:stCxn id="63" idx="4"/>
            <a:endCxn id="65" idx="0"/>
          </p:cNvCxnSpPr>
          <p:nvPr/>
        </p:nvCxnSpPr>
        <p:spPr>
          <a:xfrm>
            <a:off x="3314227" y="2967197"/>
            <a:ext cx="0" cy="605819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Прямая соединительная линия 66"/>
          <p:cNvCxnSpPr>
            <a:endCxn id="62" idx="1"/>
          </p:cNvCxnSpPr>
          <p:nvPr/>
        </p:nvCxnSpPr>
        <p:spPr>
          <a:xfrm>
            <a:off x="3779912" y="2996952"/>
            <a:ext cx="1115797" cy="603342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Прямая соединительная линия 67"/>
          <p:cNvCxnSpPr/>
          <p:nvPr/>
        </p:nvCxnSpPr>
        <p:spPr>
          <a:xfrm>
            <a:off x="8172400" y="256490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Прямая соединительная линия 68"/>
          <p:cNvCxnSpPr/>
          <p:nvPr/>
        </p:nvCxnSpPr>
        <p:spPr>
          <a:xfrm flipV="1">
            <a:off x="3275856" y="2420888"/>
            <a:ext cx="1368152" cy="864096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Умножение 69"/>
          <p:cNvSpPr/>
          <p:nvPr/>
        </p:nvSpPr>
        <p:spPr>
          <a:xfrm>
            <a:off x="3851920" y="2996952"/>
            <a:ext cx="288032" cy="28803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73" name="Прямая соединительная линия 72"/>
          <p:cNvCxnSpPr/>
          <p:nvPr/>
        </p:nvCxnSpPr>
        <p:spPr>
          <a:xfrm>
            <a:off x="4139952" y="2636912"/>
            <a:ext cx="72008" cy="144016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Прямая соединительная линия 74"/>
          <p:cNvCxnSpPr/>
          <p:nvPr/>
        </p:nvCxnSpPr>
        <p:spPr>
          <a:xfrm>
            <a:off x="3707904" y="2924944"/>
            <a:ext cx="72008" cy="144016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Прямая соединительная линия 77"/>
          <p:cNvCxnSpPr/>
          <p:nvPr/>
        </p:nvCxnSpPr>
        <p:spPr>
          <a:xfrm flipH="1">
            <a:off x="4283968" y="3212976"/>
            <a:ext cx="63624" cy="152400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Прямая соединительная линия 79"/>
          <p:cNvCxnSpPr/>
          <p:nvPr/>
        </p:nvCxnSpPr>
        <p:spPr>
          <a:xfrm flipH="1">
            <a:off x="4572000" y="3356992"/>
            <a:ext cx="63624" cy="152400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Прямая соединительная линия 29"/>
          <p:cNvCxnSpPr/>
          <p:nvPr/>
        </p:nvCxnSpPr>
        <p:spPr>
          <a:xfrm>
            <a:off x="3203848" y="3284984"/>
            <a:ext cx="216024" cy="0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Скругленная прямоугольная выноска 37"/>
          <p:cNvSpPr/>
          <p:nvPr/>
        </p:nvSpPr>
        <p:spPr>
          <a:xfrm>
            <a:off x="539552" y="2204864"/>
            <a:ext cx="2131634" cy="1008112"/>
          </a:xfrm>
          <a:prstGeom prst="wedgeRoundRectCallout">
            <a:avLst>
              <a:gd name="adj1" fmla="val 79981"/>
              <a:gd name="adj2" fmla="val 41060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Соединяем прямой линией две ближайшие пробоины </a:t>
            </a:r>
            <a:endParaRPr lang="ru-RU" b="1" dirty="0"/>
          </a:p>
        </p:txBody>
      </p:sp>
      <p:sp>
        <p:nvSpPr>
          <p:cNvPr id="39" name="Скругленная прямоугольная выноска 38"/>
          <p:cNvSpPr/>
          <p:nvPr/>
        </p:nvSpPr>
        <p:spPr>
          <a:xfrm>
            <a:off x="539552" y="4077072"/>
            <a:ext cx="2131634" cy="1008112"/>
          </a:xfrm>
          <a:prstGeom prst="wedgeRoundRectCallout">
            <a:avLst>
              <a:gd name="adj1" fmla="val 79535"/>
              <a:gd name="adj2" fmla="val -126176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Расстояние между пробоинами делим пополам</a:t>
            </a:r>
            <a:endParaRPr lang="ru-RU" b="1" dirty="0"/>
          </a:p>
        </p:txBody>
      </p:sp>
      <p:sp>
        <p:nvSpPr>
          <p:cNvPr id="40" name="Скругленная прямоугольная выноска 39"/>
          <p:cNvSpPr/>
          <p:nvPr/>
        </p:nvSpPr>
        <p:spPr>
          <a:xfrm>
            <a:off x="1835696" y="908720"/>
            <a:ext cx="3240360" cy="1008112"/>
          </a:xfrm>
          <a:prstGeom prst="wedgeRoundRectCallout">
            <a:avLst>
              <a:gd name="adj1" fmla="val 26808"/>
              <a:gd name="adj2" fmla="val 120426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Соединяем прямой линией середину прямой и третью пробоину </a:t>
            </a:r>
            <a:endParaRPr lang="ru-RU" b="1" dirty="0"/>
          </a:p>
        </p:txBody>
      </p:sp>
      <p:sp>
        <p:nvSpPr>
          <p:cNvPr id="41" name="Скругленная прямоугольная выноска 40"/>
          <p:cNvSpPr/>
          <p:nvPr/>
        </p:nvSpPr>
        <p:spPr>
          <a:xfrm>
            <a:off x="5508104" y="2492896"/>
            <a:ext cx="2131634" cy="1008112"/>
          </a:xfrm>
          <a:prstGeom prst="wedgeRoundRectCallout">
            <a:avLst>
              <a:gd name="adj1" fmla="val -110372"/>
              <a:gd name="adj2" fmla="val -27913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Расстояние между точками делим на три равные части</a:t>
            </a:r>
            <a:endParaRPr lang="ru-RU" b="1" dirty="0"/>
          </a:p>
        </p:txBody>
      </p:sp>
      <p:sp>
        <p:nvSpPr>
          <p:cNvPr id="42" name="Скругленная прямоугольная выноска 41"/>
          <p:cNvSpPr/>
          <p:nvPr/>
        </p:nvSpPr>
        <p:spPr>
          <a:xfrm>
            <a:off x="827584" y="5301208"/>
            <a:ext cx="3240360" cy="1008112"/>
          </a:xfrm>
          <a:prstGeom prst="wedgeRoundRectCallout">
            <a:avLst>
              <a:gd name="adj1" fmla="val 40918"/>
              <a:gd name="adj2" fmla="val -282074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Соединяем прямой линией середину прямой и четвертую пробоину </a:t>
            </a:r>
            <a:endParaRPr lang="ru-RU" b="1" dirty="0"/>
          </a:p>
        </p:txBody>
      </p:sp>
      <p:sp>
        <p:nvSpPr>
          <p:cNvPr id="43" name="Скругленная прямоугольная выноска 42"/>
          <p:cNvSpPr/>
          <p:nvPr/>
        </p:nvSpPr>
        <p:spPr>
          <a:xfrm>
            <a:off x="4283968" y="4365104"/>
            <a:ext cx="2131634" cy="1008112"/>
          </a:xfrm>
          <a:prstGeom prst="wedgeRoundRectCallout">
            <a:avLst>
              <a:gd name="adj1" fmla="val -33963"/>
              <a:gd name="adj2" fmla="val -137514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Расстояние между точками делим на четыре равные части</a:t>
            </a:r>
            <a:endParaRPr lang="ru-RU" b="1" dirty="0"/>
          </a:p>
        </p:txBody>
      </p:sp>
      <p:sp>
        <p:nvSpPr>
          <p:cNvPr id="48" name="Скругленная прямоугольная выноска 47"/>
          <p:cNvSpPr/>
          <p:nvPr/>
        </p:nvSpPr>
        <p:spPr>
          <a:xfrm>
            <a:off x="5076056" y="1340768"/>
            <a:ext cx="1800200" cy="720080"/>
          </a:xfrm>
          <a:prstGeom prst="wedgeRoundRectCallout">
            <a:avLst>
              <a:gd name="adj1" fmla="val -104959"/>
              <a:gd name="adj2" fmla="val 195257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Средняя точка попадания</a:t>
            </a:r>
            <a:endParaRPr lang="ru-RU" b="1" dirty="0"/>
          </a:p>
        </p:txBody>
      </p:sp>
      <p:pic>
        <p:nvPicPr>
          <p:cNvPr id="2" name="Записанный звук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 cstate="print"/>
          <a:stretch>
            <a:fillRect/>
          </a:stretch>
        </p:blipFill>
        <p:spPr>
          <a:xfrm>
            <a:off x="7452319" y="6364561"/>
            <a:ext cx="288033" cy="304799"/>
          </a:xfrm>
          <a:prstGeom prst="rect">
            <a:avLst/>
          </a:prstGeom>
        </p:spPr>
      </p:pic>
      <p:sp>
        <p:nvSpPr>
          <p:cNvPr id="29" name="Умножение 28"/>
          <p:cNvSpPr/>
          <p:nvPr/>
        </p:nvSpPr>
        <p:spPr>
          <a:xfrm rot="19147441">
            <a:off x="1943381" y="3221360"/>
            <a:ext cx="288032" cy="288032"/>
          </a:xfrm>
          <a:prstGeom prst="mathMultiply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6000"/>
    </mc:Choice>
    <mc:Fallback>
      <p:transition spd="slow" advClick="0" advTm="4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15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grpId="0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xit" presetSubtype="0" fill="hold" grpId="1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1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grpId="1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16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16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grpId="1" nodeType="withEffect">
                                  <p:stCondLst>
                                    <p:cond delay="19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19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18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grpId="1" nodeType="withEffect">
                                  <p:stCondLst>
                                    <p:cond delay="2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18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27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27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grpId="1" nodeType="withEffect">
                                  <p:stCondLst>
                                    <p:cond delay="3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nodeType="withEffect">
                                  <p:stCondLst>
                                    <p:cond delay="34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35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grpId="1" nodeType="withEffect">
                                  <p:stCondLst>
                                    <p:cond delay="39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nodeType="withEffect">
                                  <p:stCondLst>
                                    <p:cond delay="35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grpId="0" nodeType="withEffect">
                                  <p:stCondLst>
                                    <p:cond delay="40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40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8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1" grpId="0" animBg="1"/>
      <p:bldP spid="51" grpId="1" animBg="1"/>
      <p:bldP spid="70" grpId="0" animBg="1"/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635" y="-3175"/>
            <a:ext cx="9151620" cy="460375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2400" b="1" dirty="0" smtClean="0">
                <a:solidFill>
                  <a:schemeClr val="bg1"/>
                </a:solidFill>
              </a:rPr>
              <a:t>Определение СТП по трем пробоинам</a:t>
            </a:r>
            <a:endParaRPr lang="ru-RU" altLang="ru-RU" sz="24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cxnSp>
        <p:nvCxnSpPr>
          <p:cNvPr id="57" name="Прямая соединительная линия 56"/>
          <p:cNvCxnSpPr/>
          <p:nvPr/>
        </p:nvCxnSpPr>
        <p:spPr>
          <a:xfrm>
            <a:off x="4063210" y="270892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Овал 62"/>
          <p:cNvSpPr/>
          <p:nvPr/>
        </p:nvSpPr>
        <p:spPr>
          <a:xfrm>
            <a:off x="3208582" y="2780928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4" name="Овал 63"/>
          <p:cNvSpPr/>
          <p:nvPr/>
        </p:nvSpPr>
        <p:spPr>
          <a:xfrm>
            <a:off x="4648742" y="2276872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5" name="Овал 64"/>
          <p:cNvSpPr/>
          <p:nvPr/>
        </p:nvSpPr>
        <p:spPr>
          <a:xfrm>
            <a:off x="3208582" y="3573016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66" name="Прямая соединительная линия 65"/>
          <p:cNvCxnSpPr>
            <a:stCxn id="63" idx="4"/>
            <a:endCxn id="65" idx="0"/>
          </p:cNvCxnSpPr>
          <p:nvPr/>
        </p:nvCxnSpPr>
        <p:spPr>
          <a:xfrm>
            <a:off x="3314227" y="2967197"/>
            <a:ext cx="0" cy="605819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Прямая соединительная линия 67"/>
          <p:cNvCxnSpPr/>
          <p:nvPr/>
        </p:nvCxnSpPr>
        <p:spPr>
          <a:xfrm>
            <a:off x="8172400" y="256490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Прямая соединительная линия 68"/>
          <p:cNvCxnSpPr/>
          <p:nvPr/>
        </p:nvCxnSpPr>
        <p:spPr>
          <a:xfrm flipV="1">
            <a:off x="3275856" y="2420888"/>
            <a:ext cx="1368152" cy="864096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Прямая соединительная линия 72"/>
          <p:cNvCxnSpPr/>
          <p:nvPr/>
        </p:nvCxnSpPr>
        <p:spPr>
          <a:xfrm>
            <a:off x="4139952" y="2636912"/>
            <a:ext cx="72008" cy="144016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Прямая соединительная линия 74"/>
          <p:cNvCxnSpPr/>
          <p:nvPr/>
        </p:nvCxnSpPr>
        <p:spPr>
          <a:xfrm>
            <a:off x="3707904" y="2924944"/>
            <a:ext cx="72008" cy="144016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Прямая соединительная линия 29"/>
          <p:cNvCxnSpPr/>
          <p:nvPr/>
        </p:nvCxnSpPr>
        <p:spPr>
          <a:xfrm>
            <a:off x="3203848" y="3284984"/>
            <a:ext cx="216024" cy="0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Скругленная прямоугольная выноска 37"/>
          <p:cNvSpPr/>
          <p:nvPr/>
        </p:nvSpPr>
        <p:spPr>
          <a:xfrm>
            <a:off x="539552" y="2204864"/>
            <a:ext cx="2131634" cy="1008112"/>
          </a:xfrm>
          <a:prstGeom prst="wedgeRoundRectCallout">
            <a:avLst>
              <a:gd name="adj1" fmla="val 79981"/>
              <a:gd name="adj2" fmla="val 41060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Соединяем прямой линией две ближайшие пробоины </a:t>
            </a:r>
            <a:endParaRPr lang="ru-RU" b="1" dirty="0"/>
          </a:p>
        </p:txBody>
      </p:sp>
      <p:sp>
        <p:nvSpPr>
          <p:cNvPr id="39" name="Скругленная прямоугольная выноска 38"/>
          <p:cNvSpPr/>
          <p:nvPr/>
        </p:nvSpPr>
        <p:spPr>
          <a:xfrm>
            <a:off x="539552" y="4077072"/>
            <a:ext cx="2131634" cy="1008112"/>
          </a:xfrm>
          <a:prstGeom prst="wedgeRoundRectCallout">
            <a:avLst>
              <a:gd name="adj1" fmla="val 79535"/>
              <a:gd name="adj2" fmla="val -126176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Расстояние между пробоинами делим пополам</a:t>
            </a:r>
            <a:endParaRPr lang="ru-RU" b="1" dirty="0"/>
          </a:p>
        </p:txBody>
      </p:sp>
      <p:sp>
        <p:nvSpPr>
          <p:cNvPr id="40" name="Скругленная прямоугольная выноска 39"/>
          <p:cNvSpPr/>
          <p:nvPr/>
        </p:nvSpPr>
        <p:spPr>
          <a:xfrm>
            <a:off x="1835696" y="908720"/>
            <a:ext cx="3240360" cy="1008112"/>
          </a:xfrm>
          <a:prstGeom prst="wedgeRoundRectCallout">
            <a:avLst>
              <a:gd name="adj1" fmla="val 26808"/>
              <a:gd name="adj2" fmla="val 120426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Соединяем прямой линией середину прямой и третью пробоину </a:t>
            </a:r>
            <a:endParaRPr lang="ru-RU" b="1" dirty="0"/>
          </a:p>
        </p:txBody>
      </p:sp>
      <p:sp>
        <p:nvSpPr>
          <p:cNvPr id="41" name="Скругленная прямоугольная выноска 40"/>
          <p:cNvSpPr/>
          <p:nvPr/>
        </p:nvSpPr>
        <p:spPr>
          <a:xfrm>
            <a:off x="5508104" y="2492896"/>
            <a:ext cx="2131634" cy="1008112"/>
          </a:xfrm>
          <a:prstGeom prst="wedgeRoundRectCallout">
            <a:avLst>
              <a:gd name="adj1" fmla="val -110372"/>
              <a:gd name="adj2" fmla="val -27913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Расстояние между точками делим на три равные части</a:t>
            </a:r>
            <a:endParaRPr lang="ru-RU" b="1" dirty="0"/>
          </a:p>
        </p:txBody>
      </p:sp>
      <p:sp>
        <p:nvSpPr>
          <p:cNvPr id="48" name="Скругленная прямоугольная выноска 47"/>
          <p:cNvSpPr/>
          <p:nvPr/>
        </p:nvSpPr>
        <p:spPr>
          <a:xfrm>
            <a:off x="3635896" y="4005064"/>
            <a:ext cx="1872208" cy="648072"/>
          </a:xfrm>
          <a:prstGeom prst="wedgeRoundRectCallout">
            <a:avLst>
              <a:gd name="adj1" fmla="val -43104"/>
              <a:gd name="adj2" fmla="val -195308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Средняя точка попадания</a:t>
            </a:r>
            <a:endParaRPr lang="ru-RU" b="1" dirty="0"/>
          </a:p>
        </p:txBody>
      </p:sp>
      <p:pic>
        <p:nvPicPr>
          <p:cNvPr id="2" name="Записанный звук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 cstate="print"/>
          <a:stretch>
            <a:fillRect/>
          </a:stretch>
        </p:blipFill>
        <p:spPr>
          <a:xfrm>
            <a:off x="7956376" y="5991030"/>
            <a:ext cx="351826" cy="351826"/>
          </a:xfrm>
          <a:prstGeom prst="rect">
            <a:avLst/>
          </a:prstGeom>
        </p:spPr>
      </p:pic>
      <p:sp>
        <p:nvSpPr>
          <p:cNvPr id="24" name="Умножение 23"/>
          <p:cNvSpPr/>
          <p:nvPr/>
        </p:nvSpPr>
        <p:spPr>
          <a:xfrm rot="19147441">
            <a:off x="2135189" y="1916833"/>
            <a:ext cx="288032" cy="288032"/>
          </a:xfrm>
          <a:prstGeom prst="mathMultiply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5" name="Овал 24"/>
          <p:cNvSpPr/>
          <p:nvPr/>
        </p:nvSpPr>
        <p:spPr>
          <a:xfrm>
            <a:off x="8202557" y="5445224"/>
            <a:ext cx="211290" cy="1862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5" name="Прямая со стрелкой 4"/>
          <p:cNvCxnSpPr>
            <a:stCxn id="24" idx="2"/>
            <a:endCxn id="64" idx="2"/>
          </p:cNvCxnSpPr>
          <p:nvPr/>
        </p:nvCxnSpPr>
        <p:spPr>
          <a:xfrm>
            <a:off x="2384768" y="2068460"/>
            <a:ext cx="2263974" cy="301547"/>
          </a:xfrm>
          <a:prstGeom prst="straightConnector1">
            <a:avLst/>
          </a:prstGeom>
          <a:ln w="2857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Прямая со стрелкой 28"/>
          <p:cNvCxnSpPr>
            <a:stCxn id="24" idx="2"/>
            <a:endCxn id="25" idx="2"/>
          </p:cNvCxnSpPr>
          <p:nvPr/>
        </p:nvCxnSpPr>
        <p:spPr>
          <a:xfrm>
            <a:off x="2384768" y="2068460"/>
            <a:ext cx="5817789" cy="3469899"/>
          </a:xfrm>
          <a:prstGeom prst="straightConnector1">
            <a:avLst/>
          </a:prstGeom>
          <a:ln w="2857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Скругленный прямоугольник 8"/>
          <p:cNvSpPr/>
          <p:nvPr/>
        </p:nvSpPr>
        <p:spPr>
          <a:xfrm>
            <a:off x="4596872" y="3401196"/>
            <a:ext cx="936104" cy="47430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36 </a:t>
            </a:r>
            <a:r>
              <a:rPr lang="ru-RU" dirty="0" smtClean="0">
                <a:solidFill>
                  <a:schemeClr val="tx1"/>
                </a:solidFill>
              </a:rPr>
              <a:t>см</a:t>
            </a:r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35" name="Скругленный прямоугольник 34"/>
          <p:cNvSpPr/>
          <p:nvPr/>
        </p:nvSpPr>
        <p:spPr>
          <a:xfrm>
            <a:off x="2992051" y="1933855"/>
            <a:ext cx="936104" cy="47430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 smtClean="0">
                <a:solidFill>
                  <a:schemeClr val="tx1"/>
                </a:solidFill>
              </a:rPr>
              <a:t>12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ru-RU" dirty="0" smtClean="0">
                <a:solidFill>
                  <a:schemeClr val="tx1"/>
                </a:solidFill>
              </a:rPr>
              <a:t>см</a:t>
            </a:r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31" name="Овал 30"/>
          <p:cNvSpPr/>
          <p:nvPr/>
        </p:nvSpPr>
        <p:spPr>
          <a:xfrm rot="3131186">
            <a:off x="2918295" y="1627065"/>
            <a:ext cx="1812721" cy="2671832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0" name="Умножение 69"/>
          <p:cNvSpPr/>
          <p:nvPr/>
        </p:nvSpPr>
        <p:spPr>
          <a:xfrm>
            <a:off x="3563888" y="2852936"/>
            <a:ext cx="288032" cy="28803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2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6" presetClass="emph" presetSubtype="0" repeatCount="3000" fill="hold" grpId="0" nodeType="withEffect">
                                  <p:stCondLst>
                                    <p:cond delay="1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6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mph" presetSubtype="0" repeatCount="3000" fill="hold" grpId="0" nodeType="withEffect">
                                  <p:stCondLst>
                                    <p:cond delay="1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6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mph" presetSubtype="0" repeatCount="3000" fill="hold" grpId="0" nodeType="withEffect">
                                  <p:stCondLst>
                                    <p:cond delay="1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6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1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nodeType="withEffect">
                                  <p:stCondLst>
                                    <p:cond delay="24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24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grpId="1" nodeType="withEffect">
                                  <p:stCondLst>
                                    <p:cond delay="28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nodeType="withEffect">
                                  <p:stCondLst>
                                    <p:cond delay="28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28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1" nodeType="withEffect">
                                  <p:stCondLst>
                                    <p:cond delay="3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3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3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grpId="1" nodeType="withEffect">
                                  <p:stCondLst>
                                    <p:cond delay="36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nodeType="withEffect">
                                  <p:stCondLst>
                                    <p:cond delay="37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37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nodeType="withEffect">
                                  <p:stCondLst>
                                    <p:cond delay="36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grpId="0" nodeType="withEffect">
                                  <p:stCondLst>
                                    <p:cond delay="42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45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xit" presetSubtype="0" fill="hold" grpId="1" nodeType="withEffect">
                                  <p:stCondLst>
                                    <p:cond delay="4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63" grpId="0" animBg="1"/>
      <p:bldP spid="64" grpId="0" animBg="1"/>
      <p:bldP spid="65" grpId="0" animBg="1"/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8" grpId="0" animBg="1"/>
      <p:bldP spid="9" grpId="0" animBg="1"/>
      <p:bldP spid="9" grpId="1" animBg="1"/>
      <p:bldP spid="35" grpId="0" animBg="1"/>
      <p:bldP spid="35" grpId="1" animBg="1"/>
      <p:bldP spid="31" grpId="0" animBg="1"/>
      <p:bldP spid="31" grpId="1" animBg="1"/>
      <p:bldP spid="7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c.pics.livejournal.com/kalashnikov1947/82244418/23104/23104_original.jpg"/>
          <p:cNvPicPr>
            <a:picLocks noChangeAspect="1" noChangeArrowheads="1"/>
          </p:cNvPicPr>
          <p:nvPr/>
        </p:nvPicPr>
        <p:blipFill>
          <a:blip r:embed="rId1" cstate="print"/>
          <a:srcRect l="51371" t="43588" r="9048" b="39115"/>
          <a:stretch>
            <a:fillRect/>
          </a:stretch>
        </p:blipFill>
        <p:spPr bwMode="auto">
          <a:xfrm>
            <a:off x="179512" y="908720"/>
            <a:ext cx="4385930" cy="2680383"/>
          </a:xfrm>
          <a:prstGeom prst="rect">
            <a:avLst/>
          </a:prstGeom>
          <a:noFill/>
        </p:spPr>
      </p:pic>
      <p:pic>
        <p:nvPicPr>
          <p:cNvPr id="9" name="Picture 2" descr="http://ic.pics.livejournal.com/kalashnikov1947/82244418/23104/23104_original.jpg"/>
          <p:cNvPicPr>
            <a:picLocks noChangeAspect="1" noChangeArrowheads="1"/>
          </p:cNvPicPr>
          <p:nvPr/>
        </p:nvPicPr>
        <p:blipFill>
          <a:blip r:embed="rId1" cstate="print"/>
          <a:srcRect l="8708" t="43588" r="53055" b="39115"/>
          <a:stretch>
            <a:fillRect/>
          </a:stretch>
        </p:blipFill>
        <p:spPr bwMode="auto">
          <a:xfrm>
            <a:off x="4464867" y="908720"/>
            <a:ext cx="4211589" cy="2664296"/>
          </a:xfrm>
          <a:prstGeom prst="rect">
            <a:avLst/>
          </a:prstGeom>
          <a:noFill/>
        </p:spPr>
      </p:pic>
      <p:sp>
        <p:nvSpPr>
          <p:cNvPr id="13" name="Rectangle 22"/>
          <p:cNvSpPr>
            <a:spLocks noChangeArrowheads="1"/>
          </p:cNvSpPr>
          <p:nvPr/>
        </p:nvSpPr>
        <p:spPr bwMode="auto">
          <a:xfrm>
            <a:off x="35560" y="0"/>
            <a:ext cx="9144635" cy="46037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2400" b="1" dirty="0" smtClean="0">
                <a:solidFill>
                  <a:schemeClr val="bg1"/>
                </a:solidFill>
              </a:rPr>
              <a:t>Правила регулировки мушки автомата АК-74</a:t>
            </a:r>
            <a:endParaRPr lang="ru-RU" altLang="ru-RU" sz="24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pic>
        <p:nvPicPr>
          <p:cNvPr id="15" name="Picture 8" descr="http://magnum.kiev.ua/uploads/product_new/big/bdc9d9d103f3bf0ab7c1557e7d1e752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6015569" y="3984547"/>
            <a:ext cx="3288440" cy="2465382"/>
          </a:xfrm>
          <a:prstGeom prst="rect">
            <a:avLst/>
          </a:prstGeom>
          <a:noFill/>
        </p:spPr>
      </p:pic>
      <p:pic>
        <p:nvPicPr>
          <p:cNvPr id="11" name="Picture 2" descr="http://popgun.ru/files/g/18/orig/4328244.jpg"/>
          <p:cNvPicPr>
            <a:picLocks noChangeAspect="1" noChangeArrowheads="1"/>
          </p:cNvPicPr>
          <p:nvPr/>
        </p:nvPicPr>
        <p:blipFill>
          <a:blip r:embed="rId3" cstate="print"/>
          <a:srcRect l="47519" t="3240" r="2535" b="57881"/>
          <a:stretch>
            <a:fillRect/>
          </a:stretch>
        </p:blipFill>
        <p:spPr bwMode="auto">
          <a:xfrm>
            <a:off x="323528" y="3717032"/>
            <a:ext cx="6660232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0" y="-16510"/>
            <a:ext cx="9186545" cy="460375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2400" b="1" dirty="0" smtClean="0">
                <a:solidFill>
                  <a:schemeClr val="bg1"/>
                </a:solidFill>
              </a:rPr>
              <a:t>Правила регулировки мушки автомата АК-74</a:t>
            </a:r>
            <a:endParaRPr lang="ru-RU" altLang="ru-RU" sz="24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32" name="Скругленная прямоугольная выноска 31"/>
          <p:cNvSpPr/>
          <p:nvPr/>
        </p:nvSpPr>
        <p:spPr>
          <a:xfrm>
            <a:off x="395536" y="1268760"/>
            <a:ext cx="1728192" cy="636735"/>
          </a:xfrm>
          <a:prstGeom prst="wedgeRoundRectCallout">
            <a:avLst>
              <a:gd name="adj1" fmla="val 72356"/>
              <a:gd name="adj2" fmla="val 87248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Контрольная точка</a:t>
            </a:r>
            <a:endParaRPr lang="ru-RU" b="1" dirty="0"/>
          </a:p>
        </p:txBody>
      </p:sp>
      <p:pic>
        <p:nvPicPr>
          <p:cNvPr id="35" name="~PP382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 cstate="print"/>
          <a:stretch>
            <a:fillRect/>
          </a:stretch>
        </p:blipFill>
        <p:spPr>
          <a:xfrm>
            <a:off x="8639175" y="6353175"/>
            <a:ext cx="304800" cy="304800"/>
          </a:xfrm>
          <a:prstGeom prst="rect">
            <a:avLst/>
          </a:prstGeom>
        </p:spPr>
      </p:pic>
      <p:sp>
        <p:nvSpPr>
          <p:cNvPr id="36" name="Скругленная прямоугольная выноска 35"/>
          <p:cNvSpPr/>
          <p:nvPr/>
        </p:nvSpPr>
        <p:spPr>
          <a:xfrm>
            <a:off x="4355976" y="980728"/>
            <a:ext cx="1728192" cy="636735"/>
          </a:xfrm>
          <a:prstGeom prst="wedgeRoundRectCallout">
            <a:avLst>
              <a:gd name="adj1" fmla="val -77598"/>
              <a:gd name="adj2" fmla="val 130642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Средняя точка попадания</a:t>
            </a:r>
            <a:endParaRPr lang="ru-RU" b="1" dirty="0"/>
          </a:p>
        </p:txBody>
      </p:sp>
      <p:sp>
        <p:nvSpPr>
          <p:cNvPr id="33" name="Скругленная прямоугольная выноска 32"/>
          <p:cNvSpPr/>
          <p:nvPr/>
        </p:nvSpPr>
        <p:spPr>
          <a:xfrm>
            <a:off x="4355976" y="2060848"/>
            <a:ext cx="1800200" cy="648072"/>
          </a:xfrm>
          <a:prstGeom prst="wedgeRoundRectCallout">
            <a:avLst>
              <a:gd name="adj1" fmla="val -75026"/>
              <a:gd name="adj2" fmla="val -37745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Значит- мушка сдвинута влево</a:t>
            </a:r>
            <a:endParaRPr lang="ru-RU" b="1" dirty="0"/>
          </a:p>
        </p:txBody>
      </p:sp>
      <p:grpSp>
        <p:nvGrpSpPr>
          <p:cNvPr id="27" name="Группа 26"/>
          <p:cNvGrpSpPr/>
          <p:nvPr/>
        </p:nvGrpSpPr>
        <p:grpSpPr>
          <a:xfrm>
            <a:off x="1187624" y="2060848"/>
            <a:ext cx="2736304" cy="1656184"/>
            <a:chOff x="2771800" y="2840581"/>
            <a:chExt cx="3168352" cy="2604643"/>
          </a:xfrm>
        </p:grpSpPr>
        <p:sp>
          <p:nvSpPr>
            <p:cNvPr id="28" name="Умножение 27"/>
            <p:cNvSpPr/>
            <p:nvPr/>
          </p:nvSpPr>
          <p:spPr>
            <a:xfrm rot="2700000">
              <a:off x="4199605" y="2840581"/>
              <a:ext cx="288032" cy="288032"/>
            </a:xfrm>
            <a:prstGeom prst="mathMultiply">
              <a:avLst/>
            </a:prstGeom>
            <a:solidFill>
              <a:srgbClr val="0033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31" name="Прямоугольник 30"/>
            <p:cNvSpPr/>
            <p:nvPr/>
          </p:nvSpPr>
          <p:spPr>
            <a:xfrm>
              <a:off x="4283968" y="4509120"/>
              <a:ext cx="158418" cy="936104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30" name="Полилиния 29"/>
            <p:cNvSpPr/>
            <p:nvPr/>
          </p:nvSpPr>
          <p:spPr>
            <a:xfrm>
              <a:off x="2771800" y="4509120"/>
              <a:ext cx="3168352" cy="936104"/>
            </a:xfrm>
            <a:custGeom>
              <a:avLst/>
              <a:gdLst>
                <a:gd name="connsiteX0" fmla="*/ 0 w 4282289"/>
                <a:gd name="connsiteY0" fmla="*/ 9053 h 1358019"/>
                <a:gd name="connsiteX1" fmla="*/ 1530036 w 4282289"/>
                <a:gd name="connsiteY1" fmla="*/ 0 h 1358019"/>
                <a:gd name="connsiteX2" fmla="*/ 1530036 w 4282289"/>
                <a:gd name="connsiteY2" fmla="*/ 353085 h 1358019"/>
                <a:gd name="connsiteX3" fmla="*/ 1557196 w 4282289"/>
                <a:gd name="connsiteY3" fmla="*/ 525101 h 1358019"/>
                <a:gd name="connsiteX4" fmla="*/ 1620571 w 4282289"/>
                <a:gd name="connsiteY4" fmla="*/ 642796 h 1358019"/>
                <a:gd name="connsiteX5" fmla="*/ 1747319 w 4282289"/>
                <a:gd name="connsiteY5" fmla="*/ 733330 h 1358019"/>
                <a:gd name="connsiteX6" fmla="*/ 1846907 w 4282289"/>
                <a:gd name="connsiteY6" fmla="*/ 787651 h 1358019"/>
                <a:gd name="connsiteX7" fmla="*/ 1973656 w 4282289"/>
                <a:gd name="connsiteY7" fmla="*/ 823865 h 1358019"/>
                <a:gd name="connsiteX8" fmla="*/ 2109458 w 4282289"/>
                <a:gd name="connsiteY8" fmla="*/ 832918 h 1358019"/>
                <a:gd name="connsiteX9" fmla="*/ 2254313 w 4282289"/>
                <a:gd name="connsiteY9" fmla="*/ 832918 h 1358019"/>
                <a:gd name="connsiteX10" fmla="*/ 2372008 w 4282289"/>
                <a:gd name="connsiteY10" fmla="*/ 805758 h 1358019"/>
                <a:gd name="connsiteX11" fmla="*/ 2471596 w 4282289"/>
                <a:gd name="connsiteY11" fmla="*/ 778598 h 1358019"/>
                <a:gd name="connsiteX12" fmla="*/ 2553078 w 4282289"/>
                <a:gd name="connsiteY12" fmla="*/ 733330 h 1358019"/>
                <a:gd name="connsiteX13" fmla="*/ 2634559 w 4282289"/>
                <a:gd name="connsiteY13" fmla="*/ 651849 h 1358019"/>
                <a:gd name="connsiteX14" fmla="*/ 2670773 w 4282289"/>
                <a:gd name="connsiteY14" fmla="*/ 570368 h 1358019"/>
                <a:gd name="connsiteX15" fmla="*/ 2734147 w 4282289"/>
                <a:gd name="connsiteY15" fmla="*/ 470780 h 1358019"/>
                <a:gd name="connsiteX16" fmla="*/ 2752254 w 4282289"/>
                <a:gd name="connsiteY16" fmla="*/ 380245 h 1358019"/>
                <a:gd name="connsiteX17" fmla="*/ 2761307 w 4282289"/>
                <a:gd name="connsiteY17" fmla="*/ 307817 h 1358019"/>
                <a:gd name="connsiteX18" fmla="*/ 2761307 w 4282289"/>
                <a:gd name="connsiteY18" fmla="*/ 9053 h 1358019"/>
                <a:gd name="connsiteX19" fmla="*/ 4282289 w 4282289"/>
                <a:gd name="connsiteY19" fmla="*/ 9053 h 1358019"/>
                <a:gd name="connsiteX20" fmla="*/ 4273236 w 4282289"/>
                <a:gd name="connsiteY20" fmla="*/ 1358019 h 1358019"/>
                <a:gd name="connsiteX21" fmla="*/ 9054 w 4282289"/>
                <a:gd name="connsiteY21" fmla="*/ 1358019 h 1358019"/>
                <a:gd name="connsiteX22" fmla="*/ 0 w 4282289"/>
                <a:gd name="connsiteY22" fmla="*/ 9053 h 1358019"/>
                <a:gd name="connsiteX0-1" fmla="*/ 0 w 4282289"/>
                <a:gd name="connsiteY0-2" fmla="*/ 9053 h 1358019"/>
                <a:gd name="connsiteX1-3" fmla="*/ 1530036 w 4282289"/>
                <a:gd name="connsiteY1-4" fmla="*/ 0 h 1358019"/>
                <a:gd name="connsiteX2-5" fmla="*/ 1530036 w 4282289"/>
                <a:gd name="connsiteY2-6" fmla="*/ 353085 h 1358019"/>
                <a:gd name="connsiteX3-7" fmla="*/ 1557196 w 4282289"/>
                <a:gd name="connsiteY3-8" fmla="*/ 525101 h 1358019"/>
                <a:gd name="connsiteX4-9" fmla="*/ 1620571 w 4282289"/>
                <a:gd name="connsiteY4-10" fmla="*/ 642796 h 1358019"/>
                <a:gd name="connsiteX5-11" fmla="*/ 1747319 w 4282289"/>
                <a:gd name="connsiteY5-12" fmla="*/ 733330 h 1358019"/>
                <a:gd name="connsiteX6-13" fmla="*/ 1846907 w 4282289"/>
                <a:gd name="connsiteY6-14" fmla="*/ 787651 h 1358019"/>
                <a:gd name="connsiteX7-15" fmla="*/ 1973656 w 4282289"/>
                <a:gd name="connsiteY7-16" fmla="*/ 823865 h 1358019"/>
                <a:gd name="connsiteX8-17" fmla="*/ 2109458 w 4282289"/>
                <a:gd name="connsiteY8-18" fmla="*/ 832918 h 1358019"/>
                <a:gd name="connsiteX9-19" fmla="*/ 2254313 w 4282289"/>
                <a:gd name="connsiteY9-20" fmla="*/ 832918 h 1358019"/>
                <a:gd name="connsiteX10-21" fmla="*/ 2372008 w 4282289"/>
                <a:gd name="connsiteY10-22" fmla="*/ 805758 h 1358019"/>
                <a:gd name="connsiteX11-23" fmla="*/ 2471596 w 4282289"/>
                <a:gd name="connsiteY11-24" fmla="*/ 778598 h 1358019"/>
                <a:gd name="connsiteX12-25" fmla="*/ 2553078 w 4282289"/>
                <a:gd name="connsiteY12-26" fmla="*/ 733330 h 1358019"/>
                <a:gd name="connsiteX13-27" fmla="*/ 2634559 w 4282289"/>
                <a:gd name="connsiteY13-28" fmla="*/ 651849 h 1358019"/>
                <a:gd name="connsiteX14-29" fmla="*/ 2707483 w 4282289"/>
                <a:gd name="connsiteY14-30" fmla="*/ 601032 h 1358019"/>
                <a:gd name="connsiteX15-31" fmla="*/ 2734147 w 4282289"/>
                <a:gd name="connsiteY15-32" fmla="*/ 470780 h 1358019"/>
                <a:gd name="connsiteX16-33" fmla="*/ 2752254 w 4282289"/>
                <a:gd name="connsiteY16-34" fmla="*/ 380245 h 1358019"/>
                <a:gd name="connsiteX17-35" fmla="*/ 2761307 w 4282289"/>
                <a:gd name="connsiteY17-36" fmla="*/ 307817 h 1358019"/>
                <a:gd name="connsiteX18-37" fmla="*/ 2761307 w 4282289"/>
                <a:gd name="connsiteY18-38" fmla="*/ 9053 h 1358019"/>
                <a:gd name="connsiteX19-39" fmla="*/ 4282289 w 4282289"/>
                <a:gd name="connsiteY19-40" fmla="*/ 9053 h 1358019"/>
                <a:gd name="connsiteX20-41" fmla="*/ 4273236 w 4282289"/>
                <a:gd name="connsiteY20-42" fmla="*/ 1358019 h 1358019"/>
                <a:gd name="connsiteX21-43" fmla="*/ 9054 w 4282289"/>
                <a:gd name="connsiteY21-44" fmla="*/ 1358019 h 1358019"/>
                <a:gd name="connsiteX22-45" fmla="*/ 0 w 4282289"/>
                <a:gd name="connsiteY22-46" fmla="*/ 9053 h 1358019"/>
                <a:gd name="connsiteX0-47" fmla="*/ 0 w 4282289"/>
                <a:gd name="connsiteY0-48" fmla="*/ 9053 h 1358019"/>
                <a:gd name="connsiteX1-49" fmla="*/ 1530036 w 4282289"/>
                <a:gd name="connsiteY1-50" fmla="*/ 0 h 1358019"/>
                <a:gd name="connsiteX2-51" fmla="*/ 1530036 w 4282289"/>
                <a:gd name="connsiteY2-52" fmla="*/ 353085 h 1358019"/>
                <a:gd name="connsiteX3-53" fmla="*/ 1557196 w 4282289"/>
                <a:gd name="connsiteY3-54" fmla="*/ 525101 h 1358019"/>
                <a:gd name="connsiteX4-55" fmla="*/ 1620571 w 4282289"/>
                <a:gd name="connsiteY4-56" fmla="*/ 642796 h 1358019"/>
                <a:gd name="connsiteX5-57" fmla="*/ 1747319 w 4282289"/>
                <a:gd name="connsiteY5-58" fmla="*/ 733330 h 1358019"/>
                <a:gd name="connsiteX6-59" fmla="*/ 1846907 w 4282289"/>
                <a:gd name="connsiteY6-60" fmla="*/ 787651 h 1358019"/>
                <a:gd name="connsiteX7-61" fmla="*/ 1973656 w 4282289"/>
                <a:gd name="connsiteY7-62" fmla="*/ 823865 h 1358019"/>
                <a:gd name="connsiteX8-63" fmla="*/ 2109458 w 4282289"/>
                <a:gd name="connsiteY8-64" fmla="*/ 832918 h 1358019"/>
                <a:gd name="connsiteX9-65" fmla="*/ 2254313 w 4282289"/>
                <a:gd name="connsiteY9-66" fmla="*/ 832918 h 1358019"/>
                <a:gd name="connsiteX10-67" fmla="*/ 2372008 w 4282289"/>
                <a:gd name="connsiteY10-68" fmla="*/ 805758 h 1358019"/>
                <a:gd name="connsiteX11-69" fmla="*/ 2471596 w 4282289"/>
                <a:gd name="connsiteY11-70" fmla="*/ 778598 h 1358019"/>
                <a:gd name="connsiteX12-71" fmla="*/ 2553078 w 4282289"/>
                <a:gd name="connsiteY12-72" fmla="*/ 733330 h 1358019"/>
                <a:gd name="connsiteX13-73" fmla="*/ 2634559 w 4282289"/>
                <a:gd name="connsiteY13-74" fmla="*/ 651849 h 1358019"/>
                <a:gd name="connsiteX14-75" fmla="*/ 2689129 w 4282289"/>
                <a:gd name="connsiteY14-76" fmla="*/ 601032 h 1358019"/>
                <a:gd name="connsiteX15-77" fmla="*/ 2734147 w 4282289"/>
                <a:gd name="connsiteY15-78" fmla="*/ 470780 h 1358019"/>
                <a:gd name="connsiteX16-79" fmla="*/ 2752254 w 4282289"/>
                <a:gd name="connsiteY16-80" fmla="*/ 380245 h 1358019"/>
                <a:gd name="connsiteX17-81" fmla="*/ 2761307 w 4282289"/>
                <a:gd name="connsiteY17-82" fmla="*/ 307817 h 1358019"/>
                <a:gd name="connsiteX18-83" fmla="*/ 2761307 w 4282289"/>
                <a:gd name="connsiteY18-84" fmla="*/ 9053 h 1358019"/>
                <a:gd name="connsiteX19-85" fmla="*/ 4282289 w 4282289"/>
                <a:gd name="connsiteY19-86" fmla="*/ 9053 h 1358019"/>
                <a:gd name="connsiteX20-87" fmla="*/ 4273236 w 4282289"/>
                <a:gd name="connsiteY20-88" fmla="*/ 1358019 h 1358019"/>
                <a:gd name="connsiteX21-89" fmla="*/ 9054 w 4282289"/>
                <a:gd name="connsiteY21-90" fmla="*/ 1358019 h 1358019"/>
                <a:gd name="connsiteX22-91" fmla="*/ 0 w 4282289"/>
                <a:gd name="connsiteY22-92" fmla="*/ 9053 h 135801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  <a:cxn ang="0">
                  <a:pos x="connsiteX14-29" y="connsiteY14-30"/>
                </a:cxn>
                <a:cxn ang="0">
                  <a:pos x="connsiteX15-31" y="connsiteY15-32"/>
                </a:cxn>
                <a:cxn ang="0">
                  <a:pos x="connsiteX16-33" y="connsiteY16-34"/>
                </a:cxn>
                <a:cxn ang="0">
                  <a:pos x="connsiteX17-35" y="connsiteY17-36"/>
                </a:cxn>
                <a:cxn ang="0">
                  <a:pos x="connsiteX18-37" y="connsiteY18-38"/>
                </a:cxn>
                <a:cxn ang="0">
                  <a:pos x="connsiteX19-39" y="connsiteY19-40"/>
                </a:cxn>
                <a:cxn ang="0">
                  <a:pos x="connsiteX20-41" y="connsiteY20-42"/>
                </a:cxn>
                <a:cxn ang="0">
                  <a:pos x="connsiteX21-43" y="connsiteY21-44"/>
                </a:cxn>
                <a:cxn ang="0">
                  <a:pos x="connsiteX22-45" y="connsiteY22-46"/>
                </a:cxn>
              </a:cxnLst>
              <a:rect l="l" t="t" r="r" b="b"/>
              <a:pathLst>
                <a:path w="4282289" h="1358019">
                  <a:moveTo>
                    <a:pt x="0" y="9053"/>
                  </a:moveTo>
                  <a:lnTo>
                    <a:pt x="1530036" y="0"/>
                  </a:lnTo>
                  <a:lnTo>
                    <a:pt x="1530036" y="353085"/>
                  </a:lnTo>
                  <a:lnTo>
                    <a:pt x="1557196" y="525101"/>
                  </a:lnTo>
                  <a:lnTo>
                    <a:pt x="1620571" y="642796"/>
                  </a:lnTo>
                  <a:lnTo>
                    <a:pt x="1747319" y="733330"/>
                  </a:lnTo>
                  <a:lnTo>
                    <a:pt x="1846907" y="787651"/>
                  </a:lnTo>
                  <a:lnTo>
                    <a:pt x="1973656" y="823865"/>
                  </a:lnTo>
                  <a:lnTo>
                    <a:pt x="2109458" y="832918"/>
                  </a:lnTo>
                  <a:lnTo>
                    <a:pt x="2254313" y="832918"/>
                  </a:lnTo>
                  <a:lnTo>
                    <a:pt x="2372008" y="805758"/>
                  </a:lnTo>
                  <a:lnTo>
                    <a:pt x="2471596" y="778598"/>
                  </a:lnTo>
                  <a:lnTo>
                    <a:pt x="2553078" y="733330"/>
                  </a:lnTo>
                  <a:lnTo>
                    <a:pt x="2634559" y="651849"/>
                  </a:lnTo>
                  <a:lnTo>
                    <a:pt x="2689129" y="601032"/>
                  </a:lnTo>
                  <a:lnTo>
                    <a:pt x="2734147" y="470780"/>
                  </a:lnTo>
                  <a:lnTo>
                    <a:pt x="2752254" y="380245"/>
                  </a:lnTo>
                  <a:lnTo>
                    <a:pt x="2761307" y="307817"/>
                  </a:lnTo>
                  <a:lnTo>
                    <a:pt x="2761307" y="9053"/>
                  </a:lnTo>
                  <a:lnTo>
                    <a:pt x="4282289" y="9053"/>
                  </a:lnTo>
                  <a:cubicBezTo>
                    <a:pt x="4279271" y="458708"/>
                    <a:pt x="4276254" y="908364"/>
                    <a:pt x="4273236" y="1358019"/>
                  </a:cubicBezTo>
                  <a:lnTo>
                    <a:pt x="9054" y="1358019"/>
                  </a:lnTo>
                  <a:lnTo>
                    <a:pt x="0" y="9053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34" name="Стрелка вправо 33"/>
            <p:cNvSpPr/>
            <p:nvPr/>
          </p:nvSpPr>
          <p:spPr>
            <a:xfrm>
              <a:off x="4427984" y="4149080"/>
              <a:ext cx="432048" cy="288032"/>
            </a:xfrm>
            <a:prstGeom prst="right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4" name="Умножение 13"/>
            <p:cNvSpPr/>
            <p:nvPr/>
          </p:nvSpPr>
          <p:spPr>
            <a:xfrm>
              <a:off x="5652120" y="2852936"/>
              <a:ext cx="288032" cy="288032"/>
            </a:xfrm>
            <a:prstGeom prst="mathMultiply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5" name="Правая фигурная скобка 14"/>
            <p:cNvSpPr/>
            <p:nvPr/>
          </p:nvSpPr>
          <p:spPr>
            <a:xfrm rot="5400000">
              <a:off x="4824028" y="2672916"/>
              <a:ext cx="504056" cy="1440160"/>
            </a:xfrm>
            <a:prstGeom prst="rightBrace">
              <a:avLst>
                <a:gd name="adj1" fmla="val 8333"/>
                <a:gd name="adj2" fmla="val 50000"/>
              </a:avLst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4716016" y="3645024"/>
              <a:ext cx="974003" cy="4453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b="1" dirty="0" smtClean="0">
                  <a:solidFill>
                    <a:srgbClr val="C00000"/>
                  </a:solidFill>
                </a:rPr>
                <a:t>13 см.</a:t>
              </a:r>
              <a:endParaRPr lang="ru-RU" b="1" dirty="0">
                <a:solidFill>
                  <a:srgbClr val="C00000"/>
                </a:solidFill>
              </a:endParaRPr>
            </a:p>
          </p:txBody>
        </p:sp>
        <p:cxnSp>
          <p:nvCxnSpPr>
            <p:cNvPr id="17" name="Прямая соединительная линия 16"/>
            <p:cNvCxnSpPr/>
            <p:nvPr/>
          </p:nvCxnSpPr>
          <p:spPr>
            <a:xfrm flipV="1">
              <a:off x="4355976" y="3212976"/>
              <a:ext cx="0" cy="1296144"/>
            </a:xfrm>
            <a:prstGeom prst="line">
              <a:avLst/>
            </a:prstGeom>
            <a:ln>
              <a:solidFill>
                <a:srgbClr val="FF0000"/>
              </a:solidFill>
              <a:prstDash val="sysDash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2" name="Группа 21"/>
          <p:cNvGrpSpPr/>
          <p:nvPr/>
        </p:nvGrpSpPr>
        <p:grpSpPr>
          <a:xfrm>
            <a:off x="1115616" y="3861048"/>
            <a:ext cx="2880320" cy="2852936"/>
            <a:chOff x="5220072" y="2924944"/>
            <a:chExt cx="3744416" cy="3809899"/>
          </a:xfrm>
        </p:grpSpPr>
        <p:pic>
          <p:nvPicPr>
            <p:cNvPr id="20" name="Picture 2" descr="http://popgun.ru/files/g/17/orig/18998059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220072" y="2924944"/>
              <a:ext cx="3744416" cy="3809899"/>
            </a:xfrm>
            <a:prstGeom prst="rect">
              <a:avLst/>
            </a:prstGeom>
            <a:noFill/>
          </p:spPr>
        </p:pic>
        <p:sp>
          <p:nvSpPr>
            <p:cNvPr id="21" name="Стрелка вправо 20"/>
            <p:cNvSpPr/>
            <p:nvPr/>
          </p:nvSpPr>
          <p:spPr>
            <a:xfrm rot="8631620">
              <a:off x="6459009" y="4912391"/>
              <a:ext cx="728975" cy="288032"/>
            </a:xfrm>
            <a:prstGeom prst="right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23" name="Прямоугольник 22"/>
          <p:cNvSpPr/>
          <p:nvPr/>
        </p:nvSpPr>
        <p:spPr>
          <a:xfrm>
            <a:off x="4355976" y="2924944"/>
            <a:ext cx="460851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Таблица данных для приведения стрелкового оружия к нормальному бою </a:t>
            </a:r>
            <a:endParaRPr lang="ru-RU" b="1" dirty="0"/>
          </a:p>
        </p:txBody>
      </p:sp>
      <p:grpSp>
        <p:nvGrpSpPr>
          <p:cNvPr id="24" name="Группа 23"/>
          <p:cNvGrpSpPr/>
          <p:nvPr/>
        </p:nvGrpSpPr>
        <p:grpSpPr>
          <a:xfrm>
            <a:off x="4355976" y="3573016"/>
            <a:ext cx="4608512" cy="3284984"/>
            <a:chOff x="2699792" y="404664"/>
            <a:chExt cx="4032448" cy="2304256"/>
          </a:xfrm>
        </p:grpSpPr>
        <p:pic>
          <p:nvPicPr>
            <p:cNvPr id="25" name="Picture 2" descr="http://ic.pics.livejournal.com/kalashnikov1947/82244418/23104/23104_original.jpg"/>
            <p:cNvPicPr>
              <a:picLocks noChangeAspect="1" noChangeArrowheads="1"/>
            </p:cNvPicPr>
            <p:nvPr/>
          </p:nvPicPr>
          <p:blipFill>
            <a:blip r:embed="rId5" cstate="print"/>
            <a:srcRect l="7495" t="76107" r="78152" b="7376"/>
            <a:stretch>
              <a:fillRect/>
            </a:stretch>
          </p:blipFill>
          <p:spPr bwMode="auto">
            <a:xfrm>
              <a:off x="2699792" y="404664"/>
              <a:ext cx="1431776" cy="2304256"/>
            </a:xfrm>
            <a:prstGeom prst="rect">
              <a:avLst/>
            </a:prstGeom>
            <a:noFill/>
          </p:spPr>
        </p:pic>
        <p:pic>
          <p:nvPicPr>
            <p:cNvPr id="26" name="Picture 2" descr="http://ic.pics.livejournal.com/kalashnikov1947/82244418/23104/23104_original.jpg"/>
            <p:cNvPicPr>
              <a:picLocks noChangeAspect="1" noChangeArrowheads="1"/>
            </p:cNvPicPr>
            <p:nvPr/>
          </p:nvPicPr>
          <p:blipFill>
            <a:blip r:embed="rId5" cstate="print"/>
            <a:srcRect l="47112" t="76107" r="26902" b="7376"/>
            <a:stretch>
              <a:fillRect/>
            </a:stretch>
          </p:blipFill>
          <p:spPr bwMode="auto">
            <a:xfrm>
              <a:off x="4139952" y="404664"/>
              <a:ext cx="2592288" cy="2304256"/>
            </a:xfrm>
            <a:prstGeom prst="rect">
              <a:avLst/>
            </a:prstGeom>
            <a:noFill/>
          </p:spPr>
        </p:pic>
      </p:grpSp>
      <p:sp>
        <p:nvSpPr>
          <p:cNvPr id="29" name="Скругленная прямоугольная выноска 28"/>
          <p:cNvSpPr/>
          <p:nvPr/>
        </p:nvSpPr>
        <p:spPr>
          <a:xfrm>
            <a:off x="2195736" y="3789040"/>
            <a:ext cx="1944216" cy="636735"/>
          </a:xfrm>
          <a:prstGeom prst="wedgeRoundRectCallout">
            <a:avLst>
              <a:gd name="adj1" fmla="val -33912"/>
              <a:gd name="adj2" fmla="val 172686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Сместить вправо на пол оборота</a:t>
            </a:r>
            <a:endParaRPr lang="ru-RU" b="1" dirty="0"/>
          </a:p>
        </p:txBody>
      </p:sp>
      <p:sp>
        <p:nvSpPr>
          <p:cNvPr id="37" name="Скругленная прямоугольная выноска 36"/>
          <p:cNvSpPr/>
          <p:nvPr/>
        </p:nvSpPr>
        <p:spPr>
          <a:xfrm>
            <a:off x="7020272" y="6309320"/>
            <a:ext cx="1656184" cy="548680"/>
          </a:xfrm>
          <a:prstGeom prst="wedgeRoundRectCallout">
            <a:avLst>
              <a:gd name="adj1" fmla="val -84196"/>
              <a:gd name="adj2" fmla="val -66476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Величина отклонения </a:t>
            </a:r>
            <a:endParaRPr lang="ru-RU" b="1" dirty="0"/>
          </a:p>
        </p:txBody>
      </p:sp>
    </p:spTree>
    <p:custDataLst>
      <p:tags r:id="rId6"/>
    </p:custDataLst>
  </p:cSld>
  <p:clrMapOvr>
    <a:masterClrMapping/>
  </p:clrMapOvr>
  <p:transition advTm="1378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29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  <p:bldLst>
      <p:bldP spid="32" grpId="0" animBg="1"/>
      <p:bldP spid="36" grpId="0" animBg="1"/>
      <p:bldP spid="33" grpId="0" animBg="1"/>
      <p:bldP spid="29" grpId="0" animBg="1"/>
      <p:bldP spid="3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62" name="Picture 6" descr="http://popgun.ru/files/g/17/orig/18998081.jpg"/>
          <p:cNvPicPr>
            <a:picLocks noChangeAspect="1" noChangeArrowheads="1"/>
          </p:cNvPicPr>
          <p:nvPr/>
        </p:nvPicPr>
        <p:blipFill>
          <a:blip r:embed="rId1" cstate="print"/>
          <a:srcRect l="17969" t="18038" r="11101" b="4801"/>
          <a:stretch>
            <a:fillRect/>
          </a:stretch>
        </p:blipFill>
        <p:spPr bwMode="auto">
          <a:xfrm rot="16200000">
            <a:off x="230398" y="1145866"/>
            <a:ext cx="3816424" cy="3918196"/>
          </a:xfrm>
          <a:prstGeom prst="rect">
            <a:avLst/>
          </a:prstGeom>
          <a:noFill/>
        </p:spPr>
      </p:pic>
      <p:sp>
        <p:nvSpPr>
          <p:cNvPr id="12" name="Rectangle 22"/>
          <p:cNvSpPr>
            <a:spLocks noChangeArrowheads="1"/>
          </p:cNvSpPr>
          <p:nvPr/>
        </p:nvSpPr>
        <p:spPr bwMode="auto">
          <a:xfrm>
            <a:off x="21590" y="45085"/>
            <a:ext cx="9122410" cy="46037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2400" b="1" dirty="0" smtClean="0">
                <a:solidFill>
                  <a:schemeClr val="bg1"/>
                </a:solidFill>
              </a:rPr>
              <a:t>Пример использования приборов</a:t>
            </a:r>
            <a:endParaRPr lang="ru-RU" altLang="ru-RU" sz="24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pic>
        <p:nvPicPr>
          <p:cNvPr id="45060" name="Picture 4" descr="http://popgun.ru/files/g/17/orig/1899805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852936"/>
            <a:ext cx="3410929" cy="3816424"/>
          </a:xfrm>
          <a:prstGeom prst="rect">
            <a:avLst/>
          </a:prstGeom>
          <a:noFill/>
        </p:spPr>
      </p:pic>
      <p:pic>
        <p:nvPicPr>
          <p:cNvPr id="45058" name="Picture 2" descr="http://popgun.ru/files/g/17/orig/1899805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131269"/>
            <a:ext cx="3744416" cy="3809899"/>
          </a:xfrm>
          <a:prstGeom prst="rect">
            <a:avLst/>
          </a:prstGeom>
          <a:noFill/>
        </p:spPr>
      </p:pic>
      <p:sp>
        <p:nvSpPr>
          <p:cNvPr id="15" name="Скругленная прямоугольная выноска 14"/>
          <p:cNvSpPr/>
          <p:nvPr/>
        </p:nvSpPr>
        <p:spPr>
          <a:xfrm>
            <a:off x="899592" y="4941168"/>
            <a:ext cx="2160240" cy="864096"/>
          </a:xfrm>
          <a:prstGeom prst="wedgeRoundRectCallout">
            <a:avLst>
              <a:gd name="adj1" fmla="val 92105"/>
              <a:gd name="adj2" fmla="val -34620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Для </a:t>
            </a:r>
            <a:r>
              <a:rPr lang="ru-RU" b="1" dirty="0" err="1" smtClean="0"/>
              <a:t>вывинчивывания</a:t>
            </a:r>
            <a:r>
              <a:rPr lang="ru-RU" b="1" dirty="0" smtClean="0"/>
              <a:t> (</a:t>
            </a:r>
            <a:r>
              <a:rPr lang="ru-RU" b="1" dirty="0" err="1" smtClean="0"/>
              <a:t>ввинчивывания</a:t>
            </a:r>
            <a:r>
              <a:rPr lang="ru-RU" b="1" dirty="0" smtClean="0"/>
              <a:t>)</a:t>
            </a:r>
            <a:endParaRPr lang="ru-RU" b="1" dirty="0"/>
          </a:p>
        </p:txBody>
      </p:sp>
      <p:sp>
        <p:nvSpPr>
          <p:cNvPr id="16" name="Скругленная прямоугольная выноска 15"/>
          <p:cNvSpPr/>
          <p:nvPr/>
        </p:nvSpPr>
        <p:spPr>
          <a:xfrm>
            <a:off x="6588224" y="980728"/>
            <a:ext cx="2088232" cy="864096"/>
          </a:xfrm>
          <a:prstGeom prst="wedgeRoundRectCallout">
            <a:avLst>
              <a:gd name="adj1" fmla="val -30790"/>
              <a:gd name="adj2" fmla="val 120763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Для смещения (влево, вправо)</a:t>
            </a:r>
            <a:endParaRPr lang="ru-RU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15363" name="Замещающее содержимое 15362"/>
          <p:cNvGraphicFramePr/>
          <p:nvPr>
            <p:ph idx="1"/>
            <p:custDataLst>
              <p:tags r:id="rId1"/>
            </p:custDataLst>
          </p:nvPr>
        </p:nvGraphicFramePr>
        <p:xfrm>
          <a:off x="0" y="424815"/>
          <a:ext cx="9143365" cy="6377305"/>
        </p:xfrm>
        <a:graphic>
          <a:graphicData uri="http://schemas.openxmlformats.org/drawingml/2006/table">
            <a:tbl>
              <a:tblPr/>
              <a:tblGrid>
                <a:gridCol w="1120140"/>
                <a:gridCol w="1042035"/>
                <a:gridCol w="1163320"/>
                <a:gridCol w="1163320"/>
                <a:gridCol w="1163320"/>
                <a:gridCol w="1164590"/>
                <a:gridCol w="1162685"/>
                <a:gridCol w="1163955"/>
              </a:tblGrid>
              <a:tr h="358140">
                <a:tc rowSpan="3"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just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FFFFD9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FFFFD9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Нормативы </a:t>
                      </a:r>
                      <a:endParaRPr lang="ru-RU" altLang="en-US" sz="1000" b="1" dirty="0">
                        <a:solidFill>
                          <a:srgbClr val="FFFFD9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7,62-мм</a:t>
                      </a:r>
                      <a:endParaRPr sz="1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АКМ</a:t>
                      </a:r>
                      <a:endParaRPr lang="ru-RU" altLang="en-US" sz="1000" b="1" dirty="0"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7,62-мм</a:t>
                      </a:r>
                      <a:endParaRPr sz="1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РПК</a:t>
                      </a:r>
                      <a:endParaRPr lang="ru-RU" altLang="en-US" sz="1000" b="1" dirty="0"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5,45-мм</a:t>
                      </a:r>
                      <a:endParaRPr sz="1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АК-74</a:t>
                      </a:r>
                      <a:endParaRPr lang="ru-RU" altLang="en-US" sz="1000" b="1" dirty="0"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5,45-мм</a:t>
                      </a:r>
                      <a:endParaRPr sz="1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РПК-74</a:t>
                      </a:r>
                      <a:endParaRPr lang="ru-RU" altLang="en-US" sz="1000" b="1" dirty="0"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7,62-мм</a:t>
                      </a:r>
                      <a:endParaRPr sz="1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СВД</a:t>
                      </a:r>
                      <a:endParaRPr lang="ru-RU" altLang="en-US" sz="1000" b="1" dirty="0"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7,62-мм</a:t>
                      </a:r>
                      <a:endParaRPr sz="1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ПКМ</a:t>
                      </a:r>
                      <a:endParaRPr lang="ru-RU" altLang="en-US" sz="1000" b="1" dirty="0"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9-мм</a:t>
                      </a:r>
                      <a:endParaRPr sz="1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ПМ</a:t>
                      </a:r>
                      <a:endParaRPr lang="ru-RU" altLang="en-US" sz="1000" b="1" dirty="0"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79070">
                <a:tc vMerge="1">
                  <a:tcPr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gridSpan="7"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Положение для стрельбы</a:t>
                      </a:r>
                      <a:endParaRPr lang="ru-RU" altLang="en-US"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C"/>
                    </a:solidFill>
                  </a:tcPr>
                </a:tc>
                <a:tc hMerge="1">
                  <a:tcP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644525">
                <a:tc vMerge="1">
                  <a:tcPr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2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лёжа с упора, без штык-ножа</a:t>
                      </a:r>
                      <a:endParaRPr lang="ru-RU" altLang="en-US" sz="12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D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2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лёжа</a:t>
                      </a:r>
                      <a:endParaRPr sz="12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2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</a:t>
                      </a:r>
                      <a:endParaRPr sz="12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2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сошки</a:t>
                      </a:r>
                      <a:endParaRPr lang="ru-RU" altLang="en-US" sz="12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D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2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лёжа с упора, без штык-ножа</a:t>
                      </a:r>
                      <a:endParaRPr lang="ru-RU" altLang="en-US" sz="12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D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2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лёжа</a:t>
                      </a:r>
                      <a:endParaRPr sz="12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2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</a:t>
                      </a:r>
                      <a:endParaRPr sz="12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2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сошки</a:t>
                      </a:r>
                      <a:endParaRPr lang="ru-RU" altLang="en-US" sz="12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D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2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лёжа с упора, без штык-ножа</a:t>
                      </a:r>
                      <a:endParaRPr lang="ru-RU" altLang="en-US" sz="12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D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2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лёжа</a:t>
                      </a:r>
                      <a:endParaRPr sz="12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2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</a:t>
                      </a:r>
                      <a:endParaRPr sz="12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2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сошки</a:t>
                      </a:r>
                      <a:endParaRPr lang="ru-RU" altLang="en-US" sz="12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D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just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2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стоя с руки или с упора</a:t>
                      </a:r>
                      <a:endParaRPr lang="ru-RU" altLang="en-US" sz="12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D"/>
                    </a:solidFill>
                  </a:tcPr>
                </a:tc>
              </a:tr>
              <a:tr h="5195570"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just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Дальность до мишени, м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just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Установка прицела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just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Превышение КТ над ТП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Количество выстрелов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Отклонение СТП от КТ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Габарит кучности диам. Количество выстрелов /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очередей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Отклонение СТП от КТ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Габарит кучности – д /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должно вмещ. пробоин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Изменение СТП при перемещении мушки, см: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На1 мм влево (вправо)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на 1 оборот по высоте</a:t>
                      </a:r>
                      <a:endParaRPr lang="ru-RU" altLang="en-US"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C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26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</a:t>
                      </a:r>
                      <a:endParaRPr lang="ru-RU" altLang="en-US"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C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3/0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8/2-3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20/6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14</a:t>
                      </a:r>
                      <a:endParaRPr lang="ru-RU" altLang="en-US"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C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26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</a:t>
                      </a:r>
                      <a:endParaRPr lang="ru-RU" altLang="en-US"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C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3/0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8/2-3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20/6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14</a:t>
                      </a:r>
                      <a:endParaRPr lang="ru-RU" altLang="en-US"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C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16/14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16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16</a:t>
                      </a:r>
                      <a:endParaRPr lang="ru-RU" altLang="en-US"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C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10/3-4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20/7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</a:t>
                      </a:r>
                      <a:endParaRPr lang="ru-RU" altLang="en-US"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C"/>
                    </a:solidFill>
                  </a:tcPr>
                </a:tc>
                <a:tc>
                  <a:txBody>
                    <a:bodyPr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600" b="1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12,5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19</a:t>
                      </a: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endParaRPr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ctr" eaLnBrk="1" hangingPunct="1">
                        <a:lnSpc>
                          <a:spcPct val="115000"/>
                        </a:lnSpc>
                        <a:buNone/>
                      </a:pPr>
                      <a:r>
                        <a:rPr sz="1000" b="1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19</a:t>
                      </a:r>
                      <a:endParaRPr lang="ru-RU" altLang="en-US" sz="1000" b="1" dirty="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C"/>
                    </a:solidFill>
                  </a:tcPr>
                </a:tc>
              </a:tr>
            </a:tbl>
          </a:graphicData>
        </a:graphic>
      </p:graphicFrame>
      <p:sp>
        <p:nvSpPr>
          <p:cNvPr id="12" name="Rectangle 22"/>
          <p:cNvSpPr>
            <a:spLocks noChangeArrowheads="1"/>
          </p:cNvSpPr>
          <p:nvPr/>
        </p:nvSpPr>
        <p:spPr bwMode="auto">
          <a:xfrm>
            <a:off x="0" y="0"/>
            <a:ext cx="9143365" cy="42481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57150" cmpd="thickThin">
            <a:noFill/>
            <a:miter lim="800000"/>
          </a:ln>
        </p:spPr>
        <p:txBody>
          <a:bodyPr wrap="square">
            <a:noAutofit/>
          </a:bodyPr>
          <a:p>
            <a:pPr algn="ctr"/>
            <a:r>
              <a:rPr lang="ru-RU" altLang="ru-RU" sz="2400" b="1" dirty="0">
                <a:solidFill>
                  <a:srgbClr val="FFFF66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Нормативы по проверке и приведению оружия к нормальному бою</a:t>
            </a:r>
            <a:endParaRPr lang="ru-RU" altLang="ru-RU" sz="2400" b="1" dirty="0">
              <a:solidFill>
                <a:srgbClr val="FFFF66"/>
              </a:solidFill>
              <a:latin typeface="Calibri Light" panose="020F0302020204030204" charset="0"/>
              <a:cs typeface="Calibri Light" panose="020F0302020204030204" charset="0"/>
              <a:sym typeface="+mn-ea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www.tuvaonline.ru/uploads/posts/2014-08/1409135003_tuvgu.jpg"/>
          <p:cNvPicPr>
            <a:picLocks noChangeAspect="1" noChangeArrowheads="1"/>
          </p:cNvPicPr>
          <p:nvPr/>
        </p:nvPicPr>
        <p:blipFill>
          <a:blip r:embed="rId1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4" name="Скругленный прямоугольник 3"/>
          <p:cNvSpPr/>
          <p:nvPr/>
        </p:nvSpPr>
        <p:spPr>
          <a:xfrm>
            <a:off x="539115" y="2348865"/>
            <a:ext cx="8054340" cy="3528695"/>
          </a:xfrm>
          <a:prstGeom prst="roundRect">
            <a:avLst/>
          </a:prstGeom>
          <a:ln w="28575">
            <a:solidFill>
              <a:srgbClr val="FF33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10795" lvl="0" indent="-10795" algn="ctr"/>
            <a:r>
              <a:rPr lang="ru-RU" sz="2800" b="1" dirty="0" smtClean="0"/>
              <a:t>     Назначение и устройство командирского ящика, прицельного станка, стрелковых тренировочных приборов, приспособлений для учебной стрельбы из гранатометов, учебно-имитационных ручных гранат и других приборов. Порядок подготовки приборов к работе и правила пользования ими.</a:t>
            </a:r>
            <a:endParaRPr lang="ru-RU" sz="2800" b="1" dirty="0" smtClean="0"/>
          </a:p>
        </p:txBody>
      </p:sp>
      <p:sp>
        <p:nvSpPr>
          <p:cNvPr id="7" name="Прямоугольник 6"/>
          <p:cNvSpPr/>
          <p:nvPr/>
        </p:nvSpPr>
        <p:spPr>
          <a:xfrm>
            <a:off x="179512" y="548680"/>
            <a:ext cx="8784976" cy="79208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200" b="1" dirty="0" smtClean="0"/>
              <a:t>2-й учебный вопрос</a:t>
            </a:r>
            <a:endParaRPr lang="ru-RU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0" y="255905"/>
            <a:ext cx="9144000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Командирский ящик КЯ-83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395536" y="1124744"/>
            <a:ext cx="8496944" cy="120032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indent="450850" algn="just" fontAlgn="base">
              <a:spcBef>
                <a:spcPct val="0"/>
              </a:spcBef>
              <a:spcAft>
                <a:spcPct val="0"/>
              </a:spcAft>
            </a:pPr>
            <a:r>
              <a:rPr lang="ru-RU" b="1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Командирский ящик КЯ-83 </a:t>
            </a:r>
            <a:r>
              <a:rPr lang="ru-RU" b="1" dirty="0" smtClean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предназначен</a:t>
            </a:r>
            <a:r>
              <a:rPr lang="ru-RU" b="1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для обучения стрельбе из стрелкового оружия, ручных противотанковых и станковых гранатометов, вооружения БМП и БТР.</a:t>
            </a:r>
            <a:endParaRPr lang="ru-RU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45085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ru-RU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3075" name="Picture 3" descr="http://www.magister-sp.ru/netcat_files/Image/opisaniya_1/40.jpg"/>
          <p:cNvPicPr>
            <a:picLocks noChangeAspect="1" noChangeArrowheads="1"/>
          </p:cNvPicPr>
          <p:nvPr/>
        </p:nvPicPr>
        <p:blipFill>
          <a:blip r:embed="rId1" cstate="print"/>
          <a:srcRect l="3024" t="8341" r="63713" b="46300"/>
          <a:stretch>
            <a:fillRect/>
          </a:stretch>
        </p:blipFill>
        <p:spPr bwMode="auto">
          <a:xfrm>
            <a:off x="395536" y="2348880"/>
            <a:ext cx="2016224" cy="2199517"/>
          </a:xfrm>
          <a:prstGeom prst="rect">
            <a:avLst/>
          </a:prstGeom>
          <a:noFill/>
        </p:spPr>
      </p:pic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2771800" y="1817819"/>
            <a:ext cx="6048672" cy="286232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marL="0" marR="0" lvl="0" indent="45085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ru-RU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45085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ru-RU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Командирский ящик </a:t>
            </a:r>
            <a:r>
              <a:rPr kumimoji="0" lang="ru-RU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содержит</a:t>
            </a:r>
            <a:r>
              <a:rPr kumimoji="0" lang="ru-RU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набор учебных стрелковых приборов, наиболее часто применяемых на замятиях по огневой подготовке.</a:t>
            </a:r>
            <a:endParaRPr kumimoji="0" lang="ru-RU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4508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ru-RU" b="1" i="1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4508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ru-RU" b="1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4508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ru-RU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КЯ-83 </a:t>
            </a:r>
            <a:r>
              <a:rPr kumimoji="0" lang="ru-RU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позволяет</a:t>
            </a:r>
            <a:r>
              <a:rPr kumimoji="0" lang="ru-RU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командиру своевременно обнаружить ошибки, допускаемые обучаемыми,  легче показать эти ошибки добиться их устранения. </a:t>
            </a:r>
            <a:endParaRPr kumimoji="0" lang="ru-RU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7" name="Picture 5" descr="http://vsr.mil.by/wp-content/uploads/2013/12/227_18.jpg"/>
          <p:cNvPicPr>
            <a:picLocks noChangeAspect="1" noChangeArrowheads="1"/>
          </p:cNvPicPr>
          <p:nvPr/>
        </p:nvPicPr>
        <p:blipFill>
          <a:blip r:embed="rId2" cstate="print"/>
          <a:srcRect b="13487"/>
          <a:stretch>
            <a:fillRect/>
          </a:stretch>
        </p:blipFill>
        <p:spPr bwMode="auto">
          <a:xfrm>
            <a:off x="1043608" y="4690715"/>
            <a:ext cx="3528392" cy="21672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9" name="Picture 7" descr="http://vsr.mil.by/wp-content/uploads/2015/06/105_21.jpg"/>
          <p:cNvPicPr>
            <a:picLocks noChangeAspect="1" noChangeArrowheads="1"/>
          </p:cNvPicPr>
          <p:nvPr/>
        </p:nvPicPr>
        <p:blipFill>
          <a:blip r:embed="rId3" cstate="print"/>
          <a:srcRect t="2516" r="20201" b="8288"/>
          <a:stretch>
            <a:fillRect/>
          </a:stretch>
        </p:blipFill>
        <p:spPr bwMode="auto">
          <a:xfrm>
            <a:off x="5364088" y="4581128"/>
            <a:ext cx="2637839" cy="22768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0" y="255905"/>
            <a:ext cx="9144000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Комплект  КЯ-83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pic>
        <p:nvPicPr>
          <p:cNvPr id="3075" name="Picture 3" descr="http://www.magister-sp.ru/netcat_files/Image/opisaniya_1/40.jpg"/>
          <p:cNvPicPr>
            <a:picLocks noChangeAspect="1" noChangeArrowheads="1"/>
          </p:cNvPicPr>
          <p:nvPr/>
        </p:nvPicPr>
        <p:blipFill>
          <a:blip r:embed="rId1" cstate="print"/>
          <a:srcRect l="2840" t="8500" r="3233" b="17161"/>
          <a:stretch>
            <a:fillRect/>
          </a:stretch>
        </p:blipFill>
        <p:spPr bwMode="auto">
          <a:xfrm>
            <a:off x="395536" y="1267228"/>
            <a:ext cx="8208912" cy="51975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http://arbaletdv.ru/d/1450340/d/2f32720612feb94e2ff6f65e46796a5d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0" y="764704"/>
            <a:ext cx="4499992" cy="4135129"/>
          </a:xfrm>
          <a:prstGeom prst="rect">
            <a:avLst/>
          </a:prstGeom>
          <a:noFill/>
        </p:spPr>
      </p:pic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2540" y="255905"/>
            <a:ext cx="9141460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Прицельный станок ПС-51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3851920" y="1844824"/>
            <a:ext cx="4824536" cy="221599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indent="450850" algn="just" fontAlgn="base">
              <a:spcBef>
                <a:spcPct val="0"/>
              </a:spcBef>
              <a:spcAft>
                <a:spcPct val="0"/>
              </a:spcAft>
            </a:pPr>
            <a:r>
              <a:rPr lang="ru-RU" sz="2000" b="1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Прицельный станок ПС-51 </a:t>
            </a:r>
            <a:r>
              <a:rPr lang="ru-RU" sz="2000" b="1" dirty="0" smtClean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предназначен</a:t>
            </a:r>
            <a:r>
              <a:rPr lang="ru-RU" sz="2000" b="1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для обучения стрельбе из стрелкового оружия по неподвижным и появляющимся целям на сокращенные и действительные дальности. </a:t>
            </a:r>
            <a:endParaRPr lang="ru-RU" sz="2000" b="1" dirty="0" smtClean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45085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ru-RU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35845" name="Picture 5" descr="http://i2.guns.ru/forums/icons/forum_pictures/015852/158522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221088"/>
            <a:ext cx="6444208" cy="24648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0" y="255905"/>
            <a:ext cx="9144000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Приспособление для учебной стрельбы из РПГ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395536" y="1052736"/>
            <a:ext cx="8352928" cy="10156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r>
              <a:rPr lang="ru-RU" sz="2000" b="1" dirty="0" smtClean="0"/>
              <a:t>Приспособление ПУС-7 (ПУС-7М) </a:t>
            </a:r>
            <a:r>
              <a:rPr lang="ru-RU" sz="2000" b="1" dirty="0" smtClean="0">
                <a:solidFill>
                  <a:srgbClr val="C00000"/>
                </a:solidFill>
              </a:rPr>
              <a:t>предназначено </a:t>
            </a:r>
            <a:r>
              <a:rPr lang="ru-RU" sz="2000" b="1" dirty="0" smtClean="0"/>
              <a:t>для обучения стрельбе из ручного противотанкового гранатомета РПГ-7 (РПГ-7Д) и выполнения упражнений учебных стрельб без расхода штатных выстрелов.</a:t>
            </a:r>
            <a:endParaRPr kumimoji="0" lang="ru-RU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37892" name="Picture 4" descr="http://www.nastavleniya.ru/RPG/rpg/rpg77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683568" y="2276872"/>
            <a:ext cx="7632848" cy="2623792"/>
          </a:xfrm>
          <a:prstGeom prst="rect">
            <a:avLst/>
          </a:prstGeom>
          <a:noFill/>
        </p:spPr>
      </p:pic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323528" y="4940098"/>
            <a:ext cx="8820472" cy="13234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Gothic" panose="020B0609070205080204" pitchFamily="49" charset="-128"/>
                <a:cs typeface="Arial" panose="020B0604020202020204" pitchFamily="34" charset="0"/>
              </a:rPr>
              <a:t>Устройство </a:t>
            </a:r>
            <a:r>
              <a:rPr lang="ru-RU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Приспособление для учебной стрельбы ПУС-7:</a:t>
            </a:r>
            <a:endParaRPr kumimoji="0" lang="ru-RU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Gothic" panose="020B0609070205080204" pitchFamily="49" charset="-128"/>
              <a:cs typeface="Arial" panose="020B0604020202020204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Gothic" panose="020B0609070205080204" pitchFamily="49" charset="-128"/>
                <a:cs typeface="Arial" panose="020B0604020202020204" pitchFamily="34" charset="0"/>
              </a:rPr>
              <a:t>а - в собранном виде; б - в разобранном виде; </a:t>
            </a:r>
            <a:endParaRPr kumimoji="0" lang="ru-RU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Gothic" panose="020B0609070205080204" pitchFamily="49" charset="-128"/>
              <a:cs typeface="Arial" panose="020B0604020202020204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Gothic" panose="020B0609070205080204" pitchFamily="49" charset="-128"/>
                <a:cs typeface="Arial" panose="020B0604020202020204" pitchFamily="34" charset="0"/>
              </a:rPr>
              <a:t>1-головная часть; 2- кожух; 3- ствольная коробка; 4 - ствол; 5 - затвор; 6 - макет порохового заряда; 7 - корпус головной части; 8 обтекатель; 9 - регулировочный винт; 10 - фиксатор; И - пластинчатая пружина; 12 - выступ с нарезами.</a:t>
            </a:r>
            <a:endParaRPr kumimoji="0" lang="ru-RU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255905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Учебно-имитационные ручные  гранаты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467544" y="1052736"/>
            <a:ext cx="8352928" cy="13234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algn="just"/>
            <a:r>
              <a:rPr lang="ru-RU" sz="2000" b="1" dirty="0" smtClean="0">
                <a:solidFill>
                  <a:srgbClr val="C00000"/>
                </a:solidFill>
              </a:rPr>
              <a:t>Предназначены </a:t>
            </a:r>
            <a:r>
              <a:rPr lang="ru-RU" sz="2000" b="1" dirty="0" smtClean="0"/>
              <a:t>для обучения приемам и правилам метания боевых ручных гранат и выполнения упражнений по метанию ручных гранат. Они могут использоваться и для изучения устройства боевых ручных гранат.</a:t>
            </a:r>
            <a:endParaRPr lang="ru-RU" sz="2000" b="1" dirty="0"/>
          </a:p>
        </p:txBody>
      </p:sp>
      <p:pic>
        <p:nvPicPr>
          <p:cNvPr id="38914" name="Picture 2" descr="http://www.ua-reporter.com/sites/default/files/960695874635.jpg"/>
          <p:cNvPicPr>
            <a:picLocks noChangeAspect="1" noChangeArrowheads="1"/>
          </p:cNvPicPr>
          <p:nvPr/>
        </p:nvPicPr>
        <p:blipFill>
          <a:blip r:embed="rId1" cstate="print"/>
          <a:srcRect r="43478"/>
          <a:stretch>
            <a:fillRect/>
          </a:stretch>
        </p:blipFill>
        <p:spPr bwMode="auto">
          <a:xfrm>
            <a:off x="5112568" y="2420888"/>
            <a:ext cx="3923928" cy="3600400"/>
          </a:xfrm>
          <a:prstGeom prst="rect">
            <a:avLst/>
          </a:prstGeom>
          <a:noFill/>
        </p:spPr>
      </p:pic>
      <p:pic>
        <p:nvPicPr>
          <p:cNvPr id="40962" name="Picture 2" descr="https://im0-tub-ru.yandex.net/i?id=6f11c48fe66edfd151a0d81c88722b7b-l&amp;n=13"/>
          <p:cNvPicPr>
            <a:picLocks noChangeAspect="1" noChangeArrowheads="1"/>
          </p:cNvPicPr>
          <p:nvPr/>
        </p:nvPicPr>
        <p:blipFill>
          <a:blip r:embed="rId2" cstate="print"/>
          <a:srcRect l="5757" r="8345" b="7859"/>
          <a:stretch>
            <a:fillRect/>
          </a:stretch>
        </p:blipFill>
        <p:spPr bwMode="auto">
          <a:xfrm>
            <a:off x="179512" y="2420888"/>
            <a:ext cx="4896544" cy="36158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0" y="255905"/>
            <a:ext cx="913447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Устройство 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499992" y="4786210"/>
            <a:ext cx="4320480" cy="163121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lvl="0" indent="45085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Имитационный запал: </a:t>
            </a:r>
            <a:endParaRPr lang="ru-RU" sz="1600" b="1" dirty="0" smtClean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indent="45085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1400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а — в собранном виде;  б — в разобранном виде; </a:t>
            </a:r>
            <a:endParaRPr lang="ru-RU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indent="45085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ru-RU" sz="1400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 — ударный механизм; 2 — переходная втулка; 3 — имитационная часть; 4 — спусковой рычаг; 5 — «кольцо предохранительной чеки</a:t>
            </a:r>
            <a:endParaRPr lang="ru-RU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ru-RU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203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ru-RU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8" name="Rectangle 6"/>
          <p:cNvSpPr>
            <a:spLocks noChangeArrowheads="1"/>
          </p:cNvSpPr>
          <p:nvPr/>
        </p:nvSpPr>
        <p:spPr bwMode="auto">
          <a:xfrm>
            <a:off x="4932040" y="4221088"/>
            <a:ext cx="3490058" cy="61555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4508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а)                                           б)</a:t>
            </a:r>
            <a:endParaRPr kumimoji="0" lang="ru-RU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4508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8920" name="Picture 8" descr="http://www.nastavleniya.ru/RG/rg/rg36.jpg"/>
          <p:cNvPicPr>
            <a:picLocks noChangeAspect="1" noChangeArrowheads="1"/>
          </p:cNvPicPr>
          <p:nvPr/>
        </p:nvPicPr>
        <p:blipFill>
          <a:blip r:embed="rId1" cstate="print"/>
          <a:srcRect b="3233"/>
          <a:stretch>
            <a:fillRect/>
          </a:stretch>
        </p:blipFill>
        <p:spPr bwMode="auto">
          <a:xfrm>
            <a:off x="4158630" y="1340769"/>
            <a:ext cx="4800600" cy="2592288"/>
          </a:xfrm>
          <a:prstGeom prst="rect">
            <a:avLst/>
          </a:prstGeom>
          <a:noFill/>
        </p:spPr>
      </p:pic>
      <p:sp>
        <p:nvSpPr>
          <p:cNvPr id="38921" name="Rectangle 9"/>
          <p:cNvSpPr>
            <a:spLocks noChangeArrowheads="1"/>
          </p:cNvSpPr>
          <p:nvPr/>
        </p:nvSpPr>
        <p:spPr bwMode="auto">
          <a:xfrm>
            <a:off x="251520" y="4710917"/>
            <a:ext cx="4104456" cy="206210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marL="0" marR="0" lvl="0" indent="45085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Учебно-имитационная ручная граната УРГ-Н (УРГ) </a:t>
            </a:r>
            <a:r>
              <a:rPr kumimoji="0" lang="ru-RU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состоит из </a:t>
            </a:r>
            <a:r>
              <a:rPr kumimoji="0" lang="ru-RU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корпуса (1) и имитационного запала (2). Корпусом гранаты УРГ-Н служит корпус ручной осколочной наступательной гранаты РГД-5, а гранаты УРГ — корпус ручной осколочной оборонительной гранаты Ф-1. </a:t>
            </a:r>
            <a:endParaRPr kumimoji="0" lang="ru-RU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8924" name="Picture 12" descr="http://strikeone.ru/images/news/000/010/180/10180/desktop_item.jpg?147948804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052736"/>
            <a:ext cx="4032448" cy="3656263"/>
          </a:xfrm>
          <a:prstGeom prst="rect">
            <a:avLst/>
          </a:prstGeom>
          <a:noFill/>
        </p:spPr>
      </p:pic>
      <p:sp>
        <p:nvSpPr>
          <p:cNvPr id="17" name="Скругленная прямоугольная выноска 16"/>
          <p:cNvSpPr/>
          <p:nvPr/>
        </p:nvSpPr>
        <p:spPr>
          <a:xfrm>
            <a:off x="1979712" y="4077072"/>
            <a:ext cx="576064" cy="504056"/>
          </a:xfrm>
          <a:prstGeom prst="wedgeRoundRectCallout">
            <a:avLst>
              <a:gd name="adj1" fmla="val -74170"/>
              <a:gd name="adj2" fmla="val -113158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1</a:t>
            </a:r>
            <a:endParaRPr lang="ru-RU" b="1" dirty="0"/>
          </a:p>
        </p:txBody>
      </p:sp>
      <p:sp>
        <p:nvSpPr>
          <p:cNvPr id="18" name="Скругленная прямоугольная выноска 17"/>
          <p:cNvSpPr/>
          <p:nvPr/>
        </p:nvSpPr>
        <p:spPr>
          <a:xfrm>
            <a:off x="1907704" y="1484784"/>
            <a:ext cx="576064" cy="504056"/>
          </a:xfrm>
          <a:prstGeom prst="wedgeRoundRectCallout">
            <a:avLst>
              <a:gd name="adj1" fmla="val -152419"/>
              <a:gd name="adj2" fmla="val 45255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2</a:t>
            </a:r>
            <a:endParaRPr lang="ru-RU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Основные характеристики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pic>
        <p:nvPicPr>
          <p:cNvPr id="-2147482623" name="Изображение -2147482624"/>
          <p:cNvPicPr>
            <a:picLocks noChangeAspect="1"/>
          </p:cNvPicPr>
          <p:nvPr/>
        </p:nvPicPr>
        <p:blipFill>
          <a:blip r:embed="rId1"/>
          <a:srcRect t="4492"/>
          <a:stretch>
            <a:fillRect/>
          </a:stretch>
        </p:blipFill>
        <p:spPr>
          <a:xfrm>
            <a:off x="0" y="460375"/>
            <a:ext cx="5983605" cy="48812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" name="Текстовое поле 9"/>
          <p:cNvSpPr txBox="1"/>
          <p:nvPr/>
        </p:nvSpPr>
        <p:spPr>
          <a:xfrm>
            <a:off x="5943600" y="476885"/>
            <a:ext cx="3227705" cy="5015865"/>
          </a:xfrm>
          <a:prstGeom prst="rect">
            <a:avLst/>
          </a:prstGeom>
        </p:spPr>
        <p:txBody>
          <a:bodyPr wrap="square">
            <a:spAutoFit/>
          </a:bodyPr>
          <a:p>
            <a:pPr algn="just" defTabSz="266700"/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Учебно-тренировочный комплект</a:t>
            </a:r>
            <a:r>
              <a:rPr sz="1600" b="1"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 </a:t>
            </a:r>
            <a:r>
              <a:rPr sz="1600" b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1У37-1 </a:t>
            </a:r>
            <a:r>
              <a:rPr sz="1600"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предназначен для обучения стрельбе без расхода боеприпасов </a:t>
            </a: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из следующего стрелкового оружия и оружия ближнего боя:</a:t>
            </a:r>
            <a:endParaRPr sz="160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/>
              <a:cs typeface="Arial" panose="020B0604020202020204" pitchFamily="3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· 5,45 мм автомата АК-74 (АК-74У) и его модификаций;</a:t>
            </a:r>
            <a:endParaRPr sz="160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/>
              <a:cs typeface="Arial" panose="020B0604020202020204" pitchFamily="3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· 5,45 мм автомата АН</a:t>
            </a:r>
            <a:r>
              <a:rPr lang="ru-RU"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-</a:t>
            </a: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94 "Абакан";</a:t>
            </a:r>
            <a:endParaRPr sz="160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/>
              <a:cs typeface="Arial" panose="020B0604020202020204" pitchFamily="3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· 5,45 мм пулемета РПК</a:t>
            </a:r>
            <a:r>
              <a:rPr lang="ru-RU"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-</a:t>
            </a: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74 и его модификаций;</a:t>
            </a:r>
            <a:endParaRPr sz="160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/>
              <a:cs typeface="Arial" panose="020B0604020202020204" pitchFamily="3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· </a:t>
            </a:r>
            <a:r>
              <a:rPr sz="1600" spc="-100">
                <a:solidFill>
                  <a:srgbClr val="000000"/>
                </a:solidFill>
                <a:uFillTx/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5,56 мм автомата АК-101, АК-102;</a:t>
            </a:r>
            <a:endParaRPr sz="160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/>
              <a:cs typeface="Arial" panose="020B0604020202020204" pitchFamily="3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· 5,56 мм пулемета РПК-201;</a:t>
            </a:r>
            <a:endParaRPr sz="160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/>
              <a:cs typeface="Arial" panose="020B0604020202020204" pitchFamily="3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· 7,62 мм пулемета ПКМБ, ПКМ;</a:t>
            </a:r>
            <a:endParaRPr sz="160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/>
              <a:cs typeface="Arial" panose="020B0604020202020204" pitchFamily="3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· 7,62 мм автомата АК, АКМ, АКМС, АК-103, АК-104;</a:t>
            </a:r>
            <a:endParaRPr sz="160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/>
              <a:cs typeface="Arial" panose="020B0604020202020204" pitchFamily="3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· </a:t>
            </a:r>
            <a:r>
              <a:rPr sz="1600" spc="-100">
                <a:solidFill>
                  <a:srgbClr val="000000"/>
                </a:solidFill>
                <a:uFillTx/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7,62 мм снайперской винтовки СВД и ее модификаций</a:t>
            </a:r>
            <a:r>
              <a:rPr lang="ru-RU" sz="1600" spc="-100">
                <a:solidFill>
                  <a:srgbClr val="000000"/>
                </a:solidFill>
                <a:uFillTx/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, </a:t>
            </a:r>
            <a:r>
              <a:rPr sz="1600" spc="-100">
                <a:solidFill>
                  <a:srgbClr val="000000"/>
                </a:solidFill>
                <a:uFillTx/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  <a:sym typeface="+mn-ea"/>
              </a:rPr>
              <a:t>7,62 мм снайперской винтовки СВ-98;</a:t>
            </a:r>
            <a:endParaRPr lang="ru-RU" sz="1600" spc="-100">
              <a:solidFill>
                <a:srgbClr val="000000"/>
              </a:solidFill>
              <a:uFillTx/>
              <a:latin typeface="Arial" panose="020B0604020202020204" pitchFamily="34" charset="0"/>
              <a:ea typeface="Times New Roman" panose="02020603050405020304"/>
              <a:cs typeface="Arial" panose="020B0604020202020204" pitchFamily="34" charset="0"/>
              <a:sym typeface="+mn-ea"/>
            </a:endParaRPr>
          </a:p>
        </p:txBody>
      </p:sp>
      <p:sp>
        <p:nvSpPr>
          <p:cNvPr id="11" name="Текстовое поле 10"/>
          <p:cNvSpPr txBox="1"/>
          <p:nvPr/>
        </p:nvSpPr>
        <p:spPr>
          <a:xfrm>
            <a:off x="0" y="5445125"/>
            <a:ext cx="913003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  <a:sym typeface="+mn-ea"/>
              </a:rPr>
              <a:t>· 7,62 мм пулемета ПК (ПКС) и его модификаций</a:t>
            </a:r>
            <a:r>
              <a:rPr lang="ru-RU"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  <a:sym typeface="+mn-ea"/>
              </a:rPr>
              <a:t>, </a:t>
            </a: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  <a:sym typeface="+mn-ea"/>
              </a:rPr>
              <a:t>7,62 мм пулемета ПКП ("Печенег") и его модификаций;</a:t>
            </a:r>
            <a:endParaRPr sz="160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/>
              <a:cs typeface="Arial" panose="020B0604020202020204" pitchFamily="34" charset="0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  <a:sym typeface="+mn-ea"/>
              </a:rPr>
              <a:t>· 12,7 мм пулемета 6П50 "КОРД" и его модификаций</a:t>
            </a:r>
            <a:r>
              <a:rPr lang="ru-RU"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  <a:sym typeface="+mn-ea"/>
              </a:rPr>
              <a:t>, </a:t>
            </a: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  <a:sym typeface="+mn-ea"/>
              </a:rPr>
              <a:t> 12,7 мм пулемета НСВ "Утес";</a:t>
            </a:r>
            <a:endParaRPr sz="160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/>
              <a:cs typeface="Arial" panose="020B0604020202020204" pitchFamily="34" charset="0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  <a:sym typeface="+mn-ea"/>
              </a:rPr>
              <a:t>· гранатомета РПГ7 всех модификаций и выстрелов к нему;</a:t>
            </a:r>
            <a:endParaRPr sz="160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/>
              <a:cs typeface="Arial" panose="020B0604020202020204" pitchFamily="34" charset="0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  <a:sym typeface="+mn-ea"/>
              </a:rPr>
              <a:t>· гранатометов РПГ26, РПГ27, РПГ29, РШГ2, СПГ9 и АГС17</a:t>
            </a:r>
            <a:r>
              <a:rPr lang="ru-RU"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  <a:sym typeface="+mn-ea"/>
              </a:rPr>
              <a:t> и </a:t>
            </a:r>
            <a:r>
              <a:rPr sz="16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  <a:sym typeface="+mn-ea"/>
              </a:rPr>
              <a:t>огнеметов типа РПО-А.</a:t>
            </a:r>
            <a:endParaRPr lang="ru-RU" altLang="en-US" sz="160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/>
              <a:cs typeface="Arial" panose="020B0604020202020204" pitchFamily="3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Основные характеристики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2" name="Текстовое поле 1"/>
          <p:cNvSpPr txBox="1"/>
          <p:nvPr/>
        </p:nvSpPr>
        <p:spPr>
          <a:xfrm>
            <a:off x="0" y="460375"/>
            <a:ext cx="9108440" cy="3780790"/>
          </a:xfrm>
          <a:prstGeom prst="rect">
            <a:avLst/>
          </a:prstGeom>
        </p:spPr>
        <p:txBody>
          <a:bodyPr>
            <a:noAutofit/>
          </a:bodyPr>
          <a:p>
            <a:pPr marL="0" indent="366395" algn="just" defTabSz="266700">
              <a:spcBef>
                <a:spcPct val="0"/>
              </a:spcBef>
              <a:spcAft>
                <a:spcPct val="0"/>
              </a:spcAft>
            </a:pPr>
            <a:r>
              <a:rPr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/>
                <a:cs typeface="Arial" panose="020B0604020202020204" pitchFamily="34" charset="0"/>
              </a:rPr>
              <a:t>Комплект позволяет проводить полевые и классные занятия с личным составом отделения (в учебных подразделениях) или взвода (в войсках) по изучению правил стрельбы, обучению правильности прицеливания (выбору прицела, точки прицеливания и целика), выбору и вводу упреждений с целью привития навыков в правильности изготовки (занятию положения) для стрельбы, стабильности прицеливания и удержания ровной мушки на мишени в различное время суток с осуществлением контроля со стороны руководителя занятий и самоконтроля обучаемых.</a:t>
            </a:r>
            <a:endParaRPr>
              <a:solidFill>
                <a:srgbClr val="000000"/>
              </a:solidFill>
              <a:latin typeface="Arial" panose="020B0604020202020204" pitchFamily="34" charset="0"/>
              <a:ea typeface="Times New Roman" panose="02020603050405020304"/>
              <a:cs typeface="Arial" panose="020B0604020202020204" pitchFamily="34" charset="0"/>
            </a:endParaRPr>
          </a:p>
        </p:txBody>
      </p:sp>
      <p:graphicFrame>
        <p:nvGraphicFramePr>
          <p:cNvPr id="5" name="Таблица 4"/>
          <p:cNvGraphicFramePr/>
          <p:nvPr>
            <p:custDataLst>
              <p:tags r:id="rId1"/>
            </p:custDataLst>
          </p:nvPr>
        </p:nvGraphicFramePr>
        <p:xfrm>
          <a:off x="539750" y="3140710"/>
          <a:ext cx="7898130" cy="3078480"/>
        </p:xfrm>
        <a:graphic>
          <a:graphicData uri="http://schemas.openxmlformats.org/drawingml/2006/table">
            <a:tbl>
              <a:tblPr/>
              <a:tblGrid>
                <a:gridCol w="7898130"/>
              </a:tblGrid>
              <a:tr h="351790">
                <a:tc>
                  <a:txBody>
                    <a:bodyPr/>
                    <a:p>
                      <a:pPr algn="l">
                        <a:lnSpc>
                          <a:spcPct val="10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800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  <a:cs typeface="Arial" panose="020B0604020202020204" pitchFamily="34" charset="0"/>
                        </a:rPr>
                        <a:t>Габариты укладочного ящика</a:t>
                      </a:r>
                      <a:r>
                        <a:rPr lang="ru-RU" sz="1800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  <a:cs typeface="Arial" panose="020B0604020202020204" pitchFamily="34" charset="0"/>
                        </a:rPr>
                        <a:t>,мм.....................</a:t>
                      </a:r>
                      <a:r>
                        <a:rPr lang="ru-RU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</a:rPr>
                        <a:t>621±10×469±10×292±10</a:t>
                      </a:r>
                      <a:endParaRPr sz="1800" b="1">
                        <a:solidFill>
                          <a:srgbClr val="000000"/>
                        </a:solidFill>
                        <a:latin typeface="Arial" panose="020B0604020202020204" pitchFamily="34" charset="0"/>
                        <a:ea typeface="Times New Roman" panose="02020603050405020304"/>
                        <a:cs typeface="Arial" panose="020B0604020202020204" pitchFamily="34" charset="0"/>
                      </a:endParaRPr>
                    </a:p>
                  </a:txBody>
                  <a:tcPr anchor="b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040">
                <a:tc>
                  <a:txBody>
                    <a:bodyPr/>
                    <a:p>
                      <a:pPr algn="l">
                        <a:lnSpc>
                          <a:spcPct val="10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800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  <a:cs typeface="Arial" panose="020B0604020202020204" pitchFamily="34" charset="0"/>
                        </a:rPr>
                        <a:t>Масса укладочного ящика (брутто)</a:t>
                      </a:r>
                      <a:r>
                        <a:rPr lang="ru-RU" sz="1800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  <a:cs typeface="Arial" panose="020B0604020202020204" pitchFamily="34" charset="0"/>
                        </a:rPr>
                        <a:t>.........................................</a:t>
                      </a:r>
                      <a:r>
                        <a:rPr lang="ru-RU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</a:rPr>
                        <a:t>19 кг±10%</a:t>
                      </a:r>
                      <a:endParaRPr sz="1800" b="1">
                        <a:solidFill>
                          <a:srgbClr val="000000"/>
                        </a:solidFill>
                        <a:latin typeface="Arial" panose="020B0604020202020204" pitchFamily="34" charset="0"/>
                        <a:ea typeface="Times New Roman" panose="02020603050405020304"/>
                        <a:cs typeface="Arial" panose="020B0604020202020204" pitchFamily="34" charset="0"/>
                      </a:endParaRPr>
                    </a:p>
                  </a:txBody>
                  <a:tcPr anchor="b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345">
                <a:tc>
                  <a:txBody>
                    <a:bodyPr/>
                    <a:p>
                      <a:pPr algn="l">
                        <a:lnSpc>
                          <a:spcPct val="10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ru-RU" sz="1800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  <a:cs typeface="Arial" panose="020B0604020202020204" pitchFamily="34" charset="0"/>
                        </a:rPr>
                        <a:t>Температурный режим эксплуатации, </a:t>
                      </a:r>
                      <a:r>
                        <a:rPr lang="ru-RU" sz="1800" b="1" baseline="300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  <a:cs typeface="Arial" panose="020B0604020202020204" pitchFamily="34" charset="0"/>
                        </a:rPr>
                        <a:t>0</a:t>
                      </a:r>
                      <a:r>
                        <a:rPr lang="ru-RU" sz="1800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  <a:cs typeface="Arial" panose="020B0604020202020204" pitchFamily="34" charset="0"/>
                        </a:rPr>
                        <a:t>С.........................</a:t>
                      </a:r>
                      <a:r>
                        <a:rPr lang="ru-RU" altLang="zh-CN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</a:rPr>
                        <a:t>от - 25 до +50</a:t>
                      </a:r>
                      <a:endParaRPr lang="ru-RU" sz="1800" b="1">
                        <a:solidFill>
                          <a:srgbClr val="000000"/>
                        </a:solidFill>
                        <a:latin typeface="Arial" panose="020B0604020202020204" pitchFamily="34" charset="0"/>
                        <a:ea typeface="Times New Roman" panose="02020603050405020304"/>
                        <a:cs typeface="Arial" panose="020B0604020202020204" pitchFamily="34" charset="0"/>
                      </a:endParaRPr>
                    </a:p>
                  </a:txBody>
                  <a:tcPr anchor="b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345">
                <a:tc>
                  <a:txBody>
                    <a:bodyPr/>
                    <a:p>
                      <a:pPr algn="l">
                        <a:lnSpc>
                          <a:spcPct val="10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ru-RU" altLang="en-US" sz="1800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  <a:cs typeface="Arial" panose="020B0604020202020204" pitchFamily="34" charset="0"/>
                        </a:rPr>
                        <a:t>Время готовности........................................................</a:t>
                      </a:r>
                      <a:r>
                        <a:rPr lang="ru-RU" altLang="en-US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</a:rPr>
                        <a:t>не более 10 минут</a:t>
                      </a:r>
                      <a:endParaRPr lang="ru-RU" altLang="en-US" sz="1800" b="1">
                        <a:solidFill>
                          <a:srgbClr val="000000"/>
                        </a:solidFill>
                        <a:latin typeface="Arial" panose="020B0604020202020204" pitchFamily="34" charset="0"/>
                        <a:ea typeface="Times New Roman" panose="02020603050405020304"/>
                        <a:cs typeface="Arial" panose="020B0604020202020204" pitchFamily="34" charset="0"/>
                      </a:endParaRPr>
                    </a:p>
                  </a:txBody>
                  <a:tcPr anchor="b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345">
                <a:tc>
                  <a:txBody>
                    <a:bodyPr/>
                    <a:p>
                      <a:pPr algn="l">
                        <a:lnSpc>
                          <a:spcPct val="10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ru-RU" altLang="en-US" sz="1800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  <a:cs typeface="Arial" panose="020B0604020202020204" pitchFamily="34" charset="0"/>
                        </a:rPr>
                        <a:t>Стоимость......................................................................</a:t>
                      </a:r>
                      <a:r>
                        <a:rPr lang="ru-RU" altLang="en-US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</a:rPr>
                        <a:t>188,3 тыс. рублей</a:t>
                      </a:r>
                      <a:endParaRPr lang="ru-RU" altLang="en-US" sz="1800" b="1">
                        <a:solidFill>
                          <a:srgbClr val="000000"/>
                        </a:solidFill>
                        <a:latin typeface="Arial" panose="020B0604020202020204" pitchFamily="34" charset="0"/>
                        <a:ea typeface="Times New Roman" panose="02020603050405020304"/>
                        <a:cs typeface="Arial" panose="020B0604020202020204" pitchFamily="34" charset="0"/>
                      </a:endParaRPr>
                    </a:p>
                  </a:txBody>
                  <a:tcPr anchor="b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345">
                <a:tc>
                  <a:txBody>
                    <a:bodyPr/>
                    <a:p>
                      <a:pPr algn="l">
                        <a:lnSpc>
                          <a:spcPct val="10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ru-RU" altLang="en-US" sz="1800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  <a:cs typeface="Arial" panose="020B0604020202020204" pitchFamily="34" charset="0"/>
                        </a:rPr>
                        <a:t>Поставлено по ГОЗ в войска.....................................................</a:t>
                      </a:r>
                      <a:r>
                        <a:rPr lang="ru-RU" altLang="en-US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</a:rPr>
                        <a:t>2020 году</a:t>
                      </a:r>
                      <a:endParaRPr lang="ru-RU" altLang="en-US" sz="1800" b="1">
                        <a:solidFill>
                          <a:srgbClr val="000000"/>
                        </a:solidFill>
                        <a:latin typeface="Arial" panose="020B0604020202020204" pitchFamily="34" charset="0"/>
                        <a:ea typeface="Times New Roman" panose="02020603050405020304"/>
                        <a:cs typeface="Arial" panose="020B0604020202020204" pitchFamily="34" charset="0"/>
                      </a:endParaRPr>
                    </a:p>
                  </a:txBody>
                  <a:tcPr anchor="b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345">
                <a:tc>
                  <a:txBody>
                    <a:bodyPr/>
                    <a:p>
                      <a:pPr algn="l">
                        <a:lnSpc>
                          <a:spcPct val="10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ru-RU" altLang="en-US" sz="1800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  <a:cs typeface="Arial" panose="020B0604020202020204" pitchFamily="34" charset="0"/>
                        </a:rPr>
                        <a:t>Разработчик............................................................................</a:t>
                      </a:r>
                      <a:r>
                        <a:rPr lang="ru-RU" altLang="en-US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</a:rPr>
                        <a:t>ГУБП ВС РФ</a:t>
                      </a:r>
                      <a:endParaRPr lang="ru-RU" altLang="en-US" sz="1800" b="1">
                        <a:solidFill>
                          <a:srgbClr val="000000"/>
                        </a:solidFill>
                        <a:latin typeface="Arial" panose="020B0604020202020204" pitchFamily="34" charset="0"/>
                        <a:ea typeface="Times New Roman" panose="02020603050405020304"/>
                        <a:cs typeface="Arial" panose="020B0604020202020204" pitchFamily="34" charset="0"/>
                      </a:endParaRPr>
                    </a:p>
                  </a:txBody>
                  <a:tcPr anchor="b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345">
                <a:tc>
                  <a:txBody>
                    <a:bodyPr/>
                    <a:p>
                      <a:pPr algn="l">
                        <a:lnSpc>
                          <a:spcPct val="10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ru-RU" altLang="en-US" sz="1800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  <a:cs typeface="Arial" panose="020B0604020202020204" pitchFamily="34" charset="0"/>
                        </a:rPr>
                        <a:t>Производитель.........................................................</a:t>
                      </a:r>
                      <a:r>
                        <a:rPr lang="ru-RU" altLang="en-US" b="1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Times New Roman" panose="02020603050405020304"/>
                        </a:rPr>
                        <a:t> АО «Тулмашзавод»</a:t>
                      </a:r>
                      <a:endParaRPr lang="ru-RU" altLang="en-US" sz="1800" b="1">
                        <a:solidFill>
                          <a:srgbClr val="000000"/>
                        </a:solidFill>
                        <a:latin typeface="Arial" panose="020B0604020202020204" pitchFamily="34" charset="0"/>
                        <a:ea typeface="Times New Roman" panose="02020603050405020304"/>
                        <a:cs typeface="Arial" panose="020B0604020202020204" pitchFamily="34" charset="0"/>
                      </a:endParaRPr>
                    </a:p>
                  </a:txBody>
                  <a:tcPr anchor="b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Комплектность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graphicFrame>
        <p:nvGraphicFramePr>
          <p:cNvPr id="-2147482621" name="Объект -2147482622"/>
          <p:cNvGraphicFramePr>
            <a:graphicFrameLocks noChangeAspect="1"/>
          </p:cNvGraphicFramePr>
          <p:nvPr/>
        </p:nvGraphicFramePr>
        <p:xfrm>
          <a:off x="0" y="476885"/>
          <a:ext cx="9148445" cy="63804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" r:id="rId1" imgW="6854190" imgH="4327525" progId="Word.Document.12">
                  <p:embed/>
                </p:oleObj>
              </mc:Choice>
              <mc:Fallback>
                <p:oleObj name="" r:id="rId1" imgW="6854190" imgH="4327525" progId="Word.Document.12">
                  <p:embed/>
                  <p:pic>
                    <p:nvPicPr>
                      <p:cNvPr id="0" name="Изображение 3075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0" y="476885"/>
                        <a:ext cx="9148445" cy="638048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Комплектность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5" name="Текстовое поле 4"/>
          <p:cNvSpPr txBox="1"/>
          <p:nvPr/>
        </p:nvSpPr>
        <p:spPr>
          <a:xfrm>
            <a:off x="4516120" y="460375"/>
            <a:ext cx="4616450" cy="3349625"/>
          </a:xfrm>
          <a:prstGeom prst="rect">
            <a:avLst/>
          </a:prstGeom>
        </p:spPr>
        <p:txBody>
          <a:bodyPr wrap="square">
            <a:spAutoFit/>
          </a:bodyPr>
          <a:p>
            <a:pPr indent="368300" algn="just" defTabSz="266700">
              <a:lnSpc>
                <a:spcPct val="107000"/>
              </a:lnSpc>
            </a:pPr>
            <a:r>
              <a:rPr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Комплект сеток оптических прицелов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предназначен для обучения прицеливанию при использовании дневных и ночных прицелов следующих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образцов: 1П87, 1П86-1, 1ПН9З-2(3,4),  ПСО, 1П88-4, 1П89-1(2), 1ПН140-1(2),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 1ПН141-1. Стекла выполнены из листового органического стекла.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Пользоваться сетками оптических прицелов необходимо совместно с магнитным держателем 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7" name="Текстовое поле 6"/>
          <p:cNvSpPr txBox="1"/>
          <p:nvPr/>
        </p:nvSpPr>
        <p:spPr>
          <a:xfrm>
            <a:off x="12065" y="4437380"/>
            <a:ext cx="4571365" cy="1868805"/>
          </a:xfrm>
          <a:prstGeom prst="rect">
            <a:avLst/>
          </a:prstGeom>
        </p:spPr>
        <p:txBody>
          <a:bodyPr wrap="square">
            <a:spAutoFit/>
          </a:bodyPr>
          <a:p>
            <a:pPr algn="just" defTabSz="266700">
              <a:lnSpc>
                <a:spcPct val="107000"/>
              </a:lnSpc>
            </a:pPr>
            <a:r>
              <a:rPr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Вкладыши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 применяются при установке ортоскопа на ночные и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дневные прицелы, а также на оптические прицелы гранатометов в соответствии с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надписями на них (1П86-1, 1ПН-93-2(3,4), 1ПН140, 1ПН141-1, ПСО).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pic>
        <p:nvPicPr>
          <p:cNvPr id="9" name="Изображение 8"/>
          <p:cNvPicPr>
            <a:picLocks noChangeAspect="1"/>
          </p:cNvPicPr>
          <p:nvPr/>
        </p:nvPicPr>
        <p:blipFill>
          <a:blip r:embed="rId1"/>
          <a:srcRect l="9740" t="9954" r="15150" b="14922"/>
          <a:stretch>
            <a:fillRect/>
          </a:stretch>
        </p:blipFill>
        <p:spPr>
          <a:xfrm>
            <a:off x="12065" y="460375"/>
            <a:ext cx="4560570" cy="3280410"/>
          </a:xfrm>
          <a:prstGeom prst="rect">
            <a:avLst/>
          </a:prstGeom>
        </p:spPr>
      </p:pic>
      <p:pic>
        <p:nvPicPr>
          <p:cNvPr id="10" name="Изображение 9"/>
          <p:cNvPicPr>
            <a:picLocks noChangeAspect="1"/>
          </p:cNvPicPr>
          <p:nvPr/>
        </p:nvPicPr>
        <p:blipFill>
          <a:blip r:embed="rId2"/>
          <a:srcRect l="13864" t="28205" r="9900" b="42098"/>
          <a:stretch>
            <a:fillRect/>
          </a:stretch>
        </p:blipFill>
        <p:spPr>
          <a:xfrm>
            <a:off x="4572000" y="3810000"/>
            <a:ext cx="4575810" cy="3028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Комплектность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pic>
        <p:nvPicPr>
          <p:cNvPr id="8" name="Изображение 7"/>
          <p:cNvPicPr>
            <a:picLocks noChangeAspect="1"/>
          </p:cNvPicPr>
          <p:nvPr/>
        </p:nvPicPr>
        <p:blipFill>
          <a:blip r:embed="rId1"/>
          <a:srcRect l="24578" t="28347" r="18940" b="27590"/>
          <a:stretch>
            <a:fillRect/>
          </a:stretch>
        </p:blipFill>
        <p:spPr>
          <a:xfrm>
            <a:off x="0" y="460375"/>
            <a:ext cx="3953510" cy="2740025"/>
          </a:xfrm>
          <a:prstGeom prst="rect">
            <a:avLst/>
          </a:prstGeom>
        </p:spPr>
      </p:pic>
      <p:sp>
        <p:nvSpPr>
          <p:cNvPr id="9" name="Текстовое поле 8"/>
          <p:cNvSpPr txBox="1"/>
          <p:nvPr/>
        </p:nvSpPr>
        <p:spPr>
          <a:xfrm>
            <a:off x="3959225" y="405130"/>
            <a:ext cx="5188585" cy="2736850"/>
          </a:xfrm>
          <a:prstGeom prst="rect">
            <a:avLst/>
          </a:prstGeom>
        </p:spPr>
        <p:txBody>
          <a:bodyPr>
            <a:noAutofit/>
          </a:bodyPr>
          <a:p>
            <a:pPr indent="387350" algn="just" defTabSz="266700">
              <a:lnSpc>
                <a:spcPct val="107000"/>
              </a:lnSpc>
            </a:pPr>
            <a:r>
              <a:rPr sz="1600"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Держатель магнитный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 предназначен для удержания прицельных</a:t>
            </a:r>
            <a:r>
              <a:rPr lang="en-US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приспособлений (мушки, сеток прицела) на металлической поверхности стрелковой линейки.</a:t>
            </a:r>
            <a:r>
              <a:rPr lang="en-US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Держатель магнитный состоит из корпуса с постоянным магнитом и зажимной гайки. Для крепления прицельного приспособления к держателю необходимо</a:t>
            </a:r>
            <a:r>
              <a:rPr lang="en-US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отвернуть зажимную гайку держателя на 5 — 6 оборотов, затем нажатием на нее</a:t>
            </a:r>
            <a:r>
              <a:rPr lang="en-US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оттянуть планку от упора и завести прицельное приспособление вилкой под</a:t>
            </a:r>
            <a:r>
              <a:rPr lang="en-US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планку, после чего затянуть гайку.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pic>
        <p:nvPicPr>
          <p:cNvPr id="13" name="Изображение 12"/>
          <p:cNvPicPr>
            <a:picLocks noChangeAspect="1"/>
          </p:cNvPicPr>
          <p:nvPr/>
        </p:nvPicPr>
        <p:blipFill>
          <a:blip r:embed="rId2"/>
          <a:srcRect l="24275" t="19105" r="23904" b="20176"/>
          <a:stretch>
            <a:fillRect/>
          </a:stretch>
        </p:blipFill>
        <p:spPr>
          <a:xfrm>
            <a:off x="5844540" y="3322320"/>
            <a:ext cx="3303905" cy="3522345"/>
          </a:xfrm>
          <a:prstGeom prst="rect">
            <a:avLst/>
          </a:prstGeom>
        </p:spPr>
      </p:pic>
      <p:sp>
        <p:nvSpPr>
          <p:cNvPr id="14" name="Текстовое поле 13"/>
          <p:cNvSpPr txBox="1"/>
          <p:nvPr/>
        </p:nvSpPr>
        <p:spPr>
          <a:xfrm>
            <a:off x="0" y="3213100"/>
            <a:ext cx="5845175" cy="3771900"/>
          </a:xfrm>
          <a:prstGeom prst="rect">
            <a:avLst/>
          </a:prstGeom>
        </p:spPr>
        <p:txBody>
          <a:bodyPr wrap="square">
            <a:spAutoFit/>
          </a:bodyPr>
          <a:p>
            <a:pPr indent="335915" algn="just" defTabSz="266700">
              <a:lnSpc>
                <a:spcPct val="107000"/>
              </a:lnSpc>
            </a:pPr>
            <a:r>
              <a:rPr sz="1600"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Отвес мушки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предназначен для контроля горизонтального положения прицельной планки при прицеливании из стрелкового оружия.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Отвес мушки состоит из самоустанавливающейся в вертикальном положении мушки, цанги и двух боковых винтов.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Посредством цанги он устанавливается на предохранитель мушки стрелкового оружия. Регулировка установки отвеса мушки относительно мушки оружия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производится: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в вертикальном направлении — с помощью боковых винтов; 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в горизонтальном направлении — подгибанием лепестков цанги.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Комплектность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pic>
        <p:nvPicPr>
          <p:cNvPr id="10" name="Изображение 9"/>
          <p:cNvPicPr>
            <a:picLocks noChangeAspect="1"/>
          </p:cNvPicPr>
          <p:nvPr/>
        </p:nvPicPr>
        <p:blipFill>
          <a:blip r:embed="rId1"/>
          <a:srcRect t="6299" b="5484"/>
          <a:stretch>
            <a:fillRect/>
          </a:stretch>
        </p:blipFill>
        <p:spPr>
          <a:xfrm>
            <a:off x="12065" y="460375"/>
            <a:ext cx="4707890" cy="3545205"/>
          </a:xfrm>
          <a:prstGeom prst="rect">
            <a:avLst/>
          </a:prstGeom>
        </p:spPr>
      </p:pic>
      <p:sp>
        <p:nvSpPr>
          <p:cNvPr id="2" name="Текстовое поле 1"/>
          <p:cNvSpPr txBox="1"/>
          <p:nvPr/>
        </p:nvSpPr>
        <p:spPr>
          <a:xfrm>
            <a:off x="4715510" y="460375"/>
            <a:ext cx="4471670" cy="3942080"/>
          </a:xfrm>
          <a:prstGeom prst="rect">
            <a:avLst/>
          </a:prstGeom>
        </p:spPr>
        <p:txBody>
          <a:bodyPr wrap="square">
            <a:spAutoFit/>
          </a:bodyPr>
          <a:p>
            <a:pPr indent="362585" algn="just" defTabSz="266700">
              <a:lnSpc>
                <a:spcPct val="107000"/>
              </a:lnSpc>
            </a:pPr>
            <a:r>
              <a:rPr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Комплект мушек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предназначен: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для показа правильного положения мушки оружия в прорези прицельной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планки;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для показа видимого соотношения размеров прицельного приспособления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и цели на различных расстояниях;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для показа ошибок, имеющих место при прицеливании;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для показа выноса точки прицеливания на ветер и движение цели;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3" name="Текстовое поле 2"/>
          <p:cNvSpPr txBox="1"/>
          <p:nvPr/>
        </p:nvSpPr>
        <p:spPr>
          <a:xfrm>
            <a:off x="0" y="4004945"/>
            <a:ext cx="9132570" cy="15722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- для объяснения правил корректирования стрельбы;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indent="373380"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Мушка состоит из основания и подвижной мушки. В основании имеются 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 изображение прорези прицельной планки и вилка для соединения с магнитным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держателем. Подвижная мушка имеет винт для соединения с основанием с помо-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щью гайки и шайбы.</a:t>
            </a:r>
            <a:endParaRPr lang="ru-RU" altLang="en-US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Комплектность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>
          <a:blip r:embed="rId1"/>
          <a:srcRect l="11251" t="6144" r="13038"/>
          <a:stretch>
            <a:fillRect/>
          </a:stretch>
        </p:blipFill>
        <p:spPr>
          <a:xfrm>
            <a:off x="12065" y="460375"/>
            <a:ext cx="5328285" cy="4403725"/>
          </a:xfrm>
          <a:prstGeom prst="rect">
            <a:avLst/>
          </a:prstGeom>
        </p:spPr>
      </p:pic>
      <p:sp>
        <p:nvSpPr>
          <p:cNvPr id="3" name="Текстовое поле 2"/>
          <p:cNvSpPr txBox="1"/>
          <p:nvPr/>
        </p:nvSpPr>
        <p:spPr>
          <a:xfrm>
            <a:off x="5340350" y="476885"/>
            <a:ext cx="3804285" cy="4534535"/>
          </a:xfrm>
          <a:prstGeom prst="rect">
            <a:avLst/>
          </a:prstGeom>
        </p:spPr>
        <p:txBody>
          <a:bodyPr wrap="square">
            <a:spAutoFit/>
          </a:bodyPr>
          <a:p>
            <a:pPr algn="just" defTabSz="266700">
              <a:lnSpc>
                <a:spcPct val="107000"/>
              </a:lnSpc>
            </a:pPr>
            <a:r>
              <a:rPr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Линейка стрелковая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 предназначена для изучения правил</a:t>
            </a:r>
            <a:r>
              <a:rPr lang="en-US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стрельбы и прицеливания</a:t>
            </a:r>
            <a:r>
              <a:rPr lang="en-US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Линейка имеет основание  - непосредственно линейка стрелковая, на одной стороне которой нанесены контуры целей, наблюдаемых с расстояния от 100 до 600 м, на другой стороне приведены правила выбора прицела и точки прицеливания при стрельбе из стрелкового оружия по различным целям, полевые </a:t>
            </a:r>
            <a:r>
              <a:rPr lang="en-US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правила определения поправок на ветер и движение </a:t>
            </a:r>
            <a:endParaRPr lang="en-US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5" name="Текстовое поле 4"/>
          <p:cNvSpPr txBox="1"/>
          <p:nvPr/>
        </p:nvSpPr>
        <p:spPr>
          <a:xfrm>
            <a:off x="12065" y="4797425"/>
            <a:ext cx="9131300" cy="21647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just" defTabSz="266700">
              <a:lnSpc>
                <a:spcPct val="107000"/>
              </a:lnSpc>
            </a:pPr>
            <a:r>
              <a:rPr lang="en-US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цели, а также правила стрельбы по воздушным целям и контрольную линейку. </a:t>
            </a:r>
            <a:r>
              <a:rPr lang="en-US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Линейка стрелковая применяется совместно с одной из мушек, либо с одной из сеток оптических прицелов и магнитным держателем. Контрольная линейка служит для определения правильности выноса точки, прицеливания с учетом поправок на ветер и на движение цели и представляет собой прозрачную линейку с делениями (каждое деление равно одной фигуре цели) с двумя зажимами для крепления на основании.</a:t>
            </a:r>
            <a:endParaRPr lang="en-US" altLang="en-US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Комплектность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pic>
        <p:nvPicPr>
          <p:cNvPr id="12" name="Изображение 11"/>
          <p:cNvPicPr>
            <a:picLocks noChangeAspect="1"/>
          </p:cNvPicPr>
          <p:nvPr/>
        </p:nvPicPr>
        <p:blipFill>
          <a:blip r:embed="rId1"/>
          <a:srcRect l="7997" t="9604" r="10423" b="11233"/>
          <a:stretch>
            <a:fillRect/>
          </a:stretch>
        </p:blipFill>
        <p:spPr>
          <a:xfrm>
            <a:off x="0" y="476885"/>
            <a:ext cx="4686300" cy="3918585"/>
          </a:xfrm>
          <a:prstGeom prst="rect">
            <a:avLst/>
          </a:prstGeom>
        </p:spPr>
      </p:pic>
      <p:sp>
        <p:nvSpPr>
          <p:cNvPr id="2" name="Текстовое поле 1"/>
          <p:cNvSpPr txBox="1"/>
          <p:nvPr/>
        </p:nvSpPr>
        <p:spPr>
          <a:xfrm>
            <a:off x="4613275" y="476885"/>
            <a:ext cx="4612640" cy="4004945"/>
          </a:xfrm>
          <a:prstGeom prst="rect">
            <a:avLst/>
          </a:prstGeom>
        </p:spPr>
        <p:txBody>
          <a:bodyPr wrap="square">
            <a:spAutoFit/>
          </a:bodyPr>
          <a:p>
            <a:pPr indent="347980" algn="just" defTabSz="266700">
              <a:lnSpc>
                <a:spcPct val="107000"/>
              </a:lnSpc>
            </a:pPr>
            <a:r>
              <a:rPr sz="1700"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Габарит-линейка</a:t>
            </a:r>
            <a:r>
              <a:rPr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предназначена для определения кучности боя</a:t>
            </a:r>
            <a:r>
              <a:rPr lang="en-US"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стрелкового оружия, положения СТП относительно контрольной точки, а также</a:t>
            </a:r>
            <a:r>
              <a:rPr lang="en-US"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для использования при приведении оружия (АК74, ПКС, РПК) к нормальному</a:t>
            </a:r>
            <a:r>
              <a:rPr lang="en-US"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бою.</a:t>
            </a:r>
            <a:endParaRPr sz="17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700" spc="-100">
                <a:solidFill>
                  <a:schemeClr val="tx1"/>
                </a:solidFill>
                <a:uFillTx/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Габарит-линейка состоит из габарита и линейки, соединенных между собой</a:t>
            </a:r>
            <a:r>
              <a:rPr lang="en-US" sz="1700" spc="-100">
                <a:solidFill>
                  <a:schemeClr val="tx1"/>
                </a:solidFill>
                <a:uFillTx/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700" spc="-100">
                <a:solidFill>
                  <a:schemeClr val="tx1"/>
                </a:solidFill>
                <a:uFillTx/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шарнирно.</a:t>
            </a:r>
            <a:r>
              <a:rPr lang="en-US"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700" i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На лицевой стороне рукоятки габарита указаны:</a:t>
            </a:r>
            <a:r>
              <a:rPr lang="en-US" sz="1700" i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- дальность стрельбы;</a:t>
            </a:r>
            <a:r>
              <a:rPr lang="en-US"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- прицел;</a:t>
            </a:r>
            <a:r>
              <a:rPr lang="en-US"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- допускаемое отклонение СТП от контрольной точки;</a:t>
            </a:r>
            <a:r>
              <a:rPr lang="en-US"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- количество выстрелов;- допускаемый габарит рассеивания пуль.</a:t>
            </a:r>
            <a:endParaRPr lang="en-US" sz="1700" i="1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  <a:sym typeface="+mn-ea"/>
            </a:endParaRPr>
          </a:p>
        </p:txBody>
      </p:sp>
      <p:sp>
        <p:nvSpPr>
          <p:cNvPr id="3" name="Текстовое поле 2"/>
          <p:cNvSpPr txBox="1"/>
          <p:nvPr/>
        </p:nvSpPr>
        <p:spPr>
          <a:xfrm>
            <a:off x="-12700" y="4364990"/>
            <a:ext cx="9156700" cy="2607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just" defTabSz="266700">
              <a:lnSpc>
                <a:spcPct val="107000"/>
              </a:lnSpc>
            </a:pPr>
            <a:r>
              <a:rPr lang="en-US"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700" i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На оборотной стороне рукоятки габарита указаны:</a:t>
            </a:r>
            <a:r>
              <a:rPr lang="en-US" sz="1700" i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- вид и размеры мишени;</a:t>
            </a:r>
            <a:r>
              <a:rPr lang="en-US"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- правила смещения мушки в боковом направлении и по высоте в зависимости от расположения СТП относительно контрольной точки.</a:t>
            </a:r>
            <a:endParaRPr sz="17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700" i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На лицевой стороне линейки</a:t>
            </a:r>
            <a:r>
              <a:rPr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размещены шкалы для определения необходимой величины смещения мушки в боковом направлении и по высоте.</a:t>
            </a:r>
            <a:endParaRPr sz="17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700" i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На оборотной стороне линейки указаны:</a:t>
            </a:r>
            <a:r>
              <a:rPr lang="en-US" sz="1700" i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- правила определения СТЛ по трем и четырем пробоинам;</a:t>
            </a:r>
            <a:r>
              <a:rPr lang="en-US"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- величина превышения контрольной точки над точкой прицеливания;</a:t>
            </a:r>
            <a:r>
              <a:rPr lang="en-US"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7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- шкалы для определения необходимой величины смещения мушки в боковом направлении, а также размещена масштабная линейка.</a:t>
            </a:r>
            <a:endParaRPr lang="ru-RU" altLang="en-US" sz="17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Комплектность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>
          <a:blip r:embed="rId1"/>
          <a:srcRect l="6765" t="20297" r="2577" b="12708"/>
          <a:stretch>
            <a:fillRect/>
          </a:stretch>
        </p:blipFill>
        <p:spPr>
          <a:xfrm>
            <a:off x="0" y="460375"/>
            <a:ext cx="6736715" cy="3843655"/>
          </a:xfrm>
          <a:prstGeom prst="rect">
            <a:avLst/>
          </a:prstGeom>
        </p:spPr>
      </p:pic>
      <p:sp>
        <p:nvSpPr>
          <p:cNvPr id="3" name="Текстовое поле 2"/>
          <p:cNvSpPr txBox="1"/>
          <p:nvPr/>
        </p:nvSpPr>
        <p:spPr>
          <a:xfrm>
            <a:off x="6736715" y="836930"/>
            <a:ext cx="2414905" cy="3509010"/>
          </a:xfrm>
          <a:prstGeom prst="rect">
            <a:avLst/>
          </a:prstGeom>
        </p:spPr>
        <p:txBody>
          <a:bodyPr wrap="square">
            <a:spAutoFit/>
          </a:bodyPr>
          <a:p>
            <a:pPr algn="just" defTabSz="266700">
              <a:lnSpc>
                <a:spcPct val="107000"/>
              </a:lnSpc>
            </a:pPr>
            <a:r>
              <a:rPr sz="1600"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Ортоскоп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 предназначен для проверки правильности прицеливания при обучении стрельбе из оружия с оптическим и электронно-оптическим</a:t>
            </a:r>
            <a:r>
              <a:rPr lang="en-US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прицелами,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 i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Ортоскоп состоит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из корпуса, внутри которого имеется оптическая система,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 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5" name="Текстовое поле 4"/>
          <p:cNvSpPr txBox="1"/>
          <p:nvPr/>
        </p:nvSpPr>
        <p:spPr>
          <a:xfrm>
            <a:off x="35560" y="4304030"/>
            <a:ext cx="9114155" cy="2457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состоящая из полупрозрачного поворотного зеркала, основания подвижной линзы, отражающего зеркала (не показано), линзы окуляра.На корпусе ортоскопа имеется держатель  с винтом для крепления прибора к окулярной части прицелов.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indent="337820"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За держателем располагается окно для обучаемого и переходной</a:t>
            </a:r>
            <a:r>
              <a:rPr lang="en-US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наглазник. В передней части ортоскопа находится окуляр для руководителя</a:t>
            </a:r>
            <a:r>
              <a:rPr lang="en-US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занятия, в средней части — основание подвижной линзы для регулировки резкости изображения, наблюдаемого через окуляр.</a:t>
            </a:r>
            <a:r>
              <a:rPr lang="en-US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Полупрозрачное поворотное зеркало допускает небольшой поворот, необходимый для регулировки положения сетки оптического прицела в поле зрения ортоскопа. Для поворота зеркала снизу имеется выступ оправы поворотного зеркала.</a:t>
            </a:r>
            <a:endParaRPr lang="en-US"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Комплектность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3" name="Текстовое поле 2"/>
          <p:cNvSpPr txBox="1"/>
          <p:nvPr/>
        </p:nvSpPr>
        <p:spPr>
          <a:xfrm>
            <a:off x="107315" y="908685"/>
            <a:ext cx="8878570" cy="4831080"/>
          </a:xfrm>
          <a:prstGeom prst="rect">
            <a:avLst/>
          </a:prstGeom>
        </p:spPr>
        <p:txBody>
          <a:bodyPr wrap="square">
            <a:spAutoFit/>
          </a:bodyPr>
          <a:p>
            <a:pPr defTabSz="266700">
              <a:lnSpc>
                <a:spcPct val="107000"/>
              </a:lnSpc>
            </a:pPr>
            <a:r>
              <a:rPr i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Для подготовки ортоскопа к работе с ночным прицелом необходимо: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— снять сокулярной части прицела резиновый наглазник и надеть его на окуляр  ортоскопа;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— держателем вставить ортоскоп в окулярную часть прицела и закрепить</a:t>
            </a:r>
            <a:r>
              <a:rPr lang="en-US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его винтом.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Наблюдая в окуляр ортоскопа, перемещением основания подвижной</a:t>
            </a:r>
            <a:r>
              <a:rPr lang="en-US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линзы отрегулировать резкость изображения.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Если изображение сетки сместилось, то, перемещая выступ оправы поворотного зеркала, добиться расположения ее в центре поля зрения. Для поворота</a:t>
            </a:r>
            <a:r>
              <a:rPr lang="en-US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зеркала необходимо предварительно ослабить винт, расположенный рядом с выступом оправы зеркала.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 обучении правильности прицеливания из снайперской винтовки СВД.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необхолимо переходной кронштейн с переходным наглазником переставить перпендикулярно корпусу. При установке прибора на ночной прицел, а</a:t>
            </a:r>
            <a:r>
              <a:rPr lang="en-US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также на оптические прицелы гранатометов применяются вкладыши с соответствующими надписями на них.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Комплектность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>
          <a:blip r:embed="rId1"/>
          <a:srcRect l="4721" t="19960" r="9844" b="11725"/>
          <a:stretch>
            <a:fillRect/>
          </a:stretch>
        </p:blipFill>
        <p:spPr>
          <a:xfrm>
            <a:off x="12065" y="476885"/>
            <a:ext cx="4654550" cy="2523490"/>
          </a:xfrm>
          <a:prstGeom prst="rect">
            <a:avLst/>
          </a:prstGeom>
        </p:spPr>
      </p:pic>
      <p:sp>
        <p:nvSpPr>
          <p:cNvPr id="5" name="Текстовое поле 4"/>
          <p:cNvSpPr txBox="1"/>
          <p:nvPr/>
        </p:nvSpPr>
        <p:spPr>
          <a:xfrm>
            <a:off x="4643755" y="405130"/>
            <a:ext cx="4500880" cy="2720340"/>
          </a:xfrm>
          <a:prstGeom prst="rect">
            <a:avLst/>
          </a:prstGeom>
        </p:spPr>
        <p:txBody>
          <a:bodyPr wrap="square">
            <a:spAutoFit/>
          </a:bodyPr>
          <a:p>
            <a:pPr algn="just" defTabSz="266700">
              <a:lnSpc>
                <a:spcPct val="107000"/>
              </a:lnSpc>
            </a:pPr>
            <a:r>
              <a:rPr sz="1600"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Зеркало боковое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предназначено для проверки правильности прицеливания на расстоянии действительного выстрела из автоматов и ручных пулеметов. Зеркало боковое состоит из корпуса, внутри которого размещено полупрозрачное зеркало (под углом 45° к линии прицеливания), и кронштейна, который</a:t>
            </a:r>
            <a:r>
              <a:rPr lang="en-US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имеет винт для удержания стекла на основании колодки прицела.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pic>
        <p:nvPicPr>
          <p:cNvPr id="6" name="Изображение 5"/>
          <p:cNvPicPr>
            <a:picLocks noChangeAspect="1"/>
          </p:cNvPicPr>
          <p:nvPr/>
        </p:nvPicPr>
        <p:blipFill>
          <a:blip r:embed="rId2"/>
          <a:srcRect l="2452" t="9201" r="20382"/>
          <a:stretch>
            <a:fillRect/>
          </a:stretch>
        </p:blipFill>
        <p:spPr>
          <a:xfrm>
            <a:off x="4869180" y="3125470"/>
            <a:ext cx="4250690" cy="3732530"/>
          </a:xfrm>
          <a:prstGeom prst="rect">
            <a:avLst/>
          </a:prstGeom>
        </p:spPr>
      </p:pic>
      <p:sp>
        <p:nvSpPr>
          <p:cNvPr id="7" name="Текстовое поле 6"/>
          <p:cNvSpPr txBox="1"/>
          <p:nvPr/>
        </p:nvSpPr>
        <p:spPr>
          <a:xfrm>
            <a:off x="12700" y="2925445"/>
            <a:ext cx="4855845" cy="4387215"/>
          </a:xfrm>
          <a:prstGeom prst="rect">
            <a:avLst/>
          </a:prstGeom>
        </p:spPr>
        <p:txBody>
          <a:bodyPr wrap="square">
            <a:noAutofit/>
          </a:bodyPr>
          <a:p>
            <a:pPr algn="just" defTabSz="266700">
              <a:lnSpc>
                <a:spcPct val="107000"/>
              </a:lnSpc>
            </a:pPr>
            <a:r>
              <a:rPr sz="1600"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Мушково</a:t>
            </a:r>
            <a:r>
              <a:rPr lang="ru-RU" sz="1600"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предназначен для изменения на оружии положения</a:t>
            </a:r>
            <a:r>
              <a:rPr lang="en-US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мушки (перемещения основания мушки и ввинчивания или вывинчивания самой</a:t>
            </a:r>
            <a:r>
              <a:rPr lang="en-US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мушки) при приведении оружия к нормальному бою.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Мушковод состоит из корпуса, лимба в сборе, подпружиненного плунжера 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и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позволяет производить перемещение мушки как в боковом, так и в вертикальном направлениях для автомата АК74 и его модификаций, пулемёта РПК74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и его модификаций, снайперской винтовки СВД и её модификаций.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Для перемещения мушки в вертикальном направлении на концах воротка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лимба имеются вырезы под мушку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.</a:t>
            </a:r>
            <a:endParaRPr lang="ru-RU"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Комплектность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2" name="Текстовое поле 1"/>
          <p:cNvSpPr txBox="1"/>
          <p:nvPr/>
        </p:nvSpPr>
        <p:spPr>
          <a:xfrm>
            <a:off x="6584950" y="476885"/>
            <a:ext cx="2559685" cy="4823460"/>
          </a:xfrm>
          <a:prstGeom prst="rect">
            <a:avLst/>
          </a:prstGeom>
        </p:spPr>
        <p:txBody>
          <a:bodyPr wrap="square">
            <a:spAutoFit/>
          </a:bodyPr>
          <a:p>
            <a:pPr algn="just" defTabSz="266700">
              <a:lnSpc>
                <a:spcPct val="107000"/>
              </a:lnSpc>
            </a:pPr>
            <a:r>
              <a:rPr sz="1600"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Устройство для установки оружия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предназначено для закрепления стрелкового оружия при обучении стрельбе, а также приведении оружия к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нормальному бою.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Устройство для установки оружия состоит из корпуса, ножек, винта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регулировки крена, упора цевья, винта регулировки тангажа, фиксирующих винтов корпуса, упора приклада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.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endParaRPr lang="ru-RU"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1"/>
          <a:srcRect l="33084" t="4340" r="15114"/>
          <a:stretch>
            <a:fillRect/>
          </a:stretch>
        </p:blipFill>
        <p:spPr>
          <a:xfrm>
            <a:off x="12065" y="460375"/>
            <a:ext cx="6572885" cy="4698365"/>
          </a:xfrm>
          <a:prstGeom prst="rect">
            <a:avLst/>
          </a:prstGeom>
        </p:spPr>
      </p:pic>
      <p:sp>
        <p:nvSpPr>
          <p:cNvPr id="5" name="Текстовое поле 4"/>
          <p:cNvSpPr txBox="1"/>
          <p:nvPr/>
        </p:nvSpPr>
        <p:spPr>
          <a:xfrm>
            <a:off x="12065" y="5157470"/>
            <a:ext cx="9131935" cy="14058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Устройство устанавливается на любой поверхности. Неровности твердой поверхности (ящик, стол, плита и т.п.) необходимо выбрать регулировкой ножек по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высоте.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Оружие вкладывается в устройство и зажимается в упоре приклада. Закрепленное оружие может перемещаться по крену и тангажу с помощью соответствующих винтов в пределах ±5° от среднего положения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.</a:t>
            </a:r>
            <a:endParaRPr lang="ru-RU" altLang="en-US"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Комплектность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>
          <a:blip r:embed="rId1"/>
          <a:srcRect l="2438" t="23863" r="10711" b="17424"/>
          <a:stretch>
            <a:fillRect/>
          </a:stretch>
        </p:blipFill>
        <p:spPr>
          <a:xfrm>
            <a:off x="12065" y="460375"/>
            <a:ext cx="4919345" cy="2304415"/>
          </a:xfrm>
          <a:prstGeom prst="rect">
            <a:avLst/>
          </a:prstGeom>
        </p:spPr>
      </p:pic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2"/>
          <a:srcRect l="15565" t="10904" r="14869"/>
          <a:stretch>
            <a:fillRect/>
          </a:stretch>
        </p:blipFill>
        <p:spPr>
          <a:xfrm>
            <a:off x="4932045" y="2782570"/>
            <a:ext cx="4286250" cy="4018280"/>
          </a:xfrm>
          <a:prstGeom prst="rect">
            <a:avLst/>
          </a:prstGeom>
        </p:spPr>
      </p:pic>
      <p:sp>
        <p:nvSpPr>
          <p:cNvPr id="5" name="Текстовое поле 4"/>
          <p:cNvSpPr txBox="1"/>
          <p:nvPr/>
        </p:nvSpPr>
        <p:spPr>
          <a:xfrm>
            <a:off x="4846320" y="405130"/>
            <a:ext cx="4297680" cy="2457450"/>
          </a:xfrm>
          <a:prstGeom prst="rect">
            <a:avLst/>
          </a:prstGeom>
        </p:spPr>
        <p:txBody>
          <a:bodyPr wrap="square">
            <a:spAutoFit/>
          </a:bodyPr>
          <a:p>
            <a:pPr algn="just" defTabSz="266700">
              <a:lnSpc>
                <a:spcPct val="107000"/>
              </a:lnSpc>
            </a:pPr>
            <a:r>
              <a:rPr sz="1600"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Комплект ТХП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предназначен для выверки прицельных приспособлений, а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также приведения оружия к нормальному бою.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 spc="-70">
                <a:solidFill>
                  <a:schemeClr val="tx1"/>
                </a:solidFill>
                <a:uFillTx/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Комплект ТХП состоит из комплекта сменных стержней и переходников для</a:t>
            </a:r>
            <a:r>
              <a:rPr lang="ru-RU" sz="1600" spc="-70">
                <a:solidFill>
                  <a:schemeClr val="tx1"/>
                </a:solidFill>
                <a:uFillTx/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 spc="-70">
                <a:solidFill>
                  <a:schemeClr val="tx1"/>
                </a:solidFill>
                <a:uFillTx/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ТХП.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Комплект сменных стержней и переходников,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предназначен 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д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ля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объединения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ТХП с необходимым видом оружия (в зависимости от калибра ствола).</a:t>
            </a:r>
            <a:endParaRPr lang="ru-RU"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  <a:sym typeface="+mn-ea"/>
            </a:endParaRPr>
          </a:p>
        </p:txBody>
      </p:sp>
      <p:sp>
        <p:nvSpPr>
          <p:cNvPr id="6" name="Текстовое поле 5"/>
          <p:cNvSpPr txBox="1"/>
          <p:nvPr/>
        </p:nvSpPr>
        <p:spPr>
          <a:xfrm>
            <a:off x="12065" y="2764790"/>
            <a:ext cx="4843780" cy="40347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just" defTabSz="266700">
              <a:lnSpc>
                <a:spcPct val="107000"/>
              </a:lnSpc>
            </a:pPr>
            <a:r>
              <a:rPr sz="1600" spc="-50">
                <a:solidFill>
                  <a:schemeClr val="tx1"/>
                </a:solidFill>
                <a:uFillTx/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ТХП, объединенная со стержнем или переходником вставляется в ствол со-ответствующего оружия.</a:t>
            </a:r>
            <a:r>
              <a:rPr lang="ru-RU" sz="1600" spc="-50">
                <a:solidFill>
                  <a:schemeClr val="tx1"/>
                </a:solidFill>
                <a:uFillTx/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На каждом стержне и переходнике имеется гравировка калибра оружия, либо </a:t>
            </a:r>
            <a:r>
              <a:rPr sz="1600" spc="-50">
                <a:solidFill>
                  <a:schemeClr val="tx1"/>
                </a:solidFill>
                <a:uFillTx/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наименование образца оружия совместно с которым этот стержень применяется</a:t>
            </a:r>
            <a:r>
              <a:rPr lang="ru-RU" sz="1600" spc="-50">
                <a:solidFill>
                  <a:schemeClr val="tx1"/>
                </a:solidFill>
                <a:uFillTx/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  <a:sym typeface="+mn-ea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Для закрепления ТХП на оружии необходимо: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  <a:sym typeface="+mn-ea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- стержень, соответствующий используемому калибру оружия, вернуть до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  <a:sym typeface="+mn-ea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упора в корпус коллиматора и законтрить установочным винтом на коллиматоре;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  <a:sym typeface="+mn-ea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- вставить ТХП стержнем в канал ствола оружия;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  <a:sym typeface="+mn-ea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- при установке переходника для РПГ-7 совместить винт на переходнике с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  <a:sym typeface="+mn-ea"/>
              </a:rPr>
              <a:t>прорезью на срезе ствола РПГ. </a:t>
            </a:r>
            <a:endParaRPr lang="ru-RU" altLang="en-US"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Комплектность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>
          <a:blip r:embed="rId1"/>
          <a:srcRect l="14544" t="12742" r="5482" b="7293"/>
          <a:stretch>
            <a:fillRect/>
          </a:stretch>
        </p:blipFill>
        <p:spPr>
          <a:xfrm>
            <a:off x="12065" y="460375"/>
            <a:ext cx="4752340" cy="3168015"/>
          </a:xfrm>
          <a:prstGeom prst="rect">
            <a:avLst/>
          </a:prstGeom>
        </p:spPr>
      </p:pic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2"/>
          <a:srcRect l="30179" t="19854" r="27161" b="23854"/>
          <a:stretch>
            <a:fillRect/>
          </a:stretch>
        </p:blipFill>
        <p:spPr>
          <a:xfrm>
            <a:off x="4764405" y="3628390"/>
            <a:ext cx="4258310" cy="3219450"/>
          </a:xfrm>
          <a:prstGeom prst="rect">
            <a:avLst/>
          </a:prstGeom>
        </p:spPr>
      </p:pic>
      <p:sp>
        <p:nvSpPr>
          <p:cNvPr id="5" name="Текстовое поле 4"/>
          <p:cNvSpPr txBox="1"/>
          <p:nvPr/>
        </p:nvSpPr>
        <p:spPr>
          <a:xfrm>
            <a:off x="4787900" y="1052830"/>
            <a:ext cx="4392930" cy="2065020"/>
          </a:xfrm>
          <a:prstGeom prst="rect">
            <a:avLst/>
          </a:prstGeom>
        </p:spPr>
        <p:txBody>
          <a:bodyPr wrap="square">
            <a:spAutoFit/>
          </a:bodyPr>
          <a:p>
            <a:pPr algn="just" defTabSz="266700">
              <a:lnSpc>
                <a:spcPct val="107000"/>
              </a:lnSpc>
            </a:pPr>
            <a:r>
              <a:rPr sz="2000"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Очки защитные «Кираса-Тактик»</a:t>
            </a:r>
            <a:r>
              <a:rPr sz="20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 предназначены для минимизации количества бликов, попадающих в глаза обучаемого при проведении обучения либо при приведении оружия к нормальному бою.</a:t>
            </a:r>
            <a:endParaRPr sz="20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6" name="Текстовое поле 5"/>
          <p:cNvSpPr txBox="1"/>
          <p:nvPr/>
        </p:nvSpPr>
        <p:spPr>
          <a:xfrm>
            <a:off x="12065" y="3712210"/>
            <a:ext cx="4752975" cy="3051810"/>
          </a:xfrm>
          <a:prstGeom prst="rect">
            <a:avLst/>
          </a:prstGeom>
        </p:spPr>
        <p:txBody>
          <a:bodyPr wrap="square">
            <a:spAutoFit/>
          </a:bodyPr>
          <a:p>
            <a:pPr algn="just" defTabSz="266700">
              <a:lnSpc>
                <a:spcPct val="107000"/>
              </a:lnSpc>
              <a:spcAft>
                <a:spcPct val="0"/>
              </a:spcAft>
            </a:pPr>
            <a:r>
              <a:rPr sz="2000" b="1">
                <a:solidFill>
                  <a:srgbClr val="000000"/>
                </a:solidFill>
                <a:latin typeface="Arial" panose="020B0604020202020204" pitchFamily="34" charset="0"/>
                <a:ea typeface="等线 Light"/>
                <a:cs typeface="Arial" panose="020B0604020202020204" pitchFamily="34" charset="0"/>
              </a:rPr>
              <a:t>Вкладыши противошумные «Беруши» со шнурком</a:t>
            </a:r>
            <a:endParaRPr sz="2000" b="1">
              <a:solidFill>
                <a:srgbClr val="000000"/>
              </a:solidFill>
              <a:latin typeface="Arial" panose="020B0604020202020204" pitchFamily="34" charset="0"/>
              <a:ea typeface="等线 Light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20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Представляют собой небольшие вкладыши, которые вводятся</a:t>
            </a:r>
            <a:r>
              <a:rPr lang="ru-RU" sz="20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20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в слуховой проход, заполняя внутреннее пространство уха. Являются приспособлением для изоляции обучаемого от шумов. Вкладыши входят в состав комплекта.</a:t>
            </a:r>
            <a:endParaRPr sz="20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Комплектность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pic>
        <p:nvPicPr>
          <p:cNvPr id="2" name="Изображение 1"/>
          <p:cNvPicPr>
            <a:picLocks noChangeAspect="1"/>
          </p:cNvPicPr>
          <p:nvPr/>
        </p:nvPicPr>
        <p:blipFill>
          <a:blip r:embed="rId1"/>
          <a:srcRect l="4053" t="16217" r="9430" b="12820"/>
          <a:stretch>
            <a:fillRect/>
          </a:stretch>
        </p:blipFill>
        <p:spPr>
          <a:xfrm>
            <a:off x="35560" y="460375"/>
            <a:ext cx="5161280" cy="3087370"/>
          </a:xfrm>
          <a:prstGeom prst="rect">
            <a:avLst/>
          </a:prstGeom>
        </p:spPr>
      </p:pic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2"/>
          <a:srcRect l="37794" t="7090" r="29189" b="4357"/>
          <a:stretch>
            <a:fillRect/>
          </a:stretch>
        </p:blipFill>
        <p:spPr>
          <a:xfrm>
            <a:off x="4937760" y="3564255"/>
            <a:ext cx="4170045" cy="3177540"/>
          </a:xfrm>
          <a:prstGeom prst="rect">
            <a:avLst/>
          </a:prstGeom>
        </p:spPr>
      </p:pic>
      <p:sp>
        <p:nvSpPr>
          <p:cNvPr id="5" name="Текстовое поле 4"/>
          <p:cNvSpPr txBox="1"/>
          <p:nvPr/>
        </p:nvSpPr>
        <p:spPr>
          <a:xfrm>
            <a:off x="5196840" y="476885"/>
            <a:ext cx="3947160" cy="3053715"/>
          </a:xfrm>
          <a:prstGeom prst="rect">
            <a:avLst/>
          </a:prstGeom>
        </p:spPr>
        <p:txBody>
          <a:bodyPr wrap="square">
            <a:spAutoFit/>
          </a:bodyPr>
          <a:p>
            <a:pPr algn="just" defTabSz="266700">
              <a:lnSpc>
                <a:spcPct val="107000"/>
              </a:lnSpc>
            </a:pPr>
            <a:r>
              <a:rPr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Мерная лента г</a:t>
            </a:r>
            <a:r>
              <a:rPr lang="ru-RU"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е</a:t>
            </a:r>
            <a:r>
              <a:rPr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одезийная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предназначена для контроля уста-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новки мишени (щита и т.п.) на необходимом расстоянии от огневого рубежа, на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расстоянии до 100м. В случае необходимости замера большего расстояния необходимо продолжить замер с точки окончания предыдущего замера.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6" name="Текстовое поле 5"/>
          <p:cNvSpPr txBox="1"/>
          <p:nvPr/>
        </p:nvSpPr>
        <p:spPr>
          <a:xfrm>
            <a:off x="12065" y="4437380"/>
            <a:ext cx="4890770" cy="1276350"/>
          </a:xfrm>
          <a:prstGeom prst="rect">
            <a:avLst/>
          </a:prstGeom>
        </p:spPr>
        <p:txBody>
          <a:bodyPr wrap="square">
            <a:spAutoFit/>
          </a:bodyPr>
          <a:p>
            <a:pPr algn="just" defTabSz="266700">
              <a:lnSpc>
                <a:spcPct val="107000"/>
              </a:lnSpc>
            </a:pPr>
            <a:r>
              <a:rPr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Одиночный комплект ЗИП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предназначен для провеления ремонта и обеспечения правильного технического обслуживания изделия при его эксплуатации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.</a:t>
            </a:r>
            <a:endParaRPr lang="ru-RU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Работа составных частей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7" name="Текстовое поле 6"/>
          <p:cNvSpPr txBox="1"/>
          <p:nvPr/>
        </p:nvSpPr>
        <p:spPr>
          <a:xfrm>
            <a:off x="12065" y="405130"/>
            <a:ext cx="9144000" cy="6597015"/>
          </a:xfrm>
          <a:prstGeom prst="rect">
            <a:avLst/>
          </a:prstGeom>
        </p:spPr>
        <p:txBody>
          <a:bodyPr wrap="square">
            <a:spAutoFit/>
          </a:bodyPr>
          <a:p>
            <a:pPr algn="ctr" defTabSz="266700">
              <a:lnSpc>
                <a:spcPct val="107000"/>
              </a:lnSpc>
            </a:pPr>
            <a:r>
              <a:rPr sz="1600" b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Устройство для установки оружия</a:t>
            </a:r>
            <a:endParaRPr sz="1600" b="1">
              <a:solidFill>
                <a:srgbClr val="FF0000"/>
              </a:solidFill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 Для подготовки устройства к работе необходимо: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извлечь составные части прицельного станка из укладочных мест кейса;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установить упор приклада и упор цевья;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установить станок на ровную поверхность или стол, проконтролировав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правильное положение ножек;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вложить оружие в упоры станка и закрепить его приклад двумя винтами.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indent="0" algn="just" defTabSz="266700" fontAlgn="auto">
              <a:lnSpc>
                <a:spcPct val="100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С помощью устройства для установки оружия можно обучать взятию ровной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мушки и правильности прицеливания, однообразию прицеливания, выносу точки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прицеливания и решению огневых задач.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indent="0" algn="ctr" defTabSz="266700" fontAlgn="auto">
              <a:lnSpc>
                <a:spcPct val="100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 </a:t>
            </a:r>
            <a:r>
              <a:rPr sz="1600"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 b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Линейка стрелковая</a:t>
            </a:r>
            <a:endParaRPr sz="1600" b="1">
              <a:solidFill>
                <a:srgbClr val="FF0000"/>
              </a:solidFill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 Линейка стрелковая применяется для обучения взятия ровной мушки, правильному прицеливанию и выносу точки прицеливания на боковой ветер и движение цели.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 обучении взятия ровной мушки используются мушки того оружия, с которым идет обучение. Ровная мушка устанавливается за счет перемещения подвижной мушки в положение, при котором она находится точно по середине прорези и ее вершина на уровне верхних краев прорези показной мушки. От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смещения подвижная мушка закрепляется зажимной гайкой. Применяя мушку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для показа правильного положения мушки в прорези прицельной планки, надо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взять мушку в руки, ослабить зажимную гайку, установить ровную мушку и закрелить гайку. Затем ровную мушку показать обучаемым. После показа предложить обучаемым самим установить ровную мушку.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Для показа правильного прицеливания по различным целям руководитель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присоединяет мушку к держателю и помещает ее на основании линейки в определенном положении по отношению к той иди иной цели. После показа предлагает обучаемым самим показать прицеливание по цели.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Работа составных частей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7" name="Текстовое поле 6"/>
          <p:cNvSpPr txBox="1"/>
          <p:nvPr/>
        </p:nvSpPr>
        <p:spPr>
          <a:xfrm>
            <a:off x="12065" y="692785"/>
            <a:ext cx="9144000" cy="5612130"/>
          </a:xfrm>
          <a:prstGeom prst="rect">
            <a:avLst/>
          </a:prstGeom>
        </p:spPr>
        <p:txBody>
          <a:bodyPr wrap="square">
            <a:spAutoFit/>
          </a:bodyPr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 показе видимых соотношений размеров прицельного приспособления и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целей мушка последовательно помещается на основании линейки у той или иной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цели, расположенной на определенной дальности. При этом требуется, чтобыобучаемые запомнили эти соотношения.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Для показа ошибок, выявленных на тренировках или при стрельбе, с помощью прибора демонстрируется правильное положение мушки оружия при прицеливании, а затем показывается ошибка (мушка мелкая, крупная и т. п.), допущенная обучаемым.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 обучении правильности выноса точки прицеливания на боковой ветер и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на фланговое (косое) движение цели используется ровная мушка, устанавливаемая на основании линейки при помощи магнитного держателя с необходимой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боковой поправкой (влево, вправо от цели на необходимое количество фигур), и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контрольная линейка, нижний срез которой совмещается с ровной мушкой. При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этом деление на линейке с цифрой «0» совпадает с серединой цели, а серединамушки должна совпадать со вторым делением контрольной линейки,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 показе выноса точки прицеливания на ветер и на движение цели руководитель устанавливает на основании линейки мушку с необходимым упреждением по отношению к цели. После показа обучаемым указывается дальность до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цели, направление и сила ветра (скорость и направление движения цели) и предлагается опрелелить величину и направление выноса точки прицеливания (упреэкдения), демонстрируя решение задачи с помощью прибора.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Для контроля правильности выноса точки прицеливания надо освободить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два зажимных винта контрольной линейки и установить се в положение для контроля на той стороне, где расположены цели.	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Работа составных частей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7" name="Текстовое поле 6"/>
          <p:cNvSpPr txBox="1"/>
          <p:nvPr/>
        </p:nvSpPr>
        <p:spPr>
          <a:xfrm>
            <a:off x="35560" y="405130"/>
            <a:ext cx="9144000" cy="6776720"/>
          </a:xfrm>
          <a:prstGeom prst="rect">
            <a:avLst/>
          </a:prstGeom>
        </p:spPr>
        <p:txBody>
          <a:bodyPr wrap="square">
            <a:spAutoFit/>
          </a:bodyPr>
          <a:p>
            <a:pPr algn="ctr" defTabSz="266700">
              <a:lnSpc>
                <a:spcPct val="107000"/>
              </a:lnSpc>
            </a:pPr>
            <a:r>
              <a:rPr sz="1600" b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Трубка холодной пристрелки</a:t>
            </a:r>
            <a:endParaRPr sz="1600" b="1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Пристрелка оружия проводится согласно карточкам пристрелки, таблицам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и инструкциям, издаваемым соответствующими органами, Практически эта работа заключается в том, что ось канала ствола с помошью трубки наводится на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центр перекрестия соответствующим образом рассчитанной и установленной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пристрелочной мишени, тогда как центральная точка сетки прицела наведена на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центр своего перекрестия, нанесенного на той же мишени.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 i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Перед непосредственной эксплуатацией изделия проверьте: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чистоту наружных оптических деталей путем осмотра, со стороны объектива и окуляра. При необходимости протрите их чистой фланелевой салфеткой, которая входит в состав изделия;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возможность установки изображения на резкость по глазу вращением окуляра;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отсутствие параллакса сетки.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 покачивании головы вправо и влезо перекрестие сетки изделия, совмещенное с точкой наводки не должно смешаться более чем это определено до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уском (3*). Мишень при этом должна быть установлена на расстоянии не метке 45 м.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l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 	</a:t>
            </a:r>
            <a:r>
              <a:rPr sz="1600" i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Внимание</a:t>
            </a:r>
            <a:r>
              <a:rPr lang="ru-RU" sz="1600" i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: </a:t>
            </a:r>
            <a:r>
              <a:rPr sz="1600" i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 установке трубки холодной пристрелки в канал ствола оружия не</a:t>
            </a:r>
            <a:r>
              <a:rPr lang="ru-RU" sz="1600" i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 i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прикладывайте излишних усилий к корпусу оптической части и к спице</a:t>
            </a:r>
            <a:r>
              <a:rPr lang="ru-RU" sz="1600" i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 i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флажка.</a:t>
            </a:r>
            <a:endParaRPr sz="1600" b="1" i="1">
              <a:solidFill>
                <a:srgbClr val="FF0000"/>
              </a:solidFill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indent="0" algn="ctr" defTabSz="266700" fontAlgn="auto">
              <a:lnSpc>
                <a:spcPct val="100000"/>
              </a:lnSpc>
            </a:pPr>
            <a:r>
              <a:rPr sz="1600" b="1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Зеркало боковое</a:t>
            </a:r>
            <a:endParaRPr sz="1600" b="1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indent="0" algn="just" defTabSz="266700" fontAlgn="auto">
              <a:lnSpc>
                <a:spcPct val="100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Для подготовки прибора к работе необходимо поставить его основанием на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крышку ствольной коробки (за прорезью прицельной планки, перед глазом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стрелка).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 обучении стрельбе руководитель указывает обучаемому цель и точку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прицеливания, а сам располагается с левой стороны ст него и ведет наблюдение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через боковое стекло за прорезью прицельной планки (целика) и мушкой. Затем,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изменяя положение головы, определяет положение ровной мушки, после чего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проверяет направление линии прицеливания.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Прибор дает по высоте прямые показания, а по боковому направлению -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обратные.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 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Работа составных частей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7" name="Текстовое поле 6"/>
          <p:cNvSpPr txBox="1"/>
          <p:nvPr/>
        </p:nvSpPr>
        <p:spPr>
          <a:xfrm>
            <a:off x="35560" y="476885"/>
            <a:ext cx="9144000" cy="3771900"/>
          </a:xfrm>
          <a:prstGeom prst="rect">
            <a:avLst/>
          </a:prstGeom>
        </p:spPr>
        <p:txBody>
          <a:bodyPr wrap="square">
            <a:spAutoFit/>
          </a:bodyPr>
          <a:p>
            <a:pPr algn="ctr" defTabSz="266700">
              <a:lnSpc>
                <a:spcPct val="107000"/>
              </a:lnSpc>
            </a:pPr>
            <a:r>
              <a:rPr sz="160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 </a:t>
            </a:r>
            <a:r>
              <a:rPr sz="1600" b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Ортоскоп</a:t>
            </a:r>
            <a:endParaRPr sz="1600" b="1">
              <a:solidFill>
                <a:srgbClr val="FF0000"/>
              </a:solidFill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Для подготовки ортоскопа к работе необходимо: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— снять с окулярной части прицела резиновый наглазник и надеть его на окуляр ортоскопа;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— держателем вставить ортоскоп в окулярную часть ночного прицела и закрепить его винтом.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Включить прицел (при необходимости) и наблюдая в окуляр ортоскопа, перемещением основания подвижной линзы отрегулировать резкость изображения,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ес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ли изображение сетки сместилось, то перемещая выступ оправы поворотного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зеркала, добиться расположения 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н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е в центре поля зрения. Для поворота зеркала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необходимо предварительно ослабить винт, расположенный рядом с выступом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оправы зеркала.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 обучении правильности прицеливания из снайперской винтовки СВД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необходимо переходной кронштейн с переходным наглазником  переставить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перпендикулярно корпусу.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 установке прибора на ночной прицел, а также на оптические прицелы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 г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ранатометов применяются вкладыши (из состава комплекта вкладышей для</a:t>
            </a:r>
            <a:r>
              <a:rPr lang="ru-RU"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sz="160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ортоскопа) с соответствующими надписями на них.</a:t>
            </a:r>
            <a:endParaRPr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Техническое обслуживание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3" name="Текстовое поле 2"/>
          <p:cNvSpPr txBox="1"/>
          <p:nvPr/>
        </p:nvSpPr>
        <p:spPr>
          <a:xfrm>
            <a:off x="12065" y="621030"/>
            <a:ext cx="9131935" cy="5720080"/>
          </a:xfrm>
          <a:prstGeom prst="rect">
            <a:avLst/>
          </a:prstGeom>
        </p:spPr>
        <p:txBody>
          <a:bodyPr wrap="square">
            <a:spAutoFit/>
          </a:bodyPr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Под техническим обслуживанием понимается комплекс работ, выполняемых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для поддержания изделия в постоянной готовности к работе.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Выполнение в срок полного объема операций по всем видам технического.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обслуживания и своевременное устранение неисправностей повышает срок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службы изделия.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Поскольку работы по техническому обслуживанию являются профилактическими, они должны выполняться в обязательном порядке и в установленные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сроки.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Для изделия, находящегося в эксплуатации, предусмотрены следующие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вилы технического обслуживания: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контрольный осмотр (КО);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текущее обслуживание (Т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еО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);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техническое обслуживание №1 (ТО-1).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Во время длительного хранения объем и периодичность технического обслуживания производится в соответствии с инструкцией и другими руководящими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документами, действующими в местах эксплуатации.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Техническое обслуживание изделия должно проводиться с использованием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инструмента, входящего в состав комплекта ЗИП,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Техническое обслуживание изделия проводит личный состав, изучивший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устройство и правила его эксплуатации, прошедший подготовку.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Техническое обслуживание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6" name="Текстовое поле 5"/>
          <p:cNvSpPr txBox="1"/>
          <p:nvPr/>
        </p:nvSpPr>
        <p:spPr>
          <a:xfrm>
            <a:off x="0" y="476885"/>
            <a:ext cx="9165590" cy="6292850"/>
          </a:xfrm>
          <a:prstGeom prst="rect">
            <a:avLst/>
          </a:prstGeom>
        </p:spPr>
        <p:txBody>
          <a:bodyPr wrap="square">
            <a:spAutoFit/>
          </a:bodyPr>
          <a:p>
            <a:pPr algn="ctr"/>
            <a:r>
              <a:rPr b="1">
                <a:solidFill>
                  <a:srgbClr val="2E75B5"/>
                </a:solidFill>
                <a:latin typeface="Arial" panose="020B0604020202020204" pitchFamily="34" charset="0"/>
                <a:ea typeface="等线 Light"/>
                <a:cs typeface="Arial" panose="020B0604020202020204" pitchFamily="34" charset="0"/>
              </a:rPr>
              <a:t> </a:t>
            </a:r>
            <a:r>
              <a:rPr b="1">
                <a:solidFill>
                  <a:srgbClr val="000000"/>
                </a:solidFill>
                <a:latin typeface="Arial" panose="020B0604020202020204" pitchFamily="34" charset="0"/>
                <a:ea typeface="等线 Light"/>
                <a:cs typeface="Arial" panose="020B0604020202020204" pitchFamily="34" charset="0"/>
              </a:rPr>
              <a:t>Контрольный осмотр (КО)</a:t>
            </a:r>
            <a:endParaRPr b="1">
              <a:solidFill>
                <a:srgbClr val="000000"/>
              </a:solidFill>
              <a:latin typeface="Arial" panose="020B0604020202020204" pitchFamily="34" charset="0"/>
              <a:ea typeface="等线 Light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 Контрольный осмотр изделия проводится личным составом расчета перед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началом работы в следующем объеме: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внешний осмотр изделия;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проверка оптических линз и зеркал;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проверка работоспособности установочных приспособлений.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ctr" defTabSz="266700">
              <a:lnSpc>
                <a:spcPct val="107000"/>
              </a:lnSpc>
            </a:pPr>
            <a:r>
              <a:rPr b="1">
                <a:solidFill>
                  <a:srgbClr val="000000"/>
                </a:solidFill>
                <a:latin typeface="Arial" panose="020B0604020202020204" pitchFamily="34" charset="0"/>
                <a:ea typeface="等线 Light"/>
                <a:cs typeface="Arial" panose="020B0604020202020204" pitchFamily="34" charset="0"/>
              </a:rPr>
              <a:t>Текущее обслуживание (ТеО)</a:t>
            </a:r>
            <a:endParaRPr b="1">
              <a:solidFill>
                <a:srgbClr val="000000"/>
              </a:solidFill>
              <a:latin typeface="Arial" panose="020B0604020202020204" pitchFamily="34" charset="0"/>
              <a:ea typeface="等线 Light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 Текущее обслуживание изделия проводится после окончания работы, но не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р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еже одного раза в две недели. При текущем обслуживании выполняются следующие основные работы: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проверка работоспособности составных частей изделия;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протирка фланелью оптических частей изделия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.</a:t>
            </a:r>
            <a:endParaRPr lang="ru-RU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ctr" defTabSz="266700">
              <a:lnSpc>
                <a:spcPct val="107000"/>
              </a:lnSpc>
            </a:pPr>
            <a:r>
              <a:rPr b="1">
                <a:solidFill>
                  <a:srgbClr val="000000"/>
                </a:solidFill>
                <a:latin typeface="Arial" panose="020B0604020202020204" pitchFamily="34" charset="0"/>
                <a:ea typeface="等线 Light"/>
                <a:cs typeface="Arial" panose="020B0604020202020204" pitchFamily="34" charset="0"/>
              </a:rPr>
              <a:t>Техническое обслуживание №1 (ТО-1)</a:t>
            </a:r>
            <a:endParaRPr b="1">
              <a:solidFill>
                <a:srgbClr val="000000"/>
              </a:solidFill>
              <a:latin typeface="Arial" panose="020B0604020202020204" pitchFamily="34" charset="0"/>
              <a:ea typeface="等线 Light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Техническое обслуживание №1 проводится два раза в год в целях подготовки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изделия к осенне-зимнему и весенне-летнему периодам эксплуатации.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При ТО-1 при постановке изделия на консервацию провести работы в соответствии с 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КО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и 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ТеО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, а также восстановить лакокрасочные покрытия, протереть оптические части изделия этиловым спиртом.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Транспортирование командирского ящика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2" name="Текстовое поле 1"/>
          <p:cNvSpPr txBox="1"/>
          <p:nvPr/>
        </p:nvSpPr>
        <p:spPr>
          <a:xfrm>
            <a:off x="0" y="692785"/>
            <a:ext cx="9144000" cy="2722880"/>
          </a:xfrm>
          <a:prstGeom prst="rect">
            <a:avLst/>
          </a:prstGeom>
        </p:spPr>
        <p:txBody>
          <a:bodyPr wrap="square">
            <a:spAutoFit/>
          </a:bodyPr>
          <a:p>
            <a:pPr indent="551180" defTabSz="266700">
              <a:lnSpc>
                <a:spcPct val="107000"/>
              </a:lnSpc>
            </a:pPr>
            <a:r>
              <a:rPr sz="2000">
                <a:latin typeface="Times New Roman" panose="02020603050405020304"/>
                <a:ea typeface="Calibri" panose="020F0502020204030204"/>
              </a:rPr>
              <a:t>При подготовке изделия к транспортированию необходимо:</a:t>
            </a:r>
            <a:endParaRPr sz="2000">
              <a:latin typeface="Times New Roman" panose="02020603050405020304"/>
              <a:ea typeface="Calibri" panose="020F0502020204030204"/>
            </a:endParaRPr>
          </a:p>
          <a:p>
            <a:pPr defTabSz="266700">
              <a:lnSpc>
                <a:spcPct val="107000"/>
              </a:lnSpc>
            </a:pPr>
            <a:r>
              <a:rPr sz="2000">
                <a:latin typeface="Times New Roman" panose="02020603050405020304"/>
                <a:ea typeface="Calibri" panose="020F0502020204030204"/>
              </a:rPr>
              <a:t>- проверить правильность укладки и надежность крепления</a:t>
            </a:r>
            <a:r>
              <a:rPr lang="ru-RU" sz="2000">
                <a:latin typeface="Times New Roman" panose="02020603050405020304"/>
                <a:ea typeface="Calibri" panose="020F0502020204030204"/>
              </a:rPr>
              <a:t> </a:t>
            </a:r>
            <a:r>
              <a:rPr sz="2000">
                <a:latin typeface="Times New Roman" panose="02020603050405020304"/>
                <a:ea typeface="Calibri" panose="020F0502020204030204"/>
              </a:rPr>
              <a:t>имущества в ящике;</a:t>
            </a:r>
            <a:endParaRPr sz="2000">
              <a:latin typeface="Times New Roman" panose="02020603050405020304"/>
              <a:ea typeface="Calibri" panose="020F0502020204030204"/>
            </a:endParaRPr>
          </a:p>
          <a:p>
            <a:pPr defTabSz="266700">
              <a:lnSpc>
                <a:spcPct val="107000"/>
              </a:lnSpc>
            </a:pPr>
            <a:r>
              <a:rPr sz="2000">
                <a:latin typeface="Times New Roman" panose="02020603050405020304"/>
                <a:ea typeface="Calibri" panose="020F0502020204030204"/>
              </a:rPr>
              <a:t>- закрыть изделие и опломбировать его.</a:t>
            </a:r>
            <a:endParaRPr sz="2000">
              <a:latin typeface="Times New Roman" panose="02020603050405020304"/>
              <a:ea typeface="Calibri" panose="020F0502020204030204"/>
            </a:endParaRPr>
          </a:p>
          <a:p>
            <a:pPr indent="533400" defTabSz="266700">
              <a:lnSpc>
                <a:spcPct val="107000"/>
              </a:lnSpc>
            </a:pPr>
            <a:r>
              <a:rPr sz="2000">
                <a:latin typeface="Times New Roman" panose="02020603050405020304"/>
                <a:ea typeface="Calibri" panose="020F0502020204030204"/>
              </a:rPr>
              <a:t>Изделие упакованное в укладочный ящик, может транспортироваться любым видом транспорта при условии надежного закрепления ящика от свободного</a:t>
            </a:r>
            <a:r>
              <a:rPr lang="ru-RU" sz="2000">
                <a:latin typeface="Times New Roman" panose="02020603050405020304"/>
                <a:ea typeface="Calibri" panose="020F0502020204030204"/>
              </a:rPr>
              <a:t> </a:t>
            </a:r>
            <a:r>
              <a:rPr sz="2000">
                <a:latin typeface="Times New Roman" panose="02020603050405020304"/>
                <a:ea typeface="Calibri" panose="020F0502020204030204"/>
              </a:rPr>
              <a:t>перемещения.</a:t>
            </a:r>
            <a:endParaRPr sz="2000">
              <a:latin typeface="Times New Roman" panose="02020603050405020304"/>
              <a:ea typeface="Calibri" panose="020F0502020204030204"/>
            </a:endParaRPr>
          </a:p>
          <a:p>
            <a:pPr indent="542290" defTabSz="266700">
              <a:lnSpc>
                <a:spcPct val="107000"/>
              </a:lnSpc>
            </a:pPr>
            <a:r>
              <a:rPr sz="2000">
                <a:latin typeface="Times New Roman" panose="02020603050405020304"/>
                <a:ea typeface="Calibri" panose="020F0502020204030204"/>
              </a:rPr>
              <a:t>При транспортировании открытым транспортом ящик с изделием должен</a:t>
            </a:r>
            <a:r>
              <a:rPr lang="ru-RU" sz="2000">
                <a:latin typeface="Times New Roman" panose="02020603050405020304"/>
                <a:ea typeface="Calibri" panose="020F0502020204030204"/>
              </a:rPr>
              <a:t> </a:t>
            </a:r>
            <a:r>
              <a:rPr sz="2000">
                <a:latin typeface="Times New Roman" panose="02020603050405020304"/>
                <a:ea typeface="Calibri" panose="020F0502020204030204"/>
              </a:rPr>
              <a:t>быть надежно укрыт от атмосферных осадков.</a:t>
            </a:r>
            <a:endParaRPr sz="2000">
              <a:latin typeface="Times New Roman" panose="02020603050405020304"/>
              <a:ea typeface="Calibri" panose="020F0502020204030204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2065" y="0"/>
            <a:ext cx="9131935" cy="460375"/>
          </a:xfrm>
          <a:prstGeom prst="rect">
            <a:avLst/>
          </a:prstGeom>
          <a:solidFill>
            <a:srgbClr val="C0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sz="2400" b="1" dirty="0" smtClean="0">
                <a:solidFill>
                  <a:srgbClr val="FFFF00"/>
                </a:solidFill>
              </a:rPr>
              <a:t>Меры безопасности при работе с командирским ящиком 1У37</a:t>
            </a:r>
            <a:endParaRPr lang="ru-RU" altLang="ru-RU" sz="2400" b="1" dirty="0">
              <a:solidFill>
                <a:srgbClr val="FFFF00"/>
              </a:solidFill>
            </a:endParaRPr>
          </a:p>
        </p:txBody>
      </p:sp>
      <p:sp>
        <p:nvSpPr>
          <p:cNvPr id="2" name="Текстовое поле 1"/>
          <p:cNvSpPr txBox="1"/>
          <p:nvPr/>
        </p:nvSpPr>
        <p:spPr>
          <a:xfrm>
            <a:off x="12065" y="476885"/>
            <a:ext cx="9144635" cy="6312535"/>
          </a:xfrm>
          <a:prstGeom prst="rect">
            <a:avLst/>
          </a:prstGeom>
        </p:spPr>
        <p:txBody>
          <a:bodyPr wrap="square">
            <a:spAutoFit/>
          </a:bodyPr>
          <a:p>
            <a:pPr indent="346075"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Учебные занятия с изделием должны проводиться под руководством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и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нструктора, который обязан контролировать работу обучаемых и обеспечивать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выполнение установленных приемов и правил обучения.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В целях безопасности обслуживающего персонала запрещается допускать к работе с изделием лиц, не имеющих подготовки, не прошедших инструктажа по технике безопасности перед началом работ, а также не изучивших материальную часть и требования по мерам безопасности обращения со стрелковым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оружием и оружием ближнего боя, используемым вместе с изделием.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 </a:t>
            </a:r>
            <a:r>
              <a:rPr b="1">
                <a:solidFill>
                  <a:srgbClr val="000000"/>
                </a:solidFill>
                <a:latin typeface="Arial" panose="020B0604020202020204" pitchFamily="34" charset="0"/>
                <a:ea typeface="等线 Light"/>
                <a:cs typeface="Arial" panose="020B0604020202020204" pitchFamily="34" charset="0"/>
              </a:rPr>
              <a:t>Содержание и последовательность осмотра изделия после</a:t>
            </a:r>
            <a:r>
              <a:rPr lang="ru-RU" b="1">
                <a:solidFill>
                  <a:srgbClr val="000000"/>
                </a:solidFill>
                <a:latin typeface="Arial" panose="020B0604020202020204" pitchFamily="34" charset="0"/>
                <a:ea typeface="等线 Light"/>
                <a:cs typeface="Arial" panose="020B0604020202020204" pitchFamily="34" charset="0"/>
              </a:rPr>
              <a:t> </a:t>
            </a:r>
            <a:r>
              <a:rPr b="1">
                <a:solidFill>
                  <a:srgbClr val="000000"/>
                </a:solidFill>
                <a:latin typeface="Arial" panose="020B0604020202020204" pitchFamily="34" charset="0"/>
                <a:ea typeface="等线 Light"/>
                <a:cs typeface="Arial" panose="020B0604020202020204" pitchFamily="34" charset="0"/>
              </a:rPr>
              <a:t>окончания работ</a:t>
            </a:r>
            <a:r>
              <a:rPr lang="ru-RU" b="1">
                <a:solidFill>
                  <a:srgbClr val="000000"/>
                </a:solidFill>
                <a:latin typeface="Arial" panose="020B0604020202020204" pitchFamily="34" charset="0"/>
                <a:ea typeface="等线 Light"/>
                <a:cs typeface="Arial" panose="020B0604020202020204" pitchFamily="34" charset="0"/>
              </a:rPr>
              <a:t>:</a:t>
            </a:r>
            <a:endParaRPr b="1">
              <a:solidFill>
                <a:srgbClr val="000000"/>
              </a:solidFill>
              <a:latin typeface="Arial" panose="020B0604020202020204" pitchFamily="34" charset="0"/>
              <a:ea typeface="等线 Light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в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се узлы и детали изделия по окончании занятий очистить от пыли и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загрязнений чистой сухой тканью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;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у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бедиться в отсутствии следов влаги на составных частях изделия и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элементах укладки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;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 </a:t>
            </a:r>
            <a:endParaRPr lang="ru-RU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 lang="ru-RU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п</a:t>
            </a: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ри наличии следов влаги, стереть их чистой, сухой тканью.</a:t>
            </a:r>
            <a:endParaRPr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ctr" defTabSz="266700">
              <a:lnSpc>
                <a:spcPct val="107000"/>
              </a:lnSpc>
            </a:pPr>
            <a:r>
              <a:rPr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 </a:t>
            </a:r>
            <a:r>
              <a:rPr b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ВНИМАНИЕ!</a:t>
            </a:r>
            <a:endParaRPr b="1">
              <a:solidFill>
                <a:srgbClr val="FF0000"/>
              </a:solidFill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НЕ РЕКОМЕНДУЕТСЯ КАСАТЬСЯ ПАЛЬЦАМИ ПОВЕРХНОСТЕЙ</a:t>
            </a:r>
            <a:r>
              <a:rPr lang="ru-RU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СТЕКОЛ</a:t>
            </a:r>
            <a:r>
              <a:rPr lang="ru-RU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;</a:t>
            </a:r>
            <a:endParaRPr>
              <a:solidFill>
                <a:srgbClr val="FF0000"/>
              </a:solidFill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НЕ ДОПУСКАЕТСЯ ПРОТИРАТЬ ОПТИЧЕСКИЕ ЭЛЕМЕНТЫ ЖЕСТКОЙ ТКАНЬЮ ИЛИ ПРИМЕНЯТЬ ДЛЯ ЧИСТКИ КАКИЕ-ЛИБО РЕАКТИВ</a:t>
            </a:r>
            <a:r>
              <a:rPr lang="ru-RU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Ы;</a:t>
            </a:r>
            <a:endParaRPr>
              <a:solidFill>
                <a:srgbClr val="FF0000"/>
              </a:solidFill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algn="just" defTabSz="266700">
              <a:lnSpc>
                <a:spcPct val="107000"/>
              </a:lnSpc>
            </a:pPr>
            <a:r>
              <a:rPr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- НЕ ДОПУСКАЕТСЯ ЗАКРЫВАТЬ КРЫШКУ УКЛАДОЧНОГО ЯЩИКА</a:t>
            </a:r>
            <a:r>
              <a:rPr lang="ru-RU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С НЕПРАВИЛЬНО УЛОЖЕННЫМИ УЗЛАМИ И НАЛИЧИЕМ СЛЕДОВ</a:t>
            </a:r>
            <a:r>
              <a:rPr lang="ru-RU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ВЛАГИ НА СОСТАВНЫХ ЧАСТЯХ ИЗДЕЛИЯ И ЭЛЕМЕНТАХ</a:t>
            </a:r>
            <a:r>
              <a:rPr lang="ru-RU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 </a:t>
            </a:r>
            <a:r>
              <a:rPr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УКЛАДКИ.</a:t>
            </a:r>
            <a:endParaRPr>
              <a:solidFill>
                <a:srgbClr val="FF0000"/>
              </a:solidFill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918641" y="140057"/>
            <a:ext cx="7181751" cy="1077218"/>
          </a:xfrm>
          <a:prstGeom prst="rect">
            <a:avLst/>
          </a:prstGeom>
          <a:solidFill>
            <a:srgbClr val="FF0000"/>
          </a:solidFill>
          <a:ln w="57150" cmpd="thickThin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ru-RU" altLang="ru-RU" sz="3200" b="1" dirty="0" smtClean="0">
                <a:solidFill>
                  <a:srgbClr val="FFFF66"/>
                </a:solidFill>
              </a:rPr>
              <a:t>Задание на самостоятельную подготовку  </a:t>
            </a:r>
            <a:endParaRPr lang="ru-RU" altLang="ru-RU" sz="3200" b="1" dirty="0">
              <a:solidFill>
                <a:srgbClr val="FFCC00"/>
              </a:solidFill>
              <a:latin typeface="Arial" panose="020B0604020202020204" pitchFamily="34" charset="0"/>
            </a:endParaRPr>
          </a:p>
        </p:txBody>
      </p:sp>
      <p:sp>
        <p:nvSpPr>
          <p:cNvPr id="6" name="Лента лицом вверх 5"/>
          <p:cNvSpPr/>
          <p:nvPr/>
        </p:nvSpPr>
        <p:spPr>
          <a:xfrm>
            <a:off x="8172400" y="332656"/>
            <a:ext cx="864096" cy="504056"/>
          </a:xfrm>
          <a:prstGeom prst="ribbon2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b="1" dirty="0" smtClean="0"/>
              <a:t>24</a:t>
            </a:r>
            <a:endParaRPr lang="ru-RU" b="1" dirty="0"/>
          </a:p>
        </p:txBody>
      </p:sp>
      <p:sp>
        <p:nvSpPr>
          <p:cNvPr id="8" name="Содержимое 2"/>
          <p:cNvSpPr>
            <a:spLocks noGrp="1"/>
          </p:cNvSpPr>
          <p:nvPr>
            <p:ph idx="1"/>
          </p:nvPr>
        </p:nvSpPr>
        <p:spPr>
          <a:xfrm>
            <a:off x="683568" y="1916832"/>
            <a:ext cx="8064896" cy="3600400"/>
          </a:xfrm>
        </p:spPr>
        <p:txBody>
          <a:bodyPr>
            <a:normAutofit/>
          </a:bodyPr>
          <a:lstStyle/>
          <a:p>
            <a:pPr lvl="0" algn="just"/>
            <a:r>
              <a:rPr lang="ru-RU" dirty="0"/>
              <a:t>Изучить материал данного занятия.</a:t>
            </a:r>
            <a:endParaRPr lang="ru-RU" dirty="0"/>
          </a:p>
          <a:p>
            <a:pPr lvl="0" algn="just"/>
            <a:r>
              <a:rPr lang="ru-RU" dirty="0"/>
              <a:t>Доработать конспекты лекций, используя перечень основных руководящих документов. </a:t>
            </a:r>
            <a:endParaRPr lang="ru-RU" dirty="0" smtClean="0"/>
          </a:p>
          <a:p>
            <a:pPr lvl="0" algn="just"/>
            <a:r>
              <a:rPr lang="ru-RU" dirty="0" smtClean="0"/>
              <a:t>Подготовиться </a:t>
            </a:r>
            <a:r>
              <a:rPr lang="ru-RU" dirty="0"/>
              <a:t>к опросу.</a:t>
            </a:r>
            <a:endParaRPr lang="ru-RU" dirty="0"/>
          </a:p>
          <a:p>
            <a:endParaRPr lang="ru-RU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5.xml><?xml version="1.0" encoding="utf-8"?>
<p:tagLst xmlns:p="http://schemas.openxmlformats.org/presentationml/2006/main">
  <p:tag name="TABLE_ENDDRAG_ORIGIN_RECT" val="718*225"/>
  <p:tag name="TABLE_ENDDRAG_RECT" val="0*37*718*225"/>
</p:tagLst>
</file>

<file path=ppt/tags/tag6.xml><?xml version="1.0" encoding="utf-8"?>
<p:tagLst xmlns:p="http://schemas.openxmlformats.org/presentationml/2006/main">
  <p:tag name="TIMING" val="|8"/>
</p:tagLst>
</file>

<file path=ppt/tags/tag7.xml><?xml version="1.0" encoding="utf-8"?>
<p:tagLst xmlns:p="http://schemas.openxmlformats.org/presentationml/2006/main">
  <p:tag name="TIMING" val="|8"/>
</p:tagLst>
</file>

<file path=ppt/tags/tag8.xml><?xml version="1.0" encoding="utf-8"?>
<p:tagLst xmlns:p="http://schemas.openxmlformats.org/presentationml/2006/main">
  <p:tag name="TIMING" val="|8"/>
</p:tagLst>
</file>

<file path=ppt/tags/tag9.xml><?xml version="1.0" encoding="utf-8"?>
<p:tagLst xmlns:p="http://schemas.openxmlformats.org/presentationml/2006/main">
  <p:tag name="TIMING" val="|8"/>
</p:tagLst>
</file>

<file path=ppt/tags/tag10.xml><?xml version="1.0" encoding="utf-8"?>
<p:tagLst xmlns:p="http://schemas.openxmlformats.org/presentationml/2006/main">
  <p:tag name="TABLE_ENDDRAG_ORIGIN_RECT" val="719*502"/>
  <p:tag name="TABLE_ENDDRAG_RECT" val="0*33*719*502"/>
</p:tagLst>
</file>

<file path=ppt/tags/tag11.xml><?xml version="1.0" encoding="utf-8"?>
<p:tagLst xmlns:p="http://schemas.openxmlformats.org/presentationml/2006/main">
  <p:tag name="TABLE_ENDDRAG_ORIGIN_RECT" val="369*454"/>
  <p:tag name="TABLE_ENDDRAG_RECT" val="94*266*369*454"/>
</p:tagLst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32108</Words>
  <Application>WPS Presentation</Application>
  <PresentationFormat>Экран (4:3)</PresentationFormat>
  <Paragraphs>813</Paragraphs>
  <Slides>56</Slides>
  <Notes>0</Notes>
  <HiddenSlides>0</HiddenSlides>
  <MMClips>12</MMClips>
  <ScaleCrop>false</ScaleCrop>
  <HeadingPairs>
    <vt:vector size="8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56</vt:i4>
      </vt:variant>
    </vt:vector>
  </HeadingPairs>
  <TitlesOfParts>
    <vt:vector size="74" baseType="lpstr">
      <vt:lpstr>Arial</vt:lpstr>
      <vt:lpstr>SimSun</vt:lpstr>
      <vt:lpstr>Wingdings</vt:lpstr>
      <vt:lpstr>Times New Roman</vt:lpstr>
      <vt:lpstr>Calibri</vt:lpstr>
      <vt:lpstr>Microsoft YaHei</vt:lpstr>
      <vt:lpstr>Arial Unicode MS</vt:lpstr>
      <vt:lpstr>Times New Roman</vt:lpstr>
      <vt:lpstr>Calibri Light</vt:lpstr>
      <vt:lpstr>MS Gothic</vt:lpstr>
      <vt:lpstr>Symbol</vt:lpstr>
      <vt:lpstr>(Воспользуйтесь шрифтом для ази</vt:lpstr>
      <vt:lpstr>Segoe Print</vt:lpstr>
      <vt:lpstr>Arial</vt:lpstr>
      <vt:lpstr>Calibri</vt:lpstr>
      <vt:lpstr>等线 Light</vt:lpstr>
      <vt:lpstr>Тема Office</vt:lpstr>
      <vt:lpstr>Word.Document.12</vt:lpstr>
      <vt:lpstr>Огневая подготовка</vt:lpstr>
      <vt:lpstr>PowerPoint 演示文稿</vt:lpstr>
      <vt:lpstr>PowerPoint 演示文稿</vt:lpstr>
      <vt:lpstr>Литература:  1. Курс стрельб из стрелкового оружия, боевых машин и танков ВС РФ (КС СО БМ и Т – 2003) . М.- Воениздат, 2006 г.-44-87 с. 2. Наставление по стрелковому делу. Основы стрельбы из стрелкового оружия. М. : Воениздат, 1986. – 176 с. 3. Сборник нормативов по боевой подготовке Сухопутных войск. Книга 1. М. Воениздат, 1991. – 276 с.  Огневая подготовка / Учебное пособие. М.: Воениздат 1978 г. -336 с.5. Правила стрельбы из стрелкового оружия и боевых машин. М: Воениздат, 1992 г.5.  Руководство по учебным стрелковым приборам и наглядным пособиям М: Воениздат, 1973 г.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ОКалинин</dc:creator>
  <cp:lastModifiedBy>WPS_1631613828</cp:lastModifiedBy>
  <cp:revision>468</cp:revision>
  <dcterms:created xsi:type="dcterms:W3CDTF">2017-05-14T02:09:00Z</dcterms:created>
  <dcterms:modified xsi:type="dcterms:W3CDTF">2024-10-16T09:50:53Z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6E7559713E7749D381A418F82AC75CB3_12</vt:lpwstr>
  </property>
  <property fmtid="{D5CDD505-2E9C-101B-9397-08002B2CF9AE}" pid="3" name="KSOProductBuildVer">
    <vt:lpwstr>1049-12.2.0.18283</vt:lpwstr>
  </property>
</Properties>
</file>