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m4a" ContentType="audi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315" r:id="rId3"/>
    <p:sldId id="316" r:id="rId4"/>
    <p:sldId id="317" r:id="rId5"/>
    <p:sldId id="324" r:id="rId6"/>
    <p:sldId id="554" r:id="rId7"/>
    <p:sldId id="560" r:id="rId8"/>
    <p:sldId id="571" r:id="rId9"/>
    <p:sldId id="561" r:id="rId10"/>
    <p:sldId id="562" r:id="rId11"/>
    <p:sldId id="563" r:id="rId12"/>
    <p:sldId id="564" r:id="rId13"/>
    <p:sldId id="565" r:id="rId14"/>
    <p:sldId id="566" r:id="rId15"/>
    <p:sldId id="567" r:id="rId16"/>
    <p:sldId id="568" r:id="rId18"/>
    <p:sldId id="569" r:id="rId19"/>
    <p:sldId id="570" r:id="rId20"/>
    <p:sldId id="555" r:id="rId21"/>
    <p:sldId id="353" r:id="rId22"/>
    <p:sldId id="557" r:id="rId23"/>
    <p:sldId id="556" r:id="rId24"/>
    <p:sldId id="558" r:id="rId25"/>
    <p:sldId id="559" r:id="rId26"/>
    <p:sldId id="399" r:id="rId27"/>
    <p:sldId id="354" r:id="rId28"/>
    <p:sldId id="355" r:id="rId29"/>
    <p:sldId id="356" r:id="rId30"/>
    <p:sldId id="357" r:id="rId31"/>
    <p:sldId id="358" r:id="rId32"/>
    <p:sldId id="359" r:id="rId33"/>
    <p:sldId id="360" r:id="rId34"/>
    <p:sldId id="363" r:id="rId35"/>
    <p:sldId id="364" r:id="rId36"/>
    <p:sldId id="394" r:id="rId37"/>
    <p:sldId id="365" r:id="rId38"/>
    <p:sldId id="395" r:id="rId39"/>
    <p:sldId id="396" r:id="rId40"/>
    <p:sldId id="397" r:id="rId41"/>
    <p:sldId id="398" r:id="rId42"/>
    <p:sldId id="400" r:id="rId43"/>
    <p:sldId id="401" r:id="rId44"/>
    <p:sldId id="492" r:id="rId45"/>
    <p:sldId id="402" r:id="rId46"/>
    <p:sldId id="403" r:id="rId47"/>
    <p:sldId id="257" r:id="rId48"/>
    <p:sldId id="404" r:id="rId49"/>
    <p:sldId id="406" r:id="rId50"/>
    <p:sldId id="407" r:id="rId51"/>
    <p:sldId id="409" r:id="rId52"/>
    <p:sldId id="410" r:id="rId53"/>
    <p:sldId id="412" r:id="rId54"/>
    <p:sldId id="413" r:id="rId55"/>
    <p:sldId id="408" r:id="rId56"/>
    <p:sldId id="414" r:id="rId57"/>
    <p:sldId id="419" r:id="rId58"/>
    <p:sldId id="420" r:id="rId59"/>
    <p:sldId id="421" r:id="rId60"/>
    <p:sldId id="415" r:id="rId61"/>
    <p:sldId id="422" r:id="rId62"/>
    <p:sldId id="423" r:id="rId63"/>
    <p:sldId id="424" r:id="rId64"/>
    <p:sldId id="425" r:id="rId65"/>
    <p:sldId id="426" r:id="rId66"/>
    <p:sldId id="427" r:id="rId67"/>
    <p:sldId id="433" r:id="rId68"/>
    <p:sldId id="434" r:id="rId69"/>
    <p:sldId id="435" r:id="rId70"/>
    <p:sldId id="428" r:id="rId71"/>
    <p:sldId id="436" r:id="rId72"/>
    <p:sldId id="429" r:id="rId73"/>
    <p:sldId id="437" r:id="rId74"/>
    <p:sldId id="438" r:id="rId75"/>
    <p:sldId id="439" r:id="rId76"/>
    <p:sldId id="430" r:id="rId77"/>
    <p:sldId id="442" r:id="rId78"/>
    <p:sldId id="440" r:id="rId79"/>
    <p:sldId id="444" r:id="rId80"/>
    <p:sldId id="443" r:id="rId81"/>
    <p:sldId id="445" r:id="rId82"/>
    <p:sldId id="441" r:id="rId83"/>
    <p:sldId id="431" r:id="rId84"/>
    <p:sldId id="466" r:id="rId85"/>
    <p:sldId id="467" r:id="rId86"/>
    <p:sldId id="468" r:id="rId87"/>
    <p:sldId id="432" r:id="rId88"/>
    <p:sldId id="469" r:id="rId89"/>
    <p:sldId id="470" r:id="rId90"/>
    <p:sldId id="474" r:id="rId91"/>
    <p:sldId id="475" r:id="rId92"/>
    <p:sldId id="476" r:id="rId93"/>
    <p:sldId id="477" r:id="rId94"/>
    <p:sldId id="478" r:id="rId95"/>
    <p:sldId id="481" r:id="rId96"/>
    <p:sldId id="471" r:id="rId97"/>
    <p:sldId id="472" r:id="rId98"/>
    <p:sldId id="483" r:id="rId99"/>
    <p:sldId id="473" r:id="rId100"/>
    <p:sldId id="405" r:id="rId101"/>
    <p:sldId id="366" r:id="rId102"/>
    <p:sldId id="329" r:id="rId103"/>
    <p:sldId id="334" r:id="rId104"/>
    <p:sldId id="333" r:id="rId105"/>
    <p:sldId id="572" r:id="rId106"/>
    <p:sldId id="332" r:id="rId10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9568" autoAdjust="0"/>
  </p:normalViewPr>
  <p:slideViewPr>
    <p:cSldViewPr showGuides="1">
      <p:cViewPr>
        <p:scale>
          <a:sx n="94" d="100"/>
          <a:sy n="94" d="100"/>
        </p:scale>
        <p:origin x="-1284" y="-72"/>
      </p:cViewPr>
      <p:guideLst>
        <p:guide orient="horz" pos="2092"/>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7.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6.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5.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notesMaster" Target="notesMasters/notesMaster1.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1" Type="http://schemas.openxmlformats.org/officeDocument/2006/relationships/commentAuthors" Target="commentAuthors.xml"/><Relationship Id="rId110" Type="http://schemas.openxmlformats.org/officeDocument/2006/relationships/tableStyles" Target="tableStyles.xml"/><Relationship Id="rId11" Type="http://schemas.openxmlformats.org/officeDocument/2006/relationships/slide" Target="slides/slide9.xml"/><Relationship Id="rId109" Type="http://schemas.openxmlformats.org/officeDocument/2006/relationships/viewProps" Target="viewProps.xml"/><Relationship Id="rId108" Type="http://schemas.openxmlformats.org/officeDocument/2006/relationships/presProps" Target="presProps.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D652B2-8C6E-419B-8E93-813F678ADC08}" type="datetimeFigureOut">
              <a:rPr lang="ru-RU" smtClean="0"/>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C6DC3D-C717-495C-B489-C044A339A551}" type="slidenum">
              <a:rPr lang="ru-RU" smtClean="0"/>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мещающий образ слайда 1"/>
          <p:cNvSpPr>
            <a:spLocks noGrp="1"/>
          </p:cNvSpPr>
          <p:nvPr>
            <p:ph type="sldImg" idx="2"/>
          </p:nvPr>
        </p:nvSpPr>
        <p:spPr/>
      </p:sp>
      <p:sp>
        <p:nvSpPr>
          <p:cNvPr id="3" name="Замещающий текст 2"/>
          <p:cNvSpPr>
            <a:spLocks noGrp="1"/>
          </p:cNvSpPr>
          <p:nvPr>
            <p:ph type="body" idx="3"/>
          </p:nvPr>
        </p:nvSpPr>
        <p:spPr/>
        <p:txBody>
          <a:bodyPr/>
          <a:p>
            <a:endParaRPr lang="ru-RU"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мещающий образ слайда 1"/>
          <p:cNvSpPr>
            <a:spLocks noGrp="1"/>
          </p:cNvSpPr>
          <p:nvPr>
            <p:ph type="sldImg" idx="2"/>
          </p:nvPr>
        </p:nvSpPr>
        <p:spPr/>
      </p:sp>
      <p:sp>
        <p:nvSpPr>
          <p:cNvPr id="3" name="Замещающий текст 2"/>
          <p:cNvSpPr>
            <a:spLocks noGrp="1"/>
          </p:cNvSpPr>
          <p:nvPr>
            <p:ph type="body" idx="3"/>
          </p:nvPr>
        </p:nvSpPr>
        <p:spPr/>
        <p:txBody>
          <a:bodyPr/>
          <a:p>
            <a:endParaRPr lang="ru-RU"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мещающий образ слайда 1"/>
          <p:cNvSpPr>
            <a:spLocks noGrp="1"/>
          </p:cNvSpPr>
          <p:nvPr>
            <p:ph type="sldImg" idx="2"/>
          </p:nvPr>
        </p:nvSpPr>
        <p:spPr/>
      </p:sp>
      <p:sp>
        <p:nvSpPr>
          <p:cNvPr id="3" name="Замещающий текст 2"/>
          <p:cNvSpPr>
            <a:spLocks noGrp="1"/>
          </p:cNvSpPr>
          <p:nvPr>
            <p:ph type="body" idx="3"/>
          </p:nvPr>
        </p:nvSpPr>
        <p:spPr/>
        <p:txBody>
          <a:bodyPr/>
          <a:p>
            <a:endParaRPr lang="ru-RU"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мещающий образ слайда 1"/>
          <p:cNvSpPr>
            <a:spLocks noGrp="1"/>
          </p:cNvSpPr>
          <p:nvPr>
            <p:ph type="sldImg" idx="2"/>
          </p:nvPr>
        </p:nvSpPr>
        <p:spPr/>
      </p:sp>
      <p:sp>
        <p:nvSpPr>
          <p:cNvPr id="3" name="Замещающий текст 2"/>
          <p:cNvSpPr>
            <a:spLocks noGrp="1"/>
          </p:cNvSpPr>
          <p:nvPr>
            <p:ph type="body" idx="3"/>
          </p:nvPr>
        </p:nvSpPr>
        <p:spPr/>
        <p:txBody>
          <a:bodyPr/>
          <a:p>
            <a:endParaRPr lang="ru-RU"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мещающий образ слайда 1"/>
          <p:cNvSpPr>
            <a:spLocks noGrp="1"/>
          </p:cNvSpPr>
          <p:nvPr>
            <p:ph type="sldImg" idx="2"/>
          </p:nvPr>
        </p:nvSpPr>
        <p:spPr/>
      </p:sp>
      <p:sp>
        <p:nvSpPr>
          <p:cNvPr id="3" name="Замещающий текст 2"/>
          <p:cNvSpPr>
            <a:spLocks noGrp="1"/>
          </p:cNvSpPr>
          <p:nvPr>
            <p:ph type="body" idx="3"/>
          </p:nvPr>
        </p:nvSpPr>
        <p:spPr/>
        <p:txBody>
          <a:bodyPr/>
          <a:p>
            <a:endParaRPr lang="ru-RU"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мещающий образ слайда 1"/>
          <p:cNvSpPr>
            <a:spLocks noGrp="1"/>
          </p:cNvSpPr>
          <p:nvPr>
            <p:ph type="sldImg" idx="2"/>
          </p:nvPr>
        </p:nvSpPr>
        <p:spPr/>
      </p:sp>
      <p:sp>
        <p:nvSpPr>
          <p:cNvPr id="3" name="Замещающий текст 2"/>
          <p:cNvSpPr>
            <a:spLocks noGrp="1"/>
          </p:cNvSpPr>
          <p:nvPr>
            <p:ph type="body" idx="3"/>
          </p:nvPr>
        </p:nvSpPr>
        <p:spPr/>
        <p:txBody>
          <a:bodyPr/>
          <a:p>
            <a:endParaRPr lang="ru-RU"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мещающий образ слайда 1"/>
          <p:cNvSpPr>
            <a:spLocks noGrp="1"/>
          </p:cNvSpPr>
          <p:nvPr>
            <p:ph type="sldImg" idx="2"/>
          </p:nvPr>
        </p:nvSpPr>
        <p:spPr/>
      </p:sp>
      <p:sp>
        <p:nvSpPr>
          <p:cNvPr id="3" name="Замещающий текст 2"/>
          <p:cNvSpPr>
            <a:spLocks noGrp="1"/>
          </p:cNvSpPr>
          <p:nvPr>
            <p:ph type="body" idx="3"/>
          </p:nvPr>
        </p:nvSpPr>
        <p:spPr/>
        <p:txBody>
          <a:bodyPr/>
          <a:p>
            <a:endParaRPr lang="ru-RU"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endParaRPr lang="ru-RU" smtClean="0"/>
          </a:p>
        </p:txBody>
      </p:sp>
      <p:sp>
        <p:nvSpPr>
          <p:cNvPr id="4" name="Дата 3"/>
          <p:cNvSpPr>
            <a:spLocks noGrp="1"/>
          </p:cNvSpPr>
          <p:nvPr>
            <p:ph type="dt" sz="half" idx="10"/>
          </p:nvPr>
        </p:nvSpPr>
        <p:spPr/>
        <p:txBody>
          <a:bodyPr/>
          <a:lstStyle/>
          <a:p>
            <a:fld id="{5B106E36-FD25-4E2D-B0AA-010F637433A0}" type="datetimeFigureOut">
              <a:rPr lang="ru-RU" smtClean="0"/>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endParaRPr lang="ru-RU" smtClean="0"/>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endParaRPr lang="ru-RU" smtClean="0"/>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endParaRPr lang="ru-RU" smtClean="0"/>
          </a:p>
        </p:txBody>
      </p:sp>
      <p:sp>
        <p:nvSpPr>
          <p:cNvPr id="5" name="Дата 4"/>
          <p:cNvSpPr>
            <a:spLocks noGrp="1"/>
          </p:cNvSpPr>
          <p:nvPr>
            <p:ph type="dt" sz="half" idx="10"/>
          </p:nvPr>
        </p:nvSpPr>
        <p:spPr/>
        <p:txBody>
          <a:bodyPr/>
          <a:lstStyle/>
          <a:p>
            <a:fld id="{5B106E36-FD25-4E2D-B0AA-010F637433A0}" type="datetimeFigureOut">
              <a:rPr lang="ru-RU" smtClean="0"/>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endParaRPr lang="ru-RU" smtClean="0"/>
          </a:p>
        </p:txBody>
      </p:sp>
      <p:sp>
        <p:nvSpPr>
          <p:cNvPr id="5" name="Дата 4"/>
          <p:cNvSpPr>
            <a:spLocks noGrp="1"/>
          </p:cNvSpPr>
          <p:nvPr>
            <p:ph type="dt" sz="half" idx="10"/>
          </p:nvPr>
        </p:nvSpPr>
        <p:spPr/>
        <p:txBody>
          <a:bodyPr/>
          <a:lstStyle/>
          <a:p>
            <a:fld id="{5B106E36-FD25-4E2D-B0AA-010F637433A0}" type="datetimeFigureOut">
              <a:rPr lang="ru-RU" smtClean="0"/>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png"/><Relationship Id="rId2" Type="http://schemas.microsoft.com/office/2007/relationships/media" Target="../media/media3.m4a"/><Relationship Id="rId1" Type="http://schemas.openxmlformats.org/officeDocument/2006/relationships/audio" Target="../media/media3.m4a"/></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image" Target="../media/image97.jpeg"/></Relationships>
</file>

<file path=ppt/slides/_rels/slide10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0.jpeg"/></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3.wdp"/><Relationship Id="rId1" Type="http://schemas.openxmlformats.org/officeDocument/2006/relationships/image" Target="../media/image2.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png"/><Relationship Id="rId2" Type="http://schemas.microsoft.com/office/2007/relationships/media" Target="../media/media4.m4a"/><Relationship Id="rId1" Type="http://schemas.openxmlformats.org/officeDocument/2006/relationships/audio" Target="../media/media4.m4a"/></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png"/><Relationship Id="rId2" Type="http://schemas.microsoft.com/office/2007/relationships/media" Target="../media/media5.m4a"/><Relationship Id="rId1" Type="http://schemas.openxmlformats.org/officeDocument/2006/relationships/audio" Target="../media/media5.m4a"/></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2.png"/><Relationship Id="rId2" Type="http://schemas.microsoft.com/office/2007/relationships/media" Target="../media/media6.m4a"/><Relationship Id="rId1" Type="http://schemas.openxmlformats.org/officeDocument/2006/relationships/audio" Target="../media/media6.m4a"/></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image" Target="../media/image13.png"/><Relationship Id="rId2" Type="http://schemas.microsoft.com/office/2007/relationships/media" Target="../media/media7.m4a"/><Relationship Id="rId1" Type="http://schemas.openxmlformats.org/officeDocument/2006/relationships/audio" Target="../media/media7.m4a"/></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3.xml"/><Relationship Id="rId5" Type="http://schemas.openxmlformats.org/officeDocument/2006/relationships/image" Target="../media/image14.jpeg"/><Relationship Id="rId4" Type="http://schemas.openxmlformats.org/officeDocument/2006/relationships/image" Target="../media/image17.jpeg"/><Relationship Id="rId3" Type="http://schemas.openxmlformats.org/officeDocument/2006/relationships/image" Target="../media/image7.png"/><Relationship Id="rId2" Type="http://schemas.microsoft.com/office/2007/relationships/media" Target="../media/audio1.wav"/><Relationship Id="rId1" Type="http://schemas.openxmlformats.org/officeDocument/2006/relationships/audio" Target="../media/audio1.wav"/></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3.wdp"/><Relationship Id="rId1"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5.jpeg"/><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openxmlformats.org/officeDocument/2006/relationships/image" Target="../media/image27.jpeg"/><Relationship Id="rId1" Type="http://schemas.openxmlformats.org/officeDocument/2006/relationships/image" Target="../media/image2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9.jpeg"/><Relationship Id="rId1" Type="http://schemas.openxmlformats.org/officeDocument/2006/relationships/image" Target="../media/image28.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1.jpeg"/><Relationship Id="rId1" Type="http://schemas.openxmlformats.org/officeDocument/2006/relationships/image" Target="../media/image30.jpe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2.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6.jpeg"/><Relationship Id="rId1" Type="http://schemas.openxmlformats.org/officeDocument/2006/relationships/image" Target="../media/image35.jpe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8.jpeg"/><Relationship Id="rId1" Type="http://schemas.openxmlformats.org/officeDocument/2006/relationships/image" Target="../media/image37.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0.jpeg"/><Relationship Id="rId1" Type="http://schemas.openxmlformats.org/officeDocument/2006/relationships/image" Target="../media/image31.jpeg"/></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29.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7.jpeg"/><Relationship Id="rId1" Type="http://schemas.openxmlformats.org/officeDocument/2006/relationships/image" Target="../media/image28.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1.jpeg"/><Relationship Id="rId1" Type="http://schemas.openxmlformats.org/officeDocument/2006/relationships/image" Target="../media/image2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4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5.jpeg"/><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image" Target="../media/image42.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7.jpeg"/><Relationship Id="rId1" Type="http://schemas.openxmlformats.org/officeDocument/2006/relationships/image" Target="../media/image46.jpe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9.jpeg"/><Relationship Id="rId1" Type="http://schemas.openxmlformats.org/officeDocument/2006/relationships/image" Target="../media/image48.jpeg"/></Relationships>
</file>

<file path=ppt/slides/_rels/slide4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image" Target="../media/image50.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4.jpeg"/><Relationship Id="rId1" Type="http://schemas.openxmlformats.org/officeDocument/2006/relationships/image" Target="../media/image53.jpe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3.wdp"/><Relationship Id="rId1"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4.jpeg"/><Relationship Id="rId1" Type="http://schemas.openxmlformats.org/officeDocument/2006/relationships/image" Target="../media/image53.jpe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2.jpeg"/><Relationship Id="rId1" Type="http://schemas.openxmlformats.org/officeDocument/2006/relationships/image" Target="../media/image51.jpe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8.jpeg"/><Relationship Id="rId1" Type="http://schemas.openxmlformats.org/officeDocument/2006/relationships/image" Target="../media/image50.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7.jpeg"/><Relationship Id="rId1" Type="http://schemas.openxmlformats.org/officeDocument/2006/relationships/image" Target="../media/image44.jpeg"/></Relationships>
</file>

<file path=ppt/slides/_rels/slide5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2.jpeg"/><Relationship Id="rId2" Type="http://schemas.openxmlformats.org/officeDocument/2006/relationships/image" Target="../media/image43.jpeg"/><Relationship Id="rId1" Type="http://schemas.openxmlformats.org/officeDocument/2006/relationships/image" Target="../media/image46.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6.jpeg"/><Relationship Id="rId1" Type="http://schemas.openxmlformats.org/officeDocument/2006/relationships/image" Target="../media/image55.jpe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8.jpeg"/><Relationship Id="rId1" Type="http://schemas.openxmlformats.org/officeDocument/2006/relationships/image" Target="../media/image57.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0.jpeg"/><Relationship Id="rId1" Type="http://schemas.openxmlformats.org/officeDocument/2006/relationships/image" Target="../media/image59.jpe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2.jpeg"/><Relationship Id="rId1" Type="http://schemas.openxmlformats.org/officeDocument/2006/relationships/image" Target="../media/image61.jpe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4.jpeg"/><Relationship Id="rId1" Type="http://schemas.openxmlformats.org/officeDocument/2006/relationships/image" Target="../media/image63.jpe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6.jpeg"/><Relationship Id="rId1" Type="http://schemas.openxmlformats.org/officeDocument/2006/relationships/image" Target="../media/image65.jpe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6.jpeg"/><Relationship Id="rId1" Type="http://schemas.openxmlformats.org/officeDocument/2006/relationships/image" Target="../media/image65.jpe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4.jpeg"/><Relationship Id="rId1" Type="http://schemas.openxmlformats.org/officeDocument/2006/relationships/image" Target="../media/image63.jpe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2.jpeg"/><Relationship Id="rId1" Type="http://schemas.openxmlformats.org/officeDocument/2006/relationships/image" Target="../media/image61.jpe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9.jpeg"/><Relationship Id="rId1" Type="http://schemas.openxmlformats.org/officeDocument/2006/relationships/image" Target="../media/image60.jpe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7.jpeg"/><Relationship Id="rId1" Type="http://schemas.openxmlformats.org/officeDocument/2006/relationships/image" Target="../media/image58.jpe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png"/><Relationship Id="rId3" Type="http://schemas.microsoft.com/office/2007/relationships/media" Target="../media/media1.m4a"/><Relationship Id="rId2" Type="http://schemas.openxmlformats.org/officeDocument/2006/relationships/audio" Target="../media/media1.m4a"/><Relationship Id="rId1"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5.jpeg"/><Relationship Id="rId1" Type="http://schemas.openxmlformats.org/officeDocument/2006/relationships/image" Target="../media/image56.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7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71.jpeg"/><Relationship Id="rId4" Type="http://schemas.openxmlformats.org/officeDocument/2006/relationships/image" Target="../media/image70.jpeg"/><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image" Target="../media/image67.jpeg"/></Relationships>
</file>

<file path=ppt/slides/_rels/slide7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image" Target="../media/image72.jpe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76.jpeg"/><Relationship Id="rId1" Type="http://schemas.openxmlformats.org/officeDocument/2006/relationships/image" Target="../media/image75.jpeg"/></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7.jpeg"/></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5.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79.jpeg"/><Relationship Id="rId1" Type="http://schemas.openxmlformats.org/officeDocument/2006/relationships/image" Target="../media/image78.jpe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xml"/><Relationship Id="rId3" Type="http://schemas.openxmlformats.org/officeDocument/2006/relationships/image" Target="../media/image7.png"/><Relationship Id="rId2" Type="http://schemas.microsoft.com/office/2007/relationships/media" Target="../media/audio1.wav"/><Relationship Id="rId1" Type="http://schemas.openxmlformats.org/officeDocument/2006/relationships/audio" Target="../media/audio1.wav"/></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81.jpeg"/><Relationship Id="rId1" Type="http://schemas.openxmlformats.org/officeDocument/2006/relationships/image" Target="../media/image80.jpeg"/></Relationships>
</file>

<file path=ppt/slides/_rels/slide8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80.jpeg"/><Relationship Id="rId4" Type="http://schemas.openxmlformats.org/officeDocument/2006/relationships/image" Target="../media/image69.jpeg"/><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image" Target="../media/image71.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6.xml"/></Relationships>
</file>

<file path=ppt/slides/_rels/slide8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image" Target="../media/image82.jpeg"/></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86.jpeg"/><Relationship Id="rId1" Type="http://schemas.openxmlformats.org/officeDocument/2006/relationships/image" Target="../media/image85.jpeg"/></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86.jpeg"/><Relationship Id="rId1" Type="http://schemas.openxmlformats.org/officeDocument/2006/relationships/image" Target="../media/image85.jpeg"/></Relationships>
</file>

<file path=ppt/slides/_rels/slide8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image" Target="../media/image82.jpe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xml"/><Relationship Id="rId3" Type="http://schemas.openxmlformats.org/officeDocument/2006/relationships/image" Target="../media/image8.png"/><Relationship Id="rId2" Type="http://schemas.microsoft.com/office/2007/relationships/media" Target="../media/media2.m4a"/><Relationship Id="rId1" Type="http://schemas.openxmlformats.org/officeDocument/2006/relationships/audio" Target="../media/media2.m4a"/></Relationships>
</file>

<file path=ppt/slides/_rels/slide9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image" Target="../media/image82.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image" Target="../media/image87.png"/></Relationships>
</file>

<file path=ppt/slides/_rels/slide9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91.jpeg"/><Relationship Id="rId2" Type="http://schemas.openxmlformats.org/officeDocument/2006/relationships/image" Target="../media/image89.jpeg"/><Relationship Id="rId1" Type="http://schemas.openxmlformats.org/officeDocument/2006/relationships/image" Target="../media/image90.jpeg"/></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93.jpeg"/><Relationship Id="rId1" Type="http://schemas.openxmlformats.org/officeDocument/2006/relationships/image" Target="../media/image92.jpeg"/></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95.jpeg"/><Relationship Id="rId1" Type="http://schemas.openxmlformats.org/officeDocument/2006/relationships/image" Target="../media/image94.jpeg"/></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6.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039962"/>
            <a:ext cx="9144000" cy="516830"/>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ru-RU" b="1" dirty="0" smtClean="0">
                <a:solidFill>
                  <a:srgbClr val="FF0000"/>
                </a:solidFill>
              </a:rPr>
              <a:t>Огневая подготовка</a:t>
            </a:r>
            <a:endParaRPr lang="ru-RU" dirty="0"/>
          </a:p>
        </p:txBody>
      </p:sp>
      <p:pic>
        <p:nvPicPr>
          <p:cNvPr id="4" name="Содержимое 3" descr="Обзор A&amp;K ПКМ: Часть 1 / Обзоры страйкбольного оружия &amp; экипировки / Strike UP - Страйкбол"/>
          <p:cNvPicPr>
            <a:picLocks noGrp="1"/>
          </p:cNvPicPr>
          <p:nvPr>
            <p:ph idx="1"/>
          </p:nvPr>
        </p:nvPicPr>
        <p:blipFill>
          <a:blip r:embed="rId1"/>
          <a:srcRect/>
          <a:stretch>
            <a:fillRect/>
          </a:stretch>
        </p:blipFill>
        <p:spPr bwMode="auto">
          <a:xfrm>
            <a:off x="0" y="1643050"/>
            <a:ext cx="9144000" cy="5098318"/>
          </a:xfrm>
          <a:prstGeom prst="rect">
            <a:avLst/>
          </a:prstGeom>
          <a:noFill/>
          <a:ln w="9525">
            <a:noFill/>
            <a:miter lim="800000"/>
            <a:headEnd/>
            <a:tailEnd/>
          </a:ln>
        </p:spPr>
      </p:pic>
      <p:sp>
        <p:nvSpPr>
          <p:cNvPr id="5" name="TextBox 4"/>
          <p:cNvSpPr txBox="1"/>
          <p:nvPr/>
        </p:nvSpPr>
        <p:spPr>
          <a:xfrm>
            <a:off x="1115269" y="116632"/>
            <a:ext cx="6696744" cy="923330"/>
          </a:xfrm>
          <a:prstGeom prst="rect">
            <a:avLst/>
          </a:prstGeom>
          <a:noFill/>
        </p:spPr>
        <p:txBody>
          <a:bodyPr wrap="square" rtlCol="0" anchor="ctr">
            <a:spAutoFit/>
          </a:bodyPr>
          <a:lstStyle/>
          <a:p>
            <a:pPr algn="ctr"/>
            <a:r>
              <a:rPr lang="ru-RU" altLang="ru-RU" b="1" dirty="0" smtClean="0">
                <a:latin typeface="Arial" panose="020B0604020202020204" pitchFamily="34" charset="0"/>
              </a:rPr>
              <a:t>Военный учебный центр  при ФГБОУ ВО </a:t>
            </a:r>
            <a:endParaRPr lang="ru-RU" altLang="ru-RU" b="1" dirty="0" smtClean="0">
              <a:latin typeface="Arial" panose="020B0604020202020204" pitchFamily="34" charset="0"/>
            </a:endParaRPr>
          </a:p>
          <a:p>
            <a:pPr algn="ctr"/>
            <a:r>
              <a:rPr lang="ru-RU" altLang="ru-RU" b="1" dirty="0" smtClean="0">
                <a:latin typeface="Arial" panose="020B0604020202020204" pitchFamily="34" charset="0"/>
              </a:rPr>
              <a:t>«Забайкальский государственный университет»</a:t>
            </a:r>
            <a:endParaRPr lang="ru-RU" altLang="ru-RU" b="1" dirty="0" smtClean="0">
              <a:latin typeface="Arial" panose="020B0604020202020204" pitchFamily="34" charset="0"/>
            </a:endParaRPr>
          </a:p>
          <a:p>
            <a:endParaRPr lang="ru-RU"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2"/>
          <p:cNvSpPr>
            <a:spLocks noChangeArrowheads="1"/>
          </p:cNvSpPr>
          <p:nvPr/>
        </p:nvSpPr>
        <p:spPr bwMode="auto">
          <a:xfrm>
            <a:off x="0" y="0"/>
            <a:ext cx="9133840" cy="460375"/>
          </a:xfrm>
          <a:prstGeom prst="rect">
            <a:avLst/>
          </a:prstGeom>
          <a:solidFill>
            <a:schemeClr val="accent2">
              <a:lumMod val="75000"/>
            </a:schemeClr>
          </a:solidFill>
          <a:ln w="57150" cmpd="thickThin">
            <a:noFill/>
            <a:miter lim="800000"/>
          </a:ln>
        </p:spPr>
        <p:txBody>
          <a:bodyPr wrap="square">
            <a:spAutoFit/>
          </a:bodyPr>
          <a:lstStyle/>
          <a:p>
            <a:pPr algn="ctr"/>
            <a:r>
              <a:rPr lang="ru-RU" altLang="ru-RU" sz="2400" b="1" dirty="0" smtClean="0">
                <a:solidFill>
                  <a:schemeClr val="bg1"/>
                </a:solidFill>
              </a:rPr>
              <a:t>Проверка кучности боя</a:t>
            </a:r>
            <a:endParaRPr lang="ru-RU" altLang="ru-RU" sz="2400" b="1" dirty="0">
              <a:solidFill>
                <a:schemeClr val="bg1"/>
              </a:solidFill>
              <a:latin typeface="Arial" panose="020B0604020202020204" pitchFamily="34" charset="0"/>
            </a:endParaRPr>
          </a:p>
        </p:txBody>
      </p:sp>
      <p:grpSp>
        <p:nvGrpSpPr>
          <p:cNvPr id="25" name="Группа 24"/>
          <p:cNvGrpSpPr/>
          <p:nvPr/>
        </p:nvGrpSpPr>
        <p:grpSpPr>
          <a:xfrm>
            <a:off x="1043608" y="1412776"/>
            <a:ext cx="3024336" cy="4320480"/>
            <a:chOff x="2267744" y="2196905"/>
            <a:chExt cx="1539475" cy="2060293"/>
          </a:xfrm>
        </p:grpSpPr>
        <p:grpSp>
          <p:nvGrpSpPr>
            <p:cNvPr id="22" name="Группа 21"/>
            <p:cNvGrpSpPr/>
            <p:nvPr/>
          </p:nvGrpSpPr>
          <p:grpSpPr>
            <a:xfrm>
              <a:off x="2267744" y="2196905"/>
              <a:ext cx="1515482" cy="2060293"/>
              <a:chOff x="2194079" y="2196905"/>
              <a:chExt cx="1515482" cy="2060293"/>
            </a:xfrm>
          </p:grpSpPr>
          <p:grpSp>
            <p:nvGrpSpPr>
              <p:cNvPr id="8" name="Группа 7"/>
              <p:cNvGrpSpPr/>
              <p:nvPr/>
            </p:nvGrpSpPr>
            <p:grpSpPr>
              <a:xfrm>
                <a:off x="2194079" y="2196905"/>
                <a:ext cx="1513825" cy="2060293"/>
                <a:chOff x="2173372" y="3738227"/>
                <a:chExt cx="1174493" cy="1562981"/>
              </a:xfrm>
            </p:grpSpPr>
            <p:sp>
              <p:nvSpPr>
                <p:cNvPr id="7" name="Прямоугольник 6"/>
                <p:cNvSpPr/>
                <p:nvPr/>
              </p:nvSpPr>
              <p:spPr>
                <a:xfrm>
                  <a:off x="2173372" y="4191471"/>
                  <a:ext cx="1174492" cy="1109737"/>
                </a:xfrm>
                <a:prstGeom prst="rect">
                  <a:avLst/>
                </a:prstGeom>
                <a:solidFill>
                  <a:schemeClr val="tx1"/>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Овал 10"/>
                <p:cNvSpPr/>
                <p:nvPr/>
              </p:nvSpPr>
              <p:spPr>
                <a:xfrm>
                  <a:off x="2173374" y="3738227"/>
                  <a:ext cx="1174491" cy="100811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9" name="Овал 8"/>
              <p:cNvSpPr/>
              <p:nvPr/>
            </p:nvSpPr>
            <p:spPr>
              <a:xfrm>
                <a:off x="2195736" y="2204864"/>
                <a:ext cx="1513825" cy="136815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Овал 13"/>
              <p:cNvSpPr/>
              <p:nvPr/>
            </p:nvSpPr>
            <p:spPr>
              <a:xfrm>
                <a:off x="2699791" y="2645298"/>
                <a:ext cx="520604" cy="47874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Овал 14"/>
              <p:cNvSpPr/>
              <p:nvPr/>
            </p:nvSpPr>
            <p:spPr>
              <a:xfrm>
                <a:off x="2483768" y="2426960"/>
                <a:ext cx="952872" cy="93003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cxnSp>
          <p:nvCxnSpPr>
            <p:cNvPr id="21" name="Прямая соединительная линия 20"/>
            <p:cNvCxnSpPr/>
            <p:nvPr/>
          </p:nvCxnSpPr>
          <p:spPr>
            <a:xfrm>
              <a:off x="3024000" y="2204864"/>
              <a:ext cx="0" cy="205233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a:off x="2293394" y="3645024"/>
              <a:ext cx="151382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p:cNvCxnSpPr/>
            <p:nvPr/>
          </p:nvCxnSpPr>
          <p:spPr>
            <a:xfrm>
              <a:off x="2269401" y="2888940"/>
              <a:ext cx="151382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1" name="Овал 30"/>
          <p:cNvSpPr/>
          <p:nvPr/>
        </p:nvSpPr>
        <p:spPr>
          <a:xfrm>
            <a:off x="2627784" y="2924944"/>
            <a:ext cx="211290" cy="18626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Скругленная прямоугольная выноска 31"/>
          <p:cNvSpPr/>
          <p:nvPr/>
        </p:nvSpPr>
        <p:spPr>
          <a:xfrm>
            <a:off x="1331640" y="5949280"/>
            <a:ext cx="2131634" cy="636735"/>
          </a:xfrm>
          <a:prstGeom prst="wedgeRoundRectCallout">
            <a:avLst>
              <a:gd name="adj1" fmla="val 49313"/>
              <a:gd name="adj2" fmla="val -52673"/>
              <a:gd name="adj3" fmla="val 16667"/>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ru-RU" b="1" dirty="0" smtClean="0"/>
              <a:t>Нормальная кучность боя</a:t>
            </a:r>
            <a:endParaRPr lang="ru-RU" b="1" dirty="0"/>
          </a:p>
        </p:txBody>
      </p:sp>
      <p:sp>
        <p:nvSpPr>
          <p:cNvPr id="23" name="Овал 22"/>
          <p:cNvSpPr/>
          <p:nvPr/>
        </p:nvSpPr>
        <p:spPr>
          <a:xfrm>
            <a:off x="2195736" y="2780928"/>
            <a:ext cx="211290" cy="18626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Овал 25"/>
          <p:cNvSpPr/>
          <p:nvPr/>
        </p:nvSpPr>
        <p:spPr>
          <a:xfrm>
            <a:off x="2627784" y="2420888"/>
            <a:ext cx="211290" cy="18626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Овал 27"/>
          <p:cNvSpPr/>
          <p:nvPr/>
        </p:nvSpPr>
        <p:spPr>
          <a:xfrm>
            <a:off x="1043608" y="1412776"/>
            <a:ext cx="2952328" cy="288032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Овал 28"/>
          <p:cNvSpPr/>
          <p:nvPr/>
        </p:nvSpPr>
        <p:spPr>
          <a:xfrm>
            <a:off x="2195736" y="3068960"/>
            <a:ext cx="211290" cy="18626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0" name="Группа 29"/>
          <p:cNvGrpSpPr/>
          <p:nvPr/>
        </p:nvGrpSpPr>
        <p:grpSpPr>
          <a:xfrm>
            <a:off x="5220074" y="1412776"/>
            <a:ext cx="3024334" cy="4320480"/>
            <a:chOff x="2267745" y="2196905"/>
            <a:chExt cx="1539474" cy="2060293"/>
          </a:xfrm>
        </p:grpSpPr>
        <p:grpSp>
          <p:nvGrpSpPr>
            <p:cNvPr id="34" name="Группа 21"/>
            <p:cNvGrpSpPr/>
            <p:nvPr/>
          </p:nvGrpSpPr>
          <p:grpSpPr>
            <a:xfrm>
              <a:off x="2267745" y="2196905"/>
              <a:ext cx="1515481" cy="2060293"/>
              <a:chOff x="2194080" y="2196905"/>
              <a:chExt cx="1515481" cy="2060293"/>
            </a:xfrm>
          </p:grpSpPr>
          <p:grpSp>
            <p:nvGrpSpPr>
              <p:cNvPr id="38" name="Группа 7"/>
              <p:cNvGrpSpPr/>
              <p:nvPr/>
            </p:nvGrpSpPr>
            <p:grpSpPr>
              <a:xfrm>
                <a:off x="2194080" y="2196905"/>
                <a:ext cx="1513824" cy="2060293"/>
                <a:chOff x="2173372" y="3738227"/>
                <a:chExt cx="1174492" cy="1562981"/>
              </a:xfrm>
            </p:grpSpPr>
            <p:sp>
              <p:nvSpPr>
                <p:cNvPr id="42" name="Прямоугольник 6"/>
                <p:cNvSpPr/>
                <p:nvPr/>
              </p:nvSpPr>
              <p:spPr>
                <a:xfrm>
                  <a:off x="2173372" y="4191471"/>
                  <a:ext cx="1174492" cy="1109737"/>
                </a:xfrm>
                <a:prstGeom prst="rect">
                  <a:avLst/>
                </a:prstGeom>
                <a:solidFill>
                  <a:schemeClr val="tx1"/>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Овал 42"/>
                <p:cNvSpPr/>
                <p:nvPr/>
              </p:nvSpPr>
              <p:spPr>
                <a:xfrm>
                  <a:off x="2173373" y="3738227"/>
                  <a:ext cx="1174491" cy="100811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9" name="Овал 38"/>
              <p:cNvSpPr/>
              <p:nvPr/>
            </p:nvSpPr>
            <p:spPr>
              <a:xfrm>
                <a:off x="2195736" y="2204864"/>
                <a:ext cx="1513825" cy="136815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Овал 39"/>
              <p:cNvSpPr/>
              <p:nvPr/>
            </p:nvSpPr>
            <p:spPr>
              <a:xfrm>
                <a:off x="2699791" y="2645298"/>
                <a:ext cx="520604" cy="47874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Овал 40"/>
              <p:cNvSpPr/>
              <p:nvPr/>
            </p:nvSpPr>
            <p:spPr>
              <a:xfrm>
                <a:off x="2483768" y="2426960"/>
                <a:ext cx="952872" cy="93003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cxnSp>
          <p:nvCxnSpPr>
            <p:cNvPr id="35" name="Прямая соединительная линия 34"/>
            <p:cNvCxnSpPr/>
            <p:nvPr/>
          </p:nvCxnSpPr>
          <p:spPr>
            <a:xfrm>
              <a:off x="3024000" y="2204864"/>
              <a:ext cx="0" cy="205233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Прямая соединительная линия 35"/>
            <p:cNvCxnSpPr/>
            <p:nvPr/>
          </p:nvCxnSpPr>
          <p:spPr>
            <a:xfrm>
              <a:off x="2293394" y="3645024"/>
              <a:ext cx="151382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p:cNvCxnSpPr/>
            <p:nvPr/>
          </p:nvCxnSpPr>
          <p:spPr>
            <a:xfrm>
              <a:off x="2269401" y="2888940"/>
              <a:ext cx="151382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4" name="Овал 43"/>
          <p:cNvSpPr/>
          <p:nvPr/>
        </p:nvSpPr>
        <p:spPr>
          <a:xfrm>
            <a:off x="8028384" y="3933056"/>
            <a:ext cx="211290" cy="18626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Скругленная прямоугольная выноска 44"/>
          <p:cNvSpPr/>
          <p:nvPr/>
        </p:nvSpPr>
        <p:spPr>
          <a:xfrm>
            <a:off x="5292080" y="5949280"/>
            <a:ext cx="2736304" cy="636735"/>
          </a:xfrm>
          <a:prstGeom prst="wedgeRoundRectCallout">
            <a:avLst>
              <a:gd name="adj1" fmla="val 27050"/>
              <a:gd name="adj2" fmla="val -52673"/>
              <a:gd name="adj3" fmla="val 16667"/>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ru-RU" b="1" dirty="0" smtClean="0"/>
              <a:t>Неудовлетворительная  кучность боя</a:t>
            </a:r>
            <a:endParaRPr lang="ru-RU" b="1" dirty="0"/>
          </a:p>
        </p:txBody>
      </p:sp>
      <p:sp>
        <p:nvSpPr>
          <p:cNvPr id="46" name="Овал 45"/>
          <p:cNvSpPr/>
          <p:nvPr/>
        </p:nvSpPr>
        <p:spPr>
          <a:xfrm>
            <a:off x="5004048" y="1988840"/>
            <a:ext cx="211290" cy="18626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Овал 46"/>
          <p:cNvSpPr/>
          <p:nvPr/>
        </p:nvSpPr>
        <p:spPr>
          <a:xfrm>
            <a:off x="7236296" y="2420888"/>
            <a:ext cx="211290" cy="18626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8" name="Овал 47"/>
          <p:cNvSpPr/>
          <p:nvPr/>
        </p:nvSpPr>
        <p:spPr>
          <a:xfrm>
            <a:off x="5220072" y="1412776"/>
            <a:ext cx="2952328" cy="288032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9" name="Овал 48"/>
          <p:cNvSpPr/>
          <p:nvPr/>
        </p:nvSpPr>
        <p:spPr>
          <a:xfrm>
            <a:off x="5580112" y="4653136"/>
            <a:ext cx="211290" cy="18626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0" name="Скругленная прямоугольная выноска 49"/>
          <p:cNvSpPr/>
          <p:nvPr/>
        </p:nvSpPr>
        <p:spPr>
          <a:xfrm>
            <a:off x="4067944" y="764704"/>
            <a:ext cx="2131634" cy="1008112"/>
          </a:xfrm>
          <a:prstGeom prst="wedgeRoundRectCallout">
            <a:avLst>
              <a:gd name="adj1" fmla="val 105235"/>
              <a:gd name="adj2" fmla="val 34300"/>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b="1" dirty="0" smtClean="0"/>
              <a:t>Три пробоины за пределами большого круга</a:t>
            </a:r>
            <a:endParaRPr lang="ru-RU" b="1" dirty="0"/>
          </a:p>
        </p:txBody>
      </p:sp>
      <p:pic>
        <p:nvPicPr>
          <p:cNvPr id="2" name="Записанный звук">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cstate="print"/>
          <a:stretch>
            <a:fillRect/>
          </a:stretch>
        </p:blipFill>
        <p:spPr>
          <a:xfrm>
            <a:off x="608595" y="6309320"/>
            <a:ext cx="310250" cy="310250"/>
          </a:xfrm>
          <a:prstGeom prst="rect">
            <a:avLst/>
          </a:prstGeom>
        </p:spPr>
      </p:pic>
      <p:cxnSp>
        <p:nvCxnSpPr>
          <p:cNvPr id="52" name="Прямая со стрелкой 51"/>
          <p:cNvCxnSpPr>
            <a:endCxn id="11" idx="1"/>
          </p:cNvCxnSpPr>
          <p:nvPr/>
        </p:nvCxnSpPr>
        <p:spPr>
          <a:xfrm flipH="1" flipV="1">
            <a:off x="1479137" y="1820876"/>
            <a:ext cx="1076639" cy="103206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1619672" y="1628800"/>
            <a:ext cx="1008112" cy="369332"/>
          </a:xfrm>
          <a:prstGeom prst="rect">
            <a:avLst/>
          </a:prstGeom>
          <a:noFill/>
        </p:spPr>
        <p:txBody>
          <a:bodyPr wrap="square" rtlCol="0">
            <a:spAutoFit/>
          </a:bodyPr>
          <a:lstStyle/>
          <a:p>
            <a:r>
              <a:rPr lang="ru-RU" b="1" dirty="0" smtClean="0">
                <a:solidFill>
                  <a:srgbClr val="FFFF00"/>
                </a:solidFill>
              </a:rPr>
              <a:t>12,5 см.</a:t>
            </a:r>
            <a:endParaRPr lang="ru-RU" b="1" dirty="0">
              <a:solidFill>
                <a:srgbClr val="FFFF00"/>
              </a:solidFill>
            </a:endParaRPr>
          </a:p>
        </p:txBody>
      </p:sp>
      <p:sp>
        <p:nvSpPr>
          <p:cNvPr id="33" name="Скругленная прямоугольная выноска 32"/>
          <p:cNvSpPr/>
          <p:nvPr/>
        </p:nvSpPr>
        <p:spPr>
          <a:xfrm>
            <a:off x="2987824" y="3861048"/>
            <a:ext cx="2131634" cy="1008112"/>
          </a:xfrm>
          <a:prstGeom prst="wedgeRoundRectCallout">
            <a:avLst>
              <a:gd name="adj1" fmla="val -51658"/>
              <a:gd name="adj2" fmla="val -117684"/>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b="1" dirty="0" smtClean="0"/>
              <a:t>Все пробоины уместились в малый круг</a:t>
            </a:r>
            <a:endParaRPr lang="ru-RU" b="1" dirty="0"/>
          </a:p>
        </p:txBody>
      </p:sp>
    </p:spTree>
  </p:cSld>
  <p:clrMapOvr>
    <a:masterClrMapping/>
  </p:clrMapOvr>
  <mc:AlternateContent xmlns:mc="http://schemas.openxmlformats.org/markup-compatibility/2006">
    <mc:Choice xmlns:p14="http://schemas.microsoft.com/office/powerpoint/2010/main" Requires="p14">
      <p:transition spd="slow" p14:dur="2000" advClick="0" advTm="46000"/>
    </mc:Choice>
    <mc:Fallback>
      <p:transition spd="slow" advClick="0" advTm="4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534" fill="hold"/>
                                        <p:tgtEl>
                                          <p:spTgt spid="2"/>
                                        </p:tgtEl>
                                      </p:cBhvr>
                                    </p:cmd>
                                  </p:childTnLst>
                                </p:cTn>
                              </p:par>
                              <p:par>
                                <p:cTn id="7" presetID="22" presetClass="entr" presetSubtype="4" fill="hold" grpId="1" nodeType="withEffect">
                                  <p:stCondLst>
                                    <p:cond delay="3000"/>
                                  </p:stCondLst>
                                  <p:childTnLst>
                                    <p:set>
                                      <p:cBhvr>
                                        <p:cTn id="8" dur="1" fill="hold">
                                          <p:stCondLst>
                                            <p:cond delay="0"/>
                                          </p:stCondLst>
                                        </p:cTn>
                                        <p:tgtEl>
                                          <p:spTgt spid="31"/>
                                        </p:tgtEl>
                                        <p:attrNameLst>
                                          <p:attrName>style.visibility</p:attrName>
                                        </p:attrNameLst>
                                      </p:cBhvr>
                                      <p:to>
                                        <p:strVal val="visible"/>
                                      </p:to>
                                    </p:set>
                                    <p:animEffect transition="in" filter="wipe(down)">
                                      <p:cBhvr>
                                        <p:cTn id="9" dur="500"/>
                                        <p:tgtEl>
                                          <p:spTgt spid="31"/>
                                        </p:tgtEl>
                                      </p:cBhvr>
                                    </p:animEffect>
                                  </p:childTnLst>
                                </p:cTn>
                              </p:par>
                              <p:par>
                                <p:cTn id="10" presetID="26" presetClass="emph" presetSubtype="0" repeatCount="2000" fill="hold" grpId="0" nodeType="withEffect">
                                  <p:stCondLst>
                                    <p:cond delay="21000"/>
                                  </p:stCondLst>
                                  <p:childTnLst>
                                    <p:animEffect transition="out" filter="fade">
                                      <p:cBhvr>
                                        <p:cTn id="11" dur="500" tmFilter="0, 0; .2, .5; .8, .5; 1, 0"/>
                                        <p:tgtEl>
                                          <p:spTgt spid="31"/>
                                        </p:tgtEl>
                                      </p:cBhvr>
                                    </p:animEffect>
                                    <p:animScale>
                                      <p:cBhvr>
                                        <p:cTn id="12" dur="250" autoRev="1" fill="hold"/>
                                        <p:tgtEl>
                                          <p:spTgt spid="31"/>
                                        </p:tgtEl>
                                      </p:cBhvr>
                                      <p:by x="105000" y="105000"/>
                                    </p:animScale>
                                  </p:childTnLst>
                                </p:cTn>
                              </p:par>
                              <p:par>
                                <p:cTn id="13" presetID="22" presetClass="entr" presetSubtype="4" fill="hold" grpId="1" nodeType="withEffect">
                                  <p:stCondLst>
                                    <p:cond delay="400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par>
                                <p:cTn id="16" presetID="26" presetClass="emph" presetSubtype="0" repeatCount="2000" fill="hold" grpId="0" nodeType="withEffect">
                                  <p:stCondLst>
                                    <p:cond delay="21000"/>
                                  </p:stCondLst>
                                  <p:childTnLst>
                                    <p:animEffect transition="out" filter="fade">
                                      <p:cBhvr>
                                        <p:cTn id="17" dur="500" tmFilter="0, 0; .2, .5; .8, .5; 1, 0"/>
                                        <p:tgtEl>
                                          <p:spTgt spid="23"/>
                                        </p:tgtEl>
                                      </p:cBhvr>
                                    </p:animEffect>
                                    <p:animScale>
                                      <p:cBhvr>
                                        <p:cTn id="18" dur="250" autoRev="1" fill="hold"/>
                                        <p:tgtEl>
                                          <p:spTgt spid="23"/>
                                        </p:tgtEl>
                                      </p:cBhvr>
                                      <p:by x="105000" y="105000"/>
                                    </p:animScale>
                                  </p:childTnLst>
                                </p:cTn>
                              </p:par>
                              <p:par>
                                <p:cTn id="19" presetID="22" presetClass="entr" presetSubtype="4" fill="hold" grpId="1" nodeType="withEffect">
                                  <p:stCondLst>
                                    <p:cond delay="500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6" presetClass="emph" presetSubtype="0" repeatCount="2000" fill="hold" grpId="0" nodeType="withEffect">
                                  <p:stCondLst>
                                    <p:cond delay="21000"/>
                                  </p:stCondLst>
                                  <p:childTnLst>
                                    <p:animEffect transition="out" filter="fade">
                                      <p:cBhvr>
                                        <p:cTn id="23" dur="500" tmFilter="0, 0; .2, .5; .8, .5; 1, 0"/>
                                        <p:tgtEl>
                                          <p:spTgt spid="29"/>
                                        </p:tgtEl>
                                      </p:cBhvr>
                                    </p:animEffect>
                                    <p:animScale>
                                      <p:cBhvr>
                                        <p:cTn id="24" dur="250" autoRev="1" fill="hold"/>
                                        <p:tgtEl>
                                          <p:spTgt spid="29"/>
                                        </p:tgtEl>
                                      </p:cBhvr>
                                      <p:by x="105000" y="105000"/>
                                    </p:animScale>
                                  </p:childTnLst>
                                </p:cTn>
                              </p:par>
                              <p:par>
                                <p:cTn id="25" presetID="22" presetClass="entr" presetSubtype="4" fill="hold" grpId="1" nodeType="withEffect">
                                  <p:stCondLst>
                                    <p:cond delay="600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par>
                                <p:cTn id="28" presetID="26" presetClass="emph" presetSubtype="0" repeatCount="2000" fill="hold" grpId="0" nodeType="withEffect">
                                  <p:stCondLst>
                                    <p:cond delay="21000"/>
                                  </p:stCondLst>
                                  <p:childTnLst>
                                    <p:animEffect transition="out" filter="fade">
                                      <p:cBhvr>
                                        <p:cTn id="29" dur="500" tmFilter="0, 0; .2, .5; .8, .5; 1, 0"/>
                                        <p:tgtEl>
                                          <p:spTgt spid="26"/>
                                        </p:tgtEl>
                                      </p:cBhvr>
                                    </p:animEffect>
                                    <p:animScale>
                                      <p:cBhvr>
                                        <p:cTn id="30" dur="250" autoRev="1" fill="hold"/>
                                        <p:tgtEl>
                                          <p:spTgt spid="26"/>
                                        </p:tgtEl>
                                      </p:cBhvr>
                                      <p:by x="105000" y="105000"/>
                                    </p:animScale>
                                  </p:childTnLst>
                                </p:cTn>
                              </p:par>
                              <p:par>
                                <p:cTn id="31" presetID="53" presetClass="entr" presetSubtype="16" fill="hold" grpId="1" nodeType="withEffect">
                                  <p:stCondLst>
                                    <p:cond delay="25000"/>
                                  </p:stCondLst>
                                  <p:childTnLst>
                                    <p:set>
                                      <p:cBhvr>
                                        <p:cTn id="32" dur="1" fill="hold">
                                          <p:stCondLst>
                                            <p:cond delay="0"/>
                                          </p:stCondLst>
                                        </p:cTn>
                                        <p:tgtEl>
                                          <p:spTgt spid="28"/>
                                        </p:tgtEl>
                                        <p:attrNameLst>
                                          <p:attrName>style.visibility</p:attrName>
                                        </p:attrNameLst>
                                      </p:cBhvr>
                                      <p:to>
                                        <p:strVal val="visible"/>
                                      </p:to>
                                    </p:set>
                                    <p:anim calcmode="lin" valueType="num">
                                      <p:cBhvr>
                                        <p:cTn id="33" dur="500" fill="hold"/>
                                        <p:tgtEl>
                                          <p:spTgt spid="28"/>
                                        </p:tgtEl>
                                        <p:attrNameLst>
                                          <p:attrName>ppt_w</p:attrName>
                                        </p:attrNameLst>
                                      </p:cBhvr>
                                      <p:tavLst>
                                        <p:tav tm="0">
                                          <p:val>
                                            <p:fltVal val="0"/>
                                          </p:val>
                                        </p:tav>
                                        <p:tav tm="100000">
                                          <p:val>
                                            <p:strVal val="#ppt_w"/>
                                          </p:val>
                                        </p:tav>
                                      </p:tavLst>
                                    </p:anim>
                                    <p:anim calcmode="lin" valueType="num">
                                      <p:cBhvr>
                                        <p:cTn id="34" dur="500" fill="hold"/>
                                        <p:tgtEl>
                                          <p:spTgt spid="28"/>
                                        </p:tgtEl>
                                        <p:attrNameLst>
                                          <p:attrName>ppt_h</p:attrName>
                                        </p:attrNameLst>
                                      </p:cBhvr>
                                      <p:tavLst>
                                        <p:tav tm="0">
                                          <p:val>
                                            <p:fltVal val="0"/>
                                          </p:val>
                                        </p:tav>
                                        <p:tav tm="100000">
                                          <p:val>
                                            <p:strVal val="#ppt_h"/>
                                          </p:val>
                                        </p:tav>
                                      </p:tavLst>
                                    </p:anim>
                                    <p:animEffect transition="in" filter="fade">
                                      <p:cBhvr>
                                        <p:cTn id="35" dur="500"/>
                                        <p:tgtEl>
                                          <p:spTgt spid="28"/>
                                        </p:tgtEl>
                                      </p:cBhvr>
                                    </p:animEffect>
                                  </p:childTnLst>
                                </p:cTn>
                              </p:par>
                              <p:par>
                                <p:cTn id="36" presetID="53" presetClass="entr" presetSubtype="16" fill="hold" nodeType="withEffect">
                                  <p:stCondLst>
                                    <p:cond delay="26000"/>
                                  </p:stCondLst>
                                  <p:childTnLst>
                                    <p:set>
                                      <p:cBhvr>
                                        <p:cTn id="37" dur="1" fill="hold">
                                          <p:stCondLst>
                                            <p:cond delay="0"/>
                                          </p:stCondLst>
                                        </p:cTn>
                                        <p:tgtEl>
                                          <p:spTgt spid="52"/>
                                        </p:tgtEl>
                                        <p:attrNameLst>
                                          <p:attrName>style.visibility</p:attrName>
                                        </p:attrNameLst>
                                      </p:cBhvr>
                                      <p:to>
                                        <p:strVal val="visible"/>
                                      </p:to>
                                    </p:set>
                                    <p:anim calcmode="lin" valueType="num">
                                      <p:cBhvr>
                                        <p:cTn id="38" dur="500" fill="hold"/>
                                        <p:tgtEl>
                                          <p:spTgt spid="52"/>
                                        </p:tgtEl>
                                        <p:attrNameLst>
                                          <p:attrName>ppt_w</p:attrName>
                                        </p:attrNameLst>
                                      </p:cBhvr>
                                      <p:tavLst>
                                        <p:tav tm="0">
                                          <p:val>
                                            <p:fltVal val="0"/>
                                          </p:val>
                                        </p:tav>
                                        <p:tav tm="100000">
                                          <p:val>
                                            <p:strVal val="#ppt_w"/>
                                          </p:val>
                                        </p:tav>
                                      </p:tavLst>
                                    </p:anim>
                                    <p:anim calcmode="lin" valueType="num">
                                      <p:cBhvr>
                                        <p:cTn id="39" dur="500" fill="hold"/>
                                        <p:tgtEl>
                                          <p:spTgt spid="52"/>
                                        </p:tgtEl>
                                        <p:attrNameLst>
                                          <p:attrName>ppt_h</p:attrName>
                                        </p:attrNameLst>
                                      </p:cBhvr>
                                      <p:tavLst>
                                        <p:tav tm="0">
                                          <p:val>
                                            <p:fltVal val="0"/>
                                          </p:val>
                                        </p:tav>
                                        <p:tav tm="100000">
                                          <p:val>
                                            <p:strVal val="#ppt_h"/>
                                          </p:val>
                                        </p:tav>
                                      </p:tavLst>
                                    </p:anim>
                                    <p:animEffect transition="in" filter="fade">
                                      <p:cBhvr>
                                        <p:cTn id="40" dur="500"/>
                                        <p:tgtEl>
                                          <p:spTgt spid="52"/>
                                        </p:tgtEl>
                                      </p:cBhvr>
                                    </p:animEffect>
                                  </p:childTnLst>
                                </p:cTn>
                              </p:par>
                              <p:par>
                                <p:cTn id="41" presetID="53" presetClass="entr" presetSubtype="16" fill="hold" grpId="0" nodeType="withEffect">
                                  <p:stCondLst>
                                    <p:cond delay="27000"/>
                                  </p:stCondLst>
                                  <p:childTnLst>
                                    <p:set>
                                      <p:cBhvr>
                                        <p:cTn id="42" dur="1" fill="hold">
                                          <p:stCondLst>
                                            <p:cond delay="0"/>
                                          </p:stCondLst>
                                        </p:cTn>
                                        <p:tgtEl>
                                          <p:spTgt spid="54"/>
                                        </p:tgtEl>
                                        <p:attrNameLst>
                                          <p:attrName>style.visibility</p:attrName>
                                        </p:attrNameLst>
                                      </p:cBhvr>
                                      <p:to>
                                        <p:strVal val="visible"/>
                                      </p:to>
                                    </p:set>
                                    <p:anim calcmode="lin" valueType="num">
                                      <p:cBhvr>
                                        <p:cTn id="43" dur="500" fill="hold"/>
                                        <p:tgtEl>
                                          <p:spTgt spid="54"/>
                                        </p:tgtEl>
                                        <p:attrNameLst>
                                          <p:attrName>ppt_w</p:attrName>
                                        </p:attrNameLst>
                                      </p:cBhvr>
                                      <p:tavLst>
                                        <p:tav tm="0">
                                          <p:val>
                                            <p:fltVal val="0"/>
                                          </p:val>
                                        </p:tav>
                                        <p:tav tm="100000">
                                          <p:val>
                                            <p:strVal val="#ppt_w"/>
                                          </p:val>
                                        </p:tav>
                                      </p:tavLst>
                                    </p:anim>
                                    <p:anim calcmode="lin" valueType="num">
                                      <p:cBhvr>
                                        <p:cTn id="44" dur="500" fill="hold"/>
                                        <p:tgtEl>
                                          <p:spTgt spid="54"/>
                                        </p:tgtEl>
                                        <p:attrNameLst>
                                          <p:attrName>ppt_h</p:attrName>
                                        </p:attrNameLst>
                                      </p:cBhvr>
                                      <p:tavLst>
                                        <p:tav tm="0">
                                          <p:val>
                                            <p:fltVal val="0"/>
                                          </p:val>
                                        </p:tav>
                                        <p:tav tm="100000">
                                          <p:val>
                                            <p:strVal val="#ppt_h"/>
                                          </p:val>
                                        </p:tav>
                                      </p:tavLst>
                                    </p:anim>
                                    <p:animEffect transition="in" filter="fade">
                                      <p:cBhvr>
                                        <p:cTn id="45" dur="500"/>
                                        <p:tgtEl>
                                          <p:spTgt spid="54"/>
                                        </p:tgtEl>
                                      </p:cBhvr>
                                    </p:animEffect>
                                  </p:childTnLst>
                                </p:cTn>
                              </p:par>
                              <p:par>
                                <p:cTn id="46" presetID="1" presetClass="entr" presetSubtype="0" fill="hold" grpId="0" nodeType="withEffect">
                                  <p:stCondLst>
                                    <p:cond delay="28000"/>
                                  </p:stCondLst>
                                  <p:childTnLst>
                                    <p:set>
                                      <p:cBhvr>
                                        <p:cTn id="47" dur="1" fill="hold">
                                          <p:stCondLst>
                                            <p:cond delay="0"/>
                                          </p:stCondLst>
                                        </p:cTn>
                                        <p:tgtEl>
                                          <p:spTgt spid="33"/>
                                        </p:tgtEl>
                                        <p:attrNameLst>
                                          <p:attrName>style.visibility</p:attrName>
                                        </p:attrNameLst>
                                      </p:cBhvr>
                                      <p:to>
                                        <p:strVal val="visible"/>
                                      </p:to>
                                    </p:set>
                                  </p:childTnLst>
                                </p:cTn>
                              </p:par>
                              <p:par>
                                <p:cTn id="48" presetID="26" presetClass="emph" presetSubtype="0" repeatCount="3000" fill="hold" grpId="0" nodeType="withEffect">
                                  <p:stCondLst>
                                    <p:cond delay="29000"/>
                                  </p:stCondLst>
                                  <p:childTnLst>
                                    <p:animEffect transition="out" filter="fade">
                                      <p:cBhvr>
                                        <p:cTn id="49" dur="1000" tmFilter="0, 0; .2, .5; .8, .5; 1, 0"/>
                                        <p:tgtEl>
                                          <p:spTgt spid="28"/>
                                        </p:tgtEl>
                                      </p:cBhvr>
                                    </p:animEffect>
                                    <p:animScale>
                                      <p:cBhvr>
                                        <p:cTn id="50" dur="500" autoRev="1" fill="hold"/>
                                        <p:tgtEl>
                                          <p:spTgt spid="28"/>
                                        </p:tgtEl>
                                      </p:cBhvr>
                                      <p:by x="105000" y="105000"/>
                                    </p:animScale>
                                  </p:childTnLst>
                                </p:cTn>
                              </p:par>
                              <p:par>
                                <p:cTn id="51" presetID="31" presetClass="entr" presetSubtype="0" fill="hold" grpId="0" nodeType="withEffect">
                                  <p:stCondLst>
                                    <p:cond delay="30000"/>
                                  </p:stCondLst>
                                  <p:childTnLst>
                                    <p:set>
                                      <p:cBhvr>
                                        <p:cTn id="52" dur="1" fill="hold">
                                          <p:stCondLst>
                                            <p:cond delay="0"/>
                                          </p:stCondLst>
                                        </p:cTn>
                                        <p:tgtEl>
                                          <p:spTgt spid="32"/>
                                        </p:tgtEl>
                                        <p:attrNameLst>
                                          <p:attrName>style.visibility</p:attrName>
                                        </p:attrNameLst>
                                      </p:cBhvr>
                                      <p:to>
                                        <p:strVal val="visible"/>
                                      </p:to>
                                    </p:set>
                                    <p:anim calcmode="lin" valueType="num">
                                      <p:cBhvr>
                                        <p:cTn id="53" dur="1000" fill="hold"/>
                                        <p:tgtEl>
                                          <p:spTgt spid="32"/>
                                        </p:tgtEl>
                                        <p:attrNameLst>
                                          <p:attrName>ppt_w</p:attrName>
                                        </p:attrNameLst>
                                      </p:cBhvr>
                                      <p:tavLst>
                                        <p:tav tm="0">
                                          <p:val>
                                            <p:fltVal val="0"/>
                                          </p:val>
                                        </p:tav>
                                        <p:tav tm="100000">
                                          <p:val>
                                            <p:strVal val="#ppt_w"/>
                                          </p:val>
                                        </p:tav>
                                      </p:tavLst>
                                    </p:anim>
                                    <p:anim calcmode="lin" valueType="num">
                                      <p:cBhvr>
                                        <p:cTn id="54" dur="1000" fill="hold"/>
                                        <p:tgtEl>
                                          <p:spTgt spid="32"/>
                                        </p:tgtEl>
                                        <p:attrNameLst>
                                          <p:attrName>ppt_h</p:attrName>
                                        </p:attrNameLst>
                                      </p:cBhvr>
                                      <p:tavLst>
                                        <p:tav tm="0">
                                          <p:val>
                                            <p:fltVal val="0"/>
                                          </p:val>
                                        </p:tav>
                                        <p:tav tm="100000">
                                          <p:val>
                                            <p:strVal val="#ppt_h"/>
                                          </p:val>
                                        </p:tav>
                                      </p:tavLst>
                                    </p:anim>
                                    <p:anim calcmode="lin" valueType="num">
                                      <p:cBhvr>
                                        <p:cTn id="55" dur="1000" fill="hold"/>
                                        <p:tgtEl>
                                          <p:spTgt spid="32"/>
                                        </p:tgtEl>
                                        <p:attrNameLst>
                                          <p:attrName>style.rotation</p:attrName>
                                        </p:attrNameLst>
                                      </p:cBhvr>
                                      <p:tavLst>
                                        <p:tav tm="0">
                                          <p:val>
                                            <p:fltVal val="90"/>
                                          </p:val>
                                        </p:tav>
                                        <p:tav tm="100000">
                                          <p:val>
                                            <p:fltVal val="0"/>
                                          </p:val>
                                        </p:tav>
                                      </p:tavLst>
                                    </p:anim>
                                    <p:animEffect transition="in" filter="fade">
                                      <p:cBhvr>
                                        <p:cTn id="56" dur="1000"/>
                                        <p:tgtEl>
                                          <p:spTgt spid="32"/>
                                        </p:tgtEl>
                                      </p:cBhvr>
                                    </p:animEffect>
                                  </p:childTnLst>
                                </p:cTn>
                              </p:par>
                              <p:par>
                                <p:cTn id="57" presetID="22" presetClass="entr" presetSubtype="4" fill="hold" grpId="1" nodeType="withEffect">
                                  <p:stCondLst>
                                    <p:cond delay="8000"/>
                                  </p:stCondLst>
                                  <p:childTnLst>
                                    <p:set>
                                      <p:cBhvr>
                                        <p:cTn id="58" dur="1" fill="hold">
                                          <p:stCondLst>
                                            <p:cond delay="0"/>
                                          </p:stCondLst>
                                        </p:cTn>
                                        <p:tgtEl>
                                          <p:spTgt spid="44"/>
                                        </p:tgtEl>
                                        <p:attrNameLst>
                                          <p:attrName>style.visibility</p:attrName>
                                        </p:attrNameLst>
                                      </p:cBhvr>
                                      <p:to>
                                        <p:strVal val="visible"/>
                                      </p:to>
                                    </p:set>
                                    <p:animEffect transition="in" filter="wipe(down)">
                                      <p:cBhvr>
                                        <p:cTn id="59" dur="500"/>
                                        <p:tgtEl>
                                          <p:spTgt spid="44"/>
                                        </p:tgtEl>
                                      </p:cBhvr>
                                    </p:animEffect>
                                  </p:childTnLst>
                                </p:cTn>
                              </p:par>
                              <p:par>
                                <p:cTn id="60" presetID="26" presetClass="emph" presetSubtype="0" fill="hold" grpId="0" nodeType="withEffect">
                                  <p:stCondLst>
                                    <p:cond delay="0"/>
                                  </p:stCondLst>
                                  <p:childTnLst>
                                    <p:animEffect transition="out" filter="fade">
                                      <p:cBhvr>
                                        <p:cTn id="61" dur="500" tmFilter="0, 0; .2, .5; .8, .5; 1, 0"/>
                                        <p:tgtEl>
                                          <p:spTgt spid="44"/>
                                        </p:tgtEl>
                                      </p:cBhvr>
                                    </p:animEffect>
                                    <p:animScale>
                                      <p:cBhvr>
                                        <p:cTn id="62" dur="250" autoRev="1" fill="hold"/>
                                        <p:tgtEl>
                                          <p:spTgt spid="44"/>
                                        </p:tgtEl>
                                      </p:cBhvr>
                                      <p:by x="105000" y="105000"/>
                                    </p:animScale>
                                  </p:childTnLst>
                                </p:cTn>
                              </p:par>
                              <p:par>
                                <p:cTn id="63" presetID="22" presetClass="entr" presetSubtype="4" fill="hold" grpId="1" nodeType="withEffect">
                                  <p:stCondLst>
                                    <p:cond delay="9000"/>
                                  </p:stCondLst>
                                  <p:childTnLst>
                                    <p:set>
                                      <p:cBhvr>
                                        <p:cTn id="64" dur="1" fill="hold">
                                          <p:stCondLst>
                                            <p:cond delay="0"/>
                                          </p:stCondLst>
                                        </p:cTn>
                                        <p:tgtEl>
                                          <p:spTgt spid="46"/>
                                        </p:tgtEl>
                                        <p:attrNameLst>
                                          <p:attrName>style.visibility</p:attrName>
                                        </p:attrNameLst>
                                      </p:cBhvr>
                                      <p:to>
                                        <p:strVal val="visible"/>
                                      </p:to>
                                    </p:set>
                                    <p:animEffect transition="in" filter="wipe(down)">
                                      <p:cBhvr>
                                        <p:cTn id="65" dur="500"/>
                                        <p:tgtEl>
                                          <p:spTgt spid="46"/>
                                        </p:tgtEl>
                                      </p:cBhvr>
                                    </p:animEffect>
                                  </p:childTnLst>
                                </p:cTn>
                              </p:par>
                              <p:par>
                                <p:cTn id="66" presetID="26" presetClass="emph" presetSubtype="0" fill="hold" grpId="0" nodeType="withEffect">
                                  <p:stCondLst>
                                    <p:cond delay="0"/>
                                  </p:stCondLst>
                                  <p:childTnLst>
                                    <p:animEffect transition="out" filter="fade">
                                      <p:cBhvr>
                                        <p:cTn id="67" dur="500" tmFilter="0, 0; .2, .5; .8, .5; 1, 0"/>
                                        <p:tgtEl>
                                          <p:spTgt spid="46"/>
                                        </p:tgtEl>
                                      </p:cBhvr>
                                    </p:animEffect>
                                    <p:animScale>
                                      <p:cBhvr>
                                        <p:cTn id="68" dur="250" autoRev="1" fill="hold"/>
                                        <p:tgtEl>
                                          <p:spTgt spid="46"/>
                                        </p:tgtEl>
                                      </p:cBhvr>
                                      <p:by x="105000" y="105000"/>
                                    </p:animScale>
                                  </p:childTnLst>
                                </p:cTn>
                              </p:par>
                              <p:par>
                                <p:cTn id="69" presetID="22" presetClass="entr" presetSubtype="4" fill="hold" grpId="1" nodeType="withEffect">
                                  <p:stCondLst>
                                    <p:cond delay="10000"/>
                                  </p:stCondLst>
                                  <p:childTnLst>
                                    <p:set>
                                      <p:cBhvr>
                                        <p:cTn id="70" dur="1" fill="hold">
                                          <p:stCondLst>
                                            <p:cond delay="0"/>
                                          </p:stCondLst>
                                        </p:cTn>
                                        <p:tgtEl>
                                          <p:spTgt spid="49"/>
                                        </p:tgtEl>
                                        <p:attrNameLst>
                                          <p:attrName>style.visibility</p:attrName>
                                        </p:attrNameLst>
                                      </p:cBhvr>
                                      <p:to>
                                        <p:strVal val="visible"/>
                                      </p:to>
                                    </p:set>
                                    <p:animEffect transition="in" filter="wipe(down)">
                                      <p:cBhvr>
                                        <p:cTn id="71" dur="500"/>
                                        <p:tgtEl>
                                          <p:spTgt spid="49"/>
                                        </p:tgtEl>
                                      </p:cBhvr>
                                    </p:animEffect>
                                  </p:childTnLst>
                                </p:cTn>
                              </p:par>
                              <p:par>
                                <p:cTn id="72" presetID="26" presetClass="emph" presetSubtype="0" fill="hold" grpId="0" nodeType="withEffect">
                                  <p:stCondLst>
                                    <p:cond delay="0"/>
                                  </p:stCondLst>
                                  <p:childTnLst>
                                    <p:animEffect transition="out" filter="fade">
                                      <p:cBhvr>
                                        <p:cTn id="73" dur="500" tmFilter="0, 0; .2, .5; .8, .5; 1, 0"/>
                                        <p:tgtEl>
                                          <p:spTgt spid="49"/>
                                        </p:tgtEl>
                                      </p:cBhvr>
                                    </p:animEffect>
                                    <p:animScale>
                                      <p:cBhvr>
                                        <p:cTn id="74" dur="250" autoRev="1" fill="hold"/>
                                        <p:tgtEl>
                                          <p:spTgt spid="49"/>
                                        </p:tgtEl>
                                      </p:cBhvr>
                                      <p:by x="105000" y="105000"/>
                                    </p:animScale>
                                  </p:childTnLst>
                                </p:cTn>
                              </p:par>
                              <p:par>
                                <p:cTn id="75" presetID="22" presetClass="entr" presetSubtype="4" fill="hold" grpId="1" nodeType="withEffect">
                                  <p:stCondLst>
                                    <p:cond delay="10000"/>
                                  </p:stCondLst>
                                  <p:childTnLst>
                                    <p:set>
                                      <p:cBhvr>
                                        <p:cTn id="76" dur="1" fill="hold">
                                          <p:stCondLst>
                                            <p:cond delay="0"/>
                                          </p:stCondLst>
                                        </p:cTn>
                                        <p:tgtEl>
                                          <p:spTgt spid="47"/>
                                        </p:tgtEl>
                                        <p:attrNameLst>
                                          <p:attrName>style.visibility</p:attrName>
                                        </p:attrNameLst>
                                      </p:cBhvr>
                                      <p:to>
                                        <p:strVal val="visible"/>
                                      </p:to>
                                    </p:set>
                                    <p:animEffect transition="in" filter="wipe(down)">
                                      <p:cBhvr>
                                        <p:cTn id="77" dur="500"/>
                                        <p:tgtEl>
                                          <p:spTgt spid="47"/>
                                        </p:tgtEl>
                                      </p:cBhvr>
                                    </p:animEffect>
                                  </p:childTnLst>
                                </p:cTn>
                              </p:par>
                              <p:par>
                                <p:cTn id="78" presetID="26" presetClass="emph" presetSubtype="0" fill="hold" grpId="0" nodeType="withEffect">
                                  <p:stCondLst>
                                    <p:cond delay="0"/>
                                  </p:stCondLst>
                                  <p:childTnLst>
                                    <p:animEffect transition="out" filter="fade">
                                      <p:cBhvr>
                                        <p:cTn id="79" dur="500" tmFilter="0, 0; .2, .5; .8, .5; 1, 0"/>
                                        <p:tgtEl>
                                          <p:spTgt spid="47"/>
                                        </p:tgtEl>
                                      </p:cBhvr>
                                    </p:animEffect>
                                    <p:animScale>
                                      <p:cBhvr>
                                        <p:cTn id="80" dur="250" autoRev="1" fill="hold"/>
                                        <p:tgtEl>
                                          <p:spTgt spid="47"/>
                                        </p:tgtEl>
                                      </p:cBhvr>
                                      <p:by x="105000" y="105000"/>
                                    </p:animScale>
                                  </p:childTnLst>
                                </p:cTn>
                              </p:par>
                              <p:par>
                                <p:cTn id="81" presetID="53" presetClass="entr" presetSubtype="16" fill="hold" grpId="1" nodeType="withEffect">
                                  <p:stCondLst>
                                    <p:cond delay="37000"/>
                                  </p:stCondLst>
                                  <p:childTnLst>
                                    <p:set>
                                      <p:cBhvr>
                                        <p:cTn id="82" dur="1" fill="hold">
                                          <p:stCondLst>
                                            <p:cond delay="0"/>
                                          </p:stCondLst>
                                        </p:cTn>
                                        <p:tgtEl>
                                          <p:spTgt spid="48"/>
                                        </p:tgtEl>
                                        <p:attrNameLst>
                                          <p:attrName>style.visibility</p:attrName>
                                        </p:attrNameLst>
                                      </p:cBhvr>
                                      <p:to>
                                        <p:strVal val="visible"/>
                                      </p:to>
                                    </p:set>
                                    <p:anim calcmode="lin" valueType="num">
                                      <p:cBhvr>
                                        <p:cTn id="83" dur="500" fill="hold"/>
                                        <p:tgtEl>
                                          <p:spTgt spid="48"/>
                                        </p:tgtEl>
                                        <p:attrNameLst>
                                          <p:attrName>ppt_w</p:attrName>
                                        </p:attrNameLst>
                                      </p:cBhvr>
                                      <p:tavLst>
                                        <p:tav tm="0">
                                          <p:val>
                                            <p:fltVal val="0"/>
                                          </p:val>
                                        </p:tav>
                                        <p:tav tm="100000">
                                          <p:val>
                                            <p:strVal val="#ppt_w"/>
                                          </p:val>
                                        </p:tav>
                                      </p:tavLst>
                                    </p:anim>
                                    <p:anim calcmode="lin" valueType="num">
                                      <p:cBhvr>
                                        <p:cTn id="84" dur="500" fill="hold"/>
                                        <p:tgtEl>
                                          <p:spTgt spid="48"/>
                                        </p:tgtEl>
                                        <p:attrNameLst>
                                          <p:attrName>ppt_h</p:attrName>
                                        </p:attrNameLst>
                                      </p:cBhvr>
                                      <p:tavLst>
                                        <p:tav tm="0">
                                          <p:val>
                                            <p:fltVal val="0"/>
                                          </p:val>
                                        </p:tav>
                                        <p:tav tm="100000">
                                          <p:val>
                                            <p:strVal val="#ppt_h"/>
                                          </p:val>
                                        </p:tav>
                                      </p:tavLst>
                                    </p:anim>
                                    <p:animEffect transition="in" filter="fade">
                                      <p:cBhvr>
                                        <p:cTn id="85" dur="500"/>
                                        <p:tgtEl>
                                          <p:spTgt spid="48"/>
                                        </p:tgtEl>
                                      </p:cBhvr>
                                    </p:animEffect>
                                  </p:childTnLst>
                                </p:cTn>
                              </p:par>
                              <p:par>
                                <p:cTn id="86" presetID="1" presetClass="entr" presetSubtype="0" fill="hold" grpId="0" nodeType="withEffect">
                                  <p:stCondLst>
                                    <p:cond delay="36000"/>
                                  </p:stCondLst>
                                  <p:childTnLst>
                                    <p:set>
                                      <p:cBhvr>
                                        <p:cTn id="87" dur="1" fill="hold">
                                          <p:stCondLst>
                                            <p:cond delay="0"/>
                                          </p:stCondLst>
                                        </p:cTn>
                                        <p:tgtEl>
                                          <p:spTgt spid="50"/>
                                        </p:tgtEl>
                                        <p:attrNameLst>
                                          <p:attrName>style.visibility</p:attrName>
                                        </p:attrNameLst>
                                      </p:cBhvr>
                                      <p:to>
                                        <p:strVal val="visible"/>
                                      </p:to>
                                    </p:set>
                                  </p:childTnLst>
                                </p:cTn>
                              </p:par>
                              <p:par>
                                <p:cTn id="88" presetID="26" presetClass="emph" presetSubtype="0" repeatCount="3000" fill="hold" grpId="0" nodeType="withEffect">
                                  <p:stCondLst>
                                    <p:cond delay="37000"/>
                                  </p:stCondLst>
                                  <p:childTnLst>
                                    <p:animEffect transition="out" filter="fade">
                                      <p:cBhvr>
                                        <p:cTn id="89" dur="1000" tmFilter="0, 0; .2, .5; .8, .5; 1, 0"/>
                                        <p:tgtEl>
                                          <p:spTgt spid="48"/>
                                        </p:tgtEl>
                                      </p:cBhvr>
                                    </p:animEffect>
                                    <p:animScale>
                                      <p:cBhvr>
                                        <p:cTn id="90" dur="500" autoRev="1" fill="hold"/>
                                        <p:tgtEl>
                                          <p:spTgt spid="48"/>
                                        </p:tgtEl>
                                      </p:cBhvr>
                                      <p:by x="105000" y="105000"/>
                                    </p:animScale>
                                  </p:childTnLst>
                                </p:cTn>
                              </p:par>
                              <p:par>
                                <p:cTn id="91" presetID="31" presetClass="entr" presetSubtype="0" fill="hold" grpId="0" nodeType="withEffect">
                                  <p:stCondLst>
                                    <p:cond delay="38000"/>
                                  </p:stCondLst>
                                  <p:childTnLst>
                                    <p:set>
                                      <p:cBhvr>
                                        <p:cTn id="92" dur="1" fill="hold">
                                          <p:stCondLst>
                                            <p:cond delay="0"/>
                                          </p:stCondLst>
                                        </p:cTn>
                                        <p:tgtEl>
                                          <p:spTgt spid="45"/>
                                        </p:tgtEl>
                                        <p:attrNameLst>
                                          <p:attrName>style.visibility</p:attrName>
                                        </p:attrNameLst>
                                      </p:cBhvr>
                                      <p:to>
                                        <p:strVal val="visible"/>
                                      </p:to>
                                    </p:set>
                                    <p:anim calcmode="lin" valueType="num">
                                      <p:cBhvr>
                                        <p:cTn id="93" dur="1000" fill="hold"/>
                                        <p:tgtEl>
                                          <p:spTgt spid="45"/>
                                        </p:tgtEl>
                                        <p:attrNameLst>
                                          <p:attrName>ppt_w</p:attrName>
                                        </p:attrNameLst>
                                      </p:cBhvr>
                                      <p:tavLst>
                                        <p:tav tm="0">
                                          <p:val>
                                            <p:fltVal val="0"/>
                                          </p:val>
                                        </p:tav>
                                        <p:tav tm="100000">
                                          <p:val>
                                            <p:strVal val="#ppt_w"/>
                                          </p:val>
                                        </p:tav>
                                      </p:tavLst>
                                    </p:anim>
                                    <p:anim calcmode="lin" valueType="num">
                                      <p:cBhvr>
                                        <p:cTn id="94" dur="1000" fill="hold"/>
                                        <p:tgtEl>
                                          <p:spTgt spid="45"/>
                                        </p:tgtEl>
                                        <p:attrNameLst>
                                          <p:attrName>ppt_h</p:attrName>
                                        </p:attrNameLst>
                                      </p:cBhvr>
                                      <p:tavLst>
                                        <p:tav tm="0">
                                          <p:val>
                                            <p:fltVal val="0"/>
                                          </p:val>
                                        </p:tav>
                                        <p:tav tm="100000">
                                          <p:val>
                                            <p:strVal val="#ppt_h"/>
                                          </p:val>
                                        </p:tav>
                                      </p:tavLst>
                                    </p:anim>
                                    <p:anim calcmode="lin" valueType="num">
                                      <p:cBhvr>
                                        <p:cTn id="95" dur="1000" fill="hold"/>
                                        <p:tgtEl>
                                          <p:spTgt spid="45"/>
                                        </p:tgtEl>
                                        <p:attrNameLst>
                                          <p:attrName>style.rotation</p:attrName>
                                        </p:attrNameLst>
                                      </p:cBhvr>
                                      <p:tavLst>
                                        <p:tav tm="0">
                                          <p:val>
                                            <p:fltVal val="90"/>
                                          </p:val>
                                        </p:tav>
                                        <p:tav tm="100000">
                                          <p:val>
                                            <p:fltVal val="0"/>
                                          </p:val>
                                        </p:tav>
                                      </p:tavLst>
                                    </p:anim>
                                    <p:animEffect transition="in" filter="fade">
                                      <p:cBhvr>
                                        <p:cTn id="96"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7" fill="hold" display="0">
                  <p:stCondLst>
                    <p:cond delay="indefinite"/>
                  </p:stCondLst>
                  <p:endCondLst>
                    <p:cond evt="onStopAudio" delay="0">
                      <p:tgtEl>
                        <p:sldTgt/>
                      </p:tgtEl>
                    </p:cond>
                  </p:endCondLst>
                </p:cTn>
                <p:tgtEl>
                  <p:spTgt spid="2"/>
                </p:tgtEl>
              </p:cMediaNode>
            </p:audio>
          </p:childTnLst>
        </p:cTn>
      </p:par>
    </p:tnLst>
    <p:bldLst>
      <p:bldP spid="31" grpId="0" bldLvl="0" animBg="1"/>
      <p:bldP spid="31" grpId="1" bldLvl="0" animBg="1"/>
      <p:bldP spid="32" grpId="0" bldLvl="0" animBg="1"/>
      <p:bldP spid="23" grpId="0" bldLvl="0" animBg="1"/>
      <p:bldP spid="23" grpId="1" bldLvl="0" animBg="1"/>
      <p:bldP spid="26" grpId="0" bldLvl="0" animBg="1"/>
      <p:bldP spid="26" grpId="1" bldLvl="0" animBg="1"/>
      <p:bldP spid="28" grpId="0" bldLvl="0" animBg="1"/>
      <p:bldP spid="28" grpId="1" bldLvl="0" animBg="1"/>
      <p:bldP spid="29" grpId="0" bldLvl="0" animBg="1"/>
      <p:bldP spid="29" grpId="1" bldLvl="0" animBg="1"/>
      <p:bldP spid="44" grpId="0" bldLvl="0" animBg="1"/>
      <p:bldP spid="44" grpId="1" bldLvl="0" animBg="1"/>
      <p:bldP spid="45" grpId="0" bldLvl="0" animBg="1"/>
      <p:bldP spid="46" grpId="0" bldLvl="0" animBg="1"/>
      <p:bldP spid="46" grpId="1" bldLvl="0" animBg="1"/>
      <p:bldP spid="47" grpId="0" bldLvl="0" animBg="1"/>
      <p:bldP spid="47" grpId="1" bldLvl="0" animBg="1"/>
      <p:bldP spid="48" grpId="0" bldLvl="0" animBg="1"/>
      <p:bldP spid="48" grpId="1" bldLvl="0" animBg="1"/>
      <p:bldP spid="49" grpId="0" bldLvl="0" animBg="1"/>
      <p:bldP spid="49" grpId="1" bldLvl="0" animBg="1"/>
      <p:bldP spid="50" grpId="0" bldLvl="0" animBg="1"/>
      <p:bldP spid="54" grpId="0"/>
      <p:bldP spid="33" grpId="0" bldLvl="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5496" y="116632"/>
            <a:ext cx="9108504" cy="651901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76100" tIns="0" rIns="0" bIns="238050" numCol="1" anchor="ctr" anchorCtr="0" compatLnSpc="1">
            <a:spAutoFit/>
          </a:bodyPr>
          <a:lstStyle>
            <a:lvl1pPr fontAlgn="base">
              <a:spcBef>
                <a:spcPct val="0"/>
              </a:spcBef>
              <a:spcAft>
                <a:spcPct val="0"/>
              </a:spcAft>
              <a:defRPr>
                <a:solidFill>
                  <a:schemeClr val="tx1"/>
                </a:solidFill>
                <a:latin typeface="Arial" panose="020B0604020202020204" pitchFamily="34" charset="0"/>
                <a:cs typeface="Arial" panose="020B0604020202020204" pitchFamily="34" charset="0"/>
              </a:defRPr>
            </a:lvl1pPr>
            <a:lvl2pPr fontAlgn="base">
              <a:spcBef>
                <a:spcPct val="0"/>
              </a:spcBef>
              <a:spcAft>
                <a:spcPct val="0"/>
              </a:spcAft>
              <a:defRPr>
                <a:solidFill>
                  <a:schemeClr val="tx1"/>
                </a:solidFill>
                <a:latin typeface="Arial" panose="020B0604020202020204" pitchFamily="34" charset="0"/>
                <a:cs typeface="Arial" panose="020B0604020202020204" pitchFamily="34" charset="0"/>
              </a:defRPr>
            </a:lvl2pPr>
            <a:lvl3pPr fontAlgn="base">
              <a:spcBef>
                <a:spcPct val="0"/>
              </a:spcBef>
              <a:spcAft>
                <a:spcPct val="0"/>
              </a:spcAft>
              <a:defRPr>
                <a:solidFill>
                  <a:schemeClr val="tx1"/>
                </a:solidFill>
                <a:latin typeface="Arial" panose="020B0604020202020204" pitchFamily="34" charset="0"/>
                <a:cs typeface="Arial" panose="020B0604020202020204" pitchFamily="34" charset="0"/>
              </a:defRPr>
            </a:lvl3pPr>
            <a:lvl4pPr fontAlgn="base">
              <a:spcBef>
                <a:spcPct val="0"/>
              </a:spcBef>
              <a:spcAft>
                <a:spcPct val="0"/>
              </a:spcAft>
              <a:defRPr>
                <a:solidFill>
                  <a:schemeClr val="tx1"/>
                </a:solidFill>
                <a:latin typeface="Arial" panose="020B0604020202020204" pitchFamily="34" charset="0"/>
                <a:cs typeface="Arial" panose="020B0604020202020204" pitchFamily="34" charset="0"/>
              </a:defRPr>
            </a:lvl4pPr>
            <a:lvl5pPr fontAlgn="base">
              <a:spcBef>
                <a:spcPct val="0"/>
              </a:spcBef>
              <a:spcAft>
                <a:spcPct val="0"/>
              </a:spcAft>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ru-RU" altLang="ru-RU" sz="2400" b="1" i="0" u="none" strike="noStrike" cap="none" normalizeH="0" baseline="0" dirty="0" smtClean="0">
                <a:ln>
                  <a:noFill/>
                </a:ln>
                <a:solidFill>
                  <a:srgbClr val="FF0000"/>
                </a:solidFill>
                <a:effectLst/>
                <a:latin typeface="+mn-lt"/>
                <a:cs typeface="Arial" panose="020B0604020202020204" pitchFamily="34" charset="0"/>
              </a:rPr>
              <a:t>Для снаряжения магазина патронами из обоймы необходимо:</a:t>
            </a:r>
            <a:endParaRPr kumimoji="0" lang="ru-RU" altLang="ru-RU" sz="2400" b="1" i="0" u="none" strike="noStrike" cap="none" normalizeH="0" baseline="0" dirty="0" smtClean="0">
              <a:ln>
                <a:noFill/>
              </a:ln>
              <a:solidFill>
                <a:srgbClr val="FF0000"/>
              </a:solidFill>
              <a:effectLst/>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pPr>
            <a:r>
              <a:rPr kumimoji="0" lang="ru-RU" altLang="ru-RU" sz="2400" i="0" u="none" strike="noStrike" cap="none" normalizeH="0" baseline="0" dirty="0" smtClean="0">
                <a:ln>
                  <a:noFill/>
                </a:ln>
                <a:solidFill>
                  <a:srgbClr val="404040"/>
                </a:solidFill>
                <a:effectLst/>
                <a:latin typeface="+mn-lt"/>
                <a:cs typeface="Arial" panose="020B0604020202020204" pitchFamily="34" charset="0"/>
              </a:rPr>
              <a:t>взять магазин в левую, руку, правой рукой присоединить к нему переходник так, чтобы его загибы вошли в соответствующие пазы на горловине магазина;</a:t>
            </a:r>
            <a:endParaRPr kumimoji="0" lang="ru-RU" altLang="ru-RU" sz="2400" i="0" u="none" strike="noStrike" cap="none" normalizeH="0" baseline="0" dirty="0" smtClean="0">
              <a:ln>
                <a:noFill/>
              </a:ln>
              <a:solidFill>
                <a:srgbClr val="404040"/>
              </a:solidFill>
              <a:effectLst/>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pPr>
            <a:r>
              <a:rPr kumimoji="0" lang="ru-RU" altLang="ru-RU" sz="2400" i="0" u="none" strike="noStrike" cap="none" normalizeH="0" baseline="0" dirty="0" smtClean="0">
                <a:ln>
                  <a:noFill/>
                </a:ln>
                <a:solidFill>
                  <a:srgbClr val="404040"/>
                </a:solidFill>
                <a:effectLst/>
                <a:latin typeface="+mn-lt"/>
                <a:cs typeface="Arial" panose="020B0604020202020204" pitchFamily="34" charset="0"/>
              </a:rPr>
              <a:t>держа магазин в левой руке, правой рукой вставить обойму с патронами в переходник, при этом патроны должны быть направлены пулями вверх;</a:t>
            </a:r>
            <a:endParaRPr kumimoji="0" lang="ru-RU" altLang="ru-RU" sz="2400" i="0" u="none" strike="noStrike" cap="none" normalizeH="0" baseline="0" dirty="0" smtClean="0">
              <a:ln>
                <a:noFill/>
              </a:ln>
              <a:solidFill>
                <a:srgbClr val="404040"/>
              </a:solidFill>
              <a:effectLst/>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pPr>
            <a:r>
              <a:rPr kumimoji="0" lang="ru-RU" altLang="ru-RU" sz="2400" i="0" u="none" strike="noStrike" cap="none" normalizeH="0" baseline="0" dirty="0" smtClean="0">
                <a:ln>
                  <a:noFill/>
                </a:ln>
                <a:solidFill>
                  <a:srgbClr val="404040"/>
                </a:solidFill>
                <a:effectLst/>
                <a:latin typeface="+mn-lt"/>
                <a:cs typeface="Arial" panose="020B0604020202020204" pitchFamily="34" charset="0"/>
              </a:rPr>
              <a:t>нажимая указательным пальцем правой руки на корпус гильзы (у дна) верхнего патрона и пропуская обойму между средним и указательным пальцами, утопить патроны в магазин;</a:t>
            </a:r>
            <a:endParaRPr kumimoji="0" lang="ru-RU" altLang="ru-RU" sz="2400" i="0" u="none" strike="noStrike" cap="none" normalizeH="0" baseline="0" dirty="0" smtClean="0">
              <a:ln>
                <a:noFill/>
              </a:ln>
              <a:solidFill>
                <a:srgbClr val="404040"/>
              </a:solidFill>
              <a:effectLst/>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pPr>
            <a:r>
              <a:rPr kumimoji="0" lang="ru-RU" altLang="ru-RU" sz="2400" i="0" u="none" strike="noStrike" cap="none" normalizeH="0" baseline="0" dirty="0" smtClean="0">
                <a:ln>
                  <a:noFill/>
                </a:ln>
                <a:solidFill>
                  <a:srgbClr val="404040"/>
                </a:solidFill>
                <a:effectLst/>
                <a:latin typeface="+mn-lt"/>
                <a:cs typeface="Arial" panose="020B0604020202020204" pitchFamily="34" charset="0"/>
              </a:rPr>
              <a:t>вынуть из переходника пустую обойму, вставить новую обойму с патронами и </a:t>
            </a:r>
            <a:r>
              <a:rPr kumimoji="0" lang="ru-RU" altLang="ru-RU" sz="2400" i="0" u="none" strike="noStrike" cap="none" normalizeH="0" baseline="0" dirty="0" err="1" smtClean="0">
                <a:ln>
                  <a:noFill/>
                </a:ln>
                <a:solidFill>
                  <a:srgbClr val="404040"/>
                </a:solidFill>
                <a:effectLst/>
                <a:latin typeface="+mn-lt"/>
                <a:cs typeface="Arial" panose="020B0604020202020204" pitchFamily="34" charset="0"/>
              </a:rPr>
              <a:t>доснарядить</a:t>
            </a:r>
            <a:r>
              <a:rPr kumimoji="0" lang="ru-RU" altLang="ru-RU" sz="2400" i="0" u="none" strike="noStrike" cap="none" normalizeH="0" baseline="0" dirty="0" smtClean="0">
                <a:ln>
                  <a:noFill/>
                </a:ln>
                <a:solidFill>
                  <a:srgbClr val="404040"/>
                </a:solidFill>
                <a:effectLst/>
                <a:latin typeface="+mn-lt"/>
                <a:cs typeface="Arial" panose="020B0604020202020204" pitchFamily="34" charset="0"/>
              </a:rPr>
              <a:t> магазин;</a:t>
            </a:r>
            <a:endParaRPr kumimoji="0" lang="ru-RU" altLang="ru-RU" sz="2400" i="0" u="none" strike="noStrike" cap="none" normalizeH="0" baseline="0" dirty="0" smtClean="0">
              <a:ln>
                <a:noFill/>
              </a:ln>
              <a:solidFill>
                <a:srgbClr val="404040"/>
              </a:solidFill>
              <a:effectLst/>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pPr>
            <a:r>
              <a:rPr kumimoji="0" lang="ru-RU" altLang="ru-RU" sz="2400" i="0" u="none" strike="noStrike" cap="none" normalizeH="0" baseline="0" dirty="0" smtClean="0">
                <a:ln>
                  <a:noFill/>
                </a:ln>
                <a:solidFill>
                  <a:srgbClr val="404040"/>
                </a:solidFill>
                <a:effectLst/>
                <a:latin typeface="+mn-lt"/>
                <a:cs typeface="Arial" panose="020B0604020202020204" pitchFamily="34" charset="0"/>
              </a:rPr>
              <a:t>снять с магазина переходник.</a:t>
            </a:r>
            <a:endParaRPr kumimoji="0" lang="ru-RU" altLang="ru-RU" sz="2400" i="0" u="none" strike="noStrike" cap="none" normalizeH="0" baseline="0" dirty="0" smtClean="0">
              <a:ln>
                <a:noFill/>
              </a:ln>
              <a:solidFill>
                <a:srgbClr val="404040"/>
              </a:solidFill>
              <a:effectLst/>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ru-RU" altLang="ru-RU" sz="2400" i="0" u="none" strike="noStrike" cap="none" normalizeH="0" baseline="0" dirty="0" smtClean="0">
                <a:ln>
                  <a:noFill/>
                </a:ln>
                <a:solidFill>
                  <a:srgbClr val="FF0000"/>
                </a:solidFill>
                <a:effectLst/>
                <a:latin typeface="+mn-lt"/>
                <a:cs typeface="Arial" panose="020B0604020202020204" pitchFamily="34" charset="0"/>
              </a:rPr>
              <a:t>Применение обоймы ускоряет снаряжение магазина патронами</a:t>
            </a:r>
            <a:r>
              <a:rPr kumimoji="0" lang="ru-RU" altLang="ru-RU" sz="2400" i="0" u="none" strike="noStrike" cap="none" normalizeH="0" baseline="0" dirty="0" smtClean="0">
                <a:ln>
                  <a:noFill/>
                </a:ln>
                <a:solidFill>
                  <a:srgbClr val="404040"/>
                </a:solidFill>
                <a:effectLst/>
                <a:latin typeface="+mn-lt"/>
                <a:cs typeface="Arial" panose="020B0604020202020204" pitchFamily="34" charset="0"/>
              </a:rPr>
              <a:t>.</a:t>
            </a:r>
            <a:endParaRPr kumimoji="0" lang="ru-RU" altLang="ru-RU" sz="2400" i="0" u="none" strike="noStrike" cap="none" normalizeH="0" baseline="0" dirty="0" smtClean="0">
              <a:ln>
                <a:noFill/>
              </a:ln>
              <a:solidFill>
                <a:schemeClr val="tx1"/>
              </a:solidFill>
              <a:effectLst/>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ru-RU" altLang="ru-RU" sz="2400" i="0" u="none" strike="noStrike" cap="none" normalizeH="0" baseline="0" dirty="0" smtClean="0">
                <a:ln>
                  <a:noFill/>
                </a:ln>
                <a:solidFill>
                  <a:srgbClr val="404040"/>
                </a:solidFill>
                <a:effectLst/>
                <a:latin typeface="+mn-lt"/>
                <a:cs typeface="Arial" panose="020B0604020202020204" pitchFamily="34" charset="0"/>
              </a:rPr>
              <a:t>Для снаряжения обоймы патронами вставить ее в переходник так, чтобы она вошла в пазы переходника и уперлась бы в его упор.</a:t>
            </a:r>
            <a:endParaRPr kumimoji="0" lang="ru-RU" altLang="ru-RU" sz="2400" i="0" u="none" strike="noStrike" cap="none" normalizeH="0" baseline="0" dirty="0" smtClean="0">
              <a:ln>
                <a:noFill/>
              </a:ln>
              <a:solidFill>
                <a:schemeClr val="tx1"/>
              </a:solidFill>
              <a:effectLst/>
              <a:latin typeface="+mn-lt"/>
              <a:cs typeface="Arial" panose="020B0604020202020204" pitchFamily="34"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577720" y="5820917"/>
            <a:ext cx="4558888" cy="51737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76100" tIns="0" rIns="0" bIns="238050" numCol="1" anchor="ctr" anchorCtr="0" compatLnSpc="1">
            <a:spAutoFit/>
          </a:bodyPr>
          <a:lstStyle>
            <a:lvl1pPr fontAlgn="base">
              <a:spcBef>
                <a:spcPct val="0"/>
              </a:spcBef>
              <a:spcAft>
                <a:spcPct val="0"/>
              </a:spcAft>
              <a:defRPr>
                <a:solidFill>
                  <a:schemeClr val="tx1"/>
                </a:solidFill>
                <a:latin typeface="Arial" panose="020B0604020202020204" pitchFamily="34" charset="0"/>
                <a:cs typeface="Arial" panose="020B0604020202020204" pitchFamily="34" charset="0"/>
              </a:defRPr>
            </a:lvl1pPr>
            <a:lvl2pPr fontAlgn="base">
              <a:spcBef>
                <a:spcPct val="0"/>
              </a:spcBef>
              <a:spcAft>
                <a:spcPct val="0"/>
              </a:spcAft>
              <a:defRPr>
                <a:solidFill>
                  <a:schemeClr val="tx1"/>
                </a:solidFill>
                <a:latin typeface="Arial" panose="020B0604020202020204" pitchFamily="34" charset="0"/>
                <a:cs typeface="Arial" panose="020B0604020202020204" pitchFamily="34" charset="0"/>
              </a:defRPr>
            </a:lvl2pPr>
            <a:lvl3pPr fontAlgn="base">
              <a:spcBef>
                <a:spcPct val="0"/>
              </a:spcBef>
              <a:spcAft>
                <a:spcPct val="0"/>
              </a:spcAft>
              <a:defRPr>
                <a:solidFill>
                  <a:schemeClr val="tx1"/>
                </a:solidFill>
                <a:latin typeface="Arial" panose="020B0604020202020204" pitchFamily="34" charset="0"/>
                <a:cs typeface="Arial" panose="020B0604020202020204" pitchFamily="34" charset="0"/>
              </a:defRPr>
            </a:lvl3pPr>
            <a:lvl4pPr fontAlgn="base">
              <a:spcBef>
                <a:spcPct val="0"/>
              </a:spcBef>
              <a:spcAft>
                <a:spcPct val="0"/>
              </a:spcAft>
              <a:defRPr>
                <a:solidFill>
                  <a:schemeClr val="tx1"/>
                </a:solidFill>
                <a:latin typeface="Arial" panose="020B0604020202020204" pitchFamily="34" charset="0"/>
                <a:cs typeface="Arial" panose="020B0604020202020204" pitchFamily="34" charset="0"/>
              </a:defRPr>
            </a:lvl4pPr>
            <a:lvl5pPr fontAlgn="base">
              <a:spcBef>
                <a:spcPct val="0"/>
              </a:spcBef>
              <a:spcAft>
                <a:spcPct val="0"/>
              </a:spcAft>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ru-RU" altLang="ru-RU"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Вынимание патронов из магазина </a:t>
            </a:r>
            <a:endParaRPr kumimoji="0" lang="ru-RU" altLang="ru-RU"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pic>
        <p:nvPicPr>
          <p:cNvPr id="1026" name="Picture 2" descr="Снаряжение магазина патронами из обоймы"/>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718509"/>
            <a:ext cx="4541600" cy="202244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Снаряжение обоймы патронам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8" y="3652789"/>
            <a:ext cx="4210472" cy="16484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Вынимание патронов из магазин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5301208"/>
            <a:ext cx="3295536" cy="1556792"/>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585032" y="2268064"/>
            <a:ext cx="4572000" cy="923330"/>
          </a:xfrm>
          <a:prstGeom prst="rect">
            <a:avLst/>
          </a:prstGeom>
        </p:spPr>
        <p:txBody>
          <a:bodyPr>
            <a:spAutoFit/>
          </a:bodyPr>
          <a:lstStyle/>
          <a:p>
            <a:pPr lvl="0" eaLnBrk="0" fontAlgn="base" hangingPunct="0">
              <a:spcBef>
                <a:spcPct val="0"/>
              </a:spcBef>
              <a:spcAft>
                <a:spcPct val="0"/>
              </a:spcAft>
            </a:pPr>
            <a:r>
              <a:rPr lang="ru-RU" altLang="ru-RU" dirty="0">
                <a:latin typeface="Arial" panose="020B0604020202020204" pitchFamily="34" charset="0"/>
                <a:cs typeface="Arial" panose="020B0604020202020204" pitchFamily="34" charset="0"/>
              </a:rPr>
              <a:t>Снаряжение магазина патронами из обоймы: 1 - магазин; 2 - переходник; 3 - обойма; 4 - патроны</a:t>
            </a:r>
            <a:endParaRPr lang="ru-RU" altLang="ru-RU" dirty="0">
              <a:latin typeface="Arial" panose="020B0604020202020204" pitchFamily="34" charset="0"/>
              <a:cs typeface="Arial" panose="020B0604020202020204" pitchFamily="34" charset="0"/>
            </a:endParaRPr>
          </a:p>
        </p:txBody>
      </p:sp>
      <p:sp>
        <p:nvSpPr>
          <p:cNvPr id="4" name="Прямоугольник 3"/>
          <p:cNvSpPr/>
          <p:nvPr/>
        </p:nvSpPr>
        <p:spPr>
          <a:xfrm>
            <a:off x="4639176" y="4038669"/>
            <a:ext cx="4497432" cy="646331"/>
          </a:xfrm>
          <a:prstGeom prst="rect">
            <a:avLst/>
          </a:prstGeom>
        </p:spPr>
        <p:txBody>
          <a:bodyPr wrap="square">
            <a:spAutoFit/>
          </a:bodyPr>
          <a:lstStyle/>
          <a:p>
            <a:pPr lvl="0" eaLnBrk="0" fontAlgn="base" hangingPunct="0">
              <a:spcBef>
                <a:spcPct val="0"/>
              </a:spcBef>
              <a:spcAft>
                <a:spcPct val="0"/>
              </a:spcAft>
            </a:pPr>
            <a:r>
              <a:rPr lang="ru-RU" altLang="ru-RU" dirty="0">
                <a:latin typeface="Arial" panose="020B0604020202020204" pitchFamily="34" charset="0"/>
                <a:cs typeface="Arial" panose="020B0604020202020204" pitchFamily="34" charset="0"/>
              </a:rPr>
              <a:t>Снаряжение обоймы патронами: а - с переходником; б - без переходника</a:t>
            </a:r>
            <a:endParaRPr lang="ru-RU" altLang="ru-RU" dirty="0">
              <a:latin typeface="Arial" panose="020B0604020202020204" pitchFamily="34" charset="0"/>
              <a:cs typeface="Arial" panose="020B0604020202020204" pitchFamily="34" charset="0"/>
            </a:endParaRPr>
          </a:p>
        </p:txBody>
      </p:sp>
      <p:sp>
        <p:nvSpPr>
          <p:cNvPr id="5" name="Прямоугольник 4"/>
          <p:cNvSpPr/>
          <p:nvPr/>
        </p:nvSpPr>
        <p:spPr>
          <a:xfrm>
            <a:off x="-5904" y="4872"/>
            <a:ext cx="9142512" cy="1754326"/>
          </a:xfrm>
          <a:prstGeom prst="rect">
            <a:avLst/>
          </a:prstGeom>
        </p:spPr>
        <p:txBody>
          <a:bodyPr wrap="square">
            <a:spAutoFit/>
          </a:bodyPr>
          <a:lstStyle/>
          <a:p>
            <a:pPr algn="just"/>
            <a:r>
              <a:rPr lang="ru-RU" dirty="0" smtClean="0"/>
              <a:t>          Держа </a:t>
            </a:r>
            <a:r>
              <a:rPr lang="ru-RU" dirty="0"/>
              <a:t>обойму с надетым переходником в левой руке, правой рукой, удерживая патрон за пулю и верхнюю часть гильзы тремя пальцами (большим, указательным и средним), вставить его в пазы </a:t>
            </a:r>
            <a:r>
              <a:rPr lang="ru-RU" dirty="0" smtClean="0"/>
              <a:t>обоймы).</a:t>
            </a:r>
            <a:r>
              <a:rPr lang="ru-RU" dirty="0"/>
              <a:t>Обойму можно снаряжать патронами и без переходника; для этого взять обойму в левую руку, а в правую - патрон; нажав на зацеп пружины, вставить пулю между обоймой и пружиной (утопить зацеп); вставить патроны в пазы обоймы </a:t>
            </a:r>
            <a:r>
              <a:rPr lang="ru-RU" dirty="0" smtClean="0"/>
              <a:t>; </a:t>
            </a:r>
            <a:r>
              <a:rPr lang="ru-RU" dirty="0"/>
              <a:t>вынуть пулю патрона из-под пружины обоймы.</a:t>
            </a:r>
            <a:endParaRPr lang="ru-RU"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u_59d04cd4a8c228801c361a24a27b0a31_800.jpg (800×60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6384" y="62392"/>
            <a:ext cx="9042581" cy="67819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tuvaonline.ru/uploads/posts/2014-08/1409135003_tuvgu.jpg"/>
          <p:cNvPicPr>
            <a:picLocks noChangeAspect="1" noChangeArrowheads="1"/>
          </p:cNvPicPr>
          <p:nvPr/>
        </p:nvPicPr>
        <p:blipFill>
          <a:blip r:embed="rId1" cstate="print">
            <a:lum bright="70000" contrast="-70000"/>
            <a:extLst>
              <a:ext uri="{BEBA8EAE-BF5A-486C-A8C5-ECC9F3942E4B}">
                <a14:imgProps xmlns:a14="http://schemas.microsoft.com/office/drawing/2010/main">
                  <a14:imgLayer r:embed="rId2">
                    <a14:imgEffect>
                      <a14:sharpenSoften amount="25000"/>
                    </a14:imgEffect>
                  </a14:imgLayer>
                </a14:imgProps>
              </a:ext>
            </a:extLst>
          </a:blip>
          <a:srcRect/>
          <a:stretch>
            <a:fillRect/>
          </a:stretch>
        </p:blipFill>
        <p:spPr bwMode="auto">
          <a:xfrm>
            <a:off x="0" y="0"/>
            <a:ext cx="9144000" cy="6858000"/>
          </a:xfrm>
          <a:prstGeom prst="rect">
            <a:avLst/>
          </a:prstGeom>
          <a:noFill/>
        </p:spPr>
      </p:pic>
      <p:sp>
        <p:nvSpPr>
          <p:cNvPr id="4" name="Скругленный прямоугольник 3"/>
          <p:cNvSpPr/>
          <p:nvPr/>
        </p:nvSpPr>
        <p:spPr>
          <a:xfrm>
            <a:off x="683568" y="2348880"/>
            <a:ext cx="7848872" cy="2736304"/>
          </a:xfrm>
          <a:prstGeom prst="roundRect">
            <a:avLst/>
          </a:prstGeom>
          <a:ln w="28575">
            <a:solidFill>
              <a:srgbClr val="FF330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ru-RU" sz="2800" b="1" dirty="0">
                <a:sym typeface="+mn-ea"/>
              </a:rPr>
              <a:t>Тренировка в однообразии прицеливания с помощью командирского ящика.</a:t>
            </a:r>
            <a:endParaRPr lang="ru-RU" sz="2800" b="1" dirty="0"/>
          </a:p>
        </p:txBody>
      </p:sp>
      <p:sp>
        <p:nvSpPr>
          <p:cNvPr id="7" name="Прямоугольник 6"/>
          <p:cNvSpPr/>
          <p:nvPr/>
        </p:nvSpPr>
        <p:spPr>
          <a:xfrm>
            <a:off x="179512" y="548680"/>
            <a:ext cx="8784976" cy="792088"/>
          </a:xfrm>
          <a:prstGeom prst="rect">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3200" b="1" dirty="0" smtClean="0"/>
              <a:t>3-й учебный вопрос</a:t>
            </a:r>
            <a:endParaRPr lang="ru-RU" sz="3200" b="1"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2"/>
          <p:cNvSpPr>
            <a:spLocks noChangeArrowheads="1"/>
          </p:cNvSpPr>
          <p:nvPr/>
        </p:nvSpPr>
        <p:spPr bwMode="auto">
          <a:xfrm>
            <a:off x="918641" y="140057"/>
            <a:ext cx="7181751" cy="1077218"/>
          </a:xfrm>
          <a:prstGeom prst="rect">
            <a:avLst/>
          </a:prstGeom>
          <a:solidFill>
            <a:srgbClr val="FF0000"/>
          </a:solidFill>
          <a:ln w="57150" cmpd="thickThin">
            <a:noFill/>
            <a:miter lim="800000"/>
          </a:ln>
        </p:spPr>
        <p:txBody>
          <a:bodyPr wrap="square">
            <a:spAutoFit/>
          </a:bodyPr>
          <a:lstStyle/>
          <a:p>
            <a:pPr algn="ctr"/>
            <a:r>
              <a:rPr lang="ru-RU" altLang="ru-RU" sz="3200" b="1" dirty="0" smtClean="0">
                <a:solidFill>
                  <a:srgbClr val="FFFF66"/>
                </a:solidFill>
              </a:rPr>
              <a:t>Задание на самостоятельную подготовку  </a:t>
            </a:r>
            <a:endParaRPr lang="ru-RU" altLang="ru-RU" sz="3200" b="1" dirty="0">
              <a:solidFill>
                <a:srgbClr val="FFCC00"/>
              </a:solidFill>
              <a:latin typeface="Arial" panose="020B0604020202020204" pitchFamily="34" charset="0"/>
            </a:endParaRPr>
          </a:p>
        </p:txBody>
      </p:sp>
      <p:sp>
        <p:nvSpPr>
          <p:cNvPr id="8" name="Содержимое 2"/>
          <p:cNvSpPr>
            <a:spLocks noGrp="1"/>
          </p:cNvSpPr>
          <p:nvPr>
            <p:ph idx="1"/>
          </p:nvPr>
        </p:nvSpPr>
        <p:spPr>
          <a:xfrm>
            <a:off x="683568" y="1916832"/>
            <a:ext cx="8064896" cy="3600400"/>
          </a:xfrm>
        </p:spPr>
        <p:txBody>
          <a:bodyPr>
            <a:normAutofit/>
          </a:bodyPr>
          <a:lstStyle/>
          <a:p>
            <a:pPr lvl="0" algn="just"/>
            <a:r>
              <a:rPr lang="ru-RU" dirty="0"/>
              <a:t>Изучить материал данного занятия.</a:t>
            </a:r>
            <a:endParaRPr lang="ru-RU" dirty="0"/>
          </a:p>
          <a:p>
            <a:pPr lvl="0" algn="just"/>
            <a:r>
              <a:rPr lang="ru-RU" dirty="0"/>
              <a:t>Доработать конспекты лекций, используя перечень основных руководящих документов. </a:t>
            </a:r>
            <a:endParaRPr lang="ru-RU" dirty="0" smtClean="0"/>
          </a:p>
          <a:p>
            <a:pPr lvl="0" algn="just"/>
            <a:r>
              <a:rPr lang="ru-RU" dirty="0" smtClean="0"/>
              <a:t>Подготовиться </a:t>
            </a:r>
            <a:r>
              <a:rPr lang="ru-RU" dirty="0"/>
              <a:t>к опросу.</a:t>
            </a:r>
            <a:endParaRPr lang="ru-RU" dirty="0"/>
          </a:p>
          <a:p>
            <a:endParaRPr lang="ru-RU"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2"/>
          <p:cNvSpPr>
            <a:spLocks noChangeArrowheads="1"/>
          </p:cNvSpPr>
          <p:nvPr/>
        </p:nvSpPr>
        <p:spPr bwMode="auto">
          <a:xfrm>
            <a:off x="0" y="0"/>
            <a:ext cx="9144000" cy="460375"/>
          </a:xfrm>
          <a:prstGeom prst="rect">
            <a:avLst/>
          </a:prstGeom>
          <a:solidFill>
            <a:schemeClr val="accent2">
              <a:lumMod val="75000"/>
            </a:schemeClr>
          </a:solidFill>
          <a:ln w="57150" cmpd="thickThin">
            <a:noFill/>
            <a:miter lim="800000"/>
          </a:ln>
        </p:spPr>
        <p:txBody>
          <a:bodyPr wrap="square">
            <a:spAutoFit/>
          </a:bodyPr>
          <a:lstStyle/>
          <a:p>
            <a:pPr algn="ctr"/>
            <a:r>
              <a:rPr lang="ru-RU" altLang="ru-RU" sz="2400" b="1" dirty="0" smtClean="0">
                <a:solidFill>
                  <a:schemeClr val="bg1"/>
                </a:solidFill>
              </a:rPr>
              <a:t>Определение средней точки попадания</a:t>
            </a:r>
            <a:endParaRPr lang="ru-RU" altLang="ru-RU" sz="2400" b="1" dirty="0">
              <a:solidFill>
                <a:schemeClr val="bg1"/>
              </a:solidFill>
              <a:latin typeface="Arial" panose="020B0604020202020204" pitchFamily="34" charset="0"/>
            </a:endParaRPr>
          </a:p>
        </p:txBody>
      </p:sp>
      <p:grpSp>
        <p:nvGrpSpPr>
          <p:cNvPr id="2" name="Группа 24"/>
          <p:cNvGrpSpPr/>
          <p:nvPr/>
        </p:nvGrpSpPr>
        <p:grpSpPr>
          <a:xfrm>
            <a:off x="1043608" y="1412776"/>
            <a:ext cx="3024336" cy="4320480"/>
            <a:chOff x="2267744" y="2196905"/>
            <a:chExt cx="1539475" cy="2060293"/>
          </a:xfrm>
        </p:grpSpPr>
        <p:grpSp>
          <p:nvGrpSpPr>
            <p:cNvPr id="3" name="Группа 21"/>
            <p:cNvGrpSpPr/>
            <p:nvPr/>
          </p:nvGrpSpPr>
          <p:grpSpPr>
            <a:xfrm>
              <a:off x="2267744" y="2196905"/>
              <a:ext cx="1515482" cy="2060293"/>
              <a:chOff x="2194079" y="2196905"/>
              <a:chExt cx="1515482" cy="2060293"/>
            </a:xfrm>
          </p:grpSpPr>
          <p:grpSp>
            <p:nvGrpSpPr>
              <p:cNvPr id="5" name="Группа 7"/>
              <p:cNvGrpSpPr/>
              <p:nvPr/>
            </p:nvGrpSpPr>
            <p:grpSpPr>
              <a:xfrm>
                <a:off x="2194079" y="2196905"/>
                <a:ext cx="1513825" cy="2060293"/>
                <a:chOff x="2173372" y="3738227"/>
                <a:chExt cx="1174493" cy="1562981"/>
              </a:xfrm>
            </p:grpSpPr>
            <p:sp>
              <p:nvSpPr>
                <p:cNvPr id="7" name="Прямоугольник 6"/>
                <p:cNvSpPr/>
                <p:nvPr/>
              </p:nvSpPr>
              <p:spPr>
                <a:xfrm>
                  <a:off x="2173372" y="4191471"/>
                  <a:ext cx="1174492" cy="1109737"/>
                </a:xfrm>
                <a:prstGeom prst="rect">
                  <a:avLst/>
                </a:prstGeom>
                <a:solidFill>
                  <a:schemeClr val="tx1"/>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Овал 10"/>
                <p:cNvSpPr/>
                <p:nvPr/>
              </p:nvSpPr>
              <p:spPr>
                <a:xfrm>
                  <a:off x="2173374" y="3738227"/>
                  <a:ext cx="1174491" cy="100811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9" name="Овал 8"/>
              <p:cNvSpPr/>
              <p:nvPr/>
            </p:nvSpPr>
            <p:spPr>
              <a:xfrm>
                <a:off x="2195736" y="2204864"/>
                <a:ext cx="1513825" cy="136815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Овал 13"/>
              <p:cNvSpPr/>
              <p:nvPr/>
            </p:nvSpPr>
            <p:spPr>
              <a:xfrm>
                <a:off x="2699791" y="2645298"/>
                <a:ext cx="520604" cy="47874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Овал 14"/>
              <p:cNvSpPr/>
              <p:nvPr/>
            </p:nvSpPr>
            <p:spPr>
              <a:xfrm>
                <a:off x="2483768" y="2426960"/>
                <a:ext cx="952872" cy="93003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cxnSp>
          <p:nvCxnSpPr>
            <p:cNvPr id="21" name="Прямая соединительная линия 20"/>
            <p:cNvCxnSpPr/>
            <p:nvPr/>
          </p:nvCxnSpPr>
          <p:spPr>
            <a:xfrm>
              <a:off x="3024000" y="2204864"/>
              <a:ext cx="0" cy="205233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a:off x="2293394" y="3645024"/>
              <a:ext cx="151382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p:cNvCxnSpPr/>
            <p:nvPr/>
          </p:nvCxnSpPr>
          <p:spPr>
            <a:xfrm>
              <a:off x="2269401" y="2888940"/>
              <a:ext cx="151382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1" name="Овал 30"/>
          <p:cNvSpPr/>
          <p:nvPr/>
        </p:nvSpPr>
        <p:spPr>
          <a:xfrm>
            <a:off x="2627784" y="2924944"/>
            <a:ext cx="211290" cy="18626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Скругленная прямоугольная выноска 31"/>
          <p:cNvSpPr/>
          <p:nvPr/>
        </p:nvSpPr>
        <p:spPr>
          <a:xfrm>
            <a:off x="971600" y="5949280"/>
            <a:ext cx="2491674" cy="636735"/>
          </a:xfrm>
          <a:prstGeom prst="wedgeRoundRectCallout">
            <a:avLst>
              <a:gd name="adj1" fmla="val 49313"/>
              <a:gd name="adj2" fmla="val -52673"/>
              <a:gd name="adj3" fmla="val 16667"/>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ru-RU" b="1" dirty="0" smtClean="0"/>
              <a:t>Автомат пристрелен правильно</a:t>
            </a:r>
            <a:endParaRPr lang="ru-RU" b="1" dirty="0"/>
          </a:p>
        </p:txBody>
      </p:sp>
      <p:sp>
        <p:nvSpPr>
          <p:cNvPr id="33" name="Скругленная прямоугольная выноска 32"/>
          <p:cNvSpPr/>
          <p:nvPr/>
        </p:nvSpPr>
        <p:spPr>
          <a:xfrm>
            <a:off x="2987824" y="3212976"/>
            <a:ext cx="2131634" cy="1008112"/>
          </a:xfrm>
          <a:prstGeom prst="wedgeRoundRectCallout">
            <a:avLst>
              <a:gd name="adj1" fmla="val -39771"/>
              <a:gd name="adj2" fmla="val -82714"/>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b="1" dirty="0" smtClean="0"/>
              <a:t>Все пробоины уместились в малый круг</a:t>
            </a:r>
            <a:endParaRPr lang="ru-RU" b="1" dirty="0"/>
          </a:p>
        </p:txBody>
      </p:sp>
      <p:sp>
        <p:nvSpPr>
          <p:cNvPr id="23" name="Овал 22"/>
          <p:cNvSpPr/>
          <p:nvPr/>
        </p:nvSpPr>
        <p:spPr>
          <a:xfrm>
            <a:off x="2267744" y="2636912"/>
            <a:ext cx="211290" cy="18626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Овал 25"/>
          <p:cNvSpPr/>
          <p:nvPr/>
        </p:nvSpPr>
        <p:spPr>
          <a:xfrm>
            <a:off x="2627784" y="2420888"/>
            <a:ext cx="211290" cy="18626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Овал 27"/>
          <p:cNvSpPr/>
          <p:nvPr/>
        </p:nvSpPr>
        <p:spPr>
          <a:xfrm>
            <a:off x="1979712" y="2276872"/>
            <a:ext cx="1152128" cy="108012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Овал 28"/>
          <p:cNvSpPr/>
          <p:nvPr/>
        </p:nvSpPr>
        <p:spPr>
          <a:xfrm>
            <a:off x="2339752" y="2924944"/>
            <a:ext cx="211290" cy="18626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8" name="Группа 29"/>
          <p:cNvGrpSpPr/>
          <p:nvPr/>
        </p:nvGrpSpPr>
        <p:grpSpPr>
          <a:xfrm>
            <a:off x="5220072" y="1412776"/>
            <a:ext cx="3024336" cy="4320480"/>
            <a:chOff x="2267744" y="2196905"/>
            <a:chExt cx="1539475" cy="2060293"/>
          </a:xfrm>
        </p:grpSpPr>
        <p:grpSp>
          <p:nvGrpSpPr>
            <p:cNvPr id="12" name="Группа 21"/>
            <p:cNvGrpSpPr/>
            <p:nvPr/>
          </p:nvGrpSpPr>
          <p:grpSpPr>
            <a:xfrm>
              <a:off x="2267744" y="2196905"/>
              <a:ext cx="1515482" cy="2060293"/>
              <a:chOff x="2194079" y="2196905"/>
              <a:chExt cx="1515482" cy="2060293"/>
            </a:xfrm>
          </p:grpSpPr>
          <p:grpSp>
            <p:nvGrpSpPr>
              <p:cNvPr id="13" name="Группа 7"/>
              <p:cNvGrpSpPr/>
              <p:nvPr/>
            </p:nvGrpSpPr>
            <p:grpSpPr>
              <a:xfrm>
                <a:off x="2194079" y="2196905"/>
                <a:ext cx="1513825" cy="2060293"/>
                <a:chOff x="2173372" y="3738227"/>
                <a:chExt cx="1174493" cy="1562981"/>
              </a:xfrm>
            </p:grpSpPr>
            <p:sp>
              <p:nvSpPr>
                <p:cNvPr id="42" name="Прямоугольник 6"/>
                <p:cNvSpPr/>
                <p:nvPr/>
              </p:nvSpPr>
              <p:spPr>
                <a:xfrm>
                  <a:off x="2173372" y="4191471"/>
                  <a:ext cx="1174492" cy="1109737"/>
                </a:xfrm>
                <a:prstGeom prst="rect">
                  <a:avLst/>
                </a:prstGeom>
                <a:solidFill>
                  <a:schemeClr val="tx1"/>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Овал 42"/>
                <p:cNvSpPr/>
                <p:nvPr/>
              </p:nvSpPr>
              <p:spPr>
                <a:xfrm>
                  <a:off x="2173374" y="3738227"/>
                  <a:ext cx="1174491" cy="100811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9" name="Овал 38"/>
              <p:cNvSpPr/>
              <p:nvPr/>
            </p:nvSpPr>
            <p:spPr>
              <a:xfrm>
                <a:off x="2195736" y="2204864"/>
                <a:ext cx="1513825" cy="136815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Овал 39"/>
              <p:cNvSpPr/>
              <p:nvPr/>
            </p:nvSpPr>
            <p:spPr>
              <a:xfrm>
                <a:off x="2699791" y="2645298"/>
                <a:ext cx="520604" cy="47874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Овал 40"/>
              <p:cNvSpPr/>
              <p:nvPr/>
            </p:nvSpPr>
            <p:spPr>
              <a:xfrm>
                <a:off x="2483768" y="2426960"/>
                <a:ext cx="952872" cy="93003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cxnSp>
          <p:nvCxnSpPr>
            <p:cNvPr id="35" name="Прямая соединительная линия 34"/>
            <p:cNvCxnSpPr/>
            <p:nvPr/>
          </p:nvCxnSpPr>
          <p:spPr>
            <a:xfrm>
              <a:off x="3024000" y="2204864"/>
              <a:ext cx="0" cy="205233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Прямая соединительная линия 35"/>
            <p:cNvCxnSpPr/>
            <p:nvPr/>
          </p:nvCxnSpPr>
          <p:spPr>
            <a:xfrm>
              <a:off x="2293394" y="3645024"/>
              <a:ext cx="151382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p:cNvCxnSpPr/>
            <p:nvPr/>
          </p:nvCxnSpPr>
          <p:spPr>
            <a:xfrm>
              <a:off x="2269401" y="2888940"/>
              <a:ext cx="151382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4" name="Овал 43"/>
          <p:cNvSpPr/>
          <p:nvPr/>
        </p:nvSpPr>
        <p:spPr>
          <a:xfrm>
            <a:off x="7380312" y="3068960"/>
            <a:ext cx="211290" cy="18626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Скругленная прямоугольная выноска 44"/>
          <p:cNvSpPr/>
          <p:nvPr/>
        </p:nvSpPr>
        <p:spPr>
          <a:xfrm>
            <a:off x="5292080" y="5949280"/>
            <a:ext cx="2736304" cy="636735"/>
          </a:xfrm>
          <a:prstGeom prst="wedgeRoundRectCallout">
            <a:avLst>
              <a:gd name="adj1" fmla="val 27050"/>
              <a:gd name="adj2" fmla="val -52673"/>
              <a:gd name="adj3" fmla="val 16667"/>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ru-RU" b="1" dirty="0" smtClean="0"/>
              <a:t>Требуется исправление линии прицеливания</a:t>
            </a:r>
            <a:endParaRPr lang="ru-RU" b="1" dirty="0"/>
          </a:p>
        </p:txBody>
      </p:sp>
      <p:sp>
        <p:nvSpPr>
          <p:cNvPr id="46" name="Овал 45"/>
          <p:cNvSpPr/>
          <p:nvPr/>
        </p:nvSpPr>
        <p:spPr>
          <a:xfrm>
            <a:off x="6948264" y="3068960"/>
            <a:ext cx="211290" cy="18626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Овал 46"/>
          <p:cNvSpPr/>
          <p:nvPr/>
        </p:nvSpPr>
        <p:spPr>
          <a:xfrm>
            <a:off x="7308304" y="2492896"/>
            <a:ext cx="211290" cy="18626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8" name="Овал 47"/>
          <p:cNvSpPr/>
          <p:nvPr/>
        </p:nvSpPr>
        <p:spPr>
          <a:xfrm>
            <a:off x="5724128" y="1844824"/>
            <a:ext cx="2016224" cy="201622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9" name="Овал 48"/>
          <p:cNvSpPr/>
          <p:nvPr/>
        </p:nvSpPr>
        <p:spPr>
          <a:xfrm>
            <a:off x="6948264" y="3429000"/>
            <a:ext cx="211290" cy="18626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0" name="Скругленная прямоугольная выноска 49"/>
          <p:cNvSpPr/>
          <p:nvPr/>
        </p:nvSpPr>
        <p:spPr>
          <a:xfrm>
            <a:off x="4427984" y="908720"/>
            <a:ext cx="2131634" cy="1440160"/>
          </a:xfrm>
          <a:prstGeom prst="wedgeRoundRectCallout">
            <a:avLst>
              <a:gd name="adj1" fmla="val 87833"/>
              <a:gd name="adj2" fmla="val 6390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b="1" dirty="0" smtClean="0"/>
              <a:t>Пробоины в пределах среднего круга, но смещены в сторону</a:t>
            </a:r>
            <a:endParaRPr lang="ru-RU" b="1" dirty="0"/>
          </a:p>
        </p:txBody>
      </p:sp>
      <p:pic>
        <p:nvPicPr>
          <p:cNvPr id="16" name="Записанный звук">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cstate="print"/>
          <a:stretch>
            <a:fillRect/>
          </a:stretch>
        </p:blipFill>
        <p:spPr>
          <a:xfrm>
            <a:off x="518390" y="6381328"/>
            <a:ext cx="371074" cy="371074"/>
          </a:xfrm>
          <a:prstGeom prst="rect">
            <a:avLst/>
          </a:prstGeom>
        </p:spPr>
      </p:pic>
      <p:sp>
        <p:nvSpPr>
          <p:cNvPr id="51" name="Скругленная прямоугольная выноска 50"/>
          <p:cNvSpPr/>
          <p:nvPr/>
        </p:nvSpPr>
        <p:spPr>
          <a:xfrm>
            <a:off x="934107" y="955704"/>
            <a:ext cx="1614353" cy="520936"/>
          </a:xfrm>
          <a:prstGeom prst="wedgeRoundRectCallout">
            <a:avLst>
              <a:gd name="adj1" fmla="val 49415"/>
              <a:gd name="adj2" fmla="val 307274"/>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b="1" dirty="0" smtClean="0"/>
              <a:t>Контрольная точка</a:t>
            </a:r>
            <a:endParaRPr lang="ru-RU" b="1" dirty="0"/>
          </a:p>
        </p:txBody>
      </p:sp>
    </p:spTree>
  </p:cSld>
  <p:clrMapOvr>
    <a:masterClrMapping/>
  </p:clrMapOvr>
  <p:transition advClick="0" advTm="50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874" fill="hold"/>
                                        <p:tgtEl>
                                          <p:spTgt spid="16"/>
                                        </p:tgtEl>
                                      </p:cBhvr>
                                    </p:cmd>
                                  </p:childTnLst>
                                </p:cTn>
                              </p:par>
                              <p:par>
                                <p:cTn id="7" presetID="22" presetClass="entr" presetSubtype="4" fill="hold" grpId="1" nodeType="withEffect">
                                  <p:stCondLst>
                                    <p:cond delay="1000"/>
                                  </p:stCondLst>
                                  <p:childTnLst>
                                    <p:set>
                                      <p:cBhvr>
                                        <p:cTn id="8" dur="1" fill="hold">
                                          <p:stCondLst>
                                            <p:cond delay="0"/>
                                          </p:stCondLst>
                                        </p:cTn>
                                        <p:tgtEl>
                                          <p:spTgt spid="31"/>
                                        </p:tgtEl>
                                        <p:attrNameLst>
                                          <p:attrName>style.visibility</p:attrName>
                                        </p:attrNameLst>
                                      </p:cBhvr>
                                      <p:to>
                                        <p:strVal val="visible"/>
                                      </p:to>
                                    </p:set>
                                    <p:animEffect transition="in" filter="wipe(down)">
                                      <p:cBhvr>
                                        <p:cTn id="9" dur="500"/>
                                        <p:tgtEl>
                                          <p:spTgt spid="31"/>
                                        </p:tgtEl>
                                      </p:cBhvr>
                                    </p:animEffect>
                                  </p:childTnLst>
                                </p:cTn>
                              </p:par>
                              <p:par>
                                <p:cTn id="10" presetID="26" presetClass="emph" presetSubtype="0" fill="hold" grpId="0" nodeType="withEffect">
                                  <p:stCondLst>
                                    <p:cond delay="9000"/>
                                  </p:stCondLst>
                                  <p:childTnLst>
                                    <p:animEffect transition="out" filter="fade">
                                      <p:cBhvr>
                                        <p:cTn id="11" dur="500" tmFilter="0, 0; .2, .5; .8, .5; 1, 0"/>
                                        <p:tgtEl>
                                          <p:spTgt spid="31"/>
                                        </p:tgtEl>
                                      </p:cBhvr>
                                    </p:animEffect>
                                    <p:animScale>
                                      <p:cBhvr>
                                        <p:cTn id="12" dur="250" autoRev="1" fill="hold"/>
                                        <p:tgtEl>
                                          <p:spTgt spid="31"/>
                                        </p:tgtEl>
                                      </p:cBhvr>
                                      <p:by x="105000" y="105000"/>
                                    </p:animScale>
                                  </p:childTnLst>
                                </p:cTn>
                              </p:par>
                              <p:par>
                                <p:cTn id="13" presetID="22" presetClass="entr" presetSubtype="4" fill="hold" grpId="1" nodeType="withEffect">
                                  <p:stCondLst>
                                    <p:cond delay="200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par>
                                <p:cTn id="16" presetID="26" presetClass="emph" presetSubtype="0" fill="hold" grpId="0" nodeType="withEffect">
                                  <p:stCondLst>
                                    <p:cond delay="9000"/>
                                  </p:stCondLst>
                                  <p:childTnLst>
                                    <p:animEffect transition="out" filter="fade">
                                      <p:cBhvr>
                                        <p:cTn id="17" dur="500" tmFilter="0, 0; .2, .5; .8, .5; 1, 0"/>
                                        <p:tgtEl>
                                          <p:spTgt spid="23"/>
                                        </p:tgtEl>
                                      </p:cBhvr>
                                    </p:animEffect>
                                    <p:animScale>
                                      <p:cBhvr>
                                        <p:cTn id="18" dur="250" autoRev="1" fill="hold"/>
                                        <p:tgtEl>
                                          <p:spTgt spid="23"/>
                                        </p:tgtEl>
                                      </p:cBhvr>
                                      <p:by x="105000" y="105000"/>
                                    </p:animScale>
                                  </p:childTnLst>
                                </p:cTn>
                              </p:par>
                              <p:par>
                                <p:cTn id="19" presetID="22" presetClass="entr" presetSubtype="4" fill="hold" grpId="1" nodeType="withEffect">
                                  <p:stCondLst>
                                    <p:cond delay="300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6" presetClass="emph" presetSubtype="0" fill="hold" grpId="0" nodeType="withEffect">
                                  <p:stCondLst>
                                    <p:cond delay="9000"/>
                                  </p:stCondLst>
                                  <p:childTnLst>
                                    <p:animEffect transition="out" filter="fade">
                                      <p:cBhvr>
                                        <p:cTn id="23" dur="500" tmFilter="0, 0; .2, .5; .8, .5; 1, 0"/>
                                        <p:tgtEl>
                                          <p:spTgt spid="29"/>
                                        </p:tgtEl>
                                      </p:cBhvr>
                                    </p:animEffect>
                                    <p:animScale>
                                      <p:cBhvr>
                                        <p:cTn id="24" dur="250" autoRev="1" fill="hold"/>
                                        <p:tgtEl>
                                          <p:spTgt spid="29"/>
                                        </p:tgtEl>
                                      </p:cBhvr>
                                      <p:by x="105000" y="105000"/>
                                    </p:animScale>
                                  </p:childTnLst>
                                </p:cTn>
                              </p:par>
                              <p:par>
                                <p:cTn id="25" presetID="22" presetClass="entr" presetSubtype="4" fill="hold" grpId="1" nodeType="withEffect">
                                  <p:stCondLst>
                                    <p:cond delay="400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par>
                                <p:cTn id="28" presetID="26" presetClass="emph" presetSubtype="0" fill="hold" grpId="0" nodeType="withEffect">
                                  <p:stCondLst>
                                    <p:cond delay="9000"/>
                                  </p:stCondLst>
                                  <p:childTnLst>
                                    <p:animEffect transition="out" filter="fade">
                                      <p:cBhvr>
                                        <p:cTn id="29" dur="500" tmFilter="0, 0; .2, .5; .8, .5; 1, 0"/>
                                        <p:tgtEl>
                                          <p:spTgt spid="26"/>
                                        </p:tgtEl>
                                      </p:cBhvr>
                                    </p:animEffect>
                                    <p:animScale>
                                      <p:cBhvr>
                                        <p:cTn id="30" dur="250" autoRev="1" fill="hold"/>
                                        <p:tgtEl>
                                          <p:spTgt spid="26"/>
                                        </p:tgtEl>
                                      </p:cBhvr>
                                      <p:by x="105000" y="105000"/>
                                    </p:animScale>
                                  </p:childTnLst>
                                </p:cTn>
                              </p:par>
                              <p:par>
                                <p:cTn id="31" presetID="1" presetClass="entr" presetSubtype="0" fill="hold" grpId="0" nodeType="withEffect">
                                  <p:stCondLst>
                                    <p:cond delay="12000"/>
                                  </p:stCondLst>
                                  <p:childTnLst>
                                    <p:set>
                                      <p:cBhvr>
                                        <p:cTn id="32" dur="1" fill="hold">
                                          <p:stCondLst>
                                            <p:cond delay="0"/>
                                          </p:stCondLst>
                                        </p:cTn>
                                        <p:tgtEl>
                                          <p:spTgt spid="51"/>
                                        </p:tgtEl>
                                        <p:attrNameLst>
                                          <p:attrName>style.visibility</p:attrName>
                                        </p:attrNameLst>
                                      </p:cBhvr>
                                      <p:to>
                                        <p:strVal val="visible"/>
                                      </p:to>
                                    </p:set>
                                  </p:childTnLst>
                                </p:cTn>
                              </p:par>
                              <p:par>
                                <p:cTn id="33" presetID="53" presetClass="entr" presetSubtype="16" fill="hold" grpId="1" nodeType="withEffect">
                                  <p:stCondLst>
                                    <p:cond delay="30000"/>
                                  </p:stCondLst>
                                  <p:childTnLst>
                                    <p:set>
                                      <p:cBhvr>
                                        <p:cTn id="34" dur="1" fill="hold">
                                          <p:stCondLst>
                                            <p:cond delay="0"/>
                                          </p:stCondLst>
                                        </p:cTn>
                                        <p:tgtEl>
                                          <p:spTgt spid="28"/>
                                        </p:tgtEl>
                                        <p:attrNameLst>
                                          <p:attrName>style.visibility</p:attrName>
                                        </p:attrNameLst>
                                      </p:cBhvr>
                                      <p:to>
                                        <p:strVal val="visible"/>
                                      </p:to>
                                    </p:set>
                                    <p:anim calcmode="lin" valueType="num">
                                      <p:cBhvr>
                                        <p:cTn id="35" dur="500" fill="hold"/>
                                        <p:tgtEl>
                                          <p:spTgt spid="28"/>
                                        </p:tgtEl>
                                        <p:attrNameLst>
                                          <p:attrName>ppt_w</p:attrName>
                                        </p:attrNameLst>
                                      </p:cBhvr>
                                      <p:tavLst>
                                        <p:tav tm="0">
                                          <p:val>
                                            <p:fltVal val="0"/>
                                          </p:val>
                                        </p:tav>
                                        <p:tav tm="100000">
                                          <p:val>
                                            <p:strVal val="#ppt_w"/>
                                          </p:val>
                                        </p:tav>
                                      </p:tavLst>
                                    </p:anim>
                                    <p:anim calcmode="lin" valueType="num">
                                      <p:cBhvr>
                                        <p:cTn id="36" dur="500" fill="hold"/>
                                        <p:tgtEl>
                                          <p:spTgt spid="28"/>
                                        </p:tgtEl>
                                        <p:attrNameLst>
                                          <p:attrName>ppt_h</p:attrName>
                                        </p:attrNameLst>
                                      </p:cBhvr>
                                      <p:tavLst>
                                        <p:tav tm="0">
                                          <p:val>
                                            <p:fltVal val="0"/>
                                          </p:val>
                                        </p:tav>
                                        <p:tav tm="100000">
                                          <p:val>
                                            <p:strVal val="#ppt_h"/>
                                          </p:val>
                                        </p:tav>
                                      </p:tavLst>
                                    </p:anim>
                                    <p:animEffect transition="in" filter="fade">
                                      <p:cBhvr>
                                        <p:cTn id="37" dur="500"/>
                                        <p:tgtEl>
                                          <p:spTgt spid="28"/>
                                        </p:tgtEl>
                                      </p:cBhvr>
                                    </p:animEffect>
                                  </p:childTnLst>
                                </p:cTn>
                              </p:par>
                              <p:par>
                                <p:cTn id="38" presetID="1" presetClass="entr" presetSubtype="0" fill="hold" grpId="0" nodeType="withEffect">
                                  <p:stCondLst>
                                    <p:cond delay="31000"/>
                                  </p:stCondLst>
                                  <p:childTnLst>
                                    <p:set>
                                      <p:cBhvr>
                                        <p:cTn id="39" dur="1" fill="hold">
                                          <p:stCondLst>
                                            <p:cond delay="0"/>
                                          </p:stCondLst>
                                        </p:cTn>
                                        <p:tgtEl>
                                          <p:spTgt spid="33"/>
                                        </p:tgtEl>
                                        <p:attrNameLst>
                                          <p:attrName>style.visibility</p:attrName>
                                        </p:attrNameLst>
                                      </p:cBhvr>
                                      <p:to>
                                        <p:strVal val="visible"/>
                                      </p:to>
                                    </p:set>
                                  </p:childTnLst>
                                </p:cTn>
                              </p:par>
                              <p:par>
                                <p:cTn id="40" presetID="26" presetClass="emph" presetSubtype="0" repeatCount="3000" fill="hold" grpId="0" nodeType="withEffect">
                                  <p:stCondLst>
                                    <p:cond delay="31000"/>
                                  </p:stCondLst>
                                  <p:childTnLst>
                                    <p:animEffect transition="out" filter="fade">
                                      <p:cBhvr>
                                        <p:cTn id="41" dur="1000" tmFilter="0, 0; .2, .5; .8, .5; 1, 0"/>
                                        <p:tgtEl>
                                          <p:spTgt spid="28"/>
                                        </p:tgtEl>
                                      </p:cBhvr>
                                    </p:animEffect>
                                    <p:animScale>
                                      <p:cBhvr>
                                        <p:cTn id="42" dur="500" autoRev="1" fill="hold"/>
                                        <p:tgtEl>
                                          <p:spTgt spid="28"/>
                                        </p:tgtEl>
                                      </p:cBhvr>
                                      <p:by x="105000" y="105000"/>
                                    </p:animScale>
                                  </p:childTnLst>
                                </p:cTn>
                              </p:par>
                              <p:par>
                                <p:cTn id="43" presetID="31" presetClass="entr" presetSubtype="0" fill="hold" grpId="0" nodeType="withEffect">
                                  <p:stCondLst>
                                    <p:cond delay="32000"/>
                                  </p:stCondLst>
                                  <p:childTnLst>
                                    <p:set>
                                      <p:cBhvr>
                                        <p:cTn id="44" dur="1" fill="hold">
                                          <p:stCondLst>
                                            <p:cond delay="0"/>
                                          </p:stCondLst>
                                        </p:cTn>
                                        <p:tgtEl>
                                          <p:spTgt spid="32"/>
                                        </p:tgtEl>
                                        <p:attrNameLst>
                                          <p:attrName>style.visibility</p:attrName>
                                        </p:attrNameLst>
                                      </p:cBhvr>
                                      <p:to>
                                        <p:strVal val="visible"/>
                                      </p:to>
                                    </p:set>
                                    <p:anim calcmode="lin" valueType="num">
                                      <p:cBhvr>
                                        <p:cTn id="45" dur="1000" fill="hold"/>
                                        <p:tgtEl>
                                          <p:spTgt spid="32"/>
                                        </p:tgtEl>
                                        <p:attrNameLst>
                                          <p:attrName>ppt_w</p:attrName>
                                        </p:attrNameLst>
                                      </p:cBhvr>
                                      <p:tavLst>
                                        <p:tav tm="0">
                                          <p:val>
                                            <p:fltVal val="0"/>
                                          </p:val>
                                        </p:tav>
                                        <p:tav tm="100000">
                                          <p:val>
                                            <p:strVal val="#ppt_w"/>
                                          </p:val>
                                        </p:tav>
                                      </p:tavLst>
                                    </p:anim>
                                    <p:anim calcmode="lin" valueType="num">
                                      <p:cBhvr>
                                        <p:cTn id="46" dur="1000" fill="hold"/>
                                        <p:tgtEl>
                                          <p:spTgt spid="32"/>
                                        </p:tgtEl>
                                        <p:attrNameLst>
                                          <p:attrName>ppt_h</p:attrName>
                                        </p:attrNameLst>
                                      </p:cBhvr>
                                      <p:tavLst>
                                        <p:tav tm="0">
                                          <p:val>
                                            <p:fltVal val="0"/>
                                          </p:val>
                                        </p:tav>
                                        <p:tav tm="100000">
                                          <p:val>
                                            <p:strVal val="#ppt_h"/>
                                          </p:val>
                                        </p:tav>
                                      </p:tavLst>
                                    </p:anim>
                                    <p:anim calcmode="lin" valueType="num">
                                      <p:cBhvr>
                                        <p:cTn id="47" dur="1000" fill="hold"/>
                                        <p:tgtEl>
                                          <p:spTgt spid="32"/>
                                        </p:tgtEl>
                                        <p:attrNameLst>
                                          <p:attrName>style.rotation</p:attrName>
                                        </p:attrNameLst>
                                      </p:cBhvr>
                                      <p:tavLst>
                                        <p:tav tm="0">
                                          <p:val>
                                            <p:fltVal val="90"/>
                                          </p:val>
                                        </p:tav>
                                        <p:tav tm="100000">
                                          <p:val>
                                            <p:fltVal val="0"/>
                                          </p:val>
                                        </p:tav>
                                      </p:tavLst>
                                    </p:anim>
                                    <p:animEffect transition="in" filter="fade">
                                      <p:cBhvr>
                                        <p:cTn id="48" dur="1000"/>
                                        <p:tgtEl>
                                          <p:spTgt spid="32"/>
                                        </p:tgtEl>
                                      </p:cBhvr>
                                    </p:animEffect>
                                  </p:childTnLst>
                                </p:cTn>
                              </p:par>
                              <p:par>
                                <p:cTn id="49" presetID="22" presetClass="entr" presetSubtype="4" fill="hold" grpId="1" nodeType="withEffect">
                                  <p:stCondLst>
                                    <p:cond delay="1000"/>
                                  </p:stCondLst>
                                  <p:childTnLst>
                                    <p:set>
                                      <p:cBhvr>
                                        <p:cTn id="50" dur="1" fill="hold">
                                          <p:stCondLst>
                                            <p:cond delay="0"/>
                                          </p:stCondLst>
                                        </p:cTn>
                                        <p:tgtEl>
                                          <p:spTgt spid="44"/>
                                        </p:tgtEl>
                                        <p:attrNameLst>
                                          <p:attrName>style.visibility</p:attrName>
                                        </p:attrNameLst>
                                      </p:cBhvr>
                                      <p:to>
                                        <p:strVal val="visible"/>
                                      </p:to>
                                    </p:set>
                                    <p:animEffect transition="in" filter="wipe(down)">
                                      <p:cBhvr>
                                        <p:cTn id="51" dur="500"/>
                                        <p:tgtEl>
                                          <p:spTgt spid="44"/>
                                        </p:tgtEl>
                                      </p:cBhvr>
                                    </p:animEffect>
                                  </p:childTnLst>
                                </p:cTn>
                              </p:par>
                              <p:par>
                                <p:cTn id="52" presetID="26" presetClass="emph" presetSubtype="0" fill="hold" grpId="0" nodeType="withEffect">
                                  <p:stCondLst>
                                    <p:cond delay="0"/>
                                  </p:stCondLst>
                                  <p:childTnLst>
                                    <p:animEffect transition="out" filter="fade">
                                      <p:cBhvr>
                                        <p:cTn id="53" dur="500" tmFilter="0, 0; .2, .5; .8, .5; 1, 0"/>
                                        <p:tgtEl>
                                          <p:spTgt spid="44"/>
                                        </p:tgtEl>
                                      </p:cBhvr>
                                    </p:animEffect>
                                    <p:animScale>
                                      <p:cBhvr>
                                        <p:cTn id="54" dur="250" autoRev="1" fill="hold"/>
                                        <p:tgtEl>
                                          <p:spTgt spid="44"/>
                                        </p:tgtEl>
                                      </p:cBhvr>
                                      <p:by x="105000" y="105000"/>
                                    </p:animScale>
                                  </p:childTnLst>
                                </p:cTn>
                              </p:par>
                              <p:par>
                                <p:cTn id="55" presetID="22" presetClass="entr" presetSubtype="4" fill="hold" grpId="1" nodeType="withEffect">
                                  <p:stCondLst>
                                    <p:cond delay="2000"/>
                                  </p:stCondLst>
                                  <p:childTnLst>
                                    <p:set>
                                      <p:cBhvr>
                                        <p:cTn id="56" dur="1" fill="hold">
                                          <p:stCondLst>
                                            <p:cond delay="0"/>
                                          </p:stCondLst>
                                        </p:cTn>
                                        <p:tgtEl>
                                          <p:spTgt spid="46"/>
                                        </p:tgtEl>
                                        <p:attrNameLst>
                                          <p:attrName>style.visibility</p:attrName>
                                        </p:attrNameLst>
                                      </p:cBhvr>
                                      <p:to>
                                        <p:strVal val="visible"/>
                                      </p:to>
                                    </p:set>
                                    <p:animEffect transition="in" filter="wipe(down)">
                                      <p:cBhvr>
                                        <p:cTn id="57" dur="500"/>
                                        <p:tgtEl>
                                          <p:spTgt spid="46"/>
                                        </p:tgtEl>
                                      </p:cBhvr>
                                    </p:animEffect>
                                  </p:childTnLst>
                                </p:cTn>
                              </p:par>
                              <p:par>
                                <p:cTn id="58" presetID="26" presetClass="emph" presetSubtype="0" fill="hold" grpId="0" nodeType="withEffect">
                                  <p:stCondLst>
                                    <p:cond delay="0"/>
                                  </p:stCondLst>
                                  <p:childTnLst>
                                    <p:animEffect transition="out" filter="fade">
                                      <p:cBhvr>
                                        <p:cTn id="59" dur="500" tmFilter="0, 0; .2, .5; .8, .5; 1, 0"/>
                                        <p:tgtEl>
                                          <p:spTgt spid="46"/>
                                        </p:tgtEl>
                                      </p:cBhvr>
                                    </p:animEffect>
                                    <p:animScale>
                                      <p:cBhvr>
                                        <p:cTn id="60" dur="250" autoRev="1" fill="hold"/>
                                        <p:tgtEl>
                                          <p:spTgt spid="46"/>
                                        </p:tgtEl>
                                      </p:cBhvr>
                                      <p:by x="105000" y="105000"/>
                                    </p:animScale>
                                  </p:childTnLst>
                                </p:cTn>
                              </p:par>
                              <p:par>
                                <p:cTn id="61" presetID="22" presetClass="entr" presetSubtype="4" fill="hold" grpId="1" nodeType="withEffect">
                                  <p:stCondLst>
                                    <p:cond delay="3000"/>
                                  </p:stCondLst>
                                  <p:childTnLst>
                                    <p:set>
                                      <p:cBhvr>
                                        <p:cTn id="62" dur="1" fill="hold">
                                          <p:stCondLst>
                                            <p:cond delay="0"/>
                                          </p:stCondLst>
                                        </p:cTn>
                                        <p:tgtEl>
                                          <p:spTgt spid="49"/>
                                        </p:tgtEl>
                                        <p:attrNameLst>
                                          <p:attrName>style.visibility</p:attrName>
                                        </p:attrNameLst>
                                      </p:cBhvr>
                                      <p:to>
                                        <p:strVal val="visible"/>
                                      </p:to>
                                    </p:set>
                                    <p:animEffect transition="in" filter="wipe(down)">
                                      <p:cBhvr>
                                        <p:cTn id="63" dur="500"/>
                                        <p:tgtEl>
                                          <p:spTgt spid="49"/>
                                        </p:tgtEl>
                                      </p:cBhvr>
                                    </p:animEffect>
                                  </p:childTnLst>
                                </p:cTn>
                              </p:par>
                              <p:par>
                                <p:cTn id="64" presetID="26" presetClass="emph" presetSubtype="0" fill="hold" grpId="0" nodeType="withEffect">
                                  <p:stCondLst>
                                    <p:cond delay="0"/>
                                  </p:stCondLst>
                                  <p:childTnLst>
                                    <p:animEffect transition="out" filter="fade">
                                      <p:cBhvr>
                                        <p:cTn id="65" dur="500" tmFilter="0, 0; .2, .5; .8, .5; 1, 0"/>
                                        <p:tgtEl>
                                          <p:spTgt spid="49"/>
                                        </p:tgtEl>
                                      </p:cBhvr>
                                    </p:animEffect>
                                    <p:animScale>
                                      <p:cBhvr>
                                        <p:cTn id="66" dur="250" autoRev="1" fill="hold"/>
                                        <p:tgtEl>
                                          <p:spTgt spid="49"/>
                                        </p:tgtEl>
                                      </p:cBhvr>
                                      <p:by x="105000" y="105000"/>
                                    </p:animScale>
                                  </p:childTnLst>
                                </p:cTn>
                              </p:par>
                              <p:par>
                                <p:cTn id="67" presetID="22" presetClass="entr" presetSubtype="4" fill="hold" grpId="1" nodeType="withEffect">
                                  <p:stCondLst>
                                    <p:cond delay="4000"/>
                                  </p:stCondLst>
                                  <p:childTnLst>
                                    <p:set>
                                      <p:cBhvr>
                                        <p:cTn id="68" dur="1" fill="hold">
                                          <p:stCondLst>
                                            <p:cond delay="0"/>
                                          </p:stCondLst>
                                        </p:cTn>
                                        <p:tgtEl>
                                          <p:spTgt spid="47"/>
                                        </p:tgtEl>
                                        <p:attrNameLst>
                                          <p:attrName>style.visibility</p:attrName>
                                        </p:attrNameLst>
                                      </p:cBhvr>
                                      <p:to>
                                        <p:strVal val="visible"/>
                                      </p:to>
                                    </p:set>
                                    <p:animEffect transition="in" filter="wipe(down)">
                                      <p:cBhvr>
                                        <p:cTn id="69" dur="500"/>
                                        <p:tgtEl>
                                          <p:spTgt spid="47"/>
                                        </p:tgtEl>
                                      </p:cBhvr>
                                    </p:animEffect>
                                  </p:childTnLst>
                                </p:cTn>
                              </p:par>
                              <p:par>
                                <p:cTn id="70" presetID="26" presetClass="emph" presetSubtype="0" fill="hold" grpId="0" nodeType="withEffect">
                                  <p:stCondLst>
                                    <p:cond delay="0"/>
                                  </p:stCondLst>
                                  <p:childTnLst>
                                    <p:animEffect transition="out" filter="fade">
                                      <p:cBhvr>
                                        <p:cTn id="71" dur="500" tmFilter="0, 0; .2, .5; .8, .5; 1, 0"/>
                                        <p:tgtEl>
                                          <p:spTgt spid="47"/>
                                        </p:tgtEl>
                                      </p:cBhvr>
                                    </p:animEffect>
                                    <p:animScale>
                                      <p:cBhvr>
                                        <p:cTn id="72" dur="250" autoRev="1" fill="hold"/>
                                        <p:tgtEl>
                                          <p:spTgt spid="47"/>
                                        </p:tgtEl>
                                      </p:cBhvr>
                                      <p:by x="105000" y="105000"/>
                                    </p:animScale>
                                  </p:childTnLst>
                                </p:cTn>
                              </p:par>
                              <p:par>
                                <p:cTn id="73" presetID="53" presetClass="entr" presetSubtype="16" fill="hold" grpId="1" nodeType="withEffect">
                                  <p:stCondLst>
                                    <p:cond delay="35000"/>
                                  </p:stCondLst>
                                  <p:childTnLst>
                                    <p:set>
                                      <p:cBhvr>
                                        <p:cTn id="74" dur="1" fill="hold">
                                          <p:stCondLst>
                                            <p:cond delay="0"/>
                                          </p:stCondLst>
                                        </p:cTn>
                                        <p:tgtEl>
                                          <p:spTgt spid="48"/>
                                        </p:tgtEl>
                                        <p:attrNameLst>
                                          <p:attrName>style.visibility</p:attrName>
                                        </p:attrNameLst>
                                      </p:cBhvr>
                                      <p:to>
                                        <p:strVal val="visible"/>
                                      </p:to>
                                    </p:set>
                                    <p:anim calcmode="lin" valueType="num">
                                      <p:cBhvr>
                                        <p:cTn id="75" dur="500" fill="hold"/>
                                        <p:tgtEl>
                                          <p:spTgt spid="48"/>
                                        </p:tgtEl>
                                        <p:attrNameLst>
                                          <p:attrName>ppt_w</p:attrName>
                                        </p:attrNameLst>
                                      </p:cBhvr>
                                      <p:tavLst>
                                        <p:tav tm="0">
                                          <p:val>
                                            <p:fltVal val="0"/>
                                          </p:val>
                                        </p:tav>
                                        <p:tav tm="100000">
                                          <p:val>
                                            <p:strVal val="#ppt_w"/>
                                          </p:val>
                                        </p:tav>
                                      </p:tavLst>
                                    </p:anim>
                                    <p:anim calcmode="lin" valueType="num">
                                      <p:cBhvr>
                                        <p:cTn id="76" dur="500" fill="hold"/>
                                        <p:tgtEl>
                                          <p:spTgt spid="48"/>
                                        </p:tgtEl>
                                        <p:attrNameLst>
                                          <p:attrName>ppt_h</p:attrName>
                                        </p:attrNameLst>
                                      </p:cBhvr>
                                      <p:tavLst>
                                        <p:tav tm="0">
                                          <p:val>
                                            <p:fltVal val="0"/>
                                          </p:val>
                                        </p:tav>
                                        <p:tav tm="100000">
                                          <p:val>
                                            <p:strVal val="#ppt_h"/>
                                          </p:val>
                                        </p:tav>
                                      </p:tavLst>
                                    </p:anim>
                                    <p:animEffect transition="in" filter="fade">
                                      <p:cBhvr>
                                        <p:cTn id="77" dur="500"/>
                                        <p:tgtEl>
                                          <p:spTgt spid="48"/>
                                        </p:tgtEl>
                                      </p:cBhvr>
                                    </p:animEffect>
                                  </p:childTnLst>
                                </p:cTn>
                              </p:par>
                            </p:childTnLst>
                          </p:cTn>
                        </p:par>
                        <p:par>
                          <p:cTn id="78" fill="hold">
                            <p:stCondLst>
                              <p:cond delay="41000"/>
                            </p:stCondLst>
                            <p:childTnLst>
                              <p:par>
                                <p:cTn id="79" presetID="1" presetClass="entr" presetSubtype="0" fill="hold" grpId="0" nodeType="afterEffect">
                                  <p:stCondLst>
                                    <p:cond delay="0"/>
                                  </p:stCondLst>
                                  <p:childTnLst>
                                    <p:set>
                                      <p:cBhvr>
                                        <p:cTn id="80" dur="1" fill="hold">
                                          <p:stCondLst>
                                            <p:cond delay="0"/>
                                          </p:stCondLst>
                                        </p:cTn>
                                        <p:tgtEl>
                                          <p:spTgt spid="50"/>
                                        </p:tgtEl>
                                        <p:attrNameLst>
                                          <p:attrName>style.visibility</p:attrName>
                                        </p:attrNameLst>
                                      </p:cBhvr>
                                      <p:to>
                                        <p:strVal val="visible"/>
                                      </p:to>
                                    </p:set>
                                  </p:childTnLst>
                                </p:cTn>
                              </p:par>
                            </p:childTnLst>
                          </p:cTn>
                        </p:par>
                        <p:par>
                          <p:cTn id="81" fill="hold">
                            <p:stCondLst>
                              <p:cond delay="41000"/>
                            </p:stCondLst>
                            <p:childTnLst>
                              <p:par>
                                <p:cTn id="82" presetID="26" presetClass="emph" presetSubtype="0" repeatCount="3000" fill="hold" grpId="0" nodeType="afterEffect">
                                  <p:stCondLst>
                                    <p:cond delay="3000"/>
                                  </p:stCondLst>
                                  <p:childTnLst>
                                    <p:animEffect transition="out" filter="fade">
                                      <p:cBhvr>
                                        <p:cTn id="83" dur="1000" tmFilter="0, 0; .2, .5; .8, .5; 1, 0"/>
                                        <p:tgtEl>
                                          <p:spTgt spid="48"/>
                                        </p:tgtEl>
                                      </p:cBhvr>
                                    </p:animEffect>
                                    <p:animScale>
                                      <p:cBhvr>
                                        <p:cTn id="84" dur="500" autoRev="1" fill="hold"/>
                                        <p:tgtEl>
                                          <p:spTgt spid="48"/>
                                        </p:tgtEl>
                                      </p:cBhvr>
                                      <p:by x="105000" y="105000"/>
                                    </p:animScale>
                                  </p:childTnLst>
                                </p:cTn>
                              </p:par>
                            </p:childTnLst>
                          </p:cTn>
                        </p:par>
                        <p:par>
                          <p:cTn id="85" fill="hold">
                            <p:stCondLst>
                              <p:cond delay="45000"/>
                            </p:stCondLst>
                            <p:childTnLst>
                              <p:par>
                                <p:cTn id="86" presetID="31" presetClass="entr" presetSubtype="0" fill="hold" grpId="0" nodeType="afterEffect">
                                  <p:stCondLst>
                                    <p:cond delay="0"/>
                                  </p:stCondLst>
                                  <p:childTnLst>
                                    <p:set>
                                      <p:cBhvr>
                                        <p:cTn id="87" dur="1" fill="hold">
                                          <p:stCondLst>
                                            <p:cond delay="0"/>
                                          </p:stCondLst>
                                        </p:cTn>
                                        <p:tgtEl>
                                          <p:spTgt spid="45"/>
                                        </p:tgtEl>
                                        <p:attrNameLst>
                                          <p:attrName>style.visibility</p:attrName>
                                        </p:attrNameLst>
                                      </p:cBhvr>
                                      <p:to>
                                        <p:strVal val="visible"/>
                                      </p:to>
                                    </p:set>
                                    <p:anim calcmode="lin" valueType="num">
                                      <p:cBhvr>
                                        <p:cTn id="88" dur="1000" fill="hold"/>
                                        <p:tgtEl>
                                          <p:spTgt spid="45"/>
                                        </p:tgtEl>
                                        <p:attrNameLst>
                                          <p:attrName>ppt_w</p:attrName>
                                        </p:attrNameLst>
                                      </p:cBhvr>
                                      <p:tavLst>
                                        <p:tav tm="0">
                                          <p:val>
                                            <p:fltVal val="0"/>
                                          </p:val>
                                        </p:tav>
                                        <p:tav tm="100000">
                                          <p:val>
                                            <p:strVal val="#ppt_w"/>
                                          </p:val>
                                        </p:tav>
                                      </p:tavLst>
                                    </p:anim>
                                    <p:anim calcmode="lin" valueType="num">
                                      <p:cBhvr>
                                        <p:cTn id="89" dur="1000" fill="hold"/>
                                        <p:tgtEl>
                                          <p:spTgt spid="45"/>
                                        </p:tgtEl>
                                        <p:attrNameLst>
                                          <p:attrName>ppt_h</p:attrName>
                                        </p:attrNameLst>
                                      </p:cBhvr>
                                      <p:tavLst>
                                        <p:tav tm="0">
                                          <p:val>
                                            <p:fltVal val="0"/>
                                          </p:val>
                                        </p:tav>
                                        <p:tav tm="100000">
                                          <p:val>
                                            <p:strVal val="#ppt_h"/>
                                          </p:val>
                                        </p:tav>
                                      </p:tavLst>
                                    </p:anim>
                                    <p:anim calcmode="lin" valueType="num">
                                      <p:cBhvr>
                                        <p:cTn id="90" dur="1000" fill="hold"/>
                                        <p:tgtEl>
                                          <p:spTgt spid="45"/>
                                        </p:tgtEl>
                                        <p:attrNameLst>
                                          <p:attrName>style.rotation</p:attrName>
                                        </p:attrNameLst>
                                      </p:cBhvr>
                                      <p:tavLst>
                                        <p:tav tm="0">
                                          <p:val>
                                            <p:fltVal val="90"/>
                                          </p:val>
                                        </p:tav>
                                        <p:tav tm="100000">
                                          <p:val>
                                            <p:fltVal val="0"/>
                                          </p:val>
                                        </p:tav>
                                      </p:tavLst>
                                    </p:anim>
                                    <p:animEffect transition="in" filter="fade">
                                      <p:cBhvr>
                                        <p:cTn id="91"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2" fill="hold" display="0">
                  <p:stCondLst>
                    <p:cond delay="indefinite"/>
                  </p:stCondLst>
                  <p:endCondLst>
                    <p:cond evt="onStopAudio" delay="0">
                      <p:tgtEl>
                        <p:sldTgt/>
                      </p:tgtEl>
                    </p:cond>
                  </p:endCondLst>
                </p:cTn>
                <p:tgtEl>
                  <p:spTgt spid="16"/>
                </p:tgtEl>
              </p:cMediaNode>
            </p:audio>
          </p:childTnLst>
        </p:cTn>
      </p:par>
    </p:tnLst>
    <p:bldLst>
      <p:bldP spid="31" grpId="0" bldLvl="0" animBg="1"/>
      <p:bldP spid="31" grpId="1" bldLvl="0" animBg="1"/>
      <p:bldP spid="32" grpId="0" bldLvl="0" animBg="1"/>
      <p:bldP spid="33" grpId="0" bldLvl="0" animBg="1"/>
      <p:bldP spid="23" grpId="0" bldLvl="0" animBg="1"/>
      <p:bldP spid="23" grpId="1" bldLvl="0" animBg="1"/>
      <p:bldP spid="26" grpId="0" bldLvl="0" animBg="1"/>
      <p:bldP spid="26" grpId="1" bldLvl="0" animBg="1"/>
      <p:bldP spid="28" grpId="0" bldLvl="0" animBg="1"/>
      <p:bldP spid="28" grpId="1" bldLvl="0" animBg="1"/>
      <p:bldP spid="29" grpId="0" bldLvl="0" animBg="1"/>
      <p:bldP spid="29" grpId="1" bldLvl="0" animBg="1"/>
      <p:bldP spid="44" grpId="0" bldLvl="0" animBg="1"/>
      <p:bldP spid="44" grpId="1" bldLvl="0" animBg="1"/>
      <p:bldP spid="45" grpId="0" bldLvl="0" animBg="1"/>
      <p:bldP spid="46" grpId="0" bldLvl="0" animBg="1"/>
      <p:bldP spid="46" grpId="1" bldLvl="0" animBg="1"/>
      <p:bldP spid="47" grpId="0" bldLvl="0" animBg="1"/>
      <p:bldP spid="47" grpId="1" bldLvl="0" animBg="1"/>
      <p:bldP spid="48" grpId="0" bldLvl="0" animBg="1"/>
      <p:bldP spid="48" grpId="1" bldLvl="0" animBg="1"/>
      <p:bldP spid="49" grpId="0" bldLvl="0" animBg="1"/>
      <p:bldP spid="49" grpId="1" bldLvl="0" animBg="1"/>
      <p:bldP spid="50" grpId="0" bldLvl="0" animBg="1"/>
      <p:bldP spid="51"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Овал 25"/>
          <p:cNvSpPr/>
          <p:nvPr/>
        </p:nvSpPr>
        <p:spPr>
          <a:xfrm>
            <a:off x="2877445" y="2275001"/>
            <a:ext cx="1152128" cy="2016224"/>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Rectangle 22"/>
          <p:cNvSpPr>
            <a:spLocks noChangeArrowheads="1"/>
          </p:cNvSpPr>
          <p:nvPr/>
        </p:nvSpPr>
        <p:spPr bwMode="auto">
          <a:xfrm>
            <a:off x="0" y="0"/>
            <a:ext cx="9150985" cy="460375"/>
          </a:xfrm>
          <a:prstGeom prst="rect">
            <a:avLst/>
          </a:prstGeom>
          <a:solidFill>
            <a:schemeClr val="accent2">
              <a:lumMod val="75000"/>
            </a:schemeClr>
          </a:solidFill>
          <a:ln w="57150" cmpd="thickThin">
            <a:noFill/>
            <a:miter lim="800000"/>
          </a:ln>
        </p:spPr>
        <p:txBody>
          <a:bodyPr wrap="square">
            <a:spAutoFit/>
          </a:bodyPr>
          <a:lstStyle/>
          <a:p>
            <a:pPr algn="ctr"/>
            <a:r>
              <a:rPr lang="ru-RU" altLang="ru-RU" sz="2400" b="1" dirty="0" smtClean="0">
                <a:solidFill>
                  <a:schemeClr val="bg1"/>
                </a:solidFill>
              </a:rPr>
              <a:t>Определение СТП по четырем пробоинам</a:t>
            </a:r>
            <a:endParaRPr lang="ru-RU" altLang="ru-RU" sz="2400" b="1" dirty="0">
              <a:solidFill>
                <a:schemeClr val="bg1"/>
              </a:solidFill>
              <a:latin typeface="Arial" panose="020B0604020202020204" pitchFamily="34" charset="0"/>
            </a:endParaRPr>
          </a:p>
        </p:txBody>
      </p:sp>
      <p:sp>
        <p:nvSpPr>
          <p:cNvPr id="44" name="Овал 43"/>
          <p:cNvSpPr/>
          <p:nvPr/>
        </p:nvSpPr>
        <p:spPr>
          <a:xfrm>
            <a:off x="5004048" y="3429000"/>
            <a:ext cx="211290" cy="18626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6" name="Овал 45"/>
          <p:cNvSpPr/>
          <p:nvPr/>
        </p:nvSpPr>
        <p:spPr>
          <a:xfrm>
            <a:off x="3347864" y="2636912"/>
            <a:ext cx="211290" cy="18626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Овал 46"/>
          <p:cNvSpPr/>
          <p:nvPr/>
        </p:nvSpPr>
        <p:spPr>
          <a:xfrm>
            <a:off x="4792758" y="2132856"/>
            <a:ext cx="211290" cy="18626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9" name="Овал 48"/>
          <p:cNvSpPr/>
          <p:nvPr/>
        </p:nvSpPr>
        <p:spPr>
          <a:xfrm>
            <a:off x="3347864" y="3429000"/>
            <a:ext cx="211290" cy="18626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53" name="Прямая соединительная линия 52"/>
          <p:cNvCxnSpPr>
            <a:stCxn id="46" idx="4"/>
            <a:endCxn id="49" idx="0"/>
          </p:cNvCxnSpPr>
          <p:nvPr/>
        </p:nvCxnSpPr>
        <p:spPr>
          <a:xfrm>
            <a:off x="3453509" y="2823181"/>
            <a:ext cx="0" cy="60581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5" name="Прямая соединительная линия 54"/>
          <p:cNvCxnSpPr>
            <a:endCxn id="44" idx="0"/>
          </p:cNvCxnSpPr>
          <p:nvPr/>
        </p:nvCxnSpPr>
        <p:spPr>
          <a:xfrm>
            <a:off x="4893669" y="2319125"/>
            <a:ext cx="216024" cy="1109875"/>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7" name="Прямая соединительная линия 56"/>
          <p:cNvCxnSpPr/>
          <p:nvPr/>
        </p:nvCxnSpPr>
        <p:spPr>
          <a:xfrm>
            <a:off x="4063210" y="270892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Прямая соединительная линия 57"/>
          <p:cNvCxnSpPr/>
          <p:nvPr/>
        </p:nvCxnSpPr>
        <p:spPr>
          <a:xfrm flipV="1">
            <a:off x="3415138" y="2852936"/>
            <a:ext cx="1584176" cy="2880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61" name="Умножение 60"/>
          <p:cNvSpPr/>
          <p:nvPr/>
        </p:nvSpPr>
        <p:spPr>
          <a:xfrm>
            <a:off x="4063210" y="2852936"/>
            <a:ext cx="288032" cy="288032"/>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68" name="Прямая соединительная линия 67"/>
          <p:cNvCxnSpPr/>
          <p:nvPr/>
        </p:nvCxnSpPr>
        <p:spPr>
          <a:xfrm>
            <a:off x="8172400" y="256490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Прямая соединительная линия 33"/>
          <p:cNvCxnSpPr/>
          <p:nvPr/>
        </p:nvCxnSpPr>
        <p:spPr>
          <a:xfrm>
            <a:off x="3347864" y="3140968"/>
            <a:ext cx="216024"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5" name="Прямая соединительная линия 34"/>
          <p:cNvCxnSpPr/>
          <p:nvPr/>
        </p:nvCxnSpPr>
        <p:spPr>
          <a:xfrm>
            <a:off x="4932040" y="2852936"/>
            <a:ext cx="144016"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38" name="Скругленная прямоугольная выноска 37"/>
          <p:cNvSpPr/>
          <p:nvPr/>
        </p:nvSpPr>
        <p:spPr>
          <a:xfrm>
            <a:off x="539552" y="1556792"/>
            <a:ext cx="2131634" cy="1008112"/>
          </a:xfrm>
          <a:prstGeom prst="wedgeRoundRectCallout">
            <a:avLst>
              <a:gd name="adj1" fmla="val 84896"/>
              <a:gd name="adj2" fmla="val 103419"/>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b="1" dirty="0" smtClean="0"/>
              <a:t>Соединяем прямой линией две пробоины </a:t>
            </a:r>
            <a:endParaRPr lang="ru-RU" b="1" dirty="0"/>
          </a:p>
        </p:txBody>
      </p:sp>
      <p:sp>
        <p:nvSpPr>
          <p:cNvPr id="40" name="Скругленная прямоугольная выноска 39"/>
          <p:cNvSpPr/>
          <p:nvPr/>
        </p:nvSpPr>
        <p:spPr>
          <a:xfrm>
            <a:off x="5868144" y="1340768"/>
            <a:ext cx="2131634" cy="1008112"/>
          </a:xfrm>
          <a:prstGeom prst="wedgeRoundRectCallout">
            <a:avLst>
              <a:gd name="adj1" fmla="val -92499"/>
              <a:gd name="adj2" fmla="val 6562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b="1" dirty="0" smtClean="0"/>
              <a:t>Соединяем прямой линией две оставшиеся пробоины </a:t>
            </a:r>
            <a:endParaRPr lang="ru-RU" b="1" dirty="0"/>
          </a:p>
        </p:txBody>
      </p:sp>
      <p:sp>
        <p:nvSpPr>
          <p:cNvPr id="36" name="Скругленная прямоугольная выноска 35"/>
          <p:cNvSpPr/>
          <p:nvPr/>
        </p:nvSpPr>
        <p:spPr>
          <a:xfrm>
            <a:off x="5868144" y="3284984"/>
            <a:ext cx="2131634" cy="1008112"/>
          </a:xfrm>
          <a:prstGeom prst="wedgeRoundRectCallout">
            <a:avLst>
              <a:gd name="adj1" fmla="val -88030"/>
              <a:gd name="adj2" fmla="val -88382"/>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b="1" dirty="0" smtClean="0"/>
              <a:t>Расстояние между пробоинами делим пополам</a:t>
            </a:r>
            <a:endParaRPr lang="ru-RU" b="1" dirty="0"/>
          </a:p>
        </p:txBody>
      </p:sp>
      <p:sp>
        <p:nvSpPr>
          <p:cNvPr id="37" name="Скругленная прямоугольная выноска 36"/>
          <p:cNvSpPr/>
          <p:nvPr/>
        </p:nvSpPr>
        <p:spPr>
          <a:xfrm>
            <a:off x="3635896" y="4221088"/>
            <a:ext cx="2131634" cy="1008112"/>
          </a:xfrm>
          <a:prstGeom prst="wedgeRoundRectCallout">
            <a:avLst>
              <a:gd name="adj1" fmla="val -47815"/>
              <a:gd name="adj2" fmla="val -159246"/>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b="1" dirty="0" smtClean="0"/>
              <a:t>Соединяем середины обоих прямых</a:t>
            </a:r>
            <a:endParaRPr lang="ru-RU" b="1" dirty="0"/>
          </a:p>
        </p:txBody>
      </p:sp>
      <p:sp>
        <p:nvSpPr>
          <p:cNvPr id="41" name="Скругленная прямоугольная выноска 40"/>
          <p:cNvSpPr/>
          <p:nvPr/>
        </p:nvSpPr>
        <p:spPr>
          <a:xfrm>
            <a:off x="3131840" y="1124744"/>
            <a:ext cx="1800200" cy="720080"/>
          </a:xfrm>
          <a:prstGeom prst="wedgeRoundRectCallout">
            <a:avLst>
              <a:gd name="adj1" fmla="val 7212"/>
              <a:gd name="adj2" fmla="val 200548"/>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b="1" dirty="0" smtClean="0"/>
              <a:t>Средняя точка попадания</a:t>
            </a:r>
            <a:endParaRPr lang="ru-RU" b="1" dirty="0"/>
          </a:p>
        </p:txBody>
      </p:sp>
      <p:sp>
        <p:nvSpPr>
          <p:cNvPr id="23" name="Умножение 22"/>
          <p:cNvSpPr/>
          <p:nvPr/>
        </p:nvSpPr>
        <p:spPr>
          <a:xfrm rot="19147441">
            <a:off x="1962096" y="3087854"/>
            <a:ext cx="288032" cy="288032"/>
          </a:xfrm>
          <a:prstGeom prst="mathMultiply">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ru-RU"/>
          </a:p>
        </p:txBody>
      </p:sp>
      <p:sp>
        <p:nvSpPr>
          <p:cNvPr id="24" name="Скругленная прямоугольная выноска 23"/>
          <p:cNvSpPr/>
          <p:nvPr/>
        </p:nvSpPr>
        <p:spPr>
          <a:xfrm>
            <a:off x="971600" y="5085184"/>
            <a:ext cx="1728192" cy="864096"/>
          </a:xfrm>
          <a:prstGeom prst="wedgeRoundRectCallout">
            <a:avLst>
              <a:gd name="adj1" fmla="val 13634"/>
              <a:gd name="adj2" fmla="val -256848"/>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b="1" dirty="0" smtClean="0"/>
              <a:t>Контрольная  точка на мишени</a:t>
            </a:r>
            <a:endParaRPr lang="ru-RU" b="1" dirty="0"/>
          </a:p>
        </p:txBody>
      </p:sp>
      <p:sp>
        <p:nvSpPr>
          <p:cNvPr id="39" name="Скругленная прямоугольная выноска 38"/>
          <p:cNvSpPr/>
          <p:nvPr/>
        </p:nvSpPr>
        <p:spPr>
          <a:xfrm>
            <a:off x="899592" y="4005064"/>
            <a:ext cx="2131634" cy="1008112"/>
          </a:xfrm>
          <a:prstGeom prst="wedgeRoundRectCallout">
            <a:avLst>
              <a:gd name="adj1" fmla="val 69258"/>
              <a:gd name="adj2" fmla="val -119562"/>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b="1" dirty="0" smtClean="0"/>
              <a:t>Расстояние между пробоинами делим пополам</a:t>
            </a:r>
            <a:endParaRPr lang="ru-RU" b="1" dirty="0"/>
          </a:p>
        </p:txBody>
      </p:sp>
      <p:pic>
        <p:nvPicPr>
          <p:cNvPr id="2" name="Записанный звук">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cstate="print"/>
          <a:stretch>
            <a:fillRect/>
          </a:stretch>
        </p:blipFill>
        <p:spPr>
          <a:xfrm>
            <a:off x="8086995" y="6237312"/>
            <a:ext cx="420210" cy="4202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47000"/>
    </mc:Choice>
    <mc:Fallback>
      <p:transition spd="slow" advClick="0" advTm="4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667" fill="hold"/>
                                        <p:tgtEl>
                                          <p:spTgt spid="2"/>
                                        </p:tgtEl>
                                      </p:cBhvr>
                                    </p:cmd>
                                  </p:childTnLst>
                                </p:cTn>
                              </p:par>
                              <p:par>
                                <p:cTn id="7" presetID="1" presetClass="entr" presetSubtype="0" fill="hold" grpId="0" nodeType="withEffect">
                                  <p:stCondLst>
                                    <p:cond delay="200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xit" presetSubtype="0" fill="hold" grpId="1" nodeType="withEffect">
                                  <p:stCondLst>
                                    <p:cond delay="7000"/>
                                  </p:stCondLst>
                                  <p:childTnLst>
                                    <p:set>
                                      <p:cBhvr>
                                        <p:cTn id="10" dur="1" fill="hold">
                                          <p:stCondLst>
                                            <p:cond delay="0"/>
                                          </p:stCondLst>
                                        </p:cTn>
                                        <p:tgtEl>
                                          <p:spTgt spid="24"/>
                                        </p:tgtEl>
                                        <p:attrNameLst>
                                          <p:attrName>style.visibility</p:attrName>
                                        </p:attrNameLst>
                                      </p:cBhvr>
                                      <p:to>
                                        <p:strVal val="hidden"/>
                                      </p:to>
                                    </p:set>
                                  </p:childTnLst>
                                </p:cTn>
                              </p:par>
                              <p:par>
                                <p:cTn id="11" presetID="53" presetClass="entr" presetSubtype="16" fill="hold" grpId="0" nodeType="withEffect">
                                  <p:stCondLst>
                                    <p:cond delay="18000"/>
                                  </p:stCondLst>
                                  <p:childTnLst>
                                    <p:set>
                                      <p:cBhvr>
                                        <p:cTn id="12" dur="1" fill="hold">
                                          <p:stCondLst>
                                            <p:cond delay="0"/>
                                          </p:stCondLst>
                                        </p:cTn>
                                        <p:tgtEl>
                                          <p:spTgt spid="26"/>
                                        </p:tgtEl>
                                        <p:attrNameLst>
                                          <p:attrName>style.visibility</p:attrName>
                                        </p:attrNameLst>
                                      </p:cBhvr>
                                      <p:to>
                                        <p:strVal val="visible"/>
                                      </p:to>
                                    </p:set>
                                    <p:anim calcmode="lin" valueType="num">
                                      <p:cBhvr>
                                        <p:cTn id="13" dur="1000" fill="hold"/>
                                        <p:tgtEl>
                                          <p:spTgt spid="26"/>
                                        </p:tgtEl>
                                        <p:attrNameLst>
                                          <p:attrName>ppt_w</p:attrName>
                                        </p:attrNameLst>
                                      </p:cBhvr>
                                      <p:tavLst>
                                        <p:tav tm="0">
                                          <p:val>
                                            <p:fltVal val="0"/>
                                          </p:val>
                                        </p:tav>
                                        <p:tav tm="100000">
                                          <p:val>
                                            <p:strVal val="#ppt_w"/>
                                          </p:val>
                                        </p:tav>
                                      </p:tavLst>
                                    </p:anim>
                                    <p:anim calcmode="lin" valueType="num">
                                      <p:cBhvr>
                                        <p:cTn id="14" dur="1000" fill="hold"/>
                                        <p:tgtEl>
                                          <p:spTgt spid="26"/>
                                        </p:tgtEl>
                                        <p:attrNameLst>
                                          <p:attrName>ppt_h</p:attrName>
                                        </p:attrNameLst>
                                      </p:cBhvr>
                                      <p:tavLst>
                                        <p:tav tm="0">
                                          <p:val>
                                            <p:fltVal val="0"/>
                                          </p:val>
                                        </p:tav>
                                        <p:tav tm="100000">
                                          <p:val>
                                            <p:strVal val="#ppt_h"/>
                                          </p:val>
                                        </p:tav>
                                      </p:tavLst>
                                    </p:anim>
                                    <p:animEffect transition="in" filter="fade">
                                      <p:cBhvr>
                                        <p:cTn id="15" dur="1000"/>
                                        <p:tgtEl>
                                          <p:spTgt spid="26"/>
                                        </p:tgtEl>
                                      </p:cBhvr>
                                    </p:animEffect>
                                  </p:childTnLst>
                                </p:cTn>
                              </p:par>
                              <p:par>
                                <p:cTn id="16" presetID="26" presetClass="emph" presetSubtype="0" repeatCount="2000" fill="hold" grpId="0" nodeType="withEffect">
                                  <p:stCondLst>
                                    <p:cond delay="5000"/>
                                  </p:stCondLst>
                                  <p:childTnLst>
                                    <p:animEffect transition="out" filter="fade">
                                      <p:cBhvr>
                                        <p:cTn id="17" dur="1000" tmFilter="0, 0; .2, .5; .8, .5; 1, 0"/>
                                        <p:tgtEl>
                                          <p:spTgt spid="46"/>
                                        </p:tgtEl>
                                      </p:cBhvr>
                                    </p:animEffect>
                                    <p:animScale>
                                      <p:cBhvr>
                                        <p:cTn id="18" dur="500" autoRev="1" fill="hold"/>
                                        <p:tgtEl>
                                          <p:spTgt spid="46"/>
                                        </p:tgtEl>
                                      </p:cBhvr>
                                      <p:by x="105000" y="105000"/>
                                    </p:animScale>
                                  </p:childTnLst>
                                </p:cTn>
                              </p:par>
                              <p:par>
                                <p:cTn id="19" presetID="26" presetClass="emph" presetSubtype="0" repeatCount="2000" fill="hold" grpId="0" nodeType="withEffect">
                                  <p:stCondLst>
                                    <p:cond delay="5000"/>
                                  </p:stCondLst>
                                  <p:childTnLst>
                                    <p:animEffect transition="out" filter="fade">
                                      <p:cBhvr>
                                        <p:cTn id="20" dur="1000" tmFilter="0, 0; .2, .5; .8, .5; 1, 0"/>
                                        <p:tgtEl>
                                          <p:spTgt spid="49"/>
                                        </p:tgtEl>
                                      </p:cBhvr>
                                    </p:animEffect>
                                    <p:animScale>
                                      <p:cBhvr>
                                        <p:cTn id="21" dur="500" autoRev="1" fill="hold"/>
                                        <p:tgtEl>
                                          <p:spTgt spid="49"/>
                                        </p:tgtEl>
                                      </p:cBhvr>
                                      <p:by x="105000" y="105000"/>
                                    </p:animScale>
                                  </p:childTnLst>
                                </p:cTn>
                              </p:par>
                              <p:par>
                                <p:cTn id="22" presetID="26" presetClass="emph" presetSubtype="0" repeatCount="2000" fill="hold" grpId="0" nodeType="withEffect">
                                  <p:stCondLst>
                                    <p:cond delay="5000"/>
                                  </p:stCondLst>
                                  <p:childTnLst>
                                    <p:animEffect transition="out" filter="fade">
                                      <p:cBhvr>
                                        <p:cTn id="23" dur="1000" tmFilter="0, 0; .2, .5; .8, .5; 1, 0"/>
                                        <p:tgtEl>
                                          <p:spTgt spid="47"/>
                                        </p:tgtEl>
                                      </p:cBhvr>
                                    </p:animEffect>
                                    <p:animScale>
                                      <p:cBhvr>
                                        <p:cTn id="24" dur="500" autoRev="1" fill="hold"/>
                                        <p:tgtEl>
                                          <p:spTgt spid="47"/>
                                        </p:tgtEl>
                                      </p:cBhvr>
                                      <p:by x="105000" y="105000"/>
                                    </p:animScale>
                                  </p:childTnLst>
                                </p:cTn>
                              </p:par>
                              <p:par>
                                <p:cTn id="25" presetID="26" presetClass="emph" presetSubtype="0" repeatCount="2000" fill="hold" grpId="0" nodeType="withEffect">
                                  <p:stCondLst>
                                    <p:cond delay="5000"/>
                                  </p:stCondLst>
                                  <p:childTnLst>
                                    <p:animEffect transition="out" filter="fade">
                                      <p:cBhvr>
                                        <p:cTn id="26" dur="1000" tmFilter="0, 0; .2, .5; .8, .5; 1, 0"/>
                                        <p:tgtEl>
                                          <p:spTgt spid="44"/>
                                        </p:tgtEl>
                                      </p:cBhvr>
                                    </p:animEffect>
                                    <p:animScale>
                                      <p:cBhvr>
                                        <p:cTn id="27" dur="500" autoRev="1" fill="hold"/>
                                        <p:tgtEl>
                                          <p:spTgt spid="44"/>
                                        </p:tgtEl>
                                      </p:cBhvr>
                                      <p:by x="105000" y="105000"/>
                                    </p:animScale>
                                  </p:childTnLst>
                                </p:cTn>
                              </p:par>
                              <p:par>
                                <p:cTn id="28" presetID="1" presetClass="exit" presetSubtype="0" fill="hold" grpId="1" nodeType="withEffect">
                                  <p:stCondLst>
                                    <p:cond delay="19000"/>
                                  </p:stCondLst>
                                  <p:childTnLst>
                                    <p:set>
                                      <p:cBhvr>
                                        <p:cTn id="29" dur="1" fill="hold">
                                          <p:stCondLst>
                                            <p:cond delay="0"/>
                                          </p:stCondLst>
                                        </p:cTn>
                                        <p:tgtEl>
                                          <p:spTgt spid="26"/>
                                        </p:tgtEl>
                                        <p:attrNameLst>
                                          <p:attrName>style.visibility</p:attrName>
                                        </p:attrNameLst>
                                      </p:cBhvr>
                                      <p:to>
                                        <p:strVal val="hidden"/>
                                      </p:to>
                                    </p:set>
                                  </p:childTnLst>
                                </p:cTn>
                              </p:par>
                              <p:par>
                                <p:cTn id="30" presetID="53" presetClass="entr" presetSubtype="16" fill="hold" nodeType="withEffect">
                                  <p:stCondLst>
                                    <p:cond delay="20000"/>
                                  </p:stCondLst>
                                  <p:childTnLst>
                                    <p:set>
                                      <p:cBhvr>
                                        <p:cTn id="31" dur="1" fill="hold">
                                          <p:stCondLst>
                                            <p:cond delay="0"/>
                                          </p:stCondLst>
                                        </p:cTn>
                                        <p:tgtEl>
                                          <p:spTgt spid="53"/>
                                        </p:tgtEl>
                                        <p:attrNameLst>
                                          <p:attrName>style.visibility</p:attrName>
                                        </p:attrNameLst>
                                      </p:cBhvr>
                                      <p:to>
                                        <p:strVal val="visible"/>
                                      </p:to>
                                    </p:set>
                                    <p:anim calcmode="lin" valueType="num">
                                      <p:cBhvr>
                                        <p:cTn id="32" dur="500" fill="hold"/>
                                        <p:tgtEl>
                                          <p:spTgt spid="53"/>
                                        </p:tgtEl>
                                        <p:attrNameLst>
                                          <p:attrName>ppt_w</p:attrName>
                                        </p:attrNameLst>
                                      </p:cBhvr>
                                      <p:tavLst>
                                        <p:tav tm="0">
                                          <p:val>
                                            <p:fltVal val="0"/>
                                          </p:val>
                                        </p:tav>
                                        <p:tav tm="100000">
                                          <p:val>
                                            <p:strVal val="#ppt_w"/>
                                          </p:val>
                                        </p:tav>
                                      </p:tavLst>
                                    </p:anim>
                                    <p:anim calcmode="lin" valueType="num">
                                      <p:cBhvr>
                                        <p:cTn id="33" dur="500" fill="hold"/>
                                        <p:tgtEl>
                                          <p:spTgt spid="53"/>
                                        </p:tgtEl>
                                        <p:attrNameLst>
                                          <p:attrName>ppt_h</p:attrName>
                                        </p:attrNameLst>
                                      </p:cBhvr>
                                      <p:tavLst>
                                        <p:tav tm="0">
                                          <p:val>
                                            <p:fltVal val="0"/>
                                          </p:val>
                                        </p:tav>
                                        <p:tav tm="100000">
                                          <p:val>
                                            <p:strVal val="#ppt_h"/>
                                          </p:val>
                                        </p:tav>
                                      </p:tavLst>
                                    </p:anim>
                                    <p:animEffect transition="in" filter="fade">
                                      <p:cBhvr>
                                        <p:cTn id="34" dur="500"/>
                                        <p:tgtEl>
                                          <p:spTgt spid="53"/>
                                        </p:tgtEl>
                                      </p:cBhvr>
                                    </p:animEffect>
                                  </p:childTnLst>
                                </p:cTn>
                              </p:par>
                              <p:par>
                                <p:cTn id="35" presetID="1" presetClass="entr" presetSubtype="0" fill="hold" grpId="0" nodeType="withEffect">
                                  <p:stCondLst>
                                    <p:cond delay="2100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xit" presetSubtype="0" fill="hold" grpId="1" nodeType="withEffect">
                                  <p:stCondLst>
                                    <p:cond delay="25000"/>
                                  </p:stCondLst>
                                  <p:childTnLst>
                                    <p:set>
                                      <p:cBhvr>
                                        <p:cTn id="38" dur="1" fill="hold">
                                          <p:stCondLst>
                                            <p:cond delay="0"/>
                                          </p:stCondLst>
                                        </p:cTn>
                                        <p:tgtEl>
                                          <p:spTgt spid="38"/>
                                        </p:tgtEl>
                                        <p:attrNameLst>
                                          <p:attrName>style.visibility</p:attrName>
                                        </p:attrNameLst>
                                      </p:cBhvr>
                                      <p:to>
                                        <p:strVal val="hidden"/>
                                      </p:to>
                                    </p:set>
                                  </p:childTnLst>
                                </p:cTn>
                              </p:par>
                              <p:par>
                                <p:cTn id="39" presetID="53" presetClass="entr" presetSubtype="16" fill="hold" nodeType="withEffect">
                                  <p:stCondLst>
                                    <p:cond delay="22000"/>
                                  </p:stCondLst>
                                  <p:childTnLst>
                                    <p:set>
                                      <p:cBhvr>
                                        <p:cTn id="40" dur="1" fill="hold">
                                          <p:stCondLst>
                                            <p:cond delay="0"/>
                                          </p:stCondLst>
                                        </p:cTn>
                                        <p:tgtEl>
                                          <p:spTgt spid="34"/>
                                        </p:tgtEl>
                                        <p:attrNameLst>
                                          <p:attrName>style.visibility</p:attrName>
                                        </p:attrNameLst>
                                      </p:cBhvr>
                                      <p:to>
                                        <p:strVal val="visible"/>
                                      </p:to>
                                    </p:set>
                                    <p:anim calcmode="lin" valueType="num">
                                      <p:cBhvr>
                                        <p:cTn id="41" dur="500" fill="hold"/>
                                        <p:tgtEl>
                                          <p:spTgt spid="34"/>
                                        </p:tgtEl>
                                        <p:attrNameLst>
                                          <p:attrName>ppt_w</p:attrName>
                                        </p:attrNameLst>
                                      </p:cBhvr>
                                      <p:tavLst>
                                        <p:tav tm="0">
                                          <p:val>
                                            <p:fltVal val="0"/>
                                          </p:val>
                                        </p:tav>
                                        <p:tav tm="100000">
                                          <p:val>
                                            <p:strVal val="#ppt_w"/>
                                          </p:val>
                                        </p:tav>
                                      </p:tavLst>
                                    </p:anim>
                                    <p:anim calcmode="lin" valueType="num">
                                      <p:cBhvr>
                                        <p:cTn id="42" dur="500" fill="hold"/>
                                        <p:tgtEl>
                                          <p:spTgt spid="34"/>
                                        </p:tgtEl>
                                        <p:attrNameLst>
                                          <p:attrName>ppt_h</p:attrName>
                                        </p:attrNameLst>
                                      </p:cBhvr>
                                      <p:tavLst>
                                        <p:tav tm="0">
                                          <p:val>
                                            <p:fltVal val="0"/>
                                          </p:val>
                                        </p:tav>
                                        <p:tav tm="100000">
                                          <p:val>
                                            <p:strVal val="#ppt_h"/>
                                          </p:val>
                                        </p:tav>
                                      </p:tavLst>
                                    </p:anim>
                                    <p:animEffect transition="in" filter="fade">
                                      <p:cBhvr>
                                        <p:cTn id="43" dur="500"/>
                                        <p:tgtEl>
                                          <p:spTgt spid="34"/>
                                        </p:tgtEl>
                                      </p:cBhvr>
                                    </p:animEffect>
                                  </p:childTnLst>
                                </p:cTn>
                              </p:par>
                              <p:par>
                                <p:cTn id="44" presetID="1" presetClass="entr" presetSubtype="0" fill="hold" grpId="0" nodeType="withEffect">
                                  <p:stCondLst>
                                    <p:cond delay="22000"/>
                                  </p:stCondLst>
                                  <p:childTnLst>
                                    <p:set>
                                      <p:cBhvr>
                                        <p:cTn id="45" dur="1" fill="hold">
                                          <p:stCondLst>
                                            <p:cond delay="0"/>
                                          </p:stCondLst>
                                        </p:cTn>
                                        <p:tgtEl>
                                          <p:spTgt spid="39"/>
                                        </p:tgtEl>
                                        <p:attrNameLst>
                                          <p:attrName>style.visibility</p:attrName>
                                        </p:attrNameLst>
                                      </p:cBhvr>
                                      <p:to>
                                        <p:strVal val="visible"/>
                                      </p:to>
                                    </p:set>
                                  </p:childTnLst>
                                </p:cTn>
                              </p:par>
                              <p:par>
                                <p:cTn id="46" presetID="1" presetClass="exit" presetSubtype="0" fill="hold" grpId="1" nodeType="withEffect">
                                  <p:stCondLst>
                                    <p:cond delay="25000"/>
                                  </p:stCondLst>
                                  <p:childTnLst>
                                    <p:set>
                                      <p:cBhvr>
                                        <p:cTn id="47" dur="1" fill="hold">
                                          <p:stCondLst>
                                            <p:cond delay="0"/>
                                          </p:stCondLst>
                                        </p:cTn>
                                        <p:tgtEl>
                                          <p:spTgt spid="39"/>
                                        </p:tgtEl>
                                        <p:attrNameLst>
                                          <p:attrName>style.visibility</p:attrName>
                                        </p:attrNameLst>
                                      </p:cBhvr>
                                      <p:to>
                                        <p:strVal val="hidden"/>
                                      </p:to>
                                    </p:set>
                                  </p:childTnLst>
                                </p:cTn>
                              </p:par>
                              <p:par>
                                <p:cTn id="48" presetID="53" presetClass="entr" presetSubtype="16" fill="hold" nodeType="withEffect">
                                  <p:stCondLst>
                                    <p:cond delay="28000"/>
                                  </p:stCondLst>
                                  <p:childTnLst>
                                    <p:set>
                                      <p:cBhvr>
                                        <p:cTn id="49" dur="1" fill="hold">
                                          <p:stCondLst>
                                            <p:cond delay="0"/>
                                          </p:stCondLst>
                                        </p:cTn>
                                        <p:tgtEl>
                                          <p:spTgt spid="55"/>
                                        </p:tgtEl>
                                        <p:attrNameLst>
                                          <p:attrName>style.visibility</p:attrName>
                                        </p:attrNameLst>
                                      </p:cBhvr>
                                      <p:to>
                                        <p:strVal val="visible"/>
                                      </p:to>
                                    </p:set>
                                    <p:anim calcmode="lin" valueType="num">
                                      <p:cBhvr>
                                        <p:cTn id="50" dur="500" fill="hold"/>
                                        <p:tgtEl>
                                          <p:spTgt spid="55"/>
                                        </p:tgtEl>
                                        <p:attrNameLst>
                                          <p:attrName>ppt_w</p:attrName>
                                        </p:attrNameLst>
                                      </p:cBhvr>
                                      <p:tavLst>
                                        <p:tav tm="0">
                                          <p:val>
                                            <p:fltVal val="0"/>
                                          </p:val>
                                        </p:tav>
                                        <p:tav tm="100000">
                                          <p:val>
                                            <p:strVal val="#ppt_w"/>
                                          </p:val>
                                        </p:tav>
                                      </p:tavLst>
                                    </p:anim>
                                    <p:anim calcmode="lin" valueType="num">
                                      <p:cBhvr>
                                        <p:cTn id="51" dur="500" fill="hold"/>
                                        <p:tgtEl>
                                          <p:spTgt spid="55"/>
                                        </p:tgtEl>
                                        <p:attrNameLst>
                                          <p:attrName>ppt_h</p:attrName>
                                        </p:attrNameLst>
                                      </p:cBhvr>
                                      <p:tavLst>
                                        <p:tav tm="0">
                                          <p:val>
                                            <p:fltVal val="0"/>
                                          </p:val>
                                        </p:tav>
                                        <p:tav tm="100000">
                                          <p:val>
                                            <p:strVal val="#ppt_h"/>
                                          </p:val>
                                        </p:tav>
                                      </p:tavLst>
                                    </p:anim>
                                    <p:animEffect transition="in" filter="fade">
                                      <p:cBhvr>
                                        <p:cTn id="52" dur="500"/>
                                        <p:tgtEl>
                                          <p:spTgt spid="55"/>
                                        </p:tgtEl>
                                      </p:cBhvr>
                                    </p:animEffect>
                                  </p:childTnLst>
                                </p:cTn>
                              </p:par>
                              <p:par>
                                <p:cTn id="53" presetID="1" presetClass="entr" presetSubtype="0" fill="hold" grpId="0" nodeType="withEffect">
                                  <p:stCondLst>
                                    <p:cond delay="3000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xit" presetSubtype="0" fill="hold" grpId="1" nodeType="withEffect">
                                  <p:stCondLst>
                                    <p:cond delay="34000"/>
                                  </p:stCondLst>
                                  <p:childTnLst>
                                    <p:set>
                                      <p:cBhvr>
                                        <p:cTn id="56" dur="1" fill="hold">
                                          <p:stCondLst>
                                            <p:cond delay="0"/>
                                          </p:stCondLst>
                                        </p:cTn>
                                        <p:tgtEl>
                                          <p:spTgt spid="40"/>
                                        </p:tgtEl>
                                        <p:attrNameLst>
                                          <p:attrName>style.visibility</p:attrName>
                                        </p:attrNameLst>
                                      </p:cBhvr>
                                      <p:to>
                                        <p:strVal val="hidden"/>
                                      </p:to>
                                    </p:set>
                                  </p:childTnLst>
                                </p:cTn>
                              </p:par>
                              <p:par>
                                <p:cTn id="57" presetID="53" presetClass="entr" presetSubtype="16" fill="hold" nodeType="withEffect">
                                  <p:stCondLst>
                                    <p:cond delay="32000"/>
                                  </p:stCondLst>
                                  <p:childTnLst>
                                    <p:set>
                                      <p:cBhvr>
                                        <p:cTn id="58" dur="1" fill="hold">
                                          <p:stCondLst>
                                            <p:cond delay="0"/>
                                          </p:stCondLst>
                                        </p:cTn>
                                        <p:tgtEl>
                                          <p:spTgt spid="35"/>
                                        </p:tgtEl>
                                        <p:attrNameLst>
                                          <p:attrName>style.visibility</p:attrName>
                                        </p:attrNameLst>
                                      </p:cBhvr>
                                      <p:to>
                                        <p:strVal val="visible"/>
                                      </p:to>
                                    </p:set>
                                    <p:anim calcmode="lin" valueType="num">
                                      <p:cBhvr>
                                        <p:cTn id="59" dur="500" fill="hold"/>
                                        <p:tgtEl>
                                          <p:spTgt spid="35"/>
                                        </p:tgtEl>
                                        <p:attrNameLst>
                                          <p:attrName>ppt_w</p:attrName>
                                        </p:attrNameLst>
                                      </p:cBhvr>
                                      <p:tavLst>
                                        <p:tav tm="0">
                                          <p:val>
                                            <p:fltVal val="0"/>
                                          </p:val>
                                        </p:tav>
                                        <p:tav tm="100000">
                                          <p:val>
                                            <p:strVal val="#ppt_w"/>
                                          </p:val>
                                        </p:tav>
                                      </p:tavLst>
                                    </p:anim>
                                    <p:anim calcmode="lin" valueType="num">
                                      <p:cBhvr>
                                        <p:cTn id="60" dur="500" fill="hold"/>
                                        <p:tgtEl>
                                          <p:spTgt spid="35"/>
                                        </p:tgtEl>
                                        <p:attrNameLst>
                                          <p:attrName>ppt_h</p:attrName>
                                        </p:attrNameLst>
                                      </p:cBhvr>
                                      <p:tavLst>
                                        <p:tav tm="0">
                                          <p:val>
                                            <p:fltVal val="0"/>
                                          </p:val>
                                        </p:tav>
                                        <p:tav tm="100000">
                                          <p:val>
                                            <p:strVal val="#ppt_h"/>
                                          </p:val>
                                        </p:tav>
                                      </p:tavLst>
                                    </p:anim>
                                    <p:animEffect transition="in" filter="fade">
                                      <p:cBhvr>
                                        <p:cTn id="61" dur="500"/>
                                        <p:tgtEl>
                                          <p:spTgt spid="35"/>
                                        </p:tgtEl>
                                      </p:cBhvr>
                                    </p:animEffect>
                                  </p:childTnLst>
                                </p:cTn>
                              </p:par>
                              <p:par>
                                <p:cTn id="62" presetID="1" presetClass="entr" presetSubtype="0" fill="hold" grpId="0" nodeType="withEffect">
                                  <p:stCondLst>
                                    <p:cond delay="32000"/>
                                  </p:stCondLst>
                                  <p:childTnLst>
                                    <p:set>
                                      <p:cBhvr>
                                        <p:cTn id="63" dur="1" fill="hold">
                                          <p:stCondLst>
                                            <p:cond delay="0"/>
                                          </p:stCondLst>
                                        </p:cTn>
                                        <p:tgtEl>
                                          <p:spTgt spid="36"/>
                                        </p:tgtEl>
                                        <p:attrNameLst>
                                          <p:attrName>style.visibility</p:attrName>
                                        </p:attrNameLst>
                                      </p:cBhvr>
                                      <p:to>
                                        <p:strVal val="visible"/>
                                      </p:to>
                                    </p:set>
                                  </p:childTnLst>
                                </p:cTn>
                              </p:par>
                              <p:par>
                                <p:cTn id="64" presetID="1" presetClass="exit" presetSubtype="0" fill="hold" grpId="1" nodeType="withEffect">
                                  <p:stCondLst>
                                    <p:cond delay="35000"/>
                                  </p:stCondLst>
                                  <p:childTnLst>
                                    <p:set>
                                      <p:cBhvr>
                                        <p:cTn id="65" dur="1" fill="hold">
                                          <p:stCondLst>
                                            <p:cond delay="0"/>
                                          </p:stCondLst>
                                        </p:cTn>
                                        <p:tgtEl>
                                          <p:spTgt spid="36"/>
                                        </p:tgtEl>
                                        <p:attrNameLst>
                                          <p:attrName>style.visibility</p:attrName>
                                        </p:attrNameLst>
                                      </p:cBhvr>
                                      <p:to>
                                        <p:strVal val="hidden"/>
                                      </p:to>
                                    </p:set>
                                  </p:childTnLst>
                                </p:cTn>
                              </p:par>
                              <p:par>
                                <p:cTn id="66" presetID="53" presetClass="entr" presetSubtype="16" fill="hold" nodeType="withEffect">
                                  <p:stCondLst>
                                    <p:cond delay="35000"/>
                                  </p:stCondLst>
                                  <p:childTnLst>
                                    <p:set>
                                      <p:cBhvr>
                                        <p:cTn id="67" dur="1" fill="hold">
                                          <p:stCondLst>
                                            <p:cond delay="0"/>
                                          </p:stCondLst>
                                        </p:cTn>
                                        <p:tgtEl>
                                          <p:spTgt spid="58"/>
                                        </p:tgtEl>
                                        <p:attrNameLst>
                                          <p:attrName>style.visibility</p:attrName>
                                        </p:attrNameLst>
                                      </p:cBhvr>
                                      <p:to>
                                        <p:strVal val="visible"/>
                                      </p:to>
                                    </p:set>
                                    <p:anim calcmode="lin" valueType="num">
                                      <p:cBhvr>
                                        <p:cTn id="68" dur="500" fill="hold"/>
                                        <p:tgtEl>
                                          <p:spTgt spid="58"/>
                                        </p:tgtEl>
                                        <p:attrNameLst>
                                          <p:attrName>ppt_w</p:attrName>
                                        </p:attrNameLst>
                                      </p:cBhvr>
                                      <p:tavLst>
                                        <p:tav tm="0">
                                          <p:val>
                                            <p:fltVal val="0"/>
                                          </p:val>
                                        </p:tav>
                                        <p:tav tm="100000">
                                          <p:val>
                                            <p:strVal val="#ppt_w"/>
                                          </p:val>
                                        </p:tav>
                                      </p:tavLst>
                                    </p:anim>
                                    <p:anim calcmode="lin" valueType="num">
                                      <p:cBhvr>
                                        <p:cTn id="69" dur="500" fill="hold"/>
                                        <p:tgtEl>
                                          <p:spTgt spid="58"/>
                                        </p:tgtEl>
                                        <p:attrNameLst>
                                          <p:attrName>ppt_h</p:attrName>
                                        </p:attrNameLst>
                                      </p:cBhvr>
                                      <p:tavLst>
                                        <p:tav tm="0">
                                          <p:val>
                                            <p:fltVal val="0"/>
                                          </p:val>
                                        </p:tav>
                                        <p:tav tm="100000">
                                          <p:val>
                                            <p:strVal val="#ppt_h"/>
                                          </p:val>
                                        </p:tav>
                                      </p:tavLst>
                                    </p:anim>
                                    <p:animEffect transition="in" filter="fade">
                                      <p:cBhvr>
                                        <p:cTn id="70" dur="500"/>
                                        <p:tgtEl>
                                          <p:spTgt spid="58"/>
                                        </p:tgtEl>
                                      </p:cBhvr>
                                    </p:animEffect>
                                  </p:childTnLst>
                                </p:cTn>
                              </p:par>
                              <p:par>
                                <p:cTn id="71" presetID="1" presetClass="entr" presetSubtype="0" fill="hold" grpId="0" nodeType="withEffect">
                                  <p:stCondLst>
                                    <p:cond delay="36000"/>
                                  </p:stCondLst>
                                  <p:childTnLst>
                                    <p:set>
                                      <p:cBhvr>
                                        <p:cTn id="72" dur="1" fill="hold">
                                          <p:stCondLst>
                                            <p:cond delay="0"/>
                                          </p:stCondLst>
                                        </p:cTn>
                                        <p:tgtEl>
                                          <p:spTgt spid="37"/>
                                        </p:tgtEl>
                                        <p:attrNameLst>
                                          <p:attrName>style.visibility</p:attrName>
                                        </p:attrNameLst>
                                      </p:cBhvr>
                                      <p:to>
                                        <p:strVal val="visible"/>
                                      </p:to>
                                    </p:set>
                                  </p:childTnLst>
                                </p:cTn>
                              </p:par>
                              <p:par>
                                <p:cTn id="73" presetID="1" presetClass="exit" presetSubtype="0" fill="hold" grpId="1" nodeType="withEffect">
                                  <p:stCondLst>
                                    <p:cond delay="39000"/>
                                  </p:stCondLst>
                                  <p:childTnLst>
                                    <p:set>
                                      <p:cBhvr>
                                        <p:cTn id="74" dur="1" fill="hold">
                                          <p:stCondLst>
                                            <p:cond delay="0"/>
                                          </p:stCondLst>
                                        </p:cTn>
                                        <p:tgtEl>
                                          <p:spTgt spid="37"/>
                                        </p:tgtEl>
                                        <p:attrNameLst>
                                          <p:attrName>style.visibility</p:attrName>
                                        </p:attrNameLst>
                                      </p:cBhvr>
                                      <p:to>
                                        <p:strVal val="hidden"/>
                                      </p:to>
                                    </p:set>
                                  </p:childTnLst>
                                </p:cTn>
                              </p:par>
                              <p:par>
                                <p:cTn id="75" presetID="53" presetClass="entr" presetSubtype="16" fill="hold" grpId="0" nodeType="withEffect">
                                  <p:stCondLst>
                                    <p:cond delay="42000"/>
                                  </p:stCondLst>
                                  <p:childTnLst>
                                    <p:set>
                                      <p:cBhvr>
                                        <p:cTn id="76" dur="1" fill="hold">
                                          <p:stCondLst>
                                            <p:cond delay="0"/>
                                          </p:stCondLst>
                                        </p:cTn>
                                        <p:tgtEl>
                                          <p:spTgt spid="61"/>
                                        </p:tgtEl>
                                        <p:attrNameLst>
                                          <p:attrName>style.visibility</p:attrName>
                                        </p:attrNameLst>
                                      </p:cBhvr>
                                      <p:to>
                                        <p:strVal val="visible"/>
                                      </p:to>
                                    </p:set>
                                    <p:anim calcmode="lin" valueType="num">
                                      <p:cBhvr>
                                        <p:cTn id="77" dur="500" fill="hold"/>
                                        <p:tgtEl>
                                          <p:spTgt spid="61"/>
                                        </p:tgtEl>
                                        <p:attrNameLst>
                                          <p:attrName>ppt_w</p:attrName>
                                        </p:attrNameLst>
                                      </p:cBhvr>
                                      <p:tavLst>
                                        <p:tav tm="0">
                                          <p:val>
                                            <p:fltVal val="0"/>
                                          </p:val>
                                        </p:tav>
                                        <p:tav tm="100000">
                                          <p:val>
                                            <p:strVal val="#ppt_w"/>
                                          </p:val>
                                        </p:tav>
                                      </p:tavLst>
                                    </p:anim>
                                    <p:anim calcmode="lin" valueType="num">
                                      <p:cBhvr>
                                        <p:cTn id="78" dur="500" fill="hold"/>
                                        <p:tgtEl>
                                          <p:spTgt spid="61"/>
                                        </p:tgtEl>
                                        <p:attrNameLst>
                                          <p:attrName>ppt_h</p:attrName>
                                        </p:attrNameLst>
                                      </p:cBhvr>
                                      <p:tavLst>
                                        <p:tav tm="0">
                                          <p:val>
                                            <p:fltVal val="0"/>
                                          </p:val>
                                        </p:tav>
                                        <p:tav tm="100000">
                                          <p:val>
                                            <p:strVal val="#ppt_h"/>
                                          </p:val>
                                        </p:tav>
                                      </p:tavLst>
                                    </p:anim>
                                    <p:animEffect transition="in" filter="fade">
                                      <p:cBhvr>
                                        <p:cTn id="79" dur="500"/>
                                        <p:tgtEl>
                                          <p:spTgt spid="61"/>
                                        </p:tgtEl>
                                      </p:cBhvr>
                                    </p:animEffect>
                                  </p:childTnLst>
                                </p:cTn>
                              </p:par>
                              <p:par>
                                <p:cTn id="80" presetID="1" presetClass="entr" presetSubtype="0" fill="hold" grpId="0" nodeType="withEffect">
                                  <p:stCondLst>
                                    <p:cond delay="43000"/>
                                  </p:stCondLst>
                                  <p:childTnLst>
                                    <p:set>
                                      <p:cBhvr>
                                        <p:cTn id="81"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2" fill="hold" display="0">
                  <p:stCondLst>
                    <p:cond delay="indefinite"/>
                  </p:stCondLst>
                  <p:endCondLst>
                    <p:cond evt="onStopAudio" delay="0">
                      <p:tgtEl>
                        <p:sldTgt/>
                      </p:tgtEl>
                    </p:cond>
                  </p:endCondLst>
                </p:cTn>
                <p:tgtEl>
                  <p:spTgt spid="2"/>
                </p:tgtEl>
              </p:cMediaNode>
            </p:audio>
          </p:childTnLst>
        </p:cTn>
      </p:par>
    </p:tnLst>
    <p:bldLst>
      <p:bldP spid="26" grpId="0" bldLvl="0" animBg="1"/>
      <p:bldP spid="26" grpId="1" bldLvl="0" animBg="1"/>
      <p:bldP spid="44" grpId="0" bldLvl="0" animBg="1"/>
      <p:bldP spid="46" grpId="0" bldLvl="0" animBg="1"/>
      <p:bldP spid="47" grpId="0" bldLvl="0" animBg="1"/>
      <p:bldP spid="49" grpId="0" bldLvl="0" animBg="1"/>
      <p:bldP spid="61" grpId="0" bldLvl="0" animBg="1"/>
      <p:bldP spid="38" grpId="0" bldLvl="0" animBg="1"/>
      <p:bldP spid="38" grpId="1" bldLvl="0" animBg="1"/>
      <p:bldP spid="40" grpId="0" bldLvl="0" animBg="1"/>
      <p:bldP spid="40" grpId="1" bldLvl="0" animBg="1"/>
      <p:bldP spid="36" grpId="0" bldLvl="0" animBg="1"/>
      <p:bldP spid="36" grpId="1" bldLvl="0" animBg="1"/>
      <p:bldP spid="37" grpId="0" bldLvl="0" animBg="1"/>
      <p:bldP spid="37" grpId="1" bldLvl="0" animBg="1"/>
      <p:bldP spid="41" grpId="0" bldLvl="0" animBg="1"/>
      <p:bldP spid="24" grpId="0" bldLvl="0" animBg="1"/>
      <p:bldP spid="24" grpId="1" bldLvl="0" animBg="1"/>
      <p:bldP spid="39" grpId="0" bldLvl="0" animBg="1"/>
      <p:bldP spid="39" grpId="1"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2"/>
          <p:cNvSpPr>
            <a:spLocks noChangeArrowheads="1"/>
          </p:cNvSpPr>
          <p:nvPr/>
        </p:nvSpPr>
        <p:spPr bwMode="auto">
          <a:xfrm>
            <a:off x="0" y="-13335"/>
            <a:ext cx="9150985" cy="460375"/>
          </a:xfrm>
          <a:prstGeom prst="rect">
            <a:avLst/>
          </a:prstGeom>
          <a:solidFill>
            <a:schemeClr val="accent2">
              <a:lumMod val="75000"/>
            </a:schemeClr>
          </a:solidFill>
          <a:ln w="57150" cmpd="thickThin">
            <a:noFill/>
            <a:miter lim="800000"/>
          </a:ln>
        </p:spPr>
        <p:txBody>
          <a:bodyPr wrap="square">
            <a:spAutoFit/>
          </a:bodyPr>
          <a:lstStyle/>
          <a:p>
            <a:pPr algn="ctr"/>
            <a:r>
              <a:rPr lang="ru-RU" altLang="ru-RU" sz="2400" b="1" dirty="0" smtClean="0">
                <a:solidFill>
                  <a:schemeClr val="bg1"/>
                </a:solidFill>
              </a:rPr>
              <a:t>Определение СТП по четырем пробоинам</a:t>
            </a:r>
            <a:endParaRPr lang="ru-RU" altLang="ru-RU" sz="2400" b="1" dirty="0">
              <a:solidFill>
                <a:schemeClr val="bg1"/>
              </a:solidFill>
              <a:latin typeface="Arial" panose="020B0604020202020204" pitchFamily="34" charset="0"/>
            </a:endParaRPr>
          </a:p>
        </p:txBody>
      </p:sp>
      <p:sp>
        <p:nvSpPr>
          <p:cNvPr id="51" name="Овал 50"/>
          <p:cNvSpPr/>
          <p:nvPr/>
        </p:nvSpPr>
        <p:spPr>
          <a:xfrm>
            <a:off x="2699792" y="2348880"/>
            <a:ext cx="1152128" cy="2016224"/>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57" name="Прямая соединительная линия 56"/>
          <p:cNvCxnSpPr/>
          <p:nvPr/>
        </p:nvCxnSpPr>
        <p:spPr>
          <a:xfrm>
            <a:off x="4063210" y="270892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62" name="Овал 61"/>
          <p:cNvSpPr/>
          <p:nvPr/>
        </p:nvSpPr>
        <p:spPr>
          <a:xfrm>
            <a:off x="4864766" y="3573016"/>
            <a:ext cx="211290" cy="18626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3" name="Овал 62"/>
          <p:cNvSpPr/>
          <p:nvPr/>
        </p:nvSpPr>
        <p:spPr>
          <a:xfrm>
            <a:off x="3208582" y="2780928"/>
            <a:ext cx="211290" cy="18626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4" name="Овал 63"/>
          <p:cNvSpPr/>
          <p:nvPr/>
        </p:nvSpPr>
        <p:spPr>
          <a:xfrm>
            <a:off x="4648742" y="2276872"/>
            <a:ext cx="211290" cy="18626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5" name="Овал 64"/>
          <p:cNvSpPr/>
          <p:nvPr/>
        </p:nvSpPr>
        <p:spPr>
          <a:xfrm>
            <a:off x="3208582" y="3573016"/>
            <a:ext cx="211290" cy="18626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66" name="Прямая соединительная линия 65"/>
          <p:cNvCxnSpPr>
            <a:stCxn id="63" idx="4"/>
            <a:endCxn id="65" idx="0"/>
          </p:cNvCxnSpPr>
          <p:nvPr/>
        </p:nvCxnSpPr>
        <p:spPr>
          <a:xfrm>
            <a:off x="3314227" y="2967197"/>
            <a:ext cx="0" cy="60581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7" name="Прямая соединительная линия 66"/>
          <p:cNvCxnSpPr>
            <a:endCxn id="62" idx="1"/>
          </p:cNvCxnSpPr>
          <p:nvPr/>
        </p:nvCxnSpPr>
        <p:spPr>
          <a:xfrm>
            <a:off x="3779912" y="2996952"/>
            <a:ext cx="1115797" cy="60334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8" name="Прямая соединительная линия 67"/>
          <p:cNvCxnSpPr/>
          <p:nvPr/>
        </p:nvCxnSpPr>
        <p:spPr>
          <a:xfrm>
            <a:off x="8172400" y="256490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Прямая соединительная линия 68"/>
          <p:cNvCxnSpPr/>
          <p:nvPr/>
        </p:nvCxnSpPr>
        <p:spPr>
          <a:xfrm flipV="1">
            <a:off x="3275856" y="2420888"/>
            <a:ext cx="1368152" cy="864096"/>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70" name="Умножение 69"/>
          <p:cNvSpPr/>
          <p:nvPr/>
        </p:nvSpPr>
        <p:spPr>
          <a:xfrm>
            <a:off x="3851920" y="2996952"/>
            <a:ext cx="288032" cy="288032"/>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73" name="Прямая соединительная линия 72"/>
          <p:cNvCxnSpPr/>
          <p:nvPr/>
        </p:nvCxnSpPr>
        <p:spPr>
          <a:xfrm>
            <a:off x="4139952" y="2636912"/>
            <a:ext cx="72008" cy="144016"/>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5" name="Прямая соединительная линия 74"/>
          <p:cNvCxnSpPr/>
          <p:nvPr/>
        </p:nvCxnSpPr>
        <p:spPr>
          <a:xfrm>
            <a:off x="3707904" y="2924944"/>
            <a:ext cx="72008" cy="144016"/>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8" name="Прямая соединительная линия 77"/>
          <p:cNvCxnSpPr/>
          <p:nvPr/>
        </p:nvCxnSpPr>
        <p:spPr>
          <a:xfrm flipH="1">
            <a:off x="4283968" y="3212976"/>
            <a:ext cx="63624" cy="15240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0" name="Прямая соединительная линия 79"/>
          <p:cNvCxnSpPr/>
          <p:nvPr/>
        </p:nvCxnSpPr>
        <p:spPr>
          <a:xfrm flipH="1">
            <a:off x="4572000" y="3356992"/>
            <a:ext cx="63624" cy="15240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0" name="Прямая соединительная линия 29"/>
          <p:cNvCxnSpPr/>
          <p:nvPr/>
        </p:nvCxnSpPr>
        <p:spPr>
          <a:xfrm>
            <a:off x="3203848" y="3284984"/>
            <a:ext cx="216024"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38" name="Скругленная прямоугольная выноска 37"/>
          <p:cNvSpPr/>
          <p:nvPr/>
        </p:nvSpPr>
        <p:spPr>
          <a:xfrm>
            <a:off x="539552" y="2204864"/>
            <a:ext cx="2131634" cy="1008112"/>
          </a:xfrm>
          <a:prstGeom prst="wedgeRoundRectCallout">
            <a:avLst>
              <a:gd name="adj1" fmla="val 79981"/>
              <a:gd name="adj2" fmla="val 41060"/>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b="1" dirty="0" smtClean="0"/>
              <a:t>Соединяем прямой линией две ближайшие пробоины </a:t>
            </a:r>
            <a:endParaRPr lang="ru-RU" b="1" dirty="0"/>
          </a:p>
        </p:txBody>
      </p:sp>
      <p:sp>
        <p:nvSpPr>
          <p:cNvPr id="39" name="Скругленная прямоугольная выноска 38"/>
          <p:cNvSpPr/>
          <p:nvPr/>
        </p:nvSpPr>
        <p:spPr>
          <a:xfrm>
            <a:off x="539552" y="4077072"/>
            <a:ext cx="2131634" cy="1008112"/>
          </a:xfrm>
          <a:prstGeom prst="wedgeRoundRectCallout">
            <a:avLst>
              <a:gd name="adj1" fmla="val 79535"/>
              <a:gd name="adj2" fmla="val -126176"/>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b="1" dirty="0" smtClean="0"/>
              <a:t>Расстояние между пробоинами делим пополам</a:t>
            </a:r>
            <a:endParaRPr lang="ru-RU" b="1" dirty="0"/>
          </a:p>
        </p:txBody>
      </p:sp>
      <p:sp>
        <p:nvSpPr>
          <p:cNvPr id="40" name="Скругленная прямоугольная выноска 39"/>
          <p:cNvSpPr/>
          <p:nvPr/>
        </p:nvSpPr>
        <p:spPr>
          <a:xfrm>
            <a:off x="1835696" y="908720"/>
            <a:ext cx="3240360" cy="1008112"/>
          </a:xfrm>
          <a:prstGeom prst="wedgeRoundRectCallout">
            <a:avLst>
              <a:gd name="adj1" fmla="val 26808"/>
              <a:gd name="adj2" fmla="val 120426"/>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b="1" dirty="0" smtClean="0"/>
              <a:t>Соединяем прямой линией середину прямой и третью пробоину </a:t>
            </a:r>
            <a:endParaRPr lang="ru-RU" b="1" dirty="0"/>
          </a:p>
        </p:txBody>
      </p:sp>
      <p:sp>
        <p:nvSpPr>
          <p:cNvPr id="41" name="Скругленная прямоугольная выноска 40"/>
          <p:cNvSpPr/>
          <p:nvPr/>
        </p:nvSpPr>
        <p:spPr>
          <a:xfrm>
            <a:off x="5508104" y="2492896"/>
            <a:ext cx="2131634" cy="1008112"/>
          </a:xfrm>
          <a:prstGeom prst="wedgeRoundRectCallout">
            <a:avLst>
              <a:gd name="adj1" fmla="val -110372"/>
              <a:gd name="adj2" fmla="val -27913"/>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b="1" dirty="0" smtClean="0"/>
              <a:t>Расстояние между точками делим на три равные части</a:t>
            </a:r>
            <a:endParaRPr lang="ru-RU" b="1" dirty="0"/>
          </a:p>
        </p:txBody>
      </p:sp>
      <p:sp>
        <p:nvSpPr>
          <p:cNvPr id="42" name="Скругленная прямоугольная выноска 41"/>
          <p:cNvSpPr/>
          <p:nvPr/>
        </p:nvSpPr>
        <p:spPr>
          <a:xfrm>
            <a:off x="827584" y="5301208"/>
            <a:ext cx="3240360" cy="1008112"/>
          </a:xfrm>
          <a:prstGeom prst="wedgeRoundRectCallout">
            <a:avLst>
              <a:gd name="adj1" fmla="val 40918"/>
              <a:gd name="adj2" fmla="val -282074"/>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b="1" dirty="0" smtClean="0"/>
              <a:t>Соединяем прямой линией середину прямой и четвертую пробоину </a:t>
            </a:r>
            <a:endParaRPr lang="ru-RU" b="1" dirty="0"/>
          </a:p>
        </p:txBody>
      </p:sp>
      <p:sp>
        <p:nvSpPr>
          <p:cNvPr id="43" name="Скругленная прямоугольная выноска 42"/>
          <p:cNvSpPr/>
          <p:nvPr/>
        </p:nvSpPr>
        <p:spPr>
          <a:xfrm>
            <a:off x="4283968" y="4365104"/>
            <a:ext cx="2131634" cy="1008112"/>
          </a:xfrm>
          <a:prstGeom prst="wedgeRoundRectCallout">
            <a:avLst>
              <a:gd name="adj1" fmla="val -33963"/>
              <a:gd name="adj2" fmla="val -137514"/>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b="1" dirty="0" smtClean="0"/>
              <a:t>Расстояние между точками делим на четыре равные части</a:t>
            </a:r>
            <a:endParaRPr lang="ru-RU" b="1" dirty="0"/>
          </a:p>
        </p:txBody>
      </p:sp>
      <p:sp>
        <p:nvSpPr>
          <p:cNvPr id="48" name="Скругленная прямоугольная выноска 47"/>
          <p:cNvSpPr/>
          <p:nvPr/>
        </p:nvSpPr>
        <p:spPr>
          <a:xfrm>
            <a:off x="5076056" y="1340768"/>
            <a:ext cx="1800200" cy="720080"/>
          </a:xfrm>
          <a:prstGeom prst="wedgeRoundRectCallout">
            <a:avLst>
              <a:gd name="adj1" fmla="val -104959"/>
              <a:gd name="adj2" fmla="val 195257"/>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b="1" dirty="0" smtClean="0"/>
              <a:t>Средняя точка попадания</a:t>
            </a:r>
            <a:endParaRPr lang="ru-RU" b="1" dirty="0"/>
          </a:p>
        </p:txBody>
      </p:sp>
      <p:pic>
        <p:nvPicPr>
          <p:cNvPr id="2" name="Записанный звук">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cstate="print"/>
          <a:stretch>
            <a:fillRect/>
          </a:stretch>
        </p:blipFill>
        <p:spPr>
          <a:xfrm>
            <a:off x="7452319" y="6364561"/>
            <a:ext cx="288033" cy="304799"/>
          </a:xfrm>
          <a:prstGeom prst="rect">
            <a:avLst/>
          </a:prstGeom>
        </p:spPr>
      </p:pic>
      <p:sp>
        <p:nvSpPr>
          <p:cNvPr id="29" name="Умножение 28"/>
          <p:cNvSpPr/>
          <p:nvPr/>
        </p:nvSpPr>
        <p:spPr>
          <a:xfrm rot="19147441">
            <a:off x="1943381" y="3221360"/>
            <a:ext cx="288032" cy="288032"/>
          </a:xfrm>
          <a:prstGeom prst="mathMultiply">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ru-RU"/>
          </a:p>
        </p:txBody>
      </p:sp>
    </p:spTree>
  </p:cSld>
  <p:clrMapOvr>
    <a:masterClrMapping/>
  </p:clrMapOvr>
  <mc:AlternateContent xmlns:mc="http://schemas.openxmlformats.org/markup-compatibility/2006">
    <mc:Choice xmlns:p14="http://schemas.microsoft.com/office/powerpoint/2010/main" Requires="p14">
      <p:transition spd="slow" p14:dur="2000" advClick="0" advTm="46000"/>
    </mc:Choice>
    <mc:Fallback>
      <p:transition spd="slow" advClick="0" advTm="4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156" fill="hold"/>
                                        <p:tgtEl>
                                          <p:spTgt spid="2"/>
                                        </p:tgtEl>
                                      </p:cBhvr>
                                    </p:cmd>
                                  </p:childTnLst>
                                </p:cTn>
                              </p:par>
                              <p:par>
                                <p:cTn id="7" presetID="53" presetClass="entr" presetSubtype="16" fill="hold" grpId="0" nodeType="withEffect">
                                  <p:stCondLst>
                                    <p:cond delay="7000"/>
                                  </p:stCondLst>
                                  <p:childTnLst>
                                    <p:set>
                                      <p:cBhvr>
                                        <p:cTn id="8" dur="1" fill="hold">
                                          <p:stCondLst>
                                            <p:cond delay="0"/>
                                          </p:stCondLst>
                                        </p:cTn>
                                        <p:tgtEl>
                                          <p:spTgt spid="51"/>
                                        </p:tgtEl>
                                        <p:attrNameLst>
                                          <p:attrName>style.visibility</p:attrName>
                                        </p:attrNameLst>
                                      </p:cBhvr>
                                      <p:to>
                                        <p:strVal val="visible"/>
                                      </p:to>
                                    </p:set>
                                    <p:anim calcmode="lin" valueType="num">
                                      <p:cBhvr>
                                        <p:cTn id="9" dur="1000" fill="hold"/>
                                        <p:tgtEl>
                                          <p:spTgt spid="51"/>
                                        </p:tgtEl>
                                        <p:attrNameLst>
                                          <p:attrName>ppt_w</p:attrName>
                                        </p:attrNameLst>
                                      </p:cBhvr>
                                      <p:tavLst>
                                        <p:tav tm="0">
                                          <p:val>
                                            <p:fltVal val="0"/>
                                          </p:val>
                                        </p:tav>
                                        <p:tav tm="100000">
                                          <p:val>
                                            <p:strVal val="#ppt_w"/>
                                          </p:val>
                                        </p:tav>
                                      </p:tavLst>
                                    </p:anim>
                                    <p:anim calcmode="lin" valueType="num">
                                      <p:cBhvr>
                                        <p:cTn id="10" dur="1000" fill="hold"/>
                                        <p:tgtEl>
                                          <p:spTgt spid="51"/>
                                        </p:tgtEl>
                                        <p:attrNameLst>
                                          <p:attrName>ppt_h</p:attrName>
                                        </p:attrNameLst>
                                      </p:cBhvr>
                                      <p:tavLst>
                                        <p:tav tm="0">
                                          <p:val>
                                            <p:fltVal val="0"/>
                                          </p:val>
                                        </p:tav>
                                        <p:tav tm="100000">
                                          <p:val>
                                            <p:strVal val="#ppt_h"/>
                                          </p:val>
                                        </p:tav>
                                      </p:tavLst>
                                    </p:anim>
                                    <p:animEffect transition="in" filter="fade">
                                      <p:cBhvr>
                                        <p:cTn id="11" dur="1000"/>
                                        <p:tgtEl>
                                          <p:spTgt spid="51"/>
                                        </p:tgtEl>
                                      </p:cBhvr>
                                    </p:animEffect>
                                  </p:childTnLst>
                                </p:cTn>
                              </p:par>
                              <p:par>
                                <p:cTn id="12" presetID="1" presetClass="exit" presetSubtype="0" fill="hold" grpId="1" nodeType="withEffect">
                                  <p:stCondLst>
                                    <p:cond delay="8500"/>
                                  </p:stCondLst>
                                  <p:childTnLst>
                                    <p:set>
                                      <p:cBhvr>
                                        <p:cTn id="13" dur="1" fill="hold">
                                          <p:stCondLst>
                                            <p:cond delay="0"/>
                                          </p:stCondLst>
                                        </p:cTn>
                                        <p:tgtEl>
                                          <p:spTgt spid="51"/>
                                        </p:tgtEl>
                                        <p:attrNameLst>
                                          <p:attrName>style.visibility</p:attrName>
                                        </p:attrNameLst>
                                      </p:cBhvr>
                                      <p:to>
                                        <p:strVal val="hidden"/>
                                      </p:to>
                                    </p:set>
                                  </p:childTnLst>
                                </p:cTn>
                              </p:par>
                              <p:par>
                                <p:cTn id="14" presetID="53" presetClass="entr" presetSubtype="16" fill="hold" nodeType="withEffect">
                                  <p:stCondLst>
                                    <p:cond delay="9000"/>
                                  </p:stCondLst>
                                  <p:childTnLst>
                                    <p:set>
                                      <p:cBhvr>
                                        <p:cTn id="15" dur="1" fill="hold">
                                          <p:stCondLst>
                                            <p:cond delay="0"/>
                                          </p:stCondLst>
                                        </p:cTn>
                                        <p:tgtEl>
                                          <p:spTgt spid="66"/>
                                        </p:tgtEl>
                                        <p:attrNameLst>
                                          <p:attrName>style.visibility</p:attrName>
                                        </p:attrNameLst>
                                      </p:cBhvr>
                                      <p:to>
                                        <p:strVal val="visible"/>
                                      </p:to>
                                    </p:set>
                                    <p:anim calcmode="lin" valueType="num">
                                      <p:cBhvr>
                                        <p:cTn id="16" dur="500" fill="hold"/>
                                        <p:tgtEl>
                                          <p:spTgt spid="66"/>
                                        </p:tgtEl>
                                        <p:attrNameLst>
                                          <p:attrName>ppt_w</p:attrName>
                                        </p:attrNameLst>
                                      </p:cBhvr>
                                      <p:tavLst>
                                        <p:tav tm="0">
                                          <p:val>
                                            <p:fltVal val="0"/>
                                          </p:val>
                                        </p:tav>
                                        <p:tav tm="100000">
                                          <p:val>
                                            <p:strVal val="#ppt_w"/>
                                          </p:val>
                                        </p:tav>
                                      </p:tavLst>
                                    </p:anim>
                                    <p:anim calcmode="lin" valueType="num">
                                      <p:cBhvr>
                                        <p:cTn id="17" dur="500" fill="hold"/>
                                        <p:tgtEl>
                                          <p:spTgt spid="66"/>
                                        </p:tgtEl>
                                        <p:attrNameLst>
                                          <p:attrName>ppt_h</p:attrName>
                                        </p:attrNameLst>
                                      </p:cBhvr>
                                      <p:tavLst>
                                        <p:tav tm="0">
                                          <p:val>
                                            <p:fltVal val="0"/>
                                          </p:val>
                                        </p:tav>
                                        <p:tav tm="100000">
                                          <p:val>
                                            <p:strVal val="#ppt_h"/>
                                          </p:val>
                                        </p:tav>
                                      </p:tavLst>
                                    </p:anim>
                                    <p:animEffect transition="in" filter="fade">
                                      <p:cBhvr>
                                        <p:cTn id="18" dur="500"/>
                                        <p:tgtEl>
                                          <p:spTgt spid="66"/>
                                        </p:tgtEl>
                                      </p:cBhvr>
                                    </p:animEffect>
                                  </p:childTnLst>
                                </p:cTn>
                              </p:par>
                              <p:par>
                                <p:cTn id="19" presetID="1" presetClass="entr" presetSubtype="0" fill="hold" grpId="0" nodeType="withEffect">
                                  <p:stCondLst>
                                    <p:cond delay="1000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xit" presetSubtype="0" fill="hold" grpId="1" nodeType="withEffect">
                                  <p:stCondLst>
                                    <p:cond delay="14000"/>
                                  </p:stCondLst>
                                  <p:childTnLst>
                                    <p:set>
                                      <p:cBhvr>
                                        <p:cTn id="22" dur="1" fill="hold">
                                          <p:stCondLst>
                                            <p:cond delay="0"/>
                                          </p:stCondLst>
                                        </p:cTn>
                                        <p:tgtEl>
                                          <p:spTgt spid="38"/>
                                        </p:tgtEl>
                                        <p:attrNameLst>
                                          <p:attrName>style.visibility</p:attrName>
                                        </p:attrNameLst>
                                      </p:cBhvr>
                                      <p:to>
                                        <p:strVal val="hidden"/>
                                      </p:to>
                                    </p:set>
                                  </p:childTnLst>
                                </p:cTn>
                              </p:par>
                              <p:par>
                                <p:cTn id="23" presetID="53" presetClass="entr" presetSubtype="16" fill="hold" nodeType="withEffect">
                                  <p:stCondLst>
                                    <p:cond delay="11000"/>
                                  </p:stCondLst>
                                  <p:childTnLst>
                                    <p:set>
                                      <p:cBhvr>
                                        <p:cTn id="24" dur="1" fill="hold">
                                          <p:stCondLst>
                                            <p:cond delay="0"/>
                                          </p:stCondLst>
                                        </p:cTn>
                                        <p:tgtEl>
                                          <p:spTgt spid="30"/>
                                        </p:tgtEl>
                                        <p:attrNameLst>
                                          <p:attrName>style.visibility</p:attrName>
                                        </p:attrNameLst>
                                      </p:cBhvr>
                                      <p:to>
                                        <p:strVal val="visible"/>
                                      </p:to>
                                    </p:set>
                                    <p:anim calcmode="lin" valueType="num">
                                      <p:cBhvr>
                                        <p:cTn id="25" dur="500" fill="hold"/>
                                        <p:tgtEl>
                                          <p:spTgt spid="30"/>
                                        </p:tgtEl>
                                        <p:attrNameLst>
                                          <p:attrName>ppt_w</p:attrName>
                                        </p:attrNameLst>
                                      </p:cBhvr>
                                      <p:tavLst>
                                        <p:tav tm="0">
                                          <p:val>
                                            <p:fltVal val="0"/>
                                          </p:val>
                                        </p:tav>
                                        <p:tav tm="100000">
                                          <p:val>
                                            <p:strVal val="#ppt_w"/>
                                          </p:val>
                                        </p:tav>
                                      </p:tavLst>
                                    </p:anim>
                                    <p:anim calcmode="lin" valueType="num">
                                      <p:cBhvr>
                                        <p:cTn id="26" dur="500" fill="hold"/>
                                        <p:tgtEl>
                                          <p:spTgt spid="30"/>
                                        </p:tgtEl>
                                        <p:attrNameLst>
                                          <p:attrName>ppt_h</p:attrName>
                                        </p:attrNameLst>
                                      </p:cBhvr>
                                      <p:tavLst>
                                        <p:tav tm="0">
                                          <p:val>
                                            <p:fltVal val="0"/>
                                          </p:val>
                                        </p:tav>
                                        <p:tav tm="100000">
                                          <p:val>
                                            <p:strVal val="#ppt_h"/>
                                          </p:val>
                                        </p:tav>
                                      </p:tavLst>
                                    </p:anim>
                                    <p:animEffect transition="in" filter="fade">
                                      <p:cBhvr>
                                        <p:cTn id="27" dur="500"/>
                                        <p:tgtEl>
                                          <p:spTgt spid="30"/>
                                        </p:tgtEl>
                                      </p:cBhvr>
                                    </p:animEffect>
                                  </p:childTnLst>
                                </p:cTn>
                              </p:par>
                              <p:par>
                                <p:cTn id="28" presetID="1" presetClass="entr" presetSubtype="0" fill="hold" grpId="0" nodeType="withEffect">
                                  <p:stCondLst>
                                    <p:cond delay="11000"/>
                                  </p:stCondLst>
                                  <p:childTnLst>
                                    <p:set>
                                      <p:cBhvr>
                                        <p:cTn id="29" dur="1" fill="hold">
                                          <p:stCondLst>
                                            <p:cond delay="0"/>
                                          </p:stCondLst>
                                        </p:cTn>
                                        <p:tgtEl>
                                          <p:spTgt spid="39"/>
                                        </p:tgtEl>
                                        <p:attrNameLst>
                                          <p:attrName>style.visibility</p:attrName>
                                        </p:attrNameLst>
                                      </p:cBhvr>
                                      <p:to>
                                        <p:strVal val="visible"/>
                                      </p:to>
                                    </p:set>
                                  </p:childTnLst>
                                </p:cTn>
                              </p:par>
                              <p:par>
                                <p:cTn id="30" presetID="1" presetClass="exit" presetSubtype="0" fill="hold" grpId="1" nodeType="withEffect">
                                  <p:stCondLst>
                                    <p:cond delay="14000"/>
                                  </p:stCondLst>
                                  <p:childTnLst>
                                    <p:set>
                                      <p:cBhvr>
                                        <p:cTn id="31" dur="1" fill="hold">
                                          <p:stCondLst>
                                            <p:cond delay="0"/>
                                          </p:stCondLst>
                                        </p:cTn>
                                        <p:tgtEl>
                                          <p:spTgt spid="39"/>
                                        </p:tgtEl>
                                        <p:attrNameLst>
                                          <p:attrName>style.visibility</p:attrName>
                                        </p:attrNameLst>
                                      </p:cBhvr>
                                      <p:to>
                                        <p:strVal val="hidden"/>
                                      </p:to>
                                    </p:set>
                                  </p:childTnLst>
                                </p:cTn>
                              </p:par>
                              <p:par>
                                <p:cTn id="32" presetID="53" presetClass="entr" presetSubtype="16" fill="hold" nodeType="withEffect">
                                  <p:stCondLst>
                                    <p:cond delay="16000"/>
                                  </p:stCondLst>
                                  <p:childTnLst>
                                    <p:set>
                                      <p:cBhvr>
                                        <p:cTn id="33" dur="1" fill="hold">
                                          <p:stCondLst>
                                            <p:cond delay="0"/>
                                          </p:stCondLst>
                                        </p:cTn>
                                        <p:tgtEl>
                                          <p:spTgt spid="69"/>
                                        </p:tgtEl>
                                        <p:attrNameLst>
                                          <p:attrName>style.visibility</p:attrName>
                                        </p:attrNameLst>
                                      </p:cBhvr>
                                      <p:to>
                                        <p:strVal val="visible"/>
                                      </p:to>
                                    </p:set>
                                    <p:anim calcmode="lin" valueType="num">
                                      <p:cBhvr>
                                        <p:cTn id="34" dur="500" fill="hold"/>
                                        <p:tgtEl>
                                          <p:spTgt spid="69"/>
                                        </p:tgtEl>
                                        <p:attrNameLst>
                                          <p:attrName>ppt_w</p:attrName>
                                        </p:attrNameLst>
                                      </p:cBhvr>
                                      <p:tavLst>
                                        <p:tav tm="0">
                                          <p:val>
                                            <p:fltVal val="0"/>
                                          </p:val>
                                        </p:tav>
                                        <p:tav tm="100000">
                                          <p:val>
                                            <p:strVal val="#ppt_w"/>
                                          </p:val>
                                        </p:tav>
                                      </p:tavLst>
                                    </p:anim>
                                    <p:anim calcmode="lin" valueType="num">
                                      <p:cBhvr>
                                        <p:cTn id="35" dur="500" fill="hold"/>
                                        <p:tgtEl>
                                          <p:spTgt spid="69"/>
                                        </p:tgtEl>
                                        <p:attrNameLst>
                                          <p:attrName>ppt_h</p:attrName>
                                        </p:attrNameLst>
                                      </p:cBhvr>
                                      <p:tavLst>
                                        <p:tav tm="0">
                                          <p:val>
                                            <p:fltVal val="0"/>
                                          </p:val>
                                        </p:tav>
                                        <p:tav tm="100000">
                                          <p:val>
                                            <p:strVal val="#ppt_h"/>
                                          </p:val>
                                        </p:tav>
                                      </p:tavLst>
                                    </p:anim>
                                    <p:animEffect transition="in" filter="fade">
                                      <p:cBhvr>
                                        <p:cTn id="36" dur="500"/>
                                        <p:tgtEl>
                                          <p:spTgt spid="69"/>
                                        </p:tgtEl>
                                      </p:cBhvr>
                                    </p:animEffect>
                                  </p:childTnLst>
                                </p:cTn>
                              </p:par>
                              <p:par>
                                <p:cTn id="37" presetID="1" presetClass="entr" presetSubtype="0" fill="hold" grpId="0" nodeType="withEffect">
                                  <p:stCondLst>
                                    <p:cond delay="1600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xit" presetSubtype="0" fill="hold" grpId="1" nodeType="withEffect">
                                  <p:stCondLst>
                                    <p:cond delay="19000"/>
                                  </p:stCondLst>
                                  <p:childTnLst>
                                    <p:set>
                                      <p:cBhvr>
                                        <p:cTn id="40" dur="1" fill="hold">
                                          <p:stCondLst>
                                            <p:cond delay="0"/>
                                          </p:stCondLst>
                                        </p:cTn>
                                        <p:tgtEl>
                                          <p:spTgt spid="40"/>
                                        </p:tgtEl>
                                        <p:attrNameLst>
                                          <p:attrName>style.visibility</p:attrName>
                                        </p:attrNameLst>
                                      </p:cBhvr>
                                      <p:to>
                                        <p:strVal val="hidden"/>
                                      </p:to>
                                    </p:set>
                                  </p:childTnLst>
                                </p:cTn>
                              </p:par>
                              <p:par>
                                <p:cTn id="41" presetID="53" presetClass="entr" presetSubtype="16" fill="hold" nodeType="withEffect">
                                  <p:stCondLst>
                                    <p:cond delay="19000"/>
                                  </p:stCondLst>
                                  <p:childTnLst>
                                    <p:set>
                                      <p:cBhvr>
                                        <p:cTn id="42" dur="1" fill="hold">
                                          <p:stCondLst>
                                            <p:cond delay="0"/>
                                          </p:stCondLst>
                                        </p:cTn>
                                        <p:tgtEl>
                                          <p:spTgt spid="75"/>
                                        </p:tgtEl>
                                        <p:attrNameLst>
                                          <p:attrName>style.visibility</p:attrName>
                                        </p:attrNameLst>
                                      </p:cBhvr>
                                      <p:to>
                                        <p:strVal val="visible"/>
                                      </p:to>
                                    </p:set>
                                    <p:anim calcmode="lin" valueType="num">
                                      <p:cBhvr>
                                        <p:cTn id="43" dur="500" fill="hold"/>
                                        <p:tgtEl>
                                          <p:spTgt spid="75"/>
                                        </p:tgtEl>
                                        <p:attrNameLst>
                                          <p:attrName>ppt_w</p:attrName>
                                        </p:attrNameLst>
                                      </p:cBhvr>
                                      <p:tavLst>
                                        <p:tav tm="0">
                                          <p:val>
                                            <p:fltVal val="0"/>
                                          </p:val>
                                        </p:tav>
                                        <p:tav tm="100000">
                                          <p:val>
                                            <p:strVal val="#ppt_w"/>
                                          </p:val>
                                        </p:tav>
                                      </p:tavLst>
                                    </p:anim>
                                    <p:anim calcmode="lin" valueType="num">
                                      <p:cBhvr>
                                        <p:cTn id="44" dur="500" fill="hold"/>
                                        <p:tgtEl>
                                          <p:spTgt spid="75"/>
                                        </p:tgtEl>
                                        <p:attrNameLst>
                                          <p:attrName>ppt_h</p:attrName>
                                        </p:attrNameLst>
                                      </p:cBhvr>
                                      <p:tavLst>
                                        <p:tav tm="0">
                                          <p:val>
                                            <p:fltVal val="0"/>
                                          </p:val>
                                        </p:tav>
                                        <p:tav tm="100000">
                                          <p:val>
                                            <p:strVal val="#ppt_h"/>
                                          </p:val>
                                        </p:tav>
                                      </p:tavLst>
                                    </p:anim>
                                    <p:animEffect transition="in" filter="fade">
                                      <p:cBhvr>
                                        <p:cTn id="45" dur="500"/>
                                        <p:tgtEl>
                                          <p:spTgt spid="75"/>
                                        </p:tgtEl>
                                      </p:cBhvr>
                                    </p:animEffect>
                                  </p:childTnLst>
                                </p:cTn>
                              </p:par>
                              <p:par>
                                <p:cTn id="46" presetID="1" presetClass="entr" presetSubtype="0" fill="hold" grpId="0" nodeType="withEffect">
                                  <p:stCondLst>
                                    <p:cond delay="18000"/>
                                  </p:stCondLst>
                                  <p:childTnLst>
                                    <p:set>
                                      <p:cBhvr>
                                        <p:cTn id="47" dur="1" fill="hold">
                                          <p:stCondLst>
                                            <p:cond delay="0"/>
                                          </p:stCondLst>
                                        </p:cTn>
                                        <p:tgtEl>
                                          <p:spTgt spid="41"/>
                                        </p:tgtEl>
                                        <p:attrNameLst>
                                          <p:attrName>style.visibility</p:attrName>
                                        </p:attrNameLst>
                                      </p:cBhvr>
                                      <p:to>
                                        <p:strVal val="visible"/>
                                      </p:to>
                                    </p:set>
                                  </p:childTnLst>
                                </p:cTn>
                              </p:par>
                              <p:par>
                                <p:cTn id="48" presetID="1" presetClass="exit" presetSubtype="0" fill="hold" grpId="1" nodeType="withEffect">
                                  <p:stCondLst>
                                    <p:cond delay="22000"/>
                                  </p:stCondLst>
                                  <p:childTnLst>
                                    <p:set>
                                      <p:cBhvr>
                                        <p:cTn id="49" dur="1" fill="hold">
                                          <p:stCondLst>
                                            <p:cond delay="0"/>
                                          </p:stCondLst>
                                        </p:cTn>
                                        <p:tgtEl>
                                          <p:spTgt spid="41"/>
                                        </p:tgtEl>
                                        <p:attrNameLst>
                                          <p:attrName>style.visibility</p:attrName>
                                        </p:attrNameLst>
                                      </p:cBhvr>
                                      <p:to>
                                        <p:strVal val="hidden"/>
                                      </p:to>
                                    </p:set>
                                  </p:childTnLst>
                                </p:cTn>
                              </p:par>
                              <p:par>
                                <p:cTn id="50" presetID="53" presetClass="entr" presetSubtype="16" fill="hold" nodeType="withEffect">
                                  <p:stCondLst>
                                    <p:cond delay="18000"/>
                                  </p:stCondLst>
                                  <p:childTnLst>
                                    <p:set>
                                      <p:cBhvr>
                                        <p:cTn id="51" dur="1" fill="hold">
                                          <p:stCondLst>
                                            <p:cond delay="0"/>
                                          </p:stCondLst>
                                        </p:cTn>
                                        <p:tgtEl>
                                          <p:spTgt spid="73"/>
                                        </p:tgtEl>
                                        <p:attrNameLst>
                                          <p:attrName>style.visibility</p:attrName>
                                        </p:attrNameLst>
                                      </p:cBhvr>
                                      <p:to>
                                        <p:strVal val="visible"/>
                                      </p:to>
                                    </p:set>
                                    <p:anim calcmode="lin" valueType="num">
                                      <p:cBhvr>
                                        <p:cTn id="52" dur="500" fill="hold"/>
                                        <p:tgtEl>
                                          <p:spTgt spid="73"/>
                                        </p:tgtEl>
                                        <p:attrNameLst>
                                          <p:attrName>ppt_w</p:attrName>
                                        </p:attrNameLst>
                                      </p:cBhvr>
                                      <p:tavLst>
                                        <p:tav tm="0">
                                          <p:val>
                                            <p:fltVal val="0"/>
                                          </p:val>
                                        </p:tav>
                                        <p:tav tm="100000">
                                          <p:val>
                                            <p:strVal val="#ppt_w"/>
                                          </p:val>
                                        </p:tav>
                                      </p:tavLst>
                                    </p:anim>
                                    <p:anim calcmode="lin" valueType="num">
                                      <p:cBhvr>
                                        <p:cTn id="53" dur="500" fill="hold"/>
                                        <p:tgtEl>
                                          <p:spTgt spid="73"/>
                                        </p:tgtEl>
                                        <p:attrNameLst>
                                          <p:attrName>ppt_h</p:attrName>
                                        </p:attrNameLst>
                                      </p:cBhvr>
                                      <p:tavLst>
                                        <p:tav tm="0">
                                          <p:val>
                                            <p:fltVal val="0"/>
                                          </p:val>
                                        </p:tav>
                                        <p:tav tm="100000">
                                          <p:val>
                                            <p:strVal val="#ppt_h"/>
                                          </p:val>
                                        </p:tav>
                                      </p:tavLst>
                                    </p:anim>
                                    <p:animEffect transition="in" filter="fade">
                                      <p:cBhvr>
                                        <p:cTn id="54" dur="500"/>
                                        <p:tgtEl>
                                          <p:spTgt spid="73"/>
                                        </p:tgtEl>
                                      </p:cBhvr>
                                    </p:animEffect>
                                  </p:childTnLst>
                                </p:cTn>
                              </p:par>
                              <p:par>
                                <p:cTn id="55" presetID="53" presetClass="entr" presetSubtype="16" fill="hold" nodeType="withEffect">
                                  <p:stCondLst>
                                    <p:cond delay="27000"/>
                                  </p:stCondLst>
                                  <p:childTnLst>
                                    <p:set>
                                      <p:cBhvr>
                                        <p:cTn id="56" dur="1" fill="hold">
                                          <p:stCondLst>
                                            <p:cond delay="0"/>
                                          </p:stCondLst>
                                        </p:cTn>
                                        <p:tgtEl>
                                          <p:spTgt spid="67"/>
                                        </p:tgtEl>
                                        <p:attrNameLst>
                                          <p:attrName>style.visibility</p:attrName>
                                        </p:attrNameLst>
                                      </p:cBhvr>
                                      <p:to>
                                        <p:strVal val="visible"/>
                                      </p:to>
                                    </p:set>
                                    <p:anim calcmode="lin" valueType="num">
                                      <p:cBhvr>
                                        <p:cTn id="57" dur="500" fill="hold"/>
                                        <p:tgtEl>
                                          <p:spTgt spid="67"/>
                                        </p:tgtEl>
                                        <p:attrNameLst>
                                          <p:attrName>ppt_w</p:attrName>
                                        </p:attrNameLst>
                                      </p:cBhvr>
                                      <p:tavLst>
                                        <p:tav tm="0">
                                          <p:val>
                                            <p:fltVal val="0"/>
                                          </p:val>
                                        </p:tav>
                                        <p:tav tm="100000">
                                          <p:val>
                                            <p:strVal val="#ppt_w"/>
                                          </p:val>
                                        </p:tav>
                                      </p:tavLst>
                                    </p:anim>
                                    <p:anim calcmode="lin" valueType="num">
                                      <p:cBhvr>
                                        <p:cTn id="58" dur="500" fill="hold"/>
                                        <p:tgtEl>
                                          <p:spTgt spid="67"/>
                                        </p:tgtEl>
                                        <p:attrNameLst>
                                          <p:attrName>ppt_h</p:attrName>
                                        </p:attrNameLst>
                                      </p:cBhvr>
                                      <p:tavLst>
                                        <p:tav tm="0">
                                          <p:val>
                                            <p:fltVal val="0"/>
                                          </p:val>
                                        </p:tav>
                                        <p:tav tm="100000">
                                          <p:val>
                                            <p:strVal val="#ppt_h"/>
                                          </p:val>
                                        </p:tav>
                                      </p:tavLst>
                                    </p:anim>
                                    <p:animEffect transition="in" filter="fade">
                                      <p:cBhvr>
                                        <p:cTn id="59" dur="500"/>
                                        <p:tgtEl>
                                          <p:spTgt spid="67"/>
                                        </p:tgtEl>
                                      </p:cBhvr>
                                    </p:animEffect>
                                  </p:childTnLst>
                                </p:cTn>
                              </p:par>
                              <p:par>
                                <p:cTn id="60" presetID="1" presetClass="entr" presetSubtype="0" fill="hold" grpId="0" nodeType="withEffect">
                                  <p:stCondLst>
                                    <p:cond delay="27000"/>
                                  </p:stCondLst>
                                  <p:childTnLst>
                                    <p:set>
                                      <p:cBhvr>
                                        <p:cTn id="61" dur="1" fill="hold">
                                          <p:stCondLst>
                                            <p:cond delay="0"/>
                                          </p:stCondLst>
                                        </p:cTn>
                                        <p:tgtEl>
                                          <p:spTgt spid="42"/>
                                        </p:tgtEl>
                                        <p:attrNameLst>
                                          <p:attrName>style.visibility</p:attrName>
                                        </p:attrNameLst>
                                      </p:cBhvr>
                                      <p:to>
                                        <p:strVal val="visible"/>
                                      </p:to>
                                    </p:set>
                                  </p:childTnLst>
                                </p:cTn>
                              </p:par>
                              <p:par>
                                <p:cTn id="62" presetID="1" presetClass="exit" presetSubtype="0" fill="hold" grpId="1" nodeType="withEffect">
                                  <p:stCondLst>
                                    <p:cond delay="32000"/>
                                  </p:stCondLst>
                                  <p:childTnLst>
                                    <p:set>
                                      <p:cBhvr>
                                        <p:cTn id="63" dur="1" fill="hold">
                                          <p:stCondLst>
                                            <p:cond delay="0"/>
                                          </p:stCondLst>
                                        </p:cTn>
                                        <p:tgtEl>
                                          <p:spTgt spid="42"/>
                                        </p:tgtEl>
                                        <p:attrNameLst>
                                          <p:attrName>style.visibility</p:attrName>
                                        </p:attrNameLst>
                                      </p:cBhvr>
                                      <p:to>
                                        <p:strVal val="hidden"/>
                                      </p:to>
                                    </p:set>
                                  </p:childTnLst>
                                </p:cTn>
                              </p:par>
                              <p:par>
                                <p:cTn id="64" presetID="53" presetClass="entr" presetSubtype="16" fill="hold" nodeType="withEffect">
                                  <p:stCondLst>
                                    <p:cond delay="34000"/>
                                  </p:stCondLst>
                                  <p:childTnLst>
                                    <p:set>
                                      <p:cBhvr>
                                        <p:cTn id="65" dur="1" fill="hold">
                                          <p:stCondLst>
                                            <p:cond delay="0"/>
                                          </p:stCondLst>
                                        </p:cTn>
                                        <p:tgtEl>
                                          <p:spTgt spid="78"/>
                                        </p:tgtEl>
                                        <p:attrNameLst>
                                          <p:attrName>style.visibility</p:attrName>
                                        </p:attrNameLst>
                                      </p:cBhvr>
                                      <p:to>
                                        <p:strVal val="visible"/>
                                      </p:to>
                                    </p:set>
                                    <p:anim calcmode="lin" valueType="num">
                                      <p:cBhvr>
                                        <p:cTn id="66" dur="500" fill="hold"/>
                                        <p:tgtEl>
                                          <p:spTgt spid="78"/>
                                        </p:tgtEl>
                                        <p:attrNameLst>
                                          <p:attrName>ppt_w</p:attrName>
                                        </p:attrNameLst>
                                      </p:cBhvr>
                                      <p:tavLst>
                                        <p:tav tm="0">
                                          <p:val>
                                            <p:fltVal val="0"/>
                                          </p:val>
                                        </p:tav>
                                        <p:tav tm="100000">
                                          <p:val>
                                            <p:strVal val="#ppt_w"/>
                                          </p:val>
                                        </p:tav>
                                      </p:tavLst>
                                    </p:anim>
                                    <p:anim calcmode="lin" valueType="num">
                                      <p:cBhvr>
                                        <p:cTn id="67" dur="500" fill="hold"/>
                                        <p:tgtEl>
                                          <p:spTgt spid="78"/>
                                        </p:tgtEl>
                                        <p:attrNameLst>
                                          <p:attrName>ppt_h</p:attrName>
                                        </p:attrNameLst>
                                      </p:cBhvr>
                                      <p:tavLst>
                                        <p:tav tm="0">
                                          <p:val>
                                            <p:fltVal val="0"/>
                                          </p:val>
                                        </p:tav>
                                        <p:tav tm="100000">
                                          <p:val>
                                            <p:strVal val="#ppt_h"/>
                                          </p:val>
                                        </p:tav>
                                      </p:tavLst>
                                    </p:anim>
                                    <p:animEffect transition="in" filter="fade">
                                      <p:cBhvr>
                                        <p:cTn id="68" dur="500"/>
                                        <p:tgtEl>
                                          <p:spTgt spid="78"/>
                                        </p:tgtEl>
                                      </p:cBhvr>
                                    </p:animEffect>
                                  </p:childTnLst>
                                </p:cTn>
                              </p:par>
                              <p:par>
                                <p:cTn id="69" presetID="1" presetClass="entr" presetSubtype="0" fill="hold" grpId="0" nodeType="withEffect">
                                  <p:stCondLst>
                                    <p:cond delay="35000"/>
                                  </p:stCondLst>
                                  <p:childTnLst>
                                    <p:set>
                                      <p:cBhvr>
                                        <p:cTn id="70" dur="1" fill="hold">
                                          <p:stCondLst>
                                            <p:cond delay="0"/>
                                          </p:stCondLst>
                                        </p:cTn>
                                        <p:tgtEl>
                                          <p:spTgt spid="43"/>
                                        </p:tgtEl>
                                        <p:attrNameLst>
                                          <p:attrName>style.visibility</p:attrName>
                                        </p:attrNameLst>
                                      </p:cBhvr>
                                      <p:to>
                                        <p:strVal val="visible"/>
                                      </p:to>
                                    </p:set>
                                  </p:childTnLst>
                                </p:cTn>
                              </p:par>
                              <p:par>
                                <p:cTn id="71" presetID="1" presetClass="exit" presetSubtype="0" fill="hold" grpId="1" nodeType="withEffect">
                                  <p:stCondLst>
                                    <p:cond delay="39000"/>
                                  </p:stCondLst>
                                  <p:childTnLst>
                                    <p:set>
                                      <p:cBhvr>
                                        <p:cTn id="72" dur="1" fill="hold">
                                          <p:stCondLst>
                                            <p:cond delay="0"/>
                                          </p:stCondLst>
                                        </p:cTn>
                                        <p:tgtEl>
                                          <p:spTgt spid="43"/>
                                        </p:tgtEl>
                                        <p:attrNameLst>
                                          <p:attrName>style.visibility</p:attrName>
                                        </p:attrNameLst>
                                      </p:cBhvr>
                                      <p:to>
                                        <p:strVal val="hidden"/>
                                      </p:to>
                                    </p:set>
                                  </p:childTnLst>
                                </p:cTn>
                              </p:par>
                              <p:par>
                                <p:cTn id="73" presetID="53" presetClass="entr" presetSubtype="16" fill="hold" nodeType="withEffect">
                                  <p:stCondLst>
                                    <p:cond delay="35000"/>
                                  </p:stCondLst>
                                  <p:childTnLst>
                                    <p:set>
                                      <p:cBhvr>
                                        <p:cTn id="74" dur="1" fill="hold">
                                          <p:stCondLst>
                                            <p:cond delay="0"/>
                                          </p:stCondLst>
                                        </p:cTn>
                                        <p:tgtEl>
                                          <p:spTgt spid="80"/>
                                        </p:tgtEl>
                                        <p:attrNameLst>
                                          <p:attrName>style.visibility</p:attrName>
                                        </p:attrNameLst>
                                      </p:cBhvr>
                                      <p:to>
                                        <p:strVal val="visible"/>
                                      </p:to>
                                    </p:set>
                                    <p:anim calcmode="lin" valueType="num">
                                      <p:cBhvr>
                                        <p:cTn id="75" dur="500" fill="hold"/>
                                        <p:tgtEl>
                                          <p:spTgt spid="80"/>
                                        </p:tgtEl>
                                        <p:attrNameLst>
                                          <p:attrName>ppt_w</p:attrName>
                                        </p:attrNameLst>
                                      </p:cBhvr>
                                      <p:tavLst>
                                        <p:tav tm="0">
                                          <p:val>
                                            <p:fltVal val="0"/>
                                          </p:val>
                                        </p:tav>
                                        <p:tav tm="100000">
                                          <p:val>
                                            <p:strVal val="#ppt_w"/>
                                          </p:val>
                                        </p:tav>
                                      </p:tavLst>
                                    </p:anim>
                                    <p:anim calcmode="lin" valueType="num">
                                      <p:cBhvr>
                                        <p:cTn id="76" dur="500" fill="hold"/>
                                        <p:tgtEl>
                                          <p:spTgt spid="80"/>
                                        </p:tgtEl>
                                        <p:attrNameLst>
                                          <p:attrName>ppt_h</p:attrName>
                                        </p:attrNameLst>
                                      </p:cBhvr>
                                      <p:tavLst>
                                        <p:tav tm="0">
                                          <p:val>
                                            <p:fltVal val="0"/>
                                          </p:val>
                                        </p:tav>
                                        <p:tav tm="100000">
                                          <p:val>
                                            <p:strVal val="#ppt_h"/>
                                          </p:val>
                                        </p:tav>
                                      </p:tavLst>
                                    </p:anim>
                                    <p:animEffect transition="in" filter="fade">
                                      <p:cBhvr>
                                        <p:cTn id="77" dur="500"/>
                                        <p:tgtEl>
                                          <p:spTgt spid="80"/>
                                        </p:tgtEl>
                                      </p:cBhvr>
                                    </p:animEffect>
                                  </p:childTnLst>
                                </p:cTn>
                              </p:par>
                              <p:par>
                                <p:cTn id="78" presetID="53" presetClass="entr" presetSubtype="16" fill="hold" grpId="0" nodeType="withEffect">
                                  <p:stCondLst>
                                    <p:cond delay="40000"/>
                                  </p:stCondLst>
                                  <p:childTnLst>
                                    <p:set>
                                      <p:cBhvr>
                                        <p:cTn id="79" dur="1" fill="hold">
                                          <p:stCondLst>
                                            <p:cond delay="0"/>
                                          </p:stCondLst>
                                        </p:cTn>
                                        <p:tgtEl>
                                          <p:spTgt spid="70"/>
                                        </p:tgtEl>
                                        <p:attrNameLst>
                                          <p:attrName>style.visibility</p:attrName>
                                        </p:attrNameLst>
                                      </p:cBhvr>
                                      <p:to>
                                        <p:strVal val="visible"/>
                                      </p:to>
                                    </p:set>
                                    <p:anim calcmode="lin" valueType="num">
                                      <p:cBhvr>
                                        <p:cTn id="80" dur="500" fill="hold"/>
                                        <p:tgtEl>
                                          <p:spTgt spid="70"/>
                                        </p:tgtEl>
                                        <p:attrNameLst>
                                          <p:attrName>ppt_w</p:attrName>
                                        </p:attrNameLst>
                                      </p:cBhvr>
                                      <p:tavLst>
                                        <p:tav tm="0">
                                          <p:val>
                                            <p:fltVal val="0"/>
                                          </p:val>
                                        </p:tav>
                                        <p:tav tm="100000">
                                          <p:val>
                                            <p:strVal val="#ppt_w"/>
                                          </p:val>
                                        </p:tav>
                                      </p:tavLst>
                                    </p:anim>
                                    <p:anim calcmode="lin" valueType="num">
                                      <p:cBhvr>
                                        <p:cTn id="81" dur="500" fill="hold"/>
                                        <p:tgtEl>
                                          <p:spTgt spid="70"/>
                                        </p:tgtEl>
                                        <p:attrNameLst>
                                          <p:attrName>ppt_h</p:attrName>
                                        </p:attrNameLst>
                                      </p:cBhvr>
                                      <p:tavLst>
                                        <p:tav tm="0">
                                          <p:val>
                                            <p:fltVal val="0"/>
                                          </p:val>
                                        </p:tav>
                                        <p:tav tm="100000">
                                          <p:val>
                                            <p:strVal val="#ppt_h"/>
                                          </p:val>
                                        </p:tav>
                                      </p:tavLst>
                                    </p:anim>
                                    <p:animEffect transition="in" filter="fade">
                                      <p:cBhvr>
                                        <p:cTn id="82" dur="500"/>
                                        <p:tgtEl>
                                          <p:spTgt spid="70"/>
                                        </p:tgtEl>
                                      </p:cBhvr>
                                    </p:animEffect>
                                  </p:childTnLst>
                                </p:cTn>
                              </p:par>
                              <p:par>
                                <p:cTn id="83" presetID="1" presetClass="entr" presetSubtype="0" fill="hold" grpId="0" nodeType="withEffect">
                                  <p:stCondLst>
                                    <p:cond delay="40000"/>
                                  </p:stCondLst>
                                  <p:childTnLst>
                                    <p:set>
                                      <p:cBhvr>
                                        <p:cTn id="8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85" fill="hold" display="0">
                  <p:stCondLst>
                    <p:cond delay="indefinite"/>
                  </p:stCondLst>
                  <p:endCondLst>
                    <p:cond evt="onStopAudio" delay="0">
                      <p:tgtEl>
                        <p:sldTgt/>
                      </p:tgtEl>
                    </p:cond>
                  </p:endCondLst>
                </p:cTn>
                <p:tgtEl>
                  <p:spTgt spid="2"/>
                </p:tgtEl>
              </p:cMediaNode>
            </p:audio>
          </p:childTnLst>
        </p:cTn>
      </p:par>
    </p:tnLst>
    <p:bldLst>
      <p:bldP spid="51" grpId="0" bldLvl="0" animBg="1"/>
      <p:bldP spid="51" grpId="1" bldLvl="0" animBg="1"/>
      <p:bldP spid="70" grpId="0" bldLvl="0" animBg="1"/>
      <p:bldP spid="38" grpId="0" bldLvl="0" animBg="1"/>
      <p:bldP spid="38" grpId="1" bldLvl="0" animBg="1"/>
      <p:bldP spid="39" grpId="0" bldLvl="0" animBg="1"/>
      <p:bldP spid="39" grpId="1" bldLvl="0" animBg="1"/>
      <p:bldP spid="40" grpId="0" bldLvl="0" animBg="1"/>
      <p:bldP spid="40" grpId="1" bldLvl="0" animBg="1"/>
      <p:bldP spid="41" grpId="0" bldLvl="0" animBg="1"/>
      <p:bldP spid="41" grpId="1" bldLvl="0" animBg="1"/>
      <p:bldP spid="42" grpId="0" bldLvl="0" animBg="1"/>
      <p:bldP spid="42" grpId="1" bldLvl="0" animBg="1"/>
      <p:bldP spid="43" grpId="0" bldLvl="0" animBg="1"/>
      <p:bldP spid="43" grpId="1" bldLvl="0" animBg="1"/>
      <p:bldP spid="48"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2"/>
          <p:cNvSpPr>
            <a:spLocks noChangeArrowheads="1"/>
          </p:cNvSpPr>
          <p:nvPr/>
        </p:nvSpPr>
        <p:spPr bwMode="auto">
          <a:xfrm>
            <a:off x="635" y="-3175"/>
            <a:ext cx="9151620" cy="460375"/>
          </a:xfrm>
          <a:prstGeom prst="rect">
            <a:avLst/>
          </a:prstGeom>
          <a:solidFill>
            <a:schemeClr val="accent2">
              <a:lumMod val="75000"/>
            </a:schemeClr>
          </a:solidFill>
          <a:ln w="57150" cmpd="thickThin">
            <a:noFill/>
            <a:miter lim="800000"/>
          </a:ln>
        </p:spPr>
        <p:txBody>
          <a:bodyPr wrap="square">
            <a:spAutoFit/>
          </a:bodyPr>
          <a:lstStyle/>
          <a:p>
            <a:pPr algn="ctr"/>
            <a:r>
              <a:rPr lang="ru-RU" altLang="ru-RU" sz="2400" b="1" dirty="0" smtClean="0">
                <a:solidFill>
                  <a:schemeClr val="bg1"/>
                </a:solidFill>
              </a:rPr>
              <a:t>Определение СТП по трем пробоинам</a:t>
            </a:r>
            <a:endParaRPr lang="ru-RU" altLang="ru-RU" sz="2400" b="1" dirty="0">
              <a:solidFill>
                <a:schemeClr val="bg1"/>
              </a:solidFill>
              <a:latin typeface="Arial" panose="020B0604020202020204" pitchFamily="34" charset="0"/>
            </a:endParaRPr>
          </a:p>
        </p:txBody>
      </p:sp>
      <p:cxnSp>
        <p:nvCxnSpPr>
          <p:cNvPr id="57" name="Прямая соединительная линия 56"/>
          <p:cNvCxnSpPr/>
          <p:nvPr/>
        </p:nvCxnSpPr>
        <p:spPr>
          <a:xfrm>
            <a:off x="4063210" y="270892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63" name="Овал 62"/>
          <p:cNvSpPr/>
          <p:nvPr/>
        </p:nvSpPr>
        <p:spPr>
          <a:xfrm>
            <a:off x="3208582" y="2780928"/>
            <a:ext cx="211290" cy="18626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4" name="Овал 63"/>
          <p:cNvSpPr/>
          <p:nvPr/>
        </p:nvSpPr>
        <p:spPr>
          <a:xfrm>
            <a:off x="4648742" y="2276872"/>
            <a:ext cx="211290" cy="18626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5" name="Овал 64"/>
          <p:cNvSpPr/>
          <p:nvPr/>
        </p:nvSpPr>
        <p:spPr>
          <a:xfrm>
            <a:off x="3208582" y="3573016"/>
            <a:ext cx="211290" cy="18626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66" name="Прямая соединительная линия 65"/>
          <p:cNvCxnSpPr>
            <a:stCxn id="63" idx="4"/>
            <a:endCxn id="65" idx="0"/>
          </p:cNvCxnSpPr>
          <p:nvPr/>
        </p:nvCxnSpPr>
        <p:spPr>
          <a:xfrm>
            <a:off x="3314227" y="2967197"/>
            <a:ext cx="0" cy="60581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8" name="Прямая соединительная линия 67"/>
          <p:cNvCxnSpPr/>
          <p:nvPr/>
        </p:nvCxnSpPr>
        <p:spPr>
          <a:xfrm>
            <a:off x="8172400" y="256490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Прямая соединительная линия 68"/>
          <p:cNvCxnSpPr/>
          <p:nvPr/>
        </p:nvCxnSpPr>
        <p:spPr>
          <a:xfrm flipV="1">
            <a:off x="3275856" y="2420888"/>
            <a:ext cx="1368152" cy="864096"/>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3" name="Прямая соединительная линия 72"/>
          <p:cNvCxnSpPr/>
          <p:nvPr/>
        </p:nvCxnSpPr>
        <p:spPr>
          <a:xfrm>
            <a:off x="4139952" y="2636912"/>
            <a:ext cx="72008" cy="144016"/>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5" name="Прямая соединительная линия 74"/>
          <p:cNvCxnSpPr/>
          <p:nvPr/>
        </p:nvCxnSpPr>
        <p:spPr>
          <a:xfrm>
            <a:off x="3707904" y="2924944"/>
            <a:ext cx="72008" cy="144016"/>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0" name="Прямая соединительная линия 29"/>
          <p:cNvCxnSpPr/>
          <p:nvPr/>
        </p:nvCxnSpPr>
        <p:spPr>
          <a:xfrm>
            <a:off x="3203848" y="3284984"/>
            <a:ext cx="216024"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38" name="Скругленная прямоугольная выноска 37"/>
          <p:cNvSpPr/>
          <p:nvPr/>
        </p:nvSpPr>
        <p:spPr>
          <a:xfrm>
            <a:off x="539552" y="2204864"/>
            <a:ext cx="2131634" cy="1008112"/>
          </a:xfrm>
          <a:prstGeom prst="wedgeRoundRectCallout">
            <a:avLst>
              <a:gd name="adj1" fmla="val 79981"/>
              <a:gd name="adj2" fmla="val 41060"/>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b="1" dirty="0" smtClean="0"/>
              <a:t>Соединяем прямой линией две ближайшие пробоины </a:t>
            </a:r>
            <a:endParaRPr lang="ru-RU" b="1" dirty="0"/>
          </a:p>
        </p:txBody>
      </p:sp>
      <p:sp>
        <p:nvSpPr>
          <p:cNvPr id="39" name="Скругленная прямоугольная выноска 38"/>
          <p:cNvSpPr/>
          <p:nvPr/>
        </p:nvSpPr>
        <p:spPr>
          <a:xfrm>
            <a:off x="539552" y="4077072"/>
            <a:ext cx="2131634" cy="1008112"/>
          </a:xfrm>
          <a:prstGeom prst="wedgeRoundRectCallout">
            <a:avLst>
              <a:gd name="adj1" fmla="val 79535"/>
              <a:gd name="adj2" fmla="val -126176"/>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b="1" dirty="0" smtClean="0"/>
              <a:t>Расстояние между пробоинами делим пополам</a:t>
            </a:r>
            <a:endParaRPr lang="ru-RU" b="1" dirty="0"/>
          </a:p>
        </p:txBody>
      </p:sp>
      <p:sp>
        <p:nvSpPr>
          <p:cNvPr id="40" name="Скругленная прямоугольная выноска 39"/>
          <p:cNvSpPr/>
          <p:nvPr/>
        </p:nvSpPr>
        <p:spPr>
          <a:xfrm>
            <a:off x="1835696" y="908720"/>
            <a:ext cx="3240360" cy="1008112"/>
          </a:xfrm>
          <a:prstGeom prst="wedgeRoundRectCallout">
            <a:avLst>
              <a:gd name="adj1" fmla="val 26808"/>
              <a:gd name="adj2" fmla="val 120426"/>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b="1" dirty="0" smtClean="0"/>
              <a:t>Соединяем прямой линией середину прямой и третью пробоину </a:t>
            </a:r>
            <a:endParaRPr lang="ru-RU" b="1" dirty="0"/>
          </a:p>
        </p:txBody>
      </p:sp>
      <p:sp>
        <p:nvSpPr>
          <p:cNvPr id="41" name="Скругленная прямоугольная выноска 40"/>
          <p:cNvSpPr/>
          <p:nvPr/>
        </p:nvSpPr>
        <p:spPr>
          <a:xfrm>
            <a:off x="5508104" y="2492896"/>
            <a:ext cx="2131634" cy="1008112"/>
          </a:xfrm>
          <a:prstGeom prst="wedgeRoundRectCallout">
            <a:avLst>
              <a:gd name="adj1" fmla="val -110372"/>
              <a:gd name="adj2" fmla="val -27913"/>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b="1" dirty="0" smtClean="0"/>
              <a:t>Расстояние между точками делим на три равные части</a:t>
            </a:r>
            <a:endParaRPr lang="ru-RU" b="1" dirty="0"/>
          </a:p>
        </p:txBody>
      </p:sp>
      <p:sp>
        <p:nvSpPr>
          <p:cNvPr id="48" name="Скругленная прямоугольная выноска 47"/>
          <p:cNvSpPr/>
          <p:nvPr/>
        </p:nvSpPr>
        <p:spPr>
          <a:xfrm>
            <a:off x="3635896" y="4005064"/>
            <a:ext cx="1872208" cy="648072"/>
          </a:xfrm>
          <a:prstGeom prst="wedgeRoundRectCallout">
            <a:avLst>
              <a:gd name="adj1" fmla="val -43104"/>
              <a:gd name="adj2" fmla="val -195308"/>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b="1" dirty="0" smtClean="0"/>
              <a:t>Средняя точка попадания</a:t>
            </a:r>
            <a:endParaRPr lang="ru-RU" b="1" dirty="0"/>
          </a:p>
        </p:txBody>
      </p:sp>
      <p:pic>
        <p:nvPicPr>
          <p:cNvPr id="2" name="Записанный звук">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cstate="print"/>
          <a:stretch>
            <a:fillRect/>
          </a:stretch>
        </p:blipFill>
        <p:spPr>
          <a:xfrm>
            <a:off x="7956376" y="5991030"/>
            <a:ext cx="351826" cy="351826"/>
          </a:xfrm>
          <a:prstGeom prst="rect">
            <a:avLst/>
          </a:prstGeom>
        </p:spPr>
      </p:pic>
      <p:sp>
        <p:nvSpPr>
          <p:cNvPr id="24" name="Умножение 23"/>
          <p:cNvSpPr/>
          <p:nvPr/>
        </p:nvSpPr>
        <p:spPr>
          <a:xfrm rot="19147441">
            <a:off x="2135189" y="1916833"/>
            <a:ext cx="288032" cy="288032"/>
          </a:xfrm>
          <a:prstGeom prst="mathMultiply">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ru-RU"/>
          </a:p>
        </p:txBody>
      </p:sp>
      <p:sp>
        <p:nvSpPr>
          <p:cNvPr id="25" name="Овал 24"/>
          <p:cNvSpPr/>
          <p:nvPr/>
        </p:nvSpPr>
        <p:spPr>
          <a:xfrm>
            <a:off x="8202557" y="5445224"/>
            <a:ext cx="211290" cy="18626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5" name="Прямая со стрелкой 4"/>
          <p:cNvCxnSpPr>
            <a:stCxn id="24" idx="2"/>
            <a:endCxn id="64" idx="2"/>
          </p:cNvCxnSpPr>
          <p:nvPr/>
        </p:nvCxnSpPr>
        <p:spPr>
          <a:xfrm>
            <a:off x="2384768" y="2068460"/>
            <a:ext cx="2263974" cy="301547"/>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p:cNvCxnSpPr>
            <a:stCxn id="24" idx="2"/>
            <a:endCxn id="25" idx="2"/>
          </p:cNvCxnSpPr>
          <p:nvPr/>
        </p:nvCxnSpPr>
        <p:spPr>
          <a:xfrm>
            <a:off x="2384768" y="2068460"/>
            <a:ext cx="5817789" cy="3469899"/>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Скругленный прямоугольник 8"/>
          <p:cNvSpPr/>
          <p:nvPr/>
        </p:nvSpPr>
        <p:spPr>
          <a:xfrm>
            <a:off x="4596872" y="3401196"/>
            <a:ext cx="936104" cy="4743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36 </a:t>
            </a:r>
            <a:r>
              <a:rPr lang="ru-RU" dirty="0" smtClean="0">
                <a:solidFill>
                  <a:schemeClr val="tx1"/>
                </a:solidFill>
              </a:rPr>
              <a:t>см</a:t>
            </a:r>
            <a:endParaRPr lang="ru-RU" dirty="0">
              <a:solidFill>
                <a:schemeClr val="tx1"/>
              </a:solidFill>
            </a:endParaRPr>
          </a:p>
        </p:txBody>
      </p:sp>
      <p:sp>
        <p:nvSpPr>
          <p:cNvPr id="35" name="Скругленный прямоугольник 34"/>
          <p:cNvSpPr/>
          <p:nvPr/>
        </p:nvSpPr>
        <p:spPr>
          <a:xfrm>
            <a:off x="2992051" y="1933855"/>
            <a:ext cx="936104" cy="4743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rPr>
              <a:t>12</a:t>
            </a:r>
            <a:r>
              <a:rPr lang="en-US" dirty="0" smtClean="0">
                <a:solidFill>
                  <a:schemeClr val="tx1"/>
                </a:solidFill>
              </a:rPr>
              <a:t> </a:t>
            </a:r>
            <a:r>
              <a:rPr lang="ru-RU" dirty="0" smtClean="0">
                <a:solidFill>
                  <a:schemeClr val="tx1"/>
                </a:solidFill>
              </a:rPr>
              <a:t>см</a:t>
            </a:r>
            <a:endParaRPr lang="ru-RU" dirty="0">
              <a:solidFill>
                <a:schemeClr val="tx1"/>
              </a:solidFill>
            </a:endParaRPr>
          </a:p>
        </p:txBody>
      </p:sp>
      <p:sp>
        <p:nvSpPr>
          <p:cNvPr id="31" name="Овал 30"/>
          <p:cNvSpPr/>
          <p:nvPr/>
        </p:nvSpPr>
        <p:spPr>
          <a:xfrm rot="3131186">
            <a:off x="2918295" y="1627065"/>
            <a:ext cx="1812721" cy="2671832"/>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0" name="Умножение 69"/>
          <p:cNvSpPr/>
          <p:nvPr/>
        </p:nvSpPr>
        <p:spPr>
          <a:xfrm>
            <a:off x="3563888" y="2852936"/>
            <a:ext cx="288032" cy="288032"/>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248" fill="hold"/>
                                        <p:tgtEl>
                                          <p:spTgt spid="2"/>
                                        </p:tgtEl>
                                      </p:cBhvr>
                                    </p:cmd>
                                  </p:childTnLst>
                                </p:cTn>
                              </p:par>
                              <p:par>
                                <p:cTn id="7" presetID="1" presetClass="entr" presetSubtype="0" fill="hold" nodeType="withEffect">
                                  <p:stCondLst>
                                    <p:cond delay="700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700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800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800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xit" presetSubtype="0" fill="hold" nodeType="withEffect">
                                  <p:stCondLst>
                                    <p:cond delay="1000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xit" presetSubtype="0" fill="hold" grpId="1" nodeType="withEffect">
                                  <p:stCondLst>
                                    <p:cond delay="10000"/>
                                  </p:stCondLst>
                                  <p:childTnLst>
                                    <p:set>
                                      <p:cBhvr>
                                        <p:cTn id="18" dur="1" fill="hold">
                                          <p:stCondLst>
                                            <p:cond delay="0"/>
                                          </p:stCondLst>
                                        </p:cTn>
                                        <p:tgtEl>
                                          <p:spTgt spid="35"/>
                                        </p:tgtEl>
                                        <p:attrNameLst>
                                          <p:attrName>style.visibility</p:attrName>
                                        </p:attrNameLst>
                                      </p:cBhvr>
                                      <p:to>
                                        <p:strVal val="hidden"/>
                                      </p:to>
                                    </p:set>
                                  </p:childTnLst>
                                </p:cTn>
                              </p:par>
                              <p:par>
                                <p:cTn id="19" presetID="1" presetClass="exit" presetSubtype="0" fill="hold" nodeType="withEffect">
                                  <p:stCondLst>
                                    <p:cond delay="10000"/>
                                  </p:stCondLst>
                                  <p:childTnLst>
                                    <p:set>
                                      <p:cBhvr>
                                        <p:cTn id="20" dur="1" fill="hold">
                                          <p:stCondLst>
                                            <p:cond delay="0"/>
                                          </p:stCondLst>
                                        </p:cTn>
                                        <p:tgtEl>
                                          <p:spTgt spid="29"/>
                                        </p:tgtEl>
                                        <p:attrNameLst>
                                          <p:attrName>style.visibility</p:attrName>
                                        </p:attrNameLst>
                                      </p:cBhvr>
                                      <p:to>
                                        <p:strVal val="hidden"/>
                                      </p:to>
                                    </p:set>
                                  </p:childTnLst>
                                </p:cTn>
                              </p:par>
                              <p:par>
                                <p:cTn id="21" presetID="1" presetClass="exit" presetSubtype="0" fill="hold" grpId="1" nodeType="withEffect">
                                  <p:stCondLst>
                                    <p:cond delay="10000"/>
                                  </p:stCondLst>
                                  <p:childTnLst>
                                    <p:set>
                                      <p:cBhvr>
                                        <p:cTn id="22" dur="1" fill="hold">
                                          <p:stCondLst>
                                            <p:cond delay="0"/>
                                          </p:stCondLst>
                                        </p:cTn>
                                        <p:tgtEl>
                                          <p:spTgt spid="9"/>
                                        </p:tgtEl>
                                        <p:attrNameLst>
                                          <p:attrName>style.visibility</p:attrName>
                                        </p:attrNameLst>
                                      </p:cBhvr>
                                      <p:to>
                                        <p:strVal val="hidden"/>
                                      </p:to>
                                    </p:set>
                                  </p:childTnLst>
                                </p:cTn>
                              </p:par>
                              <p:par>
                                <p:cTn id="23" presetID="26" presetClass="emph" presetSubtype="0" repeatCount="3000" fill="hold" grpId="0" nodeType="withEffect">
                                  <p:stCondLst>
                                    <p:cond delay="11000"/>
                                  </p:stCondLst>
                                  <p:childTnLst>
                                    <p:animEffect transition="out" filter="fade">
                                      <p:cBhvr>
                                        <p:cTn id="24" dur="500" tmFilter="0, 0; .2, .5; .8, .5; 1, 0"/>
                                        <p:tgtEl>
                                          <p:spTgt spid="64"/>
                                        </p:tgtEl>
                                      </p:cBhvr>
                                    </p:animEffect>
                                    <p:animScale>
                                      <p:cBhvr>
                                        <p:cTn id="25" dur="250" autoRev="1" fill="hold"/>
                                        <p:tgtEl>
                                          <p:spTgt spid="64"/>
                                        </p:tgtEl>
                                      </p:cBhvr>
                                      <p:by x="105000" y="105000"/>
                                    </p:animScale>
                                  </p:childTnLst>
                                </p:cTn>
                              </p:par>
                              <p:par>
                                <p:cTn id="26" presetID="26" presetClass="emph" presetSubtype="0" repeatCount="3000" fill="hold" grpId="0" nodeType="withEffect">
                                  <p:stCondLst>
                                    <p:cond delay="11000"/>
                                  </p:stCondLst>
                                  <p:childTnLst>
                                    <p:animEffect transition="out" filter="fade">
                                      <p:cBhvr>
                                        <p:cTn id="27" dur="500" tmFilter="0, 0; .2, .5; .8, .5; 1, 0"/>
                                        <p:tgtEl>
                                          <p:spTgt spid="63"/>
                                        </p:tgtEl>
                                      </p:cBhvr>
                                    </p:animEffect>
                                    <p:animScale>
                                      <p:cBhvr>
                                        <p:cTn id="28" dur="250" autoRev="1" fill="hold"/>
                                        <p:tgtEl>
                                          <p:spTgt spid="63"/>
                                        </p:tgtEl>
                                      </p:cBhvr>
                                      <p:by x="105000" y="105000"/>
                                    </p:animScale>
                                  </p:childTnLst>
                                </p:cTn>
                              </p:par>
                              <p:par>
                                <p:cTn id="29" presetID="26" presetClass="emph" presetSubtype="0" repeatCount="3000" fill="hold" grpId="0" nodeType="withEffect">
                                  <p:stCondLst>
                                    <p:cond delay="11000"/>
                                  </p:stCondLst>
                                  <p:childTnLst>
                                    <p:animEffect transition="out" filter="fade">
                                      <p:cBhvr>
                                        <p:cTn id="30" dur="500" tmFilter="0, 0; .2, .5; .8, .5; 1, 0"/>
                                        <p:tgtEl>
                                          <p:spTgt spid="65"/>
                                        </p:tgtEl>
                                      </p:cBhvr>
                                    </p:animEffect>
                                    <p:animScale>
                                      <p:cBhvr>
                                        <p:cTn id="31" dur="250" autoRev="1" fill="hold"/>
                                        <p:tgtEl>
                                          <p:spTgt spid="65"/>
                                        </p:tgtEl>
                                      </p:cBhvr>
                                      <p:by x="105000" y="105000"/>
                                    </p:animScale>
                                  </p:childTnLst>
                                </p:cTn>
                              </p:par>
                              <p:par>
                                <p:cTn id="32" presetID="53" presetClass="entr" presetSubtype="16" fill="hold" grpId="0" nodeType="withEffect">
                                  <p:stCondLst>
                                    <p:cond delay="11000"/>
                                  </p:stCondLst>
                                  <p:childTnLst>
                                    <p:set>
                                      <p:cBhvr>
                                        <p:cTn id="33" dur="1" fill="hold">
                                          <p:stCondLst>
                                            <p:cond delay="0"/>
                                          </p:stCondLst>
                                        </p:cTn>
                                        <p:tgtEl>
                                          <p:spTgt spid="31"/>
                                        </p:tgtEl>
                                        <p:attrNameLst>
                                          <p:attrName>style.visibility</p:attrName>
                                        </p:attrNameLst>
                                      </p:cBhvr>
                                      <p:to>
                                        <p:strVal val="visible"/>
                                      </p:to>
                                    </p:set>
                                    <p:anim calcmode="lin" valueType="num">
                                      <p:cBhvr>
                                        <p:cTn id="34" dur="500" fill="hold"/>
                                        <p:tgtEl>
                                          <p:spTgt spid="31"/>
                                        </p:tgtEl>
                                        <p:attrNameLst>
                                          <p:attrName>ppt_w</p:attrName>
                                        </p:attrNameLst>
                                      </p:cBhvr>
                                      <p:tavLst>
                                        <p:tav tm="0">
                                          <p:val>
                                            <p:fltVal val="0"/>
                                          </p:val>
                                        </p:tav>
                                        <p:tav tm="100000">
                                          <p:val>
                                            <p:strVal val="#ppt_w"/>
                                          </p:val>
                                        </p:tav>
                                      </p:tavLst>
                                    </p:anim>
                                    <p:anim calcmode="lin" valueType="num">
                                      <p:cBhvr>
                                        <p:cTn id="35" dur="500" fill="hold"/>
                                        <p:tgtEl>
                                          <p:spTgt spid="31"/>
                                        </p:tgtEl>
                                        <p:attrNameLst>
                                          <p:attrName>ppt_h</p:attrName>
                                        </p:attrNameLst>
                                      </p:cBhvr>
                                      <p:tavLst>
                                        <p:tav tm="0">
                                          <p:val>
                                            <p:fltVal val="0"/>
                                          </p:val>
                                        </p:tav>
                                        <p:tav tm="100000">
                                          <p:val>
                                            <p:strVal val="#ppt_h"/>
                                          </p:val>
                                        </p:tav>
                                      </p:tavLst>
                                    </p:anim>
                                    <p:animEffect transition="in" filter="fade">
                                      <p:cBhvr>
                                        <p:cTn id="36" dur="500"/>
                                        <p:tgtEl>
                                          <p:spTgt spid="31"/>
                                        </p:tgtEl>
                                      </p:cBhvr>
                                    </p:animEffect>
                                  </p:childTnLst>
                                </p:cTn>
                              </p:par>
                              <p:par>
                                <p:cTn id="37" presetID="1" presetClass="exit" presetSubtype="0" fill="hold" grpId="1" nodeType="withEffect">
                                  <p:stCondLst>
                                    <p:cond delay="14000"/>
                                  </p:stCondLst>
                                  <p:childTnLst>
                                    <p:set>
                                      <p:cBhvr>
                                        <p:cTn id="38" dur="1" fill="hold">
                                          <p:stCondLst>
                                            <p:cond delay="0"/>
                                          </p:stCondLst>
                                        </p:cTn>
                                        <p:tgtEl>
                                          <p:spTgt spid="31"/>
                                        </p:tgtEl>
                                        <p:attrNameLst>
                                          <p:attrName>style.visibility</p:attrName>
                                        </p:attrNameLst>
                                      </p:cBhvr>
                                      <p:to>
                                        <p:strVal val="hidden"/>
                                      </p:to>
                                    </p:set>
                                  </p:childTnLst>
                                </p:cTn>
                              </p:par>
                              <p:par>
                                <p:cTn id="39" presetID="53" presetClass="entr" presetSubtype="16" fill="hold" nodeType="withEffect">
                                  <p:stCondLst>
                                    <p:cond delay="24000"/>
                                  </p:stCondLst>
                                  <p:childTnLst>
                                    <p:set>
                                      <p:cBhvr>
                                        <p:cTn id="40" dur="1" fill="hold">
                                          <p:stCondLst>
                                            <p:cond delay="0"/>
                                          </p:stCondLst>
                                        </p:cTn>
                                        <p:tgtEl>
                                          <p:spTgt spid="66"/>
                                        </p:tgtEl>
                                        <p:attrNameLst>
                                          <p:attrName>style.visibility</p:attrName>
                                        </p:attrNameLst>
                                      </p:cBhvr>
                                      <p:to>
                                        <p:strVal val="visible"/>
                                      </p:to>
                                    </p:set>
                                    <p:anim calcmode="lin" valueType="num">
                                      <p:cBhvr>
                                        <p:cTn id="41" dur="500" fill="hold"/>
                                        <p:tgtEl>
                                          <p:spTgt spid="66"/>
                                        </p:tgtEl>
                                        <p:attrNameLst>
                                          <p:attrName>ppt_w</p:attrName>
                                        </p:attrNameLst>
                                      </p:cBhvr>
                                      <p:tavLst>
                                        <p:tav tm="0">
                                          <p:val>
                                            <p:fltVal val="0"/>
                                          </p:val>
                                        </p:tav>
                                        <p:tav tm="100000">
                                          <p:val>
                                            <p:strVal val="#ppt_w"/>
                                          </p:val>
                                        </p:tav>
                                      </p:tavLst>
                                    </p:anim>
                                    <p:anim calcmode="lin" valueType="num">
                                      <p:cBhvr>
                                        <p:cTn id="42" dur="500" fill="hold"/>
                                        <p:tgtEl>
                                          <p:spTgt spid="66"/>
                                        </p:tgtEl>
                                        <p:attrNameLst>
                                          <p:attrName>ppt_h</p:attrName>
                                        </p:attrNameLst>
                                      </p:cBhvr>
                                      <p:tavLst>
                                        <p:tav tm="0">
                                          <p:val>
                                            <p:fltVal val="0"/>
                                          </p:val>
                                        </p:tav>
                                        <p:tav tm="100000">
                                          <p:val>
                                            <p:strVal val="#ppt_h"/>
                                          </p:val>
                                        </p:tav>
                                      </p:tavLst>
                                    </p:anim>
                                    <p:animEffect transition="in" filter="fade">
                                      <p:cBhvr>
                                        <p:cTn id="43" dur="500"/>
                                        <p:tgtEl>
                                          <p:spTgt spid="66"/>
                                        </p:tgtEl>
                                      </p:cBhvr>
                                    </p:animEffect>
                                  </p:childTnLst>
                                </p:cTn>
                              </p:par>
                              <p:par>
                                <p:cTn id="44" presetID="1" presetClass="entr" presetSubtype="0" fill="hold" grpId="0" nodeType="withEffect">
                                  <p:stCondLst>
                                    <p:cond delay="24000"/>
                                  </p:stCondLst>
                                  <p:childTnLst>
                                    <p:set>
                                      <p:cBhvr>
                                        <p:cTn id="45" dur="1" fill="hold">
                                          <p:stCondLst>
                                            <p:cond delay="0"/>
                                          </p:stCondLst>
                                        </p:cTn>
                                        <p:tgtEl>
                                          <p:spTgt spid="38"/>
                                        </p:tgtEl>
                                        <p:attrNameLst>
                                          <p:attrName>style.visibility</p:attrName>
                                        </p:attrNameLst>
                                      </p:cBhvr>
                                      <p:to>
                                        <p:strVal val="visible"/>
                                      </p:to>
                                    </p:set>
                                  </p:childTnLst>
                                </p:cTn>
                              </p:par>
                              <p:par>
                                <p:cTn id="46" presetID="1" presetClass="exit" presetSubtype="0" fill="hold" grpId="1" nodeType="withEffect">
                                  <p:stCondLst>
                                    <p:cond delay="28000"/>
                                  </p:stCondLst>
                                  <p:childTnLst>
                                    <p:set>
                                      <p:cBhvr>
                                        <p:cTn id="47" dur="1" fill="hold">
                                          <p:stCondLst>
                                            <p:cond delay="0"/>
                                          </p:stCondLst>
                                        </p:cTn>
                                        <p:tgtEl>
                                          <p:spTgt spid="38"/>
                                        </p:tgtEl>
                                        <p:attrNameLst>
                                          <p:attrName>style.visibility</p:attrName>
                                        </p:attrNameLst>
                                      </p:cBhvr>
                                      <p:to>
                                        <p:strVal val="hidden"/>
                                      </p:to>
                                    </p:set>
                                  </p:childTnLst>
                                </p:cTn>
                              </p:par>
                              <p:par>
                                <p:cTn id="48" presetID="53" presetClass="entr" presetSubtype="16" fill="hold" nodeType="withEffect">
                                  <p:stCondLst>
                                    <p:cond delay="28000"/>
                                  </p:stCondLst>
                                  <p:childTnLst>
                                    <p:set>
                                      <p:cBhvr>
                                        <p:cTn id="49" dur="1" fill="hold">
                                          <p:stCondLst>
                                            <p:cond delay="0"/>
                                          </p:stCondLst>
                                        </p:cTn>
                                        <p:tgtEl>
                                          <p:spTgt spid="30"/>
                                        </p:tgtEl>
                                        <p:attrNameLst>
                                          <p:attrName>style.visibility</p:attrName>
                                        </p:attrNameLst>
                                      </p:cBhvr>
                                      <p:to>
                                        <p:strVal val="visible"/>
                                      </p:to>
                                    </p:set>
                                    <p:anim calcmode="lin" valueType="num">
                                      <p:cBhvr>
                                        <p:cTn id="50" dur="500" fill="hold"/>
                                        <p:tgtEl>
                                          <p:spTgt spid="30"/>
                                        </p:tgtEl>
                                        <p:attrNameLst>
                                          <p:attrName>ppt_w</p:attrName>
                                        </p:attrNameLst>
                                      </p:cBhvr>
                                      <p:tavLst>
                                        <p:tav tm="0">
                                          <p:val>
                                            <p:fltVal val="0"/>
                                          </p:val>
                                        </p:tav>
                                        <p:tav tm="100000">
                                          <p:val>
                                            <p:strVal val="#ppt_w"/>
                                          </p:val>
                                        </p:tav>
                                      </p:tavLst>
                                    </p:anim>
                                    <p:anim calcmode="lin" valueType="num">
                                      <p:cBhvr>
                                        <p:cTn id="51" dur="500" fill="hold"/>
                                        <p:tgtEl>
                                          <p:spTgt spid="30"/>
                                        </p:tgtEl>
                                        <p:attrNameLst>
                                          <p:attrName>ppt_h</p:attrName>
                                        </p:attrNameLst>
                                      </p:cBhvr>
                                      <p:tavLst>
                                        <p:tav tm="0">
                                          <p:val>
                                            <p:fltVal val="0"/>
                                          </p:val>
                                        </p:tav>
                                        <p:tav tm="100000">
                                          <p:val>
                                            <p:strVal val="#ppt_h"/>
                                          </p:val>
                                        </p:tav>
                                      </p:tavLst>
                                    </p:anim>
                                    <p:animEffect transition="in" filter="fade">
                                      <p:cBhvr>
                                        <p:cTn id="52" dur="500"/>
                                        <p:tgtEl>
                                          <p:spTgt spid="30"/>
                                        </p:tgtEl>
                                      </p:cBhvr>
                                    </p:animEffect>
                                  </p:childTnLst>
                                </p:cTn>
                              </p:par>
                              <p:par>
                                <p:cTn id="53" presetID="1" presetClass="entr" presetSubtype="0" fill="hold" grpId="0" nodeType="withEffect">
                                  <p:stCondLst>
                                    <p:cond delay="28000"/>
                                  </p:stCondLst>
                                  <p:childTnLst>
                                    <p:set>
                                      <p:cBhvr>
                                        <p:cTn id="54" dur="1" fill="hold">
                                          <p:stCondLst>
                                            <p:cond delay="0"/>
                                          </p:stCondLst>
                                        </p:cTn>
                                        <p:tgtEl>
                                          <p:spTgt spid="39"/>
                                        </p:tgtEl>
                                        <p:attrNameLst>
                                          <p:attrName>style.visibility</p:attrName>
                                        </p:attrNameLst>
                                      </p:cBhvr>
                                      <p:to>
                                        <p:strVal val="visible"/>
                                      </p:to>
                                    </p:set>
                                  </p:childTnLst>
                                </p:cTn>
                              </p:par>
                              <p:par>
                                <p:cTn id="55" presetID="1" presetClass="exit" presetSubtype="0" fill="hold" grpId="1" nodeType="withEffect">
                                  <p:stCondLst>
                                    <p:cond delay="31000"/>
                                  </p:stCondLst>
                                  <p:childTnLst>
                                    <p:set>
                                      <p:cBhvr>
                                        <p:cTn id="56" dur="1" fill="hold">
                                          <p:stCondLst>
                                            <p:cond delay="0"/>
                                          </p:stCondLst>
                                        </p:cTn>
                                        <p:tgtEl>
                                          <p:spTgt spid="39"/>
                                        </p:tgtEl>
                                        <p:attrNameLst>
                                          <p:attrName>style.visibility</p:attrName>
                                        </p:attrNameLst>
                                      </p:cBhvr>
                                      <p:to>
                                        <p:strVal val="hidden"/>
                                      </p:to>
                                    </p:set>
                                  </p:childTnLst>
                                </p:cTn>
                              </p:par>
                              <p:par>
                                <p:cTn id="57" presetID="53" presetClass="entr" presetSubtype="16" fill="hold" nodeType="withEffect">
                                  <p:stCondLst>
                                    <p:cond delay="32000"/>
                                  </p:stCondLst>
                                  <p:childTnLst>
                                    <p:set>
                                      <p:cBhvr>
                                        <p:cTn id="58" dur="1" fill="hold">
                                          <p:stCondLst>
                                            <p:cond delay="0"/>
                                          </p:stCondLst>
                                        </p:cTn>
                                        <p:tgtEl>
                                          <p:spTgt spid="69"/>
                                        </p:tgtEl>
                                        <p:attrNameLst>
                                          <p:attrName>style.visibility</p:attrName>
                                        </p:attrNameLst>
                                      </p:cBhvr>
                                      <p:to>
                                        <p:strVal val="visible"/>
                                      </p:to>
                                    </p:set>
                                    <p:anim calcmode="lin" valueType="num">
                                      <p:cBhvr>
                                        <p:cTn id="59" dur="500" fill="hold"/>
                                        <p:tgtEl>
                                          <p:spTgt spid="69"/>
                                        </p:tgtEl>
                                        <p:attrNameLst>
                                          <p:attrName>ppt_w</p:attrName>
                                        </p:attrNameLst>
                                      </p:cBhvr>
                                      <p:tavLst>
                                        <p:tav tm="0">
                                          <p:val>
                                            <p:fltVal val="0"/>
                                          </p:val>
                                        </p:tav>
                                        <p:tav tm="100000">
                                          <p:val>
                                            <p:strVal val="#ppt_w"/>
                                          </p:val>
                                        </p:tav>
                                      </p:tavLst>
                                    </p:anim>
                                    <p:anim calcmode="lin" valueType="num">
                                      <p:cBhvr>
                                        <p:cTn id="60" dur="500" fill="hold"/>
                                        <p:tgtEl>
                                          <p:spTgt spid="69"/>
                                        </p:tgtEl>
                                        <p:attrNameLst>
                                          <p:attrName>ppt_h</p:attrName>
                                        </p:attrNameLst>
                                      </p:cBhvr>
                                      <p:tavLst>
                                        <p:tav tm="0">
                                          <p:val>
                                            <p:fltVal val="0"/>
                                          </p:val>
                                        </p:tav>
                                        <p:tav tm="100000">
                                          <p:val>
                                            <p:strVal val="#ppt_h"/>
                                          </p:val>
                                        </p:tav>
                                      </p:tavLst>
                                    </p:anim>
                                    <p:animEffect transition="in" filter="fade">
                                      <p:cBhvr>
                                        <p:cTn id="61" dur="500"/>
                                        <p:tgtEl>
                                          <p:spTgt spid="69"/>
                                        </p:tgtEl>
                                      </p:cBhvr>
                                    </p:animEffect>
                                  </p:childTnLst>
                                </p:cTn>
                              </p:par>
                              <p:par>
                                <p:cTn id="62" presetID="1" presetClass="entr" presetSubtype="0" fill="hold" grpId="0" nodeType="withEffect">
                                  <p:stCondLst>
                                    <p:cond delay="32000"/>
                                  </p:stCondLst>
                                  <p:childTnLst>
                                    <p:set>
                                      <p:cBhvr>
                                        <p:cTn id="63" dur="1" fill="hold">
                                          <p:stCondLst>
                                            <p:cond delay="0"/>
                                          </p:stCondLst>
                                        </p:cTn>
                                        <p:tgtEl>
                                          <p:spTgt spid="40"/>
                                        </p:tgtEl>
                                        <p:attrNameLst>
                                          <p:attrName>style.visibility</p:attrName>
                                        </p:attrNameLst>
                                      </p:cBhvr>
                                      <p:to>
                                        <p:strVal val="visible"/>
                                      </p:to>
                                    </p:set>
                                  </p:childTnLst>
                                </p:cTn>
                              </p:par>
                              <p:par>
                                <p:cTn id="64" presetID="1" presetClass="exit" presetSubtype="0" fill="hold" grpId="1" nodeType="withEffect">
                                  <p:stCondLst>
                                    <p:cond delay="36000"/>
                                  </p:stCondLst>
                                  <p:childTnLst>
                                    <p:set>
                                      <p:cBhvr>
                                        <p:cTn id="65" dur="1" fill="hold">
                                          <p:stCondLst>
                                            <p:cond delay="0"/>
                                          </p:stCondLst>
                                        </p:cTn>
                                        <p:tgtEl>
                                          <p:spTgt spid="40"/>
                                        </p:tgtEl>
                                        <p:attrNameLst>
                                          <p:attrName>style.visibility</p:attrName>
                                        </p:attrNameLst>
                                      </p:cBhvr>
                                      <p:to>
                                        <p:strVal val="hidden"/>
                                      </p:to>
                                    </p:set>
                                  </p:childTnLst>
                                </p:cTn>
                              </p:par>
                              <p:par>
                                <p:cTn id="66" presetID="53" presetClass="entr" presetSubtype="16" fill="hold" nodeType="withEffect">
                                  <p:stCondLst>
                                    <p:cond delay="37000"/>
                                  </p:stCondLst>
                                  <p:childTnLst>
                                    <p:set>
                                      <p:cBhvr>
                                        <p:cTn id="67" dur="1" fill="hold">
                                          <p:stCondLst>
                                            <p:cond delay="0"/>
                                          </p:stCondLst>
                                        </p:cTn>
                                        <p:tgtEl>
                                          <p:spTgt spid="75"/>
                                        </p:tgtEl>
                                        <p:attrNameLst>
                                          <p:attrName>style.visibility</p:attrName>
                                        </p:attrNameLst>
                                      </p:cBhvr>
                                      <p:to>
                                        <p:strVal val="visible"/>
                                      </p:to>
                                    </p:set>
                                    <p:anim calcmode="lin" valueType="num">
                                      <p:cBhvr>
                                        <p:cTn id="68" dur="500" fill="hold"/>
                                        <p:tgtEl>
                                          <p:spTgt spid="75"/>
                                        </p:tgtEl>
                                        <p:attrNameLst>
                                          <p:attrName>ppt_w</p:attrName>
                                        </p:attrNameLst>
                                      </p:cBhvr>
                                      <p:tavLst>
                                        <p:tav tm="0">
                                          <p:val>
                                            <p:fltVal val="0"/>
                                          </p:val>
                                        </p:tav>
                                        <p:tav tm="100000">
                                          <p:val>
                                            <p:strVal val="#ppt_w"/>
                                          </p:val>
                                        </p:tav>
                                      </p:tavLst>
                                    </p:anim>
                                    <p:anim calcmode="lin" valueType="num">
                                      <p:cBhvr>
                                        <p:cTn id="69" dur="500" fill="hold"/>
                                        <p:tgtEl>
                                          <p:spTgt spid="75"/>
                                        </p:tgtEl>
                                        <p:attrNameLst>
                                          <p:attrName>ppt_h</p:attrName>
                                        </p:attrNameLst>
                                      </p:cBhvr>
                                      <p:tavLst>
                                        <p:tav tm="0">
                                          <p:val>
                                            <p:fltVal val="0"/>
                                          </p:val>
                                        </p:tav>
                                        <p:tav tm="100000">
                                          <p:val>
                                            <p:strVal val="#ppt_h"/>
                                          </p:val>
                                        </p:tav>
                                      </p:tavLst>
                                    </p:anim>
                                    <p:animEffect transition="in" filter="fade">
                                      <p:cBhvr>
                                        <p:cTn id="70" dur="500"/>
                                        <p:tgtEl>
                                          <p:spTgt spid="75"/>
                                        </p:tgtEl>
                                      </p:cBhvr>
                                    </p:animEffect>
                                  </p:childTnLst>
                                </p:cTn>
                              </p:par>
                              <p:par>
                                <p:cTn id="71" presetID="1" presetClass="entr" presetSubtype="0" fill="hold" grpId="0" nodeType="withEffect">
                                  <p:stCondLst>
                                    <p:cond delay="37000"/>
                                  </p:stCondLst>
                                  <p:childTnLst>
                                    <p:set>
                                      <p:cBhvr>
                                        <p:cTn id="72" dur="1" fill="hold">
                                          <p:stCondLst>
                                            <p:cond delay="0"/>
                                          </p:stCondLst>
                                        </p:cTn>
                                        <p:tgtEl>
                                          <p:spTgt spid="41"/>
                                        </p:tgtEl>
                                        <p:attrNameLst>
                                          <p:attrName>style.visibility</p:attrName>
                                        </p:attrNameLst>
                                      </p:cBhvr>
                                      <p:to>
                                        <p:strVal val="visible"/>
                                      </p:to>
                                    </p:set>
                                  </p:childTnLst>
                                </p:cTn>
                              </p:par>
                              <p:par>
                                <p:cTn id="73" presetID="53" presetClass="entr" presetSubtype="16" fill="hold" nodeType="withEffect">
                                  <p:stCondLst>
                                    <p:cond delay="36000"/>
                                  </p:stCondLst>
                                  <p:childTnLst>
                                    <p:set>
                                      <p:cBhvr>
                                        <p:cTn id="74" dur="1" fill="hold">
                                          <p:stCondLst>
                                            <p:cond delay="0"/>
                                          </p:stCondLst>
                                        </p:cTn>
                                        <p:tgtEl>
                                          <p:spTgt spid="73"/>
                                        </p:tgtEl>
                                        <p:attrNameLst>
                                          <p:attrName>style.visibility</p:attrName>
                                        </p:attrNameLst>
                                      </p:cBhvr>
                                      <p:to>
                                        <p:strVal val="visible"/>
                                      </p:to>
                                    </p:set>
                                    <p:anim calcmode="lin" valueType="num">
                                      <p:cBhvr>
                                        <p:cTn id="75" dur="500" fill="hold"/>
                                        <p:tgtEl>
                                          <p:spTgt spid="73"/>
                                        </p:tgtEl>
                                        <p:attrNameLst>
                                          <p:attrName>ppt_w</p:attrName>
                                        </p:attrNameLst>
                                      </p:cBhvr>
                                      <p:tavLst>
                                        <p:tav tm="0">
                                          <p:val>
                                            <p:fltVal val="0"/>
                                          </p:val>
                                        </p:tav>
                                        <p:tav tm="100000">
                                          <p:val>
                                            <p:strVal val="#ppt_w"/>
                                          </p:val>
                                        </p:tav>
                                      </p:tavLst>
                                    </p:anim>
                                    <p:anim calcmode="lin" valueType="num">
                                      <p:cBhvr>
                                        <p:cTn id="76" dur="500" fill="hold"/>
                                        <p:tgtEl>
                                          <p:spTgt spid="73"/>
                                        </p:tgtEl>
                                        <p:attrNameLst>
                                          <p:attrName>ppt_h</p:attrName>
                                        </p:attrNameLst>
                                      </p:cBhvr>
                                      <p:tavLst>
                                        <p:tav tm="0">
                                          <p:val>
                                            <p:fltVal val="0"/>
                                          </p:val>
                                        </p:tav>
                                        <p:tav tm="100000">
                                          <p:val>
                                            <p:strVal val="#ppt_h"/>
                                          </p:val>
                                        </p:tav>
                                      </p:tavLst>
                                    </p:anim>
                                    <p:animEffect transition="in" filter="fade">
                                      <p:cBhvr>
                                        <p:cTn id="77" dur="500"/>
                                        <p:tgtEl>
                                          <p:spTgt spid="73"/>
                                        </p:tgtEl>
                                      </p:cBhvr>
                                    </p:animEffect>
                                  </p:childTnLst>
                                </p:cTn>
                              </p:par>
                              <p:par>
                                <p:cTn id="78" presetID="53" presetClass="entr" presetSubtype="16" fill="hold" grpId="0" nodeType="withEffect">
                                  <p:stCondLst>
                                    <p:cond delay="42000"/>
                                  </p:stCondLst>
                                  <p:childTnLst>
                                    <p:set>
                                      <p:cBhvr>
                                        <p:cTn id="79" dur="1" fill="hold">
                                          <p:stCondLst>
                                            <p:cond delay="0"/>
                                          </p:stCondLst>
                                        </p:cTn>
                                        <p:tgtEl>
                                          <p:spTgt spid="70"/>
                                        </p:tgtEl>
                                        <p:attrNameLst>
                                          <p:attrName>style.visibility</p:attrName>
                                        </p:attrNameLst>
                                      </p:cBhvr>
                                      <p:to>
                                        <p:strVal val="visible"/>
                                      </p:to>
                                    </p:set>
                                    <p:anim calcmode="lin" valueType="num">
                                      <p:cBhvr>
                                        <p:cTn id="80" dur="500" fill="hold"/>
                                        <p:tgtEl>
                                          <p:spTgt spid="70"/>
                                        </p:tgtEl>
                                        <p:attrNameLst>
                                          <p:attrName>ppt_w</p:attrName>
                                        </p:attrNameLst>
                                      </p:cBhvr>
                                      <p:tavLst>
                                        <p:tav tm="0">
                                          <p:val>
                                            <p:fltVal val="0"/>
                                          </p:val>
                                        </p:tav>
                                        <p:tav tm="100000">
                                          <p:val>
                                            <p:strVal val="#ppt_w"/>
                                          </p:val>
                                        </p:tav>
                                      </p:tavLst>
                                    </p:anim>
                                    <p:anim calcmode="lin" valueType="num">
                                      <p:cBhvr>
                                        <p:cTn id="81" dur="500" fill="hold"/>
                                        <p:tgtEl>
                                          <p:spTgt spid="70"/>
                                        </p:tgtEl>
                                        <p:attrNameLst>
                                          <p:attrName>ppt_h</p:attrName>
                                        </p:attrNameLst>
                                      </p:cBhvr>
                                      <p:tavLst>
                                        <p:tav tm="0">
                                          <p:val>
                                            <p:fltVal val="0"/>
                                          </p:val>
                                        </p:tav>
                                        <p:tav tm="100000">
                                          <p:val>
                                            <p:strVal val="#ppt_h"/>
                                          </p:val>
                                        </p:tav>
                                      </p:tavLst>
                                    </p:anim>
                                    <p:animEffect transition="in" filter="fade">
                                      <p:cBhvr>
                                        <p:cTn id="82" dur="500"/>
                                        <p:tgtEl>
                                          <p:spTgt spid="70"/>
                                        </p:tgtEl>
                                      </p:cBhvr>
                                    </p:animEffect>
                                  </p:childTnLst>
                                </p:cTn>
                              </p:par>
                              <p:par>
                                <p:cTn id="83" presetID="1" presetClass="entr" presetSubtype="0" fill="hold" grpId="0" nodeType="withEffect">
                                  <p:stCondLst>
                                    <p:cond delay="45000"/>
                                  </p:stCondLst>
                                  <p:childTnLst>
                                    <p:set>
                                      <p:cBhvr>
                                        <p:cTn id="84" dur="1" fill="hold">
                                          <p:stCondLst>
                                            <p:cond delay="0"/>
                                          </p:stCondLst>
                                        </p:cTn>
                                        <p:tgtEl>
                                          <p:spTgt spid="48"/>
                                        </p:tgtEl>
                                        <p:attrNameLst>
                                          <p:attrName>style.visibility</p:attrName>
                                        </p:attrNameLst>
                                      </p:cBhvr>
                                      <p:to>
                                        <p:strVal val="visible"/>
                                      </p:to>
                                    </p:set>
                                  </p:childTnLst>
                                </p:cTn>
                              </p:par>
                              <p:par>
                                <p:cTn id="85" presetID="1" presetClass="exit" presetSubtype="0" fill="hold" grpId="1" nodeType="withEffect">
                                  <p:stCondLst>
                                    <p:cond delay="41000"/>
                                  </p:stCondLst>
                                  <p:childTnLst>
                                    <p:set>
                                      <p:cBhvr>
                                        <p:cTn id="86"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7" fill="hold" display="0">
                  <p:stCondLst>
                    <p:cond delay="indefinite"/>
                  </p:stCondLst>
                  <p:endCondLst>
                    <p:cond evt="onStopAudio" delay="0">
                      <p:tgtEl>
                        <p:sldTgt/>
                      </p:tgtEl>
                    </p:cond>
                  </p:endCondLst>
                </p:cTn>
                <p:tgtEl>
                  <p:spTgt spid="2"/>
                </p:tgtEl>
              </p:cMediaNode>
            </p:audio>
          </p:childTnLst>
        </p:cTn>
      </p:par>
    </p:tnLst>
    <p:bldLst>
      <p:bldP spid="63" grpId="0" bldLvl="0" animBg="1"/>
      <p:bldP spid="64" grpId="0" bldLvl="0" animBg="1"/>
      <p:bldP spid="65" grpId="0" bldLvl="0" animBg="1"/>
      <p:bldP spid="38" grpId="0" bldLvl="0" animBg="1"/>
      <p:bldP spid="38" grpId="1" bldLvl="0" animBg="1"/>
      <p:bldP spid="39" grpId="0" bldLvl="0" animBg="1"/>
      <p:bldP spid="39" grpId="1" bldLvl="0" animBg="1"/>
      <p:bldP spid="40" grpId="0" bldLvl="0" animBg="1"/>
      <p:bldP spid="40" grpId="1" bldLvl="0" animBg="1"/>
      <p:bldP spid="41" grpId="0" bldLvl="0" animBg="1"/>
      <p:bldP spid="41" grpId="1" bldLvl="0" animBg="1"/>
      <p:bldP spid="48" grpId="0" bldLvl="0" animBg="1"/>
      <p:bldP spid="9" grpId="0" bldLvl="0" animBg="1"/>
      <p:bldP spid="9" grpId="1" bldLvl="0" animBg="1"/>
      <p:bldP spid="35" grpId="0" bldLvl="0" animBg="1"/>
      <p:bldP spid="35" grpId="1" bldLvl="0" animBg="1"/>
      <p:bldP spid="31" grpId="0" bldLvl="0" animBg="1"/>
      <p:bldP spid="31" grpId="1" bldLvl="0" animBg="1"/>
      <p:bldP spid="70"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c.pics.livejournal.com/kalashnikov1947/82244418/23104/23104_original.jpg"/>
          <p:cNvPicPr>
            <a:picLocks noChangeAspect="1" noChangeArrowheads="1"/>
          </p:cNvPicPr>
          <p:nvPr/>
        </p:nvPicPr>
        <p:blipFill>
          <a:blip r:embed="rId1" cstate="print"/>
          <a:srcRect l="51371" t="43588" r="9048" b="39115"/>
          <a:stretch>
            <a:fillRect/>
          </a:stretch>
        </p:blipFill>
        <p:spPr bwMode="auto">
          <a:xfrm>
            <a:off x="179512" y="908720"/>
            <a:ext cx="4385930" cy="2680383"/>
          </a:xfrm>
          <a:prstGeom prst="rect">
            <a:avLst/>
          </a:prstGeom>
          <a:noFill/>
        </p:spPr>
      </p:pic>
      <p:pic>
        <p:nvPicPr>
          <p:cNvPr id="9" name="Picture 2" descr="http://ic.pics.livejournal.com/kalashnikov1947/82244418/23104/23104_original.jpg"/>
          <p:cNvPicPr>
            <a:picLocks noChangeAspect="1" noChangeArrowheads="1"/>
          </p:cNvPicPr>
          <p:nvPr/>
        </p:nvPicPr>
        <p:blipFill>
          <a:blip r:embed="rId1" cstate="print"/>
          <a:srcRect l="8708" t="43588" r="53055" b="39115"/>
          <a:stretch>
            <a:fillRect/>
          </a:stretch>
        </p:blipFill>
        <p:spPr bwMode="auto">
          <a:xfrm>
            <a:off x="4464867" y="908720"/>
            <a:ext cx="4211589" cy="2664296"/>
          </a:xfrm>
          <a:prstGeom prst="rect">
            <a:avLst/>
          </a:prstGeom>
          <a:noFill/>
        </p:spPr>
      </p:pic>
      <p:sp>
        <p:nvSpPr>
          <p:cNvPr id="13" name="Rectangle 22"/>
          <p:cNvSpPr>
            <a:spLocks noChangeArrowheads="1"/>
          </p:cNvSpPr>
          <p:nvPr/>
        </p:nvSpPr>
        <p:spPr bwMode="auto">
          <a:xfrm>
            <a:off x="35560" y="0"/>
            <a:ext cx="9144635" cy="460375"/>
          </a:xfrm>
          <a:prstGeom prst="rect">
            <a:avLst/>
          </a:prstGeom>
          <a:solidFill>
            <a:schemeClr val="accent6">
              <a:lumMod val="75000"/>
            </a:schemeClr>
          </a:solidFill>
          <a:ln w="57150" cmpd="thickThin">
            <a:noFill/>
            <a:miter lim="800000"/>
          </a:ln>
        </p:spPr>
        <p:txBody>
          <a:bodyPr wrap="square">
            <a:spAutoFit/>
          </a:bodyPr>
          <a:lstStyle/>
          <a:p>
            <a:pPr algn="ctr"/>
            <a:r>
              <a:rPr lang="ru-RU" altLang="ru-RU" sz="2400" b="1" dirty="0" smtClean="0">
                <a:solidFill>
                  <a:schemeClr val="bg1"/>
                </a:solidFill>
              </a:rPr>
              <a:t>Правила регулировки мушки автомата АК-74</a:t>
            </a:r>
            <a:endParaRPr lang="ru-RU" altLang="ru-RU" sz="2400" b="1" dirty="0">
              <a:solidFill>
                <a:schemeClr val="bg1"/>
              </a:solidFill>
              <a:latin typeface="Arial" panose="020B0604020202020204" pitchFamily="34" charset="0"/>
            </a:endParaRPr>
          </a:p>
        </p:txBody>
      </p:sp>
      <p:pic>
        <p:nvPicPr>
          <p:cNvPr id="15" name="Picture 8" descr="http://magnum.kiev.ua/uploads/product_new/big/bdc9d9d103f3bf0ab7c1557e7d1e7526.jpg"/>
          <p:cNvPicPr>
            <a:picLocks noChangeAspect="1" noChangeArrowheads="1"/>
          </p:cNvPicPr>
          <p:nvPr/>
        </p:nvPicPr>
        <p:blipFill>
          <a:blip r:embed="rId2" cstate="print"/>
          <a:srcRect/>
          <a:stretch>
            <a:fillRect/>
          </a:stretch>
        </p:blipFill>
        <p:spPr bwMode="auto">
          <a:xfrm rot="5400000">
            <a:off x="6015569" y="3984547"/>
            <a:ext cx="3288440" cy="2465382"/>
          </a:xfrm>
          <a:prstGeom prst="rect">
            <a:avLst/>
          </a:prstGeom>
          <a:noFill/>
        </p:spPr>
      </p:pic>
      <p:pic>
        <p:nvPicPr>
          <p:cNvPr id="11" name="Picture 2" descr="http://popgun.ru/files/g/18/orig/4328244.jpg"/>
          <p:cNvPicPr>
            <a:picLocks noChangeAspect="1" noChangeArrowheads="1"/>
          </p:cNvPicPr>
          <p:nvPr/>
        </p:nvPicPr>
        <p:blipFill>
          <a:blip r:embed="rId3" cstate="print"/>
          <a:srcRect l="47519" t="3240" r="2535" b="57881"/>
          <a:stretch>
            <a:fillRect/>
          </a:stretch>
        </p:blipFill>
        <p:spPr bwMode="auto">
          <a:xfrm>
            <a:off x="323528" y="3717032"/>
            <a:ext cx="6660232" cy="2592288"/>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2"/>
          <p:cNvSpPr>
            <a:spLocks noChangeArrowheads="1"/>
          </p:cNvSpPr>
          <p:nvPr/>
        </p:nvSpPr>
        <p:spPr bwMode="auto">
          <a:xfrm>
            <a:off x="0" y="-16510"/>
            <a:ext cx="9186545" cy="460375"/>
          </a:xfrm>
          <a:prstGeom prst="rect">
            <a:avLst/>
          </a:prstGeom>
          <a:solidFill>
            <a:schemeClr val="accent2">
              <a:lumMod val="75000"/>
            </a:schemeClr>
          </a:solidFill>
          <a:ln w="57150" cmpd="thickThin">
            <a:noFill/>
            <a:miter lim="800000"/>
          </a:ln>
        </p:spPr>
        <p:txBody>
          <a:bodyPr wrap="square">
            <a:spAutoFit/>
          </a:bodyPr>
          <a:lstStyle/>
          <a:p>
            <a:pPr algn="ctr"/>
            <a:r>
              <a:rPr lang="ru-RU" altLang="ru-RU" sz="2400" b="1" dirty="0" smtClean="0">
                <a:solidFill>
                  <a:schemeClr val="bg1"/>
                </a:solidFill>
              </a:rPr>
              <a:t>Правила регулировки мушки автомата АК-74</a:t>
            </a:r>
            <a:endParaRPr lang="ru-RU" altLang="ru-RU" sz="2400" b="1" dirty="0">
              <a:solidFill>
                <a:schemeClr val="bg1"/>
              </a:solidFill>
              <a:latin typeface="Arial" panose="020B0604020202020204" pitchFamily="34" charset="0"/>
            </a:endParaRPr>
          </a:p>
        </p:txBody>
      </p:sp>
      <p:sp>
        <p:nvSpPr>
          <p:cNvPr id="32" name="Скругленная прямоугольная выноска 31"/>
          <p:cNvSpPr/>
          <p:nvPr/>
        </p:nvSpPr>
        <p:spPr>
          <a:xfrm>
            <a:off x="395536" y="1268760"/>
            <a:ext cx="1728192" cy="636735"/>
          </a:xfrm>
          <a:prstGeom prst="wedgeRoundRectCallout">
            <a:avLst>
              <a:gd name="adj1" fmla="val 72356"/>
              <a:gd name="adj2" fmla="val 87248"/>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b="1" dirty="0" smtClean="0"/>
              <a:t>Контрольная точка</a:t>
            </a:r>
            <a:endParaRPr lang="ru-RU" b="1" dirty="0"/>
          </a:p>
        </p:txBody>
      </p:sp>
      <p:pic>
        <p:nvPicPr>
          <p:cNvPr id="35" name="~PP382.WAV">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cstate="print"/>
          <a:stretch>
            <a:fillRect/>
          </a:stretch>
        </p:blipFill>
        <p:spPr>
          <a:xfrm>
            <a:off x="8639175" y="6353175"/>
            <a:ext cx="304800" cy="304800"/>
          </a:xfrm>
          <a:prstGeom prst="rect">
            <a:avLst/>
          </a:prstGeom>
        </p:spPr>
      </p:pic>
      <p:sp>
        <p:nvSpPr>
          <p:cNvPr id="36" name="Скругленная прямоугольная выноска 35"/>
          <p:cNvSpPr/>
          <p:nvPr/>
        </p:nvSpPr>
        <p:spPr>
          <a:xfrm>
            <a:off x="4355976" y="980728"/>
            <a:ext cx="1728192" cy="636735"/>
          </a:xfrm>
          <a:prstGeom prst="wedgeRoundRectCallout">
            <a:avLst>
              <a:gd name="adj1" fmla="val -77598"/>
              <a:gd name="adj2" fmla="val 130642"/>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b="1" dirty="0" smtClean="0"/>
              <a:t>Средняя точка попадания</a:t>
            </a:r>
            <a:endParaRPr lang="ru-RU" b="1" dirty="0"/>
          </a:p>
        </p:txBody>
      </p:sp>
      <p:sp>
        <p:nvSpPr>
          <p:cNvPr id="33" name="Скругленная прямоугольная выноска 32"/>
          <p:cNvSpPr/>
          <p:nvPr/>
        </p:nvSpPr>
        <p:spPr>
          <a:xfrm>
            <a:off x="4355976" y="2060848"/>
            <a:ext cx="1800200" cy="648072"/>
          </a:xfrm>
          <a:prstGeom prst="wedgeRoundRectCallout">
            <a:avLst>
              <a:gd name="adj1" fmla="val -75026"/>
              <a:gd name="adj2" fmla="val -3774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b="1" dirty="0" smtClean="0"/>
              <a:t>Значит- мушка сдвинута влево</a:t>
            </a:r>
            <a:endParaRPr lang="ru-RU" b="1" dirty="0"/>
          </a:p>
        </p:txBody>
      </p:sp>
      <p:grpSp>
        <p:nvGrpSpPr>
          <p:cNvPr id="27" name="Группа 26"/>
          <p:cNvGrpSpPr/>
          <p:nvPr/>
        </p:nvGrpSpPr>
        <p:grpSpPr>
          <a:xfrm>
            <a:off x="1187624" y="2060848"/>
            <a:ext cx="2736304" cy="1656184"/>
            <a:chOff x="2771800" y="2840581"/>
            <a:chExt cx="3168352" cy="2604643"/>
          </a:xfrm>
        </p:grpSpPr>
        <p:sp>
          <p:nvSpPr>
            <p:cNvPr id="28" name="Умножение 27"/>
            <p:cNvSpPr/>
            <p:nvPr/>
          </p:nvSpPr>
          <p:spPr>
            <a:xfrm rot="2700000">
              <a:off x="4199605" y="2840581"/>
              <a:ext cx="288032" cy="288032"/>
            </a:xfrm>
            <a:prstGeom prst="mathMultiply">
              <a:avLst/>
            </a:prstGeom>
            <a:solidFill>
              <a:srgbClr val="00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Прямоугольник 30"/>
            <p:cNvSpPr/>
            <p:nvPr/>
          </p:nvSpPr>
          <p:spPr>
            <a:xfrm>
              <a:off x="4283968" y="4509120"/>
              <a:ext cx="158418" cy="93610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олилиния 29"/>
            <p:cNvSpPr/>
            <p:nvPr/>
          </p:nvSpPr>
          <p:spPr>
            <a:xfrm>
              <a:off x="2771800" y="4509120"/>
              <a:ext cx="3168352" cy="936104"/>
            </a:xfrm>
            <a:custGeom>
              <a:avLst/>
              <a:gdLst>
                <a:gd name="connsiteX0" fmla="*/ 0 w 4282289"/>
                <a:gd name="connsiteY0" fmla="*/ 9053 h 1358019"/>
                <a:gd name="connsiteX1" fmla="*/ 1530036 w 4282289"/>
                <a:gd name="connsiteY1" fmla="*/ 0 h 1358019"/>
                <a:gd name="connsiteX2" fmla="*/ 1530036 w 4282289"/>
                <a:gd name="connsiteY2" fmla="*/ 353085 h 1358019"/>
                <a:gd name="connsiteX3" fmla="*/ 1557196 w 4282289"/>
                <a:gd name="connsiteY3" fmla="*/ 525101 h 1358019"/>
                <a:gd name="connsiteX4" fmla="*/ 1620571 w 4282289"/>
                <a:gd name="connsiteY4" fmla="*/ 642796 h 1358019"/>
                <a:gd name="connsiteX5" fmla="*/ 1747319 w 4282289"/>
                <a:gd name="connsiteY5" fmla="*/ 733330 h 1358019"/>
                <a:gd name="connsiteX6" fmla="*/ 1846907 w 4282289"/>
                <a:gd name="connsiteY6" fmla="*/ 787651 h 1358019"/>
                <a:gd name="connsiteX7" fmla="*/ 1973656 w 4282289"/>
                <a:gd name="connsiteY7" fmla="*/ 823865 h 1358019"/>
                <a:gd name="connsiteX8" fmla="*/ 2109458 w 4282289"/>
                <a:gd name="connsiteY8" fmla="*/ 832918 h 1358019"/>
                <a:gd name="connsiteX9" fmla="*/ 2254313 w 4282289"/>
                <a:gd name="connsiteY9" fmla="*/ 832918 h 1358019"/>
                <a:gd name="connsiteX10" fmla="*/ 2372008 w 4282289"/>
                <a:gd name="connsiteY10" fmla="*/ 805758 h 1358019"/>
                <a:gd name="connsiteX11" fmla="*/ 2471596 w 4282289"/>
                <a:gd name="connsiteY11" fmla="*/ 778598 h 1358019"/>
                <a:gd name="connsiteX12" fmla="*/ 2553078 w 4282289"/>
                <a:gd name="connsiteY12" fmla="*/ 733330 h 1358019"/>
                <a:gd name="connsiteX13" fmla="*/ 2634559 w 4282289"/>
                <a:gd name="connsiteY13" fmla="*/ 651849 h 1358019"/>
                <a:gd name="connsiteX14" fmla="*/ 2670773 w 4282289"/>
                <a:gd name="connsiteY14" fmla="*/ 570368 h 1358019"/>
                <a:gd name="connsiteX15" fmla="*/ 2734147 w 4282289"/>
                <a:gd name="connsiteY15" fmla="*/ 470780 h 1358019"/>
                <a:gd name="connsiteX16" fmla="*/ 2752254 w 4282289"/>
                <a:gd name="connsiteY16" fmla="*/ 380245 h 1358019"/>
                <a:gd name="connsiteX17" fmla="*/ 2761307 w 4282289"/>
                <a:gd name="connsiteY17" fmla="*/ 307817 h 1358019"/>
                <a:gd name="connsiteX18" fmla="*/ 2761307 w 4282289"/>
                <a:gd name="connsiteY18" fmla="*/ 9053 h 1358019"/>
                <a:gd name="connsiteX19" fmla="*/ 4282289 w 4282289"/>
                <a:gd name="connsiteY19" fmla="*/ 9053 h 1358019"/>
                <a:gd name="connsiteX20" fmla="*/ 4273236 w 4282289"/>
                <a:gd name="connsiteY20" fmla="*/ 1358019 h 1358019"/>
                <a:gd name="connsiteX21" fmla="*/ 9054 w 4282289"/>
                <a:gd name="connsiteY21" fmla="*/ 1358019 h 1358019"/>
                <a:gd name="connsiteX22" fmla="*/ 0 w 4282289"/>
                <a:gd name="connsiteY22" fmla="*/ 9053 h 1358019"/>
                <a:gd name="connsiteX0-1" fmla="*/ 0 w 4282289"/>
                <a:gd name="connsiteY0-2" fmla="*/ 9053 h 1358019"/>
                <a:gd name="connsiteX1-3" fmla="*/ 1530036 w 4282289"/>
                <a:gd name="connsiteY1-4" fmla="*/ 0 h 1358019"/>
                <a:gd name="connsiteX2-5" fmla="*/ 1530036 w 4282289"/>
                <a:gd name="connsiteY2-6" fmla="*/ 353085 h 1358019"/>
                <a:gd name="connsiteX3-7" fmla="*/ 1557196 w 4282289"/>
                <a:gd name="connsiteY3-8" fmla="*/ 525101 h 1358019"/>
                <a:gd name="connsiteX4-9" fmla="*/ 1620571 w 4282289"/>
                <a:gd name="connsiteY4-10" fmla="*/ 642796 h 1358019"/>
                <a:gd name="connsiteX5-11" fmla="*/ 1747319 w 4282289"/>
                <a:gd name="connsiteY5-12" fmla="*/ 733330 h 1358019"/>
                <a:gd name="connsiteX6-13" fmla="*/ 1846907 w 4282289"/>
                <a:gd name="connsiteY6-14" fmla="*/ 787651 h 1358019"/>
                <a:gd name="connsiteX7-15" fmla="*/ 1973656 w 4282289"/>
                <a:gd name="connsiteY7-16" fmla="*/ 823865 h 1358019"/>
                <a:gd name="connsiteX8-17" fmla="*/ 2109458 w 4282289"/>
                <a:gd name="connsiteY8-18" fmla="*/ 832918 h 1358019"/>
                <a:gd name="connsiteX9-19" fmla="*/ 2254313 w 4282289"/>
                <a:gd name="connsiteY9-20" fmla="*/ 832918 h 1358019"/>
                <a:gd name="connsiteX10-21" fmla="*/ 2372008 w 4282289"/>
                <a:gd name="connsiteY10-22" fmla="*/ 805758 h 1358019"/>
                <a:gd name="connsiteX11-23" fmla="*/ 2471596 w 4282289"/>
                <a:gd name="connsiteY11-24" fmla="*/ 778598 h 1358019"/>
                <a:gd name="connsiteX12-25" fmla="*/ 2553078 w 4282289"/>
                <a:gd name="connsiteY12-26" fmla="*/ 733330 h 1358019"/>
                <a:gd name="connsiteX13-27" fmla="*/ 2634559 w 4282289"/>
                <a:gd name="connsiteY13-28" fmla="*/ 651849 h 1358019"/>
                <a:gd name="connsiteX14-29" fmla="*/ 2707483 w 4282289"/>
                <a:gd name="connsiteY14-30" fmla="*/ 601032 h 1358019"/>
                <a:gd name="connsiteX15-31" fmla="*/ 2734147 w 4282289"/>
                <a:gd name="connsiteY15-32" fmla="*/ 470780 h 1358019"/>
                <a:gd name="connsiteX16-33" fmla="*/ 2752254 w 4282289"/>
                <a:gd name="connsiteY16-34" fmla="*/ 380245 h 1358019"/>
                <a:gd name="connsiteX17-35" fmla="*/ 2761307 w 4282289"/>
                <a:gd name="connsiteY17-36" fmla="*/ 307817 h 1358019"/>
                <a:gd name="connsiteX18-37" fmla="*/ 2761307 w 4282289"/>
                <a:gd name="connsiteY18-38" fmla="*/ 9053 h 1358019"/>
                <a:gd name="connsiteX19-39" fmla="*/ 4282289 w 4282289"/>
                <a:gd name="connsiteY19-40" fmla="*/ 9053 h 1358019"/>
                <a:gd name="connsiteX20-41" fmla="*/ 4273236 w 4282289"/>
                <a:gd name="connsiteY20-42" fmla="*/ 1358019 h 1358019"/>
                <a:gd name="connsiteX21-43" fmla="*/ 9054 w 4282289"/>
                <a:gd name="connsiteY21-44" fmla="*/ 1358019 h 1358019"/>
                <a:gd name="connsiteX22-45" fmla="*/ 0 w 4282289"/>
                <a:gd name="connsiteY22-46" fmla="*/ 9053 h 1358019"/>
                <a:gd name="connsiteX0-47" fmla="*/ 0 w 4282289"/>
                <a:gd name="connsiteY0-48" fmla="*/ 9053 h 1358019"/>
                <a:gd name="connsiteX1-49" fmla="*/ 1530036 w 4282289"/>
                <a:gd name="connsiteY1-50" fmla="*/ 0 h 1358019"/>
                <a:gd name="connsiteX2-51" fmla="*/ 1530036 w 4282289"/>
                <a:gd name="connsiteY2-52" fmla="*/ 353085 h 1358019"/>
                <a:gd name="connsiteX3-53" fmla="*/ 1557196 w 4282289"/>
                <a:gd name="connsiteY3-54" fmla="*/ 525101 h 1358019"/>
                <a:gd name="connsiteX4-55" fmla="*/ 1620571 w 4282289"/>
                <a:gd name="connsiteY4-56" fmla="*/ 642796 h 1358019"/>
                <a:gd name="connsiteX5-57" fmla="*/ 1747319 w 4282289"/>
                <a:gd name="connsiteY5-58" fmla="*/ 733330 h 1358019"/>
                <a:gd name="connsiteX6-59" fmla="*/ 1846907 w 4282289"/>
                <a:gd name="connsiteY6-60" fmla="*/ 787651 h 1358019"/>
                <a:gd name="connsiteX7-61" fmla="*/ 1973656 w 4282289"/>
                <a:gd name="connsiteY7-62" fmla="*/ 823865 h 1358019"/>
                <a:gd name="connsiteX8-63" fmla="*/ 2109458 w 4282289"/>
                <a:gd name="connsiteY8-64" fmla="*/ 832918 h 1358019"/>
                <a:gd name="connsiteX9-65" fmla="*/ 2254313 w 4282289"/>
                <a:gd name="connsiteY9-66" fmla="*/ 832918 h 1358019"/>
                <a:gd name="connsiteX10-67" fmla="*/ 2372008 w 4282289"/>
                <a:gd name="connsiteY10-68" fmla="*/ 805758 h 1358019"/>
                <a:gd name="connsiteX11-69" fmla="*/ 2471596 w 4282289"/>
                <a:gd name="connsiteY11-70" fmla="*/ 778598 h 1358019"/>
                <a:gd name="connsiteX12-71" fmla="*/ 2553078 w 4282289"/>
                <a:gd name="connsiteY12-72" fmla="*/ 733330 h 1358019"/>
                <a:gd name="connsiteX13-73" fmla="*/ 2634559 w 4282289"/>
                <a:gd name="connsiteY13-74" fmla="*/ 651849 h 1358019"/>
                <a:gd name="connsiteX14-75" fmla="*/ 2689129 w 4282289"/>
                <a:gd name="connsiteY14-76" fmla="*/ 601032 h 1358019"/>
                <a:gd name="connsiteX15-77" fmla="*/ 2734147 w 4282289"/>
                <a:gd name="connsiteY15-78" fmla="*/ 470780 h 1358019"/>
                <a:gd name="connsiteX16-79" fmla="*/ 2752254 w 4282289"/>
                <a:gd name="connsiteY16-80" fmla="*/ 380245 h 1358019"/>
                <a:gd name="connsiteX17-81" fmla="*/ 2761307 w 4282289"/>
                <a:gd name="connsiteY17-82" fmla="*/ 307817 h 1358019"/>
                <a:gd name="connsiteX18-83" fmla="*/ 2761307 w 4282289"/>
                <a:gd name="connsiteY18-84" fmla="*/ 9053 h 1358019"/>
                <a:gd name="connsiteX19-85" fmla="*/ 4282289 w 4282289"/>
                <a:gd name="connsiteY19-86" fmla="*/ 9053 h 1358019"/>
                <a:gd name="connsiteX20-87" fmla="*/ 4273236 w 4282289"/>
                <a:gd name="connsiteY20-88" fmla="*/ 1358019 h 1358019"/>
                <a:gd name="connsiteX21-89" fmla="*/ 9054 w 4282289"/>
                <a:gd name="connsiteY21-90" fmla="*/ 1358019 h 1358019"/>
                <a:gd name="connsiteX22-91" fmla="*/ 0 w 4282289"/>
                <a:gd name="connsiteY22-92" fmla="*/ 9053 h 135801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Lst>
              <a:rect l="l" t="t" r="r" b="b"/>
              <a:pathLst>
                <a:path w="4282289" h="1358019">
                  <a:moveTo>
                    <a:pt x="0" y="9053"/>
                  </a:moveTo>
                  <a:lnTo>
                    <a:pt x="1530036" y="0"/>
                  </a:lnTo>
                  <a:lnTo>
                    <a:pt x="1530036" y="353085"/>
                  </a:lnTo>
                  <a:lnTo>
                    <a:pt x="1557196" y="525101"/>
                  </a:lnTo>
                  <a:lnTo>
                    <a:pt x="1620571" y="642796"/>
                  </a:lnTo>
                  <a:lnTo>
                    <a:pt x="1747319" y="733330"/>
                  </a:lnTo>
                  <a:lnTo>
                    <a:pt x="1846907" y="787651"/>
                  </a:lnTo>
                  <a:lnTo>
                    <a:pt x="1973656" y="823865"/>
                  </a:lnTo>
                  <a:lnTo>
                    <a:pt x="2109458" y="832918"/>
                  </a:lnTo>
                  <a:lnTo>
                    <a:pt x="2254313" y="832918"/>
                  </a:lnTo>
                  <a:lnTo>
                    <a:pt x="2372008" y="805758"/>
                  </a:lnTo>
                  <a:lnTo>
                    <a:pt x="2471596" y="778598"/>
                  </a:lnTo>
                  <a:lnTo>
                    <a:pt x="2553078" y="733330"/>
                  </a:lnTo>
                  <a:lnTo>
                    <a:pt x="2634559" y="651849"/>
                  </a:lnTo>
                  <a:lnTo>
                    <a:pt x="2689129" y="601032"/>
                  </a:lnTo>
                  <a:lnTo>
                    <a:pt x="2734147" y="470780"/>
                  </a:lnTo>
                  <a:lnTo>
                    <a:pt x="2752254" y="380245"/>
                  </a:lnTo>
                  <a:lnTo>
                    <a:pt x="2761307" y="307817"/>
                  </a:lnTo>
                  <a:lnTo>
                    <a:pt x="2761307" y="9053"/>
                  </a:lnTo>
                  <a:lnTo>
                    <a:pt x="4282289" y="9053"/>
                  </a:lnTo>
                  <a:cubicBezTo>
                    <a:pt x="4279271" y="458708"/>
                    <a:pt x="4276254" y="908364"/>
                    <a:pt x="4273236" y="1358019"/>
                  </a:cubicBezTo>
                  <a:lnTo>
                    <a:pt x="9054" y="1358019"/>
                  </a:lnTo>
                  <a:lnTo>
                    <a:pt x="0" y="9053"/>
                  </a:lnTo>
                  <a:close/>
                </a:path>
              </a:pathLst>
            </a:cu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Стрелка вправо 33"/>
            <p:cNvSpPr/>
            <p:nvPr/>
          </p:nvSpPr>
          <p:spPr>
            <a:xfrm>
              <a:off x="4427984" y="4149080"/>
              <a:ext cx="432048" cy="28803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14" name="Умножение 13"/>
            <p:cNvSpPr/>
            <p:nvPr/>
          </p:nvSpPr>
          <p:spPr>
            <a:xfrm>
              <a:off x="5652120" y="2852936"/>
              <a:ext cx="288032" cy="288032"/>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авая фигурная скобка 14"/>
            <p:cNvSpPr/>
            <p:nvPr/>
          </p:nvSpPr>
          <p:spPr>
            <a:xfrm rot="5400000">
              <a:off x="4824028" y="2672916"/>
              <a:ext cx="504056" cy="1440160"/>
            </a:xfrm>
            <a:prstGeom prst="rightBrace">
              <a:avLst>
                <a:gd name="adj1" fmla="val 8333"/>
                <a:gd name="adj2" fmla="val 50000"/>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6" name="TextBox 15"/>
            <p:cNvSpPr txBox="1"/>
            <p:nvPr/>
          </p:nvSpPr>
          <p:spPr>
            <a:xfrm>
              <a:off x="4716016" y="3645024"/>
              <a:ext cx="974003" cy="445311"/>
            </a:xfrm>
            <a:prstGeom prst="rect">
              <a:avLst/>
            </a:prstGeom>
            <a:noFill/>
          </p:spPr>
          <p:txBody>
            <a:bodyPr wrap="square" rtlCol="0">
              <a:spAutoFit/>
            </a:bodyPr>
            <a:lstStyle/>
            <a:p>
              <a:r>
                <a:rPr lang="ru-RU" b="1" dirty="0" smtClean="0">
                  <a:solidFill>
                    <a:srgbClr val="C00000"/>
                  </a:solidFill>
                </a:rPr>
                <a:t>13 см.</a:t>
              </a:r>
              <a:endParaRPr lang="ru-RU" b="1" dirty="0">
                <a:solidFill>
                  <a:srgbClr val="C00000"/>
                </a:solidFill>
              </a:endParaRPr>
            </a:p>
          </p:txBody>
        </p:sp>
        <p:cxnSp>
          <p:nvCxnSpPr>
            <p:cNvPr id="17" name="Прямая соединительная линия 16"/>
            <p:cNvCxnSpPr/>
            <p:nvPr/>
          </p:nvCxnSpPr>
          <p:spPr>
            <a:xfrm flipV="1">
              <a:off x="4355976" y="3212976"/>
              <a:ext cx="0" cy="1296144"/>
            </a:xfrm>
            <a:prstGeom prst="line">
              <a:avLst/>
            </a:prstGeom>
            <a:ln>
              <a:solidFill>
                <a:srgbClr val="FF0000"/>
              </a:solidFill>
              <a:prstDash val="sysDash"/>
            </a:ln>
          </p:spPr>
          <p:style>
            <a:lnRef idx="2">
              <a:schemeClr val="accent2"/>
            </a:lnRef>
            <a:fillRef idx="0">
              <a:schemeClr val="accent2"/>
            </a:fillRef>
            <a:effectRef idx="1">
              <a:schemeClr val="accent2"/>
            </a:effectRef>
            <a:fontRef idx="minor">
              <a:schemeClr val="tx1"/>
            </a:fontRef>
          </p:style>
        </p:cxnSp>
      </p:grpSp>
      <p:grpSp>
        <p:nvGrpSpPr>
          <p:cNvPr id="22" name="Группа 21"/>
          <p:cNvGrpSpPr/>
          <p:nvPr/>
        </p:nvGrpSpPr>
        <p:grpSpPr>
          <a:xfrm>
            <a:off x="1115616" y="3861048"/>
            <a:ext cx="2880320" cy="2852936"/>
            <a:chOff x="5220072" y="2924944"/>
            <a:chExt cx="3744416" cy="3809899"/>
          </a:xfrm>
        </p:grpSpPr>
        <p:pic>
          <p:nvPicPr>
            <p:cNvPr id="20" name="Picture 2" descr="http://popgun.ru/files/g/17/orig/18998059.jpg"/>
            <p:cNvPicPr>
              <a:picLocks noChangeAspect="1" noChangeArrowheads="1"/>
            </p:cNvPicPr>
            <p:nvPr/>
          </p:nvPicPr>
          <p:blipFill>
            <a:blip r:embed="rId4" cstate="print"/>
            <a:srcRect/>
            <a:stretch>
              <a:fillRect/>
            </a:stretch>
          </p:blipFill>
          <p:spPr bwMode="auto">
            <a:xfrm>
              <a:off x="5220072" y="2924944"/>
              <a:ext cx="3744416" cy="3809899"/>
            </a:xfrm>
            <a:prstGeom prst="rect">
              <a:avLst/>
            </a:prstGeom>
            <a:noFill/>
          </p:spPr>
        </p:pic>
        <p:sp>
          <p:nvSpPr>
            <p:cNvPr id="21" name="Стрелка вправо 20"/>
            <p:cNvSpPr/>
            <p:nvPr/>
          </p:nvSpPr>
          <p:spPr>
            <a:xfrm rot="8631620">
              <a:off x="6459009" y="4912391"/>
              <a:ext cx="728975" cy="28803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grpSp>
      <p:sp>
        <p:nvSpPr>
          <p:cNvPr id="23" name="Прямоугольник 22"/>
          <p:cNvSpPr/>
          <p:nvPr/>
        </p:nvSpPr>
        <p:spPr>
          <a:xfrm>
            <a:off x="4355976" y="2924944"/>
            <a:ext cx="4608512"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Таблица данных для приведения стрелкового оружия к нормальному бою </a:t>
            </a:r>
            <a:endParaRPr lang="ru-RU" b="1" dirty="0"/>
          </a:p>
        </p:txBody>
      </p:sp>
      <p:grpSp>
        <p:nvGrpSpPr>
          <p:cNvPr id="24" name="Группа 23"/>
          <p:cNvGrpSpPr/>
          <p:nvPr/>
        </p:nvGrpSpPr>
        <p:grpSpPr>
          <a:xfrm>
            <a:off x="4355976" y="3573016"/>
            <a:ext cx="4608512" cy="3284984"/>
            <a:chOff x="2699792" y="404664"/>
            <a:chExt cx="4032448" cy="2304256"/>
          </a:xfrm>
        </p:grpSpPr>
        <p:pic>
          <p:nvPicPr>
            <p:cNvPr id="25" name="Picture 2" descr="http://ic.pics.livejournal.com/kalashnikov1947/82244418/23104/23104_original.jpg"/>
            <p:cNvPicPr>
              <a:picLocks noChangeAspect="1" noChangeArrowheads="1"/>
            </p:cNvPicPr>
            <p:nvPr/>
          </p:nvPicPr>
          <p:blipFill>
            <a:blip r:embed="rId5" cstate="print"/>
            <a:srcRect l="7495" t="76107" r="78152" b="7376"/>
            <a:stretch>
              <a:fillRect/>
            </a:stretch>
          </p:blipFill>
          <p:spPr bwMode="auto">
            <a:xfrm>
              <a:off x="2699792" y="404664"/>
              <a:ext cx="1431776" cy="2304256"/>
            </a:xfrm>
            <a:prstGeom prst="rect">
              <a:avLst/>
            </a:prstGeom>
            <a:noFill/>
          </p:spPr>
        </p:pic>
        <p:pic>
          <p:nvPicPr>
            <p:cNvPr id="26" name="Picture 2" descr="http://ic.pics.livejournal.com/kalashnikov1947/82244418/23104/23104_original.jpg"/>
            <p:cNvPicPr>
              <a:picLocks noChangeAspect="1" noChangeArrowheads="1"/>
            </p:cNvPicPr>
            <p:nvPr/>
          </p:nvPicPr>
          <p:blipFill>
            <a:blip r:embed="rId5" cstate="print"/>
            <a:srcRect l="47112" t="76107" r="26902" b="7376"/>
            <a:stretch>
              <a:fillRect/>
            </a:stretch>
          </p:blipFill>
          <p:spPr bwMode="auto">
            <a:xfrm>
              <a:off x="4139952" y="404664"/>
              <a:ext cx="2592288" cy="2304256"/>
            </a:xfrm>
            <a:prstGeom prst="rect">
              <a:avLst/>
            </a:prstGeom>
            <a:noFill/>
          </p:spPr>
        </p:pic>
      </p:grpSp>
      <p:sp>
        <p:nvSpPr>
          <p:cNvPr id="29" name="Скругленная прямоугольная выноска 28"/>
          <p:cNvSpPr/>
          <p:nvPr/>
        </p:nvSpPr>
        <p:spPr>
          <a:xfrm>
            <a:off x="2195736" y="3789040"/>
            <a:ext cx="1944216" cy="636735"/>
          </a:xfrm>
          <a:prstGeom prst="wedgeRoundRectCallout">
            <a:avLst>
              <a:gd name="adj1" fmla="val -33912"/>
              <a:gd name="adj2" fmla="val 172686"/>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b="1" dirty="0" smtClean="0"/>
              <a:t>Сместить вправо на пол оборота</a:t>
            </a:r>
            <a:endParaRPr lang="ru-RU" b="1" dirty="0"/>
          </a:p>
        </p:txBody>
      </p:sp>
      <p:sp>
        <p:nvSpPr>
          <p:cNvPr id="37" name="Скругленная прямоугольная выноска 36"/>
          <p:cNvSpPr/>
          <p:nvPr/>
        </p:nvSpPr>
        <p:spPr>
          <a:xfrm>
            <a:off x="7020272" y="6309320"/>
            <a:ext cx="1656184" cy="548680"/>
          </a:xfrm>
          <a:prstGeom prst="wedgeRoundRectCallout">
            <a:avLst>
              <a:gd name="adj1" fmla="val -84196"/>
              <a:gd name="adj2" fmla="val -66476"/>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b="1" dirty="0" smtClean="0"/>
              <a:t>Величина отклонения </a:t>
            </a:r>
            <a:endParaRPr lang="ru-RU" b="1" dirty="0"/>
          </a:p>
        </p:txBody>
      </p:sp>
    </p:spTree>
    <p:custDataLst>
      <p:tags r:id="rId6"/>
    </p:custDataLst>
  </p:cSld>
  <p:clrMapOvr>
    <a:masterClrMapping/>
  </p:clrMapOvr>
  <p:transition advTm="1378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200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 calcmode="lin" valueType="num">
                                      <p:cBhvr>
                                        <p:cTn id="9" dur="1000" fill="hold"/>
                                        <p:tgtEl>
                                          <p:spTgt spid="32"/>
                                        </p:tgtEl>
                                        <p:attrNameLst>
                                          <p:attrName>style.rotation</p:attrName>
                                        </p:attrNameLst>
                                      </p:cBhvr>
                                      <p:tavLst>
                                        <p:tav tm="0">
                                          <p:val>
                                            <p:fltVal val="90"/>
                                          </p:val>
                                        </p:tav>
                                        <p:tav tm="100000">
                                          <p:val>
                                            <p:fltVal val="0"/>
                                          </p:val>
                                        </p:tav>
                                      </p:tavLst>
                                    </p:anim>
                                    <p:animEffect transition="in" filter="fade">
                                      <p:cBhvr>
                                        <p:cTn id="10" dur="1000"/>
                                        <p:tgtEl>
                                          <p:spTgt spid="32"/>
                                        </p:tgtEl>
                                      </p:cBhvr>
                                    </p:animEffect>
                                  </p:childTnLst>
                                </p:cTn>
                              </p:par>
                              <p:par>
                                <p:cTn id="11" presetID="31" presetClass="entr" presetSubtype="0" fill="hold" grpId="0" nodeType="withEffect">
                                  <p:stCondLst>
                                    <p:cond delay="4000"/>
                                  </p:stCondLst>
                                  <p:childTnLst>
                                    <p:set>
                                      <p:cBhvr>
                                        <p:cTn id="12" dur="1" fill="hold">
                                          <p:stCondLst>
                                            <p:cond delay="0"/>
                                          </p:stCondLst>
                                        </p:cTn>
                                        <p:tgtEl>
                                          <p:spTgt spid="36"/>
                                        </p:tgtEl>
                                        <p:attrNameLst>
                                          <p:attrName>style.visibility</p:attrName>
                                        </p:attrNameLst>
                                      </p:cBhvr>
                                      <p:to>
                                        <p:strVal val="visible"/>
                                      </p:to>
                                    </p:set>
                                    <p:anim calcmode="lin" valueType="num">
                                      <p:cBhvr>
                                        <p:cTn id="13" dur="1000" fill="hold"/>
                                        <p:tgtEl>
                                          <p:spTgt spid="36"/>
                                        </p:tgtEl>
                                        <p:attrNameLst>
                                          <p:attrName>ppt_w</p:attrName>
                                        </p:attrNameLst>
                                      </p:cBhvr>
                                      <p:tavLst>
                                        <p:tav tm="0">
                                          <p:val>
                                            <p:fltVal val="0"/>
                                          </p:val>
                                        </p:tav>
                                        <p:tav tm="100000">
                                          <p:val>
                                            <p:strVal val="#ppt_w"/>
                                          </p:val>
                                        </p:tav>
                                      </p:tavLst>
                                    </p:anim>
                                    <p:anim calcmode="lin" valueType="num">
                                      <p:cBhvr>
                                        <p:cTn id="14" dur="1000" fill="hold"/>
                                        <p:tgtEl>
                                          <p:spTgt spid="36"/>
                                        </p:tgtEl>
                                        <p:attrNameLst>
                                          <p:attrName>ppt_h</p:attrName>
                                        </p:attrNameLst>
                                      </p:cBhvr>
                                      <p:tavLst>
                                        <p:tav tm="0">
                                          <p:val>
                                            <p:fltVal val="0"/>
                                          </p:val>
                                        </p:tav>
                                        <p:tav tm="100000">
                                          <p:val>
                                            <p:strVal val="#ppt_h"/>
                                          </p:val>
                                        </p:tav>
                                      </p:tavLst>
                                    </p:anim>
                                    <p:anim calcmode="lin" valueType="num">
                                      <p:cBhvr>
                                        <p:cTn id="15" dur="1000" fill="hold"/>
                                        <p:tgtEl>
                                          <p:spTgt spid="36"/>
                                        </p:tgtEl>
                                        <p:attrNameLst>
                                          <p:attrName>style.rotation</p:attrName>
                                        </p:attrNameLst>
                                      </p:cBhvr>
                                      <p:tavLst>
                                        <p:tav tm="0">
                                          <p:val>
                                            <p:fltVal val="90"/>
                                          </p:val>
                                        </p:tav>
                                        <p:tav tm="100000">
                                          <p:val>
                                            <p:fltVal val="0"/>
                                          </p:val>
                                        </p:tav>
                                      </p:tavLst>
                                    </p:anim>
                                    <p:animEffect transition="in" filter="fade">
                                      <p:cBhvr>
                                        <p:cTn id="16" dur="1000"/>
                                        <p:tgtEl>
                                          <p:spTgt spid="36"/>
                                        </p:tgtEl>
                                      </p:cBhvr>
                                    </p:animEffect>
                                  </p:childTnLst>
                                </p:cTn>
                              </p:par>
                            </p:childTnLst>
                          </p:cTn>
                        </p:par>
                        <p:par>
                          <p:cTn id="17" fill="hold">
                            <p:stCondLst>
                              <p:cond delay="3000"/>
                            </p:stCondLst>
                            <p:childTnLst>
                              <p:par>
                                <p:cTn id="18" presetID="1" presetClass="entr" presetSubtype="0" fill="hold" grpId="0" nodeType="afterEffect">
                                  <p:stCondLst>
                                    <p:cond delay="0"/>
                                  </p:stCondLst>
                                  <p:childTnLst>
                                    <p:set>
                                      <p:cBhvr>
                                        <p:cTn id="19" dur="1" fill="hold">
                                          <p:stCondLst>
                                            <p:cond delay="0"/>
                                          </p:stCondLst>
                                        </p:cTn>
                                        <p:tgtEl>
                                          <p:spTgt spid="33"/>
                                        </p:tgtEl>
                                        <p:attrNameLst>
                                          <p:attrName>style.visibility</p:attrName>
                                        </p:attrNameLst>
                                      </p:cBhvr>
                                      <p:to>
                                        <p:strVal val="visible"/>
                                      </p:to>
                                    </p:set>
                                  </p:childTnLst>
                                </p:cTn>
                              </p:par>
                              <p:par>
                                <p:cTn id="20" presetID="31" presetClass="entr" presetSubtype="0" fill="hold" grpId="0" nodeType="withEffect">
                                  <p:stCondLst>
                                    <p:cond delay="2000"/>
                                  </p:stCondLst>
                                  <p:childTnLst>
                                    <p:set>
                                      <p:cBhvr>
                                        <p:cTn id="21" dur="1" fill="hold">
                                          <p:stCondLst>
                                            <p:cond delay="0"/>
                                          </p:stCondLst>
                                        </p:cTn>
                                        <p:tgtEl>
                                          <p:spTgt spid="29"/>
                                        </p:tgtEl>
                                        <p:attrNameLst>
                                          <p:attrName>style.visibility</p:attrName>
                                        </p:attrNameLst>
                                      </p:cBhvr>
                                      <p:to>
                                        <p:strVal val="visible"/>
                                      </p:to>
                                    </p:set>
                                    <p:anim calcmode="lin" valueType="num">
                                      <p:cBhvr>
                                        <p:cTn id="22" dur="1000" fill="hold"/>
                                        <p:tgtEl>
                                          <p:spTgt spid="29"/>
                                        </p:tgtEl>
                                        <p:attrNameLst>
                                          <p:attrName>ppt_w</p:attrName>
                                        </p:attrNameLst>
                                      </p:cBhvr>
                                      <p:tavLst>
                                        <p:tav tm="0">
                                          <p:val>
                                            <p:fltVal val="0"/>
                                          </p:val>
                                        </p:tav>
                                        <p:tav tm="100000">
                                          <p:val>
                                            <p:strVal val="#ppt_w"/>
                                          </p:val>
                                        </p:tav>
                                      </p:tavLst>
                                    </p:anim>
                                    <p:anim calcmode="lin" valueType="num">
                                      <p:cBhvr>
                                        <p:cTn id="23" dur="1000" fill="hold"/>
                                        <p:tgtEl>
                                          <p:spTgt spid="29"/>
                                        </p:tgtEl>
                                        <p:attrNameLst>
                                          <p:attrName>ppt_h</p:attrName>
                                        </p:attrNameLst>
                                      </p:cBhvr>
                                      <p:tavLst>
                                        <p:tav tm="0">
                                          <p:val>
                                            <p:fltVal val="0"/>
                                          </p:val>
                                        </p:tav>
                                        <p:tav tm="100000">
                                          <p:val>
                                            <p:strVal val="#ppt_h"/>
                                          </p:val>
                                        </p:tav>
                                      </p:tavLst>
                                    </p:anim>
                                    <p:anim calcmode="lin" valueType="num">
                                      <p:cBhvr>
                                        <p:cTn id="24" dur="1000" fill="hold"/>
                                        <p:tgtEl>
                                          <p:spTgt spid="29"/>
                                        </p:tgtEl>
                                        <p:attrNameLst>
                                          <p:attrName>style.rotation</p:attrName>
                                        </p:attrNameLst>
                                      </p:cBhvr>
                                      <p:tavLst>
                                        <p:tav tm="0">
                                          <p:val>
                                            <p:fltVal val="90"/>
                                          </p:val>
                                        </p:tav>
                                        <p:tav tm="100000">
                                          <p:val>
                                            <p:fltVal val="0"/>
                                          </p:val>
                                        </p:tav>
                                      </p:tavLst>
                                    </p:anim>
                                    <p:animEffect transition="in" filter="fade">
                                      <p:cBhvr>
                                        <p:cTn id="25" dur="1000"/>
                                        <p:tgtEl>
                                          <p:spTgt spid="29"/>
                                        </p:tgtEl>
                                      </p:cBhvr>
                                    </p:animEffect>
                                  </p:childTnLst>
                                </p:cTn>
                              </p:par>
                            </p:childTnLst>
                          </p:cTn>
                        </p:par>
                        <p:par>
                          <p:cTn id="26" fill="hold">
                            <p:stCondLst>
                              <p:cond delay="3000"/>
                            </p:stCondLst>
                            <p:childTnLst>
                              <p:par>
                                <p:cTn id="27" presetID="1" presetClass="entr" presetSubtype="0" fill="hold" grpId="0" nodeType="after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9" fill="hold" display="0">
                  <p:stCondLst>
                    <p:cond delay="indefinite"/>
                  </p:stCondLst>
                  <p:endCondLst>
                    <p:cond evt="onPrev" delay="0">
                      <p:tgtEl>
                        <p:sldTgt/>
                      </p:tgtEl>
                    </p:cond>
                    <p:cond evt="onStopAudio" delay="0">
                      <p:tgtEl>
                        <p:sldTgt/>
                      </p:tgtEl>
                    </p:cond>
                  </p:endCondLst>
                </p:cTn>
                <p:tgtEl>
                  <p:spTgt spid="35"/>
                </p:tgtEl>
              </p:cMediaNode>
            </p:audio>
          </p:childTnLst>
        </p:cTn>
      </p:par>
    </p:tnLst>
    <p:bldLst>
      <p:bldP spid="32" grpId="0" bldLvl="0" animBg="1"/>
      <p:bldP spid="36" grpId="0" bldLvl="0" animBg="1"/>
      <p:bldP spid="33" grpId="0" bldLvl="0" animBg="1"/>
      <p:bldP spid="29" grpId="0" bldLvl="0" animBg="1"/>
      <p:bldP spid="37"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15363" name="Замещающее содержимое 15362"/>
          <p:cNvGraphicFramePr/>
          <p:nvPr>
            <p:ph idx="1"/>
            <p:custDataLst>
              <p:tags r:id="rId1"/>
            </p:custDataLst>
          </p:nvPr>
        </p:nvGraphicFramePr>
        <p:xfrm>
          <a:off x="0" y="424815"/>
          <a:ext cx="9143365" cy="6377305"/>
        </p:xfrm>
        <a:graphic>
          <a:graphicData uri="http://schemas.openxmlformats.org/drawingml/2006/table">
            <a:tbl>
              <a:tblPr/>
              <a:tblGrid>
                <a:gridCol w="1120140"/>
                <a:gridCol w="1042035"/>
                <a:gridCol w="1163320"/>
                <a:gridCol w="1163320"/>
                <a:gridCol w="1163320"/>
                <a:gridCol w="1164590"/>
                <a:gridCol w="1162685"/>
                <a:gridCol w="1163955"/>
              </a:tblGrid>
              <a:tr h="358140">
                <a:tc rowSpan="3">
                  <a:txBody>
                    <a:bodyPr/>
                    <a:lstStyle>
                      <a:lvl1pPr marL="0" lvl="0" indent="0" algn="l" defTabSz="914400" rtl="0" eaLnBrk="0" fontAlgn="base" latinLnBrk="0" hangingPunct="0">
                        <a:lnSpc>
                          <a:spcPct val="100000"/>
                        </a:lnSpc>
                        <a:spcBef>
                          <a:spcPct val="0"/>
                        </a:spcBef>
                        <a:spcAft>
                          <a:spcPct val="0"/>
                        </a:spcAft>
                        <a:buNone/>
                        <a:defRPr sz="1600" b="1" i="0" u="none" kern="1200" baseline="0">
                          <a:solidFill>
                            <a:schemeClr val="tx1"/>
                          </a:solidFill>
                          <a:latin typeface="Arial" panose="020B0604020202020204" pitchFamily="34" charset="0"/>
                        </a:defRPr>
                      </a:lvl1pPr>
                      <a:lvl2pPr marL="457200" lvl="1"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5pPr>
                    </a:lstStyle>
                    <a:p>
                      <a:pPr lvl="0" algn="just" eaLnBrk="1" hangingPunct="1">
                        <a:lnSpc>
                          <a:spcPct val="115000"/>
                        </a:lnSpc>
                        <a:buNone/>
                      </a:pPr>
                      <a:endParaRPr sz="1000" b="1" dirty="0">
                        <a:solidFill>
                          <a:srgbClr val="FFFFD9"/>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FFFFD9"/>
                          </a:solidFill>
                          <a:latin typeface="Times New Roman" panose="02020603050405020304" pitchFamily="18" charset="0"/>
                          <a:cs typeface="Times New Roman" panose="02020603050405020304" pitchFamily="18" charset="0"/>
                        </a:rPr>
                        <a:t>Нормативы </a:t>
                      </a:r>
                      <a:endParaRPr lang="ru-RU" altLang="en-US" sz="1000" b="1" dirty="0">
                        <a:solidFill>
                          <a:srgbClr val="FFFFD9"/>
                        </a:solidFill>
                        <a:latin typeface="Times New Roman" panose="02020603050405020304" pitchFamily="18" charset="0"/>
                        <a:ea typeface="Times New Roman" panose="02020603050405020304" pitchFamily="18" charset="0"/>
                      </a:endParaRPr>
                    </a:p>
                  </a:txBody>
                  <a:tcPr marL="68580" marR="68580" marT="0" marB="0">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chemeClr val="accent1"/>
                    </a:solidFill>
                  </a:tcPr>
                </a:tc>
                <a:tc>
                  <a:txBody>
                    <a:bodyPr/>
                    <a:lstStyle>
                      <a:lvl1pPr marL="0" lvl="0" indent="0" algn="l" defTabSz="914400" rtl="0" eaLnBrk="0" fontAlgn="base" latinLnBrk="0" hangingPunct="0">
                        <a:lnSpc>
                          <a:spcPct val="100000"/>
                        </a:lnSpc>
                        <a:spcBef>
                          <a:spcPct val="0"/>
                        </a:spcBef>
                        <a:spcAft>
                          <a:spcPct val="0"/>
                        </a:spcAft>
                        <a:buNone/>
                        <a:defRPr sz="1600" b="1" i="0" u="none" kern="1200" baseline="0">
                          <a:solidFill>
                            <a:schemeClr val="tx1"/>
                          </a:solidFill>
                          <a:latin typeface="Arial" panose="020B0604020202020204" pitchFamily="34" charset="0"/>
                        </a:defRPr>
                      </a:lvl1pPr>
                      <a:lvl2pPr marL="457200" lvl="1"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1000" b="1" dirty="0">
                          <a:latin typeface="Times New Roman" panose="02020603050405020304" pitchFamily="18" charset="0"/>
                          <a:cs typeface="Times New Roman" panose="02020603050405020304" pitchFamily="18" charset="0"/>
                        </a:rPr>
                        <a:t>7,62-мм</a:t>
                      </a:r>
                      <a:endParaRPr sz="1000" b="1" dirty="0">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latin typeface="Times New Roman" panose="02020603050405020304" pitchFamily="18" charset="0"/>
                          <a:cs typeface="Times New Roman" panose="02020603050405020304" pitchFamily="18" charset="0"/>
                        </a:rPr>
                        <a:t>АКМ</a:t>
                      </a:r>
                      <a:endParaRPr lang="ru-RU" altLang="en-US" sz="1000" b="1" dirty="0">
                        <a:latin typeface="Times New Roman" panose="02020603050405020304" pitchFamily="18" charset="0"/>
                        <a:ea typeface="Times New Roman" panose="02020603050405020304" pitchFamily="18" charset="0"/>
                      </a:endParaRPr>
                    </a:p>
                  </a:txBody>
                  <a:tcPr marL="68580" marR="68580" marT="0" marB="0">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chemeClr val="accent1"/>
                    </a:solidFill>
                  </a:tcPr>
                </a:tc>
                <a:tc>
                  <a:txBody>
                    <a:bodyPr/>
                    <a:lstStyle>
                      <a:lvl1pPr marL="0" lvl="0" indent="0" algn="l" defTabSz="914400" rtl="0" eaLnBrk="0" fontAlgn="base" latinLnBrk="0" hangingPunct="0">
                        <a:lnSpc>
                          <a:spcPct val="100000"/>
                        </a:lnSpc>
                        <a:spcBef>
                          <a:spcPct val="0"/>
                        </a:spcBef>
                        <a:spcAft>
                          <a:spcPct val="0"/>
                        </a:spcAft>
                        <a:buNone/>
                        <a:defRPr sz="1600" b="1" i="0" u="none" kern="1200" baseline="0">
                          <a:solidFill>
                            <a:schemeClr val="tx1"/>
                          </a:solidFill>
                          <a:latin typeface="Arial" panose="020B0604020202020204" pitchFamily="34" charset="0"/>
                        </a:defRPr>
                      </a:lvl1pPr>
                      <a:lvl2pPr marL="457200" lvl="1"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1000" b="1" dirty="0">
                          <a:latin typeface="Times New Roman" panose="02020603050405020304" pitchFamily="18" charset="0"/>
                          <a:cs typeface="Times New Roman" panose="02020603050405020304" pitchFamily="18" charset="0"/>
                        </a:rPr>
                        <a:t>7,62-мм</a:t>
                      </a:r>
                      <a:endParaRPr sz="1000" b="1" dirty="0">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latin typeface="Times New Roman" panose="02020603050405020304" pitchFamily="18" charset="0"/>
                          <a:cs typeface="Times New Roman" panose="02020603050405020304" pitchFamily="18" charset="0"/>
                        </a:rPr>
                        <a:t>РПК</a:t>
                      </a:r>
                      <a:endParaRPr lang="ru-RU" altLang="en-US" sz="1000" b="1" dirty="0">
                        <a:latin typeface="Times New Roman" panose="02020603050405020304" pitchFamily="18" charset="0"/>
                        <a:ea typeface="Times New Roman" panose="02020603050405020304" pitchFamily="18" charset="0"/>
                      </a:endParaRPr>
                    </a:p>
                  </a:txBody>
                  <a:tcPr marL="68580" marR="68580" marT="0" marB="0">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chemeClr val="accent1"/>
                    </a:solidFill>
                  </a:tcPr>
                </a:tc>
                <a:tc>
                  <a:txBody>
                    <a:bodyPr/>
                    <a:lstStyle>
                      <a:lvl1pPr marL="0" lvl="0" indent="0" algn="l" defTabSz="914400" rtl="0" eaLnBrk="0" fontAlgn="base" latinLnBrk="0" hangingPunct="0">
                        <a:lnSpc>
                          <a:spcPct val="100000"/>
                        </a:lnSpc>
                        <a:spcBef>
                          <a:spcPct val="0"/>
                        </a:spcBef>
                        <a:spcAft>
                          <a:spcPct val="0"/>
                        </a:spcAft>
                        <a:buNone/>
                        <a:defRPr sz="1600" b="1" i="0" u="none" kern="1200" baseline="0">
                          <a:solidFill>
                            <a:schemeClr val="tx1"/>
                          </a:solidFill>
                          <a:latin typeface="Arial" panose="020B0604020202020204" pitchFamily="34" charset="0"/>
                        </a:defRPr>
                      </a:lvl1pPr>
                      <a:lvl2pPr marL="457200" lvl="1"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1000" b="1" dirty="0">
                          <a:latin typeface="Times New Roman" panose="02020603050405020304" pitchFamily="18" charset="0"/>
                          <a:cs typeface="Times New Roman" panose="02020603050405020304" pitchFamily="18" charset="0"/>
                        </a:rPr>
                        <a:t>5,45-мм</a:t>
                      </a:r>
                      <a:endParaRPr sz="1000" b="1" dirty="0">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latin typeface="Times New Roman" panose="02020603050405020304" pitchFamily="18" charset="0"/>
                          <a:cs typeface="Times New Roman" panose="02020603050405020304" pitchFamily="18" charset="0"/>
                        </a:rPr>
                        <a:t>АК-74</a:t>
                      </a:r>
                      <a:endParaRPr lang="ru-RU" altLang="en-US" sz="1000" b="1" dirty="0">
                        <a:latin typeface="Times New Roman" panose="02020603050405020304" pitchFamily="18" charset="0"/>
                        <a:ea typeface="Times New Roman" panose="02020603050405020304" pitchFamily="18" charset="0"/>
                      </a:endParaRPr>
                    </a:p>
                  </a:txBody>
                  <a:tcPr marL="68580" marR="68580" marT="0" marB="0">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chemeClr val="accent1"/>
                    </a:solidFill>
                  </a:tcPr>
                </a:tc>
                <a:tc>
                  <a:txBody>
                    <a:bodyPr/>
                    <a:lstStyle>
                      <a:lvl1pPr marL="0" lvl="0" indent="0" algn="l" defTabSz="914400" rtl="0" eaLnBrk="0" fontAlgn="base" latinLnBrk="0" hangingPunct="0">
                        <a:lnSpc>
                          <a:spcPct val="100000"/>
                        </a:lnSpc>
                        <a:spcBef>
                          <a:spcPct val="0"/>
                        </a:spcBef>
                        <a:spcAft>
                          <a:spcPct val="0"/>
                        </a:spcAft>
                        <a:buNone/>
                        <a:defRPr sz="1600" b="1" i="0" u="none" kern="1200" baseline="0">
                          <a:solidFill>
                            <a:schemeClr val="tx1"/>
                          </a:solidFill>
                          <a:latin typeface="Arial" panose="020B0604020202020204" pitchFamily="34" charset="0"/>
                        </a:defRPr>
                      </a:lvl1pPr>
                      <a:lvl2pPr marL="457200" lvl="1"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1000" b="1" dirty="0">
                          <a:latin typeface="Times New Roman" panose="02020603050405020304" pitchFamily="18" charset="0"/>
                          <a:cs typeface="Times New Roman" panose="02020603050405020304" pitchFamily="18" charset="0"/>
                        </a:rPr>
                        <a:t>5,45-мм</a:t>
                      </a:r>
                      <a:endParaRPr sz="1000" b="1" dirty="0">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latin typeface="Times New Roman" panose="02020603050405020304" pitchFamily="18" charset="0"/>
                          <a:cs typeface="Times New Roman" panose="02020603050405020304" pitchFamily="18" charset="0"/>
                        </a:rPr>
                        <a:t>РПК-74</a:t>
                      </a:r>
                      <a:endParaRPr lang="ru-RU" altLang="en-US" sz="1000" b="1" dirty="0">
                        <a:latin typeface="Times New Roman" panose="02020603050405020304" pitchFamily="18" charset="0"/>
                        <a:ea typeface="Times New Roman" panose="02020603050405020304" pitchFamily="18" charset="0"/>
                      </a:endParaRPr>
                    </a:p>
                  </a:txBody>
                  <a:tcPr marL="68580" marR="68580" marT="0" marB="0">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chemeClr val="accent1"/>
                    </a:solidFill>
                  </a:tcPr>
                </a:tc>
                <a:tc>
                  <a:txBody>
                    <a:bodyPr/>
                    <a:lstStyle>
                      <a:lvl1pPr marL="0" lvl="0" indent="0" algn="l" defTabSz="914400" rtl="0" eaLnBrk="0" fontAlgn="base" latinLnBrk="0" hangingPunct="0">
                        <a:lnSpc>
                          <a:spcPct val="100000"/>
                        </a:lnSpc>
                        <a:spcBef>
                          <a:spcPct val="0"/>
                        </a:spcBef>
                        <a:spcAft>
                          <a:spcPct val="0"/>
                        </a:spcAft>
                        <a:buNone/>
                        <a:defRPr sz="1600" b="1" i="0" u="none" kern="1200" baseline="0">
                          <a:solidFill>
                            <a:schemeClr val="tx1"/>
                          </a:solidFill>
                          <a:latin typeface="Arial" panose="020B0604020202020204" pitchFamily="34" charset="0"/>
                        </a:defRPr>
                      </a:lvl1pPr>
                      <a:lvl2pPr marL="457200" lvl="1"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1000" b="1" dirty="0">
                          <a:latin typeface="Times New Roman" panose="02020603050405020304" pitchFamily="18" charset="0"/>
                          <a:cs typeface="Times New Roman" panose="02020603050405020304" pitchFamily="18" charset="0"/>
                        </a:rPr>
                        <a:t>7,62-мм</a:t>
                      </a:r>
                      <a:endParaRPr sz="1000" b="1" dirty="0">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latin typeface="Times New Roman" panose="02020603050405020304" pitchFamily="18" charset="0"/>
                          <a:cs typeface="Times New Roman" panose="02020603050405020304" pitchFamily="18" charset="0"/>
                        </a:rPr>
                        <a:t>СВД</a:t>
                      </a:r>
                      <a:endParaRPr lang="ru-RU" altLang="en-US" sz="1000" b="1" dirty="0">
                        <a:latin typeface="Times New Roman" panose="02020603050405020304" pitchFamily="18" charset="0"/>
                        <a:ea typeface="Times New Roman" panose="02020603050405020304" pitchFamily="18" charset="0"/>
                      </a:endParaRPr>
                    </a:p>
                  </a:txBody>
                  <a:tcPr marL="68580" marR="68580" marT="0" marB="0">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chemeClr val="accent1"/>
                    </a:solidFill>
                  </a:tcPr>
                </a:tc>
                <a:tc>
                  <a:txBody>
                    <a:bodyPr/>
                    <a:lstStyle>
                      <a:lvl1pPr marL="0" lvl="0" indent="0" algn="l" defTabSz="914400" rtl="0" eaLnBrk="0" fontAlgn="base" latinLnBrk="0" hangingPunct="0">
                        <a:lnSpc>
                          <a:spcPct val="100000"/>
                        </a:lnSpc>
                        <a:spcBef>
                          <a:spcPct val="0"/>
                        </a:spcBef>
                        <a:spcAft>
                          <a:spcPct val="0"/>
                        </a:spcAft>
                        <a:buNone/>
                        <a:defRPr sz="1600" b="1" i="0" u="none" kern="1200" baseline="0">
                          <a:solidFill>
                            <a:schemeClr val="tx1"/>
                          </a:solidFill>
                          <a:latin typeface="Arial" panose="020B0604020202020204" pitchFamily="34" charset="0"/>
                        </a:defRPr>
                      </a:lvl1pPr>
                      <a:lvl2pPr marL="457200" lvl="1"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1000" b="1" dirty="0">
                          <a:latin typeface="Times New Roman" panose="02020603050405020304" pitchFamily="18" charset="0"/>
                          <a:cs typeface="Times New Roman" panose="02020603050405020304" pitchFamily="18" charset="0"/>
                        </a:rPr>
                        <a:t>7,62-мм</a:t>
                      </a:r>
                      <a:endParaRPr sz="1000" b="1" dirty="0">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latin typeface="Times New Roman" panose="02020603050405020304" pitchFamily="18" charset="0"/>
                          <a:cs typeface="Times New Roman" panose="02020603050405020304" pitchFamily="18" charset="0"/>
                        </a:rPr>
                        <a:t>ПКМ</a:t>
                      </a:r>
                      <a:endParaRPr lang="ru-RU" altLang="en-US" sz="1000" b="1" dirty="0">
                        <a:latin typeface="Times New Roman" panose="02020603050405020304" pitchFamily="18" charset="0"/>
                        <a:ea typeface="Times New Roman" panose="02020603050405020304" pitchFamily="18" charset="0"/>
                      </a:endParaRPr>
                    </a:p>
                  </a:txBody>
                  <a:tcPr marL="68580" marR="68580" marT="0" marB="0">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chemeClr val="accent1"/>
                    </a:solidFill>
                  </a:tcPr>
                </a:tc>
                <a:tc>
                  <a:txBody>
                    <a:bodyPr/>
                    <a:lstStyle>
                      <a:lvl1pPr marL="0" lvl="0" indent="0" algn="l" defTabSz="914400" rtl="0" eaLnBrk="0" fontAlgn="base" latinLnBrk="0" hangingPunct="0">
                        <a:lnSpc>
                          <a:spcPct val="100000"/>
                        </a:lnSpc>
                        <a:spcBef>
                          <a:spcPct val="0"/>
                        </a:spcBef>
                        <a:spcAft>
                          <a:spcPct val="0"/>
                        </a:spcAft>
                        <a:buNone/>
                        <a:defRPr sz="1600" b="1" i="0" u="none" kern="1200" baseline="0">
                          <a:solidFill>
                            <a:schemeClr val="tx1"/>
                          </a:solidFill>
                          <a:latin typeface="Arial" panose="020B0604020202020204" pitchFamily="34" charset="0"/>
                        </a:defRPr>
                      </a:lvl1pPr>
                      <a:lvl2pPr marL="457200" lvl="1"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1000" b="1" dirty="0">
                          <a:latin typeface="Times New Roman" panose="02020603050405020304" pitchFamily="18" charset="0"/>
                          <a:cs typeface="Times New Roman" panose="02020603050405020304" pitchFamily="18" charset="0"/>
                        </a:rPr>
                        <a:t>9-мм</a:t>
                      </a:r>
                      <a:endParaRPr sz="1000" b="1" dirty="0">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latin typeface="Times New Roman" panose="02020603050405020304" pitchFamily="18" charset="0"/>
                          <a:cs typeface="Times New Roman" panose="02020603050405020304" pitchFamily="18" charset="0"/>
                        </a:rPr>
                        <a:t>ПМ</a:t>
                      </a:r>
                      <a:endParaRPr lang="ru-RU" altLang="en-US" sz="1000" b="1" dirty="0">
                        <a:latin typeface="Times New Roman" panose="02020603050405020304" pitchFamily="18" charset="0"/>
                        <a:ea typeface="Times New Roman" panose="02020603050405020304" pitchFamily="18" charset="0"/>
                      </a:endParaRPr>
                    </a:p>
                  </a:txBody>
                  <a:tcPr marL="68580" marR="68580" marT="0" marB="0">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chemeClr val="accent1"/>
                    </a:solidFill>
                  </a:tcPr>
                </a:tc>
              </a:tr>
              <a:tr h="179070">
                <a:tc vMerge="1">
                  <a:tcP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tcPr>
                </a:tc>
                <a:tc gridSpan="7">
                  <a:txBody>
                    <a:bodyPr/>
                    <a:lstStyle>
                      <a:lvl1pPr marL="0" lvl="0" indent="0" algn="l" defTabSz="914400" rtl="0" eaLnBrk="0" fontAlgn="base" latinLnBrk="0" hangingPunct="0">
                        <a:lnSpc>
                          <a:spcPct val="100000"/>
                        </a:lnSpc>
                        <a:spcBef>
                          <a:spcPct val="0"/>
                        </a:spcBef>
                        <a:spcAft>
                          <a:spcPct val="0"/>
                        </a:spcAft>
                        <a:buNone/>
                        <a:defRPr sz="1600" b="1" i="0" u="none" kern="1200" baseline="0">
                          <a:solidFill>
                            <a:schemeClr val="tx1"/>
                          </a:solidFill>
                          <a:latin typeface="Arial" panose="020B0604020202020204" pitchFamily="34" charset="0"/>
                        </a:defRPr>
                      </a:lvl1pPr>
                      <a:lvl2pPr marL="457200" lvl="1"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Положение для стрельбы</a:t>
                      </a:r>
                      <a:endParaRPr lang="ru-RU" altLang="en-US" sz="1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rgbClr val="FFFFFC"/>
                    </a:solidFill>
                  </a:tcPr>
                </a:tc>
                <a:tc hMerge="1">
                  <a:tcP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tcPr>
                </a:tc>
                <a:tc hMerge="1">
                  <a:tcP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tcPr>
                </a:tc>
                <a:tc hMerge="1">
                  <a:tcP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tcPr>
                </a:tc>
                <a:tc hMerge="1">
                  <a:tcP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tcPr>
                </a:tc>
                <a:tc hMerge="1">
                  <a:tcP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tcPr>
                </a:tc>
                <a:tc hMerge="1">
                  <a:tcPr>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tcPr>
                </a:tc>
              </a:tr>
              <a:tr h="644525">
                <a:tc vMerge="1">
                  <a:tcP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B w="19050" cap="flat" cmpd="sng">
                      <a:solidFill>
                        <a:schemeClr val="tx1"/>
                      </a:solidFill>
                      <a:prstDash val="solid"/>
                      <a:headEnd type="none" w="med" len="med"/>
                      <a:tailEnd type="none" w="med" len="med"/>
                    </a:lnB>
                  </a:tcPr>
                </a:tc>
                <a:tc>
                  <a:txBody>
                    <a:bodyPr/>
                    <a:lstStyle>
                      <a:lvl1pPr marL="0" lvl="0" indent="0" algn="l" defTabSz="914400" rtl="0" eaLnBrk="0" fontAlgn="base" latinLnBrk="0" hangingPunct="0">
                        <a:lnSpc>
                          <a:spcPct val="100000"/>
                        </a:lnSpc>
                        <a:spcBef>
                          <a:spcPct val="0"/>
                        </a:spcBef>
                        <a:spcAft>
                          <a:spcPct val="0"/>
                        </a:spcAft>
                        <a:buNone/>
                        <a:defRPr sz="1600" b="1" i="0" u="none" kern="1200" baseline="0">
                          <a:solidFill>
                            <a:schemeClr val="tx1"/>
                          </a:solidFill>
                          <a:latin typeface="Arial" panose="020B0604020202020204" pitchFamily="34" charset="0"/>
                        </a:defRPr>
                      </a:lvl1pPr>
                      <a:lvl2pPr marL="457200" lvl="1"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1200" b="1" dirty="0">
                          <a:solidFill>
                            <a:srgbClr val="000000"/>
                          </a:solidFill>
                          <a:latin typeface="Times New Roman" panose="02020603050405020304" pitchFamily="18" charset="0"/>
                          <a:cs typeface="Times New Roman" panose="02020603050405020304" pitchFamily="18" charset="0"/>
                        </a:rPr>
                        <a:t>лёжа с упора, без штык-ножа</a:t>
                      </a:r>
                      <a:endParaRPr lang="ru-RU" altLang="en-US" sz="1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rgbClr val="FFFFFD"/>
                    </a:solidFill>
                  </a:tcPr>
                </a:tc>
                <a:tc>
                  <a:txBody>
                    <a:bodyPr/>
                    <a:lstStyle>
                      <a:lvl1pPr marL="0" lvl="0" indent="0" algn="l" defTabSz="914400" rtl="0" eaLnBrk="0" fontAlgn="base" latinLnBrk="0" hangingPunct="0">
                        <a:lnSpc>
                          <a:spcPct val="100000"/>
                        </a:lnSpc>
                        <a:spcBef>
                          <a:spcPct val="0"/>
                        </a:spcBef>
                        <a:spcAft>
                          <a:spcPct val="0"/>
                        </a:spcAft>
                        <a:buNone/>
                        <a:defRPr sz="1600" b="1" i="0" u="none" kern="1200" baseline="0">
                          <a:solidFill>
                            <a:schemeClr val="tx1"/>
                          </a:solidFill>
                          <a:latin typeface="Arial" panose="020B0604020202020204" pitchFamily="34" charset="0"/>
                        </a:defRPr>
                      </a:lvl1pPr>
                      <a:lvl2pPr marL="457200" lvl="1"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1200" b="1" dirty="0">
                          <a:solidFill>
                            <a:srgbClr val="000000"/>
                          </a:solidFill>
                          <a:latin typeface="Times New Roman" panose="02020603050405020304" pitchFamily="18" charset="0"/>
                          <a:cs typeface="Times New Roman" panose="02020603050405020304" pitchFamily="18" charset="0"/>
                        </a:rPr>
                        <a:t>лёжа</a:t>
                      </a:r>
                      <a:endParaRPr sz="12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200" b="1" dirty="0">
                          <a:solidFill>
                            <a:srgbClr val="000000"/>
                          </a:solidFill>
                          <a:latin typeface="Times New Roman" panose="02020603050405020304" pitchFamily="18" charset="0"/>
                          <a:cs typeface="Times New Roman" panose="02020603050405020304" pitchFamily="18" charset="0"/>
                        </a:rPr>
                        <a:t>с</a:t>
                      </a:r>
                      <a:endParaRPr sz="12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200" b="1" dirty="0">
                          <a:solidFill>
                            <a:srgbClr val="000000"/>
                          </a:solidFill>
                          <a:latin typeface="Times New Roman" panose="02020603050405020304" pitchFamily="18" charset="0"/>
                          <a:cs typeface="Times New Roman" panose="02020603050405020304" pitchFamily="18" charset="0"/>
                        </a:rPr>
                        <a:t>сошки</a:t>
                      </a:r>
                      <a:endParaRPr lang="ru-RU" altLang="en-US" sz="1200" b="1" dirty="0">
                        <a:solidFill>
                          <a:srgbClr val="000000"/>
                        </a:solidFill>
                        <a:latin typeface="Times New Roman" panose="02020603050405020304" pitchFamily="18" charset="0"/>
                        <a:ea typeface="Times New Roman" panose="02020603050405020304" pitchFamily="18" charset="0"/>
                      </a:endParaRPr>
                    </a:p>
                  </a:txBody>
                  <a:tcPr marL="68580" marR="68580" marT="0" marB="0">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rgbClr val="FFFFFD"/>
                    </a:solidFill>
                  </a:tcPr>
                </a:tc>
                <a:tc>
                  <a:txBody>
                    <a:bodyPr/>
                    <a:lstStyle>
                      <a:lvl1pPr marL="0" lvl="0" indent="0" algn="l" defTabSz="914400" rtl="0" eaLnBrk="0" fontAlgn="base" latinLnBrk="0" hangingPunct="0">
                        <a:lnSpc>
                          <a:spcPct val="100000"/>
                        </a:lnSpc>
                        <a:spcBef>
                          <a:spcPct val="0"/>
                        </a:spcBef>
                        <a:spcAft>
                          <a:spcPct val="0"/>
                        </a:spcAft>
                        <a:buNone/>
                        <a:defRPr sz="1600" b="1" i="0" u="none" kern="1200" baseline="0">
                          <a:solidFill>
                            <a:schemeClr val="tx1"/>
                          </a:solidFill>
                          <a:latin typeface="Arial" panose="020B0604020202020204" pitchFamily="34" charset="0"/>
                        </a:defRPr>
                      </a:lvl1pPr>
                      <a:lvl2pPr marL="457200" lvl="1"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1200" b="1" dirty="0">
                          <a:solidFill>
                            <a:srgbClr val="000000"/>
                          </a:solidFill>
                          <a:latin typeface="Times New Roman" panose="02020603050405020304" pitchFamily="18" charset="0"/>
                          <a:cs typeface="Times New Roman" panose="02020603050405020304" pitchFamily="18" charset="0"/>
                        </a:rPr>
                        <a:t>лёжа с упора, без штык-ножа</a:t>
                      </a:r>
                      <a:endParaRPr lang="ru-RU" altLang="en-US" sz="1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rgbClr val="FFFFFD"/>
                    </a:solidFill>
                  </a:tcPr>
                </a:tc>
                <a:tc>
                  <a:txBody>
                    <a:bodyPr/>
                    <a:lstStyle>
                      <a:lvl1pPr marL="0" lvl="0" indent="0" algn="l" defTabSz="914400" rtl="0" eaLnBrk="0" fontAlgn="base" latinLnBrk="0" hangingPunct="0">
                        <a:lnSpc>
                          <a:spcPct val="100000"/>
                        </a:lnSpc>
                        <a:spcBef>
                          <a:spcPct val="0"/>
                        </a:spcBef>
                        <a:spcAft>
                          <a:spcPct val="0"/>
                        </a:spcAft>
                        <a:buNone/>
                        <a:defRPr sz="1600" b="1" i="0" u="none" kern="1200" baseline="0">
                          <a:solidFill>
                            <a:schemeClr val="tx1"/>
                          </a:solidFill>
                          <a:latin typeface="Arial" panose="020B0604020202020204" pitchFamily="34" charset="0"/>
                        </a:defRPr>
                      </a:lvl1pPr>
                      <a:lvl2pPr marL="457200" lvl="1"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1200" b="1" dirty="0">
                          <a:solidFill>
                            <a:srgbClr val="000000"/>
                          </a:solidFill>
                          <a:latin typeface="Times New Roman" panose="02020603050405020304" pitchFamily="18" charset="0"/>
                          <a:cs typeface="Times New Roman" panose="02020603050405020304" pitchFamily="18" charset="0"/>
                        </a:rPr>
                        <a:t>лёжа</a:t>
                      </a:r>
                      <a:endParaRPr sz="12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200" b="1" dirty="0">
                          <a:solidFill>
                            <a:srgbClr val="000000"/>
                          </a:solidFill>
                          <a:latin typeface="Times New Roman" panose="02020603050405020304" pitchFamily="18" charset="0"/>
                          <a:cs typeface="Times New Roman" panose="02020603050405020304" pitchFamily="18" charset="0"/>
                        </a:rPr>
                        <a:t>с</a:t>
                      </a:r>
                      <a:endParaRPr sz="12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200" b="1" dirty="0">
                          <a:solidFill>
                            <a:srgbClr val="000000"/>
                          </a:solidFill>
                          <a:latin typeface="Times New Roman" panose="02020603050405020304" pitchFamily="18" charset="0"/>
                          <a:cs typeface="Times New Roman" panose="02020603050405020304" pitchFamily="18" charset="0"/>
                        </a:rPr>
                        <a:t>сошки</a:t>
                      </a:r>
                      <a:endParaRPr lang="ru-RU" altLang="en-US" sz="1200" b="1" dirty="0">
                        <a:solidFill>
                          <a:srgbClr val="000000"/>
                        </a:solidFill>
                        <a:latin typeface="Times New Roman" panose="02020603050405020304" pitchFamily="18" charset="0"/>
                        <a:ea typeface="Times New Roman" panose="02020603050405020304" pitchFamily="18" charset="0"/>
                      </a:endParaRPr>
                    </a:p>
                  </a:txBody>
                  <a:tcPr marL="68580" marR="68580" marT="0" marB="0">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rgbClr val="FFFFFD"/>
                    </a:solidFill>
                  </a:tcPr>
                </a:tc>
                <a:tc>
                  <a:txBody>
                    <a:bodyPr/>
                    <a:lstStyle>
                      <a:lvl1pPr marL="0" lvl="0" indent="0" algn="l" defTabSz="914400" rtl="0" eaLnBrk="0" fontAlgn="base" latinLnBrk="0" hangingPunct="0">
                        <a:lnSpc>
                          <a:spcPct val="100000"/>
                        </a:lnSpc>
                        <a:spcBef>
                          <a:spcPct val="0"/>
                        </a:spcBef>
                        <a:spcAft>
                          <a:spcPct val="0"/>
                        </a:spcAft>
                        <a:buNone/>
                        <a:defRPr sz="1600" b="1" i="0" u="none" kern="1200" baseline="0">
                          <a:solidFill>
                            <a:schemeClr val="tx1"/>
                          </a:solidFill>
                          <a:latin typeface="Arial" panose="020B0604020202020204" pitchFamily="34" charset="0"/>
                        </a:defRPr>
                      </a:lvl1pPr>
                      <a:lvl2pPr marL="457200" lvl="1"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1200" b="1" dirty="0">
                          <a:solidFill>
                            <a:srgbClr val="000000"/>
                          </a:solidFill>
                          <a:latin typeface="Times New Roman" panose="02020603050405020304" pitchFamily="18" charset="0"/>
                          <a:cs typeface="Times New Roman" panose="02020603050405020304" pitchFamily="18" charset="0"/>
                        </a:rPr>
                        <a:t>лёжа с упора, без штык-ножа</a:t>
                      </a:r>
                      <a:endParaRPr lang="ru-RU" altLang="en-US" sz="1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rgbClr val="FFFFFD"/>
                    </a:solidFill>
                  </a:tcPr>
                </a:tc>
                <a:tc>
                  <a:txBody>
                    <a:bodyPr/>
                    <a:lstStyle>
                      <a:lvl1pPr marL="0" lvl="0" indent="0" algn="l" defTabSz="914400" rtl="0" eaLnBrk="0" fontAlgn="base" latinLnBrk="0" hangingPunct="0">
                        <a:lnSpc>
                          <a:spcPct val="100000"/>
                        </a:lnSpc>
                        <a:spcBef>
                          <a:spcPct val="0"/>
                        </a:spcBef>
                        <a:spcAft>
                          <a:spcPct val="0"/>
                        </a:spcAft>
                        <a:buNone/>
                        <a:defRPr sz="1600" b="1" i="0" u="none" kern="1200" baseline="0">
                          <a:solidFill>
                            <a:schemeClr val="tx1"/>
                          </a:solidFill>
                          <a:latin typeface="Arial" panose="020B0604020202020204" pitchFamily="34" charset="0"/>
                        </a:defRPr>
                      </a:lvl1pPr>
                      <a:lvl2pPr marL="457200" lvl="1"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1200" b="1" dirty="0">
                          <a:solidFill>
                            <a:srgbClr val="000000"/>
                          </a:solidFill>
                          <a:latin typeface="Times New Roman" panose="02020603050405020304" pitchFamily="18" charset="0"/>
                          <a:cs typeface="Times New Roman" panose="02020603050405020304" pitchFamily="18" charset="0"/>
                        </a:rPr>
                        <a:t>лёжа</a:t>
                      </a:r>
                      <a:endParaRPr sz="12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200" b="1" dirty="0">
                          <a:solidFill>
                            <a:srgbClr val="000000"/>
                          </a:solidFill>
                          <a:latin typeface="Times New Roman" panose="02020603050405020304" pitchFamily="18" charset="0"/>
                          <a:cs typeface="Times New Roman" panose="02020603050405020304" pitchFamily="18" charset="0"/>
                        </a:rPr>
                        <a:t>с</a:t>
                      </a:r>
                      <a:endParaRPr sz="12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200" b="1" dirty="0">
                          <a:solidFill>
                            <a:srgbClr val="000000"/>
                          </a:solidFill>
                          <a:latin typeface="Times New Roman" panose="02020603050405020304" pitchFamily="18" charset="0"/>
                          <a:cs typeface="Times New Roman" panose="02020603050405020304" pitchFamily="18" charset="0"/>
                        </a:rPr>
                        <a:t>сошки</a:t>
                      </a:r>
                      <a:endParaRPr lang="ru-RU" altLang="en-US" sz="1200" b="1" dirty="0">
                        <a:solidFill>
                          <a:srgbClr val="000000"/>
                        </a:solidFill>
                        <a:latin typeface="Times New Roman" panose="02020603050405020304" pitchFamily="18" charset="0"/>
                        <a:ea typeface="Times New Roman" panose="02020603050405020304" pitchFamily="18" charset="0"/>
                      </a:endParaRPr>
                    </a:p>
                  </a:txBody>
                  <a:tcPr marL="68580" marR="68580" marT="0" marB="0">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rgbClr val="FFFFFD"/>
                    </a:solidFill>
                  </a:tcPr>
                </a:tc>
                <a:tc>
                  <a:txBody>
                    <a:bodyPr/>
                    <a:lstStyle>
                      <a:lvl1pPr marL="0" lvl="0" indent="0" algn="l" defTabSz="914400" rtl="0" eaLnBrk="0" fontAlgn="base" latinLnBrk="0" hangingPunct="0">
                        <a:lnSpc>
                          <a:spcPct val="100000"/>
                        </a:lnSpc>
                        <a:spcBef>
                          <a:spcPct val="0"/>
                        </a:spcBef>
                        <a:spcAft>
                          <a:spcPct val="0"/>
                        </a:spcAft>
                        <a:buNone/>
                        <a:defRPr sz="1600" b="1" i="0" u="none" kern="1200" baseline="0">
                          <a:solidFill>
                            <a:schemeClr val="tx1"/>
                          </a:solidFill>
                          <a:latin typeface="Arial" panose="020B0604020202020204" pitchFamily="34" charset="0"/>
                        </a:defRPr>
                      </a:lvl1pPr>
                      <a:lvl2pPr marL="457200" lvl="1"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5pPr>
                    </a:lstStyle>
                    <a:p>
                      <a:pPr lvl="0" algn="just" eaLnBrk="1" hangingPunct="1">
                        <a:lnSpc>
                          <a:spcPct val="115000"/>
                        </a:lnSpc>
                        <a:buNone/>
                      </a:pPr>
                      <a:r>
                        <a:rPr sz="1200" b="1" dirty="0">
                          <a:solidFill>
                            <a:srgbClr val="000000"/>
                          </a:solidFill>
                          <a:latin typeface="Times New Roman" panose="02020603050405020304" pitchFamily="18" charset="0"/>
                          <a:cs typeface="Times New Roman" panose="02020603050405020304" pitchFamily="18" charset="0"/>
                        </a:rPr>
                        <a:t>стоя с руки или с упора</a:t>
                      </a:r>
                      <a:endParaRPr lang="ru-RU" altLang="en-US" sz="1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rgbClr val="FFFFFD"/>
                    </a:solidFill>
                  </a:tcPr>
                </a:tc>
              </a:tr>
              <a:tr h="5195570">
                <a:tc>
                  <a:txBody>
                    <a:bodyPr/>
                    <a:lstStyle>
                      <a:lvl1pPr marL="0" lvl="0" indent="0" algn="l" defTabSz="914400" rtl="0" eaLnBrk="0" fontAlgn="base" latinLnBrk="0" hangingPunct="0">
                        <a:lnSpc>
                          <a:spcPct val="100000"/>
                        </a:lnSpc>
                        <a:spcBef>
                          <a:spcPct val="0"/>
                        </a:spcBef>
                        <a:spcAft>
                          <a:spcPct val="0"/>
                        </a:spcAft>
                        <a:buNone/>
                        <a:defRPr sz="1600" b="1" i="0" u="none" kern="1200" baseline="0">
                          <a:solidFill>
                            <a:schemeClr val="tx1"/>
                          </a:solidFill>
                          <a:latin typeface="Arial" panose="020B0604020202020204" pitchFamily="34" charset="0"/>
                        </a:defRPr>
                      </a:lvl1pPr>
                      <a:lvl2pPr marL="457200" lvl="1"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5pPr>
                    </a:lstStyle>
                    <a:p>
                      <a:pPr lvl="0" algn="just"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Дальность до мишени, м</a:t>
                      </a:r>
                      <a:endParaRPr sz="1000" b="1" dirty="0">
                        <a:solidFill>
                          <a:srgbClr val="000000"/>
                        </a:solidFill>
                        <a:latin typeface="Times New Roman" panose="02020603050405020304" pitchFamily="18" charset="0"/>
                        <a:cs typeface="Times New Roman" panose="02020603050405020304" pitchFamily="18" charset="0"/>
                      </a:endParaRPr>
                    </a:p>
                    <a:p>
                      <a:pPr lvl="0" algn="just"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Установка прицела</a:t>
                      </a:r>
                      <a:endParaRPr sz="1000" b="1" dirty="0">
                        <a:solidFill>
                          <a:srgbClr val="000000"/>
                        </a:solidFill>
                        <a:latin typeface="Times New Roman" panose="02020603050405020304" pitchFamily="18" charset="0"/>
                        <a:cs typeface="Times New Roman" panose="02020603050405020304" pitchFamily="18" charset="0"/>
                      </a:endParaRPr>
                    </a:p>
                    <a:p>
                      <a:pPr lvl="0" algn="just"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Превышение КТ над ТП</a:t>
                      </a:r>
                      <a:endParaRPr sz="1000" b="1" dirty="0">
                        <a:solidFill>
                          <a:srgbClr val="000000"/>
                        </a:solidFill>
                        <a:latin typeface="Times New Roman" panose="02020603050405020304" pitchFamily="18" charset="0"/>
                        <a:cs typeface="Times New Roman" panose="02020603050405020304" pitchFamily="18" charset="0"/>
                      </a:endParaRPr>
                    </a:p>
                    <a:p>
                      <a:pPr lvl="0"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Количество выстрелов</a:t>
                      </a:r>
                      <a:endParaRPr sz="1000" b="1" dirty="0">
                        <a:solidFill>
                          <a:srgbClr val="000000"/>
                        </a:solidFill>
                        <a:latin typeface="Times New Roman" panose="02020603050405020304" pitchFamily="18" charset="0"/>
                        <a:cs typeface="Times New Roman" panose="02020603050405020304" pitchFamily="18" charset="0"/>
                      </a:endParaRPr>
                    </a:p>
                    <a:p>
                      <a:pPr lvl="0"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Отклонение СТП от КТ</a:t>
                      </a:r>
                      <a:endParaRPr sz="1000" b="1" dirty="0">
                        <a:solidFill>
                          <a:srgbClr val="000000"/>
                        </a:solidFill>
                        <a:latin typeface="Times New Roman" panose="02020603050405020304" pitchFamily="18" charset="0"/>
                        <a:cs typeface="Times New Roman" panose="02020603050405020304" pitchFamily="18" charset="0"/>
                      </a:endParaRPr>
                    </a:p>
                    <a:p>
                      <a:pPr lvl="0"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Габарит кучности диам. Количество выстрелов /</a:t>
                      </a:r>
                      <a:endParaRPr sz="1000" b="1" dirty="0">
                        <a:solidFill>
                          <a:srgbClr val="000000"/>
                        </a:solidFill>
                        <a:latin typeface="Times New Roman" panose="02020603050405020304" pitchFamily="18" charset="0"/>
                        <a:cs typeface="Times New Roman" panose="02020603050405020304" pitchFamily="18" charset="0"/>
                      </a:endParaRPr>
                    </a:p>
                    <a:p>
                      <a:pPr lvl="0"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очередей</a:t>
                      </a:r>
                      <a:endParaRPr sz="1000" b="1" dirty="0">
                        <a:solidFill>
                          <a:srgbClr val="000000"/>
                        </a:solidFill>
                        <a:latin typeface="Times New Roman" panose="02020603050405020304" pitchFamily="18" charset="0"/>
                        <a:cs typeface="Times New Roman" panose="02020603050405020304" pitchFamily="18" charset="0"/>
                      </a:endParaRPr>
                    </a:p>
                    <a:p>
                      <a:pPr lvl="0"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Отклонение СТП от КТ</a:t>
                      </a:r>
                      <a:endParaRPr sz="1000" b="1" dirty="0">
                        <a:solidFill>
                          <a:srgbClr val="000000"/>
                        </a:solidFill>
                        <a:latin typeface="Times New Roman" panose="02020603050405020304" pitchFamily="18" charset="0"/>
                        <a:cs typeface="Times New Roman" panose="02020603050405020304" pitchFamily="18" charset="0"/>
                      </a:endParaRPr>
                    </a:p>
                    <a:p>
                      <a:pPr lvl="0"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Габарит кучности – д /</a:t>
                      </a:r>
                      <a:endParaRPr sz="1000" b="1" dirty="0">
                        <a:solidFill>
                          <a:srgbClr val="000000"/>
                        </a:solidFill>
                        <a:latin typeface="Times New Roman" panose="02020603050405020304" pitchFamily="18" charset="0"/>
                        <a:cs typeface="Times New Roman" panose="02020603050405020304" pitchFamily="18" charset="0"/>
                      </a:endParaRPr>
                    </a:p>
                    <a:p>
                      <a:pPr lvl="0"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должно вмещ. пробоин</a:t>
                      </a:r>
                      <a:endParaRPr sz="1000" b="1" dirty="0">
                        <a:solidFill>
                          <a:srgbClr val="000000"/>
                        </a:solidFill>
                        <a:latin typeface="Times New Roman" panose="02020603050405020304" pitchFamily="18" charset="0"/>
                        <a:cs typeface="Times New Roman" panose="02020603050405020304" pitchFamily="18" charset="0"/>
                      </a:endParaRPr>
                    </a:p>
                    <a:p>
                      <a:pPr lvl="0"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Изменение СТП при перемещении мушки, см:</a:t>
                      </a:r>
                      <a:endParaRPr sz="1000" b="1" dirty="0">
                        <a:solidFill>
                          <a:srgbClr val="000000"/>
                        </a:solidFill>
                        <a:latin typeface="Times New Roman" panose="02020603050405020304" pitchFamily="18" charset="0"/>
                        <a:cs typeface="Times New Roman" panose="02020603050405020304" pitchFamily="18" charset="0"/>
                      </a:endParaRPr>
                    </a:p>
                    <a:p>
                      <a:pPr lvl="0"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На1 мм влево (вправо)</a:t>
                      </a:r>
                      <a:endParaRPr sz="1000" b="1" dirty="0">
                        <a:solidFill>
                          <a:srgbClr val="000000"/>
                        </a:solidFill>
                        <a:latin typeface="Times New Roman" panose="02020603050405020304" pitchFamily="18" charset="0"/>
                        <a:cs typeface="Times New Roman" panose="02020603050405020304" pitchFamily="18" charset="0"/>
                      </a:endParaRPr>
                    </a:p>
                    <a:p>
                      <a:pPr lvl="0"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на 1 оборот по высоте</a:t>
                      </a:r>
                      <a:endParaRPr lang="ru-RU" altLang="en-US" sz="1000" b="1" dirty="0">
                        <a:solidFill>
                          <a:srgbClr val="000000"/>
                        </a:solidFill>
                        <a:latin typeface="Times New Roman" panose="02020603050405020304" pitchFamily="18" charset="0"/>
                        <a:ea typeface="Times New Roman" panose="02020603050405020304" pitchFamily="18" charset="0"/>
                      </a:endParaRPr>
                    </a:p>
                  </a:txBody>
                  <a:tcPr marL="68580" marR="68580" marT="0" marB="0">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rgbClr val="FFFFFC"/>
                    </a:solidFill>
                  </a:tcPr>
                </a:tc>
                <a:tc>
                  <a:txBody>
                    <a:bodyPr/>
                    <a:lstStyle>
                      <a:lvl1pPr marL="0" lvl="0" indent="0" algn="l" defTabSz="914400" rtl="0" eaLnBrk="0" fontAlgn="base" latinLnBrk="0" hangingPunct="0">
                        <a:lnSpc>
                          <a:spcPct val="100000"/>
                        </a:lnSpc>
                        <a:spcBef>
                          <a:spcPct val="0"/>
                        </a:spcBef>
                        <a:spcAft>
                          <a:spcPct val="0"/>
                        </a:spcAft>
                        <a:buNone/>
                        <a:defRPr sz="1600" b="1" i="0" u="none" kern="1200" baseline="0">
                          <a:solidFill>
                            <a:schemeClr val="tx1"/>
                          </a:solidFill>
                          <a:latin typeface="Arial" panose="020B0604020202020204" pitchFamily="34" charset="0"/>
                        </a:defRPr>
                      </a:lvl1pPr>
                      <a:lvl2pPr marL="457200" lvl="1"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100</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3</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25</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4</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5</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15</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26</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20</a:t>
                      </a:r>
                      <a:endParaRPr lang="ru-RU" altLang="en-US" sz="1000" b="1" dirty="0">
                        <a:solidFill>
                          <a:srgbClr val="000000"/>
                        </a:solidFill>
                        <a:latin typeface="Times New Roman" panose="02020603050405020304" pitchFamily="18" charset="0"/>
                        <a:ea typeface="Times New Roman" panose="02020603050405020304" pitchFamily="18" charset="0"/>
                      </a:endParaRPr>
                    </a:p>
                  </a:txBody>
                  <a:tcPr marL="68580" marR="68580" marT="0" marB="0">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rgbClr val="FFFFFC"/>
                    </a:solidFill>
                  </a:tcPr>
                </a:tc>
                <a:tc>
                  <a:txBody>
                    <a:bodyPr/>
                    <a:lstStyle>
                      <a:lvl1pPr marL="0" lvl="0" indent="0" algn="l" defTabSz="914400" rtl="0" eaLnBrk="0" fontAlgn="base" latinLnBrk="0" hangingPunct="0">
                        <a:lnSpc>
                          <a:spcPct val="100000"/>
                        </a:lnSpc>
                        <a:spcBef>
                          <a:spcPct val="0"/>
                        </a:spcBef>
                        <a:spcAft>
                          <a:spcPct val="0"/>
                        </a:spcAft>
                        <a:buNone/>
                        <a:defRPr sz="1600" b="1" i="0" u="none" kern="1200" baseline="0">
                          <a:solidFill>
                            <a:schemeClr val="tx1"/>
                          </a:solidFill>
                          <a:latin typeface="Arial" panose="020B0604020202020204" pitchFamily="34" charset="0"/>
                        </a:defRPr>
                      </a:lvl1pPr>
                      <a:lvl2pPr marL="457200" lvl="1"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100</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3/0</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25</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4</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5</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15</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8/2-3</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5</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20/6</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18</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14</a:t>
                      </a:r>
                      <a:endParaRPr lang="ru-RU" altLang="en-US" sz="1000" b="1" dirty="0">
                        <a:solidFill>
                          <a:srgbClr val="000000"/>
                        </a:solidFill>
                        <a:latin typeface="Times New Roman" panose="02020603050405020304" pitchFamily="18" charset="0"/>
                        <a:ea typeface="Times New Roman" panose="02020603050405020304" pitchFamily="18" charset="0"/>
                      </a:endParaRPr>
                    </a:p>
                  </a:txBody>
                  <a:tcPr marL="68580" marR="68580" marT="0" marB="0">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rgbClr val="FFFFFC"/>
                    </a:solidFill>
                  </a:tcPr>
                </a:tc>
                <a:tc>
                  <a:txBody>
                    <a:bodyPr/>
                    <a:lstStyle>
                      <a:lvl1pPr marL="0" lvl="0" indent="0" algn="l" defTabSz="914400" rtl="0" eaLnBrk="0" fontAlgn="base" latinLnBrk="0" hangingPunct="0">
                        <a:lnSpc>
                          <a:spcPct val="100000"/>
                        </a:lnSpc>
                        <a:spcBef>
                          <a:spcPct val="0"/>
                        </a:spcBef>
                        <a:spcAft>
                          <a:spcPct val="0"/>
                        </a:spcAft>
                        <a:buNone/>
                        <a:defRPr sz="1600" b="1" i="0" u="none" kern="1200" baseline="0">
                          <a:solidFill>
                            <a:schemeClr val="tx1"/>
                          </a:solidFill>
                          <a:latin typeface="Arial" panose="020B0604020202020204" pitchFamily="34" charset="0"/>
                        </a:defRPr>
                      </a:lvl1pPr>
                      <a:lvl2pPr marL="457200" lvl="1"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100</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3</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13</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4</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5</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15</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26</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20</a:t>
                      </a:r>
                      <a:endParaRPr lang="ru-RU" altLang="en-US" sz="1000" b="1" dirty="0">
                        <a:solidFill>
                          <a:srgbClr val="000000"/>
                        </a:solidFill>
                        <a:latin typeface="Times New Roman" panose="02020603050405020304" pitchFamily="18" charset="0"/>
                        <a:ea typeface="Times New Roman" panose="02020603050405020304" pitchFamily="18" charset="0"/>
                      </a:endParaRPr>
                    </a:p>
                  </a:txBody>
                  <a:tcPr marL="68580" marR="68580" marT="0" marB="0">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rgbClr val="FFFFFC"/>
                    </a:solidFill>
                  </a:tcPr>
                </a:tc>
                <a:tc>
                  <a:txBody>
                    <a:bodyPr/>
                    <a:lstStyle>
                      <a:lvl1pPr marL="0" lvl="0" indent="0" algn="l" defTabSz="914400" rtl="0" eaLnBrk="0" fontAlgn="base" latinLnBrk="0" hangingPunct="0">
                        <a:lnSpc>
                          <a:spcPct val="100000"/>
                        </a:lnSpc>
                        <a:spcBef>
                          <a:spcPct val="0"/>
                        </a:spcBef>
                        <a:spcAft>
                          <a:spcPct val="0"/>
                        </a:spcAft>
                        <a:buNone/>
                        <a:defRPr sz="1600" b="1" i="0" u="none" kern="1200" baseline="0">
                          <a:solidFill>
                            <a:schemeClr val="tx1"/>
                          </a:solidFill>
                          <a:latin typeface="Arial" panose="020B0604020202020204" pitchFamily="34" charset="0"/>
                        </a:defRPr>
                      </a:lvl1pPr>
                      <a:lvl2pPr marL="457200" lvl="1"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100</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3/0</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11</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4</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5</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15</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8/2-3</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5</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20/6</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18</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14</a:t>
                      </a:r>
                      <a:endParaRPr lang="ru-RU" altLang="en-US" sz="1000" b="1" dirty="0">
                        <a:solidFill>
                          <a:srgbClr val="000000"/>
                        </a:solidFill>
                        <a:latin typeface="Times New Roman" panose="02020603050405020304" pitchFamily="18" charset="0"/>
                        <a:ea typeface="Times New Roman" panose="02020603050405020304" pitchFamily="18" charset="0"/>
                      </a:endParaRPr>
                    </a:p>
                  </a:txBody>
                  <a:tcPr marL="68580" marR="68580" marT="0" marB="0">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rgbClr val="FFFFFC"/>
                    </a:solidFill>
                  </a:tcPr>
                </a:tc>
                <a:tc>
                  <a:txBody>
                    <a:bodyPr/>
                    <a:lstStyle>
                      <a:lvl1pPr marL="0" lvl="0" indent="0" algn="l" defTabSz="914400" rtl="0" eaLnBrk="0" fontAlgn="base" latinLnBrk="0" hangingPunct="0">
                        <a:lnSpc>
                          <a:spcPct val="100000"/>
                        </a:lnSpc>
                        <a:spcBef>
                          <a:spcPct val="0"/>
                        </a:spcBef>
                        <a:spcAft>
                          <a:spcPct val="0"/>
                        </a:spcAft>
                        <a:buNone/>
                        <a:defRPr sz="1600" b="1" i="0" u="none" kern="1200" baseline="0">
                          <a:solidFill>
                            <a:schemeClr val="tx1"/>
                          </a:solidFill>
                          <a:latin typeface="Arial" panose="020B0604020202020204" pitchFamily="34" charset="0"/>
                        </a:defRPr>
                      </a:lvl1pPr>
                      <a:lvl2pPr marL="457200" lvl="1"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100</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3</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16/14</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4</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3</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8</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16</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16</a:t>
                      </a:r>
                      <a:endParaRPr lang="ru-RU" altLang="en-US" sz="1000" b="1" dirty="0">
                        <a:solidFill>
                          <a:srgbClr val="000000"/>
                        </a:solidFill>
                        <a:latin typeface="Times New Roman" panose="02020603050405020304" pitchFamily="18" charset="0"/>
                        <a:ea typeface="Times New Roman" panose="02020603050405020304" pitchFamily="18" charset="0"/>
                      </a:endParaRPr>
                    </a:p>
                  </a:txBody>
                  <a:tcPr marL="68580" marR="68580" marT="0" marB="0">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rgbClr val="FFFFFC"/>
                    </a:solidFill>
                  </a:tcPr>
                </a:tc>
                <a:tc>
                  <a:txBody>
                    <a:bodyPr/>
                    <a:lstStyle>
                      <a:lvl1pPr marL="0" lvl="0" indent="0" algn="l" defTabSz="914400" rtl="0" eaLnBrk="0" fontAlgn="base" latinLnBrk="0" hangingPunct="0">
                        <a:lnSpc>
                          <a:spcPct val="100000"/>
                        </a:lnSpc>
                        <a:spcBef>
                          <a:spcPct val="0"/>
                        </a:spcBef>
                        <a:spcAft>
                          <a:spcPct val="0"/>
                        </a:spcAft>
                        <a:buNone/>
                        <a:defRPr sz="1600" b="1" i="0" u="none" kern="1200" baseline="0">
                          <a:solidFill>
                            <a:schemeClr val="tx1"/>
                          </a:solidFill>
                          <a:latin typeface="Arial" panose="020B0604020202020204" pitchFamily="34" charset="0"/>
                        </a:defRPr>
                      </a:lvl1pPr>
                      <a:lvl2pPr marL="457200" lvl="1"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100</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3</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15</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4</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5</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15</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10/3-4</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5</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20/7</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15</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12</a:t>
                      </a:r>
                      <a:endParaRPr lang="ru-RU" altLang="en-US" sz="1000" b="1" dirty="0">
                        <a:solidFill>
                          <a:srgbClr val="000000"/>
                        </a:solidFill>
                        <a:latin typeface="Times New Roman" panose="02020603050405020304" pitchFamily="18" charset="0"/>
                        <a:ea typeface="Times New Roman" panose="02020603050405020304" pitchFamily="18" charset="0"/>
                      </a:endParaRPr>
                    </a:p>
                  </a:txBody>
                  <a:tcPr marL="68580" marR="68580" marT="0" marB="0">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rgbClr val="FFFFFC"/>
                    </a:solidFill>
                  </a:tcPr>
                </a:tc>
                <a:tc>
                  <a:txBody>
                    <a:bodyPr/>
                    <a:lstStyle>
                      <a:lvl1pPr marL="0" lvl="0" indent="0" algn="l" defTabSz="914400" rtl="0" eaLnBrk="0" fontAlgn="base" latinLnBrk="0" hangingPunct="0">
                        <a:lnSpc>
                          <a:spcPct val="100000"/>
                        </a:lnSpc>
                        <a:spcBef>
                          <a:spcPct val="0"/>
                        </a:spcBef>
                        <a:spcAft>
                          <a:spcPct val="0"/>
                        </a:spcAft>
                        <a:buNone/>
                        <a:defRPr sz="1600" b="1" i="0" u="none" kern="1200" baseline="0">
                          <a:solidFill>
                            <a:schemeClr val="tx1"/>
                          </a:solidFill>
                          <a:latin typeface="Arial" panose="020B0604020202020204" pitchFamily="34" charset="0"/>
                        </a:defRPr>
                      </a:lvl1pPr>
                      <a:lvl2pPr marL="457200" lvl="1"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sz="1600" b="1"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100</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12,5</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4</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5</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15</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19</a:t>
                      </a: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endParaRPr sz="1000" b="1" dirty="0">
                        <a:solidFill>
                          <a:srgbClr val="000000"/>
                        </a:solidFill>
                        <a:latin typeface="Times New Roman" panose="02020603050405020304" pitchFamily="18" charset="0"/>
                        <a:cs typeface="Times New Roman" panose="02020603050405020304" pitchFamily="18" charset="0"/>
                      </a:endParaRPr>
                    </a:p>
                    <a:p>
                      <a:pPr lvl="0" algn="ctr" eaLnBrk="1" hangingPunct="1">
                        <a:lnSpc>
                          <a:spcPct val="115000"/>
                        </a:lnSpc>
                        <a:buNone/>
                      </a:pPr>
                      <a:r>
                        <a:rPr sz="1000" b="1" dirty="0">
                          <a:solidFill>
                            <a:srgbClr val="000000"/>
                          </a:solidFill>
                          <a:latin typeface="Times New Roman" panose="02020603050405020304" pitchFamily="18" charset="0"/>
                          <a:cs typeface="Times New Roman" panose="02020603050405020304" pitchFamily="18" charset="0"/>
                        </a:rPr>
                        <a:t>19</a:t>
                      </a:r>
                      <a:endParaRPr lang="ru-RU" altLang="en-US" sz="1000" b="1" dirty="0">
                        <a:solidFill>
                          <a:srgbClr val="000000"/>
                        </a:solidFill>
                        <a:latin typeface="Times New Roman" panose="02020603050405020304" pitchFamily="18" charset="0"/>
                        <a:ea typeface="Times New Roman" panose="02020603050405020304" pitchFamily="18" charset="0"/>
                      </a:endParaRPr>
                    </a:p>
                  </a:txBody>
                  <a:tcPr marL="68580" marR="68580" marT="0" marB="0">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rgbClr val="FFFFFC"/>
                    </a:solidFill>
                  </a:tcPr>
                </a:tc>
              </a:tr>
            </a:tbl>
          </a:graphicData>
        </a:graphic>
      </p:graphicFrame>
      <p:sp>
        <p:nvSpPr>
          <p:cNvPr id="12" name="Rectangle 22"/>
          <p:cNvSpPr>
            <a:spLocks noChangeArrowheads="1"/>
          </p:cNvSpPr>
          <p:nvPr/>
        </p:nvSpPr>
        <p:spPr bwMode="auto">
          <a:xfrm>
            <a:off x="0" y="0"/>
            <a:ext cx="9143365" cy="424815"/>
          </a:xfrm>
          <a:prstGeom prst="rect">
            <a:avLst/>
          </a:prstGeom>
          <a:solidFill>
            <a:schemeClr val="accent6">
              <a:lumMod val="75000"/>
            </a:schemeClr>
          </a:solidFill>
          <a:ln w="57150" cmpd="thickThin">
            <a:noFill/>
            <a:miter lim="800000"/>
          </a:ln>
        </p:spPr>
        <p:txBody>
          <a:bodyPr wrap="square">
            <a:noAutofit/>
          </a:bodyPr>
          <a:p>
            <a:pPr algn="ctr"/>
            <a:r>
              <a:rPr lang="ru-RU" altLang="ru-RU" sz="2400" b="1" dirty="0">
                <a:solidFill>
                  <a:srgbClr val="FFFF66"/>
                </a:solidFill>
                <a:latin typeface="Calibri Light" panose="020F0302020204030204" charset="0"/>
                <a:cs typeface="Calibri Light" panose="020F0302020204030204" charset="0"/>
                <a:sym typeface="+mn-ea"/>
              </a:rPr>
              <a:t>Нормативы по проверке и приведению оружия к нормальному бою</a:t>
            </a:r>
            <a:endParaRPr lang="ru-RU" altLang="ru-RU" sz="2400" b="1" dirty="0">
              <a:solidFill>
                <a:srgbClr val="FFFF66"/>
              </a:solidFill>
              <a:latin typeface="Calibri Light" panose="020F0302020204030204" charset="0"/>
              <a:cs typeface="Calibri Light" panose="020F0302020204030204" charset="0"/>
              <a:sym typeface="+mn-e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tuvaonline.ru/uploads/posts/2014-08/1409135003_tuvgu.jpg"/>
          <p:cNvPicPr>
            <a:picLocks noChangeAspect="1" noChangeArrowheads="1"/>
          </p:cNvPicPr>
          <p:nvPr/>
        </p:nvPicPr>
        <p:blipFill>
          <a:blip r:embed="rId1" cstate="print">
            <a:lum bright="70000" contrast="-70000"/>
            <a:extLst>
              <a:ext uri="{BEBA8EAE-BF5A-486C-A8C5-ECC9F3942E4B}">
                <a14:imgProps xmlns:a14="http://schemas.microsoft.com/office/drawing/2010/main">
                  <a14:imgLayer r:embed="rId2">
                    <a14:imgEffect>
                      <a14:sharpenSoften amount="25000"/>
                    </a14:imgEffect>
                  </a14:imgLayer>
                </a14:imgProps>
              </a:ext>
            </a:extLst>
          </a:blip>
          <a:srcRect/>
          <a:stretch>
            <a:fillRect/>
          </a:stretch>
        </p:blipFill>
        <p:spPr bwMode="auto">
          <a:xfrm>
            <a:off x="0" y="0"/>
            <a:ext cx="9144000" cy="6858000"/>
          </a:xfrm>
          <a:prstGeom prst="rect">
            <a:avLst/>
          </a:prstGeom>
          <a:noFill/>
        </p:spPr>
      </p:pic>
      <p:sp>
        <p:nvSpPr>
          <p:cNvPr id="4" name="Скругленный прямоугольник 3"/>
          <p:cNvSpPr/>
          <p:nvPr/>
        </p:nvSpPr>
        <p:spPr>
          <a:xfrm>
            <a:off x="683568" y="2348880"/>
            <a:ext cx="7848872" cy="2736304"/>
          </a:xfrm>
          <a:prstGeom prst="roundRect">
            <a:avLst/>
          </a:prstGeom>
          <a:ln w="28575">
            <a:solidFill>
              <a:srgbClr val="FF330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ru-RU" sz="2800" b="1" dirty="0">
                <a:sym typeface="+mn-ea"/>
              </a:rPr>
              <a:t>Выполнение нормативов по огневой подготовке № 13,14 </a:t>
            </a:r>
            <a:r>
              <a:rPr lang="ru-RU" sz="2800" b="1" spc="-50" dirty="0">
                <a:solidFill>
                  <a:schemeClr val="tx1"/>
                </a:solidFill>
                <a:uFillTx/>
                <a:ea typeface="+Основной текст (восточно-азиат" charset="0"/>
                <a:sym typeface="+mn-ea"/>
              </a:rPr>
              <a:t>АК-74, РПК-74, ПКМ, ПКТ, ПМ, СВД, РПГ-7, ГП-25.</a:t>
            </a:r>
            <a:r>
              <a:rPr lang="ru-RU" sz="2800" b="1" dirty="0">
                <a:sym typeface="+mn-ea"/>
              </a:rPr>
              <a:t> </a:t>
            </a:r>
            <a:endParaRPr lang="ru-RU" sz="2800" b="1" dirty="0">
              <a:sym typeface="+mn-ea"/>
            </a:endParaRPr>
          </a:p>
          <a:p>
            <a:pPr lvl="0" algn="ctr"/>
            <a:r>
              <a:rPr lang="ru-RU" sz="2800" b="1" dirty="0">
                <a:sym typeface="+mn-ea"/>
              </a:rPr>
              <a:t>Выполнение норматива по огневой подготовке </a:t>
            </a:r>
            <a:r>
              <a:rPr lang="ru-RU" sz="2800" b="1" spc="-100" dirty="0">
                <a:solidFill>
                  <a:schemeClr val="tx1"/>
                </a:solidFill>
                <a:uFillTx/>
                <a:ea typeface="+Основной текст (восточно-азиат" charset="0"/>
                <a:sym typeface="+mn-ea"/>
              </a:rPr>
              <a:t>№16 АК-74, РПК-74, ПКМ,  ПМ, СВД.</a:t>
            </a:r>
            <a:endParaRPr lang="ru-RU" sz="2800" b="1" spc="-100" dirty="0">
              <a:solidFill>
                <a:schemeClr val="tx1"/>
              </a:solidFill>
              <a:uFillTx/>
              <a:ea typeface="+Основной текст (восточно-азиат" charset="0"/>
              <a:sym typeface="+mn-ea"/>
            </a:endParaRPr>
          </a:p>
          <a:p>
            <a:pPr lvl="0" algn="ctr"/>
            <a:endParaRPr lang="ru-RU" sz="2800" b="1" dirty="0"/>
          </a:p>
        </p:txBody>
      </p:sp>
      <p:sp>
        <p:nvSpPr>
          <p:cNvPr id="7" name="Прямоугольник 6"/>
          <p:cNvSpPr/>
          <p:nvPr/>
        </p:nvSpPr>
        <p:spPr>
          <a:xfrm>
            <a:off x="179512" y="548680"/>
            <a:ext cx="8784976" cy="792088"/>
          </a:xfrm>
          <a:prstGeom prst="rect">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ru-RU" sz="3200" b="1" dirty="0" smtClean="0"/>
              <a:t>2</a:t>
            </a:r>
            <a:r>
              <a:rPr lang="ru-RU" sz="3200" b="1" dirty="0" smtClean="0"/>
              <a:t>-й учебный вопрос</a:t>
            </a:r>
            <a:endParaRPr lang="ru-RU" sz="3200" b="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5560" y="405130"/>
            <a:ext cx="9144000" cy="5600700"/>
          </a:xfrm>
          <a:prstGeom prst="rect">
            <a:avLst/>
          </a:prstGeom>
        </p:spPr>
        <p:txBody>
          <a:bodyPr wrap="square">
            <a:noAutofit/>
          </a:bodyPr>
          <a:lstStyle/>
          <a:p>
            <a:pPr algn="ctr">
              <a:spcBef>
                <a:spcPct val="0"/>
              </a:spcBef>
            </a:pPr>
            <a:r>
              <a:rPr lang="ru-RU" altLang="ru-RU" sz="2600" b="1" dirty="0" smtClean="0">
                <a:latin typeface="Bookman Old Style" panose="02050604050505020204" pitchFamily="18" charset="0"/>
              </a:rPr>
              <a:t>Разборка оружия может быть </a:t>
            </a:r>
            <a:endParaRPr lang="ru-RU" altLang="ru-RU" sz="2600" b="1" dirty="0" smtClean="0">
              <a:latin typeface="Bookman Old Style" panose="02050604050505020204" pitchFamily="18" charset="0"/>
            </a:endParaRPr>
          </a:p>
          <a:p>
            <a:pPr algn="ctr">
              <a:spcBef>
                <a:spcPct val="0"/>
              </a:spcBef>
            </a:pPr>
            <a:r>
              <a:rPr lang="ru-RU" altLang="ru-RU" sz="2600" b="1" dirty="0" smtClean="0">
                <a:latin typeface="Bookman Old Style" panose="02050604050505020204" pitchFamily="18" charset="0"/>
              </a:rPr>
              <a:t>неполная и полная</a:t>
            </a:r>
            <a:endParaRPr lang="ru-RU" altLang="ru-RU" sz="2600" b="1" dirty="0" smtClean="0">
              <a:latin typeface="Bookman Old Style" panose="02050604050505020204" pitchFamily="18" charset="0"/>
            </a:endParaRPr>
          </a:p>
          <a:p>
            <a:pPr>
              <a:spcBef>
                <a:spcPct val="0"/>
              </a:spcBef>
            </a:pPr>
            <a:r>
              <a:rPr lang="ru-RU" altLang="ru-RU" sz="2600" b="1" dirty="0" smtClean="0">
                <a:latin typeface="Arial" panose="020B0604020202020204" pitchFamily="34" charset="0"/>
              </a:rPr>
              <a:t>неполная</a:t>
            </a:r>
            <a:r>
              <a:rPr lang="ru-RU" altLang="ru-RU" sz="2600" b="1" dirty="0" smtClean="0">
                <a:solidFill>
                  <a:schemeClr val="accent2"/>
                </a:solidFill>
                <a:latin typeface="Arial" panose="020B0604020202020204" pitchFamily="34" charset="0"/>
              </a:rPr>
              <a:t>  </a:t>
            </a:r>
            <a:r>
              <a:rPr lang="ru-RU" altLang="ru-RU" sz="2600" dirty="0" smtClean="0">
                <a:solidFill>
                  <a:srgbClr val="0000FF"/>
                </a:solidFill>
                <a:latin typeface="Arial" panose="020B0604020202020204" pitchFamily="34" charset="0"/>
              </a:rPr>
              <a:t>— для чистки, смазки и осмотра оружия; </a:t>
            </a:r>
            <a:endParaRPr lang="ru-RU" altLang="ru-RU" sz="2600" dirty="0" smtClean="0">
              <a:solidFill>
                <a:srgbClr val="0000FF"/>
              </a:solidFill>
              <a:latin typeface="Arial" panose="020B0604020202020204" pitchFamily="34" charset="0"/>
            </a:endParaRPr>
          </a:p>
          <a:p>
            <a:pPr>
              <a:spcBef>
                <a:spcPct val="0"/>
              </a:spcBef>
            </a:pPr>
            <a:r>
              <a:rPr lang="ru-RU" altLang="ru-RU" sz="2600" b="1" dirty="0" smtClean="0">
                <a:latin typeface="Arial" panose="020B0604020202020204" pitchFamily="34" charset="0"/>
                <a:ea typeface="+Основной текст (восточно-азиат" charset="0"/>
              </a:rPr>
              <a:t>полная </a:t>
            </a:r>
            <a:r>
              <a:rPr lang="ru-RU" altLang="ru-RU" sz="2600" dirty="0" smtClean="0">
                <a:solidFill>
                  <a:srgbClr val="0000FF"/>
                </a:solidFill>
                <a:latin typeface="Arial" panose="020B0604020202020204" pitchFamily="34" charset="0"/>
                <a:ea typeface="+Основной текст (восточно-азиат" charset="0"/>
              </a:rPr>
              <a:t>—для чистки при сильном загрязнении оружия, после нахождения его под дождем или в снегу и при ремонте.</a:t>
            </a:r>
            <a:r>
              <a:rPr lang="ru-RU" altLang="ru-RU" sz="2600" b="1" dirty="0" smtClean="0">
                <a:solidFill>
                  <a:srgbClr val="0000FF"/>
                </a:solidFill>
                <a:latin typeface="Arial" panose="020B0604020202020204" pitchFamily="34" charset="0"/>
                <a:ea typeface="+Основной текст (восточно-азиат" charset="0"/>
              </a:rPr>
              <a:t> </a:t>
            </a:r>
            <a:endParaRPr lang="ru-RU" altLang="ru-RU" sz="2600" b="1" dirty="0" smtClean="0">
              <a:solidFill>
                <a:srgbClr val="0000FF"/>
              </a:solidFill>
              <a:latin typeface="Arial" panose="020B0604020202020204" pitchFamily="34" charset="0"/>
            </a:endParaRPr>
          </a:p>
          <a:p>
            <a:pPr algn="ctr">
              <a:spcBef>
                <a:spcPct val="0"/>
              </a:spcBef>
            </a:pPr>
            <a:r>
              <a:rPr lang="ru-RU" altLang="ru-RU" sz="2600" b="1" i="1" dirty="0" smtClean="0">
                <a:solidFill>
                  <a:srgbClr val="FF0000"/>
                </a:solidFill>
                <a:latin typeface="Arial" panose="020B0604020202020204" pitchFamily="34" charset="0"/>
              </a:rPr>
              <a:t>Излишне частая разборка оружия вредна, так как ускоряет изнашивание частей и механизмов.</a:t>
            </a:r>
            <a:endParaRPr lang="ru-RU" altLang="ru-RU" sz="2600" b="1" i="1" dirty="0" smtClean="0">
              <a:solidFill>
                <a:srgbClr val="0000FF"/>
              </a:solidFill>
              <a:latin typeface="Arial" panose="020B0604020202020204" pitchFamily="34" charset="0"/>
            </a:endParaRPr>
          </a:p>
          <a:p>
            <a:pPr>
              <a:spcBef>
                <a:spcPct val="0"/>
              </a:spcBef>
            </a:pPr>
            <a:r>
              <a:rPr lang="ru-RU" altLang="ru-RU" sz="2600" b="1" dirty="0" smtClean="0">
                <a:latin typeface="Arial" panose="020B0604020202020204" pitchFamily="34" charset="0"/>
              </a:rPr>
              <a:t>	</a:t>
            </a:r>
            <a:endParaRPr lang="ru-RU" altLang="ru-RU" sz="2600" b="1" dirty="0" smtClean="0">
              <a:latin typeface="Arial" panose="020B0604020202020204" pitchFamily="34" charset="0"/>
            </a:endParaRPr>
          </a:p>
          <a:p>
            <a:pPr algn="ctr">
              <a:spcBef>
                <a:spcPct val="0"/>
              </a:spcBef>
            </a:pPr>
            <a:r>
              <a:rPr lang="ru-RU" altLang="ru-RU" sz="2600" b="1" dirty="0" smtClean="0">
                <a:latin typeface="Arial" panose="020B0604020202020204" pitchFamily="34" charset="0"/>
              </a:rPr>
              <a:t>Разборку и сборку оружия производить: </a:t>
            </a:r>
            <a:endParaRPr lang="ru-RU" altLang="ru-RU" sz="2600" b="1" dirty="0" smtClean="0">
              <a:latin typeface="Arial" panose="020B0604020202020204" pitchFamily="34" charset="0"/>
            </a:endParaRPr>
          </a:p>
          <a:p>
            <a:pPr>
              <a:spcBef>
                <a:spcPct val="0"/>
              </a:spcBef>
              <a:buFontTx/>
              <a:buChar char="-"/>
            </a:pPr>
            <a:r>
              <a:rPr lang="ru-RU" altLang="ru-RU" sz="2600" b="1" spc="-50" dirty="0" smtClean="0">
                <a:solidFill>
                  <a:srgbClr val="0000FF"/>
                </a:solidFill>
                <a:uFillTx/>
                <a:latin typeface="Arial" panose="020B0604020202020204" pitchFamily="34" charset="0"/>
                <a:ea typeface="+Основной текст (восточно-азиат" charset="0"/>
              </a:rPr>
              <a:t>на столе или чистой подстилке или специальном столе;</a:t>
            </a:r>
            <a:r>
              <a:rPr lang="ru-RU" altLang="ru-RU" sz="2600" b="1" dirty="0" smtClean="0">
                <a:solidFill>
                  <a:srgbClr val="0000FF"/>
                </a:solidFill>
                <a:latin typeface="Arial" panose="020B0604020202020204" pitchFamily="34" charset="0"/>
              </a:rPr>
              <a:t> </a:t>
            </a:r>
            <a:endParaRPr lang="ru-RU" altLang="ru-RU" sz="2600" b="1" dirty="0" smtClean="0">
              <a:solidFill>
                <a:srgbClr val="0000FF"/>
              </a:solidFill>
              <a:latin typeface="Arial" panose="020B0604020202020204" pitchFamily="34" charset="0"/>
            </a:endParaRPr>
          </a:p>
          <a:p>
            <a:pPr>
              <a:spcBef>
                <a:spcPct val="0"/>
              </a:spcBef>
              <a:buFontTx/>
              <a:buChar char="-"/>
            </a:pPr>
            <a:r>
              <a:rPr lang="ru-RU" altLang="ru-RU" sz="2600" b="1" dirty="0" smtClean="0">
                <a:solidFill>
                  <a:srgbClr val="0000FF"/>
                </a:solidFill>
                <a:latin typeface="Arial" panose="020B0604020202020204" pitchFamily="34" charset="0"/>
              </a:rPr>
              <a:t>части и механизмы класть в порядке разборки, обращаться с ними осторожно, не класть одну часть на другую и не применять излишних усилий и резких ударов.</a:t>
            </a:r>
            <a:endParaRPr lang="ru-RU" sz="2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0"/>
            <a:ext cx="9144000" cy="836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Скругленный прямоугольник 1"/>
          <p:cNvSpPr/>
          <p:nvPr/>
        </p:nvSpPr>
        <p:spPr>
          <a:xfrm>
            <a:off x="179512" y="188640"/>
            <a:ext cx="8784976" cy="6264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ru-RU" sz="2400" b="1" dirty="0">
                <a:solidFill>
                  <a:srgbClr val="FF0000"/>
                </a:solidFill>
              </a:rPr>
              <a:t>Тема № </a:t>
            </a:r>
            <a:r>
              <a:rPr lang="ru-RU" sz="2400" b="1" dirty="0" smtClean="0">
                <a:solidFill>
                  <a:srgbClr val="FF0000"/>
                </a:solidFill>
              </a:rPr>
              <a:t>1.</a:t>
            </a:r>
            <a:r>
              <a:rPr lang="ru-RU" sz="2400" b="1" dirty="0"/>
              <a:t> </a:t>
            </a:r>
            <a:endParaRPr lang="ru-RU" sz="2400" b="1" dirty="0" smtClean="0"/>
          </a:p>
          <a:p>
            <a:pPr algn="ctr"/>
            <a:r>
              <a:rPr lang="ru-RU" sz="2400" b="1" dirty="0" smtClean="0"/>
              <a:t>Стрелковое </a:t>
            </a:r>
            <a:r>
              <a:rPr lang="ru-RU" sz="2400" b="1" dirty="0"/>
              <a:t>оружие, гранатометы и учебные стрелковые </a:t>
            </a:r>
            <a:r>
              <a:rPr lang="ru-RU" sz="2400" b="1" dirty="0" smtClean="0"/>
              <a:t>приборы</a:t>
            </a:r>
            <a:endParaRPr lang="ru-RU" sz="2400" b="1" dirty="0" smtClean="0"/>
          </a:p>
          <a:p>
            <a:pPr algn="ctr"/>
            <a:r>
              <a:rPr lang="ru-RU" sz="2400" b="1" dirty="0" smtClean="0">
                <a:solidFill>
                  <a:srgbClr val="FF0000"/>
                </a:solidFill>
              </a:rPr>
              <a:t> Занятие 7.</a:t>
            </a:r>
            <a:endParaRPr lang="ru-RU" sz="2400" b="1" dirty="0" smtClean="0">
              <a:solidFill>
                <a:srgbClr val="FF0000"/>
              </a:solidFill>
            </a:endParaRPr>
          </a:p>
          <a:p>
            <a:pPr algn="ctr"/>
            <a:r>
              <a:rPr lang="ru-RU" sz="2400" b="1" dirty="0">
                <a:sym typeface="+mn-ea"/>
              </a:rPr>
              <a:t>Рубежный контроль по теме № 1.</a:t>
            </a:r>
            <a:r>
              <a:rPr lang="ru-RU" sz="2400" b="1" dirty="0"/>
              <a:t> </a:t>
            </a:r>
            <a:endParaRPr lang="ru-RU" sz="2400"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овое поле 3"/>
          <p:cNvSpPr txBox="1"/>
          <p:nvPr/>
        </p:nvSpPr>
        <p:spPr>
          <a:xfrm>
            <a:off x="0" y="1628775"/>
            <a:ext cx="9144000" cy="2061210"/>
          </a:xfrm>
          <a:prstGeom prst="rect">
            <a:avLst/>
          </a:prstGeom>
          <a:noFill/>
        </p:spPr>
        <p:txBody>
          <a:bodyPr wrap="square" rtlCol="0" anchor="t">
            <a:spAutoFit/>
          </a:bodyPr>
          <a:p>
            <a:pPr algn="ctr"/>
            <a:r>
              <a:rPr lang="ru-RU" sz="3200" b="1" dirty="0">
                <a:solidFill>
                  <a:srgbClr val="FF0000"/>
                </a:solidFill>
                <a:latin typeface="Arial" panose="020B0604020202020204" pitchFamily="34" charset="0"/>
                <a:cs typeface="Arial" panose="020B0604020202020204" pitchFamily="34" charset="0"/>
                <a:sym typeface="+mn-ea"/>
              </a:rPr>
              <a:t>Условия и порядок выполнения нормативов Н-О-13,14 по неполной разборке и сборке</a:t>
            </a:r>
            <a:endParaRPr lang="ru-RU" sz="3200" b="1" dirty="0">
              <a:solidFill>
                <a:srgbClr val="FF0000"/>
              </a:solidFill>
              <a:latin typeface="Arial" panose="020B0604020202020204" pitchFamily="34" charset="0"/>
              <a:cs typeface="Arial" panose="020B0604020202020204" pitchFamily="34" charset="0"/>
              <a:sym typeface="+mn-ea"/>
            </a:endParaRPr>
          </a:p>
          <a:p>
            <a:pPr algn="ctr"/>
            <a:r>
              <a:rPr lang="ru-RU" sz="3200" b="1" dirty="0">
                <a:solidFill>
                  <a:srgbClr val="FF0000"/>
                </a:solidFill>
                <a:latin typeface="Arial" panose="020B0604020202020204" pitchFamily="34" charset="0"/>
                <a:cs typeface="Arial" panose="020B0604020202020204" pitchFamily="34" charset="0"/>
                <a:sym typeface="+mn-ea"/>
              </a:rPr>
              <a:t> </a:t>
            </a:r>
            <a:r>
              <a:rPr lang="ru-RU" altLang="en-US" sz="3200" b="1" dirty="0">
                <a:solidFill>
                  <a:srgbClr val="FF0000"/>
                </a:solidFill>
                <a:latin typeface="Arial" panose="020B0604020202020204" pitchFamily="34" charset="0"/>
                <a:cs typeface="Arial" panose="020B0604020202020204" pitchFamily="34" charset="0"/>
                <a:sym typeface="+mn-ea"/>
              </a:rPr>
              <a:t>автомата</a:t>
            </a:r>
            <a:r>
              <a:rPr lang="ru-RU" sz="3200" b="1" dirty="0">
                <a:solidFill>
                  <a:srgbClr val="FF0000"/>
                </a:solidFill>
                <a:latin typeface="Arial" panose="020B0604020202020204" pitchFamily="34" charset="0"/>
                <a:cs typeface="Arial" panose="020B0604020202020204" pitchFamily="34" charset="0"/>
                <a:sym typeface="+mn-ea"/>
              </a:rPr>
              <a:t> Калашникова (АК-74).</a:t>
            </a:r>
            <a:endParaRPr lang="ru-RU" altLang="en-US" sz="3200" b="1" dirty="0">
              <a:solidFill>
                <a:srgbClr val="FF0000"/>
              </a:solidFill>
              <a:latin typeface="Arial" panose="020B0604020202020204" pitchFamily="34" charset="0"/>
              <a:cs typeface="Arial" panose="020B0604020202020204" pitchFamily="34" charset="0"/>
              <a:sym typeface="+mn-e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36" name="TextBox 3"/>
          <p:cNvSpPr txBox="1">
            <a:spLocks noChangeArrowheads="1"/>
          </p:cNvSpPr>
          <p:nvPr/>
        </p:nvSpPr>
        <p:spPr bwMode="auto">
          <a:xfrm>
            <a:off x="0" y="16510"/>
            <a:ext cx="91363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0000"/>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eaLnBrk="0" hangingPunct="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eaLnBrk="0" hangingPunct="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eaLnBrk="0" hangingPunct="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eaLnBrk="0" hangingPunct="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ru-RU" altLang="ru-RU" sz="2400" b="1">
                <a:latin typeface="Arial" panose="020B0604020202020204" pitchFamily="34" charset="0"/>
              </a:rPr>
              <a:t>Временные показатели неполной разборки  АК-74</a:t>
            </a:r>
            <a:endParaRPr lang="ru-RU" altLang="ru-RU" sz="2400" b="1">
              <a:latin typeface="Arial" panose="020B0604020202020204" pitchFamily="34" charset="0"/>
            </a:endParaRPr>
          </a:p>
        </p:txBody>
      </p:sp>
      <p:graphicFrame>
        <p:nvGraphicFramePr>
          <p:cNvPr id="2" name="Таблица 1"/>
          <p:cNvGraphicFramePr/>
          <p:nvPr>
            <p:custDataLst>
              <p:tags r:id="rId1"/>
            </p:custDataLst>
          </p:nvPr>
        </p:nvGraphicFramePr>
        <p:xfrm>
          <a:off x="3810" y="404495"/>
          <a:ext cx="9103360" cy="2240915"/>
        </p:xfrm>
        <a:graphic>
          <a:graphicData uri="http://schemas.openxmlformats.org/drawingml/2006/table">
            <a:tbl>
              <a:tblPr/>
              <a:tblGrid>
                <a:gridCol w="3124835"/>
                <a:gridCol w="1993265"/>
                <a:gridCol w="1992630"/>
                <a:gridCol w="1992630"/>
              </a:tblGrid>
              <a:tr h="770890">
                <a:tc>
                  <a:txBody>
                    <a:bodyPr/>
                    <a:p>
                      <a:pPr algn="ctr">
                        <a:spcBef>
                          <a:spcPct val="0"/>
                        </a:spcBef>
                        <a:spcAft>
                          <a:spcPct val="0"/>
                        </a:spcAft>
                      </a:pPr>
                      <a:endParaRPr sz="2000" b="1">
                        <a:latin typeface="Arial" panose="020B0604020202020204" pitchFamily="34" charset="0"/>
                        <a:ea typeface="Times New Roman" panose="02020603050405020304"/>
                        <a:cs typeface="Arial" panose="020B0604020202020204" pitchFamily="34" charset="0"/>
                      </a:endParaRPr>
                    </a:p>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Оценка </a:t>
                      </a:r>
                      <a:endParaRPr sz="2000" b="1">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В нормальных условиях</a:t>
                      </a:r>
                      <a:endParaRPr sz="2000" b="1">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В ОЗК</a:t>
                      </a:r>
                      <a:endParaRPr sz="2000" b="1">
                        <a:latin typeface="Arial" panose="020B0604020202020204" pitchFamily="34" charset="0"/>
                        <a:ea typeface="Times New Roman" panose="02020603050405020304"/>
                        <a:cs typeface="Arial" panose="020B0604020202020204" pitchFamily="34" charset="0"/>
                      </a:endParaRPr>
                    </a:p>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+25%</a:t>
                      </a:r>
                      <a:endParaRPr sz="2000" b="1">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В противогазе</a:t>
                      </a:r>
                      <a:endParaRPr sz="2000" b="1">
                        <a:latin typeface="Arial" panose="020B0604020202020204" pitchFamily="34" charset="0"/>
                        <a:ea typeface="Times New Roman" panose="02020603050405020304"/>
                        <a:cs typeface="Arial" panose="020B0604020202020204" pitchFamily="34" charset="0"/>
                      </a:endParaRPr>
                    </a:p>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+10%</a:t>
                      </a:r>
                      <a:endParaRPr sz="2000" b="1">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r>
              <a:tr h="467995">
                <a:tc>
                  <a:txBody>
                    <a:bodyPr/>
                    <a:p>
                      <a:pPr marL="0" indent="0" algn="ctr">
                        <a:spcBef>
                          <a:spcPct val="0"/>
                        </a:spcBef>
                        <a:spcAft>
                          <a:spcPct val="0"/>
                        </a:spcAft>
                      </a:pPr>
                      <a:r>
                        <a:rPr sz="2000" b="1">
                          <a:solidFill>
                            <a:srgbClr val="FF0000"/>
                          </a:solidFill>
                          <a:latin typeface="Arial" panose="020B0604020202020204" pitchFamily="34" charset="0"/>
                          <a:ea typeface="Times New Roman" panose="02020603050405020304"/>
                          <a:cs typeface="Arial" panose="020B0604020202020204" pitchFamily="34" charset="0"/>
                        </a:rPr>
                        <a:t>Отлично</a:t>
                      </a:r>
                      <a:endParaRPr sz="2000" b="1">
                        <a:solidFill>
                          <a:srgbClr val="FF0000"/>
                        </a:solidFill>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15 с</a:t>
                      </a:r>
                      <a:endParaRPr sz="2000" b="1">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18 с</a:t>
                      </a:r>
                      <a:endParaRPr sz="2000" b="1">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16 с</a:t>
                      </a:r>
                      <a:endParaRPr sz="2000" b="1">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r>
              <a:tr h="467360">
                <a:tc>
                  <a:txBody>
                    <a:bodyPr/>
                    <a:p>
                      <a:pPr marL="0" indent="0" algn="ctr">
                        <a:spcBef>
                          <a:spcPct val="0"/>
                        </a:spcBef>
                        <a:spcAft>
                          <a:spcPct val="0"/>
                        </a:spcAft>
                      </a:pPr>
                      <a:r>
                        <a:rPr sz="2000" b="1">
                          <a:solidFill>
                            <a:srgbClr val="00B050"/>
                          </a:solidFill>
                          <a:latin typeface="Arial" panose="020B0604020202020204" pitchFamily="34" charset="0"/>
                          <a:ea typeface="Times New Roman" panose="02020603050405020304"/>
                          <a:cs typeface="Arial" panose="020B0604020202020204" pitchFamily="34" charset="0"/>
                        </a:rPr>
                        <a:t>Хорошо</a:t>
                      </a:r>
                      <a:endParaRPr sz="2000" b="1">
                        <a:solidFill>
                          <a:srgbClr val="00B050"/>
                        </a:solidFill>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17 с</a:t>
                      </a:r>
                      <a:endParaRPr sz="2000" b="1">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21 с</a:t>
                      </a:r>
                      <a:endParaRPr sz="2000" b="1">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18 с</a:t>
                      </a:r>
                      <a:endParaRPr sz="2000" b="1">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r>
              <a:tr h="534670">
                <a:tc>
                  <a:txBody>
                    <a:bodyPr/>
                    <a:p>
                      <a:pPr marL="0" indent="0" algn="ctr">
                        <a:spcBef>
                          <a:spcPct val="0"/>
                        </a:spcBef>
                        <a:spcAft>
                          <a:spcPct val="0"/>
                        </a:spcAft>
                      </a:pPr>
                      <a:r>
                        <a:rPr sz="2000" b="1">
                          <a:solidFill>
                            <a:srgbClr val="1F497D"/>
                          </a:solidFill>
                          <a:latin typeface="Arial" panose="020B0604020202020204" pitchFamily="34" charset="0"/>
                          <a:ea typeface="Times New Roman" panose="02020603050405020304"/>
                          <a:cs typeface="Arial" panose="020B0604020202020204" pitchFamily="34" charset="0"/>
                        </a:rPr>
                        <a:t>Удовлетворительно </a:t>
                      </a:r>
                      <a:endParaRPr sz="2000" b="1">
                        <a:solidFill>
                          <a:srgbClr val="1F497D"/>
                        </a:solidFill>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19 с</a:t>
                      </a:r>
                      <a:endParaRPr sz="2000" b="1">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23 с</a:t>
                      </a:r>
                      <a:endParaRPr sz="2000" b="1">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21 с</a:t>
                      </a:r>
                      <a:endParaRPr sz="2000" b="1">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r>
            </a:tbl>
          </a:graphicData>
        </a:graphic>
      </p:graphicFrame>
      <p:sp>
        <p:nvSpPr>
          <p:cNvPr id="3" name="Текстовое поле 2"/>
          <p:cNvSpPr txBox="1"/>
          <p:nvPr/>
        </p:nvSpPr>
        <p:spPr>
          <a:xfrm>
            <a:off x="3810" y="2889885"/>
            <a:ext cx="9140190" cy="1198880"/>
          </a:xfrm>
          <a:prstGeom prst="rect">
            <a:avLst/>
          </a:prstGeom>
        </p:spPr>
        <p:txBody>
          <a:bodyPr wrap="square">
            <a:spAutoFit/>
          </a:bodyPr>
          <a:p>
            <a:pPr marL="0" indent="0" algn="just" defTabSz="266700">
              <a:spcBef>
                <a:spcPct val="0"/>
              </a:spcBef>
              <a:spcAft>
                <a:spcPct val="0"/>
              </a:spcAft>
            </a:pPr>
            <a:r>
              <a:rPr b="1" i="1">
                <a:latin typeface="Arial" panose="020B0604020202020204" pitchFamily="34" charset="0"/>
                <a:ea typeface="Times New Roman" panose="02020603050405020304"/>
                <a:cs typeface="Arial" panose="020B0604020202020204" pitchFamily="34" charset="0"/>
              </a:rPr>
              <a:t>При Т</a:t>
            </a:r>
            <a:r>
              <a:rPr b="1" i="1" baseline="-25000">
                <a:latin typeface="Arial" panose="020B0604020202020204" pitchFamily="34" charset="0"/>
                <a:ea typeface="Times New Roman" panose="02020603050405020304"/>
                <a:cs typeface="Arial" panose="020B0604020202020204" pitchFamily="34" charset="0"/>
              </a:rPr>
              <a:t>В</a:t>
            </a:r>
            <a:r>
              <a:rPr b="1" i="1">
                <a:latin typeface="Arial" panose="020B0604020202020204" pitchFamily="34" charset="0"/>
                <a:ea typeface="Times New Roman" panose="02020603050405020304"/>
                <a:cs typeface="Arial" panose="020B0604020202020204" pitchFamily="34" charset="0"/>
              </a:rPr>
              <a:t>=-10</a:t>
            </a:r>
            <a:r>
              <a:rPr b="1" i="1" baseline="30000">
                <a:latin typeface="Arial" panose="020B0604020202020204" pitchFamily="34" charset="0"/>
                <a:ea typeface="Times New Roman" panose="02020603050405020304"/>
                <a:cs typeface="Arial" panose="020B0604020202020204" pitchFamily="34" charset="0"/>
              </a:rPr>
              <a:t>0</a:t>
            </a:r>
            <a:r>
              <a:rPr b="1" i="1">
                <a:latin typeface="Arial" panose="020B0604020202020204" pitchFamily="34" charset="0"/>
                <a:ea typeface="Times New Roman" panose="02020603050405020304"/>
                <a:cs typeface="Arial" panose="020B0604020202020204" pitchFamily="34" charset="0"/>
              </a:rPr>
              <a:t>С и ниже и при Т</a:t>
            </a:r>
            <a:r>
              <a:rPr b="1" i="1" baseline="-25000">
                <a:latin typeface="Arial" panose="020B0604020202020204" pitchFamily="34" charset="0"/>
                <a:ea typeface="Times New Roman" panose="02020603050405020304"/>
                <a:cs typeface="Arial" panose="020B0604020202020204" pitchFamily="34" charset="0"/>
              </a:rPr>
              <a:t>В</a:t>
            </a:r>
            <a:r>
              <a:rPr b="1" i="1">
                <a:latin typeface="Arial" panose="020B0604020202020204" pitchFamily="34" charset="0"/>
                <a:ea typeface="Times New Roman" panose="02020603050405020304"/>
                <a:cs typeface="Arial" panose="020B0604020202020204" pitchFamily="34" charset="0"/>
              </a:rPr>
              <a:t>=+30</a:t>
            </a:r>
            <a:r>
              <a:rPr b="1" i="1" baseline="30000">
                <a:latin typeface="Arial" panose="020B0604020202020204" pitchFamily="34" charset="0"/>
                <a:ea typeface="Times New Roman" panose="02020603050405020304"/>
                <a:cs typeface="Arial" panose="020B0604020202020204" pitchFamily="34" charset="0"/>
              </a:rPr>
              <a:t>0</a:t>
            </a:r>
            <a:r>
              <a:rPr b="1" i="1">
                <a:latin typeface="Arial" panose="020B0604020202020204" pitchFamily="34" charset="0"/>
                <a:ea typeface="Times New Roman" panose="02020603050405020304"/>
                <a:cs typeface="Arial" panose="020B0604020202020204" pitchFamily="34" charset="0"/>
              </a:rPr>
              <a:t>С и выше, ночью и т. д. Время на выполнение норматива увеличивается по решению руководителя занятия не менее чем на 10%, но не более чем на 30% (с учетом совокупности отрицательных условий).</a:t>
            </a:r>
            <a:endParaRPr b="1" i="1">
              <a:latin typeface="Arial" panose="020B0604020202020204" pitchFamily="34" charset="0"/>
              <a:ea typeface="Times New Roman" panose="02020603050405020304"/>
              <a:cs typeface="Arial" panose="020B0604020202020204" pitchFamily="34" charset="0"/>
            </a:endParaRPr>
          </a:p>
        </p:txBody>
      </p:sp>
      <p:sp>
        <p:nvSpPr>
          <p:cNvPr id="5" name="Текстовое поле 4"/>
          <p:cNvSpPr txBox="1"/>
          <p:nvPr/>
        </p:nvSpPr>
        <p:spPr>
          <a:xfrm>
            <a:off x="0" y="3996690"/>
            <a:ext cx="9139555" cy="2861310"/>
          </a:xfrm>
          <a:prstGeom prst="rect">
            <a:avLst/>
          </a:prstGeom>
        </p:spPr>
        <p:txBody>
          <a:bodyPr wrap="square">
            <a:spAutoFit/>
          </a:bodyPr>
          <a:p>
            <a:pPr marL="0" indent="0" algn="ctr" defTabSz="266700">
              <a:spcBef>
                <a:spcPct val="0"/>
              </a:spcBef>
              <a:spcAft>
                <a:spcPct val="0"/>
              </a:spcAft>
            </a:pPr>
            <a:r>
              <a:rPr sz="2000" b="1">
                <a:solidFill>
                  <a:srgbClr val="FF0000"/>
                </a:solidFill>
                <a:latin typeface="Arial" panose="020B0604020202020204" pitchFamily="34" charset="0"/>
                <a:ea typeface="Times New Roman" panose="02020603050405020304"/>
                <a:cs typeface="Arial" panose="020B0604020202020204" pitchFamily="34" charset="0"/>
              </a:rPr>
              <a:t>Условия выполнения норматива</a:t>
            </a:r>
            <a:endParaRPr sz="2000" b="1">
              <a:latin typeface="Arial" panose="020B0604020202020204" pitchFamily="34" charset="0"/>
              <a:ea typeface="Times New Roman" panose="02020603050405020304"/>
              <a:cs typeface="Arial" panose="020B0604020202020204" pitchFamily="34" charset="0"/>
            </a:endParaRPr>
          </a:p>
          <a:p>
            <a:pPr marL="0" indent="0" algn="just" defTabSz="266700">
              <a:spcBef>
                <a:spcPct val="0"/>
              </a:spcBef>
              <a:spcAft>
                <a:spcPct val="0"/>
              </a:spcAft>
            </a:pPr>
            <a:r>
              <a:rPr lang="ru-RU" sz="2000">
                <a:latin typeface="Arial" panose="020B0604020202020204" pitchFamily="34" charset="0"/>
                <a:ea typeface="Wingdings" panose="05000000000000000000"/>
                <a:cs typeface="Arial" panose="020B0604020202020204" pitchFamily="34" charset="0"/>
              </a:rPr>
              <a:t>1.</a:t>
            </a:r>
            <a:r>
              <a:rPr sz="2000">
                <a:latin typeface="Arial" panose="020B0604020202020204" pitchFamily="34" charset="0"/>
                <a:ea typeface="Wingdings" panose="05000000000000000000"/>
                <a:cs typeface="Arial" panose="020B0604020202020204" pitchFamily="34" charset="0"/>
              </a:rPr>
              <a:t> </a:t>
            </a:r>
            <a:r>
              <a:rPr sz="2000" i="1">
                <a:latin typeface="Arial" panose="020B0604020202020204" pitchFamily="34" charset="0"/>
                <a:ea typeface="Times New Roman" panose="02020603050405020304"/>
                <a:cs typeface="Arial" panose="020B0604020202020204" pitchFamily="34" charset="0"/>
              </a:rPr>
              <a:t>Оружие на подстилке, инструмент наготове. Обучаемый находится у оружия. Перед разборкой пулемёт установить его на сошку дульной частью влево</a:t>
            </a:r>
            <a:endParaRPr sz="2000" i="1">
              <a:latin typeface="Arial" panose="020B0604020202020204" pitchFamily="34" charset="0"/>
              <a:ea typeface="Times New Roman" panose="02020603050405020304"/>
              <a:cs typeface="Arial" panose="020B0604020202020204" pitchFamily="34" charset="0"/>
            </a:endParaRPr>
          </a:p>
          <a:p>
            <a:pPr marL="0" indent="0" algn="just" defTabSz="266700">
              <a:spcBef>
                <a:spcPct val="0"/>
              </a:spcBef>
              <a:spcAft>
                <a:spcPct val="0"/>
              </a:spcAft>
            </a:pPr>
            <a:r>
              <a:rPr lang="ru-RU" sz="2000" i="1">
                <a:latin typeface="Arial" panose="020B0604020202020204" pitchFamily="34" charset="0"/>
                <a:ea typeface="Times New Roman" panose="02020603050405020304"/>
                <a:cs typeface="Arial" panose="020B0604020202020204" pitchFamily="34" charset="0"/>
              </a:rPr>
              <a:t>2. </a:t>
            </a:r>
            <a:r>
              <a:rPr sz="2000" i="1">
                <a:latin typeface="Arial" panose="020B0604020202020204" pitchFamily="34" charset="0"/>
                <a:ea typeface="Times New Roman" panose="02020603050405020304"/>
                <a:cs typeface="Arial" panose="020B0604020202020204" pitchFamily="34" charset="0"/>
              </a:rPr>
              <a:t>Время отсчитывается от команды </a:t>
            </a:r>
            <a:r>
              <a:rPr sz="2000" i="1">
                <a:solidFill>
                  <a:srgbClr val="FF0000"/>
                </a:solidFill>
                <a:latin typeface="Arial" panose="020B0604020202020204" pitchFamily="34" charset="0"/>
                <a:ea typeface="Times New Roman" panose="02020603050405020304"/>
                <a:cs typeface="Arial" panose="020B0604020202020204" pitchFamily="34" charset="0"/>
              </a:rPr>
              <a:t>«К неполной разборке оружия приступить»</a:t>
            </a:r>
            <a:r>
              <a:rPr sz="2000" i="1">
                <a:latin typeface="Arial" panose="020B0604020202020204" pitchFamily="34" charset="0"/>
                <a:ea typeface="Times New Roman" panose="02020603050405020304"/>
                <a:cs typeface="Arial" panose="020B0604020202020204" pitchFamily="34" charset="0"/>
              </a:rPr>
              <a:t> до доклада обучаемого </a:t>
            </a:r>
            <a:r>
              <a:rPr sz="2000" i="1">
                <a:solidFill>
                  <a:srgbClr val="FF0000"/>
                </a:solidFill>
                <a:latin typeface="Arial" panose="020B0604020202020204" pitchFamily="34" charset="0"/>
                <a:ea typeface="Times New Roman" panose="02020603050405020304"/>
                <a:cs typeface="Arial" panose="020B0604020202020204" pitchFamily="34" charset="0"/>
              </a:rPr>
              <a:t>«Готово</a:t>
            </a:r>
            <a:r>
              <a:rPr lang="ru-RU" sz="2000" i="1">
                <a:solidFill>
                  <a:srgbClr val="FF0000"/>
                </a:solidFill>
                <a:latin typeface="Arial" panose="020B0604020202020204" pitchFamily="34" charset="0"/>
                <a:ea typeface="Times New Roman" panose="02020603050405020304"/>
                <a:cs typeface="Arial" panose="020B0604020202020204" pitchFamily="34" charset="0"/>
              </a:rPr>
              <a:t>»</a:t>
            </a:r>
            <a:r>
              <a:rPr sz="2000" i="1">
                <a:solidFill>
                  <a:srgbClr val="000000"/>
                </a:solidFill>
                <a:latin typeface="Arial" panose="020B0604020202020204" pitchFamily="34" charset="0"/>
                <a:ea typeface="Times New Roman" panose="02020603050405020304"/>
                <a:cs typeface="Arial" panose="020B0604020202020204" pitchFamily="34" charset="0"/>
              </a:rPr>
              <a:t>.</a:t>
            </a:r>
            <a:endParaRPr sz="2000" i="1">
              <a:solidFill>
                <a:srgbClr val="000000"/>
              </a:solidFill>
              <a:latin typeface="Arial" panose="020B0604020202020204" pitchFamily="34" charset="0"/>
              <a:ea typeface="Times New Roman" panose="02020603050405020304"/>
              <a:cs typeface="Arial" panose="020B0604020202020204" pitchFamily="34" charset="0"/>
            </a:endParaRPr>
          </a:p>
          <a:p>
            <a:pPr marL="0" indent="0" algn="just" defTabSz="266700">
              <a:spcBef>
                <a:spcPct val="0"/>
              </a:spcBef>
              <a:spcAft>
                <a:spcPct val="0"/>
              </a:spcAft>
            </a:pPr>
            <a:r>
              <a:rPr lang="ru-RU" sz="2000" i="1">
                <a:latin typeface="Arial" panose="020B0604020202020204" pitchFamily="34" charset="0"/>
                <a:ea typeface="a_Timer"/>
                <a:cs typeface="Arial" panose="020B0604020202020204" pitchFamily="34" charset="0"/>
                <a:sym typeface="+mn-ea"/>
              </a:rPr>
              <a:t>3. </a:t>
            </a:r>
            <a:r>
              <a:rPr sz="2000" i="1">
                <a:latin typeface="Arial" panose="020B0604020202020204" pitchFamily="34" charset="0"/>
                <a:ea typeface="a_Timer"/>
                <a:cs typeface="Arial" panose="020B0604020202020204" pitchFamily="34" charset="0"/>
                <a:sym typeface="+mn-ea"/>
              </a:rPr>
              <a:t>При разборке </a:t>
            </a:r>
            <a:r>
              <a:rPr lang="ru-RU" sz="2000" i="1">
                <a:latin typeface="Arial" panose="020B0604020202020204" pitchFamily="34" charset="0"/>
                <a:ea typeface="a_Timer"/>
                <a:cs typeface="Arial" panose="020B0604020202020204" pitchFamily="34" charset="0"/>
                <a:sym typeface="+mn-ea"/>
              </a:rPr>
              <a:t>автомата</a:t>
            </a:r>
            <a:r>
              <a:rPr sz="2000" i="1">
                <a:latin typeface="Arial" panose="020B0604020202020204" pitchFamily="34" charset="0"/>
                <a:ea typeface="a_Timer"/>
                <a:cs typeface="Arial" panose="020B0604020202020204" pitchFamily="34" charset="0"/>
                <a:sym typeface="+mn-ea"/>
              </a:rPr>
              <a:t> части и механизмы класть в порядке разборки, обращаться с ними осторожно, не класть одну часть на другую и не применять излишних усилий и резких ударов.</a:t>
            </a:r>
            <a:endParaRPr sz="2000" i="1">
              <a:solidFill>
                <a:srgbClr val="000000"/>
              </a:solidFill>
              <a:latin typeface="Arial" panose="020B0604020202020204" pitchFamily="34" charset="0"/>
              <a:ea typeface="Times New Roman" panose="02020603050405020304"/>
              <a:cs typeface="Arial" panose="020B0604020202020204" pitchFamily="34" charset="0"/>
            </a:endParaRPr>
          </a:p>
        </p:txBody>
      </p:sp>
    </p:spTree>
  </p:cSld>
  <p:clrMapOvr>
    <a:masterClrMapping/>
  </p:clrMapOvr>
  <p:transition>
    <p:comb/>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36" name="TextBox 3"/>
          <p:cNvSpPr txBox="1">
            <a:spLocks noChangeArrowheads="1"/>
          </p:cNvSpPr>
          <p:nvPr/>
        </p:nvSpPr>
        <p:spPr bwMode="auto">
          <a:xfrm>
            <a:off x="31115" y="0"/>
            <a:ext cx="9112885" cy="697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spcBef>
                <a:spcPct val="20000"/>
              </a:spcBef>
              <a:buClr>
                <a:srgbClr val="000000"/>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eaLnBrk="0" hangingPunct="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eaLnBrk="0" hangingPunct="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eaLnBrk="0" hangingPunct="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eaLnBrk="0" hangingPunct="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ru-RU" altLang="ru-RU" sz="2400" b="1">
                <a:latin typeface="Arial" panose="020B0604020202020204" pitchFamily="34" charset="0"/>
              </a:rPr>
              <a:t>Временные показатели </a:t>
            </a:r>
            <a:r>
              <a:rPr lang="ru-RU" altLang="ru-RU" sz="2400" b="1">
                <a:latin typeface="Arial" panose="020B0604020202020204" pitchFamily="34" charset="0"/>
                <a:sym typeface="+mn-ea"/>
              </a:rPr>
              <a:t>сборки АК-74</a:t>
            </a:r>
            <a:endParaRPr lang="ru-RU" altLang="ru-RU" sz="2400" b="1">
              <a:latin typeface="Arial" panose="020B0604020202020204" pitchFamily="34" charset="0"/>
              <a:sym typeface="+mn-ea"/>
            </a:endParaRPr>
          </a:p>
          <a:p>
            <a:pPr algn="ctr" eaLnBrk="1" hangingPunct="1">
              <a:spcBef>
                <a:spcPct val="0"/>
              </a:spcBef>
              <a:buClrTx/>
              <a:buSzTx/>
              <a:buFontTx/>
              <a:buNone/>
            </a:pPr>
            <a:r>
              <a:rPr lang="ru-RU" altLang="ru-RU" sz="2400" b="1">
                <a:latin typeface="Arial" panose="020B0604020202020204" pitchFamily="34" charset="0"/>
                <a:sym typeface="+mn-ea"/>
              </a:rPr>
              <a:t> после </a:t>
            </a:r>
            <a:r>
              <a:rPr lang="ru-RU" altLang="ru-RU" sz="2400" b="1">
                <a:latin typeface="Arial" panose="020B0604020202020204" pitchFamily="34" charset="0"/>
              </a:rPr>
              <a:t>неполной разборки  </a:t>
            </a:r>
            <a:endParaRPr lang="ru-RU" altLang="ru-RU" sz="2400" b="1">
              <a:latin typeface="Arial" panose="020B0604020202020204" pitchFamily="34" charset="0"/>
            </a:endParaRPr>
          </a:p>
        </p:txBody>
      </p:sp>
      <p:graphicFrame>
        <p:nvGraphicFramePr>
          <p:cNvPr id="2" name="Таблица 1"/>
          <p:cNvGraphicFramePr/>
          <p:nvPr>
            <p:custDataLst>
              <p:tags r:id="rId1"/>
            </p:custDataLst>
          </p:nvPr>
        </p:nvGraphicFramePr>
        <p:xfrm>
          <a:off x="635" y="764540"/>
          <a:ext cx="9103360" cy="2240915"/>
        </p:xfrm>
        <a:graphic>
          <a:graphicData uri="http://schemas.openxmlformats.org/drawingml/2006/table">
            <a:tbl>
              <a:tblPr/>
              <a:tblGrid>
                <a:gridCol w="3124835"/>
                <a:gridCol w="1993265"/>
                <a:gridCol w="1992630"/>
                <a:gridCol w="1992630"/>
              </a:tblGrid>
              <a:tr h="770890">
                <a:tc>
                  <a:txBody>
                    <a:bodyPr/>
                    <a:p>
                      <a:pPr algn="ctr">
                        <a:spcBef>
                          <a:spcPct val="0"/>
                        </a:spcBef>
                        <a:spcAft>
                          <a:spcPct val="0"/>
                        </a:spcAft>
                      </a:pPr>
                      <a:endParaRPr sz="2000" b="1">
                        <a:latin typeface="Arial" panose="020B0604020202020204" pitchFamily="34" charset="0"/>
                        <a:ea typeface="Times New Roman" panose="02020603050405020304"/>
                        <a:cs typeface="Arial" panose="020B0604020202020204" pitchFamily="34" charset="0"/>
                      </a:endParaRPr>
                    </a:p>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Оценка </a:t>
                      </a:r>
                      <a:endParaRPr sz="2000" b="1">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В нормальных условиях</a:t>
                      </a:r>
                      <a:endParaRPr sz="2000" b="1">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В ОЗК</a:t>
                      </a:r>
                      <a:endParaRPr sz="2000" b="1">
                        <a:latin typeface="Arial" panose="020B0604020202020204" pitchFamily="34" charset="0"/>
                        <a:ea typeface="Times New Roman" panose="02020603050405020304"/>
                        <a:cs typeface="Arial" panose="020B0604020202020204" pitchFamily="34" charset="0"/>
                      </a:endParaRPr>
                    </a:p>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+25%</a:t>
                      </a:r>
                      <a:endParaRPr sz="2000" b="1">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В противогазе</a:t>
                      </a:r>
                      <a:endParaRPr sz="2000" b="1">
                        <a:latin typeface="Arial" panose="020B0604020202020204" pitchFamily="34" charset="0"/>
                        <a:ea typeface="Times New Roman" panose="02020603050405020304"/>
                        <a:cs typeface="Arial" panose="020B0604020202020204" pitchFamily="34" charset="0"/>
                      </a:endParaRPr>
                    </a:p>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+10%</a:t>
                      </a:r>
                      <a:endParaRPr sz="2000" b="1">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r>
              <a:tr h="467995">
                <a:tc>
                  <a:txBody>
                    <a:bodyPr/>
                    <a:p>
                      <a:pPr marL="0" indent="0" algn="ctr">
                        <a:spcBef>
                          <a:spcPct val="0"/>
                        </a:spcBef>
                        <a:spcAft>
                          <a:spcPct val="0"/>
                        </a:spcAft>
                      </a:pPr>
                      <a:r>
                        <a:rPr sz="2000" b="1">
                          <a:solidFill>
                            <a:srgbClr val="FF0000"/>
                          </a:solidFill>
                          <a:latin typeface="Arial" panose="020B0604020202020204" pitchFamily="34" charset="0"/>
                          <a:ea typeface="Times New Roman" panose="02020603050405020304"/>
                          <a:cs typeface="Arial" panose="020B0604020202020204" pitchFamily="34" charset="0"/>
                        </a:rPr>
                        <a:t>Отлично</a:t>
                      </a:r>
                      <a:endParaRPr sz="2000" b="1">
                        <a:solidFill>
                          <a:srgbClr val="FF0000"/>
                        </a:solidFill>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25 с</a:t>
                      </a:r>
                      <a:endParaRPr sz="2000" b="1">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32 с</a:t>
                      </a:r>
                      <a:endParaRPr sz="2000" b="1">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28 с</a:t>
                      </a:r>
                      <a:endParaRPr sz="2000" b="1">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r>
              <a:tr h="467360">
                <a:tc>
                  <a:txBody>
                    <a:bodyPr/>
                    <a:p>
                      <a:pPr marL="0" indent="0" algn="ctr">
                        <a:spcBef>
                          <a:spcPct val="0"/>
                        </a:spcBef>
                        <a:spcAft>
                          <a:spcPct val="0"/>
                        </a:spcAft>
                      </a:pPr>
                      <a:r>
                        <a:rPr sz="2000" b="1">
                          <a:solidFill>
                            <a:srgbClr val="00B050"/>
                          </a:solidFill>
                          <a:latin typeface="Arial" panose="020B0604020202020204" pitchFamily="34" charset="0"/>
                          <a:ea typeface="Times New Roman" panose="02020603050405020304"/>
                          <a:cs typeface="Arial" panose="020B0604020202020204" pitchFamily="34" charset="0"/>
                        </a:rPr>
                        <a:t>Хорошо</a:t>
                      </a:r>
                      <a:endParaRPr sz="2000" b="1">
                        <a:solidFill>
                          <a:srgbClr val="00B050"/>
                        </a:solidFill>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27 с</a:t>
                      </a:r>
                      <a:endParaRPr sz="2000" b="1">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34 с</a:t>
                      </a:r>
                      <a:endParaRPr sz="2000" b="1">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30 с</a:t>
                      </a:r>
                      <a:endParaRPr sz="2000" b="1">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r>
              <a:tr h="534670">
                <a:tc>
                  <a:txBody>
                    <a:bodyPr/>
                    <a:p>
                      <a:pPr marL="0" indent="0" algn="ctr">
                        <a:spcBef>
                          <a:spcPct val="0"/>
                        </a:spcBef>
                        <a:spcAft>
                          <a:spcPct val="0"/>
                        </a:spcAft>
                      </a:pPr>
                      <a:r>
                        <a:rPr sz="2000" b="1">
                          <a:solidFill>
                            <a:srgbClr val="1F497D"/>
                          </a:solidFill>
                          <a:latin typeface="Arial" panose="020B0604020202020204" pitchFamily="34" charset="0"/>
                          <a:ea typeface="Times New Roman" panose="02020603050405020304"/>
                          <a:cs typeface="Arial" panose="020B0604020202020204" pitchFamily="34" charset="0"/>
                        </a:rPr>
                        <a:t>Удовлетворительно </a:t>
                      </a:r>
                      <a:endParaRPr sz="2000" b="1">
                        <a:solidFill>
                          <a:srgbClr val="1F497D"/>
                        </a:solidFill>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32 с</a:t>
                      </a:r>
                      <a:endParaRPr sz="2000" b="1">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40 с</a:t>
                      </a:r>
                      <a:endParaRPr sz="2000" b="1">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35 с</a:t>
                      </a:r>
                      <a:endParaRPr sz="2000" b="1">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r>
            </a:tbl>
          </a:graphicData>
        </a:graphic>
      </p:graphicFrame>
      <p:sp>
        <p:nvSpPr>
          <p:cNvPr id="3" name="Текстовое поле 2"/>
          <p:cNvSpPr txBox="1"/>
          <p:nvPr/>
        </p:nvSpPr>
        <p:spPr>
          <a:xfrm>
            <a:off x="0" y="3240405"/>
            <a:ext cx="9140190" cy="1198880"/>
          </a:xfrm>
          <a:prstGeom prst="rect">
            <a:avLst/>
          </a:prstGeom>
        </p:spPr>
        <p:txBody>
          <a:bodyPr wrap="square">
            <a:spAutoFit/>
          </a:bodyPr>
          <a:p>
            <a:pPr marL="0" indent="0" algn="just" defTabSz="266700">
              <a:spcBef>
                <a:spcPct val="0"/>
              </a:spcBef>
              <a:spcAft>
                <a:spcPct val="0"/>
              </a:spcAft>
            </a:pPr>
            <a:r>
              <a:rPr b="1" i="1">
                <a:latin typeface="Arial" panose="020B0604020202020204" pitchFamily="34" charset="0"/>
                <a:ea typeface="Times New Roman" panose="02020603050405020304"/>
                <a:cs typeface="Arial" panose="020B0604020202020204" pitchFamily="34" charset="0"/>
              </a:rPr>
              <a:t>При Т</a:t>
            </a:r>
            <a:r>
              <a:rPr b="1" i="1" baseline="-25000">
                <a:latin typeface="Arial" panose="020B0604020202020204" pitchFamily="34" charset="0"/>
                <a:ea typeface="Times New Roman" panose="02020603050405020304"/>
                <a:cs typeface="Arial" panose="020B0604020202020204" pitchFamily="34" charset="0"/>
              </a:rPr>
              <a:t>В</a:t>
            </a:r>
            <a:r>
              <a:rPr b="1" i="1">
                <a:latin typeface="Arial" panose="020B0604020202020204" pitchFamily="34" charset="0"/>
                <a:ea typeface="Times New Roman" panose="02020603050405020304"/>
                <a:cs typeface="Arial" panose="020B0604020202020204" pitchFamily="34" charset="0"/>
              </a:rPr>
              <a:t>=-10</a:t>
            </a:r>
            <a:r>
              <a:rPr b="1" i="1" baseline="30000">
                <a:latin typeface="Arial" panose="020B0604020202020204" pitchFamily="34" charset="0"/>
                <a:ea typeface="Times New Roman" panose="02020603050405020304"/>
                <a:cs typeface="Arial" panose="020B0604020202020204" pitchFamily="34" charset="0"/>
              </a:rPr>
              <a:t>0</a:t>
            </a:r>
            <a:r>
              <a:rPr b="1" i="1">
                <a:latin typeface="Arial" panose="020B0604020202020204" pitchFamily="34" charset="0"/>
                <a:ea typeface="Times New Roman" panose="02020603050405020304"/>
                <a:cs typeface="Arial" panose="020B0604020202020204" pitchFamily="34" charset="0"/>
              </a:rPr>
              <a:t>С и ниже и при Т</a:t>
            </a:r>
            <a:r>
              <a:rPr b="1" i="1" baseline="-25000">
                <a:latin typeface="Arial" panose="020B0604020202020204" pitchFamily="34" charset="0"/>
                <a:ea typeface="Times New Roman" panose="02020603050405020304"/>
                <a:cs typeface="Arial" panose="020B0604020202020204" pitchFamily="34" charset="0"/>
              </a:rPr>
              <a:t>В</a:t>
            </a:r>
            <a:r>
              <a:rPr b="1" i="1">
                <a:latin typeface="Arial" panose="020B0604020202020204" pitchFamily="34" charset="0"/>
                <a:ea typeface="Times New Roman" panose="02020603050405020304"/>
                <a:cs typeface="Arial" panose="020B0604020202020204" pitchFamily="34" charset="0"/>
              </a:rPr>
              <a:t>=+30</a:t>
            </a:r>
            <a:r>
              <a:rPr b="1" i="1" baseline="30000">
                <a:latin typeface="Arial" panose="020B0604020202020204" pitchFamily="34" charset="0"/>
                <a:ea typeface="Times New Roman" panose="02020603050405020304"/>
                <a:cs typeface="Arial" panose="020B0604020202020204" pitchFamily="34" charset="0"/>
              </a:rPr>
              <a:t>0</a:t>
            </a:r>
            <a:r>
              <a:rPr b="1" i="1">
                <a:latin typeface="Arial" panose="020B0604020202020204" pitchFamily="34" charset="0"/>
                <a:ea typeface="Times New Roman" panose="02020603050405020304"/>
                <a:cs typeface="Arial" panose="020B0604020202020204" pitchFamily="34" charset="0"/>
              </a:rPr>
              <a:t>С и выше, ночью и т. д. Время на выполнение норматива увеличивается по решению руководителя занятия не менее чем на 10%, но не более чем на 30% (с учетом совокупности отрицательных условий).</a:t>
            </a:r>
            <a:endParaRPr b="1" i="1">
              <a:latin typeface="Arial" panose="020B0604020202020204" pitchFamily="34" charset="0"/>
              <a:ea typeface="Times New Roman" panose="02020603050405020304"/>
              <a:cs typeface="Arial" panose="020B0604020202020204" pitchFamily="34" charset="0"/>
            </a:endParaRPr>
          </a:p>
        </p:txBody>
      </p:sp>
      <p:sp>
        <p:nvSpPr>
          <p:cNvPr id="5" name="Текстовое поле 4"/>
          <p:cNvSpPr txBox="1"/>
          <p:nvPr/>
        </p:nvSpPr>
        <p:spPr>
          <a:xfrm>
            <a:off x="35560" y="4364990"/>
            <a:ext cx="9128760" cy="2245360"/>
          </a:xfrm>
          <a:prstGeom prst="rect">
            <a:avLst/>
          </a:prstGeom>
        </p:spPr>
        <p:txBody>
          <a:bodyPr wrap="square">
            <a:spAutoFit/>
          </a:bodyPr>
          <a:p>
            <a:pPr marL="0" indent="0" algn="ctr" defTabSz="266700">
              <a:spcBef>
                <a:spcPct val="0"/>
              </a:spcBef>
              <a:spcAft>
                <a:spcPct val="0"/>
              </a:spcAft>
            </a:pPr>
            <a:r>
              <a:rPr sz="2000" b="1">
                <a:solidFill>
                  <a:srgbClr val="FF0000"/>
                </a:solidFill>
                <a:latin typeface="Arial" panose="020B0604020202020204" pitchFamily="34" charset="0"/>
                <a:ea typeface="a_Timer"/>
                <a:cs typeface="Arial" panose="020B0604020202020204" pitchFamily="34" charset="0"/>
              </a:rPr>
              <a:t>Условия выполнения норматива</a:t>
            </a:r>
            <a:endParaRPr sz="2000" b="1">
              <a:latin typeface="Arial" panose="020B0604020202020204" pitchFamily="34" charset="0"/>
              <a:ea typeface="a_Timer"/>
              <a:cs typeface="Arial" panose="020B0604020202020204" pitchFamily="34" charset="0"/>
            </a:endParaRPr>
          </a:p>
          <a:p>
            <a:pPr marL="0" indent="0" algn="just" defTabSz="266700">
              <a:spcBef>
                <a:spcPct val="0"/>
              </a:spcBef>
              <a:spcAft>
                <a:spcPct val="0"/>
              </a:spcAft>
            </a:pPr>
            <a:r>
              <a:rPr lang="ru-RU" sz="2000" i="1">
                <a:latin typeface="Arial" panose="020B0604020202020204" pitchFamily="34" charset="0"/>
                <a:ea typeface="a_Timer"/>
                <a:cs typeface="Arial" panose="020B0604020202020204" pitchFamily="34" charset="0"/>
              </a:rPr>
              <a:t>1. </a:t>
            </a:r>
            <a:r>
              <a:rPr sz="2000" i="1">
                <a:latin typeface="Arial" panose="020B0604020202020204" pitchFamily="34" charset="0"/>
                <a:ea typeface="a_Timer"/>
                <a:cs typeface="Arial" panose="020B0604020202020204" pitchFamily="34" charset="0"/>
              </a:rPr>
              <a:t>Оружие разобрано. Части и механизмы аккуратно разложены на подстилке, инструмент наготове.  Обучаемый находится у оружия.</a:t>
            </a:r>
            <a:endParaRPr sz="2000" i="1">
              <a:latin typeface="Arial" panose="020B0604020202020204" pitchFamily="34" charset="0"/>
              <a:ea typeface="a_Timer"/>
              <a:cs typeface="Arial" panose="020B0604020202020204" pitchFamily="34" charset="0"/>
            </a:endParaRPr>
          </a:p>
          <a:p>
            <a:pPr marL="0" indent="0" algn="just" defTabSz="266700">
              <a:spcBef>
                <a:spcPct val="0"/>
              </a:spcBef>
              <a:spcAft>
                <a:spcPct val="0"/>
              </a:spcAft>
            </a:pPr>
            <a:r>
              <a:rPr lang="ru-RU" sz="2000" i="1">
                <a:latin typeface="Arial" panose="020B0604020202020204" pitchFamily="34" charset="0"/>
                <a:ea typeface="a_Timer"/>
                <a:cs typeface="Arial" panose="020B0604020202020204" pitchFamily="34" charset="0"/>
              </a:rPr>
              <a:t>2. </a:t>
            </a:r>
            <a:r>
              <a:rPr sz="2000" i="1">
                <a:latin typeface="Arial" panose="020B0604020202020204" pitchFamily="34" charset="0"/>
                <a:ea typeface="a_Timer"/>
                <a:cs typeface="Arial" panose="020B0604020202020204" pitchFamily="34" charset="0"/>
              </a:rPr>
              <a:t>Время отсчитывается от команды </a:t>
            </a:r>
            <a:r>
              <a:rPr sz="2000" i="1">
                <a:solidFill>
                  <a:srgbClr val="FF0000"/>
                </a:solidFill>
                <a:latin typeface="Arial" panose="020B0604020202020204" pitchFamily="34" charset="0"/>
                <a:ea typeface="a_Timer"/>
                <a:cs typeface="Arial" panose="020B0604020202020204" pitchFamily="34" charset="0"/>
              </a:rPr>
              <a:t>«К сборке оружия приступить»</a:t>
            </a:r>
            <a:r>
              <a:rPr sz="2000" i="1">
                <a:latin typeface="Arial" panose="020B0604020202020204" pitchFamily="34" charset="0"/>
                <a:ea typeface="a_Timer"/>
                <a:cs typeface="Arial" panose="020B0604020202020204" pitchFamily="34" charset="0"/>
              </a:rPr>
              <a:t> до доклада обучаемого </a:t>
            </a:r>
            <a:r>
              <a:rPr sz="2000" i="1">
                <a:solidFill>
                  <a:srgbClr val="FF0000"/>
                </a:solidFill>
                <a:latin typeface="Arial" panose="020B0604020202020204" pitchFamily="34" charset="0"/>
                <a:ea typeface="a_Timer"/>
                <a:cs typeface="Arial" panose="020B0604020202020204" pitchFamily="34" charset="0"/>
              </a:rPr>
              <a:t>«Готово»</a:t>
            </a:r>
            <a:r>
              <a:rPr sz="2000" i="1">
                <a:latin typeface="Arial" panose="020B0604020202020204" pitchFamily="34" charset="0"/>
                <a:ea typeface="a_Timer"/>
                <a:cs typeface="Arial" panose="020B0604020202020204" pitchFamily="34" charset="0"/>
              </a:rPr>
              <a:t>.</a:t>
            </a:r>
            <a:endParaRPr sz="2000" i="1">
              <a:latin typeface="Arial" panose="020B0604020202020204" pitchFamily="34" charset="0"/>
              <a:ea typeface="a_Timer"/>
              <a:cs typeface="Arial" panose="020B0604020202020204" pitchFamily="34" charset="0"/>
            </a:endParaRPr>
          </a:p>
          <a:p>
            <a:pPr marL="0" indent="0" algn="just" defTabSz="266700">
              <a:spcBef>
                <a:spcPct val="0"/>
              </a:spcBef>
              <a:spcAft>
                <a:spcPct val="0"/>
              </a:spcAft>
            </a:pPr>
            <a:r>
              <a:rPr lang="ru-RU" sz="2000" i="1">
                <a:solidFill>
                  <a:srgbClr val="000000"/>
                </a:solidFill>
                <a:latin typeface="Arial" panose="020B0604020202020204" pitchFamily="34" charset="0"/>
                <a:ea typeface="a_Timer"/>
                <a:cs typeface="Arial" panose="020B0604020202020204" pitchFamily="34" charset="0"/>
              </a:rPr>
              <a:t>3. </a:t>
            </a:r>
            <a:r>
              <a:rPr sz="2000" i="1">
                <a:solidFill>
                  <a:srgbClr val="000000"/>
                </a:solidFill>
                <a:latin typeface="Arial" panose="020B0604020202020204" pitchFamily="34" charset="0"/>
                <a:ea typeface="a_Timer"/>
                <a:cs typeface="Arial" panose="020B0604020202020204" pitchFamily="34" charset="0"/>
              </a:rPr>
              <a:t>Сборку </a:t>
            </a:r>
            <a:r>
              <a:rPr lang="ru-RU" sz="2000" i="1">
                <a:solidFill>
                  <a:srgbClr val="000000"/>
                </a:solidFill>
                <a:latin typeface="Arial" panose="020B0604020202020204" pitchFamily="34" charset="0"/>
                <a:ea typeface="a_Timer"/>
                <a:cs typeface="Arial" panose="020B0604020202020204" pitchFamily="34" charset="0"/>
              </a:rPr>
              <a:t>автома</a:t>
            </a:r>
            <a:r>
              <a:rPr sz="2000" i="1">
                <a:solidFill>
                  <a:srgbClr val="000000"/>
                </a:solidFill>
                <a:latin typeface="Arial" panose="020B0604020202020204" pitchFamily="34" charset="0"/>
                <a:ea typeface="a_Timer"/>
                <a:cs typeface="Arial" panose="020B0604020202020204" pitchFamily="34" charset="0"/>
              </a:rPr>
              <a:t>та производить без излишних усилий и резких ударов, сличая номера на его частях.</a:t>
            </a:r>
            <a:endParaRPr sz="2000" i="1">
              <a:solidFill>
                <a:srgbClr val="000000"/>
              </a:solidFill>
              <a:latin typeface="Arial" panose="020B0604020202020204" pitchFamily="34" charset="0"/>
              <a:ea typeface="a_Timer"/>
              <a:cs typeface="Arial" panose="020B0604020202020204" pitchFamily="34" charset="0"/>
            </a:endParaRPr>
          </a:p>
        </p:txBody>
      </p:sp>
    </p:spTree>
  </p:cSld>
  <p:clrMapOvr>
    <a:masterClrMapping/>
  </p:clrMapOvr>
  <p:transition>
    <p:comb/>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овое поле 3"/>
          <p:cNvSpPr txBox="1"/>
          <p:nvPr/>
        </p:nvSpPr>
        <p:spPr>
          <a:xfrm>
            <a:off x="0" y="1628775"/>
            <a:ext cx="9144000" cy="2061210"/>
          </a:xfrm>
          <a:prstGeom prst="rect">
            <a:avLst/>
          </a:prstGeom>
          <a:noFill/>
        </p:spPr>
        <p:txBody>
          <a:bodyPr wrap="square" rtlCol="0" anchor="t">
            <a:spAutoFit/>
          </a:bodyPr>
          <a:p>
            <a:pPr algn="ctr"/>
            <a:r>
              <a:rPr lang="ru-RU" sz="3200" b="1" dirty="0">
                <a:solidFill>
                  <a:srgbClr val="FF0000"/>
                </a:solidFill>
                <a:latin typeface="Arial" panose="020B0604020202020204" pitchFamily="34" charset="0"/>
                <a:cs typeface="Arial" panose="020B0604020202020204" pitchFamily="34" charset="0"/>
                <a:sym typeface="+mn-ea"/>
              </a:rPr>
              <a:t>Условия и порядок выполнения нормативов Н-О-13,14 по неполной разборке и сборке</a:t>
            </a:r>
            <a:endParaRPr lang="ru-RU" sz="3200" b="1" dirty="0">
              <a:solidFill>
                <a:srgbClr val="FF0000"/>
              </a:solidFill>
              <a:latin typeface="Arial" panose="020B0604020202020204" pitchFamily="34" charset="0"/>
              <a:cs typeface="Arial" panose="020B0604020202020204" pitchFamily="34" charset="0"/>
              <a:sym typeface="+mn-ea"/>
            </a:endParaRPr>
          </a:p>
          <a:p>
            <a:pPr algn="ctr"/>
            <a:r>
              <a:rPr lang="ru-RU" sz="3200" b="1" dirty="0">
                <a:solidFill>
                  <a:srgbClr val="FF0000"/>
                </a:solidFill>
                <a:latin typeface="Arial" panose="020B0604020202020204" pitchFamily="34" charset="0"/>
                <a:cs typeface="Arial" panose="020B0604020202020204" pitchFamily="34" charset="0"/>
                <a:sym typeface="+mn-ea"/>
              </a:rPr>
              <a:t> ручного пулемета Калашникова (РПК-74).</a:t>
            </a:r>
            <a:endParaRPr lang="ru-RU" altLang="en-US" sz="3200" b="1" dirty="0">
              <a:solidFill>
                <a:srgbClr val="FF0000"/>
              </a:solidFill>
              <a:latin typeface="Arial" panose="020B0604020202020204" pitchFamily="34" charset="0"/>
              <a:cs typeface="Arial" panose="020B0604020202020204" pitchFamily="34" charset="0"/>
              <a:sym typeface="+mn-e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2"/>
          <p:cNvSpPr>
            <a:spLocks noChangeArrowheads="1"/>
          </p:cNvSpPr>
          <p:nvPr/>
        </p:nvSpPr>
        <p:spPr bwMode="auto">
          <a:xfrm>
            <a:off x="635" y="0"/>
            <a:ext cx="9144000" cy="533400"/>
          </a:xfrm>
          <a:prstGeom prst="rect">
            <a:avLst/>
          </a:prstGeom>
          <a:solidFill>
            <a:srgbClr val="C00000"/>
          </a:solidFill>
          <a:ln w="57150" cmpd="thickThin">
            <a:noFill/>
            <a:miter lim="800000"/>
          </a:ln>
        </p:spPr>
        <p:txBody>
          <a:bodyPr wrap="square">
            <a:noAutofit/>
          </a:bodyPr>
          <a:p>
            <a:pPr algn="ctr"/>
            <a:r>
              <a:rPr lang="ru-RU" sz="2400" b="1" dirty="0" smtClean="0">
                <a:solidFill>
                  <a:srgbClr val="FFFF00"/>
                </a:solidFill>
              </a:rPr>
              <a:t>Порядок неполной разборки РПК-74</a:t>
            </a:r>
            <a:endParaRPr lang="ru-RU" altLang="ru-RU" sz="2400" b="1" dirty="0">
              <a:solidFill>
                <a:srgbClr val="FFFF00"/>
              </a:solidFill>
            </a:endParaRPr>
          </a:p>
        </p:txBody>
      </p:sp>
      <p:sp>
        <p:nvSpPr>
          <p:cNvPr id="2" name="Rectangle 22"/>
          <p:cNvSpPr>
            <a:spLocks noChangeArrowheads="1"/>
          </p:cNvSpPr>
          <p:nvPr/>
        </p:nvSpPr>
        <p:spPr bwMode="auto">
          <a:xfrm>
            <a:off x="0" y="3352800"/>
            <a:ext cx="9144000" cy="528955"/>
          </a:xfrm>
          <a:prstGeom prst="rect">
            <a:avLst/>
          </a:prstGeom>
          <a:solidFill>
            <a:srgbClr val="C00000"/>
          </a:solidFill>
          <a:ln w="57150" cmpd="thickThin">
            <a:noFill/>
            <a:miter lim="800000"/>
          </a:ln>
        </p:spPr>
        <p:txBody>
          <a:bodyPr wrap="square">
            <a:noAutofit/>
          </a:bodyPr>
          <a:p>
            <a:pPr algn="ctr"/>
            <a:r>
              <a:rPr lang="ru-RU" sz="2400" b="1" dirty="0" smtClean="0">
                <a:solidFill>
                  <a:srgbClr val="FFFF00"/>
                </a:solidFill>
              </a:rPr>
              <a:t>Порядок сборки РПК-74</a:t>
            </a:r>
            <a:endParaRPr lang="ru-RU" altLang="ru-RU" sz="2400" b="1" dirty="0">
              <a:solidFill>
                <a:srgbClr val="FFFF00"/>
              </a:solidFill>
            </a:endParaRPr>
          </a:p>
        </p:txBody>
      </p:sp>
      <p:graphicFrame>
        <p:nvGraphicFramePr>
          <p:cNvPr id="5" name="Таблица 4"/>
          <p:cNvGraphicFramePr/>
          <p:nvPr>
            <p:custDataLst>
              <p:tags r:id="rId1"/>
            </p:custDataLst>
          </p:nvPr>
        </p:nvGraphicFramePr>
        <p:xfrm>
          <a:off x="47625" y="548640"/>
          <a:ext cx="9071610" cy="2667000"/>
        </p:xfrm>
        <a:graphic>
          <a:graphicData uri="http://schemas.openxmlformats.org/drawingml/2006/table">
            <a:tbl>
              <a:tblPr firstRow="1" bandRow="1">
                <a:tableStyleId>{5C22544A-7EE6-4342-B048-85BDC9FD1C3A}</a:tableStyleId>
              </a:tblPr>
              <a:tblGrid>
                <a:gridCol w="4536440"/>
                <a:gridCol w="4535170"/>
              </a:tblGrid>
              <a:tr h="381000">
                <a:tc gridSpan="2">
                  <a:txBody>
                    <a:bodyPr/>
                    <a:p>
                      <a:pPr algn="ctr">
                        <a:buNone/>
                      </a:pPr>
                      <a:r>
                        <a:rPr sz="1800">
                          <a:sym typeface="+mn-ea"/>
                        </a:rPr>
                        <a:t>Перед разборкой пулемета установить его на сошку дульной частью влево.</a:t>
                      </a:r>
                      <a:endParaRPr lang="ru-RU" altLang="en-US"/>
                    </a:p>
                  </a:txBody>
                  <a:tcPr/>
                </a:tc>
                <a:tc hMerge="1">
                  <a:tcPr/>
                </a:tc>
              </a:tr>
              <a:tr h="381000">
                <a:tc>
                  <a:txBody>
                    <a:bodyPr/>
                    <a:p>
                      <a:pPr>
                        <a:buNone/>
                      </a:pPr>
                      <a:r>
                        <a:rPr sz="1800">
                          <a:sym typeface="+mn-ea"/>
                        </a:rPr>
                        <a:t>1. Отделить магазин</a:t>
                      </a:r>
                      <a:r>
                        <a:rPr lang="ru-RU" sz="1800">
                          <a:sym typeface="+mn-ea"/>
                        </a:rPr>
                        <a:t>.</a:t>
                      </a:r>
                      <a:endParaRPr lang="ru-RU" sz="1800">
                        <a:sym typeface="+mn-ea"/>
                      </a:endParaRPr>
                    </a:p>
                  </a:txBody>
                  <a:tcPr/>
                </a:tc>
                <a:tc>
                  <a:txBody>
                    <a:bodyPr/>
                    <a:p>
                      <a:pPr>
                        <a:buNone/>
                      </a:pPr>
                      <a:r>
                        <a:rPr lang="ru-RU" sz="1800">
                          <a:sym typeface="+mn-ea"/>
                        </a:rPr>
                        <a:t>6</a:t>
                      </a:r>
                      <a:r>
                        <a:rPr sz="1800">
                          <a:sym typeface="+mn-ea"/>
                        </a:rPr>
                        <a:t>. </a:t>
                      </a:r>
                      <a:r>
                        <a:rPr lang="ru-RU" sz="1800">
                          <a:sym typeface="+mn-ea"/>
                        </a:rPr>
                        <a:t>Отделить</a:t>
                      </a:r>
                      <a:r>
                        <a:rPr sz="1800">
                          <a:sym typeface="+mn-ea"/>
                        </a:rPr>
                        <a:t> крышку ствольной коробки</a:t>
                      </a:r>
                      <a:r>
                        <a:rPr lang="ru-RU" sz="1800">
                          <a:sym typeface="+mn-ea"/>
                        </a:rPr>
                        <a:t>.</a:t>
                      </a:r>
                      <a:endParaRPr lang="ru-RU" sz="1800">
                        <a:sym typeface="+mn-ea"/>
                      </a:endParaRPr>
                    </a:p>
                  </a:txBody>
                  <a:tcPr/>
                </a:tc>
              </a:tr>
              <a:tr h="381000">
                <a:tc>
                  <a:txBody>
                    <a:bodyPr/>
                    <a:p>
                      <a:pPr>
                        <a:buNone/>
                      </a:pPr>
                      <a:r>
                        <a:rPr sz="1800">
                          <a:sym typeface="+mn-ea"/>
                        </a:rPr>
                        <a:t>2. Проверить, нет ли патрона в патроннике, сделать контрольный спуск</a:t>
                      </a:r>
                      <a:r>
                        <a:rPr lang="ru-RU" sz="1800">
                          <a:sym typeface="+mn-ea"/>
                        </a:rPr>
                        <a:t>.</a:t>
                      </a:r>
                      <a:endParaRPr lang="ru-RU" sz="1800">
                        <a:sym typeface="+mn-ea"/>
                      </a:endParaRPr>
                    </a:p>
                  </a:txBody>
                  <a:tcPr/>
                </a:tc>
                <a:tc>
                  <a:txBody>
                    <a:bodyPr/>
                    <a:p>
                      <a:pPr>
                        <a:buNone/>
                      </a:pPr>
                      <a:r>
                        <a:rPr sz="1800">
                          <a:sym typeface="+mn-ea"/>
                        </a:rPr>
                        <a:t>7. Отделить возвратный механизм</a:t>
                      </a:r>
                      <a:r>
                        <a:rPr lang="ru-RU" sz="1800">
                          <a:sym typeface="+mn-ea"/>
                        </a:rPr>
                        <a:t>.</a:t>
                      </a:r>
                      <a:endParaRPr lang="ru-RU" sz="1800">
                        <a:sym typeface="+mn-ea"/>
                      </a:endParaRPr>
                    </a:p>
                  </a:txBody>
                  <a:tcPr/>
                </a:tc>
              </a:tr>
              <a:tr h="381000">
                <a:tc>
                  <a:txBody>
                    <a:bodyPr/>
                    <a:p>
                      <a:pPr>
                        <a:buNone/>
                      </a:pPr>
                      <a:r>
                        <a:rPr sz="1800">
                          <a:sym typeface="+mn-ea"/>
                        </a:rPr>
                        <a:t>3. Вынуть пенал с принадлежностью</a:t>
                      </a:r>
                      <a:r>
                        <a:rPr lang="ru-RU" sz="1800">
                          <a:sym typeface="+mn-ea"/>
                        </a:rPr>
                        <a:t>.</a:t>
                      </a:r>
                      <a:endParaRPr lang="ru-RU" sz="1800">
                        <a:sym typeface="+mn-ea"/>
                      </a:endParaRPr>
                    </a:p>
                  </a:txBody>
                  <a:tcPr/>
                </a:tc>
                <a:tc>
                  <a:txBody>
                    <a:bodyPr/>
                    <a:p>
                      <a:pPr>
                        <a:buNone/>
                      </a:pPr>
                      <a:r>
                        <a:rPr sz="1800">
                          <a:sym typeface="+mn-ea"/>
                        </a:rPr>
                        <a:t>8. Отделить затворную раму с затвором</a:t>
                      </a:r>
                      <a:r>
                        <a:rPr lang="ru-RU" sz="1800">
                          <a:sym typeface="+mn-ea"/>
                        </a:rPr>
                        <a:t>.</a:t>
                      </a:r>
                      <a:endParaRPr lang="ru-RU" sz="1800">
                        <a:sym typeface="+mn-ea"/>
                      </a:endParaRPr>
                    </a:p>
                  </a:txBody>
                  <a:tcPr/>
                </a:tc>
              </a:tr>
              <a:tr h="381000">
                <a:tc>
                  <a:txBody>
                    <a:bodyPr/>
                    <a:p>
                      <a:pPr>
                        <a:buNone/>
                      </a:pPr>
                      <a:r>
                        <a:rPr sz="1800">
                          <a:sym typeface="+mn-ea"/>
                        </a:rPr>
                        <a:t>4. Отделить шомпол</a:t>
                      </a:r>
                      <a:r>
                        <a:rPr lang="ru-RU" sz="1800">
                          <a:sym typeface="+mn-ea"/>
                        </a:rPr>
                        <a:t>.</a:t>
                      </a:r>
                      <a:endParaRPr lang="ru-RU" sz="1800">
                        <a:sym typeface="+mn-ea"/>
                      </a:endParaRPr>
                    </a:p>
                  </a:txBody>
                  <a:tcPr/>
                </a:tc>
                <a:tc>
                  <a:txBody>
                    <a:bodyPr/>
                    <a:p>
                      <a:pPr>
                        <a:buNone/>
                      </a:pPr>
                      <a:r>
                        <a:rPr sz="1800">
                          <a:sym typeface="+mn-ea"/>
                        </a:rPr>
                        <a:t>9. Отделить затвор от затворной рамы</a:t>
                      </a:r>
                      <a:r>
                        <a:rPr lang="ru-RU" sz="1800">
                          <a:sym typeface="+mn-ea"/>
                        </a:rPr>
                        <a:t>.</a:t>
                      </a:r>
                      <a:endParaRPr lang="ru-RU" sz="1800">
                        <a:sym typeface="+mn-ea"/>
                      </a:endParaRPr>
                    </a:p>
                  </a:txBody>
                  <a:tcPr/>
                </a:tc>
              </a:tr>
              <a:tr h="381000">
                <a:tc>
                  <a:txBody>
                    <a:bodyPr/>
                    <a:p>
                      <a:pPr>
                        <a:buNone/>
                      </a:pPr>
                      <a:r>
                        <a:rPr sz="1800">
                          <a:sym typeface="+mn-ea"/>
                        </a:rPr>
                        <a:t>5. Отделить пламегаситель</a:t>
                      </a:r>
                      <a:r>
                        <a:rPr lang="ru-RU" sz="1800">
                          <a:sym typeface="+mn-ea"/>
                        </a:rPr>
                        <a:t>.</a:t>
                      </a:r>
                      <a:endParaRPr lang="ru-RU" sz="1800">
                        <a:sym typeface="+mn-ea"/>
                      </a:endParaRPr>
                    </a:p>
                  </a:txBody>
                  <a:tcPr/>
                </a:tc>
                <a:tc>
                  <a:txBody>
                    <a:bodyPr/>
                    <a:p>
                      <a:pPr>
                        <a:buNone/>
                      </a:pPr>
                      <a:r>
                        <a:rPr sz="1800">
                          <a:sym typeface="+mn-ea"/>
                        </a:rPr>
                        <a:t>10. Отделить газовую трубку со ствольной накладкой</a:t>
                      </a:r>
                      <a:r>
                        <a:rPr lang="ru-RU" sz="1800">
                          <a:sym typeface="+mn-ea"/>
                        </a:rPr>
                        <a:t>.</a:t>
                      </a:r>
                      <a:endParaRPr lang="ru-RU" sz="1800">
                        <a:sym typeface="+mn-ea"/>
                      </a:endParaRPr>
                    </a:p>
                  </a:txBody>
                  <a:tcPr/>
                </a:tc>
              </a:tr>
            </a:tbl>
          </a:graphicData>
        </a:graphic>
      </p:graphicFrame>
      <p:graphicFrame>
        <p:nvGraphicFramePr>
          <p:cNvPr id="6" name="Таблица 5"/>
          <p:cNvGraphicFramePr/>
          <p:nvPr/>
        </p:nvGraphicFramePr>
        <p:xfrm>
          <a:off x="47625" y="548640"/>
          <a:ext cx="9071610" cy="2804160"/>
        </p:xfrm>
        <a:graphic>
          <a:graphicData uri="http://schemas.openxmlformats.org/drawingml/2006/table">
            <a:tbl>
              <a:tblPr firstRow="1" bandRow="1">
                <a:tableStyleId>{5C22544A-7EE6-4342-B048-85BDC9FD1C3A}</a:tableStyleId>
              </a:tblPr>
              <a:tblGrid>
                <a:gridCol w="4536440"/>
                <a:gridCol w="4535170"/>
              </a:tblGrid>
              <a:tr h="381000">
                <a:tc gridSpan="2">
                  <a:txBody>
                    <a:bodyPr/>
                    <a:p>
                      <a:pPr algn="ctr">
                        <a:buNone/>
                      </a:pPr>
                      <a:r>
                        <a:rPr sz="1800">
                          <a:sym typeface="+mn-ea"/>
                        </a:rPr>
                        <a:t>Перед разборкой пулемета установить его на сошку дульной частью влево.</a:t>
                      </a:r>
                      <a:endParaRPr lang="ru-RU" altLang="en-US"/>
                    </a:p>
                  </a:txBody>
                  <a:tcPr/>
                </a:tc>
                <a:tc hMerge="1">
                  <a:tcPr/>
                </a:tc>
              </a:tr>
              <a:tr h="381000">
                <a:tc>
                  <a:txBody>
                    <a:bodyPr/>
                    <a:p>
                      <a:pPr>
                        <a:buNone/>
                      </a:pPr>
                      <a:r>
                        <a:rPr sz="1800" b="1">
                          <a:sym typeface="+mn-ea"/>
                        </a:rPr>
                        <a:t>1. Отделить магазин</a:t>
                      </a:r>
                      <a:r>
                        <a:rPr lang="ru-RU" sz="1800" b="1">
                          <a:sym typeface="+mn-ea"/>
                        </a:rPr>
                        <a:t>.</a:t>
                      </a:r>
                      <a:endParaRPr lang="ru-RU" sz="1800" b="1">
                        <a:sym typeface="+mn-ea"/>
                      </a:endParaRPr>
                    </a:p>
                  </a:txBody>
                  <a:tcPr/>
                </a:tc>
                <a:tc>
                  <a:txBody>
                    <a:bodyPr/>
                    <a:p>
                      <a:pPr>
                        <a:buNone/>
                      </a:pPr>
                      <a:r>
                        <a:rPr lang="ru-RU" sz="1800" b="1">
                          <a:sym typeface="+mn-ea"/>
                        </a:rPr>
                        <a:t>6</a:t>
                      </a:r>
                      <a:r>
                        <a:rPr sz="1800" b="1">
                          <a:sym typeface="+mn-ea"/>
                        </a:rPr>
                        <a:t>. </a:t>
                      </a:r>
                      <a:r>
                        <a:rPr lang="ru-RU" sz="1800" b="1">
                          <a:sym typeface="+mn-ea"/>
                        </a:rPr>
                        <a:t>Отделить</a:t>
                      </a:r>
                      <a:r>
                        <a:rPr sz="1800" b="1">
                          <a:sym typeface="+mn-ea"/>
                        </a:rPr>
                        <a:t> крышку ствольной коробки</a:t>
                      </a:r>
                      <a:r>
                        <a:rPr lang="ru-RU" sz="1800" b="1">
                          <a:sym typeface="+mn-ea"/>
                        </a:rPr>
                        <a:t>.</a:t>
                      </a:r>
                      <a:endParaRPr lang="ru-RU" sz="1800" b="1">
                        <a:sym typeface="+mn-ea"/>
                      </a:endParaRPr>
                    </a:p>
                  </a:txBody>
                  <a:tcPr/>
                </a:tc>
              </a:tr>
              <a:tr h="381000">
                <a:tc>
                  <a:txBody>
                    <a:bodyPr/>
                    <a:p>
                      <a:pPr>
                        <a:buNone/>
                      </a:pPr>
                      <a:r>
                        <a:rPr sz="1800" b="1">
                          <a:sym typeface="+mn-ea"/>
                        </a:rPr>
                        <a:t>2. Проверить, нет ли патрона в патроннике, сделать контрольный спуск</a:t>
                      </a:r>
                      <a:r>
                        <a:rPr lang="ru-RU" sz="1800" b="1">
                          <a:sym typeface="+mn-ea"/>
                        </a:rPr>
                        <a:t>.</a:t>
                      </a:r>
                      <a:endParaRPr lang="ru-RU" sz="1800" b="1">
                        <a:sym typeface="+mn-ea"/>
                      </a:endParaRPr>
                    </a:p>
                  </a:txBody>
                  <a:tcPr/>
                </a:tc>
                <a:tc>
                  <a:txBody>
                    <a:bodyPr/>
                    <a:p>
                      <a:pPr>
                        <a:buNone/>
                      </a:pPr>
                      <a:r>
                        <a:rPr sz="1800" b="1">
                          <a:sym typeface="+mn-ea"/>
                        </a:rPr>
                        <a:t>7. Отделить возвратный механизм</a:t>
                      </a:r>
                      <a:r>
                        <a:rPr lang="ru-RU" sz="1800" b="1">
                          <a:sym typeface="+mn-ea"/>
                        </a:rPr>
                        <a:t>.</a:t>
                      </a:r>
                      <a:endParaRPr lang="ru-RU" sz="1800" b="1">
                        <a:sym typeface="+mn-ea"/>
                      </a:endParaRPr>
                    </a:p>
                  </a:txBody>
                  <a:tcPr/>
                </a:tc>
              </a:tr>
              <a:tr h="381000">
                <a:tc>
                  <a:txBody>
                    <a:bodyPr/>
                    <a:p>
                      <a:pPr>
                        <a:buNone/>
                      </a:pPr>
                      <a:r>
                        <a:rPr sz="1800" b="1">
                          <a:sym typeface="+mn-ea"/>
                        </a:rPr>
                        <a:t>3. Вынуть пенал с принадлежностью</a:t>
                      </a:r>
                      <a:r>
                        <a:rPr lang="ru-RU" sz="1800" b="1">
                          <a:sym typeface="+mn-ea"/>
                        </a:rPr>
                        <a:t>.</a:t>
                      </a:r>
                      <a:endParaRPr lang="ru-RU" sz="1800" b="1">
                        <a:sym typeface="+mn-ea"/>
                      </a:endParaRPr>
                    </a:p>
                  </a:txBody>
                  <a:tcPr/>
                </a:tc>
                <a:tc>
                  <a:txBody>
                    <a:bodyPr/>
                    <a:p>
                      <a:pPr>
                        <a:buNone/>
                      </a:pPr>
                      <a:r>
                        <a:rPr sz="1800" b="1">
                          <a:sym typeface="+mn-ea"/>
                        </a:rPr>
                        <a:t>8. Отделить затворную раму с затвором</a:t>
                      </a:r>
                      <a:r>
                        <a:rPr lang="ru-RU" sz="1800" b="1">
                          <a:sym typeface="+mn-ea"/>
                        </a:rPr>
                        <a:t>.</a:t>
                      </a:r>
                      <a:endParaRPr lang="ru-RU" sz="1800" b="1">
                        <a:sym typeface="+mn-ea"/>
                      </a:endParaRPr>
                    </a:p>
                  </a:txBody>
                  <a:tcPr/>
                </a:tc>
              </a:tr>
              <a:tr h="381000">
                <a:tc>
                  <a:txBody>
                    <a:bodyPr/>
                    <a:p>
                      <a:pPr>
                        <a:buNone/>
                      </a:pPr>
                      <a:r>
                        <a:rPr sz="1800" b="1">
                          <a:sym typeface="+mn-ea"/>
                        </a:rPr>
                        <a:t>4. Отделить шомпол</a:t>
                      </a:r>
                      <a:r>
                        <a:rPr lang="ru-RU" sz="1800" b="1">
                          <a:sym typeface="+mn-ea"/>
                        </a:rPr>
                        <a:t>.</a:t>
                      </a:r>
                      <a:endParaRPr lang="ru-RU" sz="1800" b="1">
                        <a:sym typeface="+mn-ea"/>
                      </a:endParaRPr>
                    </a:p>
                  </a:txBody>
                  <a:tcPr/>
                </a:tc>
                <a:tc>
                  <a:txBody>
                    <a:bodyPr/>
                    <a:p>
                      <a:pPr>
                        <a:buNone/>
                      </a:pPr>
                      <a:r>
                        <a:rPr sz="1800" b="1">
                          <a:sym typeface="+mn-ea"/>
                        </a:rPr>
                        <a:t>9. Отделить затвор от затворной рамы</a:t>
                      </a:r>
                      <a:r>
                        <a:rPr lang="ru-RU" sz="1800" b="1">
                          <a:sym typeface="+mn-ea"/>
                        </a:rPr>
                        <a:t>.</a:t>
                      </a:r>
                      <a:endParaRPr lang="ru-RU" sz="1800" b="1">
                        <a:sym typeface="+mn-ea"/>
                      </a:endParaRPr>
                    </a:p>
                  </a:txBody>
                  <a:tcPr/>
                </a:tc>
              </a:tr>
              <a:tr h="381000">
                <a:tc>
                  <a:txBody>
                    <a:bodyPr/>
                    <a:p>
                      <a:pPr>
                        <a:buNone/>
                      </a:pPr>
                      <a:r>
                        <a:rPr sz="1800" b="1">
                          <a:sym typeface="+mn-ea"/>
                        </a:rPr>
                        <a:t>5. Отделить пламегаситель</a:t>
                      </a:r>
                      <a:r>
                        <a:rPr lang="ru-RU" sz="1800" b="1">
                          <a:sym typeface="+mn-ea"/>
                        </a:rPr>
                        <a:t>.</a:t>
                      </a:r>
                      <a:endParaRPr lang="ru-RU" sz="1800" b="1">
                        <a:sym typeface="+mn-ea"/>
                      </a:endParaRPr>
                    </a:p>
                  </a:txBody>
                  <a:tcPr/>
                </a:tc>
                <a:tc>
                  <a:txBody>
                    <a:bodyPr/>
                    <a:p>
                      <a:pPr>
                        <a:buNone/>
                      </a:pPr>
                      <a:r>
                        <a:rPr sz="1800" b="1">
                          <a:sym typeface="+mn-ea"/>
                        </a:rPr>
                        <a:t>10. Отделить газовую трубку со ствольной накладкой</a:t>
                      </a:r>
                      <a:r>
                        <a:rPr lang="ru-RU" sz="1800" b="1">
                          <a:sym typeface="+mn-ea"/>
                        </a:rPr>
                        <a:t>.</a:t>
                      </a:r>
                      <a:endParaRPr lang="ru-RU" sz="1800" b="1">
                        <a:sym typeface="+mn-ea"/>
                      </a:endParaRPr>
                    </a:p>
                  </a:txBody>
                  <a:tcPr/>
                </a:tc>
              </a:tr>
            </a:tbl>
          </a:graphicData>
        </a:graphic>
      </p:graphicFrame>
      <p:graphicFrame>
        <p:nvGraphicFramePr>
          <p:cNvPr id="7" name="Таблица 6"/>
          <p:cNvGraphicFramePr/>
          <p:nvPr/>
        </p:nvGraphicFramePr>
        <p:xfrm>
          <a:off x="22860" y="3890645"/>
          <a:ext cx="9096375" cy="2788920"/>
        </p:xfrm>
        <a:graphic>
          <a:graphicData uri="http://schemas.openxmlformats.org/drawingml/2006/table">
            <a:tbl>
              <a:tblPr firstRow="1" bandRow="1">
                <a:tableStyleId>{5C22544A-7EE6-4342-B048-85BDC9FD1C3A}</a:tableStyleId>
              </a:tblPr>
              <a:tblGrid>
                <a:gridCol w="4570730"/>
                <a:gridCol w="4525645"/>
              </a:tblGrid>
              <a:tr h="381000">
                <a:tc gridSpan="2">
                  <a:txBody>
                    <a:bodyPr/>
                    <a:p>
                      <a:pPr algn="ctr">
                        <a:buNone/>
                      </a:pPr>
                      <a:r>
                        <a:rPr sz="1800">
                          <a:sym typeface="+mn-ea"/>
                        </a:rPr>
                        <a:t>В конце сборки пулемета сложить ноги сошки.</a:t>
                      </a:r>
                      <a:endParaRPr lang="ru-RU" altLang="en-US"/>
                    </a:p>
                  </a:txBody>
                  <a:tcPr/>
                </a:tc>
                <a:tc hMerge="1">
                  <a:tcPr/>
                </a:tc>
              </a:tr>
              <a:tr h="381000">
                <a:tc>
                  <a:txBody>
                    <a:bodyPr/>
                    <a:p>
                      <a:pPr>
                        <a:buNone/>
                      </a:pPr>
                      <a:r>
                        <a:rPr sz="1800" b="1">
                          <a:sym typeface="+mn-ea"/>
                        </a:rPr>
                        <a:t>1. Присоединить газовую трубку со ствольной накладкой</a:t>
                      </a:r>
                      <a:r>
                        <a:rPr lang="ru-RU" sz="1800" b="1">
                          <a:sym typeface="+mn-ea"/>
                        </a:rPr>
                        <a:t>.</a:t>
                      </a:r>
                      <a:endParaRPr lang="ru-RU" sz="1800" b="1">
                        <a:sym typeface="+mn-ea"/>
                      </a:endParaRPr>
                    </a:p>
                  </a:txBody>
                  <a:tcPr/>
                </a:tc>
                <a:tc>
                  <a:txBody>
                    <a:bodyPr/>
                    <a:p>
                      <a:pPr>
                        <a:buNone/>
                      </a:pPr>
                      <a:r>
                        <a:rPr sz="1800" b="1">
                          <a:sym typeface="+mn-ea"/>
                        </a:rPr>
                        <a:t>6. Спустить курок с боевого взвода и поставить на предохранитель</a:t>
                      </a:r>
                      <a:r>
                        <a:rPr lang="ru-RU" sz="1800" b="1">
                          <a:sym typeface="+mn-ea"/>
                        </a:rPr>
                        <a:t>.</a:t>
                      </a:r>
                      <a:endParaRPr lang="ru-RU" sz="1800" b="1">
                        <a:sym typeface="+mn-ea"/>
                      </a:endParaRPr>
                    </a:p>
                  </a:txBody>
                  <a:tcPr/>
                </a:tc>
              </a:tr>
              <a:tr h="381000">
                <a:tc>
                  <a:txBody>
                    <a:bodyPr/>
                    <a:p>
                      <a:pPr>
                        <a:buNone/>
                      </a:pPr>
                      <a:r>
                        <a:rPr sz="1800" b="1">
                          <a:sym typeface="+mn-ea"/>
                        </a:rPr>
                        <a:t>2. Присоединить затвор к затворной раме</a:t>
                      </a:r>
                      <a:r>
                        <a:rPr lang="ru-RU" sz="1800" b="1">
                          <a:sym typeface="+mn-ea"/>
                        </a:rPr>
                        <a:t>.</a:t>
                      </a:r>
                      <a:endParaRPr lang="ru-RU" sz="1800" b="1">
                        <a:sym typeface="+mn-ea"/>
                      </a:endParaRPr>
                    </a:p>
                  </a:txBody>
                  <a:tcPr/>
                </a:tc>
                <a:tc>
                  <a:txBody>
                    <a:bodyPr/>
                    <a:p>
                      <a:pPr>
                        <a:buNone/>
                      </a:pPr>
                      <a:r>
                        <a:rPr sz="1800" b="1">
                          <a:sym typeface="+mn-ea"/>
                        </a:rPr>
                        <a:t>7. Присоединить пламегаситель</a:t>
                      </a:r>
                      <a:endParaRPr lang="ru-RU" altLang="en-US" sz="1800" b="1">
                        <a:sym typeface="+mn-ea"/>
                      </a:endParaRPr>
                    </a:p>
                  </a:txBody>
                  <a:tcPr/>
                </a:tc>
              </a:tr>
              <a:tr h="389890">
                <a:tc>
                  <a:txBody>
                    <a:bodyPr/>
                    <a:p>
                      <a:pPr>
                        <a:buNone/>
                      </a:pPr>
                      <a:r>
                        <a:rPr sz="1800" b="1">
                          <a:sym typeface="+mn-ea"/>
                        </a:rPr>
                        <a:t>3. Присоединить затворную раму с затвором к ствольной коробке</a:t>
                      </a:r>
                      <a:r>
                        <a:rPr lang="ru-RU" sz="1800" b="1">
                          <a:sym typeface="+mn-ea"/>
                        </a:rPr>
                        <a:t>.</a:t>
                      </a:r>
                      <a:endParaRPr lang="ru-RU" sz="1800" b="1">
                        <a:sym typeface="+mn-ea"/>
                      </a:endParaRPr>
                    </a:p>
                  </a:txBody>
                  <a:tcPr/>
                </a:tc>
                <a:tc>
                  <a:txBody>
                    <a:bodyPr/>
                    <a:p>
                      <a:pPr>
                        <a:buNone/>
                      </a:pPr>
                      <a:r>
                        <a:rPr sz="1800" b="1">
                          <a:sym typeface="+mn-ea"/>
                        </a:rPr>
                        <a:t>8. Присоединить шомпол</a:t>
                      </a:r>
                      <a:r>
                        <a:rPr lang="ru-RU" sz="1800" b="1">
                          <a:sym typeface="+mn-ea"/>
                        </a:rPr>
                        <a:t>.</a:t>
                      </a:r>
                      <a:endParaRPr lang="ru-RU" sz="1800" b="1">
                        <a:sym typeface="+mn-ea"/>
                      </a:endParaRPr>
                    </a:p>
                  </a:txBody>
                  <a:tcPr/>
                </a:tc>
              </a:tr>
              <a:tr h="381000">
                <a:tc>
                  <a:txBody>
                    <a:bodyPr/>
                    <a:p>
                      <a:pPr>
                        <a:buNone/>
                      </a:pPr>
                      <a:r>
                        <a:rPr sz="1800" b="1">
                          <a:sym typeface="+mn-ea"/>
                        </a:rPr>
                        <a:t>4. Присоединить возвратный механизм</a:t>
                      </a:r>
                      <a:r>
                        <a:rPr lang="ru-RU" sz="1800" b="1">
                          <a:sym typeface="+mn-ea"/>
                        </a:rPr>
                        <a:t>.</a:t>
                      </a:r>
                      <a:endParaRPr lang="ru-RU" sz="1800" b="1">
                        <a:sym typeface="+mn-ea"/>
                      </a:endParaRPr>
                    </a:p>
                  </a:txBody>
                  <a:tcPr/>
                </a:tc>
                <a:tc>
                  <a:txBody>
                    <a:bodyPr/>
                    <a:p>
                      <a:pPr>
                        <a:buNone/>
                      </a:pPr>
                      <a:r>
                        <a:rPr sz="1800" b="1">
                          <a:sym typeface="+mn-ea"/>
                        </a:rPr>
                        <a:t>9. Вложить пенал в гнездо приклада</a:t>
                      </a:r>
                      <a:r>
                        <a:rPr lang="ru-RU" sz="1800" b="1">
                          <a:sym typeface="+mn-ea"/>
                        </a:rPr>
                        <a:t>.</a:t>
                      </a:r>
                      <a:endParaRPr lang="ru-RU" sz="1800" b="1">
                        <a:sym typeface="+mn-ea"/>
                      </a:endParaRPr>
                    </a:p>
                  </a:txBody>
                  <a:tcPr/>
                </a:tc>
              </a:tr>
              <a:tr h="342900">
                <a:tc>
                  <a:txBody>
                    <a:bodyPr/>
                    <a:p>
                      <a:pPr>
                        <a:buNone/>
                      </a:pPr>
                      <a:r>
                        <a:rPr sz="1800" b="1">
                          <a:sym typeface="+mn-ea"/>
                        </a:rPr>
                        <a:t>5. Присоединить крышку ствольной коробки</a:t>
                      </a:r>
                      <a:r>
                        <a:rPr lang="ru-RU" sz="1800" b="1">
                          <a:sym typeface="+mn-ea"/>
                        </a:rPr>
                        <a:t>.</a:t>
                      </a:r>
                      <a:endParaRPr lang="ru-RU" sz="1800" b="1">
                        <a:sym typeface="+mn-ea"/>
                      </a:endParaRPr>
                    </a:p>
                  </a:txBody>
                  <a:tcPr/>
                </a:tc>
                <a:tc>
                  <a:txBody>
                    <a:bodyPr/>
                    <a:p>
                      <a:pPr>
                        <a:buNone/>
                      </a:pPr>
                      <a:r>
                        <a:rPr sz="1800" b="1">
                          <a:sym typeface="+mn-ea"/>
                        </a:rPr>
                        <a:t>10. Присоединить магазин к</a:t>
                      </a:r>
                      <a:r>
                        <a:rPr lang="ru-RU" sz="1800" b="1">
                          <a:sym typeface="+mn-ea"/>
                        </a:rPr>
                        <a:t> пулемету.</a:t>
                      </a:r>
                      <a:endParaRPr lang="ru-RU" altLang="en-US" b="1"/>
                    </a:p>
                  </a:txBody>
                  <a:tcP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36" name="TextBox 3"/>
          <p:cNvSpPr txBox="1">
            <a:spLocks noChangeArrowheads="1"/>
          </p:cNvSpPr>
          <p:nvPr/>
        </p:nvSpPr>
        <p:spPr bwMode="auto">
          <a:xfrm>
            <a:off x="0" y="16510"/>
            <a:ext cx="91363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0000"/>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eaLnBrk="0" hangingPunct="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eaLnBrk="0" hangingPunct="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eaLnBrk="0" hangingPunct="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eaLnBrk="0" hangingPunct="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ru-RU" altLang="ru-RU" sz="2400" b="1">
                <a:latin typeface="Arial" panose="020B0604020202020204" pitchFamily="34" charset="0"/>
              </a:rPr>
              <a:t>Временные показатели неполной разборки  РПК-74</a:t>
            </a:r>
            <a:endParaRPr lang="ru-RU" altLang="ru-RU" sz="2400" b="1">
              <a:latin typeface="Arial" panose="020B0604020202020204" pitchFamily="34" charset="0"/>
            </a:endParaRPr>
          </a:p>
        </p:txBody>
      </p:sp>
      <p:graphicFrame>
        <p:nvGraphicFramePr>
          <p:cNvPr id="2" name="Таблица 1"/>
          <p:cNvGraphicFramePr/>
          <p:nvPr>
            <p:custDataLst>
              <p:tags r:id="rId1"/>
            </p:custDataLst>
          </p:nvPr>
        </p:nvGraphicFramePr>
        <p:xfrm>
          <a:off x="3810" y="404495"/>
          <a:ext cx="9103360" cy="2240915"/>
        </p:xfrm>
        <a:graphic>
          <a:graphicData uri="http://schemas.openxmlformats.org/drawingml/2006/table">
            <a:tbl>
              <a:tblPr/>
              <a:tblGrid>
                <a:gridCol w="3124835"/>
                <a:gridCol w="1993265"/>
                <a:gridCol w="1992630"/>
                <a:gridCol w="1992630"/>
              </a:tblGrid>
              <a:tr h="770890">
                <a:tc>
                  <a:txBody>
                    <a:bodyPr/>
                    <a:p>
                      <a:pPr algn="ctr">
                        <a:spcBef>
                          <a:spcPct val="0"/>
                        </a:spcBef>
                        <a:spcAft>
                          <a:spcPct val="0"/>
                        </a:spcAft>
                      </a:pPr>
                      <a:endParaRPr sz="2000" b="1">
                        <a:latin typeface="Arial" panose="020B0604020202020204" pitchFamily="34" charset="0"/>
                        <a:ea typeface="Times New Roman" panose="02020603050405020304"/>
                        <a:cs typeface="Arial" panose="020B0604020202020204" pitchFamily="34" charset="0"/>
                      </a:endParaRPr>
                    </a:p>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Оценка </a:t>
                      </a:r>
                      <a:endParaRPr sz="2000" b="1">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В нормальных условиях</a:t>
                      </a:r>
                      <a:endParaRPr sz="2000" b="1">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В ОЗК</a:t>
                      </a:r>
                      <a:endParaRPr sz="2000" b="1">
                        <a:latin typeface="Arial" panose="020B0604020202020204" pitchFamily="34" charset="0"/>
                        <a:ea typeface="Times New Roman" panose="02020603050405020304"/>
                        <a:cs typeface="Arial" panose="020B0604020202020204" pitchFamily="34" charset="0"/>
                      </a:endParaRPr>
                    </a:p>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+25%</a:t>
                      </a:r>
                      <a:endParaRPr sz="2000" b="1">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В противогазе</a:t>
                      </a:r>
                      <a:endParaRPr sz="2000" b="1">
                        <a:latin typeface="Arial" panose="020B0604020202020204" pitchFamily="34" charset="0"/>
                        <a:ea typeface="Times New Roman" panose="02020603050405020304"/>
                        <a:cs typeface="Arial" panose="020B0604020202020204" pitchFamily="34" charset="0"/>
                      </a:endParaRPr>
                    </a:p>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+10%</a:t>
                      </a:r>
                      <a:endParaRPr sz="2000" b="1">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r>
              <a:tr h="467995">
                <a:tc>
                  <a:txBody>
                    <a:bodyPr/>
                    <a:p>
                      <a:pPr marL="0" indent="0" algn="ctr">
                        <a:spcBef>
                          <a:spcPct val="0"/>
                        </a:spcBef>
                        <a:spcAft>
                          <a:spcPct val="0"/>
                        </a:spcAft>
                      </a:pPr>
                      <a:r>
                        <a:rPr sz="2000" b="1">
                          <a:solidFill>
                            <a:srgbClr val="FF0000"/>
                          </a:solidFill>
                          <a:latin typeface="Arial" panose="020B0604020202020204" pitchFamily="34" charset="0"/>
                          <a:ea typeface="Times New Roman" panose="02020603050405020304"/>
                          <a:cs typeface="Arial" panose="020B0604020202020204" pitchFamily="34" charset="0"/>
                        </a:rPr>
                        <a:t>Отлично</a:t>
                      </a:r>
                      <a:endParaRPr sz="2000" b="1">
                        <a:solidFill>
                          <a:srgbClr val="FF0000"/>
                        </a:solidFill>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17 с</a:t>
                      </a:r>
                      <a:endParaRPr sz="2000" b="1">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21 с</a:t>
                      </a:r>
                      <a:endParaRPr sz="2000" b="1">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19 с</a:t>
                      </a:r>
                      <a:endParaRPr sz="2000" b="1">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r>
              <a:tr h="467360">
                <a:tc>
                  <a:txBody>
                    <a:bodyPr/>
                    <a:p>
                      <a:pPr marL="0" indent="0" algn="ctr">
                        <a:spcBef>
                          <a:spcPct val="0"/>
                        </a:spcBef>
                        <a:spcAft>
                          <a:spcPct val="0"/>
                        </a:spcAft>
                      </a:pPr>
                      <a:r>
                        <a:rPr sz="2000" b="1">
                          <a:solidFill>
                            <a:srgbClr val="00B050"/>
                          </a:solidFill>
                          <a:latin typeface="Arial" panose="020B0604020202020204" pitchFamily="34" charset="0"/>
                          <a:ea typeface="Times New Roman" panose="02020603050405020304"/>
                          <a:cs typeface="Arial" panose="020B0604020202020204" pitchFamily="34" charset="0"/>
                        </a:rPr>
                        <a:t>Хорошо</a:t>
                      </a:r>
                      <a:endParaRPr sz="2000" b="1">
                        <a:solidFill>
                          <a:srgbClr val="00B050"/>
                        </a:solidFill>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19 с</a:t>
                      </a:r>
                      <a:endParaRPr sz="2000" b="1">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24 с</a:t>
                      </a:r>
                      <a:endParaRPr sz="2000" b="1">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21 с</a:t>
                      </a:r>
                      <a:endParaRPr sz="2000" b="1">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r>
              <a:tr h="534670">
                <a:tc>
                  <a:txBody>
                    <a:bodyPr/>
                    <a:p>
                      <a:pPr marL="0" indent="0" algn="ctr">
                        <a:spcBef>
                          <a:spcPct val="0"/>
                        </a:spcBef>
                        <a:spcAft>
                          <a:spcPct val="0"/>
                        </a:spcAft>
                      </a:pPr>
                      <a:r>
                        <a:rPr sz="2000" b="1">
                          <a:solidFill>
                            <a:srgbClr val="1F497D"/>
                          </a:solidFill>
                          <a:latin typeface="Arial" panose="020B0604020202020204" pitchFamily="34" charset="0"/>
                          <a:ea typeface="Times New Roman" panose="02020603050405020304"/>
                          <a:cs typeface="Arial" panose="020B0604020202020204" pitchFamily="34" charset="0"/>
                        </a:rPr>
                        <a:t>Удовлетворительно </a:t>
                      </a:r>
                      <a:endParaRPr sz="2000" b="1">
                        <a:solidFill>
                          <a:srgbClr val="1F497D"/>
                        </a:solidFill>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21 с</a:t>
                      </a:r>
                      <a:endParaRPr sz="2000" b="1">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26 с</a:t>
                      </a:r>
                      <a:endParaRPr sz="2000" b="1">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23 с</a:t>
                      </a:r>
                      <a:endParaRPr sz="2000" b="1">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r>
            </a:tbl>
          </a:graphicData>
        </a:graphic>
      </p:graphicFrame>
      <p:sp>
        <p:nvSpPr>
          <p:cNvPr id="3" name="Текстовое поле 2"/>
          <p:cNvSpPr txBox="1"/>
          <p:nvPr/>
        </p:nvSpPr>
        <p:spPr>
          <a:xfrm>
            <a:off x="3810" y="2889885"/>
            <a:ext cx="9140190" cy="1198880"/>
          </a:xfrm>
          <a:prstGeom prst="rect">
            <a:avLst/>
          </a:prstGeom>
        </p:spPr>
        <p:txBody>
          <a:bodyPr wrap="square">
            <a:spAutoFit/>
          </a:bodyPr>
          <a:p>
            <a:pPr marL="0" indent="0" algn="just" defTabSz="266700">
              <a:spcBef>
                <a:spcPct val="0"/>
              </a:spcBef>
              <a:spcAft>
                <a:spcPct val="0"/>
              </a:spcAft>
            </a:pPr>
            <a:r>
              <a:rPr b="1" i="1">
                <a:latin typeface="Arial" panose="020B0604020202020204" pitchFamily="34" charset="0"/>
                <a:ea typeface="Times New Roman" panose="02020603050405020304"/>
                <a:cs typeface="Arial" panose="020B0604020202020204" pitchFamily="34" charset="0"/>
              </a:rPr>
              <a:t>При Т</a:t>
            </a:r>
            <a:r>
              <a:rPr b="1" i="1" baseline="-25000">
                <a:latin typeface="Arial" panose="020B0604020202020204" pitchFamily="34" charset="0"/>
                <a:ea typeface="Times New Roman" panose="02020603050405020304"/>
                <a:cs typeface="Arial" panose="020B0604020202020204" pitchFamily="34" charset="0"/>
              </a:rPr>
              <a:t>В</a:t>
            </a:r>
            <a:r>
              <a:rPr b="1" i="1">
                <a:latin typeface="Arial" panose="020B0604020202020204" pitchFamily="34" charset="0"/>
                <a:ea typeface="Times New Roman" panose="02020603050405020304"/>
                <a:cs typeface="Arial" panose="020B0604020202020204" pitchFamily="34" charset="0"/>
              </a:rPr>
              <a:t>=-10</a:t>
            </a:r>
            <a:r>
              <a:rPr b="1" i="1" baseline="30000">
                <a:latin typeface="Arial" panose="020B0604020202020204" pitchFamily="34" charset="0"/>
                <a:ea typeface="Times New Roman" panose="02020603050405020304"/>
                <a:cs typeface="Arial" panose="020B0604020202020204" pitchFamily="34" charset="0"/>
              </a:rPr>
              <a:t>0</a:t>
            </a:r>
            <a:r>
              <a:rPr b="1" i="1">
                <a:latin typeface="Arial" panose="020B0604020202020204" pitchFamily="34" charset="0"/>
                <a:ea typeface="Times New Roman" panose="02020603050405020304"/>
                <a:cs typeface="Arial" panose="020B0604020202020204" pitchFamily="34" charset="0"/>
              </a:rPr>
              <a:t>С и ниже и при Т</a:t>
            </a:r>
            <a:r>
              <a:rPr b="1" i="1" baseline="-25000">
                <a:latin typeface="Arial" panose="020B0604020202020204" pitchFamily="34" charset="0"/>
                <a:ea typeface="Times New Roman" panose="02020603050405020304"/>
                <a:cs typeface="Arial" panose="020B0604020202020204" pitchFamily="34" charset="0"/>
              </a:rPr>
              <a:t>В</a:t>
            </a:r>
            <a:r>
              <a:rPr b="1" i="1">
                <a:latin typeface="Arial" panose="020B0604020202020204" pitchFamily="34" charset="0"/>
                <a:ea typeface="Times New Roman" panose="02020603050405020304"/>
                <a:cs typeface="Arial" panose="020B0604020202020204" pitchFamily="34" charset="0"/>
              </a:rPr>
              <a:t>=+30</a:t>
            </a:r>
            <a:r>
              <a:rPr b="1" i="1" baseline="30000">
                <a:latin typeface="Arial" panose="020B0604020202020204" pitchFamily="34" charset="0"/>
                <a:ea typeface="Times New Roman" panose="02020603050405020304"/>
                <a:cs typeface="Arial" panose="020B0604020202020204" pitchFamily="34" charset="0"/>
              </a:rPr>
              <a:t>0</a:t>
            </a:r>
            <a:r>
              <a:rPr b="1" i="1">
                <a:latin typeface="Arial" panose="020B0604020202020204" pitchFamily="34" charset="0"/>
                <a:ea typeface="Times New Roman" panose="02020603050405020304"/>
                <a:cs typeface="Arial" panose="020B0604020202020204" pitchFamily="34" charset="0"/>
              </a:rPr>
              <a:t>С и выше, ночью и т. д. Время на выполнение норматива увеличивается по решению руководителя занятия не менее чем на 10%, но не более чем на 30% (с учетом совокупности отрицательных условий).</a:t>
            </a:r>
            <a:endParaRPr b="1" i="1">
              <a:latin typeface="Arial" panose="020B0604020202020204" pitchFamily="34" charset="0"/>
              <a:ea typeface="Times New Roman" panose="02020603050405020304"/>
              <a:cs typeface="Arial" panose="020B0604020202020204" pitchFamily="34" charset="0"/>
            </a:endParaRPr>
          </a:p>
        </p:txBody>
      </p:sp>
      <p:sp>
        <p:nvSpPr>
          <p:cNvPr id="5" name="Текстовое поле 4"/>
          <p:cNvSpPr txBox="1"/>
          <p:nvPr/>
        </p:nvSpPr>
        <p:spPr>
          <a:xfrm>
            <a:off x="0" y="3996690"/>
            <a:ext cx="9139555" cy="2861310"/>
          </a:xfrm>
          <a:prstGeom prst="rect">
            <a:avLst/>
          </a:prstGeom>
        </p:spPr>
        <p:txBody>
          <a:bodyPr wrap="square">
            <a:spAutoFit/>
          </a:bodyPr>
          <a:p>
            <a:pPr marL="0" indent="0" algn="ctr" defTabSz="266700">
              <a:spcBef>
                <a:spcPct val="0"/>
              </a:spcBef>
              <a:spcAft>
                <a:spcPct val="0"/>
              </a:spcAft>
            </a:pPr>
            <a:r>
              <a:rPr sz="2000" b="1">
                <a:solidFill>
                  <a:srgbClr val="FF0000"/>
                </a:solidFill>
                <a:latin typeface="Arial" panose="020B0604020202020204" pitchFamily="34" charset="0"/>
                <a:ea typeface="Times New Roman" panose="02020603050405020304"/>
                <a:cs typeface="Arial" panose="020B0604020202020204" pitchFamily="34" charset="0"/>
              </a:rPr>
              <a:t>Условия выполнения норматива</a:t>
            </a:r>
            <a:endParaRPr sz="2000" b="1">
              <a:latin typeface="Arial" panose="020B0604020202020204" pitchFamily="34" charset="0"/>
              <a:ea typeface="Times New Roman" panose="02020603050405020304"/>
              <a:cs typeface="Arial" panose="020B0604020202020204" pitchFamily="34" charset="0"/>
            </a:endParaRPr>
          </a:p>
          <a:p>
            <a:pPr marL="0" indent="0" algn="just" defTabSz="266700">
              <a:spcBef>
                <a:spcPct val="0"/>
              </a:spcBef>
              <a:spcAft>
                <a:spcPct val="0"/>
              </a:spcAft>
            </a:pPr>
            <a:r>
              <a:rPr lang="ru-RU" sz="2000">
                <a:latin typeface="Arial" panose="020B0604020202020204" pitchFamily="34" charset="0"/>
                <a:ea typeface="Wingdings" panose="05000000000000000000"/>
                <a:cs typeface="Arial" panose="020B0604020202020204" pitchFamily="34" charset="0"/>
              </a:rPr>
              <a:t>1.</a:t>
            </a:r>
            <a:r>
              <a:rPr sz="2000">
                <a:latin typeface="Arial" panose="020B0604020202020204" pitchFamily="34" charset="0"/>
                <a:ea typeface="Wingdings" panose="05000000000000000000"/>
                <a:cs typeface="Arial" panose="020B0604020202020204" pitchFamily="34" charset="0"/>
              </a:rPr>
              <a:t> </a:t>
            </a:r>
            <a:r>
              <a:rPr sz="2000" i="1">
                <a:latin typeface="Arial" panose="020B0604020202020204" pitchFamily="34" charset="0"/>
                <a:ea typeface="Times New Roman" panose="02020603050405020304"/>
                <a:cs typeface="Arial" panose="020B0604020202020204" pitchFamily="34" charset="0"/>
              </a:rPr>
              <a:t>Оружие на подстилке, инструмент наготове. Обучаемый находится у оружия. Перед разборкой пулемёт установить его на сошку дульной частью влево</a:t>
            </a:r>
            <a:endParaRPr sz="2000" i="1">
              <a:latin typeface="Arial" panose="020B0604020202020204" pitchFamily="34" charset="0"/>
              <a:ea typeface="Times New Roman" panose="02020603050405020304"/>
              <a:cs typeface="Arial" panose="020B0604020202020204" pitchFamily="34" charset="0"/>
            </a:endParaRPr>
          </a:p>
          <a:p>
            <a:pPr marL="0" indent="0" algn="just" defTabSz="266700">
              <a:spcBef>
                <a:spcPct val="0"/>
              </a:spcBef>
              <a:spcAft>
                <a:spcPct val="0"/>
              </a:spcAft>
            </a:pPr>
            <a:r>
              <a:rPr lang="ru-RU" sz="2000" i="1">
                <a:latin typeface="Arial" panose="020B0604020202020204" pitchFamily="34" charset="0"/>
                <a:ea typeface="Times New Roman" panose="02020603050405020304"/>
                <a:cs typeface="Arial" panose="020B0604020202020204" pitchFamily="34" charset="0"/>
              </a:rPr>
              <a:t>2. </a:t>
            </a:r>
            <a:r>
              <a:rPr sz="2000" i="1">
                <a:latin typeface="Arial" panose="020B0604020202020204" pitchFamily="34" charset="0"/>
                <a:ea typeface="Times New Roman" panose="02020603050405020304"/>
                <a:cs typeface="Arial" panose="020B0604020202020204" pitchFamily="34" charset="0"/>
              </a:rPr>
              <a:t>Время отсчитывается от команды </a:t>
            </a:r>
            <a:r>
              <a:rPr sz="2000" i="1">
                <a:solidFill>
                  <a:srgbClr val="FF0000"/>
                </a:solidFill>
                <a:latin typeface="Arial" panose="020B0604020202020204" pitchFamily="34" charset="0"/>
                <a:ea typeface="Times New Roman" panose="02020603050405020304"/>
                <a:cs typeface="Arial" panose="020B0604020202020204" pitchFamily="34" charset="0"/>
              </a:rPr>
              <a:t>«К неполной разборке оружия приступить»</a:t>
            </a:r>
            <a:r>
              <a:rPr sz="2000" i="1">
                <a:latin typeface="Arial" panose="020B0604020202020204" pitchFamily="34" charset="0"/>
                <a:ea typeface="Times New Roman" panose="02020603050405020304"/>
                <a:cs typeface="Arial" panose="020B0604020202020204" pitchFamily="34" charset="0"/>
              </a:rPr>
              <a:t> до доклада обучаемого </a:t>
            </a:r>
            <a:r>
              <a:rPr sz="2000" i="1">
                <a:solidFill>
                  <a:srgbClr val="FF0000"/>
                </a:solidFill>
                <a:latin typeface="Arial" panose="020B0604020202020204" pitchFamily="34" charset="0"/>
                <a:ea typeface="Times New Roman" panose="02020603050405020304"/>
                <a:cs typeface="Arial" panose="020B0604020202020204" pitchFamily="34" charset="0"/>
              </a:rPr>
              <a:t>«Готово</a:t>
            </a:r>
            <a:r>
              <a:rPr lang="ru-RU" sz="2000" i="1">
                <a:solidFill>
                  <a:srgbClr val="FF0000"/>
                </a:solidFill>
                <a:latin typeface="Arial" panose="020B0604020202020204" pitchFamily="34" charset="0"/>
                <a:ea typeface="Times New Roman" panose="02020603050405020304"/>
                <a:cs typeface="Arial" panose="020B0604020202020204" pitchFamily="34" charset="0"/>
              </a:rPr>
              <a:t>»</a:t>
            </a:r>
            <a:r>
              <a:rPr sz="2000" i="1">
                <a:solidFill>
                  <a:srgbClr val="000000"/>
                </a:solidFill>
                <a:latin typeface="Arial" panose="020B0604020202020204" pitchFamily="34" charset="0"/>
                <a:ea typeface="Times New Roman" panose="02020603050405020304"/>
                <a:cs typeface="Arial" panose="020B0604020202020204" pitchFamily="34" charset="0"/>
              </a:rPr>
              <a:t>.</a:t>
            </a:r>
            <a:endParaRPr sz="2000" i="1">
              <a:solidFill>
                <a:srgbClr val="000000"/>
              </a:solidFill>
              <a:latin typeface="Arial" panose="020B0604020202020204" pitchFamily="34" charset="0"/>
              <a:ea typeface="Times New Roman" panose="02020603050405020304"/>
              <a:cs typeface="Arial" panose="020B0604020202020204" pitchFamily="34" charset="0"/>
            </a:endParaRPr>
          </a:p>
          <a:p>
            <a:pPr marL="0" indent="0" algn="just" defTabSz="266700">
              <a:spcBef>
                <a:spcPct val="0"/>
              </a:spcBef>
              <a:spcAft>
                <a:spcPct val="0"/>
              </a:spcAft>
            </a:pPr>
            <a:r>
              <a:rPr lang="ru-RU" sz="2000" i="1">
                <a:latin typeface="Arial" panose="020B0604020202020204" pitchFamily="34" charset="0"/>
                <a:ea typeface="a_Timer"/>
                <a:cs typeface="Arial" panose="020B0604020202020204" pitchFamily="34" charset="0"/>
                <a:sym typeface="+mn-ea"/>
              </a:rPr>
              <a:t>3. </a:t>
            </a:r>
            <a:r>
              <a:rPr sz="2000" i="1">
                <a:latin typeface="Arial" panose="020B0604020202020204" pitchFamily="34" charset="0"/>
                <a:ea typeface="a_Timer"/>
                <a:cs typeface="Arial" panose="020B0604020202020204" pitchFamily="34" charset="0"/>
                <a:sym typeface="+mn-ea"/>
              </a:rPr>
              <a:t>При разборке пулемета части и механизмы класть в порядке разборки, обращаться с ними осторожно, не класть одну часть на другую и не применять излишних усилий и резких ударов.</a:t>
            </a:r>
            <a:endParaRPr sz="2000" i="1">
              <a:solidFill>
                <a:srgbClr val="000000"/>
              </a:solidFill>
              <a:latin typeface="Arial" panose="020B0604020202020204" pitchFamily="34" charset="0"/>
              <a:ea typeface="Times New Roman" panose="02020603050405020304"/>
              <a:cs typeface="Arial" panose="020B0604020202020204" pitchFamily="34" charset="0"/>
            </a:endParaRPr>
          </a:p>
        </p:txBody>
      </p:sp>
    </p:spTree>
  </p:cSld>
  <p:clrMapOvr>
    <a:masterClrMapping/>
  </p:clrMapOvr>
  <p:transition>
    <p:comb/>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7035"/>
            <a:ext cx="9144000" cy="398780"/>
          </a:xfrm>
          <a:prstGeom prst="rect">
            <a:avLst/>
          </a:prstGeom>
        </p:spPr>
        <p:txBody>
          <a:bodyPr wrap="square">
            <a:spAutoFit/>
          </a:bodyPr>
          <a:lstStyle/>
          <a:p>
            <a:pPr algn="ctr"/>
            <a:r>
              <a:rPr lang="ru-RU" sz="2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Порядок неполной разборки ручного пулемета Калашникова:</a:t>
            </a:r>
            <a:endParaRPr lang="ru-RU" sz="2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Picture 4" descr="CIMG6004"/>
          <p:cNvPicPr>
            <a:picLocks noChangeAspect="1" noChangeArrowheads="1"/>
          </p:cNvPicPr>
          <p:nvPr/>
        </p:nvPicPr>
        <p:blipFill>
          <a:blip r:embed="rId1" cstate="print"/>
          <a:srcRect/>
          <a:stretch>
            <a:fillRect/>
          </a:stretch>
        </p:blipFill>
        <p:spPr bwMode="auto">
          <a:xfrm>
            <a:off x="2717800" y="1522095"/>
            <a:ext cx="4032250" cy="2859405"/>
          </a:xfrm>
          <a:prstGeom prst="rect">
            <a:avLst/>
          </a:prstGeom>
          <a:noFill/>
          <a:ln w="76200">
            <a:solidFill>
              <a:srgbClr val="0000FF"/>
            </a:solidFill>
            <a:miter lim="800000"/>
            <a:headEnd/>
            <a:tailEnd/>
          </a:ln>
        </p:spPr>
      </p:pic>
      <p:pic>
        <p:nvPicPr>
          <p:cNvPr id="5" name="Picture 3" descr="CIMG6005"/>
          <p:cNvPicPr>
            <a:picLocks noChangeAspect="1" noChangeArrowheads="1"/>
          </p:cNvPicPr>
          <p:nvPr/>
        </p:nvPicPr>
        <p:blipFill>
          <a:blip r:embed="rId2" cstate="print"/>
          <a:srcRect/>
          <a:stretch>
            <a:fillRect/>
          </a:stretch>
        </p:blipFill>
        <p:spPr bwMode="auto">
          <a:xfrm>
            <a:off x="164465" y="3730625"/>
            <a:ext cx="4301490" cy="2980055"/>
          </a:xfrm>
          <a:prstGeom prst="rect">
            <a:avLst/>
          </a:prstGeom>
          <a:noFill/>
          <a:ln w="76200">
            <a:solidFill>
              <a:srgbClr val="0000FF"/>
            </a:solidFill>
            <a:miter lim="800000"/>
            <a:headEnd/>
            <a:tailEnd/>
          </a:ln>
        </p:spPr>
      </p:pic>
      <p:pic>
        <p:nvPicPr>
          <p:cNvPr id="6" name="Picture 4" descr="CIMG6002"/>
          <p:cNvPicPr>
            <a:picLocks noChangeAspect="1" noChangeArrowheads="1"/>
          </p:cNvPicPr>
          <p:nvPr/>
        </p:nvPicPr>
        <p:blipFill>
          <a:blip r:embed="rId3" cstate="print"/>
          <a:srcRect l="7863" t="7236"/>
          <a:stretch>
            <a:fillRect/>
          </a:stretch>
        </p:blipFill>
        <p:spPr bwMode="auto">
          <a:xfrm>
            <a:off x="4733925" y="3730625"/>
            <a:ext cx="4302760" cy="2980055"/>
          </a:xfrm>
          <a:prstGeom prst="rect">
            <a:avLst/>
          </a:prstGeom>
          <a:noFill/>
          <a:ln w="76200">
            <a:solidFill>
              <a:srgbClr val="0000FF"/>
            </a:solidFill>
            <a:miter lim="800000"/>
            <a:headEnd/>
            <a:tailEnd/>
          </a:ln>
        </p:spPr>
      </p:pic>
      <p:sp>
        <p:nvSpPr>
          <p:cNvPr id="7" name="Текстовое поле 6"/>
          <p:cNvSpPr txBox="1"/>
          <p:nvPr/>
        </p:nvSpPr>
        <p:spPr>
          <a:xfrm>
            <a:off x="0" y="405130"/>
            <a:ext cx="9144635" cy="1014730"/>
          </a:xfrm>
          <a:prstGeom prst="rect">
            <a:avLst/>
          </a:prstGeom>
        </p:spPr>
        <p:txBody>
          <a:bodyPr wrap="square">
            <a:spAutoFit/>
          </a:bodyPr>
          <a:p>
            <a:pPr marL="0" indent="0" algn="just" defTabSz="266700">
              <a:spcBef>
                <a:spcPct val="0"/>
              </a:spcBef>
              <a:spcAft>
                <a:spcPct val="0"/>
              </a:spcAft>
            </a:pPr>
            <a:r>
              <a:rPr b="1">
                <a:latin typeface="Arial" panose="020B0604020202020204" pitchFamily="34" charset="0"/>
                <a:ea typeface="a_Timer"/>
                <a:cs typeface="Arial" panose="020B0604020202020204" pitchFamily="34" charset="0"/>
              </a:rPr>
              <a:t> </a:t>
            </a:r>
            <a:r>
              <a:rPr sz="2000" b="1">
                <a:latin typeface="Arial" panose="020B0604020202020204" pitchFamily="34" charset="0"/>
                <a:ea typeface="a_Timer"/>
                <a:cs typeface="Arial" panose="020B0604020202020204" pitchFamily="34" charset="0"/>
              </a:rPr>
              <a:t>1.</a:t>
            </a:r>
            <a:r>
              <a:rPr sz="2000">
                <a:latin typeface="Arial" panose="020B0604020202020204" pitchFamily="34" charset="0"/>
                <a:ea typeface="a_Timer"/>
                <a:cs typeface="Arial" panose="020B0604020202020204" pitchFamily="34" charset="0"/>
              </a:rPr>
              <a:t> </a:t>
            </a:r>
            <a:r>
              <a:rPr sz="2000" b="1">
                <a:latin typeface="Arial" panose="020B0604020202020204" pitchFamily="34" charset="0"/>
                <a:ea typeface="a_Timer"/>
                <a:cs typeface="Arial" panose="020B0604020202020204" pitchFamily="34" charset="0"/>
              </a:rPr>
              <a:t>Отделить магазин</a:t>
            </a:r>
            <a:r>
              <a:rPr lang="ru-RU" sz="2000" b="1">
                <a:latin typeface="Arial" panose="020B0604020202020204" pitchFamily="34" charset="0"/>
                <a:ea typeface="a_Timer"/>
                <a:cs typeface="Arial" panose="020B0604020202020204" pitchFamily="34" charset="0"/>
              </a:rPr>
              <a:t>. </a:t>
            </a:r>
            <a:r>
              <a:rPr sz="2000">
                <a:latin typeface="Arial" panose="020B0604020202020204" pitchFamily="34" charset="0"/>
                <a:ea typeface="a_Timer"/>
                <a:cs typeface="Arial" panose="020B0604020202020204" pitchFamily="34" charset="0"/>
              </a:rPr>
              <a:t>  Удерживая пулемет левой рукой за  шейку приклада или цевье, правой   рукой обхватить магазин; нажимая большим пальцем на защелку, подать нижнюю часть магазина вперед и отделить его.</a:t>
            </a:r>
            <a:endParaRPr sz="2000">
              <a:latin typeface="Arial" panose="020B0604020202020204" pitchFamily="34" charset="0"/>
              <a:ea typeface="a_Timer"/>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CIMG6013"/>
          <p:cNvPicPr>
            <a:picLocks noChangeAspect="1" noChangeArrowheads="1"/>
          </p:cNvPicPr>
          <p:nvPr/>
        </p:nvPicPr>
        <p:blipFill>
          <a:blip r:embed="rId1" cstate="print"/>
          <a:srcRect l="7687" t="6961"/>
          <a:stretch>
            <a:fillRect/>
          </a:stretch>
        </p:blipFill>
        <p:spPr bwMode="auto">
          <a:xfrm>
            <a:off x="4661535" y="1294765"/>
            <a:ext cx="3944620" cy="2501265"/>
          </a:xfrm>
          <a:prstGeom prst="rect">
            <a:avLst/>
          </a:prstGeom>
          <a:noFill/>
          <a:ln w="76200">
            <a:solidFill>
              <a:srgbClr val="0000FF"/>
            </a:solidFill>
            <a:miter lim="800000"/>
            <a:headEnd/>
            <a:tailEnd/>
          </a:ln>
        </p:spPr>
      </p:pic>
      <p:pic>
        <p:nvPicPr>
          <p:cNvPr id="10" name="Picture 4" descr="CIMG6014"/>
          <p:cNvPicPr>
            <a:picLocks noChangeAspect="1" noChangeArrowheads="1"/>
          </p:cNvPicPr>
          <p:nvPr/>
        </p:nvPicPr>
        <p:blipFill>
          <a:blip r:embed="rId2" cstate="print"/>
          <a:srcRect/>
          <a:stretch>
            <a:fillRect/>
          </a:stretch>
        </p:blipFill>
        <p:spPr bwMode="auto">
          <a:xfrm>
            <a:off x="394970" y="4004945"/>
            <a:ext cx="3736340" cy="2708910"/>
          </a:xfrm>
          <a:prstGeom prst="rect">
            <a:avLst/>
          </a:prstGeom>
          <a:noFill/>
          <a:ln w="76200">
            <a:solidFill>
              <a:srgbClr val="0000FF"/>
            </a:solidFill>
            <a:miter lim="800000"/>
            <a:headEnd/>
            <a:tailEnd/>
          </a:ln>
        </p:spPr>
      </p:pic>
      <p:pic>
        <p:nvPicPr>
          <p:cNvPr id="11" name="Picture 4" descr="CIMG6010"/>
          <p:cNvPicPr>
            <a:picLocks noChangeAspect="1" noChangeArrowheads="1"/>
          </p:cNvPicPr>
          <p:nvPr/>
        </p:nvPicPr>
        <p:blipFill>
          <a:blip r:embed="rId3" cstate="print"/>
          <a:srcRect/>
          <a:stretch>
            <a:fillRect/>
          </a:stretch>
        </p:blipFill>
        <p:spPr bwMode="auto">
          <a:xfrm>
            <a:off x="395605" y="1350010"/>
            <a:ext cx="3735705" cy="2446655"/>
          </a:xfrm>
          <a:prstGeom prst="rect">
            <a:avLst/>
          </a:prstGeom>
          <a:noFill/>
          <a:ln w="76200">
            <a:solidFill>
              <a:srgbClr val="0000FF"/>
            </a:solidFill>
            <a:miter lim="800000"/>
            <a:headEnd/>
            <a:tailEnd/>
          </a:ln>
        </p:spPr>
      </p:pic>
      <p:pic>
        <p:nvPicPr>
          <p:cNvPr id="12" name="Picture 4" descr="CIMG6016"/>
          <p:cNvPicPr>
            <a:picLocks noChangeAspect="1" noChangeArrowheads="1"/>
          </p:cNvPicPr>
          <p:nvPr/>
        </p:nvPicPr>
        <p:blipFill>
          <a:blip r:embed="rId4" cstate="print"/>
          <a:srcRect/>
          <a:stretch>
            <a:fillRect/>
          </a:stretch>
        </p:blipFill>
        <p:spPr bwMode="auto">
          <a:xfrm>
            <a:off x="4661535" y="4004945"/>
            <a:ext cx="3943985" cy="2708910"/>
          </a:xfrm>
          <a:prstGeom prst="rect">
            <a:avLst/>
          </a:prstGeom>
          <a:noFill/>
          <a:ln w="76200">
            <a:solidFill>
              <a:srgbClr val="0000FF"/>
            </a:solidFill>
            <a:miter lim="800000"/>
            <a:headEnd/>
            <a:tailEnd/>
          </a:ln>
        </p:spPr>
      </p:pic>
      <p:sp>
        <p:nvSpPr>
          <p:cNvPr id="3" name="Текстовое поле 2"/>
          <p:cNvSpPr txBox="1"/>
          <p:nvPr/>
        </p:nvSpPr>
        <p:spPr>
          <a:xfrm>
            <a:off x="-6350" y="-27305"/>
            <a:ext cx="9146540" cy="1322070"/>
          </a:xfrm>
          <a:prstGeom prst="rect">
            <a:avLst/>
          </a:prstGeom>
        </p:spPr>
        <p:txBody>
          <a:bodyPr wrap="square">
            <a:spAutoFit/>
          </a:bodyPr>
          <a:p>
            <a:pPr marL="0" indent="0" algn="just" defTabSz="266700">
              <a:spcBef>
                <a:spcPct val="0"/>
              </a:spcBef>
              <a:spcAft>
                <a:spcPct val="0"/>
              </a:spcAft>
            </a:pPr>
            <a:r>
              <a:rPr lang="ru-RU" sz="2000" b="1">
                <a:latin typeface="Arial" panose="020B0604020202020204" pitchFamily="34" charset="0"/>
                <a:ea typeface="a_Timer"/>
                <a:cs typeface="Arial" panose="020B0604020202020204" pitchFamily="34" charset="0"/>
              </a:rPr>
              <a:t>2. П</a:t>
            </a:r>
            <a:r>
              <a:rPr sz="2000" b="1">
                <a:latin typeface="Arial" panose="020B0604020202020204" pitchFamily="34" charset="0"/>
                <a:ea typeface="a_Timer"/>
                <a:cs typeface="Arial" panose="020B0604020202020204" pitchFamily="34" charset="0"/>
              </a:rPr>
              <a:t>роверить, </a:t>
            </a:r>
            <a:r>
              <a:rPr sz="2000" b="1">
                <a:solidFill>
                  <a:srgbClr val="FF0000"/>
                </a:solidFill>
                <a:latin typeface="Arial" panose="020B0604020202020204" pitchFamily="34" charset="0"/>
                <a:ea typeface="a_Timer"/>
                <a:cs typeface="Arial" panose="020B0604020202020204" pitchFamily="34" charset="0"/>
              </a:rPr>
              <a:t>нет ли патрона в патроннике</a:t>
            </a:r>
            <a:r>
              <a:rPr sz="2000" b="1">
                <a:latin typeface="Arial" panose="020B0604020202020204" pitchFamily="34" charset="0"/>
                <a:ea typeface="a_Timer"/>
                <a:cs typeface="Arial" panose="020B0604020202020204" pitchFamily="34" charset="0"/>
              </a:rPr>
              <a:t>,</a:t>
            </a:r>
            <a:r>
              <a:rPr sz="2000">
                <a:latin typeface="Arial" panose="020B0604020202020204" pitchFamily="34" charset="0"/>
                <a:ea typeface="a_Timer"/>
                <a:cs typeface="Arial" panose="020B0604020202020204" pitchFamily="34" charset="0"/>
              </a:rPr>
              <a:t> для чего опустить переводчик вниз, поставив его в положение «АВ» или «ОД»; отвести рукоятку затворной рамы назад, осмотреть патронник, отпустить рукоятку затворной рамы и спустить курок с боевого взвода.</a:t>
            </a:r>
            <a:endParaRPr sz="2000">
              <a:latin typeface="Arial" panose="020B0604020202020204" pitchFamily="34" charset="0"/>
              <a:ea typeface="a_Timer"/>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3742869" name="Изображение 1073742868" descr="IMG_2316"/>
          <p:cNvPicPr>
            <a:picLocks noChangeAspect="1"/>
          </p:cNvPicPr>
          <p:nvPr/>
        </p:nvPicPr>
        <p:blipFill>
          <a:blip r:embed="rId1"/>
          <a:stretch>
            <a:fillRect/>
          </a:stretch>
        </p:blipFill>
        <p:spPr>
          <a:xfrm>
            <a:off x="0" y="0"/>
            <a:ext cx="4605020" cy="3274695"/>
          </a:xfrm>
          <a:prstGeom prst="rect">
            <a:avLst/>
          </a:prstGeom>
          <a:noFill/>
          <a:ln w="9525">
            <a:noFill/>
          </a:ln>
        </p:spPr>
      </p:pic>
      <p:sp>
        <p:nvSpPr>
          <p:cNvPr id="5" name="Текстовое поле 4"/>
          <p:cNvSpPr txBox="1"/>
          <p:nvPr/>
        </p:nvSpPr>
        <p:spPr>
          <a:xfrm>
            <a:off x="4613910" y="45085"/>
            <a:ext cx="4451350" cy="2861310"/>
          </a:xfrm>
          <a:prstGeom prst="rect">
            <a:avLst/>
          </a:prstGeom>
        </p:spPr>
        <p:txBody>
          <a:bodyPr wrap="square">
            <a:spAutoFit/>
          </a:bodyPr>
          <a:p>
            <a:pPr indent="0" algn="just" defTabSz="266700">
              <a:spcBef>
                <a:spcPct val="0"/>
              </a:spcBef>
              <a:spcAft>
                <a:spcPct val="0"/>
              </a:spcAft>
            </a:pPr>
            <a:r>
              <a:rPr lang="ru-RU" sz="2000" b="1">
                <a:latin typeface="Arial" panose="020B0604020202020204" pitchFamily="34" charset="0"/>
                <a:ea typeface="a_Timer"/>
                <a:cs typeface="Arial" panose="020B0604020202020204" pitchFamily="34" charset="0"/>
              </a:rPr>
              <a:t>        3.</a:t>
            </a:r>
            <a:r>
              <a:rPr sz="2000" b="1">
                <a:latin typeface="Arial" panose="020B0604020202020204" pitchFamily="34" charset="0"/>
                <a:ea typeface="a_Timer"/>
                <a:cs typeface="Arial" panose="020B0604020202020204" pitchFamily="34" charset="0"/>
              </a:rPr>
              <a:t>Вынуть пенал принадлежности</a:t>
            </a:r>
            <a:r>
              <a:rPr lang="ru-RU" sz="2000" b="1">
                <a:latin typeface="Arial" panose="020B0604020202020204" pitchFamily="34" charset="0"/>
                <a:ea typeface="a_Timer"/>
                <a:cs typeface="Arial" panose="020B0604020202020204" pitchFamily="34" charset="0"/>
              </a:rPr>
              <a:t> </a:t>
            </a:r>
            <a:r>
              <a:rPr sz="2000" b="1">
                <a:latin typeface="Arial" panose="020B0604020202020204" pitchFamily="34" charset="0"/>
                <a:ea typeface="a_Timer"/>
                <a:cs typeface="Arial" panose="020B0604020202020204" pitchFamily="34" charset="0"/>
              </a:rPr>
              <a:t>из гнезда приклада</a:t>
            </a:r>
            <a:r>
              <a:rPr lang="ru-RU" sz="2000" b="1">
                <a:latin typeface="Arial" panose="020B0604020202020204" pitchFamily="34" charset="0"/>
                <a:ea typeface="a_Timer"/>
                <a:cs typeface="Arial" panose="020B0604020202020204" pitchFamily="34" charset="0"/>
              </a:rPr>
              <a:t>.</a:t>
            </a:r>
            <a:endParaRPr sz="2000" b="1">
              <a:latin typeface="Arial" panose="020B0604020202020204" pitchFamily="34" charset="0"/>
              <a:ea typeface="a_Timer"/>
              <a:cs typeface="Arial" panose="020B0604020202020204" pitchFamily="34" charset="0"/>
            </a:endParaRPr>
          </a:p>
          <a:p>
            <a:pPr indent="0" algn="just" defTabSz="266700">
              <a:spcBef>
                <a:spcPct val="0"/>
              </a:spcBef>
              <a:spcAft>
                <a:spcPct val="0"/>
              </a:spcAft>
            </a:pPr>
            <a:r>
              <a:rPr sz="2000">
                <a:latin typeface="Arial" panose="020B0604020202020204" pitchFamily="34" charset="0"/>
                <a:ea typeface="a_Timer"/>
                <a:cs typeface="Arial" panose="020B0604020202020204" pitchFamily="34" charset="0"/>
              </a:rPr>
              <a:t>    Утопить пальцем правой руки крышку гнезда так, чтобы</a:t>
            </a:r>
            <a:r>
              <a:rPr lang="ru-RU" sz="2000">
                <a:latin typeface="Arial" panose="020B0604020202020204" pitchFamily="34" charset="0"/>
                <a:ea typeface="a_Timer"/>
                <a:cs typeface="Arial" panose="020B0604020202020204" pitchFamily="34" charset="0"/>
              </a:rPr>
              <a:t> </a:t>
            </a:r>
            <a:r>
              <a:rPr sz="2000">
                <a:latin typeface="Arial" panose="020B0604020202020204" pitchFamily="34" charset="0"/>
                <a:ea typeface="a_Timer"/>
                <a:cs typeface="Arial" panose="020B0604020202020204" pitchFamily="34" charset="0"/>
              </a:rPr>
              <a:t>пенал под действием пружины вышел из гнезда;  раскрыть</a:t>
            </a:r>
            <a:r>
              <a:rPr lang="ru-RU" sz="2000">
                <a:latin typeface="Arial" panose="020B0604020202020204" pitchFamily="34" charset="0"/>
                <a:ea typeface="a_Timer"/>
                <a:cs typeface="Arial" panose="020B0604020202020204" pitchFamily="34" charset="0"/>
              </a:rPr>
              <a:t> </a:t>
            </a:r>
            <a:r>
              <a:rPr sz="2000">
                <a:latin typeface="Arial" panose="020B0604020202020204" pitchFamily="34" charset="0"/>
                <a:ea typeface="a_Timer"/>
                <a:cs typeface="Arial" panose="020B0604020202020204" pitchFamily="34" charset="0"/>
              </a:rPr>
              <a:t>пенал</a:t>
            </a:r>
            <a:r>
              <a:rPr lang="ru-RU" sz="2000">
                <a:latin typeface="Arial" panose="020B0604020202020204" pitchFamily="34" charset="0"/>
                <a:ea typeface="a_Timer"/>
                <a:cs typeface="Arial" panose="020B0604020202020204" pitchFamily="34" charset="0"/>
              </a:rPr>
              <a:t> </a:t>
            </a:r>
            <a:r>
              <a:rPr sz="2000">
                <a:latin typeface="Arial" panose="020B0604020202020204" pitchFamily="34" charset="0"/>
                <a:ea typeface="a_Timer"/>
                <a:cs typeface="Arial" panose="020B0604020202020204" pitchFamily="34" charset="0"/>
              </a:rPr>
              <a:t>и</a:t>
            </a:r>
            <a:r>
              <a:rPr lang="ru-RU" sz="2000">
                <a:latin typeface="Arial" panose="020B0604020202020204" pitchFamily="34" charset="0"/>
                <a:ea typeface="a_Timer"/>
                <a:cs typeface="Arial" panose="020B0604020202020204" pitchFamily="34" charset="0"/>
              </a:rPr>
              <a:t> </a:t>
            </a:r>
            <a:r>
              <a:rPr sz="2000">
                <a:latin typeface="Arial" panose="020B0604020202020204" pitchFamily="34" charset="0"/>
                <a:ea typeface="a_Timer"/>
                <a:cs typeface="Arial" panose="020B0604020202020204" pitchFamily="34" charset="0"/>
              </a:rPr>
              <a:t>вынут</a:t>
            </a:r>
            <a:r>
              <a:rPr lang="ru-RU" sz="2000">
                <a:latin typeface="Arial" panose="020B0604020202020204" pitchFamily="34" charset="0"/>
                <a:ea typeface="a_Timer"/>
                <a:cs typeface="Arial" panose="020B0604020202020204" pitchFamily="34" charset="0"/>
              </a:rPr>
              <a:t>ь </a:t>
            </a:r>
            <a:r>
              <a:rPr sz="2000">
                <a:latin typeface="Arial" panose="020B0604020202020204" pitchFamily="34" charset="0"/>
                <a:ea typeface="a_Timer"/>
                <a:cs typeface="Arial" panose="020B0604020202020204" pitchFamily="34" charset="0"/>
              </a:rPr>
              <a:t> </a:t>
            </a:r>
            <a:r>
              <a:rPr lang="ru-RU" sz="2000">
                <a:latin typeface="Arial" panose="020B0604020202020204" pitchFamily="34" charset="0"/>
                <a:ea typeface="a_Timer"/>
                <a:cs typeface="Arial" panose="020B0604020202020204" pitchFamily="34" charset="0"/>
              </a:rPr>
              <a:t>из</a:t>
            </a:r>
            <a:r>
              <a:rPr sz="2000">
                <a:latin typeface="Arial" panose="020B0604020202020204" pitchFamily="34" charset="0"/>
                <a:ea typeface="a_Timer"/>
                <a:cs typeface="Arial" panose="020B0604020202020204" pitchFamily="34" charset="0"/>
              </a:rPr>
              <a:t>  него</a:t>
            </a:r>
            <a:r>
              <a:rPr lang="ru-RU" sz="2000">
                <a:latin typeface="Arial" panose="020B0604020202020204" pitchFamily="34" charset="0"/>
                <a:ea typeface="a_Timer"/>
                <a:cs typeface="Arial" panose="020B0604020202020204" pitchFamily="34" charset="0"/>
              </a:rPr>
              <a:t> </a:t>
            </a:r>
            <a:r>
              <a:rPr sz="2000">
                <a:latin typeface="Arial" panose="020B0604020202020204" pitchFamily="34" charset="0"/>
                <a:ea typeface="a_Timer"/>
                <a:cs typeface="Arial" panose="020B0604020202020204" pitchFamily="34" charset="0"/>
              </a:rPr>
              <a:t>протирку,  ершик,  отвертку </a:t>
            </a:r>
            <a:endParaRPr sz="2000">
              <a:latin typeface="Arial" panose="020B0604020202020204" pitchFamily="34" charset="0"/>
              <a:ea typeface="a_Timer"/>
              <a:cs typeface="Arial" panose="020B0604020202020204" pitchFamily="34" charset="0"/>
            </a:endParaRPr>
          </a:p>
          <a:p>
            <a:pPr indent="0" algn="just" defTabSz="266700">
              <a:spcBef>
                <a:spcPct val="0"/>
              </a:spcBef>
              <a:spcAft>
                <a:spcPct val="0"/>
              </a:spcAft>
            </a:pPr>
            <a:r>
              <a:rPr sz="2000">
                <a:latin typeface="Arial" panose="020B0604020202020204" pitchFamily="34" charset="0"/>
                <a:ea typeface="a_Timer"/>
                <a:cs typeface="Arial" panose="020B0604020202020204" pitchFamily="34" charset="0"/>
              </a:rPr>
              <a:t>и выколотку.</a:t>
            </a:r>
            <a:endParaRPr sz="2000">
              <a:latin typeface="Arial" panose="020B0604020202020204" pitchFamily="34" charset="0"/>
              <a:ea typeface="a_Timer"/>
              <a:cs typeface="Arial" panose="020B0604020202020204" pitchFamily="34" charset="0"/>
            </a:endParaRPr>
          </a:p>
        </p:txBody>
      </p:sp>
      <p:pic>
        <p:nvPicPr>
          <p:cNvPr id="2" name="Изображение -2147482623" descr="IMG_2317"/>
          <p:cNvPicPr>
            <a:picLocks noChangeAspect="1"/>
          </p:cNvPicPr>
          <p:nvPr/>
        </p:nvPicPr>
        <p:blipFill>
          <a:blip r:embed="rId2"/>
          <a:stretch>
            <a:fillRect/>
          </a:stretch>
        </p:blipFill>
        <p:spPr>
          <a:xfrm>
            <a:off x="4613910" y="3274695"/>
            <a:ext cx="4441190" cy="3564255"/>
          </a:xfrm>
          <a:prstGeom prst="rect">
            <a:avLst/>
          </a:prstGeom>
          <a:noFill/>
          <a:ln w="9525">
            <a:noFill/>
          </a:ln>
        </p:spPr>
      </p:pic>
      <p:sp>
        <p:nvSpPr>
          <p:cNvPr id="1073742870" name="Текстовое поле 1073742869"/>
          <p:cNvSpPr txBox="1"/>
          <p:nvPr/>
        </p:nvSpPr>
        <p:spPr>
          <a:xfrm>
            <a:off x="35560" y="3285490"/>
            <a:ext cx="4570095" cy="3474720"/>
          </a:xfrm>
          <a:prstGeom prst="rect">
            <a:avLst/>
          </a:prstGeom>
          <a:solidFill>
            <a:srgbClr val="FFFFFF"/>
          </a:solidFill>
          <a:ln w="9525">
            <a:noFill/>
          </a:ln>
        </p:spPr>
        <p:txBody>
          <a:bodyPr wrap="square"/>
          <a:p>
            <a:pPr algn="just"/>
            <a:r>
              <a:rPr lang="ru-RU" altLang="en-US" sz="2000" b="1">
                <a:latin typeface="Arial" panose="020B0604020202020204" pitchFamily="34" charset="0"/>
                <a:cs typeface="Arial" panose="020B0604020202020204" pitchFamily="34" charset="0"/>
              </a:rPr>
              <a:t>4. Отделить шомпол</a:t>
            </a:r>
            <a:endParaRPr lang="ru-RU" altLang="en-US" sz="2000">
              <a:latin typeface="Arial" panose="020B0604020202020204" pitchFamily="34" charset="0"/>
              <a:cs typeface="Arial" panose="020B0604020202020204" pitchFamily="34" charset="0"/>
            </a:endParaRPr>
          </a:p>
          <a:p>
            <a:pPr algn="just"/>
            <a:r>
              <a:rPr lang="ru-RU" altLang="en-US" sz="2000">
                <a:latin typeface="Arial" panose="020B0604020202020204" pitchFamily="34" charset="0"/>
                <a:cs typeface="Arial" panose="020B0604020202020204" pitchFamily="34" charset="0"/>
              </a:rPr>
              <a:t>Оттянуть конец шомпола от ствола так, чтобы его головка вышла из-под упора на основании мушки, и вынуть шомпол. </a:t>
            </a:r>
            <a:endParaRPr lang="ru-RU" altLang="en-US" sz="2000">
              <a:latin typeface="Arial" panose="020B0604020202020204" pitchFamily="34" charset="0"/>
              <a:cs typeface="Arial" panose="020B0604020202020204" pitchFamily="34" charset="0"/>
            </a:endParaRPr>
          </a:p>
          <a:p>
            <a:pPr algn="just"/>
            <a:r>
              <a:rPr lang="ru-RU" altLang="en-US" sz="2000">
                <a:latin typeface="Arial" panose="020B0604020202020204" pitchFamily="34" charset="0"/>
                <a:cs typeface="Arial" panose="020B0604020202020204" pitchFamily="34" charset="0"/>
              </a:rPr>
              <a:t>При затруднительном отделении шомпола разрешается пользоваться выколоткой, которую следует вставить в отверстие головки шомпола, оттянуть от ствола конец шомпола и вынуть его.</a:t>
            </a:r>
            <a:endParaRPr lang="ru-RU" altLang="en-US">
              <a:latin typeface="Arial" panose="020B0604020202020204" pitchFamily="34" charset="0"/>
              <a:cs typeface="Arial" panose="020B0604020202020204" pitchFamily="34" charset="0"/>
            </a:endParaRPr>
          </a:p>
          <a:p>
            <a:endParaRPr lang="ru-RU" alt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2"/>
          <p:cNvSpPr>
            <a:spLocks noChangeArrowheads="1"/>
          </p:cNvSpPr>
          <p:nvPr/>
        </p:nvSpPr>
        <p:spPr bwMode="auto">
          <a:xfrm>
            <a:off x="899592" y="188640"/>
            <a:ext cx="7181751" cy="584775"/>
          </a:xfrm>
          <a:prstGeom prst="rect">
            <a:avLst/>
          </a:prstGeom>
          <a:solidFill>
            <a:srgbClr val="C00000"/>
          </a:solidFill>
          <a:ln w="57150" cmpd="thickThin">
            <a:noFill/>
            <a:miter lim="800000"/>
          </a:ln>
        </p:spPr>
        <p:txBody>
          <a:bodyPr wrap="square">
            <a:spAutoFit/>
          </a:bodyPr>
          <a:lstStyle/>
          <a:p>
            <a:pPr algn="ctr"/>
            <a:r>
              <a:rPr lang="ru-RU" altLang="ru-RU" sz="3200" b="1" dirty="0" smtClean="0">
                <a:solidFill>
                  <a:srgbClr val="FFFF66"/>
                </a:solidFill>
              </a:rPr>
              <a:t>Учебные вопросы</a:t>
            </a:r>
            <a:endParaRPr lang="ru-RU" altLang="ru-RU" sz="3200" b="1" dirty="0">
              <a:solidFill>
                <a:srgbClr val="FFCC00"/>
              </a:solidFill>
              <a:latin typeface="Arial" panose="020B0604020202020204" pitchFamily="34" charset="0"/>
            </a:endParaRPr>
          </a:p>
        </p:txBody>
      </p:sp>
      <p:sp>
        <p:nvSpPr>
          <p:cNvPr id="8" name="Содержимое 2"/>
          <p:cNvSpPr>
            <a:spLocks noGrp="1"/>
          </p:cNvSpPr>
          <p:nvPr>
            <p:ph idx="1"/>
          </p:nvPr>
        </p:nvSpPr>
        <p:spPr>
          <a:xfrm>
            <a:off x="64135" y="1484630"/>
            <a:ext cx="9025890" cy="4248785"/>
          </a:xfrm>
        </p:spPr>
        <p:txBody>
          <a:bodyPr>
            <a:noAutofit/>
          </a:bodyPr>
          <a:lstStyle/>
          <a:p>
            <a:pPr marL="0" lvl="0" indent="0" algn="just">
              <a:buNone/>
            </a:pPr>
            <a:r>
              <a:rPr lang="ru-RU" sz="2800" b="1" dirty="0"/>
              <a:t>1. Проверка боя и приведение автомата Калашникова АК-74 к нормальному бою.</a:t>
            </a:r>
            <a:endParaRPr lang="ru-RU" sz="2800" b="1" dirty="0"/>
          </a:p>
          <a:p>
            <a:pPr marL="0" lvl="0" indent="0" algn="just">
              <a:buNone/>
            </a:pPr>
            <a:endParaRPr lang="ru-RU" sz="2800" b="1" dirty="0"/>
          </a:p>
          <a:p>
            <a:pPr marL="0" lvl="0" indent="0" algn="just">
              <a:buNone/>
            </a:pPr>
            <a:r>
              <a:rPr lang="ru-RU" sz="2800" b="1" dirty="0"/>
              <a:t>2. Выполнение нормативов по огневой подготовке № 13,14 АК-74, РПК-74, ПКМ, ПКТ, ПМ, СВД, РПГ-7, ГП-25. Выполнение норматива по огневой подготовке №16 АК-74, РПК-74, ПКМ,  ПМ, СВД.</a:t>
            </a:r>
            <a:endParaRPr lang="ru-RU" sz="2800" b="1" dirty="0"/>
          </a:p>
          <a:p>
            <a:pPr marL="0" lvl="0" indent="0" algn="just">
              <a:buNone/>
            </a:pPr>
            <a:endParaRPr lang="ru-RU" sz="2800" b="1" dirty="0"/>
          </a:p>
          <a:p>
            <a:pPr marL="0" lvl="0" indent="0" algn="just">
              <a:buNone/>
            </a:pPr>
            <a:r>
              <a:rPr lang="ru-RU" sz="2800" b="1" dirty="0"/>
              <a:t>3. Тренировка в однообразии прицеливания с помощью командирского ящика.</a:t>
            </a:r>
            <a:endParaRPr lang="ru-RU" sz="2800" b="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2147482622" descr="IMG_2319"/>
          <p:cNvPicPr>
            <a:picLocks noChangeAspect="1"/>
          </p:cNvPicPr>
          <p:nvPr/>
        </p:nvPicPr>
        <p:blipFill>
          <a:blip r:embed="rId1"/>
          <a:stretch>
            <a:fillRect/>
          </a:stretch>
        </p:blipFill>
        <p:spPr>
          <a:xfrm>
            <a:off x="0" y="0"/>
            <a:ext cx="4601210" cy="3414395"/>
          </a:xfrm>
          <a:prstGeom prst="rect">
            <a:avLst/>
          </a:prstGeom>
          <a:noFill/>
          <a:ln w="9525">
            <a:noFill/>
          </a:ln>
        </p:spPr>
      </p:pic>
      <p:sp>
        <p:nvSpPr>
          <p:cNvPr id="1073742871" name="Текстовое поле 1073742870"/>
          <p:cNvSpPr txBox="1"/>
          <p:nvPr/>
        </p:nvSpPr>
        <p:spPr>
          <a:xfrm>
            <a:off x="4601210" y="0"/>
            <a:ext cx="4536440" cy="1358900"/>
          </a:xfrm>
          <a:prstGeom prst="rect">
            <a:avLst/>
          </a:prstGeom>
          <a:solidFill>
            <a:srgbClr val="FFFFFF"/>
          </a:solidFill>
          <a:ln w="9525">
            <a:noFill/>
          </a:ln>
        </p:spPr>
        <p:txBody>
          <a:bodyPr wrap="square"/>
          <a:p>
            <a:pPr algn="just"/>
            <a:r>
              <a:rPr lang="ru-RU" altLang="en-US" sz="2000" b="1">
                <a:latin typeface="Arial" panose="020B0604020202020204" pitchFamily="34" charset="0"/>
                <a:cs typeface="Arial" panose="020B0604020202020204" pitchFamily="34" charset="0"/>
              </a:rPr>
              <a:t>5. Отделить пламегаситель.</a:t>
            </a:r>
            <a:endParaRPr lang="ru-RU" altLang="en-US" sz="2000">
              <a:latin typeface="Arial" panose="020B0604020202020204" pitchFamily="34" charset="0"/>
              <a:cs typeface="Arial" panose="020B0604020202020204" pitchFamily="34" charset="0"/>
            </a:endParaRPr>
          </a:p>
          <a:p>
            <a:pPr algn="just"/>
            <a:r>
              <a:rPr lang="ru-RU" altLang="en-US" sz="2000">
                <a:latin typeface="Arial" panose="020B0604020202020204" pitchFamily="34" charset="0"/>
                <a:cs typeface="Arial" panose="020B0604020202020204" pitchFamily="34" charset="0"/>
              </a:rPr>
              <a:t>Утопить отверткой фиксатор пламегасителя. Свернуть пламегаситель с резьбового со ствола, вращая его против хода часовой стрелки. В случае чрезмерно тугого вращения пламегасителя допускается производить отворачивание его с помощью выколотки (шомпола), вставленной в щели пламегасителя.</a:t>
            </a:r>
            <a:endParaRPr lang="ru-RU" altLang="en-US" sz="2000">
              <a:latin typeface="Arial" panose="020B0604020202020204" pitchFamily="34" charset="0"/>
              <a:cs typeface="Arial" panose="020B0604020202020204" pitchFamily="34" charset="0"/>
            </a:endParaRPr>
          </a:p>
          <a:p>
            <a:pPr algn="just"/>
            <a:endParaRPr lang="ru-RU" altLang="en-US" sz="2000">
              <a:latin typeface="Arial" panose="020B0604020202020204" pitchFamily="34" charset="0"/>
              <a:cs typeface="Arial" panose="020B0604020202020204" pitchFamily="34" charset="0"/>
            </a:endParaRPr>
          </a:p>
          <a:p>
            <a:pPr algn="just"/>
            <a:endParaRPr lang="ru-RU" altLang="en-US" sz="2000">
              <a:latin typeface="Arial" panose="020B0604020202020204" pitchFamily="34" charset="0"/>
              <a:cs typeface="Arial" panose="020B0604020202020204" pitchFamily="34" charset="0"/>
            </a:endParaRPr>
          </a:p>
          <a:p>
            <a:pPr algn="just"/>
            <a:endParaRPr lang="ru-RU" altLang="en-US" sz="2000">
              <a:latin typeface="Arial" panose="020B0604020202020204" pitchFamily="34" charset="0"/>
              <a:cs typeface="Arial" panose="020B0604020202020204" pitchFamily="34" charset="0"/>
            </a:endParaRPr>
          </a:p>
        </p:txBody>
      </p:sp>
      <p:pic>
        <p:nvPicPr>
          <p:cNvPr id="3" name="Изображение -2147482621" descr="IMG_2310"/>
          <p:cNvPicPr>
            <a:picLocks noChangeAspect="1"/>
          </p:cNvPicPr>
          <p:nvPr/>
        </p:nvPicPr>
        <p:blipFill>
          <a:blip r:embed="rId2"/>
          <a:stretch>
            <a:fillRect/>
          </a:stretch>
        </p:blipFill>
        <p:spPr>
          <a:xfrm>
            <a:off x="4601845" y="3414395"/>
            <a:ext cx="4535805" cy="3383915"/>
          </a:xfrm>
          <a:prstGeom prst="rect">
            <a:avLst/>
          </a:prstGeom>
          <a:noFill/>
          <a:ln w="9525">
            <a:noFill/>
          </a:ln>
        </p:spPr>
      </p:pic>
      <p:sp>
        <p:nvSpPr>
          <p:cNvPr id="1073742872" name="Текстовое поле 1073742871"/>
          <p:cNvSpPr txBox="1"/>
          <p:nvPr/>
        </p:nvSpPr>
        <p:spPr>
          <a:xfrm>
            <a:off x="-635" y="3429000"/>
            <a:ext cx="4550410" cy="1435100"/>
          </a:xfrm>
          <a:prstGeom prst="rect">
            <a:avLst/>
          </a:prstGeom>
          <a:solidFill>
            <a:srgbClr val="FFFFFF"/>
          </a:solidFill>
          <a:ln w="9525">
            <a:noFill/>
          </a:ln>
        </p:spPr>
        <p:txBody>
          <a:bodyPr wrap="square"/>
          <a:p>
            <a:pPr algn="just"/>
            <a:r>
              <a:rPr lang="ru-RU" altLang="en-US" sz="2000" b="1">
                <a:latin typeface="Arial" panose="020B0604020202020204" pitchFamily="34" charset="0"/>
                <a:cs typeface="Arial" panose="020B0604020202020204" pitchFamily="34" charset="0"/>
              </a:rPr>
              <a:t>6. Отделить крышку ствольной коробки.</a:t>
            </a:r>
            <a:endParaRPr lang="ru-RU" altLang="en-US" sz="2000">
              <a:latin typeface="Arial" panose="020B0604020202020204" pitchFamily="34" charset="0"/>
              <a:cs typeface="Arial" panose="020B0604020202020204" pitchFamily="34" charset="0"/>
            </a:endParaRPr>
          </a:p>
          <a:p>
            <a:pPr algn="just"/>
            <a:r>
              <a:rPr lang="ru-RU" altLang="en-US" sz="2000">
                <a:latin typeface="Arial" panose="020B0604020202020204" pitchFamily="34" charset="0"/>
                <a:cs typeface="Arial" panose="020B0604020202020204" pitchFamily="34" charset="0"/>
              </a:rPr>
              <a:t>Левой рукой обхватить шейку приклада, большим пальцем этой руки нажать на выступ направляющего стержня возвратного механизма, правой рукой приподнять вверх заднюю часть крышки ствольной коробки  и отделить крышку.</a:t>
            </a:r>
            <a:endParaRPr lang="ru-RU" altLang="en-US" sz="2000">
              <a:latin typeface="Arial" panose="020B0604020202020204" pitchFamily="34" charset="0"/>
              <a:cs typeface="Arial" panose="020B0604020202020204" pitchFamily="34" charset="0"/>
            </a:endParaRPr>
          </a:p>
          <a:p>
            <a:pPr algn="just"/>
            <a:endParaRPr lang="ru-RU" altLang="en-US" sz="2000">
              <a:latin typeface="Arial" panose="020B0604020202020204" pitchFamily="34" charset="0"/>
              <a:cs typeface="Arial" panose="020B0604020202020204" pitchFamily="34" charset="0"/>
            </a:endParaRPr>
          </a:p>
          <a:p>
            <a:pPr algn="just"/>
            <a:endParaRPr lang="ru-RU" altLang="en-US" sz="2000">
              <a:latin typeface="Arial" panose="020B0604020202020204" pitchFamily="34" charset="0"/>
              <a:cs typeface="Arial" panose="020B0604020202020204" pitchFamily="34" charset="0"/>
            </a:endParaRPr>
          </a:p>
          <a:p>
            <a:pPr algn="just"/>
            <a:endParaRPr lang="ru-RU" altLang="en-US" sz="20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2147482619" descr="IMG_2311"/>
          <p:cNvPicPr>
            <a:picLocks noChangeAspect="1"/>
          </p:cNvPicPr>
          <p:nvPr/>
        </p:nvPicPr>
        <p:blipFill>
          <a:blip r:embed="rId1"/>
          <a:stretch>
            <a:fillRect/>
          </a:stretch>
        </p:blipFill>
        <p:spPr>
          <a:xfrm>
            <a:off x="0" y="0"/>
            <a:ext cx="4502785" cy="3359785"/>
          </a:xfrm>
          <a:prstGeom prst="rect">
            <a:avLst/>
          </a:prstGeom>
          <a:noFill/>
          <a:ln w="9525">
            <a:noFill/>
          </a:ln>
        </p:spPr>
      </p:pic>
      <p:pic>
        <p:nvPicPr>
          <p:cNvPr id="3" name="Изображение -2147482615" descr="IMG_2312"/>
          <p:cNvPicPr>
            <a:picLocks noChangeAspect="1"/>
          </p:cNvPicPr>
          <p:nvPr/>
        </p:nvPicPr>
        <p:blipFill>
          <a:blip r:embed="rId2"/>
          <a:stretch>
            <a:fillRect/>
          </a:stretch>
        </p:blipFill>
        <p:spPr>
          <a:xfrm>
            <a:off x="4511040" y="3357245"/>
            <a:ext cx="4632960" cy="3474720"/>
          </a:xfrm>
          <a:prstGeom prst="rect">
            <a:avLst/>
          </a:prstGeom>
          <a:noFill/>
          <a:ln w="9525">
            <a:noFill/>
          </a:ln>
        </p:spPr>
      </p:pic>
      <p:sp>
        <p:nvSpPr>
          <p:cNvPr id="1073742873" name="Текстовое поле 1073742872"/>
          <p:cNvSpPr txBox="1"/>
          <p:nvPr/>
        </p:nvSpPr>
        <p:spPr>
          <a:xfrm>
            <a:off x="4511040" y="45085"/>
            <a:ext cx="4632325" cy="1511300"/>
          </a:xfrm>
          <a:prstGeom prst="rect">
            <a:avLst/>
          </a:prstGeom>
          <a:solidFill>
            <a:srgbClr val="FFFFFF"/>
          </a:solidFill>
          <a:ln w="9525">
            <a:noFill/>
          </a:ln>
        </p:spPr>
        <p:txBody>
          <a:bodyPr wrap="square"/>
          <a:p>
            <a:pPr algn="just"/>
            <a:r>
              <a:rPr lang="ru-RU" altLang="en-US" sz="2000" b="1">
                <a:latin typeface="Arial" panose="020B0604020202020204" pitchFamily="34" charset="0"/>
                <a:cs typeface="Arial" panose="020B0604020202020204" pitchFamily="34" charset="0"/>
              </a:rPr>
              <a:t>7. Отделить возвратный механизм.</a:t>
            </a:r>
            <a:endParaRPr lang="ru-RU" altLang="en-US" sz="2000">
              <a:latin typeface="Arial" panose="020B0604020202020204" pitchFamily="34" charset="0"/>
              <a:cs typeface="Arial" panose="020B0604020202020204" pitchFamily="34" charset="0"/>
            </a:endParaRPr>
          </a:p>
          <a:p>
            <a:pPr algn="just"/>
            <a:r>
              <a:rPr lang="ru-RU" altLang="en-US" sz="2000">
                <a:latin typeface="Arial" panose="020B0604020202020204" pitchFamily="34" charset="0"/>
                <a:cs typeface="Arial" panose="020B0604020202020204" pitchFamily="34" charset="0"/>
              </a:rPr>
              <a:t>Удерживая пулемет левой рукой за шейку приклада, правой подать вперед направляющий стержень возвратного механизма до выхода его пятки из продольного паза ствольной коробки; приподнять задний конец направляющего стержня и извлечь возвратный механизм из канала затворной рамы.</a:t>
            </a:r>
            <a:endParaRPr lang="ru-RU" altLang="en-US" sz="2000">
              <a:latin typeface="Arial" panose="020B0604020202020204" pitchFamily="34" charset="0"/>
              <a:cs typeface="Arial" panose="020B0604020202020204" pitchFamily="34" charset="0"/>
            </a:endParaRPr>
          </a:p>
          <a:p>
            <a:pPr algn="just"/>
            <a:endParaRPr lang="ru-RU" altLang="en-US" sz="2000">
              <a:latin typeface="Arial" panose="020B0604020202020204" pitchFamily="34" charset="0"/>
              <a:cs typeface="Arial" panose="020B0604020202020204" pitchFamily="34" charset="0"/>
            </a:endParaRPr>
          </a:p>
          <a:p>
            <a:pPr algn="just"/>
            <a:endParaRPr lang="ru-RU" altLang="en-US" sz="2000">
              <a:latin typeface="Arial" panose="020B0604020202020204" pitchFamily="34" charset="0"/>
              <a:cs typeface="Arial" panose="020B0604020202020204" pitchFamily="34" charset="0"/>
            </a:endParaRPr>
          </a:p>
        </p:txBody>
      </p:sp>
      <p:sp>
        <p:nvSpPr>
          <p:cNvPr id="1073742874" name="Текстовое поле 1073742873"/>
          <p:cNvSpPr txBox="1"/>
          <p:nvPr/>
        </p:nvSpPr>
        <p:spPr>
          <a:xfrm>
            <a:off x="0" y="3933190"/>
            <a:ext cx="4510405" cy="1000125"/>
          </a:xfrm>
          <a:prstGeom prst="rect">
            <a:avLst/>
          </a:prstGeom>
          <a:solidFill>
            <a:srgbClr val="FFFFFF"/>
          </a:solidFill>
          <a:ln w="9525">
            <a:noFill/>
          </a:ln>
        </p:spPr>
        <p:txBody>
          <a:bodyPr wrap="square"/>
          <a:p>
            <a:pPr indent="0" algn="ctr"/>
            <a:r>
              <a:rPr lang="ru-RU" altLang="en-US" sz="2000" b="1">
                <a:latin typeface="Arial" panose="020B0604020202020204" pitchFamily="34" charset="0"/>
                <a:cs typeface="Arial" panose="020B0604020202020204" pitchFamily="34" charset="0"/>
              </a:rPr>
              <a:t>8. Отделить затворную раму с затвором.</a:t>
            </a:r>
            <a:endParaRPr lang="ru-RU" altLang="en-US" sz="2000">
              <a:latin typeface="Arial" panose="020B0604020202020204" pitchFamily="34" charset="0"/>
              <a:cs typeface="Arial" panose="020B0604020202020204" pitchFamily="34" charset="0"/>
            </a:endParaRPr>
          </a:p>
          <a:p>
            <a:pPr indent="0"/>
            <a:r>
              <a:rPr lang="ru-RU" altLang="en-US" sz="2000">
                <a:latin typeface="Arial" panose="020B0604020202020204" pitchFamily="34" charset="0"/>
                <a:cs typeface="Arial" panose="020B0604020202020204" pitchFamily="34" charset="0"/>
              </a:rPr>
              <a:t>    Продолжая удерживать пулемет левой рукой, правой отвести затворную раму назад до отказа, приподнять ее вместе с затвором  и отделить от ствольной коробки.</a:t>
            </a:r>
            <a:endParaRPr lang="ru-RU" altLang="en-US" sz="2000">
              <a:latin typeface="Arial" panose="020B0604020202020204" pitchFamily="34" charset="0"/>
              <a:cs typeface="Arial" panose="020B0604020202020204" pitchFamily="34" charset="0"/>
            </a:endParaRPr>
          </a:p>
          <a:p>
            <a:endParaRPr lang="ru-RU" altLang="en-US" sz="2000">
              <a:latin typeface="Arial" panose="020B0604020202020204" pitchFamily="34" charset="0"/>
              <a:cs typeface="Arial" panose="020B0604020202020204" pitchFamily="34" charset="0"/>
            </a:endParaRPr>
          </a:p>
          <a:p>
            <a:endParaRPr lang="ru-RU" altLang="en-US" sz="20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IMG6041"/>
          <p:cNvPicPr>
            <a:picLocks noChangeAspect="1" noChangeArrowheads="1"/>
          </p:cNvPicPr>
          <p:nvPr/>
        </p:nvPicPr>
        <p:blipFill>
          <a:blip r:embed="rId1" cstate="print"/>
          <a:srcRect/>
          <a:stretch>
            <a:fillRect/>
          </a:stretch>
        </p:blipFill>
        <p:spPr bwMode="auto">
          <a:xfrm>
            <a:off x="107504" y="1357313"/>
            <a:ext cx="4703174" cy="3495174"/>
          </a:xfrm>
          <a:prstGeom prst="rect">
            <a:avLst/>
          </a:prstGeom>
          <a:noFill/>
          <a:ln w="76200">
            <a:solidFill>
              <a:srgbClr val="0000FF"/>
            </a:solidFill>
            <a:miter lim="800000"/>
            <a:headEnd/>
            <a:tailEnd/>
          </a:ln>
        </p:spPr>
      </p:pic>
      <p:pic>
        <p:nvPicPr>
          <p:cNvPr id="4" name="Picture 4" descr="CIMG6043"/>
          <p:cNvPicPr>
            <a:picLocks noChangeAspect="1" noChangeArrowheads="1"/>
          </p:cNvPicPr>
          <p:nvPr/>
        </p:nvPicPr>
        <p:blipFill>
          <a:blip r:embed="rId2" cstate="print"/>
          <a:srcRect/>
          <a:stretch>
            <a:fillRect/>
          </a:stretch>
        </p:blipFill>
        <p:spPr bwMode="auto">
          <a:xfrm>
            <a:off x="4067944" y="1357313"/>
            <a:ext cx="4921991" cy="3657100"/>
          </a:xfrm>
          <a:prstGeom prst="rect">
            <a:avLst/>
          </a:prstGeom>
          <a:noFill/>
          <a:ln w="76200">
            <a:solidFill>
              <a:srgbClr val="0000FF"/>
            </a:solidFill>
            <a:miter lim="800000"/>
            <a:headEnd/>
            <a:tailEnd/>
          </a:ln>
        </p:spPr>
      </p:pic>
      <p:pic>
        <p:nvPicPr>
          <p:cNvPr id="5" name="Picture 4" descr="CIMG6044"/>
          <p:cNvPicPr>
            <a:picLocks noChangeAspect="1" noChangeArrowheads="1"/>
          </p:cNvPicPr>
          <p:nvPr/>
        </p:nvPicPr>
        <p:blipFill>
          <a:blip r:embed="rId3" cstate="print"/>
          <a:srcRect/>
          <a:stretch>
            <a:fillRect/>
          </a:stretch>
        </p:blipFill>
        <p:spPr bwMode="auto">
          <a:xfrm>
            <a:off x="2771800" y="4221088"/>
            <a:ext cx="3816424" cy="2514378"/>
          </a:xfrm>
          <a:prstGeom prst="rect">
            <a:avLst/>
          </a:prstGeom>
          <a:noFill/>
          <a:ln w="76200">
            <a:solidFill>
              <a:srgbClr val="0000FF"/>
            </a:solidFill>
            <a:miter lim="800000"/>
            <a:headEnd/>
            <a:tailEnd/>
          </a:ln>
        </p:spPr>
      </p:pic>
      <p:sp>
        <p:nvSpPr>
          <p:cNvPr id="1073742875" name="Текстовое поле 1073742874"/>
          <p:cNvSpPr txBox="1"/>
          <p:nvPr/>
        </p:nvSpPr>
        <p:spPr>
          <a:xfrm>
            <a:off x="32385" y="45085"/>
            <a:ext cx="9111615" cy="1117600"/>
          </a:xfrm>
          <a:prstGeom prst="rect">
            <a:avLst/>
          </a:prstGeom>
          <a:solidFill>
            <a:srgbClr val="FFFFFF"/>
          </a:solidFill>
          <a:ln w="9525">
            <a:noFill/>
          </a:ln>
        </p:spPr>
        <p:txBody>
          <a:bodyPr wrap="square"/>
          <a:p>
            <a:pPr indent="88900" algn="ctr"/>
            <a:r>
              <a:rPr lang="ru-RU" altLang="en-US" sz="2000" b="1">
                <a:latin typeface="Arial" panose="020B0604020202020204" pitchFamily="34" charset="0"/>
                <a:cs typeface="Arial" panose="020B0604020202020204" pitchFamily="34" charset="0"/>
              </a:rPr>
              <a:t>9. Отделить затвор от затворной рамы.</a:t>
            </a:r>
            <a:endParaRPr lang="ru-RU" altLang="en-US" sz="2000">
              <a:latin typeface="Arial" panose="020B0604020202020204" pitchFamily="34" charset="0"/>
              <a:cs typeface="Arial" panose="020B0604020202020204" pitchFamily="34" charset="0"/>
            </a:endParaRPr>
          </a:p>
          <a:p>
            <a:r>
              <a:rPr lang="ru-RU" altLang="en-US" sz="2000">
                <a:latin typeface="Arial" panose="020B0604020202020204" pitchFamily="34" charset="0"/>
                <a:cs typeface="Arial" panose="020B0604020202020204" pitchFamily="34" charset="0"/>
              </a:rPr>
              <a:t>Взять затворную раму в левую руку затвором кверху; правой рукой отвести затвор назад, повернуть его так, чтобы ведущий выступ затвора вышел из фигурного выреза затворной рамы, и вывести затвор вперед.</a:t>
            </a:r>
            <a:endParaRPr lang="ru-RU" altLang="en-US" sz="2000">
              <a:latin typeface="Arial" panose="020B0604020202020204" pitchFamily="34" charset="0"/>
              <a:cs typeface="Arial" panose="020B0604020202020204" pitchFamily="34" charset="0"/>
            </a:endParaRPr>
          </a:p>
          <a:p>
            <a:endParaRPr lang="ru-RU" altLang="en-US" sz="20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IMG6048"/>
          <p:cNvPicPr>
            <a:picLocks noChangeAspect="1" noChangeArrowheads="1"/>
          </p:cNvPicPr>
          <p:nvPr/>
        </p:nvPicPr>
        <p:blipFill>
          <a:blip r:embed="rId1" cstate="print"/>
          <a:srcRect/>
          <a:stretch>
            <a:fillRect/>
          </a:stretch>
        </p:blipFill>
        <p:spPr bwMode="auto">
          <a:xfrm>
            <a:off x="179070" y="1628140"/>
            <a:ext cx="4537075" cy="3322955"/>
          </a:xfrm>
          <a:prstGeom prst="rect">
            <a:avLst/>
          </a:prstGeom>
          <a:noFill/>
          <a:ln w="76200">
            <a:solidFill>
              <a:srgbClr val="0000FF"/>
            </a:solidFill>
            <a:miter lim="800000"/>
            <a:headEnd/>
            <a:tailEnd/>
          </a:ln>
        </p:spPr>
      </p:pic>
      <p:pic>
        <p:nvPicPr>
          <p:cNvPr id="4" name="Picture 4" descr="CIMG6055"/>
          <p:cNvPicPr>
            <a:picLocks noChangeAspect="1" noChangeArrowheads="1"/>
          </p:cNvPicPr>
          <p:nvPr/>
        </p:nvPicPr>
        <p:blipFill>
          <a:blip r:embed="rId2" cstate="print"/>
          <a:srcRect r="15156"/>
          <a:stretch>
            <a:fillRect/>
          </a:stretch>
        </p:blipFill>
        <p:spPr bwMode="auto">
          <a:xfrm>
            <a:off x="4787900" y="2925445"/>
            <a:ext cx="4232275" cy="3796030"/>
          </a:xfrm>
          <a:prstGeom prst="rect">
            <a:avLst/>
          </a:prstGeom>
          <a:noFill/>
          <a:ln w="76200">
            <a:solidFill>
              <a:srgbClr val="0000FF"/>
            </a:solidFill>
            <a:miter lim="800000"/>
            <a:headEnd/>
            <a:tailEnd/>
          </a:ln>
        </p:spPr>
      </p:pic>
      <p:sp>
        <p:nvSpPr>
          <p:cNvPr id="1073742876" name="Текстовое поле 1073742875"/>
          <p:cNvSpPr txBox="1"/>
          <p:nvPr/>
        </p:nvSpPr>
        <p:spPr>
          <a:xfrm>
            <a:off x="-635" y="0"/>
            <a:ext cx="9124315" cy="1447800"/>
          </a:xfrm>
          <a:prstGeom prst="rect">
            <a:avLst/>
          </a:prstGeom>
          <a:solidFill>
            <a:srgbClr val="FFFFFF"/>
          </a:solidFill>
          <a:ln w="9525">
            <a:noFill/>
          </a:ln>
        </p:spPr>
        <p:txBody>
          <a:bodyPr wrap="square"/>
          <a:p>
            <a:pPr algn="just"/>
            <a:r>
              <a:rPr lang="ru-RU" altLang="en-US" sz="2000" b="1">
                <a:latin typeface="Arial" panose="020B0604020202020204" pitchFamily="34" charset="0"/>
                <a:cs typeface="Arial" panose="020B0604020202020204" pitchFamily="34" charset="0"/>
              </a:rPr>
              <a:t>9. Отделить газовую трубку со ствольной накладкой.</a:t>
            </a:r>
            <a:endParaRPr lang="ru-RU" altLang="en-US" sz="2000">
              <a:latin typeface="Arial" panose="020B0604020202020204" pitchFamily="34" charset="0"/>
              <a:cs typeface="Arial" panose="020B0604020202020204" pitchFamily="34" charset="0"/>
            </a:endParaRPr>
          </a:p>
          <a:p>
            <a:pPr algn="just"/>
            <a:r>
              <a:rPr lang="ru-RU" altLang="en-US" sz="2000">
                <a:latin typeface="Arial" panose="020B0604020202020204" pitchFamily="34" charset="0"/>
                <a:cs typeface="Arial" panose="020B0604020202020204" pitchFamily="34" charset="0"/>
              </a:rPr>
              <a:t>Удерживая пулемет левой рукой, правой надеть пенал принадлежности прямоугольным отверстием на выступ замыкателя газовой трубки, повернуть замыкатель от себя до вертикального положения  и снять газовую трубку с патрубка газовой камеры.</a:t>
            </a:r>
            <a:endParaRPr lang="ru-RU" altLang="en-US" sz="2000">
              <a:latin typeface="Arial" panose="020B0604020202020204" pitchFamily="34" charset="0"/>
              <a:cs typeface="Arial" panose="020B0604020202020204" pitchFamily="34" charset="0"/>
            </a:endParaRPr>
          </a:p>
          <a:p>
            <a:pPr algn="just"/>
            <a:endParaRPr lang="ru-RU" altLang="en-US" sz="2000">
              <a:latin typeface="Arial" panose="020B0604020202020204" pitchFamily="34" charset="0"/>
              <a:cs typeface="Arial" panose="020B0604020202020204" pitchFamily="34" charset="0"/>
            </a:endParaRPr>
          </a:p>
          <a:p>
            <a:pPr algn="just"/>
            <a:endParaRPr lang="ru-RU" altLang="en-US" sz="2000">
              <a:latin typeface="Arial" panose="020B0604020202020204" pitchFamily="34" charset="0"/>
              <a:cs typeface="Arial" panose="020B0604020202020204" pitchFamily="34" charset="0"/>
            </a:endParaRPr>
          </a:p>
          <a:p>
            <a:pPr algn="just"/>
            <a:endParaRPr lang="ru-RU" altLang="en-US" sz="20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36" name="TextBox 3"/>
          <p:cNvSpPr txBox="1">
            <a:spLocks noChangeArrowheads="1"/>
          </p:cNvSpPr>
          <p:nvPr/>
        </p:nvSpPr>
        <p:spPr bwMode="auto">
          <a:xfrm>
            <a:off x="31115" y="0"/>
            <a:ext cx="9112885" cy="697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spcBef>
                <a:spcPct val="20000"/>
              </a:spcBef>
              <a:buClr>
                <a:srgbClr val="000000"/>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eaLnBrk="0" hangingPunct="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eaLnBrk="0" hangingPunct="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eaLnBrk="0" hangingPunct="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eaLnBrk="0" hangingPunct="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ru-RU" altLang="ru-RU" sz="2400" b="1">
                <a:latin typeface="Arial" panose="020B0604020202020204" pitchFamily="34" charset="0"/>
              </a:rPr>
              <a:t>Временные показатели </a:t>
            </a:r>
            <a:r>
              <a:rPr lang="ru-RU" altLang="ru-RU" sz="2400" b="1">
                <a:latin typeface="Arial" panose="020B0604020202020204" pitchFamily="34" charset="0"/>
                <a:sym typeface="+mn-ea"/>
              </a:rPr>
              <a:t>сборки РПК-74</a:t>
            </a:r>
            <a:endParaRPr lang="ru-RU" altLang="ru-RU" sz="2400" b="1">
              <a:latin typeface="Arial" panose="020B0604020202020204" pitchFamily="34" charset="0"/>
              <a:sym typeface="+mn-ea"/>
            </a:endParaRPr>
          </a:p>
          <a:p>
            <a:pPr algn="ctr" eaLnBrk="1" hangingPunct="1">
              <a:spcBef>
                <a:spcPct val="0"/>
              </a:spcBef>
              <a:buClrTx/>
              <a:buSzTx/>
              <a:buFontTx/>
              <a:buNone/>
            </a:pPr>
            <a:r>
              <a:rPr lang="ru-RU" altLang="ru-RU" sz="2400" b="1">
                <a:latin typeface="Arial" panose="020B0604020202020204" pitchFamily="34" charset="0"/>
                <a:sym typeface="+mn-ea"/>
              </a:rPr>
              <a:t> после </a:t>
            </a:r>
            <a:r>
              <a:rPr lang="ru-RU" altLang="ru-RU" sz="2400" b="1">
                <a:latin typeface="Arial" panose="020B0604020202020204" pitchFamily="34" charset="0"/>
              </a:rPr>
              <a:t>неполной разборки  </a:t>
            </a:r>
            <a:endParaRPr lang="ru-RU" altLang="ru-RU" sz="2400" b="1">
              <a:latin typeface="Arial" panose="020B0604020202020204" pitchFamily="34" charset="0"/>
            </a:endParaRPr>
          </a:p>
        </p:txBody>
      </p:sp>
      <p:graphicFrame>
        <p:nvGraphicFramePr>
          <p:cNvPr id="2" name="Таблица 1"/>
          <p:cNvGraphicFramePr/>
          <p:nvPr>
            <p:custDataLst>
              <p:tags r:id="rId1"/>
            </p:custDataLst>
          </p:nvPr>
        </p:nvGraphicFramePr>
        <p:xfrm>
          <a:off x="635" y="764540"/>
          <a:ext cx="9103360" cy="2240915"/>
        </p:xfrm>
        <a:graphic>
          <a:graphicData uri="http://schemas.openxmlformats.org/drawingml/2006/table">
            <a:tbl>
              <a:tblPr/>
              <a:tblGrid>
                <a:gridCol w="3124835"/>
                <a:gridCol w="1993265"/>
                <a:gridCol w="1992630"/>
                <a:gridCol w="1992630"/>
              </a:tblGrid>
              <a:tr h="770890">
                <a:tc>
                  <a:txBody>
                    <a:bodyPr/>
                    <a:p>
                      <a:pPr algn="ctr">
                        <a:spcBef>
                          <a:spcPct val="0"/>
                        </a:spcBef>
                        <a:spcAft>
                          <a:spcPct val="0"/>
                        </a:spcAft>
                      </a:pPr>
                      <a:endParaRPr sz="2000" b="1">
                        <a:latin typeface="Arial" panose="020B0604020202020204" pitchFamily="34" charset="0"/>
                        <a:ea typeface="Times New Roman" panose="02020603050405020304"/>
                        <a:cs typeface="Arial" panose="020B0604020202020204" pitchFamily="34" charset="0"/>
                      </a:endParaRPr>
                    </a:p>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Оценка </a:t>
                      </a:r>
                      <a:endParaRPr sz="2000" b="1">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В нормальных условиях</a:t>
                      </a:r>
                      <a:endParaRPr sz="2000" b="1">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В ОЗК</a:t>
                      </a:r>
                      <a:endParaRPr sz="2000" b="1">
                        <a:latin typeface="Arial" panose="020B0604020202020204" pitchFamily="34" charset="0"/>
                        <a:ea typeface="Times New Roman" panose="02020603050405020304"/>
                        <a:cs typeface="Arial" panose="020B0604020202020204" pitchFamily="34" charset="0"/>
                      </a:endParaRPr>
                    </a:p>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+25%</a:t>
                      </a:r>
                      <a:endParaRPr sz="2000" b="1">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В противогазе</a:t>
                      </a:r>
                      <a:endParaRPr sz="2000" b="1">
                        <a:latin typeface="Arial" panose="020B0604020202020204" pitchFamily="34" charset="0"/>
                        <a:ea typeface="Times New Roman" panose="02020603050405020304"/>
                        <a:cs typeface="Arial" panose="020B0604020202020204" pitchFamily="34" charset="0"/>
                      </a:endParaRPr>
                    </a:p>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+10%</a:t>
                      </a:r>
                      <a:endParaRPr sz="2000" b="1">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r>
              <a:tr h="467995">
                <a:tc>
                  <a:txBody>
                    <a:bodyPr/>
                    <a:p>
                      <a:pPr marL="0" indent="0" algn="ctr">
                        <a:spcBef>
                          <a:spcPct val="0"/>
                        </a:spcBef>
                        <a:spcAft>
                          <a:spcPct val="0"/>
                        </a:spcAft>
                      </a:pPr>
                      <a:r>
                        <a:rPr sz="2000" b="1">
                          <a:solidFill>
                            <a:srgbClr val="FF0000"/>
                          </a:solidFill>
                          <a:latin typeface="Arial" panose="020B0604020202020204" pitchFamily="34" charset="0"/>
                          <a:ea typeface="Times New Roman" panose="02020603050405020304"/>
                          <a:cs typeface="Arial" panose="020B0604020202020204" pitchFamily="34" charset="0"/>
                        </a:rPr>
                        <a:t>Отлично</a:t>
                      </a:r>
                      <a:endParaRPr sz="2000" b="1">
                        <a:solidFill>
                          <a:srgbClr val="FF0000"/>
                        </a:solidFill>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27 с</a:t>
                      </a:r>
                      <a:endParaRPr sz="2000" b="1">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34 с</a:t>
                      </a:r>
                      <a:endParaRPr sz="2000" b="1">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30 с</a:t>
                      </a:r>
                      <a:endParaRPr sz="2000" b="1">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r>
              <a:tr h="467360">
                <a:tc>
                  <a:txBody>
                    <a:bodyPr/>
                    <a:p>
                      <a:pPr marL="0" indent="0" algn="ctr">
                        <a:spcBef>
                          <a:spcPct val="0"/>
                        </a:spcBef>
                        <a:spcAft>
                          <a:spcPct val="0"/>
                        </a:spcAft>
                      </a:pPr>
                      <a:r>
                        <a:rPr sz="2000" b="1">
                          <a:solidFill>
                            <a:srgbClr val="00B050"/>
                          </a:solidFill>
                          <a:latin typeface="Arial" panose="020B0604020202020204" pitchFamily="34" charset="0"/>
                          <a:ea typeface="Times New Roman" panose="02020603050405020304"/>
                          <a:cs typeface="Arial" panose="020B0604020202020204" pitchFamily="34" charset="0"/>
                        </a:rPr>
                        <a:t>Хорошо</a:t>
                      </a:r>
                      <a:endParaRPr sz="2000" b="1">
                        <a:solidFill>
                          <a:srgbClr val="00B050"/>
                        </a:solidFill>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29 с</a:t>
                      </a:r>
                      <a:endParaRPr sz="2000" b="1">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37 с</a:t>
                      </a:r>
                      <a:endParaRPr sz="2000" b="1">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32 с</a:t>
                      </a:r>
                      <a:endParaRPr sz="2000" b="1">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r>
              <a:tr h="534670">
                <a:tc>
                  <a:txBody>
                    <a:bodyPr/>
                    <a:p>
                      <a:pPr marL="0" indent="0" algn="ctr">
                        <a:spcBef>
                          <a:spcPct val="0"/>
                        </a:spcBef>
                        <a:spcAft>
                          <a:spcPct val="0"/>
                        </a:spcAft>
                      </a:pPr>
                      <a:r>
                        <a:rPr sz="2000" b="1">
                          <a:solidFill>
                            <a:srgbClr val="1F497D"/>
                          </a:solidFill>
                          <a:latin typeface="Arial" panose="020B0604020202020204" pitchFamily="34" charset="0"/>
                          <a:ea typeface="Times New Roman" panose="02020603050405020304"/>
                          <a:cs typeface="Arial" panose="020B0604020202020204" pitchFamily="34" charset="0"/>
                        </a:rPr>
                        <a:t>Удовлетворительно </a:t>
                      </a:r>
                      <a:endParaRPr sz="2000" b="1">
                        <a:solidFill>
                          <a:srgbClr val="1F497D"/>
                        </a:solidFill>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34 с</a:t>
                      </a:r>
                      <a:endParaRPr sz="2000" b="1">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43 с</a:t>
                      </a:r>
                      <a:endParaRPr sz="2000" b="1">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37 с</a:t>
                      </a:r>
                      <a:endParaRPr sz="2000" b="1">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r>
            </a:tbl>
          </a:graphicData>
        </a:graphic>
      </p:graphicFrame>
      <p:sp>
        <p:nvSpPr>
          <p:cNvPr id="3" name="Текстовое поле 2"/>
          <p:cNvSpPr txBox="1"/>
          <p:nvPr/>
        </p:nvSpPr>
        <p:spPr>
          <a:xfrm>
            <a:off x="0" y="3240405"/>
            <a:ext cx="9140190" cy="1198880"/>
          </a:xfrm>
          <a:prstGeom prst="rect">
            <a:avLst/>
          </a:prstGeom>
        </p:spPr>
        <p:txBody>
          <a:bodyPr wrap="square">
            <a:spAutoFit/>
          </a:bodyPr>
          <a:p>
            <a:pPr marL="0" indent="0" algn="just" defTabSz="266700">
              <a:spcBef>
                <a:spcPct val="0"/>
              </a:spcBef>
              <a:spcAft>
                <a:spcPct val="0"/>
              </a:spcAft>
            </a:pPr>
            <a:r>
              <a:rPr b="1" i="1">
                <a:latin typeface="Arial" panose="020B0604020202020204" pitchFamily="34" charset="0"/>
                <a:ea typeface="Times New Roman" panose="02020603050405020304"/>
                <a:cs typeface="Arial" panose="020B0604020202020204" pitchFamily="34" charset="0"/>
              </a:rPr>
              <a:t>При Т</a:t>
            </a:r>
            <a:r>
              <a:rPr b="1" i="1" baseline="-25000">
                <a:latin typeface="Arial" panose="020B0604020202020204" pitchFamily="34" charset="0"/>
                <a:ea typeface="Times New Roman" panose="02020603050405020304"/>
                <a:cs typeface="Arial" panose="020B0604020202020204" pitchFamily="34" charset="0"/>
              </a:rPr>
              <a:t>В</a:t>
            </a:r>
            <a:r>
              <a:rPr b="1" i="1">
                <a:latin typeface="Arial" panose="020B0604020202020204" pitchFamily="34" charset="0"/>
                <a:ea typeface="Times New Roman" panose="02020603050405020304"/>
                <a:cs typeface="Arial" panose="020B0604020202020204" pitchFamily="34" charset="0"/>
              </a:rPr>
              <a:t>=-10</a:t>
            </a:r>
            <a:r>
              <a:rPr b="1" i="1" baseline="30000">
                <a:latin typeface="Arial" panose="020B0604020202020204" pitchFamily="34" charset="0"/>
                <a:ea typeface="Times New Roman" panose="02020603050405020304"/>
                <a:cs typeface="Arial" panose="020B0604020202020204" pitchFamily="34" charset="0"/>
              </a:rPr>
              <a:t>0</a:t>
            </a:r>
            <a:r>
              <a:rPr b="1" i="1">
                <a:latin typeface="Arial" panose="020B0604020202020204" pitchFamily="34" charset="0"/>
                <a:ea typeface="Times New Roman" panose="02020603050405020304"/>
                <a:cs typeface="Arial" panose="020B0604020202020204" pitchFamily="34" charset="0"/>
              </a:rPr>
              <a:t>С и ниже и при Т</a:t>
            </a:r>
            <a:r>
              <a:rPr b="1" i="1" baseline="-25000">
                <a:latin typeface="Arial" panose="020B0604020202020204" pitchFamily="34" charset="0"/>
                <a:ea typeface="Times New Roman" panose="02020603050405020304"/>
                <a:cs typeface="Arial" panose="020B0604020202020204" pitchFamily="34" charset="0"/>
              </a:rPr>
              <a:t>В</a:t>
            </a:r>
            <a:r>
              <a:rPr b="1" i="1">
                <a:latin typeface="Arial" panose="020B0604020202020204" pitchFamily="34" charset="0"/>
                <a:ea typeface="Times New Roman" panose="02020603050405020304"/>
                <a:cs typeface="Arial" panose="020B0604020202020204" pitchFamily="34" charset="0"/>
              </a:rPr>
              <a:t>=+30</a:t>
            </a:r>
            <a:r>
              <a:rPr b="1" i="1" baseline="30000">
                <a:latin typeface="Arial" panose="020B0604020202020204" pitchFamily="34" charset="0"/>
                <a:ea typeface="Times New Roman" panose="02020603050405020304"/>
                <a:cs typeface="Arial" panose="020B0604020202020204" pitchFamily="34" charset="0"/>
              </a:rPr>
              <a:t>0</a:t>
            </a:r>
            <a:r>
              <a:rPr b="1" i="1">
                <a:latin typeface="Arial" panose="020B0604020202020204" pitchFamily="34" charset="0"/>
                <a:ea typeface="Times New Roman" panose="02020603050405020304"/>
                <a:cs typeface="Arial" panose="020B0604020202020204" pitchFamily="34" charset="0"/>
              </a:rPr>
              <a:t>С и выше, ночью и т. д. Время на выполнение норматива увеличивается по решению руководителя занятия не менее чем на 10%, но не более чем на 30% (с учетом совокупности отрицательных условий).</a:t>
            </a:r>
            <a:endParaRPr b="1" i="1">
              <a:latin typeface="Arial" panose="020B0604020202020204" pitchFamily="34" charset="0"/>
              <a:ea typeface="Times New Roman" panose="02020603050405020304"/>
              <a:cs typeface="Arial" panose="020B0604020202020204" pitchFamily="34" charset="0"/>
            </a:endParaRPr>
          </a:p>
        </p:txBody>
      </p:sp>
      <p:sp>
        <p:nvSpPr>
          <p:cNvPr id="5" name="Текстовое поле 4"/>
          <p:cNvSpPr txBox="1"/>
          <p:nvPr/>
        </p:nvSpPr>
        <p:spPr>
          <a:xfrm>
            <a:off x="35560" y="4364990"/>
            <a:ext cx="9128760" cy="2245360"/>
          </a:xfrm>
          <a:prstGeom prst="rect">
            <a:avLst/>
          </a:prstGeom>
        </p:spPr>
        <p:txBody>
          <a:bodyPr wrap="square">
            <a:spAutoFit/>
          </a:bodyPr>
          <a:p>
            <a:pPr marL="0" indent="0" algn="ctr" defTabSz="266700">
              <a:spcBef>
                <a:spcPct val="0"/>
              </a:spcBef>
              <a:spcAft>
                <a:spcPct val="0"/>
              </a:spcAft>
            </a:pPr>
            <a:r>
              <a:rPr sz="2000" b="1">
                <a:solidFill>
                  <a:srgbClr val="FF0000"/>
                </a:solidFill>
                <a:latin typeface="Arial" panose="020B0604020202020204" pitchFamily="34" charset="0"/>
                <a:ea typeface="a_Timer"/>
                <a:cs typeface="Arial" panose="020B0604020202020204" pitchFamily="34" charset="0"/>
              </a:rPr>
              <a:t>Условия выполнения норматива</a:t>
            </a:r>
            <a:endParaRPr sz="2000" b="1">
              <a:latin typeface="Arial" panose="020B0604020202020204" pitchFamily="34" charset="0"/>
              <a:ea typeface="a_Timer"/>
              <a:cs typeface="Arial" panose="020B0604020202020204" pitchFamily="34" charset="0"/>
            </a:endParaRPr>
          </a:p>
          <a:p>
            <a:pPr marL="0" indent="0" algn="just" defTabSz="266700">
              <a:spcBef>
                <a:spcPct val="0"/>
              </a:spcBef>
              <a:spcAft>
                <a:spcPct val="0"/>
              </a:spcAft>
            </a:pPr>
            <a:r>
              <a:rPr lang="ru-RU" sz="2000" i="1">
                <a:latin typeface="Arial" panose="020B0604020202020204" pitchFamily="34" charset="0"/>
                <a:ea typeface="a_Timer"/>
                <a:cs typeface="Arial" panose="020B0604020202020204" pitchFamily="34" charset="0"/>
              </a:rPr>
              <a:t>1. </a:t>
            </a:r>
            <a:r>
              <a:rPr sz="2000" i="1">
                <a:latin typeface="Arial" panose="020B0604020202020204" pitchFamily="34" charset="0"/>
                <a:ea typeface="a_Timer"/>
                <a:cs typeface="Arial" panose="020B0604020202020204" pitchFamily="34" charset="0"/>
              </a:rPr>
              <a:t>Оружие разобрано. Части и механизмы аккуратно разложены на подстилке, инструмент наготове.  Обучаемый находится у оружия.</a:t>
            </a:r>
            <a:endParaRPr sz="2000" i="1">
              <a:latin typeface="Arial" panose="020B0604020202020204" pitchFamily="34" charset="0"/>
              <a:ea typeface="a_Timer"/>
              <a:cs typeface="Arial" panose="020B0604020202020204" pitchFamily="34" charset="0"/>
            </a:endParaRPr>
          </a:p>
          <a:p>
            <a:pPr marL="0" indent="0" algn="just" defTabSz="266700">
              <a:spcBef>
                <a:spcPct val="0"/>
              </a:spcBef>
              <a:spcAft>
                <a:spcPct val="0"/>
              </a:spcAft>
            </a:pPr>
            <a:r>
              <a:rPr lang="ru-RU" sz="2000" i="1">
                <a:latin typeface="Arial" panose="020B0604020202020204" pitchFamily="34" charset="0"/>
                <a:ea typeface="a_Timer"/>
                <a:cs typeface="Arial" panose="020B0604020202020204" pitchFamily="34" charset="0"/>
              </a:rPr>
              <a:t>2. </a:t>
            </a:r>
            <a:r>
              <a:rPr sz="2000" i="1">
                <a:latin typeface="Arial" panose="020B0604020202020204" pitchFamily="34" charset="0"/>
                <a:ea typeface="a_Timer"/>
                <a:cs typeface="Arial" panose="020B0604020202020204" pitchFamily="34" charset="0"/>
              </a:rPr>
              <a:t>Время отсчитывается от команды </a:t>
            </a:r>
            <a:r>
              <a:rPr sz="2000" i="1">
                <a:solidFill>
                  <a:srgbClr val="FF0000"/>
                </a:solidFill>
                <a:latin typeface="Arial" panose="020B0604020202020204" pitchFamily="34" charset="0"/>
                <a:ea typeface="a_Timer"/>
                <a:cs typeface="Arial" panose="020B0604020202020204" pitchFamily="34" charset="0"/>
              </a:rPr>
              <a:t>«К сборке оружия приступить»</a:t>
            </a:r>
            <a:r>
              <a:rPr sz="2000" i="1">
                <a:latin typeface="Arial" panose="020B0604020202020204" pitchFamily="34" charset="0"/>
                <a:ea typeface="a_Timer"/>
                <a:cs typeface="Arial" panose="020B0604020202020204" pitchFamily="34" charset="0"/>
              </a:rPr>
              <a:t> до доклада обучаемого </a:t>
            </a:r>
            <a:r>
              <a:rPr sz="2000" i="1">
                <a:solidFill>
                  <a:srgbClr val="FF0000"/>
                </a:solidFill>
                <a:latin typeface="Arial" panose="020B0604020202020204" pitchFamily="34" charset="0"/>
                <a:ea typeface="a_Timer"/>
                <a:cs typeface="Arial" panose="020B0604020202020204" pitchFamily="34" charset="0"/>
              </a:rPr>
              <a:t>«Готово»</a:t>
            </a:r>
            <a:r>
              <a:rPr sz="2000" i="1">
                <a:latin typeface="Arial" panose="020B0604020202020204" pitchFamily="34" charset="0"/>
                <a:ea typeface="a_Timer"/>
                <a:cs typeface="Arial" panose="020B0604020202020204" pitchFamily="34" charset="0"/>
              </a:rPr>
              <a:t>.</a:t>
            </a:r>
            <a:endParaRPr sz="2000" i="1">
              <a:latin typeface="Arial" panose="020B0604020202020204" pitchFamily="34" charset="0"/>
              <a:ea typeface="a_Timer"/>
              <a:cs typeface="Arial" panose="020B0604020202020204" pitchFamily="34" charset="0"/>
            </a:endParaRPr>
          </a:p>
          <a:p>
            <a:pPr marL="0" indent="0" algn="just" defTabSz="266700">
              <a:spcBef>
                <a:spcPct val="0"/>
              </a:spcBef>
              <a:spcAft>
                <a:spcPct val="0"/>
              </a:spcAft>
            </a:pPr>
            <a:r>
              <a:rPr lang="ru-RU" sz="2000" i="1">
                <a:solidFill>
                  <a:srgbClr val="000000"/>
                </a:solidFill>
                <a:latin typeface="Arial" panose="020B0604020202020204" pitchFamily="34" charset="0"/>
                <a:ea typeface="a_Timer"/>
                <a:cs typeface="Arial" panose="020B0604020202020204" pitchFamily="34" charset="0"/>
              </a:rPr>
              <a:t>3. </a:t>
            </a:r>
            <a:r>
              <a:rPr sz="2000" i="1">
                <a:solidFill>
                  <a:srgbClr val="000000"/>
                </a:solidFill>
                <a:latin typeface="Arial" panose="020B0604020202020204" pitchFamily="34" charset="0"/>
                <a:ea typeface="a_Timer"/>
                <a:cs typeface="Arial" panose="020B0604020202020204" pitchFamily="34" charset="0"/>
              </a:rPr>
              <a:t>Сборку пулемета производить без излишних усилий и резких ударов, сличая номера на его частях.</a:t>
            </a:r>
            <a:endParaRPr sz="2000" i="1">
              <a:solidFill>
                <a:srgbClr val="000000"/>
              </a:solidFill>
              <a:latin typeface="Arial" panose="020B0604020202020204" pitchFamily="34" charset="0"/>
              <a:ea typeface="a_Timer"/>
              <a:cs typeface="Arial" panose="020B0604020202020204" pitchFamily="34" charset="0"/>
            </a:endParaRPr>
          </a:p>
        </p:txBody>
      </p:sp>
    </p:spTree>
  </p:cSld>
  <p:clrMapOvr>
    <a:masterClrMapping/>
  </p:clrMapOvr>
  <p:transition>
    <p:comb/>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45"/>
            <a:ext cx="9144000" cy="398780"/>
          </a:xfrm>
          <a:prstGeom prst="rect">
            <a:avLst/>
          </a:prstGeom>
        </p:spPr>
        <p:txBody>
          <a:bodyPr wrap="square">
            <a:spAutoFit/>
          </a:bodyPr>
          <a:lstStyle/>
          <a:p>
            <a:pPr algn="ctr"/>
            <a:r>
              <a:rPr lang="ru-RU" sz="2000" b="1" spc="-70" dirty="0" smtClean="0">
                <a:solidFill>
                  <a:srgbClr val="FF0000"/>
                </a:solidFill>
                <a:effectLst>
                  <a:outerShdw blurRad="38100" dist="38100" dir="2700000" algn="tl">
                    <a:srgbClr val="000000">
                      <a:alpha val="43137"/>
                    </a:srgbClr>
                  </a:outerShdw>
                </a:effectLst>
                <a:uFillTx/>
                <a:latin typeface="Arial" panose="020B0604020202020204" pitchFamily="34" charset="0"/>
                <a:ea typeface="+Основной текст (восточно-азиат" charset="0"/>
                <a:cs typeface="Arial" panose="020B0604020202020204" pitchFamily="34" charset="0"/>
              </a:rPr>
              <a:t>Порядок сборки после неполной разборки ручного пулемета Калашникова:</a:t>
            </a:r>
            <a:endParaRPr lang="ru-RU" sz="2000" b="1" spc="-70" dirty="0" smtClean="0">
              <a:solidFill>
                <a:srgbClr val="FF0000"/>
              </a:solidFill>
              <a:effectLst>
                <a:outerShdw blurRad="38100" dist="38100" dir="2700000" algn="tl">
                  <a:srgbClr val="000000">
                    <a:alpha val="43137"/>
                  </a:srgbClr>
                </a:outerShdw>
              </a:effectLst>
              <a:uFillTx/>
              <a:latin typeface="Arial" panose="020B0604020202020204" pitchFamily="34" charset="0"/>
              <a:ea typeface="+Основной текст (восточно-азиат" charset="0"/>
              <a:cs typeface="Arial" panose="020B0604020202020204" pitchFamily="34" charset="0"/>
            </a:endParaRPr>
          </a:p>
        </p:txBody>
      </p:sp>
      <p:pic>
        <p:nvPicPr>
          <p:cNvPr id="2" name="Изображение -2147482624" descr="IMG_2314"/>
          <p:cNvPicPr>
            <a:picLocks noChangeAspect="1"/>
          </p:cNvPicPr>
          <p:nvPr/>
        </p:nvPicPr>
        <p:blipFill>
          <a:blip r:embed="rId1"/>
          <a:stretch>
            <a:fillRect/>
          </a:stretch>
        </p:blipFill>
        <p:spPr>
          <a:xfrm>
            <a:off x="0" y="398780"/>
            <a:ext cx="4364355" cy="3499485"/>
          </a:xfrm>
          <a:prstGeom prst="rect">
            <a:avLst/>
          </a:prstGeom>
          <a:noFill/>
          <a:ln w="9525">
            <a:noFill/>
          </a:ln>
        </p:spPr>
      </p:pic>
      <p:pic>
        <p:nvPicPr>
          <p:cNvPr id="4" name="Изображение -2147482623" descr="IMG_2313"/>
          <p:cNvPicPr>
            <a:picLocks noChangeAspect="1"/>
          </p:cNvPicPr>
          <p:nvPr/>
        </p:nvPicPr>
        <p:blipFill>
          <a:blip r:embed="rId2"/>
          <a:stretch>
            <a:fillRect/>
          </a:stretch>
        </p:blipFill>
        <p:spPr>
          <a:xfrm>
            <a:off x="4364355" y="3429000"/>
            <a:ext cx="4764405" cy="3365500"/>
          </a:xfrm>
          <a:prstGeom prst="rect">
            <a:avLst/>
          </a:prstGeom>
          <a:noFill/>
          <a:ln w="9525">
            <a:noFill/>
          </a:ln>
        </p:spPr>
      </p:pic>
      <p:sp>
        <p:nvSpPr>
          <p:cNvPr id="1073742866" name="Текстовое поле 1073742865"/>
          <p:cNvSpPr txBox="1"/>
          <p:nvPr/>
        </p:nvSpPr>
        <p:spPr>
          <a:xfrm>
            <a:off x="4364990" y="476885"/>
            <a:ext cx="4787265" cy="1612900"/>
          </a:xfrm>
          <a:prstGeom prst="rect">
            <a:avLst/>
          </a:prstGeom>
          <a:solidFill>
            <a:srgbClr val="FFFFFF"/>
          </a:solidFill>
          <a:ln w="9525">
            <a:noFill/>
          </a:ln>
        </p:spPr>
        <p:txBody>
          <a:bodyPr wrap="square"/>
          <a:p>
            <a:pPr algn="just"/>
            <a:r>
              <a:rPr lang="ru-RU" altLang="en-US" sz="2000" b="1">
                <a:latin typeface="Arial" panose="020B0604020202020204" pitchFamily="34" charset="0"/>
                <a:cs typeface="Arial" panose="020B0604020202020204" pitchFamily="34" charset="0"/>
              </a:rPr>
              <a:t>1. Присоединить газовую трубку со </a:t>
            </a:r>
            <a:endParaRPr lang="ru-RU" altLang="en-US" sz="2000" b="1">
              <a:latin typeface="Arial" panose="020B0604020202020204" pitchFamily="34" charset="0"/>
              <a:cs typeface="Arial" panose="020B0604020202020204" pitchFamily="34" charset="0"/>
            </a:endParaRPr>
          </a:p>
          <a:p>
            <a:pPr algn="just"/>
            <a:r>
              <a:rPr lang="ru-RU" altLang="en-US" sz="2000" b="1">
                <a:latin typeface="Arial" panose="020B0604020202020204" pitchFamily="34" charset="0"/>
                <a:cs typeface="Arial" panose="020B0604020202020204" pitchFamily="34" charset="0"/>
              </a:rPr>
              <a:t>ствольной накладкой.</a:t>
            </a:r>
            <a:endParaRPr lang="ru-RU" altLang="en-US" sz="2000">
              <a:latin typeface="Arial" panose="020B0604020202020204" pitchFamily="34" charset="0"/>
              <a:cs typeface="Arial" panose="020B0604020202020204" pitchFamily="34" charset="0"/>
            </a:endParaRPr>
          </a:p>
          <a:p>
            <a:pPr algn="just"/>
            <a:r>
              <a:rPr lang="ru-RU" altLang="en-US">
                <a:latin typeface="Arial" panose="020B0604020202020204" pitchFamily="34" charset="0"/>
                <a:cs typeface="Arial" panose="020B0604020202020204" pitchFamily="34" charset="0"/>
              </a:rPr>
              <a:t>Удерживая пулемёт левой рукой, правой надвинуть газовую трубку передним концом на патрубок газовой камеры и плотно прижать задний конец ствольной накладки к стволу; повернуть с помощью пенала принадлежности замыкатель на себя до входа его фиксатора в выем на колодке прицела.</a:t>
            </a:r>
            <a:endParaRPr lang="ru-RU" altLang="en-US" sz="2000">
              <a:latin typeface="Arial" panose="020B0604020202020204" pitchFamily="34" charset="0"/>
              <a:cs typeface="Arial" panose="020B0604020202020204" pitchFamily="34" charset="0"/>
            </a:endParaRPr>
          </a:p>
          <a:p>
            <a:pPr algn="just"/>
            <a:endParaRPr lang="ru-RU" altLang="en-US" sz="2000">
              <a:latin typeface="Arial" panose="020B0604020202020204" pitchFamily="34" charset="0"/>
              <a:cs typeface="Arial" panose="020B0604020202020204" pitchFamily="34" charset="0"/>
            </a:endParaRPr>
          </a:p>
          <a:p>
            <a:pPr algn="just"/>
            <a:endParaRPr lang="ru-RU" altLang="en-US" sz="2000">
              <a:latin typeface="Arial" panose="020B0604020202020204" pitchFamily="34" charset="0"/>
              <a:cs typeface="Arial" panose="020B0604020202020204" pitchFamily="34" charset="0"/>
            </a:endParaRPr>
          </a:p>
        </p:txBody>
      </p:sp>
      <p:sp>
        <p:nvSpPr>
          <p:cNvPr id="1073742867" name="Текстовое поле 1073742866"/>
          <p:cNvSpPr txBox="1"/>
          <p:nvPr/>
        </p:nvSpPr>
        <p:spPr>
          <a:xfrm>
            <a:off x="35560" y="4004945"/>
            <a:ext cx="4328795" cy="1460500"/>
          </a:xfrm>
          <a:prstGeom prst="rect">
            <a:avLst/>
          </a:prstGeom>
          <a:solidFill>
            <a:srgbClr val="FFFFFF"/>
          </a:solidFill>
          <a:ln w="9525">
            <a:noFill/>
          </a:ln>
        </p:spPr>
        <p:txBody>
          <a:bodyPr wrap="square"/>
          <a:p>
            <a:pPr algn="just"/>
            <a:r>
              <a:rPr lang="ru-RU" altLang="en-US" sz="2000" b="1">
                <a:latin typeface="Arial" panose="020B0604020202020204" pitchFamily="34" charset="0"/>
                <a:cs typeface="Arial" panose="020B0604020202020204" pitchFamily="34" charset="0"/>
              </a:rPr>
              <a:t>2. Присоединить затвор к затворной раме.</a:t>
            </a:r>
            <a:endParaRPr lang="ru-RU" altLang="en-US" sz="2000" b="1">
              <a:latin typeface="Arial" panose="020B0604020202020204" pitchFamily="34" charset="0"/>
              <a:cs typeface="Arial" panose="020B0604020202020204" pitchFamily="34" charset="0"/>
            </a:endParaRPr>
          </a:p>
          <a:p>
            <a:pPr indent="0" algn="just"/>
            <a:r>
              <a:rPr lang="ru-RU" altLang="en-US" sz="2000">
                <a:latin typeface="Arial" panose="020B0604020202020204" pitchFamily="34" charset="0"/>
                <a:cs typeface="Arial" panose="020B0604020202020204" pitchFamily="34" charset="0"/>
              </a:rPr>
              <a:t>     </a:t>
            </a:r>
            <a:r>
              <a:rPr lang="ru-RU" altLang="en-US">
                <a:latin typeface="Arial" panose="020B0604020202020204" pitchFamily="34" charset="0"/>
                <a:cs typeface="Arial" panose="020B0604020202020204" pitchFamily="34" charset="0"/>
              </a:rPr>
              <a:t>Взять затворную раму в левую руку, а затвор в правую и вставить его цилиндрической частью в канал рамы; повернуть затвор так, чтобы его ведущий выступ вошел в фигурный вырез затворной рамы, и продвинуть затвор вперед.</a:t>
            </a:r>
            <a:endParaRPr lang="ru-RU" altLang="en-US" sz="2000">
              <a:latin typeface="Arial" panose="020B0604020202020204" pitchFamily="34" charset="0"/>
              <a:cs typeface="Arial" panose="020B0604020202020204" pitchFamily="34" charset="0"/>
            </a:endParaRPr>
          </a:p>
          <a:p>
            <a:pPr algn="just"/>
            <a:endParaRPr lang="ru-RU" altLang="en-US" sz="2000">
              <a:latin typeface="Arial" panose="020B0604020202020204" pitchFamily="34" charset="0"/>
              <a:cs typeface="Arial" panose="020B0604020202020204" pitchFamily="34" charset="0"/>
            </a:endParaRPr>
          </a:p>
          <a:p>
            <a:pPr algn="just"/>
            <a:endParaRPr lang="ru-RU" altLang="en-US" sz="20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2147482620" descr="IMG_2312"/>
          <p:cNvPicPr>
            <a:picLocks noChangeAspect="1"/>
          </p:cNvPicPr>
          <p:nvPr/>
        </p:nvPicPr>
        <p:blipFill>
          <a:blip r:embed="rId1"/>
          <a:stretch>
            <a:fillRect/>
          </a:stretch>
        </p:blipFill>
        <p:spPr>
          <a:xfrm>
            <a:off x="0" y="0"/>
            <a:ext cx="4572635" cy="3670935"/>
          </a:xfrm>
          <a:prstGeom prst="rect">
            <a:avLst/>
          </a:prstGeom>
          <a:noFill/>
          <a:ln w="9525">
            <a:noFill/>
          </a:ln>
        </p:spPr>
      </p:pic>
      <p:pic>
        <p:nvPicPr>
          <p:cNvPr id="3" name="Изображение -2147482619" descr="IMG_2311"/>
          <p:cNvPicPr>
            <a:picLocks noChangeAspect="1"/>
          </p:cNvPicPr>
          <p:nvPr/>
        </p:nvPicPr>
        <p:blipFill>
          <a:blip r:embed="rId2"/>
          <a:stretch>
            <a:fillRect/>
          </a:stretch>
        </p:blipFill>
        <p:spPr>
          <a:xfrm>
            <a:off x="4550410" y="3670300"/>
            <a:ext cx="4585335" cy="3182620"/>
          </a:xfrm>
          <a:prstGeom prst="rect">
            <a:avLst/>
          </a:prstGeom>
          <a:noFill/>
          <a:ln w="9525">
            <a:noFill/>
          </a:ln>
        </p:spPr>
      </p:pic>
      <p:sp>
        <p:nvSpPr>
          <p:cNvPr id="1073742869" name="Текстовое поле 1073742868"/>
          <p:cNvSpPr txBox="1"/>
          <p:nvPr/>
        </p:nvSpPr>
        <p:spPr>
          <a:xfrm>
            <a:off x="4572000" y="0"/>
            <a:ext cx="4572635" cy="1831340"/>
          </a:xfrm>
          <a:prstGeom prst="rect">
            <a:avLst/>
          </a:prstGeom>
          <a:solidFill>
            <a:srgbClr val="FFFFFF"/>
          </a:solidFill>
          <a:ln w="9525">
            <a:noFill/>
          </a:ln>
        </p:spPr>
        <p:txBody>
          <a:bodyPr wrap="square"/>
          <a:p>
            <a:pPr indent="0" algn="ctr"/>
            <a:r>
              <a:rPr lang="ru-RU" altLang="en-US" sz="2000" b="1">
                <a:latin typeface="Arial" panose="020B0604020202020204" pitchFamily="34" charset="0"/>
                <a:cs typeface="Arial" panose="020B0604020202020204" pitchFamily="34" charset="0"/>
              </a:rPr>
              <a:t>3. Присоединить затворную раму с затвором к ствольной коробке.</a:t>
            </a:r>
            <a:endParaRPr lang="ru-RU" altLang="en-US" sz="2000">
              <a:latin typeface="Arial" panose="020B0604020202020204" pitchFamily="34" charset="0"/>
              <a:cs typeface="Arial" panose="020B0604020202020204" pitchFamily="34" charset="0"/>
            </a:endParaRPr>
          </a:p>
          <a:p>
            <a:pPr indent="0" algn="just"/>
            <a:r>
              <a:rPr lang="ru-RU" altLang="en-US" sz="2000">
                <a:latin typeface="Arial" panose="020B0604020202020204" pitchFamily="34" charset="0"/>
                <a:cs typeface="Arial" panose="020B0604020202020204" pitchFamily="34" charset="0"/>
              </a:rPr>
              <a:t>      </a:t>
            </a:r>
            <a:r>
              <a:rPr lang="ru-RU" altLang="en-US">
                <a:latin typeface="Arial" panose="020B0604020202020204" pitchFamily="34" charset="0"/>
                <a:cs typeface="Arial" panose="020B0604020202020204" pitchFamily="34" charset="0"/>
              </a:rPr>
              <a:t>Взять затворную раму в правую руку так, чтобы затвор удерживался большим пальцем в переднем положении. Левой рукой обхватить шейку приклада, правой ввести газовый поршень в полость колодки прицела и продвинуть затворную раму вперед настолько, чтобы отгибы ствольной коробки вошли в пазы затворной рамы, небольшим усилием прижать ее к ствольной коробке и продвинуть вперёд.</a:t>
            </a:r>
            <a:endParaRPr lang="ru-RU" altLang="en-US" sz="2000">
              <a:latin typeface="Arial" panose="020B0604020202020204" pitchFamily="34" charset="0"/>
              <a:cs typeface="Arial" panose="020B0604020202020204" pitchFamily="34" charset="0"/>
            </a:endParaRPr>
          </a:p>
          <a:p>
            <a:endParaRPr lang="ru-RU" altLang="en-US" sz="2000">
              <a:latin typeface="Arial" panose="020B0604020202020204" pitchFamily="34" charset="0"/>
              <a:cs typeface="Arial" panose="020B0604020202020204" pitchFamily="34" charset="0"/>
            </a:endParaRPr>
          </a:p>
          <a:p>
            <a:endParaRPr lang="ru-RU" altLang="en-US" sz="2000">
              <a:latin typeface="Arial" panose="020B0604020202020204" pitchFamily="34" charset="0"/>
              <a:cs typeface="Arial" panose="020B0604020202020204" pitchFamily="34" charset="0"/>
            </a:endParaRPr>
          </a:p>
          <a:p>
            <a:endParaRPr lang="ru-RU" altLang="en-US" sz="2000">
              <a:latin typeface="Arial" panose="020B0604020202020204" pitchFamily="34" charset="0"/>
              <a:cs typeface="Arial" panose="020B0604020202020204" pitchFamily="34" charset="0"/>
            </a:endParaRPr>
          </a:p>
          <a:p>
            <a:endParaRPr lang="ru-RU" altLang="en-US" sz="2000">
              <a:latin typeface="Arial" panose="020B0604020202020204" pitchFamily="34" charset="0"/>
              <a:cs typeface="Arial" panose="020B0604020202020204" pitchFamily="34" charset="0"/>
            </a:endParaRPr>
          </a:p>
        </p:txBody>
      </p:sp>
      <p:sp>
        <p:nvSpPr>
          <p:cNvPr id="1073742870" name="Текстовое поле 1073742869"/>
          <p:cNvSpPr txBox="1"/>
          <p:nvPr/>
        </p:nvSpPr>
        <p:spPr>
          <a:xfrm>
            <a:off x="35560" y="3933190"/>
            <a:ext cx="4514850" cy="1244600"/>
          </a:xfrm>
          <a:prstGeom prst="rect">
            <a:avLst/>
          </a:prstGeom>
          <a:solidFill>
            <a:srgbClr val="FFFFFF"/>
          </a:solidFill>
          <a:ln w="9525">
            <a:noFill/>
          </a:ln>
        </p:spPr>
        <p:txBody>
          <a:bodyPr wrap="square"/>
          <a:p>
            <a:r>
              <a:rPr lang="ru-RU" altLang="en-US" sz="2000" b="1">
                <a:latin typeface="Arial" panose="020B0604020202020204" pitchFamily="34" charset="0"/>
                <a:cs typeface="Arial" panose="020B0604020202020204" pitchFamily="34" charset="0"/>
              </a:rPr>
              <a:t>4.  Присоединить возвратный механизм.</a:t>
            </a:r>
            <a:endParaRPr lang="ru-RU" altLang="en-US" sz="2000">
              <a:latin typeface="Arial" panose="020B0604020202020204" pitchFamily="34" charset="0"/>
              <a:cs typeface="Arial" panose="020B0604020202020204" pitchFamily="34" charset="0"/>
            </a:endParaRPr>
          </a:p>
          <a:p>
            <a:r>
              <a:rPr lang="ru-RU" altLang="en-US" sz="2000">
                <a:latin typeface="Arial" panose="020B0604020202020204" pitchFamily="34" charset="0"/>
                <a:cs typeface="Arial" panose="020B0604020202020204" pitchFamily="34" charset="0"/>
              </a:rPr>
              <a:t>Правой рукой ввести возвратный механизм в канал затворной рамы; сжимая возвратную пружину, подать направляющий стержень вперед и, опустив несколько книзу, ввести его пятку в продольный паз ствольной коробки.</a:t>
            </a:r>
            <a:endParaRPr lang="ru-RU" altLang="en-US" sz="2000">
              <a:latin typeface="Arial" panose="020B0604020202020204" pitchFamily="34" charset="0"/>
              <a:cs typeface="Arial" panose="020B0604020202020204" pitchFamily="34" charset="0"/>
            </a:endParaRPr>
          </a:p>
          <a:p>
            <a:endParaRPr lang="ru-RU" altLang="en-US" sz="2000">
              <a:latin typeface="Arial" panose="020B0604020202020204" pitchFamily="34" charset="0"/>
              <a:cs typeface="Arial" panose="020B0604020202020204" pitchFamily="34" charset="0"/>
            </a:endParaRPr>
          </a:p>
          <a:p>
            <a:endParaRPr lang="ru-RU" altLang="en-US" sz="20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2147482617" descr="IMG_2310"/>
          <p:cNvPicPr>
            <a:picLocks noChangeAspect="1"/>
          </p:cNvPicPr>
          <p:nvPr/>
        </p:nvPicPr>
        <p:blipFill>
          <a:blip r:embed="rId1"/>
          <a:stretch>
            <a:fillRect/>
          </a:stretch>
        </p:blipFill>
        <p:spPr>
          <a:xfrm>
            <a:off x="0" y="0"/>
            <a:ext cx="4363720" cy="3272790"/>
          </a:xfrm>
          <a:prstGeom prst="rect">
            <a:avLst/>
          </a:prstGeom>
          <a:noFill/>
          <a:ln w="9525">
            <a:noFill/>
          </a:ln>
        </p:spPr>
      </p:pic>
      <p:sp>
        <p:nvSpPr>
          <p:cNvPr id="1073742872" name="Текстовое поле 1073742871"/>
          <p:cNvSpPr txBox="1"/>
          <p:nvPr/>
        </p:nvSpPr>
        <p:spPr>
          <a:xfrm>
            <a:off x="4363720" y="-27305"/>
            <a:ext cx="4730750" cy="1529080"/>
          </a:xfrm>
          <a:prstGeom prst="rect">
            <a:avLst/>
          </a:prstGeom>
          <a:solidFill>
            <a:srgbClr val="FFFFFF"/>
          </a:solidFill>
          <a:ln w="9525">
            <a:noFill/>
          </a:ln>
        </p:spPr>
        <p:txBody>
          <a:bodyPr wrap="square"/>
          <a:p>
            <a:pPr algn="ctr"/>
            <a:r>
              <a:rPr lang="ru-RU" altLang="en-US" sz="2000" b="1">
                <a:latin typeface="Arial" panose="020B0604020202020204" pitchFamily="34" charset="0"/>
                <a:cs typeface="Arial" panose="020B0604020202020204" pitchFamily="34" charset="0"/>
              </a:rPr>
              <a:t>5. Присоединить крышку ствольной коробки.</a:t>
            </a:r>
            <a:endParaRPr lang="ru-RU" altLang="en-US" sz="2000">
              <a:latin typeface="Arial" panose="020B0604020202020204" pitchFamily="34" charset="0"/>
              <a:cs typeface="Arial" panose="020B0604020202020204" pitchFamily="34" charset="0"/>
            </a:endParaRPr>
          </a:p>
          <a:p>
            <a:r>
              <a:rPr lang="ru-RU" altLang="en-US" sz="2000">
                <a:latin typeface="Arial" panose="020B0604020202020204" pitchFamily="34" charset="0"/>
                <a:cs typeface="Arial" panose="020B0604020202020204" pitchFamily="34" charset="0"/>
              </a:rPr>
              <a:t> Вставить крышку ствольной коробки передним концом в полукруглый вырез на колодке прицела; нажать на задний конец крышки ладонью правой руки вперед и книзу так, чтобы выступ направляющего стержня возвратного механизма вошел в отверстие крышки ствольной коробки.</a:t>
            </a:r>
            <a:endParaRPr lang="ru-RU" altLang="en-US" sz="2000">
              <a:latin typeface="Arial" panose="020B0604020202020204" pitchFamily="34" charset="0"/>
              <a:cs typeface="Arial" panose="020B0604020202020204" pitchFamily="34" charset="0"/>
            </a:endParaRPr>
          </a:p>
          <a:p>
            <a:endParaRPr lang="ru-RU" altLang="en-US" sz="2000">
              <a:latin typeface="Arial" panose="020B0604020202020204" pitchFamily="34" charset="0"/>
              <a:cs typeface="Arial" panose="020B0604020202020204" pitchFamily="34" charset="0"/>
            </a:endParaRPr>
          </a:p>
          <a:p>
            <a:endParaRPr lang="ru-RU" altLang="en-US" sz="2000">
              <a:latin typeface="Arial" panose="020B0604020202020204" pitchFamily="34" charset="0"/>
              <a:cs typeface="Arial" panose="020B0604020202020204" pitchFamily="34" charset="0"/>
            </a:endParaRPr>
          </a:p>
          <a:p>
            <a:endParaRPr lang="ru-RU" altLang="en-US" sz="2000">
              <a:latin typeface="Arial" panose="020B0604020202020204" pitchFamily="34" charset="0"/>
              <a:cs typeface="Arial" panose="020B0604020202020204" pitchFamily="34" charset="0"/>
            </a:endParaRPr>
          </a:p>
        </p:txBody>
      </p:sp>
      <p:sp>
        <p:nvSpPr>
          <p:cNvPr id="4" name="Текстовое поле 3"/>
          <p:cNvSpPr txBox="1"/>
          <p:nvPr/>
        </p:nvSpPr>
        <p:spPr>
          <a:xfrm>
            <a:off x="3318510" y="3789045"/>
            <a:ext cx="2721610" cy="2553335"/>
          </a:xfrm>
          <a:prstGeom prst="rect">
            <a:avLst/>
          </a:prstGeom>
        </p:spPr>
        <p:txBody>
          <a:bodyPr wrap="square">
            <a:spAutoFit/>
          </a:bodyPr>
          <a:p>
            <a:pPr marL="0" indent="0" algn="ctr" defTabSz="266700">
              <a:spcBef>
                <a:spcPct val="0"/>
              </a:spcBef>
              <a:spcAft>
                <a:spcPct val="0"/>
              </a:spcAft>
            </a:pPr>
            <a:r>
              <a:rPr sz="2000" b="1">
                <a:latin typeface="Arial" panose="020B0604020202020204" pitchFamily="34" charset="0"/>
                <a:ea typeface="a_Timer"/>
                <a:cs typeface="Arial" panose="020B0604020202020204" pitchFamily="34" charset="0"/>
              </a:rPr>
              <a:t>6.  Спустить курок с боевого взвода и поставить на предохранитель</a:t>
            </a:r>
            <a:endParaRPr sz="2000" b="1">
              <a:latin typeface="Arial" panose="020B0604020202020204" pitchFamily="34" charset="0"/>
              <a:ea typeface="a_Timer"/>
              <a:cs typeface="Arial" panose="020B0604020202020204" pitchFamily="34" charset="0"/>
            </a:endParaRPr>
          </a:p>
          <a:p>
            <a:pPr marL="0" indent="0" algn="ctr" defTabSz="266700">
              <a:spcBef>
                <a:spcPct val="0"/>
              </a:spcBef>
              <a:spcAft>
                <a:spcPct val="0"/>
              </a:spcAft>
            </a:pPr>
            <a:r>
              <a:rPr sz="2000">
                <a:latin typeface="Arial" panose="020B0604020202020204" pitchFamily="34" charset="0"/>
                <a:ea typeface="a_Timer"/>
                <a:cs typeface="Arial" panose="020B0604020202020204" pitchFamily="34" charset="0"/>
              </a:rPr>
              <a:t>Нажать на спусковой крючок и поднять переводчик вверх до отказа.</a:t>
            </a:r>
            <a:endParaRPr sz="2000">
              <a:latin typeface="Arial" panose="020B0604020202020204" pitchFamily="34" charset="0"/>
              <a:ea typeface="a_Timer"/>
              <a:cs typeface="Arial" panose="020B0604020202020204" pitchFamily="34" charset="0"/>
            </a:endParaRPr>
          </a:p>
        </p:txBody>
      </p:sp>
      <p:pic>
        <p:nvPicPr>
          <p:cNvPr id="5" name="Изображение 4"/>
          <p:cNvPicPr/>
          <p:nvPr/>
        </p:nvPicPr>
        <p:blipFill>
          <a:blip r:embed="rId2"/>
          <a:srcRect l="6116" t="4644" r="5761" b="3304"/>
          <a:stretch>
            <a:fillRect/>
          </a:stretch>
        </p:blipFill>
        <p:spPr>
          <a:xfrm>
            <a:off x="-36830" y="3285490"/>
            <a:ext cx="3312160" cy="3533140"/>
          </a:xfrm>
          <a:prstGeom prst="rect">
            <a:avLst/>
          </a:prstGeom>
        </p:spPr>
      </p:pic>
      <p:pic>
        <p:nvPicPr>
          <p:cNvPr id="6" name="Изображение 5"/>
          <p:cNvPicPr/>
          <p:nvPr/>
        </p:nvPicPr>
        <p:blipFill>
          <a:blip r:embed="rId3"/>
          <a:srcRect l="28820" t="37141" r="26195" b="1250"/>
          <a:stretch>
            <a:fillRect/>
          </a:stretch>
        </p:blipFill>
        <p:spPr>
          <a:xfrm>
            <a:off x="6083935" y="3272790"/>
            <a:ext cx="3011170" cy="354584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2147482622" descr="IMG_2319"/>
          <p:cNvPicPr>
            <a:picLocks noChangeAspect="1"/>
          </p:cNvPicPr>
          <p:nvPr/>
        </p:nvPicPr>
        <p:blipFill>
          <a:blip r:embed="rId1"/>
          <a:stretch>
            <a:fillRect/>
          </a:stretch>
        </p:blipFill>
        <p:spPr>
          <a:xfrm>
            <a:off x="0" y="0"/>
            <a:ext cx="4711065" cy="3495675"/>
          </a:xfrm>
          <a:prstGeom prst="rect">
            <a:avLst/>
          </a:prstGeom>
          <a:noFill/>
          <a:ln w="9525">
            <a:noFill/>
          </a:ln>
        </p:spPr>
      </p:pic>
      <p:pic>
        <p:nvPicPr>
          <p:cNvPr id="3" name="Изображение -2147482616" descr="IMG_2317"/>
          <p:cNvPicPr>
            <a:picLocks noChangeAspect="1"/>
          </p:cNvPicPr>
          <p:nvPr/>
        </p:nvPicPr>
        <p:blipFill>
          <a:blip r:embed="rId2"/>
          <a:stretch>
            <a:fillRect/>
          </a:stretch>
        </p:blipFill>
        <p:spPr>
          <a:xfrm>
            <a:off x="4394835" y="3495675"/>
            <a:ext cx="4749165" cy="3352165"/>
          </a:xfrm>
          <a:prstGeom prst="rect">
            <a:avLst/>
          </a:prstGeom>
          <a:noFill/>
          <a:ln w="9525">
            <a:noFill/>
          </a:ln>
        </p:spPr>
      </p:pic>
      <p:sp>
        <p:nvSpPr>
          <p:cNvPr id="1073742873" name="Текстовое поле 1073742872"/>
          <p:cNvSpPr txBox="1"/>
          <p:nvPr/>
        </p:nvSpPr>
        <p:spPr>
          <a:xfrm>
            <a:off x="4711065" y="332740"/>
            <a:ext cx="4433570" cy="1193800"/>
          </a:xfrm>
          <a:prstGeom prst="rect">
            <a:avLst/>
          </a:prstGeom>
          <a:solidFill>
            <a:srgbClr val="FFFFFF"/>
          </a:solidFill>
          <a:ln w="9525">
            <a:noFill/>
          </a:ln>
        </p:spPr>
        <p:txBody>
          <a:bodyPr wrap="square"/>
          <a:p>
            <a:pPr algn="ctr"/>
            <a:r>
              <a:rPr lang="ru-RU" altLang="en-US" sz="2000" b="1">
                <a:latin typeface="Arial" panose="020B0604020202020204" pitchFamily="34" charset="0"/>
                <a:cs typeface="Arial" panose="020B0604020202020204" pitchFamily="34" charset="0"/>
              </a:rPr>
              <a:t>7.  Присоединить пламегаситель.</a:t>
            </a:r>
            <a:endParaRPr lang="ru-RU" altLang="en-US" sz="2000">
              <a:latin typeface="Arial" panose="020B0604020202020204" pitchFamily="34" charset="0"/>
              <a:cs typeface="Arial" panose="020B0604020202020204" pitchFamily="34" charset="0"/>
            </a:endParaRPr>
          </a:p>
          <a:p>
            <a:r>
              <a:rPr lang="ru-RU" altLang="en-US" sz="2000">
                <a:latin typeface="Arial" panose="020B0604020202020204" pitchFamily="34" charset="0"/>
                <a:cs typeface="Arial" panose="020B0604020202020204" pitchFamily="34" charset="0"/>
              </a:rPr>
              <a:t>Навернуть пламегаситель на ствол до упора. Если паз пламегасителя не совпал с фиксатором, необходимо отвернуть пламегаситель (не более одного оборота) до совмещения паза с фиксатором.</a:t>
            </a:r>
            <a:endParaRPr lang="ru-RU" altLang="en-US" sz="2000">
              <a:latin typeface="Arial" panose="020B0604020202020204" pitchFamily="34" charset="0"/>
              <a:cs typeface="Arial" panose="020B0604020202020204" pitchFamily="34" charset="0"/>
            </a:endParaRPr>
          </a:p>
          <a:p>
            <a:endParaRPr lang="ru-RU" altLang="en-US" sz="2000">
              <a:latin typeface="Arial" panose="020B0604020202020204" pitchFamily="34" charset="0"/>
              <a:cs typeface="Arial" panose="020B0604020202020204" pitchFamily="34" charset="0"/>
            </a:endParaRPr>
          </a:p>
          <a:p>
            <a:endParaRPr lang="ru-RU" altLang="en-US" sz="2000">
              <a:latin typeface="Arial" panose="020B0604020202020204" pitchFamily="34" charset="0"/>
              <a:cs typeface="Arial" panose="020B0604020202020204" pitchFamily="34" charset="0"/>
            </a:endParaRPr>
          </a:p>
        </p:txBody>
      </p:sp>
      <p:sp>
        <p:nvSpPr>
          <p:cNvPr id="4" name="Текстовое поле 3"/>
          <p:cNvSpPr txBox="1"/>
          <p:nvPr/>
        </p:nvSpPr>
        <p:spPr>
          <a:xfrm>
            <a:off x="0" y="4725035"/>
            <a:ext cx="4370070" cy="398780"/>
          </a:xfrm>
          <a:prstGeom prst="rect">
            <a:avLst/>
          </a:prstGeom>
        </p:spPr>
        <p:txBody>
          <a:bodyPr wrap="square">
            <a:spAutoFit/>
          </a:bodyPr>
          <a:p>
            <a:pPr marL="0" indent="0" algn="ctr" defTabSz="266700">
              <a:spcBef>
                <a:spcPct val="0"/>
              </a:spcBef>
              <a:spcAft>
                <a:spcPct val="0"/>
              </a:spcAft>
            </a:pPr>
            <a:r>
              <a:rPr sz="2000" b="1">
                <a:latin typeface="Arial" panose="020B0604020202020204" pitchFamily="34" charset="0"/>
                <a:ea typeface="a_Timer"/>
                <a:cs typeface="Arial" panose="020B0604020202020204" pitchFamily="34" charset="0"/>
              </a:rPr>
              <a:t>8. Присоединить шомпол</a:t>
            </a:r>
            <a:r>
              <a:rPr lang="ru-RU" sz="2000" b="1">
                <a:latin typeface="Arial" panose="020B0604020202020204" pitchFamily="34" charset="0"/>
                <a:ea typeface="a_Timer"/>
                <a:cs typeface="Arial" panose="020B0604020202020204" pitchFamily="34" charset="0"/>
              </a:rPr>
              <a:t>.</a:t>
            </a:r>
            <a:endParaRPr lang="ru-RU" sz="2000" b="1">
              <a:latin typeface="Arial" panose="020B0604020202020204" pitchFamily="34" charset="0"/>
              <a:ea typeface="a_Timer"/>
              <a:cs typeface="Arial" panose="020B0604020202020204"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3742875" name="Изображение 1073742874" descr="IMG_2316"/>
          <p:cNvPicPr>
            <a:picLocks noChangeAspect="1"/>
          </p:cNvPicPr>
          <p:nvPr/>
        </p:nvPicPr>
        <p:blipFill>
          <a:blip r:embed="rId1"/>
          <a:stretch>
            <a:fillRect/>
          </a:stretch>
        </p:blipFill>
        <p:spPr>
          <a:xfrm>
            <a:off x="0" y="0"/>
            <a:ext cx="4579620" cy="3256280"/>
          </a:xfrm>
          <a:prstGeom prst="rect">
            <a:avLst/>
          </a:prstGeom>
          <a:noFill/>
          <a:ln w="9525">
            <a:noFill/>
          </a:ln>
        </p:spPr>
      </p:pic>
      <p:pic>
        <p:nvPicPr>
          <p:cNvPr id="2" name="Изображение -2147482618" descr="IMG_2315"/>
          <p:cNvPicPr>
            <a:picLocks noChangeAspect="1"/>
          </p:cNvPicPr>
          <p:nvPr/>
        </p:nvPicPr>
        <p:blipFill>
          <a:blip r:embed="rId2"/>
          <a:stretch>
            <a:fillRect/>
          </a:stretch>
        </p:blipFill>
        <p:spPr>
          <a:xfrm>
            <a:off x="3952240" y="3213100"/>
            <a:ext cx="5191760" cy="3644900"/>
          </a:xfrm>
          <a:prstGeom prst="rect">
            <a:avLst/>
          </a:prstGeom>
          <a:noFill/>
          <a:ln w="9525">
            <a:noFill/>
          </a:ln>
        </p:spPr>
      </p:pic>
      <p:sp>
        <p:nvSpPr>
          <p:cNvPr id="1073742876" name="Текстовое поле 1073742875"/>
          <p:cNvSpPr txBox="1"/>
          <p:nvPr/>
        </p:nvSpPr>
        <p:spPr>
          <a:xfrm>
            <a:off x="4572000" y="548640"/>
            <a:ext cx="4564380" cy="1155700"/>
          </a:xfrm>
          <a:prstGeom prst="rect">
            <a:avLst/>
          </a:prstGeom>
          <a:solidFill>
            <a:srgbClr val="FFFFFF"/>
          </a:solidFill>
          <a:ln w="9525">
            <a:noFill/>
          </a:ln>
        </p:spPr>
        <p:txBody>
          <a:bodyPr wrap="square"/>
          <a:p>
            <a:pPr indent="152400" algn="ctr"/>
            <a:r>
              <a:rPr lang="ru-RU" altLang="en-US" sz="2000" b="1">
                <a:latin typeface="Arial" panose="020B0604020202020204" pitchFamily="34" charset="0"/>
                <a:cs typeface="Arial" panose="020B0604020202020204" pitchFamily="34" charset="0"/>
              </a:rPr>
              <a:t>9.  Вложить пенал в гнездо приклада.</a:t>
            </a:r>
            <a:endParaRPr lang="ru-RU" altLang="en-US" sz="2000">
              <a:latin typeface="Arial" panose="020B0604020202020204" pitchFamily="34" charset="0"/>
              <a:cs typeface="Arial" panose="020B0604020202020204" pitchFamily="34" charset="0"/>
            </a:endParaRPr>
          </a:p>
          <a:p>
            <a:r>
              <a:rPr lang="ru-RU" altLang="en-US" sz="2000">
                <a:latin typeface="Arial" panose="020B0604020202020204" pitchFamily="34" charset="0"/>
                <a:cs typeface="Arial" panose="020B0604020202020204" pitchFamily="34" charset="0"/>
              </a:rPr>
              <a:t>Уложить протирку, ершик, отвертку и выколотку в пенал и закрыть его крышкой, вложить пенал дном в гнездо приклада и утопить его так, чтобы гнездо закрылось крышкой</a:t>
            </a:r>
            <a:endParaRPr lang="ru-RU" altLang="en-US" sz="2000">
              <a:latin typeface="Arial" panose="020B0604020202020204" pitchFamily="34" charset="0"/>
              <a:cs typeface="Arial" panose="020B0604020202020204" pitchFamily="34" charset="0"/>
            </a:endParaRPr>
          </a:p>
          <a:p>
            <a:endParaRPr lang="ru-RU" altLang="en-US" sz="2000">
              <a:latin typeface="Arial" panose="020B0604020202020204" pitchFamily="34" charset="0"/>
              <a:cs typeface="Arial" panose="020B0604020202020204" pitchFamily="34" charset="0"/>
            </a:endParaRPr>
          </a:p>
        </p:txBody>
      </p:sp>
      <p:sp>
        <p:nvSpPr>
          <p:cNvPr id="1073742878" name="Текстовое поле 1073742877"/>
          <p:cNvSpPr txBox="1"/>
          <p:nvPr/>
        </p:nvSpPr>
        <p:spPr>
          <a:xfrm>
            <a:off x="-8890" y="3429000"/>
            <a:ext cx="3952875" cy="1155700"/>
          </a:xfrm>
          <a:prstGeom prst="rect">
            <a:avLst/>
          </a:prstGeom>
          <a:solidFill>
            <a:srgbClr val="FFFFFF"/>
          </a:solidFill>
          <a:ln w="9525">
            <a:noFill/>
          </a:ln>
        </p:spPr>
        <p:txBody>
          <a:bodyPr wrap="square"/>
          <a:p>
            <a:pPr indent="152400" algn="ctr"/>
            <a:r>
              <a:rPr lang="ru-RU" altLang="en-US" sz="2000" b="1">
                <a:latin typeface="Arial" panose="020B0604020202020204" pitchFamily="34" charset="0"/>
                <a:cs typeface="Arial" panose="020B0604020202020204" pitchFamily="34" charset="0"/>
              </a:rPr>
              <a:t>10. Присоединить магазин к пулемёту.</a:t>
            </a:r>
            <a:endParaRPr lang="ru-RU" altLang="en-US" sz="2000" b="1">
              <a:latin typeface="Arial" panose="020B0604020202020204" pitchFamily="34" charset="0"/>
              <a:cs typeface="Arial" panose="020B0604020202020204" pitchFamily="34" charset="0"/>
            </a:endParaRPr>
          </a:p>
          <a:p>
            <a:pPr indent="152400"/>
            <a:r>
              <a:rPr lang="ru-RU" altLang="en-US" sz="2000">
                <a:latin typeface="Arial" panose="020B0604020202020204" pitchFamily="34" charset="0"/>
                <a:cs typeface="Arial" panose="020B0604020202020204" pitchFamily="34" charset="0"/>
              </a:rPr>
              <a:t>Удерживая пулемет левой рукой за шейку приклада или цевьё, правой ввести в окно ствольной коробки зацеп магазина и повернуть магазин на себя так, чтобы защелка заскочила за опорный выступ магазина.</a:t>
            </a:r>
            <a:endParaRPr lang="ru-RU" altLang="en-US" sz="2000">
              <a:latin typeface="Arial" panose="020B0604020202020204" pitchFamily="34" charset="0"/>
              <a:cs typeface="Arial" panose="020B0604020202020204" pitchFamily="34" charset="0"/>
            </a:endParaRPr>
          </a:p>
          <a:p>
            <a:endParaRPr lang="ru-RU" altLang="en-US" sz="2000">
              <a:latin typeface="Arial" panose="020B0604020202020204" pitchFamily="34" charset="0"/>
              <a:cs typeface="Arial" panose="020B0604020202020204" pitchFamily="34" charset="0"/>
            </a:endParaRPr>
          </a:p>
          <a:p>
            <a:endParaRPr lang="ru-RU" altLang="en-US" sz="20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368940"/>
          </a:xfrm>
        </p:spPr>
        <p:style>
          <a:lnRef idx="1">
            <a:schemeClr val="accent3"/>
          </a:lnRef>
          <a:fillRef idx="2">
            <a:schemeClr val="accent3"/>
          </a:fillRef>
          <a:effectRef idx="1">
            <a:schemeClr val="accent3"/>
          </a:effectRef>
          <a:fontRef idx="minor">
            <a:schemeClr val="dk1"/>
          </a:fontRef>
        </p:style>
        <p:txBody>
          <a:bodyPr anchor="t">
            <a:normAutofit fontScale="90000"/>
          </a:bodyPr>
          <a:lstStyle/>
          <a:p>
            <a:r>
              <a:rPr lang="ru-RU" sz="3200" b="1" dirty="0" smtClean="0">
                <a:solidFill>
                  <a:srgbClr val="C00000"/>
                </a:solidFill>
              </a:rPr>
              <a:t>Литература:</a:t>
            </a:r>
            <a:br>
              <a:rPr lang="ru-RU" sz="3200" dirty="0" smtClean="0"/>
            </a:br>
            <a:br>
              <a:rPr lang="ru-RU" sz="3200" dirty="0" smtClean="0"/>
            </a:br>
            <a:r>
              <a:rPr lang="ru-RU" sz="2700" b="1" dirty="0" smtClean="0"/>
              <a:t>1. Курс стрельб из стрелкового оружия, боевых машин и танков ВС РФ (КС СО БМ и Т – 2003) . М.- Воениздат, 2006 г.-44-87 с.</a:t>
            </a:r>
            <a:br>
              <a:rPr lang="ru-RU" sz="2700" b="1" dirty="0" smtClean="0"/>
            </a:br>
            <a:r>
              <a:rPr lang="ru-RU" sz="2700" b="1" dirty="0" smtClean="0"/>
              <a:t>2. Наставление по стрелковому делу. Основы стрельбы из стрелкового оружия. М. : Воениздат, 1986. – 176 с.</a:t>
            </a:r>
            <a:br>
              <a:rPr lang="ru-RU" sz="2700" b="1" dirty="0" smtClean="0"/>
            </a:br>
            <a:r>
              <a:rPr lang="ru-RU" sz="2700" b="1" dirty="0" smtClean="0"/>
              <a:t>3. Сборник нормативов по боевой подготовке Сухопутных войск. Книга 1. М. Воениздат, 1991. – 276 с.</a:t>
            </a:r>
            <a:br>
              <a:rPr lang="ru-RU" sz="2700" b="1" dirty="0" smtClean="0"/>
            </a:br>
            <a:r>
              <a:rPr lang="ru-RU" sz="2700" b="1" dirty="0" smtClean="0"/>
              <a:t> Огневая подготовка / Учебное пособие. М.: Воениздат 1978 г. -336 с.5. Правила стрельбы из стрелкового оружия и боевых машин. М: Воениздат, 1992 г.5.  Руководство по учебным стрелковым приборам и наглядным пособиям М: Воениздат, 1973 г.</a:t>
            </a:r>
            <a:br>
              <a:rPr lang="ru-RU" sz="2700" b="1" dirty="0" smtClean="0"/>
            </a:br>
            <a:endParaRPr lang="ru-RU" sz="2700" b="1"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овое поле 3"/>
          <p:cNvSpPr txBox="1"/>
          <p:nvPr/>
        </p:nvSpPr>
        <p:spPr>
          <a:xfrm>
            <a:off x="0" y="1628775"/>
            <a:ext cx="9144000" cy="2553335"/>
          </a:xfrm>
          <a:prstGeom prst="rect">
            <a:avLst/>
          </a:prstGeom>
          <a:noFill/>
        </p:spPr>
        <p:txBody>
          <a:bodyPr wrap="square" rtlCol="0" anchor="t">
            <a:spAutoFit/>
          </a:bodyPr>
          <a:p>
            <a:pPr algn="ctr"/>
            <a:r>
              <a:rPr lang="ru-RU" sz="3200" b="1" dirty="0">
                <a:solidFill>
                  <a:srgbClr val="FF0000"/>
                </a:solidFill>
                <a:latin typeface="Arial" panose="020B0604020202020204" pitchFamily="34" charset="0"/>
                <a:cs typeface="Arial" panose="020B0604020202020204" pitchFamily="34" charset="0"/>
                <a:sym typeface="+mn-ea"/>
              </a:rPr>
              <a:t>Условия и порядок выполнения нормативов Н-О-13,14 по неполной разборке и сборке</a:t>
            </a:r>
            <a:endParaRPr lang="ru-RU" sz="3200" b="1" dirty="0">
              <a:solidFill>
                <a:srgbClr val="FF0000"/>
              </a:solidFill>
              <a:latin typeface="Arial" panose="020B0604020202020204" pitchFamily="34" charset="0"/>
              <a:cs typeface="Arial" panose="020B0604020202020204" pitchFamily="34" charset="0"/>
              <a:sym typeface="+mn-ea"/>
            </a:endParaRPr>
          </a:p>
          <a:p>
            <a:pPr algn="ctr"/>
            <a:r>
              <a:rPr lang="ru-RU" sz="3200" b="1" dirty="0">
                <a:solidFill>
                  <a:srgbClr val="FF0000"/>
                </a:solidFill>
                <a:latin typeface="Arial" panose="020B0604020202020204" pitchFamily="34" charset="0"/>
                <a:cs typeface="Arial" panose="020B0604020202020204" pitchFamily="34" charset="0"/>
                <a:sym typeface="+mn-ea"/>
              </a:rPr>
              <a:t>  пулемета Калашникова (ПКМ),</a:t>
            </a:r>
            <a:endParaRPr lang="ru-RU" sz="3200" b="1" dirty="0">
              <a:solidFill>
                <a:srgbClr val="FF0000"/>
              </a:solidFill>
              <a:latin typeface="Arial" panose="020B0604020202020204" pitchFamily="34" charset="0"/>
              <a:cs typeface="Arial" panose="020B0604020202020204" pitchFamily="34" charset="0"/>
              <a:sym typeface="+mn-ea"/>
            </a:endParaRPr>
          </a:p>
          <a:p>
            <a:pPr algn="ctr"/>
            <a:r>
              <a:rPr lang="ru-RU" sz="3200" b="1" dirty="0">
                <a:solidFill>
                  <a:srgbClr val="FF0000"/>
                </a:solidFill>
                <a:latin typeface="Arial" panose="020B0604020202020204" pitchFamily="34" charset="0"/>
                <a:cs typeface="Arial" panose="020B0604020202020204" pitchFamily="34" charset="0"/>
                <a:sym typeface="+mn-ea"/>
              </a:rPr>
              <a:t>пулемета Калашникова танкового (ПКТ)</a:t>
            </a:r>
            <a:r>
              <a:rPr lang="ru-RU" sz="3200" b="1" dirty="0">
                <a:solidFill>
                  <a:srgbClr val="FF0000"/>
                </a:solidFill>
                <a:latin typeface="Arial" panose="020B0604020202020204" pitchFamily="34" charset="0"/>
                <a:cs typeface="Arial" panose="020B0604020202020204" pitchFamily="34" charset="0"/>
                <a:sym typeface="+mn-ea"/>
              </a:rPr>
              <a:t>.</a:t>
            </a:r>
            <a:endParaRPr lang="ru-RU" altLang="en-US" sz="3200" b="1" dirty="0">
              <a:solidFill>
                <a:srgbClr val="FF0000"/>
              </a:solidFill>
              <a:latin typeface="Arial" panose="020B0604020202020204" pitchFamily="34" charset="0"/>
              <a:cs typeface="Arial" panose="020B0604020202020204" pitchFamily="34" charset="0"/>
              <a:sym typeface="+mn-ea"/>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Таблица 6"/>
          <p:cNvGraphicFramePr/>
          <p:nvPr/>
        </p:nvGraphicFramePr>
        <p:xfrm>
          <a:off x="22860" y="3284855"/>
          <a:ext cx="9096375" cy="2788920"/>
        </p:xfrm>
        <a:graphic>
          <a:graphicData uri="http://schemas.openxmlformats.org/drawingml/2006/table">
            <a:tbl>
              <a:tblPr firstRow="1" bandRow="1">
                <a:tableStyleId>{5C22544A-7EE6-4342-B048-85BDC9FD1C3A}</a:tableStyleId>
              </a:tblPr>
              <a:tblGrid>
                <a:gridCol w="4570730"/>
                <a:gridCol w="4525645"/>
              </a:tblGrid>
              <a:tr h="381000">
                <a:tc gridSpan="2">
                  <a:txBody>
                    <a:bodyPr/>
                    <a:p>
                      <a:pPr algn="ctr">
                        <a:buNone/>
                      </a:pPr>
                      <a:r>
                        <a:rPr sz="1800">
                          <a:sym typeface="+mn-ea"/>
                        </a:rPr>
                        <a:t>В конце сборки пулемета сложить ноги сошки.</a:t>
                      </a:r>
                      <a:endParaRPr lang="ru-RU" altLang="en-US"/>
                    </a:p>
                  </a:txBody>
                  <a:tcPr/>
                </a:tc>
                <a:tc hMerge="1">
                  <a:tcPr/>
                </a:tc>
              </a:tr>
              <a:tr h="381000">
                <a:tc>
                  <a:txBody>
                    <a:bodyPr/>
                    <a:p>
                      <a:pPr>
                        <a:buNone/>
                      </a:pPr>
                      <a:r>
                        <a:rPr sz="1800" b="1">
                          <a:sym typeface="+mn-ea"/>
                        </a:rPr>
                        <a:t>1. </a:t>
                      </a:r>
                      <a:r>
                        <a:rPr lang="ru-RU" sz="1800" b="1" dirty="0" smtClean="0">
                          <a:sym typeface="+mn-ea"/>
                        </a:rPr>
                        <a:t>Присоединить ствол.</a:t>
                      </a:r>
                      <a:endParaRPr lang="ru-RU" sz="1800" b="1">
                        <a:sym typeface="+mn-ea"/>
                      </a:endParaRPr>
                    </a:p>
                  </a:txBody>
                  <a:tcPr/>
                </a:tc>
                <a:tc>
                  <a:txBody>
                    <a:bodyPr/>
                    <a:p>
                      <a:pPr>
                        <a:buNone/>
                      </a:pPr>
                      <a:r>
                        <a:rPr sz="1800" b="1">
                          <a:sym typeface="+mn-ea"/>
                        </a:rPr>
                        <a:t>6. </a:t>
                      </a:r>
                      <a:r>
                        <a:rPr lang="ru-RU" sz="1800" b="1" dirty="0" smtClean="0">
                          <a:sym typeface="+mn-ea"/>
                        </a:rPr>
                        <a:t>Опустить основание приемника и закрыть крышку ствольной коробки</a:t>
                      </a:r>
                      <a:r>
                        <a:rPr lang="ru-RU" sz="1800" b="1">
                          <a:sym typeface="+mn-ea"/>
                        </a:rPr>
                        <a:t>.</a:t>
                      </a:r>
                      <a:endParaRPr lang="ru-RU" sz="1800" b="1">
                        <a:sym typeface="+mn-ea"/>
                      </a:endParaRPr>
                    </a:p>
                  </a:txBody>
                  <a:tcPr/>
                </a:tc>
              </a:tr>
              <a:tr h="548640">
                <a:tc>
                  <a:txBody>
                    <a:bodyPr/>
                    <a:p>
                      <a:pPr>
                        <a:buNone/>
                      </a:pPr>
                      <a:r>
                        <a:rPr sz="1800" b="1">
                          <a:sym typeface="+mn-ea"/>
                        </a:rPr>
                        <a:t>2. </a:t>
                      </a:r>
                      <a:r>
                        <a:rPr lang="ru-RU" sz="1800" b="1" dirty="0" smtClean="0">
                          <a:sym typeface="+mn-ea"/>
                        </a:rPr>
                        <a:t>Присоединить ударник к затвору</a:t>
                      </a:r>
                      <a:r>
                        <a:rPr lang="ru-RU" sz="1800" b="1">
                          <a:sym typeface="+mn-ea"/>
                        </a:rPr>
                        <a:t>.</a:t>
                      </a:r>
                      <a:endParaRPr lang="ru-RU" sz="1800" b="1">
                        <a:sym typeface="+mn-ea"/>
                      </a:endParaRPr>
                    </a:p>
                  </a:txBody>
                  <a:tcPr/>
                </a:tc>
                <a:tc>
                  <a:txBody>
                    <a:bodyPr/>
                    <a:p>
                      <a:pPr>
                        <a:buNone/>
                      </a:pPr>
                      <a:r>
                        <a:rPr sz="1800" b="1">
                          <a:sym typeface="+mn-ea"/>
                        </a:rPr>
                        <a:t>7. </a:t>
                      </a:r>
                      <a:r>
                        <a:rPr lang="ru-RU" sz="1800" b="1" dirty="0" smtClean="0">
                          <a:sym typeface="+mn-ea"/>
                        </a:rPr>
                        <a:t>Присоединить звенья шомпола к ноге сошки.</a:t>
                      </a:r>
                      <a:endParaRPr lang="ru-RU" altLang="en-US" sz="1800" b="1">
                        <a:sym typeface="+mn-ea"/>
                      </a:endParaRPr>
                    </a:p>
                  </a:txBody>
                  <a:tcPr/>
                </a:tc>
              </a:tr>
              <a:tr h="389890">
                <a:tc>
                  <a:txBody>
                    <a:bodyPr/>
                    <a:p>
                      <a:pPr>
                        <a:buNone/>
                      </a:pPr>
                      <a:r>
                        <a:rPr sz="1800" b="1">
                          <a:sym typeface="+mn-ea"/>
                        </a:rPr>
                        <a:t>3. </a:t>
                      </a:r>
                      <a:r>
                        <a:rPr lang="ru-RU" sz="1800" b="1" dirty="0" smtClean="0">
                          <a:sym typeface="+mn-ea"/>
                        </a:rPr>
                        <a:t>Присоединить затвор к затворной раме.</a:t>
                      </a:r>
                      <a:endParaRPr lang="ru-RU" sz="1800" b="1">
                        <a:sym typeface="+mn-ea"/>
                      </a:endParaRPr>
                    </a:p>
                  </a:txBody>
                  <a:tcPr/>
                </a:tc>
                <a:tc>
                  <a:txBody>
                    <a:bodyPr/>
                    <a:p>
                      <a:pPr>
                        <a:buNone/>
                      </a:pPr>
                      <a:r>
                        <a:rPr sz="1800" b="1">
                          <a:sym typeface="+mn-ea"/>
                        </a:rPr>
                        <a:t>8. </a:t>
                      </a:r>
                      <a:r>
                        <a:rPr lang="ru-RU" sz="1800" b="1" dirty="0" smtClean="0">
                          <a:sym typeface="+mn-ea"/>
                        </a:rPr>
                        <a:t>Вложить пенал с принадлежностью в гнездо приклада</a:t>
                      </a:r>
                      <a:r>
                        <a:rPr lang="ru-RU" sz="1800" b="1">
                          <a:sym typeface="+mn-ea"/>
                        </a:rPr>
                        <a:t>.</a:t>
                      </a:r>
                      <a:endParaRPr lang="ru-RU" sz="1800" b="1">
                        <a:sym typeface="+mn-ea"/>
                      </a:endParaRPr>
                    </a:p>
                  </a:txBody>
                  <a:tcPr/>
                </a:tc>
              </a:tr>
              <a:tr h="381000">
                <a:tc>
                  <a:txBody>
                    <a:bodyPr/>
                    <a:p>
                      <a:pPr>
                        <a:buNone/>
                      </a:pPr>
                      <a:r>
                        <a:rPr sz="1800" b="1">
                          <a:sym typeface="+mn-ea"/>
                        </a:rPr>
                        <a:t>4. </a:t>
                      </a:r>
                      <a:r>
                        <a:rPr lang="ru-RU" sz="1800" b="1" dirty="0" smtClean="0">
                          <a:sym typeface="+mn-ea"/>
                        </a:rPr>
                        <a:t>Присоединить затворную раму с затвором к ствольной коробке</a:t>
                      </a:r>
                      <a:r>
                        <a:rPr lang="ru-RU" sz="1800" b="1">
                          <a:sym typeface="+mn-ea"/>
                        </a:rPr>
                        <a:t>.</a:t>
                      </a:r>
                      <a:endParaRPr lang="ru-RU" sz="1800" b="1">
                        <a:sym typeface="+mn-ea"/>
                      </a:endParaRPr>
                    </a:p>
                  </a:txBody>
                  <a:tcPr/>
                </a:tc>
                <a:tc>
                  <a:txBody>
                    <a:bodyPr/>
                    <a:p>
                      <a:pPr>
                        <a:buNone/>
                      </a:pPr>
                      <a:r>
                        <a:rPr sz="1800" b="1">
                          <a:sym typeface="+mn-ea"/>
                        </a:rPr>
                        <a:t>9. </a:t>
                      </a:r>
                      <a:r>
                        <a:rPr lang="ru-RU" sz="1800" b="1" dirty="0" smtClean="0">
                          <a:sym typeface="+mn-ea"/>
                        </a:rPr>
                        <a:t>Присоединить коробку с лентой к пулемету</a:t>
                      </a:r>
                      <a:r>
                        <a:rPr lang="ru-RU" sz="1800" b="1">
                          <a:sym typeface="+mn-ea"/>
                        </a:rPr>
                        <a:t>.</a:t>
                      </a:r>
                      <a:endParaRPr lang="ru-RU" sz="1800" b="1">
                        <a:sym typeface="+mn-ea"/>
                      </a:endParaRPr>
                    </a:p>
                  </a:txBody>
                  <a:tcPr/>
                </a:tc>
              </a:tr>
              <a:tr h="342900">
                <a:tc>
                  <a:txBody>
                    <a:bodyPr/>
                    <a:p>
                      <a:pPr>
                        <a:buNone/>
                      </a:pPr>
                      <a:r>
                        <a:rPr sz="1800" b="1">
                          <a:sym typeface="+mn-ea"/>
                        </a:rPr>
                        <a:t>5. </a:t>
                      </a:r>
                      <a:r>
                        <a:rPr lang="ru-RU" sz="1800" b="1" dirty="0" smtClean="0">
                          <a:sym typeface="+mn-ea"/>
                        </a:rPr>
                        <a:t>Присоединить направляющий стержень с возвратно-боевой пружиной</a:t>
                      </a:r>
                      <a:r>
                        <a:rPr lang="ru-RU" sz="1800" b="1">
                          <a:sym typeface="+mn-ea"/>
                        </a:rPr>
                        <a:t>.</a:t>
                      </a:r>
                      <a:endParaRPr lang="ru-RU" sz="1800" b="1">
                        <a:sym typeface="+mn-ea"/>
                      </a:endParaRPr>
                    </a:p>
                  </a:txBody>
                  <a:tcPr/>
                </a:tc>
                <a:tc>
                  <a:txBody>
                    <a:bodyPr/>
                    <a:p>
                      <a:pPr>
                        <a:buNone/>
                      </a:pPr>
                      <a:r>
                        <a:rPr sz="1800" b="1">
                          <a:sym typeface="+mn-ea"/>
                        </a:rPr>
                        <a:t>10. </a:t>
                      </a:r>
                      <a:r>
                        <a:rPr lang="ru-RU" sz="1800" b="1" dirty="0" smtClean="0">
                          <a:ln>
                            <a:noFill/>
                          </a:ln>
                          <a:solidFill>
                            <a:srgbClr val="000000"/>
                          </a:solidFill>
                          <a:effectLst/>
                          <a:latin typeface="Calibri" panose="020F0502020204030204" charset="0"/>
                          <a:ea typeface="Times New Roman" panose="02020603050405020304" pitchFamily="18" charset="0"/>
                          <a:cs typeface="Times New Roman" panose="02020603050405020304" pitchFamily="18" charset="0"/>
                          <a:sym typeface="+mn-ea"/>
                        </a:rPr>
                        <a:t>Сложить ноги сошки</a:t>
                      </a:r>
                      <a:r>
                        <a:rPr lang="ru-RU" sz="1800" b="1">
                          <a:sym typeface="+mn-ea"/>
                        </a:rPr>
                        <a:t>.</a:t>
                      </a:r>
                      <a:endParaRPr lang="ru-RU" altLang="en-US" b="1"/>
                    </a:p>
                  </a:txBody>
                  <a:tcPr/>
                </a:tc>
              </a:tr>
            </a:tbl>
          </a:graphicData>
        </a:graphic>
      </p:graphicFrame>
      <p:sp>
        <p:nvSpPr>
          <p:cNvPr id="2" name="Rectangle 22"/>
          <p:cNvSpPr>
            <a:spLocks noChangeArrowheads="1"/>
          </p:cNvSpPr>
          <p:nvPr/>
        </p:nvSpPr>
        <p:spPr bwMode="auto">
          <a:xfrm>
            <a:off x="635" y="3213100"/>
            <a:ext cx="9144000" cy="441325"/>
          </a:xfrm>
          <a:prstGeom prst="rect">
            <a:avLst/>
          </a:prstGeom>
          <a:solidFill>
            <a:srgbClr val="C00000"/>
          </a:solidFill>
          <a:ln w="57150" cmpd="thickThin">
            <a:noFill/>
            <a:miter lim="800000"/>
          </a:ln>
        </p:spPr>
        <p:txBody>
          <a:bodyPr wrap="square">
            <a:noAutofit/>
          </a:bodyPr>
          <a:p>
            <a:pPr algn="ctr"/>
            <a:r>
              <a:rPr lang="ru-RU" sz="2400" b="1" dirty="0" smtClean="0">
                <a:solidFill>
                  <a:srgbClr val="FFFF00"/>
                </a:solidFill>
              </a:rPr>
              <a:t>Порядок сборки ПКМ</a:t>
            </a:r>
            <a:endParaRPr lang="ru-RU" altLang="ru-RU" sz="2400" b="1" dirty="0">
              <a:solidFill>
                <a:srgbClr val="FFFF00"/>
              </a:solidFill>
            </a:endParaRPr>
          </a:p>
        </p:txBody>
      </p:sp>
      <p:graphicFrame>
        <p:nvGraphicFramePr>
          <p:cNvPr id="6" name="Таблица 5"/>
          <p:cNvGraphicFramePr/>
          <p:nvPr/>
        </p:nvGraphicFramePr>
        <p:xfrm>
          <a:off x="22860" y="116205"/>
          <a:ext cx="9071610" cy="2804160"/>
        </p:xfrm>
        <a:graphic>
          <a:graphicData uri="http://schemas.openxmlformats.org/drawingml/2006/table">
            <a:tbl>
              <a:tblPr firstRow="1" bandRow="1">
                <a:tableStyleId>{5C22544A-7EE6-4342-B048-85BDC9FD1C3A}</a:tableStyleId>
              </a:tblPr>
              <a:tblGrid>
                <a:gridCol w="4536440"/>
                <a:gridCol w="4535170"/>
              </a:tblGrid>
              <a:tr h="381000">
                <a:tc gridSpan="2">
                  <a:txBody>
                    <a:bodyPr/>
                    <a:p>
                      <a:pPr algn="ctr">
                        <a:buNone/>
                      </a:pPr>
                      <a:r>
                        <a:rPr sz="1800">
                          <a:sym typeface="+mn-ea"/>
                        </a:rPr>
                        <a:t>Перед разборкой пулемета установить его на сошку дульной частью влево.</a:t>
                      </a:r>
                      <a:endParaRPr lang="ru-RU" altLang="en-US"/>
                    </a:p>
                  </a:txBody>
                  <a:tcPr/>
                </a:tc>
                <a:tc hMerge="1">
                  <a:tcPr/>
                </a:tc>
              </a:tr>
              <a:tr h="381000">
                <a:tc>
                  <a:txBody>
                    <a:bodyPr/>
                    <a:p>
                      <a:pPr>
                        <a:buNone/>
                      </a:pPr>
                      <a:r>
                        <a:rPr sz="1800" b="1">
                          <a:cs typeface="+mn-lt"/>
                          <a:sym typeface="+mn-ea"/>
                        </a:rPr>
                        <a:t>1. </a:t>
                      </a:r>
                      <a:r>
                        <a:rPr lang="ru-RU" altLang="ru-RU" sz="1800" b="1" kern="0" noProof="0" dirty="0">
                          <a:ln>
                            <a:noFill/>
                          </a:ln>
                          <a:solidFill>
                            <a:srgbClr val="000000"/>
                          </a:solidFill>
                          <a:effectLst/>
                          <a:uLnTx/>
                          <a:uFillTx/>
                          <a:cs typeface="+mn-lt"/>
                          <a:sym typeface="+mn-ea"/>
                        </a:rPr>
                        <a:t>Установить пулемет на сошку.</a:t>
                      </a:r>
                      <a:endParaRPr lang="ru-RU" sz="1800" b="1">
                        <a:cs typeface="+mn-lt"/>
                        <a:sym typeface="+mn-ea"/>
                      </a:endParaRPr>
                    </a:p>
                  </a:txBody>
                  <a:tcPr/>
                </a:tc>
                <a:tc>
                  <a:txBody>
                    <a:bodyPr/>
                    <a:p>
                      <a:pPr>
                        <a:buNone/>
                      </a:pPr>
                      <a:r>
                        <a:rPr lang="ru-RU" sz="1800" b="1">
                          <a:cs typeface="+mn-lt"/>
                          <a:sym typeface="+mn-ea"/>
                        </a:rPr>
                        <a:t>6</a:t>
                      </a:r>
                      <a:r>
                        <a:rPr sz="1800" b="1">
                          <a:cs typeface="+mn-lt"/>
                          <a:sym typeface="+mn-ea"/>
                        </a:rPr>
                        <a:t>. </a:t>
                      </a:r>
                      <a:r>
                        <a:rPr lang="ru-RU" altLang="ru-RU" sz="1800" b="1" kern="0" noProof="0" dirty="0">
                          <a:ln>
                            <a:noFill/>
                          </a:ln>
                          <a:solidFill>
                            <a:srgbClr val="000000"/>
                          </a:solidFill>
                          <a:effectLst/>
                          <a:uLnTx/>
                          <a:uFillTx/>
                          <a:cs typeface="+mn-lt"/>
                          <a:sym typeface="+mn-ea"/>
                        </a:rPr>
                        <a:t>Отделить затворную раму с затвором</a:t>
                      </a:r>
                      <a:r>
                        <a:rPr lang="ru-RU" sz="1800" b="1">
                          <a:cs typeface="+mn-lt"/>
                          <a:sym typeface="+mn-ea"/>
                        </a:rPr>
                        <a:t>.</a:t>
                      </a:r>
                      <a:endParaRPr lang="ru-RU" sz="1800" b="1">
                        <a:cs typeface="+mn-lt"/>
                        <a:sym typeface="+mn-ea"/>
                      </a:endParaRPr>
                    </a:p>
                  </a:txBody>
                  <a:tcPr/>
                </a:tc>
              </a:tr>
              <a:tr h="381000">
                <a:tc>
                  <a:txBody>
                    <a:bodyPr/>
                    <a:p>
                      <a:pPr>
                        <a:buNone/>
                      </a:pPr>
                      <a:r>
                        <a:rPr sz="1800" b="1">
                          <a:cs typeface="+mn-lt"/>
                          <a:sym typeface="+mn-ea"/>
                        </a:rPr>
                        <a:t>2. </a:t>
                      </a:r>
                      <a:r>
                        <a:rPr lang="ru-RU" altLang="ru-RU" sz="1800" b="1" kern="0" noProof="0" dirty="0">
                          <a:ln>
                            <a:noFill/>
                          </a:ln>
                          <a:solidFill>
                            <a:srgbClr val="000000"/>
                          </a:solidFill>
                          <a:effectLst/>
                          <a:uLnTx/>
                          <a:uFillTx/>
                          <a:cs typeface="+mn-lt"/>
                          <a:sym typeface="+mn-ea"/>
                        </a:rPr>
                        <a:t>Отделить коробку с лентой от пулемета и        проверить, нет ли патрона в патроннике</a:t>
                      </a:r>
                      <a:r>
                        <a:rPr lang="ru-RU" sz="1800" b="1">
                          <a:cs typeface="+mn-lt"/>
                          <a:sym typeface="+mn-ea"/>
                        </a:rPr>
                        <a:t>.</a:t>
                      </a:r>
                      <a:endParaRPr lang="ru-RU" sz="1800" b="1">
                        <a:cs typeface="+mn-lt"/>
                        <a:sym typeface="+mn-ea"/>
                      </a:endParaRPr>
                    </a:p>
                  </a:txBody>
                  <a:tcPr/>
                </a:tc>
                <a:tc>
                  <a:txBody>
                    <a:bodyPr/>
                    <a:p>
                      <a:pPr>
                        <a:buNone/>
                      </a:pPr>
                      <a:r>
                        <a:rPr sz="1800" b="1">
                          <a:cs typeface="+mn-lt"/>
                          <a:sym typeface="+mn-ea"/>
                        </a:rPr>
                        <a:t>7. </a:t>
                      </a:r>
                      <a:r>
                        <a:rPr lang="ru-RU" altLang="ru-RU" sz="1800" b="1" kern="0" noProof="0" dirty="0">
                          <a:ln>
                            <a:noFill/>
                          </a:ln>
                          <a:solidFill>
                            <a:srgbClr val="000000"/>
                          </a:solidFill>
                          <a:effectLst/>
                          <a:uLnTx/>
                          <a:uFillTx/>
                          <a:cs typeface="+mn-lt"/>
                          <a:sym typeface="+mn-ea"/>
                        </a:rPr>
                        <a:t>Отделить затвор от затворной рамы</a:t>
                      </a:r>
                      <a:r>
                        <a:rPr lang="ru-RU" sz="1800" b="1">
                          <a:cs typeface="+mn-lt"/>
                          <a:sym typeface="+mn-ea"/>
                        </a:rPr>
                        <a:t>.</a:t>
                      </a:r>
                      <a:endParaRPr lang="ru-RU" sz="1800" b="1">
                        <a:cs typeface="+mn-lt"/>
                        <a:sym typeface="+mn-ea"/>
                      </a:endParaRPr>
                    </a:p>
                  </a:txBody>
                  <a:tcPr/>
                </a:tc>
              </a:tr>
              <a:tr h="381000">
                <a:tc>
                  <a:txBody>
                    <a:bodyPr/>
                    <a:p>
                      <a:pPr>
                        <a:buNone/>
                      </a:pPr>
                      <a:r>
                        <a:rPr sz="1800" b="1">
                          <a:cs typeface="+mn-lt"/>
                          <a:sym typeface="+mn-ea"/>
                        </a:rPr>
                        <a:t>3. </a:t>
                      </a:r>
                      <a:r>
                        <a:rPr lang="ru-RU" altLang="ru-RU" sz="1800" b="1" kern="0" noProof="0" dirty="0">
                          <a:ln>
                            <a:noFill/>
                          </a:ln>
                          <a:solidFill>
                            <a:srgbClr val="000000"/>
                          </a:solidFill>
                          <a:effectLst/>
                          <a:uLnTx/>
                          <a:uFillTx/>
                          <a:cs typeface="+mn-lt"/>
                          <a:sym typeface="+mn-ea"/>
                        </a:rPr>
                        <a:t>Вынуть пенал с принадлежностью</a:t>
                      </a:r>
                      <a:r>
                        <a:rPr lang="ru-RU" sz="1800" b="1">
                          <a:cs typeface="+mn-lt"/>
                          <a:sym typeface="+mn-ea"/>
                        </a:rPr>
                        <a:t>.</a:t>
                      </a:r>
                      <a:endParaRPr lang="ru-RU" sz="1800" b="1">
                        <a:cs typeface="+mn-lt"/>
                        <a:sym typeface="+mn-ea"/>
                      </a:endParaRPr>
                    </a:p>
                  </a:txBody>
                  <a:tcPr/>
                </a:tc>
                <a:tc>
                  <a:txBody>
                    <a:bodyPr/>
                    <a:p>
                      <a:pPr>
                        <a:buNone/>
                      </a:pPr>
                      <a:r>
                        <a:rPr sz="1800" b="1">
                          <a:cs typeface="+mn-lt"/>
                          <a:sym typeface="+mn-ea"/>
                        </a:rPr>
                        <a:t>8. </a:t>
                      </a:r>
                      <a:r>
                        <a:rPr lang="ru-RU" altLang="ru-RU" sz="1800" b="1" kern="0" noProof="0" dirty="0">
                          <a:ln>
                            <a:noFill/>
                          </a:ln>
                          <a:solidFill>
                            <a:srgbClr val="000000"/>
                          </a:solidFill>
                          <a:effectLst/>
                          <a:uLnTx/>
                          <a:uFillTx/>
                          <a:cs typeface="+mn-lt"/>
                          <a:sym typeface="+mn-ea"/>
                        </a:rPr>
                        <a:t>Отделить ударник от затвора</a:t>
                      </a:r>
                      <a:r>
                        <a:rPr lang="ru-RU" sz="1800" b="1">
                          <a:cs typeface="+mn-lt"/>
                          <a:sym typeface="+mn-ea"/>
                        </a:rPr>
                        <a:t>.</a:t>
                      </a:r>
                      <a:endParaRPr lang="ru-RU" sz="1800" b="1">
                        <a:cs typeface="+mn-lt"/>
                        <a:sym typeface="+mn-ea"/>
                      </a:endParaRPr>
                    </a:p>
                  </a:txBody>
                  <a:tcPr/>
                </a:tc>
              </a:tr>
              <a:tr h="381000">
                <a:tc>
                  <a:txBody>
                    <a:bodyPr/>
                    <a:p>
                      <a:pPr>
                        <a:buNone/>
                      </a:pPr>
                      <a:r>
                        <a:rPr sz="1800" b="1">
                          <a:cs typeface="+mn-lt"/>
                          <a:sym typeface="+mn-ea"/>
                        </a:rPr>
                        <a:t>4. </a:t>
                      </a:r>
                      <a:r>
                        <a:rPr lang="ru-RU" altLang="ru-RU" sz="1800" b="1" kern="0" noProof="0" dirty="0">
                          <a:ln>
                            <a:noFill/>
                          </a:ln>
                          <a:solidFill>
                            <a:srgbClr val="000000"/>
                          </a:solidFill>
                          <a:effectLst/>
                          <a:uLnTx/>
                          <a:uFillTx/>
                          <a:cs typeface="+mn-lt"/>
                          <a:sym typeface="+mn-ea"/>
                        </a:rPr>
                        <a:t>Отделить звенья шомпола от ноги сошки</a:t>
                      </a:r>
                      <a:r>
                        <a:rPr lang="ru-RU" sz="1800" b="1">
                          <a:cs typeface="+mn-lt"/>
                          <a:sym typeface="+mn-ea"/>
                        </a:rPr>
                        <a:t>.</a:t>
                      </a:r>
                      <a:endParaRPr lang="ru-RU" sz="1800" b="1">
                        <a:cs typeface="+mn-lt"/>
                        <a:sym typeface="+mn-ea"/>
                      </a:endParaRPr>
                    </a:p>
                  </a:txBody>
                  <a:tcPr/>
                </a:tc>
                <a:tc>
                  <a:txBody>
                    <a:bodyPr/>
                    <a:p>
                      <a:pPr>
                        <a:buNone/>
                      </a:pPr>
                      <a:r>
                        <a:rPr sz="1800" b="1">
                          <a:cs typeface="+mn-lt"/>
                          <a:sym typeface="+mn-ea"/>
                        </a:rPr>
                        <a:t>9. </a:t>
                      </a:r>
                      <a:r>
                        <a:rPr lang="ru-RU" altLang="ru-RU" sz="1800" b="1" kern="0" noProof="0" dirty="0">
                          <a:ln>
                            <a:noFill/>
                          </a:ln>
                          <a:solidFill>
                            <a:srgbClr val="000000"/>
                          </a:solidFill>
                          <a:effectLst/>
                          <a:uLnTx/>
                          <a:uFillTx/>
                          <a:cs typeface="+mn-lt"/>
                          <a:sym typeface="+mn-ea"/>
                        </a:rPr>
                        <a:t>Отделить ствол</a:t>
                      </a:r>
                      <a:r>
                        <a:rPr lang="ru-RU" sz="1800" b="1">
                          <a:cs typeface="+mn-lt"/>
                          <a:sym typeface="+mn-ea"/>
                        </a:rPr>
                        <a:t>.</a:t>
                      </a:r>
                      <a:endParaRPr lang="ru-RU" sz="1800" b="1">
                        <a:cs typeface="+mn-lt"/>
                        <a:sym typeface="+mn-ea"/>
                      </a:endParaRPr>
                    </a:p>
                  </a:txBody>
                  <a:tcPr/>
                </a:tc>
              </a:tr>
              <a:tr h="381000">
                <a:tc>
                  <a:txBody>
                    <a:bodyPr/>
                    <a:p>
                      <a:pPr>
                        <a:buNone/>
                      </a:pPr>
                      <a:r>
                        <a:rPr sz="1800" b="1">
                          <a:cs typeface="+mn-lt"/>
                          <a:sym typeface="+mn-ea"/>
                        </a:rPr>
                        <a:t>5. </a:t>
                      </a:r>
                      <a:r>
                        <a:rPr lang="ru-RU" altLang="ru-RU" sz="1800" b="1" kern="0" noProof="0" dirty="0">
                          <a:ln>
                            <a:noFill/>
                          </a:ln>
                          <a:solidFill>
                            <a:srgbClr val="000000"/>
                          </a:solidFill>
                          <a:effectLst/>
                          <a:uLnTx/>
                          <a:uFillTx/>
                          <a:cs typeface="+mn-lt"/>
                          <a:sym typeface="+mn-ea"/>
                        </a:rPr>
                        <a:t>Отделить направляющий стержень с возвратно-боевой пружиной</a:t>
                      </a:r>
                      <a:r>
                        <a:rPr lang="ru-RU" sz="1800" b="1">
                          <a:cs typeface="+mn-lt"/>
                          <a:sym typeface="+mn-ea"/>
                        </a:rPr>
                        <a:t>.</a:t>
                      </a:r>
                      <a:endParaRPr lang="ru-RU" sz="1800" b="1">
                        <a:cs typeface="+mn-lt"/>
                        <a:sym typeface="+mn-ea"/>
                      </a:endParaRPr>
                    </a:p>
                  </a:txBody>
                  <a:tcPr/>
                </a:tc>
                <a:tc>
                  <a:txBody>
                    <a:bodyPr/>
                    <a:p>
                      <a:pPr>
                        <a:buNone/>
                      </a:pPr>
                      <a:endParaRPr lang="ru-RU" sz="1800" b="1">
                        <a:cs typeface="+mn-lt"/>
                        <a:sym typeface="+mn-ea"/>
                      </a:endParaRPr>
                    </a:p>
                  </a:txBody>
                  <a:tcPr/>
                </a:tc>
              </a:tr>
            </a:tbl>
          </a:graphicData>
        </a:graphic>
      </p:graphicFrame>
      <p:sp>
        <p:nvSpPr>
          <p:cNvPr id="4" name="Rectangle 22"/>
          <p:cNvSpPr>
            <a:spLocks noChangeArrowheads="1"/>
          </p:cNvSpPr>
          <p:nvPr/>
        </p:nvSpPr>
        <p:spPr bwMode="auto">
          <a:xfrm>
            <a:off x="635" y="0"/>
            <a:ext cx="9144000" cy="489585"/>
          </a:xfrm>
          <a:prstGeom prst="rect">
            <a:avLst/>
          </a:prstGeom>
          <a:solidFill>
            <a:srgbClr val="C00000"/>
          </a:solidFill>
          <a:ln w="57150" cmpd="thickThin">
            <a:noFill/>
            <a:miter lim="800000"/>
          </a:ln>
        </p:spPr>
        <p:txBody>
          <a:bodyPr wrap="square">
            <a:noAutofit/>
          </a:bodyPr>
          <a:p>
            <a:pPr algn="ctr"/>
            <a:r>
              <a:rPr lang="ru-RU" sz="2400" b="1" dirty="0" smtClean="0">
                <a:solidFill>
                  <a:srgbClr val="FFFF00"/>
                </a:solidFill>
              </a:rPr>
              <a:t>Порядок неполной разборки ПКМ</a:t>
            </a:r>
            <a:endParaRPr lang="en-US" altLang="ru-RU" sz="2400" b="1" dirty="0" smtClean="0">
              <a:solidFill>
                <a:srgbClr val="FFFF0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Таблица 6"/>
          <p:cNvGraphicFramePr/>
          <p:nvPr/>
        </p:nvGraphicFramePr>
        <p:xfrm>
          <a:off x="35560" y="3276600"/>
          <a:ext cx="9096375" cy="3331210"/>
        </p:xfrm>
        <a:graphic>
          <a:graphicData uri="http://schemas.openxmlformats.org/drawingml/2006/table">
            <a:tbl>
              <a:tblPr firstRow="1" bandRow="1">
                <a:tableStyleId>{5C22544A-7EE6-4342-B048-85BDC9FD1C3A}</a:tableStyleId>
              </a:tblPr>
              <a:tblGrid>
                <a:gridCol w="4164330"/>
                <a:gridCol w="4932045"/>
              </a:tblGrid>
              <a:tr h="381000">
                <a:tc gridSpan="2">
                  <a:txBody>
                    <a:bodyPr/>
                    <a:p>
                      <a:pPr algn="ctr">
                        <a:buNone/>
                      </a:pPr>
                      <a:r>
                        <a:rPr sz="1800">
                          <a:sym typeface="+mn-ea"/>
                        </a:rPr>
                        <a:t>В конце сборки пулемета сложить ноги сошки.</a:t>
                      </a:r>
                      <a:endParaRPr lang="ru-RU" altLang="en-US"/>
                    </a:p>
                  </a:txBody>
                  <a:tcPr/>
                </a:tc>
                <a:tc hMerge="1">
                  <a:tcPr/>
                </a:tc>
              </a:tr>
              <a:tr h="381000">
                <a:tc>
                  <a:txBody>
                    <a:bodyPr/>
                    <a:p>
                      <a:pPr>
                        <a:buNone/>
                      </a:pPr>
                      <a:r>
                        <a:rPr sz="1800" b="1">
                          <a:sym typeface="+mn-ea"/>
                        </a:rPr>
                        <a:t>1. </a:t>
                      </a:r>
                      <a:r>
                        <a:rPr lang="ru-RU" sz="1800" b="1" dirty="0" smtClean="0">
                          <a:sym typeface="+mn-ea"/>
                        </a:rPr>
                        <a:t>Присоединить ствол.</a:t>
                      </a:r>
                      <a:endParaRPr lang="ru-RU" sz="1800" b="1">
                        <a:sym typeface="+mn-ea"/>
                      </a:endParaRPr>
                    </a:p>
                  </a:txBody>
                  <a:tcPr/>
                </a:tc>
                <a:tc>
                  <a:txBody>
                    <a:bodyPr/>
                    <a:p>
                      <a:pPr>
                        <a:buNone/>
                      </a:pPr>
                      <a:r>
                        <a:rPr lang="ru-RU" sz="1800" b="1">
                          <a:sym typeface="+mn-ea"/>
                        </a:rPr>
                        <a:t>6</a:t>
                      </a:r>
                      <a:r>
                        <a:rPr sz="1800" b="1">
                          <a:sym typeface="+mn-ea"/>
                        </a:rPr>
                        <a:t>. </a:t>
                      </a:r>
                      <a:r>
                        <a:rPr lang="ru-RU" sz="1800" b="1" dirty="0" smtClean="0">
                          <a:sym typeface="+mn-ea"/>
                        </a:rPr>
                        <a:t>Присоединить направляющий стержень с возвратно-боевой пружиной</a:t>
                      </a:r>
                      <a:r>
                        <a:rPr lang="ru-RU" sz="1800" b="1">
                          <a:sym typeface="+mn-ea"/>
                        </a:rPr>
                        <a:t>.</a:t>
                      </a:r>
                      <a:endParaRPr lang="ru-RU" sz="1800" b="1">
                        <a:sym typeface="+mn-ea"/>
                      </a:endParaRPr>
                    </a:p>
                  </a:txBody>
                  <a:tcPr/>
                </a:tc>
              </a:tr>
              <a:tr h="640080">
                <a:tc>
                  <a:txBody>
                    <a:bodyPr/>
                    <a:p>
                      <a:pPr>
                        <a:buNone/>
                      </a:pPr>
                      <a:r>
                        <a:rPr sz="1800" b="1">
                          <a:sym typeface="+mn-ea"/>
                        </a:rPr>
                        <a:t>2. </a:t>
                      </a:r>
                      <a:r>
                        <a:rPr lang="ru-RU" sz="1800" b="1" dirty="0" smtClean="0">
                          <a:sym typeface="+mn-ea"/>
                        </a:rPr>
                        <a:t>Присоединить </a:t>
                      </a:r>
                      <a:r>
                        <a:rPr lang="ru-RU" altLang="ru-RU" sz="1800" b="1" kern="0" noProof="0" dirty="0">
                          <a:ln>
                            <a:noFill/>
                          </a:ln>
                          <a:solidFill>
                            <a:srgbClr val="000000"/>
                          </a:solidFill>
                          <a:effectLst/>
                          <a:uLnTx/>
                          <a:uFillTx/>
                          <a:cs typeface="+mn-lt"/>
                          <a:sym typeface="+mn-ea"/>
                        </a:rPr>
                        <a:t>электроспуск</a:t>
                      </a:r>
                      <a:r>
                        <a:rPr lang="ru-RU" sz="1800" b="1">
                          <a:sym typeface="+mn-ea"/>
                        </a:rPr>
                        <a:t>.</a:t>
                      </a:r>
                      <a:endParaRPr lang="ru-RU" sz="1800" b="1">
                        <a:sym typeface="+mn-ea"/>
                      </a:endParaRPr>
                    </a:p>
                  </a:txBody>
                  <a:tcPr/>
                </a:tc>
                <a:tc>
                  <a:txBody>
                    <a:bodyPr/>
                    <a:p>
                      <a:pPr>
                        <a:buNone/>
                      </a:pPr>
                      <a:r>
                        <a:rPr lang="ru-RU" sz="1800" b="1">
                          <a:sym typeface="+mn-ea"/>
                        </a:rPr>
                        <a:t>7</a:t>
                      </a:r>
                      <a:r>
                        <a:rPr sz="1800" b="1">
                          <a:sym typeface="+mn-ea"/>
                        </a:rPr>
                        <a:t>. </a:t>
                      </a:r>
                      <a:r>
                        <a:rPr lang="ru-RU" sz="1800" b="1" dirty="0" smtClean="0">
                          <a:sym typeface="+mn-ea"/>
                        </a:rPr>
                        <a:t>Опустить основание приемника и закрыть крышку ствольной коробки</a:t>
                      </a:r>
                      <a:r>
                        <a:rPr lang="ru-RU" sz="1800" b="1">
                          <a:sym typeface="+mn-ea"/>
                        </a:rPr>
                        <a:t>.</a:t>
                      </a:r>
                      <a:endParaRPr lang="ru-RU" sz="1800" b="1">
                        <a:sym typeface="+mn-ea"/>
                      </a:endParaRPr>
                    </a:p>
                  </a:txBody>
                  <a:tcPr/>
                </a:tc>
              </a:tr>
              <a:tr h="389890">
                <a:tc>
                  <a:txBody>
                    <a:bodyPr/>
                    <a:p>
                      <a:pPr>
                        <a:buNone/>
                      </a:pPr>
                      <a:r>
                        <a:rPr lang="ru-RU" sz="1800" b="1">
                          <a:sym typeface="+mn-ea"/>
                        </a:rPr>
                        <a:t>3</a:t>
                      </a:r>
                      <a:r>
                        <a:rPr sz="1800" b="1">
                          <a:sym typeface="+mn-ea"/>
                        </a:rPr>
                        <a:t>. </a:t>
                      </a:r>
                      <a:r>
                        <a:rPr lang="ru-RU" sz="1800" b="1" dirty="0" smtClean="0">
                          <a:sym typeface="+mn-ea"/>
                        </a:rPr>
                        <a:t>Присоединить ударник к затвору</a:t>
                      </a:r>
                      <a:r>
                        <a:rPr lang="ru-RU" sz="1800" b="1">
                          <a:sym typeface="+mn-ea"/>
                        </a:rPr>
                        <a:t>.</a:t>
                      </a:r>
                      <a:endParaRPr lang="ru-RU" sz="1800" b="1">
                        <a:sym typeface="+mn-ea"/>
                      </a:endParaRPr>
                    </a:p>
                  </a:txBody>
                  <a:tcPr/>
                </a:tc>
                <a:tc>
                  <a:txBody>
                    <a:bodyPr/>
                    <a:p>
                      <a:pPr>
                        <a:buNone/>
                      </a:pPr>
                      <a:r>
                        <a:rPr lang="ru-RU" sz="1800" b="1">
                          <a:sym typeface="+mn-ea"/>
                        </a:rPr>
                        <a:t>8</a:t>
                      </a:r>
                      <a:r>
                        <a:rPr sz="1800" b="1">
                          <a:sym typeface="+mn-ea"/>
                        </a:rPr>
                        <a:t>. </a:t>
                      </a:r>
                      <a:r>
                        <a:rPr lang="ru-RU" sz="1800" b="1" dirty="0" smtClean="0">
                          <a:sym typeface="+mn-ea"/>
                        </a:rPr>
                        <a:t>Звенья шомпола и принадлежность  уложить в сумку</a:t>
                      </a:r>
                      <a:r>
                        <a:rPr lang="ru-RU" sz="1800" b="1" dirty="0" smtClean="0">
                          <a:sym typeface="+mn-ea"/>
                        </a:rPr>
                        <a:t>.</a:t>
                      </a:r>
                      <a:endParaRPr lang="ru-RU" altLang="en-US" sz="1800" b="1">
                        <a:sym typeface="+mn-ea"/>
                      </a:endParaRPr>
                    </a:p>
                  </a:txBody>
                  <a:tcPr/>
                </a:tc>
              </a:tr>
              <a:tr h="381000">
                <a:tc>
                  <a:txBody>
                    <a:bodyPr/>
                    <a:p>
                      <a:pPr>
                        <a:buNone/>
                      </a:pPr>
                      <a:r>
                        <a:rPr lang="ru-RU" sz="1800" b="1">
                          <a:sym typeface="+mn-ea"/>
                        </a:rPr>
                        <a:t>4</a:t>
                      </a:r>
                      <a:r>
                        <a:rPr sz="1800" b="1">
                          <a:sym typeface="+mn-ea"/>
                        </a:rPr>
                        <a:t>. </a:t>
                      </a:r>
                      <a:r>
                        <a:rPr lang="ru-RU" sz="1800" b="1" dirty="0" smtClean="0">
                          <a:sym typeface="+mn-ea"/>
                        </a:rPr>
                        <a:t>Присоединить затвор к затворной раме.</a:t>
                      </a:r>
                      <a:endParaRPr lang="ru-RU" sz="1800" b="1">
                        <a:sym typeface="+mn-ea"/>
                      </a:endParaRPr>
                    </a:p>
                  </a:txBody>
                  <a:tcPr/>
                </a:tc>
                <a:tc>
                  <a:txBody>
                    <a:bodyPr/>
                    <a:p>
                      <a:pPr>
                        <a:buNone/>
                      </a:pPr>
                      <a:r>
                        <a:rPr lang="ru-RU" sz="1800" b="1">
                          <a:sym typeface="+mn-ea"/>
                        </a:rPr>
                        <a:t>9</a:t>
                      </a:r>
                      <a:r>
                        <a:rPr sz="1800" b="1">
                          <a:sym typeface="+mn-ea"/>
                        </a:rPr>
                        <a:t>. </a:t>
                      </a:r>
                      <a:r>
                        <a:rPr lang="ru-RU" sz="1800" b="1" dirty="0" smtClean="0">
                          <a:sym typeface="+mn-ea"/>
                        </a:rPr>
                        <a:t>Присоединить коробку с лентой к пулемету</a:t>
                      </a:r>
                      <a:r>
                        <a:rPr lang="ru-RU" sz="1800" b="1">
                          <a:sym typeface="+mn-ea"/>
                        </a:rPr>
                        <a:t>.</a:t>
                      </a:r>
                      <a:endParaRPr lang="ru-RU" sz="1800" b="1">
                        <a:sym typeface="+mn-ea"/>
                      </a:endParaRPr>
                    </a:p>
                  </a:txBody>
                  <a:tcPr/>
                </a:tc>
              </a:tr>
              <a:tr h="342900">
                <a:tc>
                  <a:txBody>
                    <a:bodyPr/>
                    <a:p>
                      <a:pPr>
                        <a:buNone/>
                      </a:pPr>
                      <a:r>
                        <a:rPr lang="ru-RU" sz="1800" b="1">
                          <a:sym typeface="+mn-ea"/>
                        </a:rPr>
                        <a:t>5</a:t>
                      </a:r>
                      <a:r>
                        <a:rPr sz="1800" b="1">
                          <a:sym typeface="+mn-ea"/>
                        </a:rPr>
                        <a:t>. </a:t>
                      </a:r>
                      <a:r>
                        <a:rPr lang="ru-RU" sz="1800" b="1" dirty="0" smtClean="0">
                          <a:sym typeface="+mn-ea"/>
                        </a:rPr>
                        <a:t>Присоединить затворную раму с затвором к ствольной коробке</a:t>
                      </a:r>
                      <a:r>
                        <a:rPr lang="ru-RU" sz="1800" b="1">
                          <a:sym typeface="+mn-ea"/>
                        </a:rPr>
                        <a:t>.</a:t>
                      </a:r>
                      <a:endParaRPr lang="ru-RU" sz="1800" b="1">
                        <a:sym typeface="+mn-ea"/>
                      </a:endParaRPr>
                    </a:p>
                  </a:txBody>
                  <a:tcPr/>
                </a:tc>
                <a:tc>
                  <a:txBody>
                    <a:bodyPr/>
                    <a:p>
                      <a:pPr>
                        <a:buNone/>
                      </a:pPr>
                      <a:endParaRPr lang="ru-RU" sz="1800" b="1">
                        <a:sym typeface="+mn-ea"/>
                      </a:endParaRPr>
                    </a:p>
                  </a:txBody>
                  <a:tcPr/>
                </a:tc>
              </a:tr>
            </a:tbl>
          </a:graphicData>
        </a:graphic>
      </p:graphicFrame>
      <p:sp>
        <p:nvSpPr>
          <p:cNvPr id="2" name="Rectangle 22"/>
          <p:cNvSpPr>
            <a:spLocks noChangeArrowheads="1"/>
          </p:cNvSpPr>
          <p:nvPr/>
        </p:nvSpPr>
        <p:spPr bwMode="auto">
          <a:xfrm>
            <a:off x="635" y="3212465"/>
            <a:ext cx="9144000" cy="441325"/>
          </a:xfrm>
          <a:prstGeom prst="rect">
            <a:avLst/>
          </a:prstGeom>
          <a:solidFill>
            <a:srgbClr val="C00000"/>
          </a:solidFill>
          <a:ln w="57150" cmpd="thickThin">
            <a:noFill/>
            <a:miter lim="800000"/>
          </a:ln>
        </p:spPr>
        <p:txBody>
          <a:bodyPr wrap="square">
            <a:noAutofit/>
          </a:bodyPr>
          <a:p>
            <a:pPr algn="ctr"/>
            <a:r>
              <a:rPr lang="ru-RU" sz="2400" b="1" dirty="0" smtClean="0">
                <a:solidFill>
                  <a:srgbClr val="FFFF00"/>
                </a:solidFill>
              </a:rPr>
              <a:t>Порядок сборки ПКТ</a:t>
            </a:r>
            <a:endParaRPr lang="ru-RU" altLang="ru-RU" sz="2400" b="1" dirty="0">
              <a:solidFill>
                <a:srgbClr val="FFFF00"/>
              </a:solidFill>
            </a:endParaRPr>
          </a:p>
        </p:txBody>
      </p:sp>
      <p:graphicFrame>
        <p:nvGraphicFramePr>
          <p:cNvPr id="6" name="Таблица 5"/>
          <p:cNvGraphicFramePr/>
          <p:nvPr/>
        </p:nvGraphicFramePr>
        <p:xfrm>
          <a:off x="72390" y="116840"/>
          <a:ext cx="9071610" cy="3078480"/>
        </p:xfrm>
        <a:graphic>
          <a:graphicData uri="http://schemas.openxmlformats.org/drawingml/2006/table">
            <a:tbl>
              <a:tblPr firstRow="1" bandRow="1">
                <a:tableStyleId>{5C22544A-7EE6-4342-B048-85BDC9FD1C3A}</a:tableStyleId>
              </a:tblPr>
              <a:tblGrid>
                <a:gridCol w="4893945"/>
                <a:gridCol w="4177665"/>
              </a:tblGrid>
              <a:tr h="381000">
                <a:tc gridSpan="2">
                  <a:txBody>
                    <a:bodyPr/>
                    <a:p>
                      <a:pPr algn="ctr">
                        <a:buNone/>
                      </a:pPr>
                      <a:r>
                        <a:rPr sz="1800">
                          <a:sym typeface="+mn-ea"/>
                        </a:rPr>
                        <a:t>Перед разборкой пулемета установить его на сошку дульной частью влево.</a:t>
                      </a:r>
                      <a:endParaRPr lang="ru-RU" altLang="en-US"/>
                    </a:p>
                  </a:txBody>
                  <a:tcPr/>
                </a:tc>
                <a:tc hMerge="1">
                  <a:tcPr/>
                </a:tc>
              </a:tr>
              <a:tr h="381000">
                <a:tc>
                  <a:txBody>
                    <a:bodyPr/>
                    <a:p>
                      <a:pPr>
                        <a:buNone/>
                      </a:pPr>
                      <a:r>
                        <a:rPr sz="1800" b="1">
                          <a:cs typeface="+mn-lt"/>
                          <a:sym typeface="+mn-ea"/>
                        </a:rPr>
                        <a:t>1. </a:t>
                      </a:r>
                      <a:r>
                        <a:rPr lang="ru-RU" altLang="ru-RU" sz="1800" b="1" kern="0" noProof="0" dirty="0">
                          <a:ln>
                            <a:noFill/>
                          </a:ln>
                          <a:solidFill>
                            <a:srgbClr val="000000"/>
                          </a:solidFill>
                          <a:effectLst/>
                          <a:uLnTx/>
                          <a:uFillTx/>
                          <a:cs typeface="+mn-lt"/>
                          <a:sym typeface="+mn-ea"/>
                        </a:rPr>
                        <a:t>Положить пулемет на стол (подстилку) дульной частью вперед</a:t>
                      </a:r>
                      <a:r>
                        <a:rPr lang="ru-RU" altLang="ru-RU" sz="1800" b="1" kern="0" noProof="0" dirty="0">
                          <a:ln>
                            <a:noFill/>
                          </a:ln>
                          <a:solidFill>
                            <a:srgbClr val="000000"/>
                          </a:solidFill>
                          <a:effectLst/>
                          <a:uLnTx/>
                          <a:uFillTx/>
                          <a:cs typeface="+mn-lt"/>
                          <a:sym typeface="+mn-ea"/>
                        </a:rPr>
                        <a:t>.</a:t>
                      </a:r>
                      <a:endParaRPr lang="ru-RU" sz="1800" b="1">
                        <a:cs typeface="+mn-lt"/>
                        <a:sym typeface="+mn-ea"/>
                      </a:endParaRPr>
                    </a:p>
                  </a:txBody>
                  <a:tcPr/>
                </a:tc>
                <a:tc>
                  <a:txBody>
                    <a:bodyPr/>
                    <a:p>
                      <a:pPr>
                        <a:buNone/>
                      </a:pPr>
                      <a:r>
                        <a:rPr lang="ru-RU" sz="1800" b="1">
                          <a:cs typeface="+mn-lt"/>
                          <a:sym typeface="+mn-ea"/>
                        </a:rPr>
                        <a:t>6</a:t>
                      </a:r>
                      <a:r>
                        <a:rPr sz="1800" b="1">
                          <a:cs typeface="+mn-lt"/>
                          <a:sym typeface="+mn-ea"/>
                        </a:rPr>
                        <a:t>. </a:t>
                      </a:r>
                      <a:r>
                        <a:rPr lang="ru-RU" altLang="ru-RU" sz="1800" b="1" kern="0" noProof="0" dirty="0">
                          <a:ln>
                            <a:noFill/>
                          </a:ln>
                          <a:solidFill>
                            <a:srgbClr val="000000"/>
                          </a:solidFill>
                          <a:effectLst/>
                          <a:uLnTx/>
                          <a:uFillTx/>
                          <a:cs typeface="+mn-lt"/>
                          <a:sym typeface="+mn-ea"/>
                        </a:rPr>
                        <a:t>Отделить затвор от затворной рамы</a:t>
                      </a:r>
                      <a:r>
                        <a:rPr lang="ru-RU" sz="1800" b="1">
                          <a:cs typeface="+mn-lt"/>
                          <a:sym typeface="+mn-ea"/>
                        </a:rPr>
                        <a:t>.</a:t>
                      </a:r>
                      <a:endParaRPr lang="ru-RU" sz="1800" b="1">
                        <a:cs typeface="+mn-lt"/>
                        <a:sym typeface="+mn-ea"/>
                      </a:endParaRPr>
                    </a:p>
                  </a:txBody>
                  <a:tcPr/>
                </a:tc>
              </a:tr>
              <a:tr h="381000">
                <a:tc>
                  <a:txBody>
                    <a:bodyPr/>
                    <a:p>
                      <a:pPr>
                        <a:buNone/>
                      </a:pPr>
                      <a:r>
                        <a:rPr sz="1800" b="1">
                          <a:cs typeface="+mn-lt"/>
                          <a:sym typeface="+mn-ea"/>
                        </a:rPr>
                        <a:t>2. </a:t>
                      </a:r>
                      <a:r>
                        <a:rPr lang="ru-RU" altLang="ru-RU" sz="1800" b="1" kern="0" noProof="0" dirty="0">
                          <a:ln>
                            <a:noFill/>
                          </a:ln>
                          <a:solidFill>
                            <a:srgbClr val="000000"/>
                          </a:solidFill>
                          <a:effectLst/>
                          <a:uLnTx/>
                          <a:uFillTx/>
                          <a:cs typeface="+mn-lt"/>
                          <a:sym typeface="+mn-ea"/>
                        </a:rPr>
                        <a:t>П</a:t>
                      </a:r>
                      <a:r>
                        <a:rPr lang="ru-RU" altLang="ru-RU" sz="1800" b="1" kern="0" noProof="0" dirty="0">
                          <a:ln>
                            <a:noFill/>
                          </a:ln>
                          <a:solidFill>
                            <a:srgbClr val="000000"/>
                          </a:solidFill>
                          <a:effectLst/>
                          <a:uLnTx/>
                          <a:uFillTx/>
                          <a:cs typeface="+mn-lt"/>
                          <a:sym typeface="+mn-ea"/>
                        </a:rPr>
                        <a:t>роверить нет ли патрона в патроннике</a:t>
                      </a:r>
                      <a:r>
                        <a:rPr lang="ru-RU" sz="1800" b="1">
                          <a:cs typeface="+mn-lt"/>
                          <a:sym typeface="+mn-ea"/>
                        </a:rPr>
                        <a:t>.</a:t>
                      </a:r>
                      <a:endParaRPr lang="ru-RU" sz="1800" b="1">
                        <a:cs typeface="+mn-lt"/>
                        <a:sym typeface="+mn-ea"/>
                      </a:endParaRPr>
                    </a:p>
                  </a:txBody>
                  <a:tcPr/>
                </a:tc>
                <a:tc>
                  <a:txBody>
                    <a:bodyPr/>
                    <a:p>
                      <a:pPr>
                        <a:buNone/>
                      </a:pPr>
                      <a:r>
                        <a:rPr sz="1800" b="1">
                          <a:cs typeface="+mn-lt"/>
                          <a:sym typeface="+mn-ea"/>
                        </a:rPr>
                        <a:t>7. </a:t>
                      </a:r>
                      <a:r>
                        <a:rPr lang="ru-RU" altLang="ru-RU" sz="1800" b="1" kern="0" noProof="0" dirty="0">
                          <a:ln>
                            <a:noFill/>
                          </a:ln>
                          <a:solidFill>
                            <a:srgbClr val="000000"/>
                          </a:solidFill>
                          <a:effectLst/>
                          <a:uLnTx/>
                          <a:uFillTx/>
                          <a:cs typeface="+mn-lt"/>
                          <a:sym typeface="+mn-ea"/>
                        </a:rPr>
                        <a:t>Отделить ударник от затвора</a:t>
                      </a:r>
                      <a:r>
                        <a:rPr lang="ru-RU" sz="1800" b="1">
                          <a:cs typeface="+mn-lt"/>
                          <a:sym typeface="+mn-ea"/>
                        </a:rPr>
                        <a:t>.</a:t>
                      </a:r>
                      <a:endParaRPr lang="ru-RU" sz="1800" b="1">
                        <a:cs typeface="+mn-lt"/>
                        <a:sym typeface="+mn-ea"/>
                      </a:endParaRPr>
                    </a:p>
                  </a:txBody>
                  <a:tcPr/>
                </a:tc>
              </a:tr>
              <a:tr h="381000">
                <a:tc>
                  <a:txBody>
                    <a:bodyPr/>
                    <a:p>
                      <a:pPr>
                        <a:buNone/>
                      </a:pPr>
                      <a:r>
                        <a:rPr sz="1800" b="1">
                          <a:cs typeface="+mn-lt"/>
                          <a:sym typeface="+mn-ea"/>
                        </a:rPr>
                        <a:t>3. </a:t>
                      </a:r>
                      <a:r>
                        <a:rPr lang="ru-RU" altLang="ru-RU" sz="1800" b="1" kern="0" noProof="0" dirty="0">
                          <a:ln>
                            <a:noFill/>
                          </a:ln>
                          <a:solidFill>
                            <a:srgbClr val="000000"/>
                          </a:solidFill>
                          <a:effectLst/>
                          <a:uLnTx/>
                          <a:uFillTx/>
                          <a:cs typeface="+mn-lt"/>
                          <a:sym typeface="+mn-ea"/>
                        </a:rPr>
                        <a:t>Вынуть принадлежность и шомпол из сумки</a:t>
                      </a:r>
                      <a:r>
                        <a:rPr lang="ru-RU" sz="1800" b="1">
                          <a:cs typeface="+mn-lt"/>
                          <a:sym typeface="+mn-ea"/>
                        </a:rPr>
                        <a:t>.</a:t>
                      </a:r>
                      <a:endParaRPr lang="ru-RU" sz="1800" b="1">
                        <a:cs typeface="+mn-lt"/>
                        <a:sym typeface="+mn-ea"/>
                      </a:endParaRPr>
                    </a:p>
                  </a:txBody>
                  <a:tcPr/>
                </a:tc>
                <a:tc>
                  <a:txBody>
                    <a:bodyPr/>
                    <a:p>
                      <a:pPr>
                        <a:buNone/>
                      </a:pPr>
                      <a:r>
                        <a:rPr sz="1800" b="1">
                          <a:cs typeface="+mn-lt"/>
                          <a:sym typeface="+mn-ea"/>
                        </a:rPr>
                        <a:t>8. </a:t>
                      </a:r>
                      <a:r>
                        <a:rPr lang="ru-RU" altLang="ru-RU" sz="1800" b="1" kern="0" noProof="0" dirty="0">
                          <a:ln>
                            <a:noFill/>
                          </a:ln>
                          <a:solidFill>
                            <a:srgbClr val="000000"/>
                          </a:solidFill>
                          <a:effectLst/>
                          <a:uLnTx/>
                          <a:uFillTx/>
                          <a:cs typeface="+mn-lt"/>
                          <a:sym typeface="+mn-ea"/>
                        </a:rPr>
                        <a:t>Отделить электроспуск</a:t>
                      </a:r>
                      <a:r>
                        <a:rPr lang="ru-RU" sz="1800" b="1">
                          <a:cs typeface="+mn-lt"/>
                          <a:sym typeface="+mn-ea"/>
                        </a:rPr>
                        <a:t>.</a:t>
                      </a:r>
                      <a:endParaRPr lang="ru-RU" sz="1800" b="1">
                        <a:cs typeface="+mn-lt"/>
                        <a:sym typeface="+mn-ea"/>
                      </a:endParaRPr>
                    </a:p>
                  </a:txBody>
                  <a:tcPr/>
                </a:tc>
              </a:tr>
              <a:tr h="381000">
                <a:tc>
                  <a:txBody>
                    <a:bodyPr/>
                    <a:p>
                      <a:pPr>
                        <a:buNone/>
                      </a:pPr>
                      <a:r>
                        <a:rPr sz="1800" b="1">
                          <a:cs typeface="+mn-lt"/>
                          <a:sym typeface="+mn-ea"/>
                        </a:rPr>
                        <a:t>4. </a:t>
                      </a:r>
                      <a:r>
                        <a:rPr lang="ru-RU" altLang="ru-RU" sz="1800" b="1" kern="0" noProof="0" dirty="0">
                          <a:ln>
                            <a:noFill/>
                          </a:ln>
                          <a:solidFill>
                            <a:srgbClr val="000000"/>
                          </a:solidFill>
                          <a:effectLst/>
                          <a:uLnTx/>
                          <a:uFillTx/>
                          <a:cs typeface="+mn-lt"/>
                          <a:sym typeface="+mn-ea"/>
                        </a:rPr>
                        <a:t>Отделить направляющий стержень с возвратно-боевой пружиной, снять возвратно-боевую пружину с направляющего стерженя</a:t>
                      </a:r>
                      <a:r>
                        <a:rPr lang="ru-RU" sz="1800" b="1">
                          <a:cs typeface="+mn-lt"/>
                          <a:sym typeface="+mn-ea"/>
                        </a:rPr>
                        <a:t>.</a:t>
                      </a:r>
                      <a:endParaRPr lang="ru-RU" sz="1800" b="1">
                        <a:cs typeface="+mn-lt"/>
                        <a:sym typeface="+mn-ea"/>
                      </a:endParaRPr>
                    </a:p>
                  </a:txBody>
                  <a:tcPr/>
                </a:tc>
                <a:tc>
                  <a:txBody>
                    <a:bodyPr/>
                    <a:p>
                      <a:pPr>
                        <a:buNone/>
                      </a:pPr>
                      <a:r>
                        <a:rPr sz="1800" b="1">
                          <a:cs typeface="+mn-lt"/>
                          <a:sym typeface="+mn-ea"/>
                        </a:rPr>
                        <a:t>9. </a:t>
                      </a:r>
                      <a:r>
                        <a:rPr lang="ru-RU" altLang="ru-RU" sz="1800" b="1" kern="0" noProof="0" dirty="0">
                          <a:ln>
                            <a:noFill/>
                          </a:ln>
                          <a:solidFill>
                            <a:srgbClr val="000000"/>
                          </a:solidFill>
                          <a:effectLst/>
                          <a:uLnTx/>
                          <a:uFillTx/>
                          <a:cs typeface="+mn-lt"/>
                          <a:sym typeface="+mn-ea"/>
                        </a:rPr>
                        <a:t>Отделить ствол</a:t>
                      </a:r>
                      <a:r>
                        <a:rPr lang="ru-RU" sz="1800" b="1">
                          <a:cs typeface="+mn-lt"/>
                          <a:sym typeface="+mn-ea"/>
                        </a:rPr>
                        <a:t>.</a:t>
                      </a:r>
                      <a:endParaRPr lang="ru-RU" sz="1800" b="1">
                        <a:cs typeface="+mn-lt"/>
                        <a:sym typeface="+mn-ea"/>
                      </a:endParaRPr>
                    </a:p>
                  </a:txBody>
                  <a:tcPr/>
                </a:tc>
              </a:tr>
              <a:tr h="381000">
                <a:tc>
                  <a:txBody>
                    <a:bodyPr/>
                    <a:p>
                      <a:pPr>
                        <a:buNone/>
                      </a:pPr>
                      <a:r>
                        <a:rPr sz="1800" b="1">
                          <a:cs typeface="+mn-lt"/>
                          <a:sym typeface="+mn-ea"/>
                        </a:rPr>
                        <a:t>5. </a:t>
                      </a:r>
                      <a:r>
                        <a:rPr lang="ru-RU" altLang="ru-RU" sz="1800" b="1" kern="0" noProof="0" dirty="0">
                          <a:ln>
                            <a:noFill/>
                          </a:ln>
                          <a:solidFill>
                            <a:srgbClr val="000000"/>
                          </a:solidFill>
                          <a:effectLst/>
                          <a:uLnTx/>
                          <a:uFillTx/>
                          <a:cs typeface="+mn-lt"/>
                          <a:sym typeface="+mn-ea"/>
                        </a:rPr>
                        <a:t>Отделить затворную раму с затвором</a:t>
                      </a:r>
                      <a:r>
                        <a:rPr lang="ru-RU" sz="1800" b="1">
                          <a:cs typeface="+mn-lt"/>
                          <a:sym typeface="+mn-ea"/>
                        </a:rPr>
                        <a:t>.</a:t>
                      </a:r>
                      <a:endParaRPr lang="ru-RU" sz="1800" b="1">
                        <a:cs typeface="+mn-lt"/>
                        <a:sym typeface="+mn-ea"/>
                      </a:endParaRPr>
                    </a:p>
                  </a:txBody>
                  <a:tcPr/>
                </a:tc>
                <a:tc>
                  <a:txBody>
                    <a:bodyPr/>
                    <a:p>
                      <a:pPr>
                        <a:buNone/>
                      </a:pPr>
                      <a:endParaRPr lang="ru-RU" sz="1800" b="1">
                        <a:cs typeface="+mn-lt"/>
                        <a:sym typeface="+mn-ea"/>
                      </a:endParaRPr>
                    </a:p>
                  </a:txBody>
                  <a:tcPr/>
                </a:tc>
              </a:tr>
            </a:tbl>
          </a:graphicData>
        </a:graphic>
      </p:graphicFrame>
      <p:sp>
        <p:nvSpPr>
          <p:cNvPr id="4" name="Rectangle 22"/>
          <p:cNvSpPr>
            <a:spLocks noChangeArrowheads="1"/>
          </p:cNvSpPr>
          <p:nvPr/>
        </p:nvSpPr>
        <p:spPr bwMode="auto">
          <a:xfrm>
            <a:off x="635" y="0"/>
            <a:ext cx="9144000" cy="489585"/>
          </a:xfrm>
          <a:prstGeom prst="rect">
            <a:avLst/>
          </a:prstGeom>
          <a:solidFill>
            <a:srgbClr val="C00000"/>
          </a:solidFill>
          <a:ln w="57150" cmpd="thickThin">
            <a:noFill/>
            <a:miter lim="800000"/>
          </a:ln>
        </p:spPr>
        <p:txBody>
          <a:bodyPr wrap="square">
            <a:noAutofit/>
          </a:bodyPr>
          <a:p>
            <a:pPr algn="ctr"/>
            <a:r>
              <a:rPr lang="ru-RU" sz="2400" b="1" dirty="0" smtClean="0">
                <a:solidFill>
                  <a:srgbClr val="FFFF00"/>
                </a:solidFill>
              </a:rPr>
              <a:t>Порядок неполной разборки ПКТ</a:t>
            </a:r>
            <a:endParaRPr lang="en-US" altLang="ru-RU" sz="2400" b="1" dirty="0" smtClean="0">
              <a:solidFill>
                <a:srgbClr val="FFFF0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36" name="TextBox 3"/>
          <p:cNvSpPr txBox="1">
            <a:spLocks noChangeArrowheads="1"/>
          </p:cNvSpPr>
          <p:nvPr/>
        </p:nvSpPr>
        <p:spPr bwMode="auto">
          <a:xfrm>
            <a:off x="0" y="16510"/>
            <a:ext cx="91363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0000"/>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eaLnBrk="0" hangingPunct="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eaLnBrk="0" hangingPunct="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eaLnBrk="0" hangingPunct="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eaLnBrk="0" hangingPunct="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ru-RU" altLang="ru-RU" sz="2400" b="1">
                <a:latin typeface="Arial" panose="020B0604020202020204" pitchFamily="34" charset="0"/>
              </a:rPr>
              <a:t>Временные показатели неполной разборки  ПКМ</a:t>
            </a:r>
            <a:endParaRPr lang="ru-RU" altLang="ru-RU" sz="2400" b="1">
              <a:latin typeface="Arial" panose="020B0604020202020204" pitchFamily="34" charset="0"/>
            </a:endParaRPr>
          </a:p>
        </p:txBody>
      </p:sp>
      <p:graphicFrame>
        <p:nvGraphicFramePr>
          <p:cNvPr id="2" name="Таблица 1"/>
          <p:cNvGraphicFramePr/>
          <p:nvPr>
            <p:custDataLst>
              <p:tags r:id="rId1"/>
            </p:custDataLst>
          </p:nvPr>
        </p:nvGraphicFramePr>
        <p:xfrm>
          <a:off x="33020" y="404495"/>
          <a:ext cx="9103360" cy="2240915"/>
        </p:xfrm>
        <a:graphic>
          <a:graphicData uri="http://schemas.openxmlformats.org/drawingml/2006/table">
            <a:tbl>
              <a:tblPr/>
              <a:tblGrid>
                <a:gridCol w="3124835"/>
                <a:gridCol w="1993265"/>
                <a:gridCol w="1992630"/>
                <a:gridCol w="1992630"/>
              </a:tblGrid>
              <a:tr h="770890">
                <a:tc>
                  <a:txBody>
                    <a:bodyPr/>
                    <a:p>
                      <a:pPr algn="ctr">
                        <a:spcBef>
                          <a:spcPct val="0"/>
                        </a:spcBef>
                        <a:spcAft>
                          <a:spcPct val="0"/>
                        </a:spcAft>
                      </a:pPr>
                      <a:endParaRPr sz="2000" b="1">
                        <a:latin typeface="Arial" panose="020B0604020202020204" pitchFamily="34" charset="0"/>
                        <a:ea typeface="Times New Roman" panose="02020603050405020304"/>
                        <a:cs typeface="Arial" panose="020B0604020202020204" pitchFamily="34" charset="0"/>
                      </a:endParaRPr>
                    </a:p>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Оценка </a:t>
                      </a:r>
                      <a:endParaRPr sz="2000" b="1">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В нормальных условиях</a:t>
                      </a:r>
                      <a:endParaRPr sz="2000" b="1">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В ОЗК</a:t>
                      </a:r>
                      <a:endParaRPr sz="2000" b="1">
                        <a:latin typeface="Arial" panose="020B0604020202020204" pitchFamily="34" charset="0"/>
                        <a:ea typeface="Times New Roman" panose="02020603050405020304"/>
                        <a:cs typeface="Arial" panose="020B0604020202020204" pitchFamily="34" charset="0"/>
                      </a:endParaRPr>
                    </a:p>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+25%</a:t>
                      </a:r>
                      <a:endParaRPr sz="2000" b="1">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В противогазе</a:t>
                      </a:r>
                      <a:endParaRPr sz="2000" b="1">
                        <a:latin typeface="Arial" panose="020B0604020202020204" pitchFamily="34" charset="0"/>
                        <a:ea typeface="Times New Roman" panose="02020603050405020304"/>
                        <a:cs typeface="Arial" panose="020B0604020202020204" pitchFamily="34" charset="0"/>
                      </a:endParaRPr>
                    </a:p>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+10%</a:t>
                      </a:r>
                      <a:endParaRPr sz="2000" b="1">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r>
              <a:tr h="467995">
                <a:tc>
                  <a:txBody>
                    <a:bodyPr/>
                    <a:p>
                      <a:pPr marL="0" indent="0" algn="ctr">
                        <a:spcBef>
                          <a:spcPct val="0"/>
                        </a:spcBef>
                        <a:spcAft>
                          <a:spcPct val="0"/>
                        </a:spcAft>
                      </a:pPr>
                      <a:r>
                        <a:rPr sz="2000" b="1">
                          <a:solidFill>
                            <a:srgbClr val="FF0000"/>
                          </a:solidFill>
                          <a:latin typeface="Arial" panose="020B0604020202020204" pitchFamily="34" charset="0"/>
                          <a:ea typeface="Times New Roman" panose="02020603050405020304"/>
                          <a:cs typeface="Arial" panose="020B0604020202020204" pitchFamily="34" charset="0"/>
                        </a:rPr>
                        <a:t>Отлично</a:t>
                      </a:r>
                      <a:endParaRPr sz="2000" b="1">
                        <a:solidFill>
                          <a:srgbClr val="FF0000"/>
                        </a:solidFill>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a_Timer"/>
                          <a:cs typeface="Arial" panose="020B0604020202020204" pitchFamily="34" charset="0"/>
                        </a:rPr>
                        <a:t>18с</a:t>
                      </a:r>
                      <a:endParaRPr sz="2000" b="1">
                        <a:latin typeface="Arial" panose="020B0604020202020204" pitchFamily="34" charset="0"/>
                        <a:ea typeface="a_Timer"/>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a_Timer"/>
                          <a:cs typeface="Arial" panose="020B0604020202020204" pitchFamily="34" charset="0"/>
                        </a:rPr>
                        <a:t>22с</a:t>
                      </a:r>
                      <a:endParaRPr sz="2000" b="1">
                        <a:latin typeface="Arial" panose="020B0604020202020204" pitchFamily="34" charset="0"/>
                        <a:ea typeface="a_Timer"/>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a_Timer"/>
                          <a:cs typeface="Arial" panose="020B0604020202020204" pitchFamily="34" charset="0"/>
                        </a:rPr>
                        <a:t>20с</a:t>
                      </a:r>
                      <a:endParaRPr sz="2000" b="1">
                        <a:latin typeface="Arial" panose="020B0604020202020204" pitchFamily="34" charset="0"/>
                        <a:ea typeface="a_Timer"/>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r>
              <a:tr h="467360">
                <a:tc>
                  <a:txBody>
                    <a:bodyPr/>
                    <a:p>
                      <a:pPr marL="0" indent="0" algn="ctr">
                        <a:spcBef>
                          <a:spcPct val="0"/>
                        </a:spcBef>
                        <a:spcAft>
                          <a:spcPct val="0"/>
                        </a:spcAft>
                      </a:pPr>
                      <a:r>
                        <a:rPr sz="2000" b="1">
                          <a:solidFill>
                            <a:srgbClr val="00B050"/>
                          </a:solidFill>
                          <a:latin typeface="Arial" panose="020B0604020202020204" pitchFamily="34" charset="0"/>
                          <a:ea typeface="Times New Roman" panose="02020603050405020304"/>
                          <a:cs typeface="Arial" panose="020B0604020202020204" pitchFamily="34" charset="0"/>
                        </a:rPr>
                        <a:t>Хорошо</a:t>
                      </a:r>
                      <a:endParaRPr sz="2000" b="1">
                        <a:solidFill>
                          <a:srgbClr val="00B050"/>
                        </a:solidFill>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a_Timer"/>
                          <a:cs typeface="Arial" panose="020B0604020202020204" pitchFamily="34" charset="0"/>
                        </a:rPr>
                        <a:t>20с</a:t>
                      </a:r>
                      <a:endParaRPr sz="2000" b="1">
                        <a:latin typeface="Arial" panose="020B0604020202020204" pitchFamily="34" charset="0"/>
                        <a:ea typeface="a_Timer"/>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a_Timer"/>
                          <a:cs typeface="Arial" panose="020B0604020202020204" pitchFamily="34" charset="0"/>
                        </a:rPr>
                        <a:t>25с</a:t>
                      </a:r>
                      <a:endParaRPr sz="2000" b="1">
                        <a:latin typeface="Arial" panose="020B0604020202020204" pitchFamily="34" charset="0"/>
                        <a:ea typeface="a_Timer"/>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a_Timer"/>
                          <a:cs typeface="Arial" panose="020B0604020202020204" pitchFamily="34" charset="0"/>
                        </a:rPr>
                        <a:t>22с</a:t>
                      </a:r>
                      <a:endParaRPr sz="2000" b="1">
                        <a:latin typeface="Arial" panose="020B0604020202020204" pitchFamily="34" charset="0"/>
                        <a:ea typeface="a_Timer"/>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r>
              <a:tr h="534670">
                <a:tc>
                  <a:txBody>
                    <a:bodyPr/>
                    <a:p>
                      <a:pPr marL="0" indent="0" algn="ctr">
                        <a:spcBef>
                          <a:spcPct val="0"/>
                        </a:spcBef>
                        <a:spcAft>
                          <a:spcPct val="0"/>
                        </a:spcAft>
                      </a:pPr>
                      <a:r>
                        <a:rPr sz="2000" b="1">
                          <a:solidFill>
                            <a:srgbClr val="1F497D"/>
                          </a:solidFill>
                          <a:latin typeface="Arial" panose="020B0604020202020204" pitchFamily="34" charset="0"/>
                          <a:ea typeface="Times New Roman" panose="02020603050405020304"/>
                          <a:cs typeface="Arial" panose="020B0604020202020204" pitchFamily="34" charset="0"/>
                        </a:rPr>
                        <a:t>Удовлетворительно </a:t>
                      </a:r>
                      <a:endParaRPr sz="2000" b="1">
                        <a:solidFill>
                          <a:srgbClr val="1F497D"/>
                        </a:solidFill>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a_Timer"/>
                          <a:cs typeface="Arial" panose="020B0604020202020204" pitchFamily="34" charset="0"/>
                        </a:rPr>
                        <a:t>24с</a:t>
                      </a:r>
                      <a:endParaRPr sz="2000" b="1">
                        <a:latin typeface="Arial" panose="020B0604020202020204" pitchFamily="34" charset="0"/>
                        <a:ea typeface="a_Timer"/>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a_Timer"/>
                          <a:cs typeface="Arial" panose="020B0604020202020204" pitchFamily="34" charset="0"/>
                        </a:rPr>
                        <a:t>30с</a:t>
                      </a:r>
                      <a:endParaRPr sz="2000" b="1">
                        <a:latin typeface="Arial" panose="020B0604020202020204" pitchFamily="34" charset="0"/>
                        <a:ea typeface="a_Timer"/>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a_Timer"/>
                          <a:cs typeface="Arial" panose="020B0604020202020204" pitchFamily="34" charset="0"/>
                        </a:rPr>
                        <a:t>26с</a:t>
                      </a:r>
                      <a:endParaRPr sz="2000" b="1">
                        <a:latin typeface="Arial" panose="020B0604020202020204" pitchFamily="34" charset="0"/>
                        <a:ea typeface="a_Timer"/>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r>
            </a:tbl>
          </a:graphicData>
        </a:graphic>
      </p:graphicFrame>
      <p:sp>
        <p:nvSpPr>
          <p:cNvPr id="3" name="Текстовое поле 2"/>
          <p:cNvSpPr txBox="1"/>
          <p:nvPr/>
        </p:nvSpPr>
        <p:spPr>
          <a:xfrm>
            <a:off x="3810" y="2895600"/>
            <a:ext cx="9140190" cy="1198880"/>
          </a:xfrm>
          <a:prstGeom prst="rect">
            <a:avLst/>
          </a:prstGeom>
        </p:spPr>
        <p:txBody>
          <a:bodyPr wrap="square">
            <a:spAutoFit/>
          </a:bodyPr>
          <a:p>
            <a:pPr marL="0" indent="0" algn="just" defTabSz="266700">
              <a:spcBef>
                <a:spcPct val="0"/>
              </a:spcBef>
              <a:spcAft>
                <a:spcPct val="0"/>
              </a:spcAft>
            </a:pPr>
            <a:r>
              <a:rPr b="1" i="1">
                <a:latin typeface="Arial" panose="020B0604020202020204" pitchFamily="34" charset="0"/>
                <a:ea typeface="Times New Roman" panose="02020603050405020304"/>
                <a:cs typeface="Arial" panose="020B0604020202020204" pitchFamily="34" charset="0"/>
              </a:rPr>
              <a:t>При Т</a:t>
            </a:r>
            <a:r>
              <a:rPr b="1" i="1" baseline="-25000">
                <a:latin typeface="Arial" panose="020B0604020202020204" pitchFamily="34" charset="0"/>
                <a:ea typeface="Times New Roman" panose="02020603050405020304"/>
                <a:cs typeface="Arial" panose="020B0604020202020204" pitchFamily="34" charset="0"/>
              </a:rPr>
              <a:t>В</a:t>
            </a:r>
            <a:r>
              <a:rPr b="1" i="1">
                <a:latin typeface="Arial" panose="020B0604020202020204" pitchFamily="34" charset="0"/>
                <a:ea typeface="Times New Roman" panose="02020603050405020304"/>
                <a:cs typeface="Arial" panose="020B0604020202020204" pitchFamily="34" charset="0"/>
              </a:rPr>
              <a:t>=-10</a:t>
            </a:r>
            <a:r>
              <a:rPr b="1" i="1" baseline="30000">
                <a:latin typeface="Arial" panose="020B0604020202020204" pitchFamily="34" charset="0"/>
                <a:ea typeface="Times New Roman" panose="02020603050405020304"/>
                <a:cs typeface="Arial" panose="020B0604020202020204" pitchFamily="34" charset="0"/>
              </a:rPr>
              <a:t>0</a:t>
            </a:r>
            <a:r>
              <a:rPr b="1" i="1">
                <a:latin typeface="Arial" panose="020B0604020202020204" pitchFamily="34" charset="0"/>
                <a:ea typeface="Times New Roman" panose="02020603050405020304"/>
                <a:cs typeface="Arial" panose="020B0604020202020204" pitchFamily="34" charset="0"/>
              </a:rPr>
              <a:t>С и ниже и при Т</a:t>
            </a:r>
            <a:r>
              <a:rPr b="1" i="1" baseline="-25000">
                <a:latin typeface="Arial" panose="020B0604020202020204" pitchFamily="34" charset="0"/>
                <a:ea typeface="Times New Roman" panose="02020603050405020304"/>
                <a:cs typeface="Arial" panose="020B0604020202020204" pitchFamily="34" charset="0"/>
              </a:rPr>
              <a:t>В</a:t>
            </a:r>
            <a:r>
              <a:rPr b="1" i="1">
                <a:latin typeface="Arial" panose="020B0604020202020204" pitchFamily="34" charset="0"/>
                <a:ea typeface="Times New Roman" panose="02020603050405020304"/>
                <a:cs typeface="Arial" panose="020B0604020202020204" pitchFamily="34" charset="0"/>
              </a:rPr>
              <a:t>=+30</a:t>
            </a:r>
            <a:r>
              <a:rPr b="1" i="1" baseline="30000">
                <a:latin typeface="Arial" panose="020B0604020202020204" pitchFamily="34" charset="0"/>
                <a:ea typeface="Times New Roman" panose="02020603050405020304"/>
                <a:cs typeface="Arial" panose="020B0604020202020204" pitchFamily="34" charset="0"/>
              </a:rPr>
              <a:t>0</a:t>
            </a:r>
            <a:r>
              <a:rPr b="1" i="1">
                <a:latin typeface="Arial" panose="020B0604020202020204" pitchFamily="34" charset="0"/>
                <a:ea typeface="Times New Roman" panose="02020603050405020304"/>
                <a:cs typeface="Arial" panose="020B0604020202020204" pitchFamily="34" charset="0"/>
              </a:rPr>
              <a:t>С и выше, ночью и т. д. Время на выполнение норматива увеличивается по решению руководителя занятия не менее чем на 10%, но не более чем на 30% (с учетом совокупности отрицательных условий).</a:t>
            </a:r>
            <a:endParaRPr b="1" i="1">
              <a:latin typeface="Arial" panose="020B0604020202020204" pitchFamily="34" charset="0"/>
              <a:ea typeface="Times New Roman" panose="02020603050405020304"/>
              <a:cs typeface="Arial" panose="020B0604020202020204" pitchFamily="34" charset="0"/>
            </a:endParaRPr>
          </a:p>
        </p:txBody>
      </p:sp>
      <p:sp>
        <p:nvSpPr>
          <p:cNvPr id="5" name="Текстовое поле 4"/>
          <p:cNvSpPr txBox="1"/>
          <p:nvPr/>
        </p:nvSpPr>
        <p:spPr>
          <a:xfrm>
            <a:off x="3810" y="4077335"/>
            <a:ext cx="9139555" cy="2861310"/>
          </a:xfrm>
          <a:prstGeom prst="rect">
            <a:avLst/>
          </a:prstGeom>
        </p:spPr>
        <p:txBody>
          <a:bodyPr wrap="square">
            <a:spAutoFit/>
          </a:bodyPr>
          <a:p>
            <a:pPr marL="0" indent="0" algn="ctr" defTabSz="266700">
              <a:spcBef>
                <a:spcPct val="0"/>
              </a:spcBef>
              <a:spcAft>
                <a:spcPct val="0"/>
              </a:spcAft>
            </a:pPr>
            <a:r>
              <a:rPr sz="2000" b="1">
                <a:solidFill>
                  <a:srgbClr val="FF0000"/>
                </a:solidFill>
                <a:latin typeface="Arial" panose="020B0604020202020204" pitchFamily="34" charset="0"/>
                <a:ea typeface="Times New Roman" panose="02020603050405020304"/>
                <a:cs typeface="Arial" panose="020B0604020202020204" pitchFamily="34" charset="0"/>
              </a:rPr>
              <a:t>Условия выполнения норматива</a:t>
            </a:r>
            <a:endParaRPr sz="2000" b="1">
              <a:latin typeface="Arial" panose="020B0604020202020204" pitchFamily="34" charset="0"/>
              <a:ea typeface="Times New Roman" panose="02020603050405020304"/>
              <a:cs typeface="Arial" panose="020B0604020202020204" pitchFamily="34" charset="0"/>
            </a:endParaRPr>
          </a:p>
          <a:p>
            <a:pPr marL="0" indent="0" algn="just" defTabSz="266700">
              <a:spcBef>
                <a:spcPct val="0"/>
              </a:spcBef>
              <a:spcAft>
                <a:spcPct val="0"/>
              </a:spcAft>
            </a:pPr>
            <a:r>
              <a:rPr lang="ru-RU" sz="2000">
                <a:latin typeface="Arial" panose="020B0604020202020204" pitchFamily="34" charset="0"/>
                <a:ea typeface="Wingdings" panose="05000000000000000000"/>
                <a:cs typeface="Arial" panose="020B0604020202020204" pitchFamily="34" charset="0"/>
              </a:rPr>
              <a:t>1.</a:t>
            </a:r>
            <a:r>
              <a:rPr sz="2000">
                <a:latin typeface="Arial" panose="020B0604020202020204" pitchFamily="34" charset="0"/>
                <a:ea typeface="Wingdings" panose="05000000000000000000"/>
                <a:cs typeface="Arial" panose="020B0604020202020204" pitchFamily="34" charset="0"/>
              </a:rPr>
              <a:t> </a:t>
            </a:r>
            <a:r>
              <a:rPr sz="2000" i="1">
                <a:latin typeface="Arial" panose="020B0604020202020204" pitchFamily="34" charset="0"/>
                <a:ea typeface="Times New Roman" panose="02020603050405020304"/>
                <a:cs typeface="Arial" panose="020B0604020202020204" pitchFamily="34" charset="0"/>
              </a:rPr>
              <a:t>Оружие на подстилке, инструмент наготове. Обучаемый находится у оружия. Перед разборкой пулемёт установить его на сошку дульной частью влево</a:t>
            </a:r>
            <a:endParaRPr sz="2000" i="1">
              <a:latin typeface="Arial" panose="020B0604020202020204" pitchFamily="34" charset="0"/>
              <a:ea typeface="Times New Roman" panose="02020603050405020304"/>
              <a:cs typeface="Arial" panose="020B0604020202020204" pitchFamily="34" charset="0"/>
            </a:endParaRPr>
          </a:p>
          <a:p>
            <a:pPr marL="0" indent="0" algn="just" defTabSz="266700">
              <a:spcBef>
                <a:spcPct val="0"/>
              </a:spcBef>
              <a:spcAft>
                <a:spcPct val="0"/>
              </a:spcAft>
            </a:pPr>
            <a:r>
              <a:rPr lang="ru-RU" sz="2000" i="1">
                <a:latin typeface="Arial" panose="020B0604020202020204" pitchFamily="34" charset="0"/>
                <a:ea typeface="Times New Roman" panose="02020603050405020304"/>
                <a:cs typeface="Arial" panose="020B0604020202020204" pitchFamily="34" charset="0"/>
              </a:rPr>
              <a:t>2. </a:t>
            </a:r>
            <a:r>
              <a:rPr sz="2000" i="1">
                <a:latin typeface="Arial" panose="020B0604020202020204" pitchFamily="34" charset="0"/>
                <a:ea typeface="Times New Roman" panose="02020603050405020304"/>
                <a:cs typeface="Arial" panose="020B0604020202020204" pitchFamily="34" charset="0"/>
              </a:rPr>
              <a:t>Время отсчитывается от команды </a:t>
            </a:r>
            <a:r>
              <a:rPr sz="2000" i="1">
                <a:solidFill>
                  <a:srgbClr val="FF0000"/>
                </a:solidFill>
                <a:latin typeface="Arial" panose="020B0604020202020204" pitchFamily="34" charset="0"/>
                <a:ea typeface="Times New Roman" panose="02020603050405020304"/>
                <a:cs typeface="Arial" panose="020B0604020202020204" pitchFamily="34" charset="0"/>
              </a:rPr>
              <a:t>«К неполной разборке оружия приступить»</a:t>
            </a:r>
            <a:r>
              <a:rPr sz="2000" i="1">
                <a:latin typeface="Arial" panose="020B0604020202020204" pitchFamily="34" charset="0"/>
                <a:ea typeface="Times New Roman" panose="02020603050405020304"/>
                <a:cs typeface="Arial" panose="020B0604020202020204" pitchFamily="34" charset="0"/>
              </a:rPr>
              <a:t> до доклада обучаемого </a:t>
            </a:r>
            <a:r>
              <a:rPr sz="2000" i="1">
                <a:solidFill>
                  <a:srgbClr val="FF0000"/>
                </a:solidFill>
                <a:latin typeface="Arial" panose="020B0604020202020204" pitchFamily="34" charset="0"/>
                <a:ea typeface="Times New Roman" panose="02020603050405020304"/>
                <a:cs typeface="Arial" panose="020B0604020202020204" pitchFamily="34" charset="0"/>
              </a:rPr>
              <a:t>«Готово</a:t>
            </a:r>
            <a:r>
              <a:rPr lang="ru-RU" sz="2000" i="1">
                <a:solidFill>
                  <a:srgbClr val="FF0000"/>
                </a:solidFill>
                <a:latin typeface="Arial" panose="020B0604020202020204" pitchFamily="34" charset="0"/>
                <a:ea typeface="Times New Roman" panose="02020603050405020304"/>
                <a:cs typeface="Arial" panose="020B0604020202020204" pitchFamily="34" charset="0"/>
              </a:rPr>
              <a:t>»</a:t>
            </a:r>
            <a:r>
              <a:rPr sz="2000" i="1">
                <a:solidFill>
                  <a:srgbClr val="000000"/>
                </a:solidFill>
                <a:latin typeface="Arial" panose="020B0604020202020204" pitchFamily="34" charset="0"/>
                <a:ea typeface="Times New Roman" panose="02020603050405020304"/>
                <a:cs typeface="Arial" panose="020B0604020202020204" pitchFamily="34" charset="0"/>
              </a:rPr>
              <a:t>.</a:t>
            </a:r>
            <a:endParaRPr sz="2000" i="1">
              <a:solidFill>
                <a:srgbClr val="000000"/>
              </a:solidFill>
              <a:latin typeface="Arial" panose="020B0604020202020204" pitchFamily="34" charset="0"/>
              <a:ea typeface="Times New Roman" panose="02020603050405020304"/>
              <a:cs typeface="Arial" panose="020B0604020202020204" pitchFamily="34" charset="0"/>
            </a:endParaRPr>
          </a:p>
          <a:p>
            <a:pPr marL="0" indent="0" algn="just" defTabSz="266700">
              <a:spcBef>
                <a:spcPct val="0"/>
              </a:spcBef>
              <a:spcAft>
                <a:spcPct val="0"/>
              </a:spcAft>
            </a:pPr>
            <a:r>
              <a:rPr lang="ru-RU" sz="2000" i="1">
                <a:latin typeface="Arial" panose="020B0604020202020204" pitchFamily="34" charset="0"/>
                <a:ea typeface="a_Timer"/>
                <a:cs typeface="Arial" panose="020B0604020202020204" pitchFamily="34" charset="0"/>
                <a:sym typeface="+mn-ea"/>
              </a:rPr>
              <a:t>3. </a:t>
            </a:r>
            <a:r>
              <a:rPr sz="2000" i="1">
                <a:latin typeface="Arial" panose="020B0604020202020204" pitchFamily="34" charset="0"/>
                <a:ea typeface="a_Timer"/>
                <a:cs typeface="Arial" panose="020B0604020202020204" pitchFamily="34" charset="0"/>
                <a:sym typeface="+mn-ea"/>
              </a:rPr>
              <a:t>При разборке пулемета части и механизмы класть в порядке разборки, обращаться с ними осторожно, не класть одну часть на другую и не применять излишних усилий и резких ударов.</a:t>
            </a:r>
            <a:endParaRPr sz="2000" i="1">
              <a:solidFill>
                <a:srgbClr val="000000"/>
              </a:solidFill>
              <a:latin typeface="Arial" panose="020B0604020202020204" pitchFamily="34" charset="0"/>
              <a:ea typeface="Times New Roman" panose="02020603050405020304"/>
              <a:cs typeface="Arial" panose="020B0604020202020204" pitchFamily="34" charset="0"/>
            </a:endParaRPr>
          </a:p>
        </p:txBody>
      </p:sp>
    </p:spTree>
  </p:cSld>
  <p:clrMapOvr>
    <a:masterClrMapping/>
  </p:clrMapOvr>
  <p:transition>
    <p:comb/>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2147482624" descr="IMG_2332"/>
          <p:cNvPicPr>
            <a:picLocks noChangeAspect="1"/>
          </p:cNvPicPr>
          <p:nvPr/>
        </p:nvPicPr>
        <p:blipFill>
          <a:blip r:embed="rId1"/>
          <a:stretch>
            <a:fillRect/>
          </a:stretch>
        </p:blipFill>
        <p:spPr>
          <a:xfrm>
            <a:off x="0" y="0"/>
            <a:ext cx="3006725" cy="1732280"/>
          </a:xfrm>
          <a:prstGeom prst="rect">
            <a:avLst/>
          </a:prstGeom>
          <a:noFill/>
          <a:ln w="9525">
            <a:noFill/>
          </a:ln>
        </p:spPr>
      </p:pic>
      <p:sp>
        <p:nvSpPr>
          <p:cNvPr id="1073742987" name="Текстовое поле 1073742986"/>
          <p:cNvSpPr txBox="1"/>
          <p:nvPr/>
        </p:nvSpPr>
        <p:spPr>
          <a:xfrm>
            <a:off x="3006090" y="0"/>
            <a:ext cx="5899150" cy="1238250"/>
          </a:xfrm>
          <a:prstGeom prst="rect">
            <a:avLst/>
          </a:prstGeom>
          <a:solidFill>
            <a:srgbClr val="FFFFFF"/>
          </a:solidFill>
          <a:ln w="9525">
            <a:noFill/>
          </a:ln>
        </p:spPr>
        <p:txBody>
          <a:bodyPr wrap="square"/>
          <a:p>
            <a:pPr algn="ctr" defTabSz="914400">
              <a:spcBef>
                <a:spcPts val="200"/>
              </a:spcBef>
              <a:tabLst>
                <a:tab pos="228600" algn="l"/>
              </a:tabLst>
            </a:pPr>
            <a:r>
              <a:rPr lang="ru-RU" altLang="en-US" sz="1600" b="1">
                <a:latin typeface="Arial" panose="020B0604020202020204" pitchFamily="34" charset="0"/>
                <a:cs typeface="Arial" panose="020B0604020202020204" pitchFamily="34" charset="0"/>
              </a:rPr>
              <a:t>1. Установить пулемёт на сошку.</a:t>
            </a:r>
            <a:endParaRPr lang="ru-RU" altLang="en-US" sz="1600" b="1">
              <a:latin typeface="Arial" panose="020B0604020202020204" pitchFamily="34" charset="0"/>
              <a:cs typeface="Arial" panose="020B0604020202020204" pitchFamily="34" charset="0"/>
            </a:endParaRPr>
          </a:p>
          <a:p>
            <a:pPr algn="just">
              <a:spcBef>
                <a:spcPts val="200"/>
              </a:spcBef>
            </a:pPr>
            <a:r>
              <a:rPr lang="ru-RU" altLang="en-US" sz="1600">
                <a:latin typeface="Arial" panose="020B0604020202020204" pitchFamily="34" charset="0"/>
                <a:cs typeface="Arial" panose="020B0604020202020204" pitchFamily="34" charset="0"/>
              </a:rPr>
              <a:t>    Удерживая правой рукой пулемёт за рукоятку в вертикальном положении, большим пальцем левой руки освободить ноги сошки от пружинной застёжки, отвести сошку от ствола так, чтобы её ноги заняли фиксированное положение; установить пулемёт на сошку дульной частью влево или вперёд.</a:t>
            </a:r>
            <a:endParaRPr lang="ru-RU" altLang="en-US" sz="1600">
              <a:latin typeface="Arial" panose="020B0604020202020204" pitchFamily="34" charset="0"/>
              <a:cs typeface="Arial" panose="020B0604020202020204" pitchFamily="34" charset="0"/>
            </a:endParaRPr>
          </a:p>
          <a:p>
            <a:endParaRPr lang="ru-RU" altLang="en-US" sz="1600">
              <a:latin typeface="Arial" panose="020B0604020202020204" pitchFamily="34" charset="0"/>
              <a:cs typeface="Arial" panose="020B0604020202020204" pitchFamily="34" charset="0"/>
            </a:endParaRPr>
          </a:p>
          <a:p>
            <a:endParaRPr lang="ru-RU" altLang="en-US" sz="1600">
              <a:latin typeface="Arial" panose="020B0604020202020204" pitchFamily="34" charset="0"/>
              <a:cs typeface="Arial" panose="020B0604020202020204" pitchFamily="34" charset="0"/>
            </a:endParaRPr>
          </a:p>
        </p:txBody>
      </p:sp>
      <p:pic>
        <p:nvPicPr>
          <p:cNvPr id="3" name="Изображение -2147482622" descr="IMG_2333"/>
          <p:cNvPicPr>
            <a:picLocks noChangeAspect="1"/>
          </p:cNvPicPr>
          <p:nvPr/>
        </p:nvPicPr>
        <p:blipFill>
          <a:blip r:embed="rId2"/>
          <a:stretch>
            <a:fillRect/>
          </a:stretch>
        </p:blipFill>
        <p:spPr>
          <a:xfrm>
            <a:off x="107315" y="1772920"/>
            <a:ext cx="2949575" cy="2753360"/>
          </a:xfrm>
          <a:prstGeom prst="rect">
            <a:avLst/>
          </a:prstGeom>
          <a:noFill/>
          <a:ln w="9525">
            <a:noFill/>
          </a:ln>
        </p:spPr>
      </p:pic>
      <p:pic>
        <p:nvPicPr>
          <p:cNvPr id="4" name="Изображение -2147482623" descr="IMG_2334"/>
          <p:cNvPicPr>
            <a:picLocks noChangeAspect="1"/>
          </p:cNvPicPr>
          <p:nvPr/>
        </p:nvPicPr>
        <p:blipFill>
          <a:blip r:embed="rId3"/>
          <a:stretch>
            <a:fillRect/>
          </a:stretch>
        </p:blipFill>
        <p:spPr>
          <a:xfrm>
            <a:off x="3203575" y="1772920"/>
            <a:ext cx="2619375" cy="2763520"/>
          </a:xfrm>
          <a:prstGeom prst="rect">
            <a:avLst/>
          </a:prstGeom>
          <a:noFill/>
          <a:ln w="9525">
            <a:noFill/>
          </a:ln>
        </p:spPr>
      </p:pic>
      <p:pic>
        <p:nvPicPr>
          <p:cNvPr id="5" name="Изображение -2147482621" descr="IMG_2336"/>
          <p:cNvPicPr>
            <a:picLocks noChangeAspect="1"/>
          </p:cNvPicPr>
          <p:nvPr/>
        </p:nvPicPr>
        <p:blipFill>
          <a:blip r:embed="rId4"/>
          <a:stretch>
            <a:fillRect/>
          </a:stretch>
        </p:blipFill>
        <p:spPr>
          <a:xfrm>
            <a:off x="6012180" y="1772920"/>
            <a:ext cx="3033395" cy="2753360"/>
          </a:xfrm>
          <a:prstGeom prst="rect">
            <a:avLst/>
          </a:prstGeom>
          <a:noFill/>
          <a:ln w="9525">
            <a:noFill/>
          </a:ln>
        </p:spPr>
      </p:pic>
      <p:sp>
        <p:nvSpPr>
          <p:cNvPr id="1073742992" name="Текстовое поле 1073742991"/>
          <p:cNvSpPr txBox="1"/>
          <p:nvPr/>
        </p:nvSpPr>
        <p:spPr>
          <a:xfrm>
            <a:off x="0" y="4566920"/>
            <a:ext cx="9143365" cy="2236470"/>
          </a:xfrm>
          <a:prstGeom prst="rect">
            <a:avLst/>
          </a:prstGeom>
          <a:noFill/>
          <a:ln w="9525">
            <a:noFill/>
          </a:ln>
        </p:spPr>
        <p:txBody>
          <a:bodyPr vert="horz" wrap="square" anchor="t" anchorCtr="0"/>
          <a:p>
            <a:pPr algn="ctr" defTabSz="914400">
              <a:spcBef>
                <a:spcPts val="200"/>
              </a:spcBef>
              <a:tabLst>
                <a:tab pos="228600" algn="l"/>
              </a:tabLst>
            </a:pPr>
            <a:r>
              <a:rPr lang="ru-RU" altLang="en-US" b="1" spc="-100">
                <a:solidFill>
                  <a:schemeClr val="tx1"/>
                </a:solidFill>
                <a:uFillTx/>
                <a:latin typeface="Arial" panose="020B0604020202020204" pitchFamily="34" charset="0"/>
                <a:ea typeface="+Основной текст (восточно-азиат" charset="0"/>
                <a:cs typeface="Arial" panose="020B0604020202020204" pitchFamily="34" charset="0"/>
              </a:rPr>
              <a:t>2. Отделить коробку с лентой от пулемёта и проверить, нет ли патрона в патроннике.</a:t>
            </a:r>
            <a:endParaRPr lang="ru-RU" altLang="en-US" sz="1600">
              <a:latin typeface="Arial" panose="020B0604020202020204" pitchFamily="34" charset="0"/>
              <a:cs typeface="Arial" panose="020B0604020202020204" pitchFamily="34" charset="0"/>
            </a:endParaRPr>
          </a:p>
          <a:p>
            <a:pPr algn="just">
              <a:spcBef>
                <a:spcPts val="200"/>
              </a:spcBef>
            </a:pPr>
            <a:r>
              <a:rPr lang="ru-RU" altLang="en-US" sz="1600">
                <a:latin typeface="Arial" panose="020B0604020202020204" pitchFamily="34" charset="0"/>
                <a:cs typeface="Arial" panose="020B0604020202020204" pitchFamily="34" charset="0"/>
              </a:rPr>
              <a:t>      Левой рукой приподнять приклад пулемёта, большим пальцем левой руки отвести защёлку коробки вправо и отделить коробку с лентой от пулемёта. Удерживая пулемёт правой рукой за шейку приклада, большим пальцем утопить защёлку и открыть крышку ствольной коробки; поднять основание приёмника и повернуть предохранитель  в положение </a:t>
            </a:r>
            <a:r>
              <a:rPr lang="ru-RU" altLang="en-US" sz="1600" b="1">
                <a:latin typeface="Arial" panose="020B0604020202020204" pitchFamily="34" charset="0"/>
                <a:cs typeface="Arial" panose="020B0604020202020204" pitchFamily="34" charset="0"/>
              </a:rPr>
              <a:t>“Огонь”</a:t>
            </a:r>
            <a:r>
              <a:rPr lang="ru-RU" altLang="en-US" sz="1600">
                <a:latin typeface="Arial" panose="020B0604020202020204" pitchFamily="34" charset="0"/>
                <a:cs typeface="Arial" panose="020B0604020202020204" pitchFamily="34" charset="0"/>
              </a:rPr>
              <a:t>. За рукоятку перезаряжания отвести затворную раму в заднее положение и проверить, </a:t>
            </a:r>
            <a:r>
              <a:rPr lang="ru-RU" altLang="en-US" sz="1600" b="1">
                <a:solidFill>
                  <a:srgbClr val="FF0000"/>
                </a:solidFill>
                <a:latin typeface="Arial" panose="020B0604020202020204" pitchFamily="34" charset="0"/>
                <a:cs typeface="Arial" panose="020B0604020202020204" pitchFamily="34" charset="0"/>
              </a:rPr>
              <a:t>нет ли патрона в патроннике</a:t>
            </a:r>
            <a:r>
              <a:rPr lang="ru-RU" altLang="en-US" sz="1600">
                <a:latin typeface="Arial" panose="020B0604020202020204" pitchFamily="34" charset="0"/>
                <a:cs typeface="Arial" panose="020B0604020202020204" pitchFamily="34" charset="0"/>
              </a:rPr>
              <a:t>. </a:t>
            </a:r>
            <a:r>
              <a:rPr lang="ru-RU" altLang="en-US" sz="1600" b="1" i="1">
                <a:latin typeface="Arial" panose="020B0604020202020204" pitchFamily="34" charset="0"/>
                <a:cs typeface="Arial" panose="020B0604020202020204" pitchFamily="34" charset="0"/>
              </a:rPr>
              <a:t>После этого затворную раму, удерживая за рукоятку, плавно спустить с боевого взвода</a:t>
            </a:r>
            <a:r>
              <a:rPr lang="ru-RU" altLang="en-US" sz="1600">
                <a:latin typeface="Arial" panose="020B0604020202020204" pitchFamily="34" charset="0"/>
                <a:cs typeface="Arial" panose="020B0604020202020204" pitchFamily="34" charset="0"/>
              </a:rPr>
              <a:t>.</a:t>
            </a:r>
            <a:endParaRPr lang="ru-RU" altLang="en-US">
              <a:latin typeface="Arial" panose="020B0604020202020204" pitchFamily="34" charset="0"/>
              <a:cs typeface="Arial" panose="020B0604020202020204" pitchFamily="34" charset="0"/>
            </a:endParaRPr>
          </a:p>
          <a:p>
            <a:endParaRPr lang="ru-RU" altLang="en-US">
              <a:latin typeface="Arial" panose="020B0604020202020204" pitchFamily="34" charset="0"/>
              <a:cs typeface="Arial" panose="020B0604020202020204" pitchFamily="34" charset="0"/>
            </a:endParaRPr>
          </a:p>
          <a:p>
            <a:endParaRPr lang="ru-RU" altLang="en-US">
              <a:latin typeface="Arial" panose="020B0604020202020204" pitchFamily="34" charset="0"/>
              <a:cs typeface="Arial" panose="020B0604020202020204" pitchFamily="34" charset="0"/>
            </a:endParaRPr>
          </a:p>
        </p:txBody>
      </p:sp>
    </p:spTree>
  </p:cSld>
  <p:clrMapOvr>
    <a:masterClrMapping/>
  </p:clrMapOvr>
  <p:transition>
    <p:comb/>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2147482616" descr="IMG_2337"/>
          <p:cNvPicPr>
            <a:picLocks noChangeAspect="1"/>
          </p:cNvPicPr>
          <p:nvPr/>
        </p:nvPicPr>
        <p:blipFill>
          <a:blip r:embed="rId1"/>
          <a:stretch>
            <a:fillRect/>
          </a:stretch>
        </p:blipFill>
        <p:spPr>
          <a:xfrm>
            <a:off x="0" y="0"/>
            <a:ext cx="4222115" cy="3512820"/>
          </a:xfrm>
          <a:prstGeom prst="rect">
            <a:avLst/>
          </a:prstGeom>
          <a:noFill/>
          <a:ln w="9525">
            <a:noFill/>
          </a:ln>
        </p:spPr>
      </p:pic>
      <p:pic>
        <p:nvPicPr>
          <p:cNvPr id="3" name="Изображение -2147482602" descr="IMG_2338"/>
          <p:cNvPicPr>
            <a:picLocks noChangeAspect="1"/>
          </p:cNvPicPr>
          <p:nvPr/>
        </p:nvPicPr>
        <p:blipFill>
          <a:blip r:embed="rId2"/>
          <a:stretch>
            <a:fillRect/>
          </a:stretch>
        </p:blipFill>
        <p:spPr>
          <a:xfrm>
            <a:off x="4923155" y="3429000"/>
            <a:ext cx="4211320" cy="3411855"/>
          </a:xfrm>
          <a:prstGeom prst="rect">
            <a:avLst/>
          </a:prstGeom>
          <a:noFill/>
          <a:ln w="9525">
            <a:noFill/>
          </a:ln>
        </p:spPr>
      </p:pic>
      <p:sp>
        <p:nvSpPr>
          <p:cNvPr id="1073743011" name="Текстовое поле 1073743010"/>
          <p:cNvSpPr txBox="1"/>
          <p:nvPr/>
        </p:nvSpPr>
        <p:spPr>
          <a:xfrm>
            <a:off x="4283710" y="621030"/>
            <a:ext cx="4798695" cy="2261235"/>
          </a:xfrm>
          <a:prstGeom prst="rect">
            <a:avLst/>
          </a:prstGeom>
          <a:solidFill>
            <a:srgbClr val="FFFFFF"/>
          </a:solidFill>
          <a:ln w="9525">
            <a:noFill/>
          </a:ln>
        </p:spPr>
        <p:txBody>
          <a:bodyPr wrap="square"/>
          <a:p>
            <a:pPr algn="ctr"/>
            <a:r>
              <a:rPr lang="ru-RU" altLang="en-US" b="1">
                <a:latin typeface="Arial" panose="020B0604020202020204" pitchFamily="34" charset="0"/>
                <a:cs typeface="Arial" panose="020B0604020202020204" pitchFamily="34" charset="0"/>
              </a:rPr>
              <a:t>3. Вынуть пенал с принадлежностью.</a:t>
            </a:r>
            <a:endParaRPr lang="ru-RU" altLang="en-US">
              <a:latin typeface="Arial" panose="020B0604020202020204" pitchFamily="34" charset="0"/>
              <a:cs typeface="Arial" panose="020B0604020202020204" pitchFamily="34" charset="0"/>
            </a:endParaRPr>
          </a:p>
          <a:p>
            <a:pPr algn="just"/>
            <a:r>
              <a:rPr lang="ru-RU" altLang="en-US">
                <a:latin typeface="Arial" panose="020B0604020202020204" pitchFamily="34" charset="0"/>
                <a:cs typeface="Arial" panose="020B0604020202020204" pitchFamily="34" charset="0"/>
              </a:rPr>
              <a:t>     Указательным пальцем правой руки утопить крышку гнезда приклада так, чтобы пенал под действием пружины вышел из гнезда;</a:t>
            </a:r>
            <a:r>
              <a:rPr lang="ru-RU" altLang="en-US" b="1" i="1">
                <a:latin typeface="Arial" panose="020B0604020202020204" pitchFamily="34" charset="0"/>
                <a:cs typeface="Arial" panose="020B0604020202020204" pitchFamily="34" charset="0"/>
              </a:rPr>
              <a:t> раскрыть пенал и вынуть из него протирку, ёршик, отвёртку и выколотку</a:t>
            </a:r>
            <a:r>
              <a:rPr lang="ru-RU" altLang="en-US">
                <a:latin typeface="Arial" panose="020B0604020202020204" pitchFamily="34" charset="0"/>
                <a:cs typeface="Arial" panose="020B0604020202020204" pitchFamily="34" charset="0"/>
              </a:rPr>
              <a:t>.</a:t>
            </a:r>
            <a:endParaRPr lang="ru-RU" altLang="en-US">
              <a:latin typeface="Arial" panose="020B0604020202020204" pitchFamily="34" charset="0"/>
              <a:cs typeface="Arial" panose="020B0604020202020204" pitchFamily="34" charset="0"/>
            </a:endParaRPr>
          </a:p>
          <a:p>
            <a:endParaRPr lang="ru-RU" altLang="en-US">
              <a:latin typeface="Arial" panose="020B0604020202020204" pitchFamily="34" charset="0"/>
              <a:cs typeface="Arial" panose="020B0604020202020204" pitchFamily="34" charset="0"/>
            </a:endParaRPr>
          </a:p>
        </p:txBody>
      </p:sp>
      <p:sp>
        <p:nvSpPr>
          <p:cNvPr id="4" name="Текстовое поле 3"/>
          <p:cNvSpPr txBox="1"/>
          <p:nvPr/>
        </p:nvSpPr>
        <p:spPr>
          <a:xfrm>
            <a:off x="0" y="4004945"/>
            <a:ext cx="4923790" cy="1617345"/>
          </a:xfrm>
          <a:prstGeom prst="rect">
            <a:avLst/>
          </a:prstGeom>
          <a:solidFill>
            <a:srgbClr val="FFFFFF"/>
          </a:solidFill>
          <a:ln w="9525">
            <a:noFill/>
          </a:ln>
        </p:spPr>
        <p:txBody>
          <a:bodyPr wrap="square"/>
          <a:p>
            <a:pPr algn="ctr"/>
            <a:endParaRPr lang="ru-RU" altLang="en-US">
              <a:latin typeface="Arial" panose="020B0604020202020204" pitchFamily="34" charset="0"/>
              <a:cs typeface="Arial" panose="020B0604020202020204" pitchFamily="34" charset="0"/>
            </a:endParaRPr>
          </a:p>
          <a:p>
            <a:pPr algn="ctr"/>
            <a:r>
              <a:rPr lang="ru-RU" altLang="en-US" b="1">
                <a:latin typeface="Arial" panose="020B0604020202020204" pitchFamily="34" charset="0"/>
                <a:cs typeface="Arial" panose="020B0604020202020204" pitchFamily="34" charset="0"/>
              </a:rPr>
              <a:t>4. Отделить звенья шомпола от ноги сошки.</a:t>
            </a:r>
            <a:endParaRPr lang="ru-RU" altLang="en-US">
              <a:latin typeface="Arial" panose="020B0604020202020204" pitchFamily="34" charset="0"/>
              <a:cs typeface="Arial" panose="020B0604020202020204" pitchFamily="34" charset="0"/>
            </a:endParaRPr>
          </a:p>
          <a:p>
            <a:pPr algn="just"/>
            <a:r>
              <a:rPr lang="ru-RU" altLang="en-US">
                <a:latin typeface="Arial" panose="020B0604020202020204" pitchFamily="34" charset="0"/>
                <a:cs typeface="Arial" panose="020B0604020202020204" pitchFamily="34" charset="0"/>
              </a:rPr>
              <a:t>    Отвести передвижной хомутик вверх и отделить звенья шомпола от ноги сошки</a:t>
            </a:r>
            <a:endParaRPr lang="ru-RU" altLang="en-US">
              <a:latin typeface="Arial" panose="020B0604020202020204" pitchFamily="34" charset="0"/>
              <a:cs typeface="Arial" panose="020B0604020202020204" pitchFamily="34" charset="0"/>
            </a:endParaRPr>
          </a:p>
          <a:p>
            <a:endParaRPr lang="ru-RU" altLang="en-US">
              <a:latin typeface="Arial" panose="020B0604020202020204" pitchFamily="34" charset="0"/>
              <a:cs typeface="Arial" panose="020B06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2147482611" descr="IMG_2339"/>
          <p:cNvPicPr>
            <a:picLocks noChangeAspect="1"/>
          </p:cNvPicPr>
          <p:nvPr/>
        </p:nvPicPr>
        <p:blipFill>
          <a:blip r:embed="rId1"/>
          <a:stretch>
            <a:fillRect/>
          </a:stretch>
        </p:blipFill>
        <p:spPr>
          <a:xfrm>
            <a:off x="35560" y="69215"/>
            <a:ext cx="4594225" cy="4085590"/>
          </a:xfrm>
          <a:prstGeom prst="rect">
            <a:avLst/>
          </a:prstGeom>
          <a:noFill/>
          <a:ln w="9525">
            <a:noFill/>
          </a:ln>
        </p:spPr>
      </p:pic>
      <p:pic>
        <p:nvPicPr>
          <p:cNvPr id="3" name="Изображение -2147482601" descr="IMG_2396"/>
          <p:cNvPicPr>
            <a:picLocks noChangeAspect="1"/>
          </p:cNvPicPr>
          <p:nvPr/>
        </p:nvPicPr>
        <p:blipFill>
          <a:blip r:embed="rId2"/>
          <a:stretch>
            <a:fillRect/>
          </a:stretch>
        </p:blipFill>
        <p:spPr>
          <a:xfrm>
            <a:off x="4658995" y="116840"/>
            <a:ext cx="4425950" cy="4037965"/>
          </a:xfrm>
          <a:prstGeom prst="rect">
            <a:avLst/>
          </a:prstGeom>
          <a:noFill/>
          <a:ln w="9525">
            <a:noFill/>
          </a:ln>
        </p:spPr>
      </p:pic>
      <p:sp>
        <p:nvSpPr>
          <p:cNvPr id="1073743065" name="Текстовое поле 1073743064"/>
          <p:cNvSpPr txBox="1"/>
          <p:nvPr/>
        </p:nvSpPr>
        <p:spPr>
          <a:xfrm>
            <a:off x="35560" y="4293235"/>
            <a:ext cx="9050655" cy="1975485"/>
          </a:xfrm>
          <a:prstGeom prst="rect">
            <a:avLst/>
          </a:prstGeom>
          <a:solidFill>
            <a:srgbClr val="FFFFFF"/>
          </a:solidFill>
          <a:ln w="9525">
            <a:noFill/>
          </a:ln>
        </p:spPr>
        <p:txBody>
          <a:bodyPr wrap="square"/>
          <a:p>
            <a:pPr algn="ctr"/>
            <a:r>
              <a:rPr lang="ru-RU" altLang="en-US" b="1">
                <a:latin typeface="Arial" panose="020B0604020202020204" pitchFamily="34" charset="0"/>
                <a:cs typeface="Arial" panose="020B0604020202020204" pitchFamily="34" charset="0"/>
              </a:rPr>
              <a:t>5. Отделить направляющий стержень с возвратно-боевой пружиной</a:t>
            </a:r>
            <a:endParaRPr lang="ru-RU" altLang="en-US">
              <a:latin typeface="Arial" panose="020B0604020202020204" pitchFamily="34" charset="0"/>
              <a:cs typeface="Arial" panose="020B0604020202020204" pitchFamily="34" charset="0"/>
            </a:endParaRPr>
          </a:p>
          <a:p>
            <a:pPr algn="just"/>
            <a:r>
              <a:rPr lang="ru-RU" altLang="en-US">
                <a:latin typeface="Arial" panose="020B0604020202020204" pitchFamily="34" charset="0"/>
                <a:cs typeface="Arial" panose="020B0604020202020204" pitchFamily="34" charset="0"/>
              </a:rPr>
              <a:t>      Удерживая пулемет левой рукой за пистолетную  рукоятку, правой рукой подать вперед направляющий стержень до выхода его выступа из отверстия колодки приклада; приподнять задний конец направляющего стержня и извлечь его с возвратно-боевой пружиной из ствольной коробки; </a:t>
            </a:r>
            <a:r>
              <a:rPr lang="ru-RU" altLang="en-US" b="1" i="1">
                <a:latin typeface="Arial" panose="020B0604020202020204" pitchFamily="34" charset="0"/>
                <a:cs typeface="Arial" panose="020B0604020202020204" pitchFamily="34" charset="0"/>
              </a:rPr>
              <a:t>снять возвратно-боевую пружину с направляющего стержня</a:t>
            </a:r>
            <a:r>
              <a:rPr lang="ru-RU" altLang="en-US" b="1">
                <a:latin typeface="Arial" panose="020B0604020202020204" pitchFamily="34" charset="0"/>
                <a:cs typeface="Arial" panose="020B0604020202020204" pitchFamily="34" charset="0"/>
              </a:rPr>
              <a:t>.</a:t>
            </a:r>
            <a:r>
              <a:rPr lang="ru-RU" altLang="en-US">
                <a:latin typeface="Arial" panose="020B0604020202020204" pitchFamily="34" charset="0"/>
                <a:cs typeface="Arial" panose="020B0604020202020204" pitchFamily="34" charset="0"/>
              </a:rPr>
              <a:t> </a:t>
            </a:r>
            <a:endParaRPr lang="ru-RU" altLang="en-US">
              <a:latin typeface="Arial" panose="020B0604020202020204" pitchFamily="34" charset="0"/>
              <a:cs typeface="Arial" panose="020B0604020202020204" pitchFamily="34" charset="0"/>
            </a:endParaRPr>
          </a:p>
          <a:p>
            <a:endParaRPr lang="ru-RU" altLang="en-US">
              <a:latin typeface="Arial" panose="020B0604020202020204" pitchFamily="34" charset="0"/>
              <a:cs typeface="Arial" panose="020B0604020202020204" pitchFamily="34" charset="0"/>
            </a:endParaRPr>
          </a:p>
          <a:p>
            <a:endParaRPr lang="ru-RU" altLang="en-US">
              <a:latin typeface="Arial" panose="020B0604020202020204" pitchFamily="34" charset="0"/>
              <a:cs typeface="Arial" panose="020B0604020202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2147482612" descr="IMG_2340"/>
          <p:cNvPicPr>
            <a:picLocks noChangeAspect="1"/>
          </p:cNvPicPr>
          <p:nvPr/>
        </p:nvPicPr>
        <p:blipFill>
          <a:blip r:embed="rId1"/>
          <a:stretch>
            <a:fillRect/>
          </a:stretch>
        </p:blipFill>
        <p:spPr>
          <a:xfrm>
            <a:off x="35560" y="0"/>
            <a:ext cx="3096260" cy="2419985"/>
          </a:xfrm>
          <a:prstGeom prst="rect">
            <a:avLst/>
          </a:prstGeom>
          <a:noFill/>
          <a:ln w="9525">
            <a:noFill/>
          </a:ln>
        </p:spPr>
      </p:pic>
      <p:pic>
        <p:nvPicPr>
          <p:cNvPr id="3" name="Изображение -2147482600" descr="IMG_2341"/>
          <p:cNvPicPr>
            <a:picLocks noChangeAspect="1"/>
          </p:cNvPicPr>
          <p:nvPr/>
        </p:nvPicPr>
        <p:blipFill>
          <a:blip r:embed="rId2"/>
          <a:stretch>
            <a:fillRect/>
          </a:stretch>
        </p:blipFill>
        <p:spPr>
          <a:xfrm>
            <a:off x="5842635" y="1772285"/>
            <a:ext cx="3301365" cy="2613025"/>
          </a:xfrm>
          <a:prstGeom prst="rect">
            <a:avLst/>
          </a:prstGeom>
          <a:noFill/>
          <a:ln w="9525">
            <a:noFill/>
          </a:ln>
        </p:spPr>
      </p:pic>
      <p:sp>
        <p:nvSpPr>
          <p:cNvPr id="1073743017" name="Текстовое поле 1073743016"/>
          <p:cNvSpPr txBox="1"/>
          <p:nvPr/>
        </p:nvSpPr>
        <p:spPr>
          <a:xfrm>
            <a:off x="3131820" y="44450"/>
            <a:ext cx="6012180" cy="1047750"/>
          </a:xfrm>
          <a:prstGeom prst="rect">
            <a:avLst/>
          </a:prstGeom>
          <a:solidFill>
            <a:srgbClr val="FFFFFF"/>
          </a:solidFill>
          <a:ln w="9525">
            <a:noFill/>
          </a:ln>
        </p:spPr>
        <p:txBody>
          <a:bodyPr wrap="square"/>
          <a:p>
            <a:pPr marL="152400" indent="0" algn="ctr"/>
            <a:r>
              <a:rPr lang="ru-RU" altLang="en-US" b="1">
                <a:latin typeface="Arial" panose="020B0604020202020204" pitchFamily="34" charset="0"/>
                <a:cs typeface="Arial" panose="020B0604020202020204" pitchFamily="34" charset="0"/>
              </a:rPr>
              <a:t>6. Отделить затворную раму с затвором.</a:t>
            </a:r>
            <a:endParaRPr lang="ru-RU" altLang="en-US">
              <a:latin typeface="Arial" panose="020B0604020202020204" pitchFamily="34" charset="0"/>
              <a:cs typeface="Arial" panose="020B0604020202020204" pitchFamily="34" charset="0"/>
            </a:endParaRPr>
          </a:p>
          <a:p>
            <a:pPr marL="152400" indent="0" algn="just"/>
            <a:r>
              <a:rPr lang="ru-RU" altLang="en-US">
                <a:latin typeface="Arial" panose="020B0604020202020204" pitchFamily="34" charset="0"/>
                <a:cs typeface="Arial" panose="020B0604020202020204" pitchFamily="34" charset="0"/>
              </a:rPr>
              <a:t>     Удерживая пулемет левой рукой за пистолетную рукоятку, правой рукой за извлекатель отвести затворную раму назад до отказа; приподнимая затворную раму, вынуть её вместе с затвором из ствольной коробки.</a:t>
            </a:r>
            <a:endParaRPr lang="ru-RU" altLang="en-US">
              <a:latin typeface="Arial" panose="020B0604020202020204" pitchFamily="34" charset="0"/>
              <a:cs typeface="Arial" panose="020B0604020202020204" pitchFamily="34" charset="0"/>
            </a:endParaRPr>
          </a:p>
          <a:p>
            <a:endParaRPr lang="ru-RU" altLang="en-US">
              <a:latin typeface="Arial" panose="020B0604020202020204" pitchFamily="34" charset="0"/>
              <a:cs typeface="Arial" panose="020B0604020202020204" pitchFamily="34" charset="0"/>
            </a:endParaRPr>
          </a:p>
          <a:p>
            <a:endParaRPr lang="ru-RU" altLang="en-US">
              <a:latin typeface="Arial" panose="020B0604020202020204" pitchFamily="34" charset="0"/>
              <a:cs typeface="Arial" panose="020B0604020202020204" pitchFamily="34" charset="0"/>
            </a:endParaRPr>
          </a:p>
        </p:txBody>
      </p:sp>
      <p:sp>
        <p:nvSpPr>
          <p:cNvPr id="1073743018" name="Текстовое поле 1073743017"/>
          <p:cNvSpPr txBox="1"/>
          <p:nvPr/>
        </p:nvSpPr>
        <p:spPr>
          <a:xfrm>
            <a:off x="64770" y="2420620"/>
            <a:ext cx="5777865" cy="1303020"/>
          </a:xfrm>
          <a:prstGeom prst="rect">
            <a:avLst/>
          </a:prstGeom>
          <a:solidFill>
            <a:srgbClr val="FFFFFF"/>
          </a:solidFill>
          <a:ln w="9525">
            <a:noFill/>
          </a:ln>
        </p:spPr>
        <p:txBody>
          <a:bodyPr wrap="square"/>
          <a:p>
            <a:pPr algn="ctr" defTabSz="914400">
              <a:tabLst>
                <a:tab pos="228600" algn="l"/>
              </a:tabLst>
            </a:pPr>
            <a:r>
              <a:rPr lang="ru-RU" altLang="en-US" b="1">
                <a:latin typeface="Arial" panose="020B0604020202020204" pitchFamily="34" charset="0"/>
                <a:cs typeface="Arial" panose="020B0604020202020204" pitchFamily="34" charset="0"/>
              </a:rPr>
              <a:t>7. Отделить затвор от затворной рамы.</a:t>
            </a:r>
            <a:endParaRPr lang="ru-RU" altLang="en-US">
              <a:latin typeface="Arial" panose="020B0604020202020204" pitchFamily="34" charset="0"/>
              <a:cs typeface="Arial" panose="020B0604020202020204" pitchFamily="34" charset="0"/>
            </a:endParaRPr>
          </a:p>
          <a:p>
            <a:pPr algn="just"/>
            <a:r>
              <a:rPr lang="ru-RU" altLang="en-US">
                <a:latin typeface="Arial" panose="020B0604020202020204" pitchFamily="34" charset="0"/>
                <a:cs typeface="Arial" panose="020B0604020202020204" pitchFamily="34" charset="0"/>
              </a:rPr>
              <a:t>     Взять затворную раму в левую руку затвором к верху; правой рукой отвести затвор назад и повернуть его направо так, чтобы его ведущий выступ вышел из  фигурного выреза затворной рамы; после этого продвинуть затвор вперёд и, поворачивая вправо, отделить от затворной рамы.</a:t>
            </a:r>
            <a:endParaRPr lang="ru-RU" altLang="en-US">
              <a:latin typeface="Arial" panose="020B0604020202020204" pitchFamily="34" charset="0"/>
              <a:cs typeface="Arial" panose="020B0604020202020204" pitchFamily="34" charset="0"/>
            </a:endParaRPr>
          </a:p>
          <a:p>
            <a:endParaRPr lang="ru-RU" altLang="en-US">
              <a:latin typeface="Arial" panose="020B0604020202020204" pitchFamily="34" charset="0"/>
              <a:cs typeface="Arial" panose="020B0604020202020204" pitchFamily="34" charset="0"/>
            </a:endParaRPr>
          </a:p>
          <a:p>
            <a:endParaRPr lang="ru-RU" altLang="en-US">
              <a:latin typeface="Arial" panose="020B0604020202020204" pitchFamily="34" charset="0"/>
              <a:cs typeface="Arial" panose="020B0604020202020204" pitchFamily="34" charset="0"/>
            </a:endParaRPr>
          </a:p>
        </p:txBody>
      </p:sp>
      <p:pic>
        <p:nvPicPr>
          <p:cNvPr id="4" name="Изображение -2147482613" descr="IMG_2342"/>
          <p:cNvPicPr>
            <a:picLocks noChangeAspect="1"/>
          </p:cNvPicPr>
          <p:nvPr/>
        </p:nvPicPr>
        <p:blipFill>
          <a:blip r:embed="rId3"/>
          <a:stretch>
            <a:fillRect/>
          </a:stretch>
        </p:blipFill>
        <p:spPr>
          <a:xfrm>
            <a:off x="64770" y="4385310"/>
            <a:ext cx="3286125" cy="2413635"/>
          </a:xfrm>
          <a:prstGeom prst="rect">
            <a:avLst/>
          </a:prstGeom>
          <a:noFill/>
          <a:ln w="9525">
            <a:noFill/>
          </a:ln>
        </p:spPr>
      </p:pic>
      <p:sp>
        <p:nvSpPr>
          <p:cNvPr id="1073743019" name="Текстовое поле 1073743018"/>
          <p:cNvSpPr txBox="1"/>
          <p:nvPr/>
        </p:nvSpPr>
        <p:spPr>
          <a:xfrm>
            <a:off x="3347720" y="4796790"/>
            <a:ext cx="5796280" cy="1021080"/>
          </a:xfrm>
          <a:prstGeom prst="rect">
            <a:avLst/>
          </a:prstGeom>
          <a:solidFill>
            <a:srgbClr val="FFFFFF"/>
          </a:solidFill>
          <a:ln w="9525">
            <a:noFill/>
          </a:ln>
        </p:spPr>
        <p:txBody>
          <a:bodyPr wrap="square"/>
          <a:p>
            <a:pPr marL="228600" algn="ctr">
              <a:spcBef>
                <a:spcPts val="300"/>
              </a:spcBef>
            </a:pPr>
            <a:r>
              <a:rPr lang="ru-RU" altLang="en-US" b="1">
                <a:latin typeface="Arial" panose="020B0604020202020204" pitchFamily="34" charset="0"/>
                <a:cs typeface="Arial" panose="020B0604020202020204" pitchFamily="34" charset="0"/>
              </a:rPr>
              <a:t>8. Отделить ударник от затвора.</a:t>
            </a:r>
            <a:endParaRPr lang="ru-RU" altLang="en-US">
              <a:latin typeface="Arial" panose="020B0604020202020204" pitchFamily="34" charset="0"/>
              <a:cs typeface="Arial" panose="020B0604020202020204" pitchFamily="34" charset="0"/>
            </a:endParaRPr>
          </a:p>
          <a:p>
            <a:pPr algn="just">
              <a:spcBef>
                <a:spcPts val="300"/>
              </a:spcBef>
            </a:pPr>
            <a:r>
              <a:rPr lang="ru-RU" altLang="en-US">
                <a:latin typeface="Arial" panose="020B0604020202020204" pitchFamily="34" charset="0"/>
                <a:cs typeface="Arial" panose="020B0604020202020204" pitchFamily="34" charset="0"/>
              </a:rPr>
              <a:t>     Взять в левую руку к низу, сдвинуть ударник назад до отказа и, пальцами правой руки, перемещая его за выступ вперёд, извлечь ударник из канала затвора.</a:t>
            </a:r>
            <a:endParaRPr lang="ru-RU" altLang="en-US">
              <a:latin typeface="Arial" panose="020B0604020202020204" pitchFamily="34" charset="0"/>
              <a:cs typeface="Arial" panose="020B0604020202020204" pitchFamily="34" charset="0"/>
            </a:endParaRPr>
          </a:p>
          <a:p>
            <a:endParaRPr lang="ru-RU" altLang="en-US">
              <a:latin typeface="Arial" panose="020B0604020202020204" pitchFamily="34" charset="0"/>
              <a:cs typeface="Arial" panose="020B0604020202020204" pitchFamily="34" charset="0"/>
            </a:endParaRPr>
          </a:p>
          <a:p>
            <a:endParaRPr lang="ru-RU" altLang="en-US">
              <a:latin typeface="Arial" panose="020B0604020202020204" pitchFamily="34" charset="0"/>
              <a:cs typeface="Arial" panose="020B060402020202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2147482614" descr="IMG_2343"/>
          <p:cNvPicPr>
            <a:picLocks noChangeAspect="1"/>
          </p:cNvPicPr>
          <p:nvPr/>
        </p:nvPicPr>
        <p:blipFill>
          <a:blip r:embed="rId1"/>
          <a:stretch>
            <a:fillRect/>
          </a:stretch>
        </p:blipFill>
        <p:spPr>
          <a:xfrm>
            <a:off x="107950" y="44450"/>
            <a:ext cx="4535805" cy="3545205"/>
          </a:xfrm>
          <a:prstGeom prst="rect">
            <a:avLst/>
          </a:prstGeom>
          <a:noFill/>
          <a:ln w="9525">
            <a:noFill/>
          </a:ln>
        </p:spPr>
      </p:pic>
      <p:pic>
        <p:nvPicPr>
          <p:cNvPr id="3" name="Изображение -2147482615" descr="IMG_2344"/>
          <p:cNvPicPr>
            <a:picLocks noChangeAspect="1"/>
          </p:cNvPicPr>
          <p:nvPr/>
        </p:nvPicPr>
        <p:blipFill>
          <a:blip r:embed="rId2"/>
          <a:stretch>
            <a:fillRect/>
          </a:stretch>
        </p:blipFill>
        <p:spPr>
          <a:xfrm>
            <a:off x="4716145" y="44450"/>
            <a:ext cx="4393565" cy="3545205"/>
          </a:xfrm>
          <a:prstGeom prst="rect">
            <a:avLst/>
          </a:prstGeom>
          <a:noFill/>
          <a:ln w="9525">
            <a:noFill/>
          </a:ln>
        </p:spPr>
      </p:pic>
      <p:sp>
        <p:nvSpPr>
          <p:cNvPr id="1073743021" name="Текстовое поле 1073743020"/>
          <p:cNvSpPr txBox="1"/>
          <p:nvPr/>
        </p:nvSpPr>
        <p:spPr>
          <a:xfrm>
            <a:off x="35560" y="3789045"/>
            <a:ext cx="9160510" cy="1283335"/>
          </a:xfrm>
          <a:prstGeom prst="rect">
            <a:avLst/>
          </a:prstGeom>
          <a:solidFill>
            <a:srgbClr val="FFFFFF"/>
          </a:solidFill>
          <a:ln w="9525">
            <a:noFill/>
          </a:ln>
        </p:spPr>
        <p:txBody>
          <a:bodyPr wrap="square"/>
          <a:p>
            <a:pPr algn="ctr"/>
            <a:r>
              <a:rPr lang="ru-RU" altLang="en-US" b="1">
                <a:latin typeface="Arial" panose="020B0604020202020204" pitchFamily="34" charset="0"/>
                <a:cs typeface="Arial" panose="020B0604020202020204" pitchFamily="34" charset="0"/>
              </a:rPr>
              <a:t>9. Отделить ствол.</a:t>
            </a:r>
            <a:endParaRPr lang="ru-RU" altLang="en-US">
              <a:latin typeface="Arial" panose="020B0604020202020204" pitchFamily="34" charset="0"/>
              <a:cs typeface="Arial" panose="020B0604020202020204" pitchFamily="34" charset="0"/>
            </a:endParaRPr>
          </a:p>
          <a:p>
            <a:r>
              <a:rPr lang="ru-RU" altLang="en-US">
                <a:latin typeface="Arial" panose="020B0604020202020204" pitchFamily="34" charset="0"/>
                <a:cs typeface="Arial" panose="020B0604020202020204" pitchFamily="34" charset="0"/>
              </a:rPr>
              <a:t>    Сдвинуть замыкатель ствола влево до отказа, левой рукой, поворачивая рукоятку пулемета вперед, отелить ствол.</a:t>
            </a:r>
            <a:endParaRPr lang="ru-RU" altLang="en-US">
              <a:latin typeface="Arial" panose="020B0604020202020204" pitchFamily="34" charset="0"/>
              <a:cs typeface="Arial" panose="020B0604020202020204" pitchFamily="34" charset="0"/>
            </a:endParaRPr>
          </a:p>
          <a:p>
            <a:r>
              <a:rPr lang="ru-RU" altLang="en-US">
                <a:latin typeface="Arial" panose="020B0604020202020204" pitchFamily="34" charset="0"/>
                <a:cs typeface="Arial" panose="020B0604020202020204" pitchFamily="34" charset="0"/>
              </a:rPr>
              <a:t>Если замыкатель ствола усилием руки не сдвигается или пулемёт сильно нагрет, то в ствольную коробку вставляется затворная рама, палец подачи прижимается большим пальцем левой руки  к торцу замыкателя, после чего затворная рама отводится в заднее положение, а палец подачи сдвигает при этом замыкатель ствола; затем вынимается затворная рама.</a:t>
            </a:r>
            <a:endParaRPr lang="ru-RU" altLang="en-US">
              <a:latin typeface="Arial" panose="020B0604020202020204" pitchFamily="34" charset="0"/>
              <a:cs typeface="Arial" panose="020B0604020202020204" pitchFamily="34" charset="0"/>
            </a:endParaRPr>
          </a:p>
          <a:p>
            <a:endParaRPr lang="ru-RU" altLang="en-US">
              <a:latin typeface="Arial" panose="020B0604020202020204" pitchFamily="34" charset="0"/>
              <a:cs typeface="Arial" panose="020B0604020202020204" pitchFamily="34" charset="0"/>
            </a:endParaRPr>
          </a:p>
          <a:p>
            <a:pPr algn="ctr"/>
            <a:r>
              <a:rPr lang="ru-RU" altLang="en-US" b="1">
                <a:solidFill>
                  <a:srgbClr val="FF0000"/>
                </a:solidFill>
                <a:latin typeface="Arial" panose="020B0604020202020204" pitchFamily="34" charset="0"/>
                <a:cs typeface="Arial" panose="020B0604020202020204" pitchFamily="34" charset="0"/>
              </a:rPr>
              <a:t>Не разрешается ставить ствол на кольцевой выступ</a:t>
            </a:r>
            <a:endParaRPr lang="ru-RU" altLang="en-US">
              <a:latin typeface="Arial" panose="020B0604020202020204" pitchFamily="34" charset="0"/>
              <a:cs typeface="Arial" panose="020B0604020202020204" pitchFamily="34" charset="0"/>
            </a:endParaRPr>
          </a:p>
          <a:p>
            <a:endParaRPr lang="ru-RU" altLang="en-US">
              <a:latin typeface="Arial" panose="020B0604020202020204" pitchFamily="34" charset="0"/>
              <a:cs typeface="Arial" panose="020B060402020202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36" name="TextBox 3"/>
          <p:cNvSpPr txBox="1">
            <a:spLocks noChangeArrowheads="1"/>
          </p:cNvSpPr>
          <p:nvPr/>
        </p:nvSpPr>
        <p:spPr bwMode="auto">
          <a:xfrm>
            <a:off x="31115" y="0"/>
            <a:ext cx="9112885" cy="697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spcBef>
                <a:spcPct val="20000"/>
              </a:spcBef>
              <a:buClr>
                <a:srgbClr val="000000"/>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eaLnBrk="0" hangingPunct="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eaLnBrk="0" hangingPunct="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eaLnBrk="0" hangingPunct="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eaLnBrk="0" hangingPunct="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ru-RU" altLang="ru-RU" sz="2400" b="1">
                <a:latin typeface="Arial" panose="020B0604020202020204" pitchFamily="34" charset="0"/>
              </a:rPr>
              <a:t>Временные показатели </a:t>
            </a:r>
            <a:r>
              <a:rPr lang="ru-RU" altLang="ru-RU" sz="2400" b="1">
                <a:latin typeface="Arial" panose="020B0604020202020204" pitchFamily="34" charset="0"/>
                <a:sym typeface="+mn-ea"/>
              </a:rPr>
              <a:t>сборки ПКМ</a:t>
            </a:r>
            <a:endParaRPr lang="ru-RU" altLang="ru-RU" sz="2400" b="1">
              <a:latin typeface="Arial" panose="020B0604020202020204" pitchFamily="34" charset="0"/>
              <a:sym typeface="+mn-ea"/>
            </a:endParaRPr>
          </a:p>
          <a:p>
            <a:pPr algn="ctr" eaLnBrk="1" hangingPunct="1">
              <a:spcBef>
                <a:spcPct val="0"/>
              </a:spcBef>
              <a:buClrTx/>
              <a:buSzTx/>
              <a:buFontTx/>
              <a:buNone/>
            </a:pPr>
            <a:r>
              <a:rPr lang="ru-RU" altLang="ru-RU" sz="2400" b="1">
                <a:latin typeface="Arial" panose="020B0604020202020204" pitchFamily="34" charset="0"/>
                <a:sym typeface="+mn-ea"/>
              </a:rPr>
              <a:t> после </a:t>
            </a:r>
            <a:r>
              <a:rPr lang="ru-RU" altLang="ru-RU" sz="2400" b="1">
                <a:latin typeface="Arial" panose="020B0604020202020204" pitchFamily="34" charset="0"/>
              </a:rPr>
              <a:t>неполной разборки  </a:t>
            </a:r>
            <a:endParaRPr lang="ru-RU" altLang="ru-RU" sz="2400" b="1">
              <a:latin typeface="Arial" panose="020B0604020202020204" pitchFamily="34" charset="0"/>
            </a:endParaRPr>
          </a:p>
        </p:txBody>
      </p:sp>
      <p:graphicFrame>
        <p:nvGraphicFramePr>
          <p:cNvPr id="2" name="Таблица 1"/>
          <p:cNvGraphicFramePr/>
          <p:nvPr>
            <p:custDataLst>
              <p:tags r:id="rId1"/>
            </p:custDataLst>
          </p:nvPr>
        </p:nvGraphicFramePr>
        <p:xfrm>
          <a:off x="635" y="764540"/>
          <a:ext cx="9103360" cy="2240915"/>
        </p:xfrm>
        <a:graphic>
          <a:graphicData uri="http://schemas.openxmlformats.org/drawingml/2006/table">
            <a:tbl>
              <a:tblPr/>
              <a:tblGrid>
                <a:gridCol w="3124835"/>
                <a:gridCol w="1993265"/>
                <a:gridCol w="1992630"/>
                <a:gridCol w="1992630"/>
              </a:tblGrid>
              <a:tr h="770890">
                <a:tc>
                  <a:txBody>
                    <a:bodyPr/>
                    <a:p>
                      <a:pPr algn="ctr">
                        <a:spcBef>
                          <a:spcPct val="0"/>
                        </a:spcBef>
                        <a:spcAft>
                          <a:spcPct val="0"/>
                        </a:spcAft>
                      </a:pPr>
                      <a:endParaRPr sz="2000" b="1">
                        <a:latin typeface="Arial" panose="020B0604020202020204" pitchFamily="34" charset="0"/>
                        <a:ea typeface="Times New Roman" panose="02020603050405020304"/>
                        <a:cs typeface="Arial" panose="020B0604020202020204" pitchFamily="34" charset="0"/>
                      </a:endParaRPr>
                    </a:p>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Оценка </a:t>
                      </a:r>
                      <a:endParaRPr sz="2000" b="1">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В нормальных условиях</a:t>
                      </a:r>
                      <a:endParaRPr sz="2000" b="1">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В ОЗК</a:t>
                      </a:r>
                      <a:endParaRPr sz="2000" b="1">
                        <a:latin typeface="Arial" panose="020B0604020202020204" pitchFamily="34" charset="0"/>
                        <a:ea typeface="Times New Roman" panose="02020603050405020304"/>
                        <a:cs typeface="Arial" panose="020B0604020202020204" pitchFamily="34" charset="0"/>
                      </a:endParaRPr>
                    </a:p>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+25%</a:t>
                      </a:r>
                      <a:endParaRPr sz="2000" b="1">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В противогазе</a:t>
                      </a:r>
                      <a:endParaRPr sz="2000" b="1">
                        <a:latin typeface="Arial" panose="020B0604020202020204" pitchFamily="34" charset="0"/>
                        <a:ea typeface="Times New Roman" panose="02020603050405020304"/>
                        <a:cs typeface="Arial" panose="020B0604020202020204" pitchFamily="34" charset="0"/>
                      </a:endParaRPr>
                    </a:p>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+10%</a:t>
                      </a:r>
                      <a:endParaRPr sz="2000" b="1">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r>
              <a:tr h="467995">
                <a:tc>
                  <a:txBody>
                    <a:bodyPr/>
                    <a:p>
                      <a:pPr marL="0" indent="0" algn="ctr">
                        <a:spcBef>
                          <a:spcPct val="0"/>
                        </a:spcBef>
                        <a:spcAft>
                          <a:spcPct val="0"/>
                        </a:spcAft>
                      </a:pPr>
                      <a:r>
                        <a:rPr sz="2000" b="1">
                          <a:solidFill>
                            <a:srgbClr val="FF0000"/>
                          </a:solidFill>
                          <a:latin typeface="Arial" panose="020B0604020202020204" pitchFamily="34" charset="0"/>
                          <a:ea typeface="Times New Roman" panose="02020603050405020304"/>
                          <a:cs typeface="Arial" panose="020B0604020202020204" pitchFamily="34" charset="0"/>
                        </a:rPr>
                        <a:t>Отлично</a:t>
                      </a:r>
                      <a:endParaRPr sz="2000" b="1">
                        <a:solidFill>
                          <a:srgbClr val="FF0000"/>
                        </a:solidFill>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a_Timer"/>
                          <a:cs typeface="Arial" panose="020B0604020202020204" pitchFamily="34" charset="0"/>
                        </a:rPr>
                        <a:t>27с</a:t>
                      </a:r>
                      <a:endParaRPr sz="2000" b="1">
                        <a:latin typeface="Arial" panose="020B0604020202020204" pitchFamily="34" charset="0"/>
                        <a:ea typeface="a_Timer"/>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a_Timer"/>
                          <a:cs typeface="Arial" panose="020B0604020202020204" pitchFamily="34" charset="0"/>
                        </a:rPr>
                        <a:t>33с</a:t>
                      </a:r>
                      <a:endParaRPr sz="2000" b="1">
                        <a:latin typeface="Arial" panose="020B0604020202020204" pitchFamily="34" charset="0"/>
                        <a:ea typeface="a_Timer"/>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a_Timer"/>
                          <a:cs typeface="Arial" panose="020B0604020202020204" pitchFamily="34" charset="0"/>
                        </a:rPr>
                        <a:t>30с</a:t>
                      </a:r>
                      <a:endParaRPr sz="2000" b="1">
                        <a:latin typeface="Arial" panose="020B0604020202020204" pitchFamily="34" charset="0"/>
                        <a:ea typeface="a_Timer"/>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r>
              <a:tr h="467360">
                <a:tc>
                  <a:txBody>
                    <a:bodyPr/>
                    <a:p>
                      <a:pPr marL="0" indent="0" algn="ctr">
                        <a:spcBef>
                          <a:spcPct val="0"/>
                        </a:spcBef>
                        <a:spcAft>
                          <a:spcPct val="0"/>
                        </a:spcAft>
                      </a:pPr>
                      <a:r>
                        <a:rPr sz="2000" b="1">
                          <a:solidFill>
                            <a:srgbClr val="00B050"/>
                          </a:solidFill>
                          <a:latin typeface="Arial" panose="020B0604020202020204" pitchFamily="34" charset="0"/>
                          <a:ea typeface="Times New Roman" panose="02020603050405020304"/>
                          <a:cs typeface="Arial" panose="020B0604020202020204" pitchFamily="34" charset="0"/>
                        </a:rPr>
                        <a:t>Хорошо</a:t>
                      </a:r>
                      <a:endParaRPr sz="2000" b="1">
                        <a:solidFill>
                          <a:srgbClr val="00B050"/>
                        </a:solidFill>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a_Timer"/>
                          <a:cs typeface="Arial" panose="020B0604020202020204" pitchFamily="34" charset="0"/>
                        </a:rPr>
                        <a:t>30с</a:t>
                      </a:r>
                      <a:endParaRPr sz="2000" b="1">
                        <a:latin typeface="Arial" panose="020B0604020202020204" pitchFamily="34" charset="0"/>
                        <a:ea typeface="a_Timer"/>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a_Timer"/>
                          <a:cs typeface="Arial" panose="020B0604020202020204" pitchFamily="34" charset="0"/>
                        </a:rPr>
                        <a:t>37с</a:t>
                      </a:r>
                      <a:endParaRPr sz="2000" b="1">
                        <a:latin typeface="Arial" panose="020B0604020202020204" pitchFamily="34" charset="0"/>
                        <a:ea typeface="a_Timer"/>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a_Timer"/>
                          <a:cs typeface="Arial" panose="020B0604020202020204" pitchFamily="34" charset="0"/>
                        </a:rPr>
                        <a:t>33с</a:t>
                      </a:r>
                      <a:endParaRPr sz="2000" b="1">
                        <a:latin typeface="Arial" panose="020B0604020202020204" pitchFamily="34" charset="0"/>
                        <a:ea typeface="a_Timer"/>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r>
              <a:tr h="534670">
                <a:tc>
                  <a:txBody>
                    <a:bodyPr/>
                    <a:p>
                      <a:pPr marL="0" indent="0" algn="ctr">
                        <a:spcBef>
                          <a:spcPct val="0"/>
                        </a:spcBef>
                        <a:spcAft>
                          <a:spcPct val="0"/>
                        </a:spcAft>
                      </a:pPr>
                      <a:r>
                        <a:rPr sz="2000" b="1">
                          <a:solidFill>
                            <a:srgbClr val="1F497D"/>
                          </a:solidFill>
                          <a:latin typeface="Arial" panose="020B0604020202020204" pitchFamily="34" charset="0"/>
                          <a:ea typeface="Times New Roman" panose="02020603050405020304"/>
                          <a:cs typeface="Arial" panose="020B0604020202020204" pitchFamily="34" charset="0"/>
                        </a:rPr>
                        <a:t>Удовлетворительно </a:t>
                      </a:r>
                      <a:endParaRPr sz="2000" b="1">
                        <a:solidFill>
                          <a:srgbClr val="1F497D"/>
                        </a:solidFill>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a_Timer"/>
                          <a:cs typeface="Arial" panose="020B0604020202020204" pitchFamily="34" charset="0"/>
                        </a:rPr>
                        <a:t>35с</a:t>
                      </a:r>
                      <a:endParaRPr sz="2000" b="1">
                        <a:latin typeface="Arial" panose="020B0604020202020204" pitchFamily="34" charset="0"/>
                        <a:ea typeface="a_Timer"/>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a_Timer"/>
                          <a:cs typeface="Arial" panose="020B0604020202020204" pitchFamily="34" charset="0"/>
                        </a:rPr>
                        <a:t>43с</a:t>
                      </a:r>
                      <a:endParaRPr sz="2000" b="1">
                        <a:latin typeface="Arial" panose="020B0604020202020204" pitchFamily="34" charset="0"/>
                        <a:ea typeface="a_Timer"/>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a_Timer"/>
                          <a:cs typeface="Arial" panose="020B0604020202020204" pitchFamily="34" charset="0"/>
                        </a:rPr>
                        <a:t>39с</a:t>
                      </a:r>
                      <a:endParaRPr sz="2000" b="1">
                        <a:latin typeface="Arial" panose="020B0604020202020204" pitchFamily="34" charset="0"/>
                        <a:ea typeface="a_Timer"/>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r>
            </a:tbl>
          </a:graphicData>
        </a:graphic>
      </p:graphicFrame>
      <p:sp>
        <p:nvSpPr>
          <p:cNvPr id="3" name="Текстовое поле 2"/>
          <p:cNvSpPr txBox="1"/>
          <p:nvPr/>
        </p:nvSpPr>
        <p:spPr>
          <a:xfrm>
            <a:off x="0" y="3240405"/>
            <a:ext cx="9140190" cy="1198880"/>
          </a:xfrm>
          <a:prstGeom prst="rect">
            <a:avLst/>
          </a:prstGeom>
        </p:spPr>
        <p:txBody>
          <a:bodyPr wrap="square">
            <a:spAutoFit/>
          </a:bodyPr>
          <a:p>
            <a:pPr marL="0" indent="0" algn="just" defTabSz="266700">
              <a:spcBef>
                <a:spcPct val="0"/>
              </a:spcBef>
              <a:spcAft>
                <a:spcPct val="0"/>
              </a:spcAft>
            </a:pPr>
            <a:r>
              <a:rPr b="1" i="1">
                <a:latin typeface="Arial" panose="020B0604020202020204" pitchFamily="34" charset="0"/>
                <a:ea typeface="Times New Roman" panose="02020603050405020304"/>
                <a:cs typeface="Arial" panose="020B0604020202020204" pitchFamily="34" charset="0"/>
              </a:rPr>
              <a:t>При Т</a:t>
            </a:r>
            <a:r>
              <a:rPr b="1" i="1" baseline="-25000">
                <a:latin typeface="Arial" panose="020B0604020202020204" pitchFamily="34" charset="0"/>
                <a:ea typeface="Times New Roman" panose="02020603050405020304"/>
                <a:cs typeface="Arial" panose="020B0604020202020204" pitchFamily="34" charset="0"/>
              </a:rPr>
              <a:t>В</a:t>
            </a:r>
            <a:r>
              <a:rPr b="1" i="1">
                <a:latin typeface="Arial" panose="020B0604020202020204" pitchFamily="34" charset="0"/>
                <a:ea typeface="Times New Roman" panose="02020603050405020304"/>
                <a:cs typeface="Arial" panose="020B0604020202020204" pitchFamily="34" charset="0"/>
              </a:rPr>
              <a:t>=-10</a:t>
            </a:r>
            <a:r>
              <a:rPr b="1" i="1" baseline="30000">
                <a:latin typeface="Arial" panose="020B0604020202020204" pitchFamily="34" charset="0"/>
                <a:ea typeface="Times New Roman" panose="02020603050405020304"/>
                <a:cs typeface="Arial" panose="020B0604020202020204" pitchFamily="34" charset="0"/>
              </a:rPr>
              <a:t>0</a:t>
            </a:r>
            <a:r>
              <a:rPr b="1" i="1">
                <a:latin typeface="Arial" panose="020B0604020202020204" pitchFamily="34" charset="0"/>
                <a:ea typeface="Times New Roman" panose="02020603050405020304"/>
                <a:cs typeface="Arial" panose="020B0604020202020204" pitchFamily="34" charset="0"/>
              </a:rPr>
              <a:t>С и ниже и при Т</a:t>
            </a:r>
            <a:r>
              <a:rPr b="1" i="1" baseline="-25000">
                <a:latin typeface="Arial" panose="020B0604020202020204" pitchFamily="34" charset="0"/>
                <a:ea typeface="Times New Roman" panose="02020603050405020304"/>
                <a:cs typeface="Arial" panose="020B0604020202020204" pitchFamily="34" charset="0"/>
              </a:rPr>
              <a:t>В</a:t>
            </a:r>
            <a:r>
              <a:rPr b="1" i="1">
                <a:latin typeface="Arial" panose="020B0604020202020204" pitchFamily="34" charset="0"/>
                <a:ea typeface="Times New Roman" panose="02020603050405020304"/>
                <a:cs typeface="Arial" panose="020B0604020202020204" pitchFamily="34" charset="0"/>
              </a:rPr>
              <a:t>=+30</a:t>
            </a:r>
            <a:r>
              <a:rPr b="1" i="1" baseline="30000">
                <a:latin typeface="Arial" panose="020B0604020202020204" pitchFamily="34" charset="0"/>
                <a:ea typeface="Times New Roman" panose="02020603050405020304"/>
                <a:cs typeface="Arial" panose="020B0604020202020204" pitchFamily="34" charset="0"/>
              </a:rPr>
              <a:t>0</a:t>
            </a:r>
            <a:r>
              <a:rPr b="1" i="1">
                <a:latin typeface="Arial" panose="020B0604020202020204" pitchFamily="34" charset="0"/>
                <a:ea typeface="Times New Roman" panose="02020603050405020304"/>
                <a:cs typeface="Arial" panose="020B0604020202020204" pitchFamily="34" charset="0"/>
              </a:rPr>
              <a:t>С и выше, ночью и т. д. Время на выполнение норматива увеличивается по решению руководителя занятия не менее чем на 10%, но не более чем на 30% (с учетом совокупности отрицательных условий).</a:t>
            </a:r>
            <a:endParaRPr b="1" i="1">
              <a:latin typeface="Arial" panose="020B0604020202020204" pitchFamily="34" charset="0"/>
              <a:ea typeface="Times New Roman" panose="02020603050405020304"/>
              <a:cs typeface="Arial" panose="020B0604020202020204" pitchFamily="34" charset="0"/>
            </a:endParaRPr>
          </a:p>
        </p:txBody>
      </p:sp>
      <p:sp>
        <p:nvSpPr>
          <p:cNvPr id="5" name="Текстовое поле 4"/>
          <p:cNvSpPr txBox="1"/>
          <p:nvPr/>
        </p:nvSpPr>
        <p:spPr>
          <a:xfrm>
            <a:off x="35560" y="4364990"/>
            <a:ext cx="9128760" cy="2245360"/>
          </a:xfrm>
          <a:prstGeom prst="rect">
            <a:avLst/>
          </a:prstGeom>
        </p:spPr>
        <p:txBody>
          <a:bodyPr wrap="square">
            <a:spAutoFit/>
          </a:bodyPr>
          <a:p>
            <a:pPr marL="0" indent="0" algn="ctr" defTabSz="266700">
              <a:spcBef>
                <a:spcPct val="0"/>
              </a:spcBef>
              <a:spcAft>
                <a:spcPct val="0"/>
              </a:spcAft>
            </a:pPr>
            <a:r>
              <a:rPr sz="2000" b="1">
                <a:solidFill>
                  <a:srgbClr val="FF0000"/>
                </a:solidFill>
                <a:latin typeface="Arial" panose="020B0604020202020204" pitchFamily="34" charset="0"/>
                <a:ea typeface="a_Timer"/>
                <a:cs typeface="Arial" panose="020B0604020202020204" pitchFamily="34" charset="0"/>
              </a:rPr>
              <a:t>Условия выполнения норматива</a:t>
            </a:r>
            <a:endParaRPr sz="2000" b="1">
              <a:latin typeface="Arial" panose="020B0604020202020204" pitchFamily="34" charset="0"/>
              <a:ea typeface="a_Timer"/>
              <a:cs typeface="Arial" panose="020B0604020202020204" pitchFamily="34" charset="0"/>
            </a:endParaRPr>
          </a:p>
          <a:p>
            <a:pPr marL="0" indent="0" algn="just" defTabSz="266700">
              <a:spcBef>
                <a:spcPct val="0"/>
              </a:spcBef>
              <a:spcAft>
                <a:spcPct val="0"/>
              </a:spcAft>
            </a:pPr>
            <a:r>
              <a:rPr lang="ru-RU" sz="2000" i="1">
                <a:latin typeface="Arial" panose="020B0604020202020204" pitchFamily="34" charset="0"/>
                <a:ea typeface="a_Timer"/>
                <a:cs typeface="Arial" panose="020B0604020202020204" pitchFamily="34" charset="0"/>
              </a:rPr>
              <a:t>1. </a:t>
            </a:r>
            <a:r>
              <a:rPr sz="2000" i="1">
                <a:latin typeface="Arial" panose="020B0604020202020204" pitchFamily="34" charset="0"/>
                <a:ea typeface="a_Timer"/>
                <a:cs typeface="Arial" panose="020B0604020202020204" pitchFamily="34" charset="0"/>
              </a:rPr>
              <a:t>Оружие разобрано. Части и механизмы аккуратно разложены на подстилке, инструмент наготове.  Обучаемый находится у оружия.</a:t>
            </a:r>
            <a:endParaRPr sz="2000" i="1">
              <a:latin typeface="Arial" panose="020B0604020202020204" pitchFamily="34" charset="0"/>
              <a:ea typeface="a_Timer"/>
              <a:cs typeface="Arial" panose="020B0604020202020204" pitchFamily="34" charset="0"/>
            </a:endParaRPr>
          </a:p>
          <a:p>
            <a:pPr marL="0" indent="0" algn="just" defTabSz="266700">
              <a:spcBef>
                <a:spcPct val="0"/>
              </a:spcBef>
              <a:spcAft>
                <a:spcPct val="0"/>
              </a:spcAft>
            </a:pPr>
            <a:r>
              <a:rPr lang="ru-RU" sz="2000" i="1">
                <a:latin typeface="Arial" panose="020B0604020202020204" pitchFamily="34" charset="0"/>
                <a:ea typeface="a_Timer"/>
                <a:cs typeface="Arial" panose="020B0604020202020204" pitchFamily="34" charset="0"/>
              </a:rPr>
              <a:t>2. </a:t>
            </a:r>
            <a:r>
              <a:rPr sz="2000" i="1">
                <a:latin typeface="Arial" panose="020B0604020202020204" pitchFamily="34" charset="0"/>
                <a:ea typeface="a_Timer"/>
                <a:cs typeface="Arial" panose="020B0604020202020204" pitchFamily="34" charset="0"/>
              </a:rPr>
              <a:t>Время отсчитывается от команды </a:t>
            </a:r>
            <a:r>
              <a:rPr sz="2000" i="1">
                <a:solidFill>
                  <a:srgbClr val="FF0000"/>
                </a:solidFill>
                <a:latin typeface="Arial" panose="020B0604020202020204" pitchFamily="34" charset="0"/>
                <a:ea typeface="a_Timer"/>
                <a:cs typeface="Arial" panose="020B0604020202020204" pitchFamily="34" charset="0"/>
              </a:rPr>
              <a:t>«К сборке оружия приступить»</a:t>
            </a:r>
            <a:r>
              <a:rPr sz="2000" i="1">
                <a:latin typeface="Arial" panose="020B0604020202020204" pitchFamily="34" charset="0"/>
                <a:ea typeface="a_Timer"/>
                <a:cs typeface="Arial" panose="020B0604020202020204" pitchFamily="34" charset="0"/>
              </a:rPr>
              <a:t> до доклада обучаемого </a:t>
            </a:r>
            <a:r>
              <a:rPr sz="2000" i="1">
                <a:solidFill>
                  <a:srgbClr val="FF0000"/>
                </a:solidFill>
                <a:latin typeface="Arial" panose="020B0604020202020204" pitchFamily="34" charset="0"/>
                <a:ea typeface="a_Timer"/>
                <a:cs typeface="Arial" panose="020B0604020202020204" pitchFamily="34" charset="0"/>
              </a:rPr>
              <a:t>«Готово»</a:t>
            </a:r>
            <a:r>
              <a:rPr sz="2000" i="1">
                <a:latin typeface="Arial" panose="020B0604020202020204" pitchFamily="34" charset="0"/>
                <a:ea typeface="a_Timer"/>
                <a:cs typeface="Arial" panose="020B0604020202020204" pitchFamily="34" charset="0"/>
              </a:rPr>
              <a:t>.</a:t>
            </a:r>
            <a:endParaRPr sz="2000" i="1">
              <a:latin typeface="Arial" panose="020B0604020202020204" pitchFamily="34" charset="0"/>
              <a:ea typeface="a_Timer"/>
              <a:cs typeface="Arial" panose="020B0604020202020204" pitchFamily="34" charset="0"/>
            </a:endParaRPr>
          </a:p>
          <a:p>
            <a:pPr marL="0" indent="0" algn="just" defTabSz="266700">
              <a:spcBef>
                <a:spcPct val="0"/>
              </a:spcBef>
              <a:spcAft>
                <a:spcPct val="0"/>
              </a:spcAft>
            </a:pPr>
            <a:r>
              <a:rPr lang="ru-RU" sz="2000" i="1">
                <a:solidFill>
                  <a:srgbClr val="000000"/>
                </a:solidFill>
                <a:latin typeface="Arial" panose="020B0604020202020204" pitchFamily="34" charset="0"/>
                <a:ea typeface="a_Timer"/>
                <a:cs typeface="Arial" panose="020B0604020202020204" pitchFamily="34" charset="0"/>
              </a:rPr>
              <a:t>3. </a:t>
            </a:r>
            <a:r>
              <a:rPr sz="2000" i="1">
                <a:solidFill>
                  <a:srgbClr val="000000"/>
                </a:solidFill>
                <a:latin typeface="Arial" panose="020B0604020202020204" pitchFamily="34" charset="0"/>
                <a:ea typeface="a_Timer"/>
                <a:cs typeface="Arial" panose="020B0604020202020204" pitchFamily="34" charset="0"/>
              </a:rPr>
              <a:t>Сборку пулемета производить без излишних усилий и резких ударов, сличая номера на его частях.</a:t>
            </a:r>
            <a:endParaRPr sz="2000" i="1">
              <a:solidFill>
                <a:srgbClr val="000000"/>
              </a:solidFill>
              <a:latin typeface="Arial" panose="020B0604020202020204" pitchFamily="34" charset="0"/>
              <a:ea typeface="a_Timer"/>
              <a:cs typeface="Arial" panose="020B0604020202020204" pitchFamily="34" charset="0"/>
            </a:endParaRPr>
          </a:p>
        </p:txBody>
      </p:sp>
    </p:spTree>
  </p:cSld>
  <p:clrMapOvr>
    <a:masterClrMapping/>
  </p:clrMapOvr>
  <p:transition>
    <p:comb/>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tuvaonline.ru/uploads/posts/2014-08/1409135003_tuvgu.jpg"/>
          <p:cNvPicPr>
            <a:picLocks noChangeAspect="1" noChangeArrowheads="1"/>
          </p:cNvPicPr>
          <p:nvPr/>
        </p:nvPicPr>
        <p:blipFill>
          <a:blip r:embed="rId1" cstate="print">
            <a:lum bright="70000" contrast="-70000"/>
            <a:extLst>
              <a:ext uri="{BEBA8EAE-BF5A-486C-A8C5-ECC9F3942E4B}">
                <a14:imgProps xmlns:a14="http://schemas.microsoft.com/office/drawing/2010/main">
                  <a14:imgLayer r:embed="rId2">
                    <a14:imgEffect>
                      <a14:sharpenSoften amount="25000"/>
                    </a14:imgEffect>
                  </a14:imgLayer>
                </a14:imgProps>
              </a:ext>
            </a:extLst>
          </a:blip>
          <a:srcRect/>
          <a:stretch>
            <a:fillRect/>
          </a:stretch>
        </p:blipFill>
        <p:spPr bwMode="auto">
          <a:xfrm>
            <a:off x="0" y="0"/>
            <a:ext cx="9144000" cy="6858000"/>
          </a:xfrm>
          <a:prstGeom prst="rect">
            <a:avLst/>
          </a:prstGeom>
          <a:noFill/>
        </p:spPr>
      </p:pic>
      <p:sp>
        <p:nvSpPr>
          <p:cNvPr id="4" name="Скругленный прямоугольник 3"/>
          <p:cNvSpPr/>
          <p:nvPr/>
        </p:nvSpPr>
        <p:spPr>
          <a:xfrm>
            <a:off x="683568" y="2348880"/>
            <a:ext cx="7848872" cy="2736304"/>
          </a:xfrm>
          <a:prstGeom prst="roundRect">
            <a:avLst/>
          </a:prstGeom>
          <a:ln w="28575">
            <a:solidFill>
              <a:srgbClr val="FF330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ru-RU" sz="2800" b="1" dirty="0">
                <a:sym typeface="+mn-ea"/>
              </a:rPr>
              <a:t>Проверка боя и приведение автомата Калашникова АК-74 к нормальному бою.</a:t>
            </a:r>
            <a:endParaRPr lang="ru-RU" sz="2800" b="1" dirty="0"/>
          </a:p>
        </p:txBody>
      </p:sp>
      <p:sp>
        <p:nvSpPr>
          <p:cNvPr id="7" name="Прямоугольник 6"/>
          <p:cNvSpPr/>
          <p:nvPr/>
        </p:nvSpPr>
        <p:spPr>
          <a:xfrm>
            <a:off x="179512" y="548680"/>
            <a:ext cx="8784976" cy="792088"/>
          </a:xfrm>
          <a:prstGeom prst="rect">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3200" b="1" dirty="0" smtClean="0"/>
              <a:t>1-й учебный вопрос</a:t>
            </a:r>
            <a:endParaRPr lang="ru-RU" sz="3200" b="1"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2147482614" descr="IMG_2343"/>
          <p:cNvPicPr>
            <a:picLocks noChangeAspect="1"/>
          </p:cNvPicPr>
          <p:nvPr/>
        </p:nvPicPr>
        <p:blipFill>
          <a:blip r:embed="rId1"/>
          <a:stretch>
            <a:fillRect/>
          </a:stretch>
        </p:blipFill>
        <p:spPr>
          <a:xfrm>
            <a:off x="4572000" y="44450"/>
            <a:ext cx="4535805" cy="3545205"/>
          </a:xfrm>
          <a:prstGeom prst="rect">
            <a:avLst/>
          </a:prstGeom>
          <a:noFill/>
          <a:ln w="9525">
            <a:noFill/>
          </a:ln>
        </p:spPr>
      </p:pic>
      <p:pic>
        <p:nvPicPr>
          <p:cNvPr id="3" name="Изображение -2147482615" descr="IMG_2344"/>
          <p:cNvPicPr>
            <a:picLocks noChangeAspect="1"/>
          </p:cNvPicPr>
          <p:nvPr/>
        </p:nvPicPr>
        <p:blipFill>
          <a:blip r:embed="rId2"/>
          <a:stretch>
            <a:fillRect/>
          </a:stretch>
        </p:blipFill>
        <p:spPr>
          <a:xfrm>
            <a:off x="35560" y="44450"/>
            <a:ext cx="4393565" cy="3545205"/>
          </a:xfrm>
          <a:prstGeom prst="rect">
            <a:avLst/>
          </a:prstGeom>
          <a:noFill/>
          <a:ln w="9525">
            <a:noFill/>
          </a:ln>
        </p:spPr>
      </p:pic>
      <p:sp>
        <p:nvSpPr>
          <p:cNvPr id="1073743039" name="Текстовое поле 1073743038"/>
          <p:cNvSpPr txBox="1"/>
          <p:nvPr/>
        </p:nvSpPr>
        <p:spPr>
          <a:xfrm>
            <a:off x="71755" y="3860800"/>
            <a:ext cx="9072245" cy="1466850"/>
          </a:xfrm>
          <a:prstGeom prst="rect">
            <a:avLst/>
          </a:prstGeom>
          <a:solidFill>
            <a:srgbClr val="FFFFFF"/>
          </a:solidFill>
          <a:ln w="9525">
            <a:noFill/>
          </a:ln>
        </p:spPr>
        <p:txBody>
          <a:bodyPr wrap="square"/>
          <a:p>
            <a:pPr algn="ctr"/>
            <a:r>
              <a:rPr lang="ru-RU" altLang="en-US" b="1">
                <a:latin typeface="Arial" panose="020B0604020202020204" pitchFamily="34" charset="0"/>
                <a:cs typeface="Arial" panose="020B0604020202020204" pitchFamily="34" charset="0"/>
              </a:rPr>
              <a:t>1. Присоединить ствол.</a:t>
            </a:r>
            <a:endParaRPr lang="ru-RU" altLang="en-US">
              <a:latin typeface="Arial" panose="020B0604020202020204" pitchFamily="34" charset="0"/>
              <a:cs typeface="Arial" panose="020B0604020202020204" pitchFamily="34" charset="0"/>
            </a:endParaRPr>
          </a:p>
          <a:p>
            <a:pPr algn="just"/>
            <a:r>
              <a:rPr lang="ru-RU" altLang="en-US">
                <a:latin typeface="Arial" panose="020B0604020202020204" pitchFamily="34" charset="0"/>
                <a:cs typeface="Arial" panose="020B0604020202020204" pitchFamily="34" charset="0"/>
              </a:rPr>
              <a:t>     Открыть крышку ствольной коробки, если она была закрыта, поднять основание приемника и сдвинуть замыкатель ствола влево до отказа; вставить ствол казенной частью в ствольную коробку и, совмещая патрубок газовой камеры с трубкой газового поршня, дослать ствол назад до отказа; закрепить ствол, сдвинув замыкатель вправо, а рукоятку пулемета повернуть влево.</a:t>
            </a:r>
            <a:endParaRPr lang="ru-RU" altLang="en-US">
              <a:latin typeface="Arial" panose="020B0604020202020204" pitchFamily="34" charset="0"/>
              <a:cs typeface="Arial" panose="020B0604020202020204" pitchFamily="34" charset="0"/>
            </a:endParaRPr>
          </a:p>
          <a:p>
            <a:pPr marL="381000" algn="just"/>
            <a:endParaRPr lang="ru-RU" altLang="en-US">
              <a:latin typeface="Arial" panose="020B0604020202020204" pitchFamily="34" charset="0"/>
              <a:cs typeface="Arial" panose="020B0604020202020204" pitchFamily="34" charset="0"/>
            </a:endParaRPr>
          </a:p>
          <a:p>
            <a:endParaRPr lang="ru-RU" altLang="en-US">
              <a:latin typeface="Arial" panose="020B0604020202020204" pitchFamily="34" charset="0"/>
              <a:cs typeface="Arial" panose="020B0604020202020204" pitchFamily="34" charset="0"/>
            </a:endParaRPr>
          </a:p>
          <a:p>
            <a:endParaRPr lang="ru-RU" altLang="en-US">
              <a:latin typeface="Arial" panose="020B0604020202020204" pitchFamily="34" charset="0"/>
              <a:cs typeface="Arial" panose="020B060402020202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Изображение -2147482600" descr="IMG_2341"/>
          <p:cNvPicPr>
            <a:picLocks noChangeAspect="1"/>
          </p:cNvPicPr>
          <p:nvPr/>
        </p:nvPicPr>
        <p:blipFill>
          <a:blip r:embed="rId1"/>
          <a:stretch>
            <a:fillRect/>
          </a:stretch>
        </p:blipFill>
        <p:spPr>
          <a:xfrm>
            <a:off x="4458970" y="2947035"/>
            <a:ext cx="4566920" cy="3815080"/>
          </a:xfrm>
          <a:prstGeom prst="rect">
            <a:avLst/>
          </a:prstGeom>
          <a:noFill/>
          <a:ln w="9525">
            <a:noFill/>
          </a:ln>
        </p:spPr>
      </p:pic>
      <p:pic>
        <p:nvPicPr>
          <p:cNvPr id="4" name="Изображение -2147482613" descr="IMG_2342"/>
          <p:cNvPicPr>
            <a:picLocks noChangeAspect="1"/>
          </p:cNvPicPr>
          <p:nvPr/>
        </p:nvPicPr>
        <p:blipFill>
          <a:blip r:embed="rId2"/>
          <a:stretch>
            <a:fillRect/>
          </a:stretch>
        </p:blipFill>
        <p:spPr>
          <a:xfrm>
            <a:off x="107950" y="44450"/>
            <a:ext cx="4351655" cy="3196590"/>
          </a:xfrm>
          <a:prstGeom prst="rect">
            <a:avLst/>
          </a:prstGeom>
          <a:noFill/>
          <a:ln w="9525">
            <a:noFill/>
          </a:ln>
        </p:spPr>
      </p:pic>
      <p:sp>
        <p:nvSpPr>
          <p:cNvPr id="1073743042" name="Текстовое поле 1073743041"/>
          <p:cNvSpPr txBox="1"/>
          <p:nvPr/>
        </p:nvSpPr>
        <p:spPr>
          <a:xfrm>
            <a:off x="4459605" y="548640"/>
            <a:ext cx="4632325" cy="880745"/>
          </a:xfrm>
          <a:prstGeom prst="rect">
            <a:avLst/>
          </a:prstGeom>
          <a:solidFill>
            <a:srgbClr val="FFFFFF"/>
          </a:solidFill>
          <a:ln w="9525">
            <a:noFill/>
          </a:ln>
        </p:spPr>
        <p:txBody>
          <a:bodyPr wrap="square"/>
          <a:p>
            <a:pPr algn="ctr"/>
            <a:r>
              <a:rPr lang="ru-RU" altLang="en-US" b="1">
                <a:latin typeface="Arial" panose="020B0604020202020204" pitchFamily="34" charset="0"/>
                <a:cs typeface="Arial" panose="020B0604020202020204" pitchFamily="34" charset="0"/>
              </a:rPr>
              <a:t>2. Присоединить ударник к затвору.</a:t>
            </a:r>
            <a:endParaRPr lang="ru-RU" altLang="en-US">
              <a:latin typeface="Arial" panose="020B0604020202020204" pitchFamily="34" charset="0"/>
              <a:cs typeface="Arial" panose="020B0604020202020204" pitchFamily="34" charset="0"/>
            </a:endParaRPr>
          </a:p>
          <a:p>
            <a:pPr algn="just"/>
            <a:r>
              <a:rPr lang="ru-RU" altLang="en-US">
                <a:latin typeface="Arial" panose="020B0604020202020204" pitchFamily="34" charset="0"/>
                <a:cs typeface="Arial" panose="020B0604020202020204" pitchFamily="34" charset="0"/>
              </a:rPr>
              <a:t>    Взять затвор в левую руку, ввести передний конец ударника в канал затвора и, продвигая его вперед, присоединить к затвору.</a:t>
            </a:r>
            <a:endParaRPr lang="ru-RU" altLang="en-US">
              <a:latin typeface="Arial" panose="020B0604020202020204" pitchFamily="34" charset="0"/>
              <a:cs typeface="Arial" panose="020B0604020202020204" pitchFamily="34" charset="0"/>
            </a:endParaRPr>
          </a:p>
          <a:p>
            <a:endParaRPr lang="ru-RU" altLang="en-US">
              <a:latin typeface="Arial" panose="020B0604020202020204" pitchFamily="34" charset="0"/>
              <a:cs typeface="Arial" panose="020B0604020202020204" pitchFamily="34" charset="0"/>
            </a:endParaRPr>
          </a:p>
          <a:p>
            <a:endParaRPr lang="ru-RU" altLang="en-US">
              <a:latin typeface="Arial" panose="020B0604020202020204" pitchFamily="34" charset="0"/>
              <a:cs typeface="Arial" panose="020B0604020202020204" pitchFamily="34" charset="0"/>
            </a:endParaRPr>
          </a:p>
        </p:txBody>
      </p:sp>
      <p:sp>
        <p:nvSpPr>
          <p:cNvPr id="1073743043" name="Текстовое поле 1073743042"/>
          <p:cNvSpPr txBox="1"/>
          <p:nvPr/>
        </p:nvSpPr>
        <p:spPr>
          <a:xfrm>
            <a:off x="-635" y="3429000"/>
            <a:ext cx="4459605" cy="1438275"/>
          </a:xfrm>
          <a:prstGeom prst="rect">
            <a:avLst/>
          </a:prstGeom>
          <a:solidFill>
            <a:srgbClr val="FFFFFF"/>
          </a:solidFill>
          <a:ln w="9525">
            <a:noFill/>
          </a:ln>
        </p:spPr>
        <p:txBody>
          <a:bodyPr wrap="square"/>
          <a:p>
            <a:pPr algn="ctr"/>
            <a:r>
              <a:rPr lang="ru-RU" altLang="en-US" b="1">
                <a:latin typeface="Arial" panose="020B0604020202020204" pitchFamily="34" charset="0"/>
                <a:cs typeface="Arial" panose="020B0604020202020204" pitchFamily="34" charset="0"/>
              </a:rPr>
              <a:t>3. Присоединить затвор к затворной раме.</a:t>
            </a:r>
            <a:endParaRPr lang="ru-RU" altLang="en-US" b="1">
              <a:latin typeface="Arial" panose="020B0604020202020204" pitchFamily="34" charset="0"/>
              <a:cs typeface="Arial" panose="020B0604020202020204" pitchFamily="34" charset="0"/>
            </a:endParaRPr>
          </a:p>
          <a:p>
            <a:pPr algn="just"/>
            <a:r>
              <a:rPr lang="ru-RU" altLang="en-US">
                <a:latin typeface="Arial" panose="020B0604020202020204" pitchFamily="34" charset="0"/>
                <a:cs typeface="Arial" panose="020B0604020202020204" pitchFamily="34" charset="0"/>
              </a:rPr>
              <a:t>     Взять затворную раму в левую руку, а затвор в правую; вставить затвор цилиндрической частью в канал затворной рамы, направляя выступ ударника в паз для отражательного выступа, продвинуть затвор назад и повернуть влево до отказа (ведущий выступ затвора при этом войдет в фигурный вырез затворной рамы); продвинуть затвор вперед.</a:t>
            </a:r>
            <a:endParaRPr lang="ru-RU" altLang="en-US">
              <a:latin typeface="Arial" panose="020B0604020202020204" pitchFamily="34" charset="0"/>
              <a:cs typeface="Arial" panose="020B0604020202020204" pitchFamily="34" charset="0"/>
            </a:endParaRPr>
          </a:p>
          <a:p>
            <a:endParaRPr lang="ru-RU" altLang="en-US">
              <a:latin typeface="Arial" panose="020B0604020202020204" pitchFamily="34" charset="0"/>
              <a:cs typeface="Arial" panose="020B0604020202020204" pitchFamily="34" charset="0"/>
            </a:endParaRPr>
          </a:p>
          <a:p>
            <a:endParaRPr lang="ru-RU" altLang="en-US">
              <a:latin typeface="Arial" panose="020B0604020202020204" pitchFamily="34" charset="0"/>
              <a:cs typeface="Arial" panose="020B060402020202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2147482612" descr="IMG_2340"/>
          <p:cNvPicPr>
            <a:picLocks noChangeAspect="1"/>
          </p:cNvPicPr>
          <p:nvPr/>
        </p:nvPicPr>
        <p:blipFill>
          <a:blip r:embed="rId1"/>
          <a:stretch>
            <a:fillRect/>
          </a:stretch>
        </p:blipFill>
        <p:spPr>
          <a:xfrm>
            <a:off x="107950" y="44450"/>
            <a:ext cx="4558030" cy="2821940"/>
          </a:xfrm>
          <a:prstGeom prst="rect">
            <a:avLst/>
          </a:prstGeom>
          <a:noFill/>
          <a:ln w="9525">
            <a:noFill/>
          </a:ln>
        </p:spPr>
      </p:pic>
      <p:pic>
        <p:nvPicPr>
          <p:cNvPr id="3" name="Изображение -2147482608" descr="IMG_2339"/>
          <p:cNvPicPr>
            <a:picLocks noChangeAspect="1"/>
          </p:cNvPicPr>
          <p:nvPr/>
        </p:nvPicPr>
        <p:blipFill>
          <a:blip r:embed="rId2"/>
          <a:stretch>
            <a:fillRect/>
          </a:stretch>
        </p:blipFill>
        <p:spPr>
          <a:xfrm>
            <a:off x="4669155" y="2866390"/>
            <a:ext cx="4402455" cy="3953510"/>
          </a:xfrm>
          <a:prstGeom prst="rect">
            <a:avLst/>
          </a:prstGeom>
          <a:noFill/>
          <a:ln w="9525">
            <a:noFill/>
          </a:ln>
        </p:spPr>
      </p:pic>
      <p:sp>
        <p:nvSpPr>
          <p:cNvPr id="1073743048" name="Текстовое поле 1073743047"/>
          <p:cNvSpPr txBox="1"/>
          <p:nvPr/>
        </p:nvSpPr>
        <p:spPr>
          <a:xfrm>
            <a:off x="4669155" y="44450"/>
            <a:ext cx="4478020" cy="1514475"/>
          </a:xfrm>
          <a:prstGeom prst="rect">
            <a:avLst/>
          </a:prstGeom>
          <a:solidFill>
            <a:srgbClr val="FFFFFF"/>
          </a:solidFill>
          <a:ln w="9525">
            <a:noFill/>
          </a:ln>
        </p:spPr>
        <p:txBody>
          <a:bodyPr wrap="square"/>
          <a:p>
            <a:pPr algn="ctr"/>
            <a:r>
              <a:rPr lang="ru-RU" altLang="en-US" b="1">
                <a:latin typeface="Arial" panose="020B0604020202020204" pitchFamily="34" charset="0"/>
                <a:cs typeface="Arial" panose="020B0604020202020204" pitchFamily="34" charset="0"/>
              </a:rPr>
              <a:t>4. Присоединить затворную раму с затвором к ствольной коробке.</a:t>
            </a:r>
            <a:endParaRPr lang="ru-RU" altLang="en-US">
              <a:latin typeface="Arial" panose="020B0604020202020204" pitchFamily="34" charset="0"/>
              <a:cs typeface="Arial" panose="020B0604020202020204" pitchFamily="34" charset="0"/>
            </a:endParaRPr>
          </a:p>
          <a:p>
            <a:pPr algn="just"/>
            <a:r>
              <a:rPr lang="ru-RU" altLang="en-US">
                <a:latin typeface="Arial" panose="020B0604020202020204" pitchFamily="34" charset="0"/>
                <a:cs typeface="Arial" panose="020B0604020202020204" pitchFamily="34" charset="0"/>
              </a:rPr>
              <a:t>    </a:t>
            </a:r>
            <a:r>
              <a:rPr lang="ru-RU" altLang="en-US" sz="1600">
                <a:latin typeface="Arial" panose="020B0604020202020204" pitchFamily="34" charset="0"/>
                <a:cs typeface="Arial" panose="020B0604020202020204" pitchFamily="34" charset="0"/>
              </a:rPr>
              <a:t>Взять затворную раму за извлекатель правой рукой так, чтобы затвор удерживался большим пальцем в переднем положении. Левой-рукой взять пулемет за пистолетную рукоятку, указательным пальцем нажать на спусковой крючок, правой рукой ввести в ствольную коробку затворную раму с газовым поршнем; продвинуть затворную раму вперед до отказа.</a:t>
            </a:r>
            <a:endParaRPr lang="ru-RU" altLang="en-US">
              <a:latin typeface="Arial" panose="020B0604020202020204" pitchFamily="34" charset="0"/>
              <a:cs typeface="Arial" panose="020B0604020202020204" pitchFamily="34" charset="0"/>
            </a:endParaRPr>
          </a:p>
          <a:p>
            <a:pPr marL="381000" algn="just"/>
            <a:endParaRPr lang="ru-RU" altLang="en-US">
              <a:latin typeface="Arial" panose="020B0604020202020204" pitchFamily="34" charset="0"/>
              <a:cs typeface="Arial" panose="020B0604020202020204" pitchFamily="34" charset="0"/>
            </a:endParaRPr>
          </a:p>
          <a:p>
            <a:endParaRPr lang="ru-RU" altLang="en-US">
              <a:latin typeface="Arial" panose="020B0604020202020204" pitchFamily="34" charset="0"/>
              <a:cs typeface="Arial" panose="020B0604020202020204" pitchFamily="34" charset="0"/>
            </a:endParaRPr>
          </a:p>
          <a:p>
            <a:endParaRPr lang="ru-RU" altLang="en-US">
              <a:latin typeface="Arial" panose="020B0604020202020204" pitchFamily="34" charset="0"/>
              <a:cs typeface="Arial" panose="020B0604020202020204" pitchFamily="34" charset="0"/>
            </a:endParaRPr>
          </a:p>
        </p:txBody>
      </p:sp>
      <p:sp>
        <p:nvSpPr>
          <p:cNvPr id="1073743051" name="Текстовое поле 1073743050"/>
          <p:cNvSpPr txBox="1"/>
          <p:nvPr/>
        </p:nvSpPr>
        <p:spPr>
          <a:xfrm>
            <a:off x="0" y="2866390"/>
            <a:ext cx="4700905" cy="3924935"/>
          </a:xfrm>
          <a:prstGeom prst="rect">
            <a:avLst/>
          </a:prstGeom>
          <a:solidFill>
            <a:srgbClr val="FFFFFF"/>
          </a:solidFill>
          <a:ln w="9525">
            <a:noFill/>
          </a:ln>
        </p:spPr>
        <p:txBody>
          <a:bodyPr wrap="square"/>
          <a:p>
            <a:pPr algn="ctr"/>
            <a:r>
              <a:rPr lang="ru-RU" altLang="en-US" b="1">
                <a:latin typeface="Arial" panose="020B0604020202020204" pitchFamily="34" charset="0"/>
                <a:cs typeface="Arial" panose="020B0604020202020204" pitchFamily="34" charset="0"/>
              </a:rPr>
              <a:t>5. Присоединить направляющий стержень с возвратно-боевой пружиной</a:t>
            </a:r>
            <a:r>
              <a:rPr lang="ru-RU" altLang="en-US" b="1"/>
              <a:t>.</a:t>
            </a:r>
            <a:endParaRPr lang="ru-RU" altLang="en-US"/>
          </a:p>
          <a:p>
            <a:pPr algn="just"/>
            <a:r>
              <a:rPr lang="ru-RU" altLang="en-US"/>
              <a:t>     </a:t>
            </a:r>
            <a:r>
              <a:rPr lang="ru-RU" altLang="en-US" sz="1600">
                <a:latin typeface="Arial" panose="020B0604020202020204" pitchFamily="34" charset="0"/>
                <a:cs typeface="Arial" panose="020B0604020202020204" pitchFamily="34" charset="0"/>
              </a:rPr>
              <a:t>Взять направляющий стержень в правую руку и надеть на него возвратно-боевую пружину так, чтобы первый виток пружины вошел в кольцевую проточку стержня. Удерживая пулемет левой рукой за пистолетную рукоятку, правой рукой ввести направляющий стержень с возвратно-боевой пружиной в канал затворной рамы; сжимая возвратно-боевую пружину, подать направляющий стержень вперед и опустить вниз до отказа; ввести выступ направляющего стержня в отверстие колодки приклада.</a:t>
            </a:r>
            <a:endParaRPr lang="ru-RU" altLang="en-US"/>
          </a:p>
          <a:p>
            <a:pPr marL="381000" algn="just"/>
            <a:endParaRPr lang="ru-RU" altLang="en-US"/>
          </a:p>
          <a:p>
            <a:endParaRPr lang="ru-RU" altLang="en-US"/>
          </a:p>
          <a:p>
            <a:endParaRPr lang="ru-RU" alt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2147482607" descr="IMG_2334"/>
          <p:cNvPicPr>
            <a:picLocks noChangeAspect="1"/>
          </p:cNvPicPr>
          <p:nvPr/>
        </p:nvPicPr>
        <p:blipFill>
          <a:blip r:embed="rId1"/>
          <a:stretch>
            <a:fillRect/>
          </a:stretch>
        </p:blipFill>
        <p:spPr>
          <a:xfrm>
            <a:off x="35560" y="44450"/>
            <a:ext cx="4432300" cy="3641090"/>
          </a:xfrm>
          <a:prstGeom prst="rect">
            <a:avLst/>
          </a:prstGeom>
          <a:noFill/>
          <a:ln w="9525">
            <a:noFill/>
          </a:ln>
        </p:spPr>
      </p:pic>
      <p:pic>
        <p:nvPicPr>
          <p:cNvPr id="3" name="Изображение -2147482606" descr="IMG_2338"/>
          <p:cNvPicPr>
            <a:picLocks noChangeAspect="1"/>
          </p:cNvPicPr>
          <p:nvPr/>
        </p:nvPicPr>
        <p:blipFill>
          <a:blip r:embed="rId2"/>
          <a:stretch>
            <a:fillRect/>
          </a:stretch>
        </p:blipFill>
        <p:spPr>
          <a:xfrm>
            <a:off x="4664075" y="3685540"/>
            <a:ext cx="4455160" cy="3114675"/>
          </a:xfrm>
          <a:prstGeom prst="rect">
            <a:avLst/>
          </a:prstGeom>
          <a:noFill/>
          <a:ln w="9525">
            <a:noFill/>
          </a:ln>
        </p:spPr>
      </p:pic>
      <p:sp>
        <p:nvSpPr>
          <p:cNvPr id="1073743053" name="Текстовое поле 1073743052"/>
          <p:cNvSpPr txBox="1"/>
          <p:nvPr/>
        </p:nvSpPr>
        <p:spPr>
          <a:xfrm>
            <a:off x="4467860" y="980440"/>
            <a:ext cx="4632325" cy="965200"/>
          </a:xfrm>
          <a:prstGeom prst="rect">
            <a:avLst/>
          </a:prstGeom>
          <a:solidFill>
            <a:srgbClr val="FFFFFF"/>
          </a:solidFill>
          <a:ln w="9525">
            <a:noFill/>
          </a:ln>
        </p:spPr>
        <p:txBody>
          <a:bodyPr wrap="square"/>
          <a:p>
            <a:pPr algn="ctr"/>
            <a:r>
              <a:rPr lang="ru-RU" altLang="en-US" b="1">
                <a:latin typeface="Arial" panose="020B0604020202020204" pitchFamily="34" charset="0"/>
                <a:cs typeface="Arial" panose="020B0604020202020204" pitchFamily="34" charset="0"/>
              </a:rPr>
              <a:t>6. Опустить основание приемника и, закрыть крышку ствольной коробки.</a:t>
            </a:r>
            <a:endParaRPr lang="ru-RU" altLang="en-US">
              <a:latin typeface="Arial" panose="020B0604020202020204" pitchFamily="34" charset="0"/>
              <a:cs typeface="Arial" panose="020B0604020202020204" pitchFamily="34" charset="0"/>
            </a:endParaRPr>
          </a:p>
          <a:p>
            <a:pPr algn="just"/>
            <a:r>
              <a:rPr lang="ru-RU" altLang="en-US">
                <a:latin typeface="Arial" panose="020B0604020202020204" pitchFamily="34" charset="0"/>
                <a:cs typeface="Arial" panose="020B0604020202020204" pitchFamily="34" charset="0"/>
              </a:rPr>
              <a:t>    Отвести затворную раму назад до отказа и, нажимая на спусковой крючок, проверить правильность сборки.</a:t>
            </a:r>
            <a:endParaRPr lang="ru-RU" altLang="en-US">
              <a:latin typeface="Arial" panose="020B0604020202020204" pitchFamily="34" charset="0"/>
              <a:cs typeface="Arial" panose="020B0604020202020204" pitchFamily="34" charset="0"/>
            </a:endParaRPr>
          </a:p>
          <a:p>
            <a:endParaRPr lang="ru-RU" altLang="en-US">
              <a:latin typeface="Arial" panose="020B0604020202020204" pitchFamily="34" charset="0"/>
              <a:cs typeface="Arial" panose="020B0604020202020204" pitchFamily="34" charset="0"/>
            </a:endParaRPr>
          </a:p>
          <a:p>
            <a:endParaRPr lang="ru-RU" altLang="en-US">
              <a:latin typeface="Arial" panose="020B0604020202020204" pitchFamily="34" charset="0"/>
              <a:cs typeface="Arial" panose="020B0604020202020204" pitchFamily="34" charset="0"/>
            </a:endParaRPr>
          </a:p>
        </p:txBody>
      </p:sp>
      <p:sp>
        <p:nvSpPr>
          <p:cNvPr id="1073743055" name="Текстовое поле 1073743054"/>
          <p:cNvSpPr txBox="1"/>
          <p:nvPr/>
        </p:nvSpPr>
        <p:spPr>
          <a:xfrm>
            <a:off x="35560" y="4149090"/>
            <a:ext cx="4677410" cy="800100"/>
          </a:xfrm>
          <a:prstGeom prst="rect">
            <a:avLst/>
          </a:prstGeom>
          <a:solidFill>
            <a:srgbClr val="FFFFFF"/>
          </a:solidFill>
          <a:ln w="9525">
            <a:noFill/>
          </a:ln>
        </p:spPr>
        <p:txBody>
          <a:bodyPr wrap="square"/>
          <a:p>
            <a:pPr algn="ctr"/>
            <a:r>
              <a:rPr lang="ru-RU" altLang="en-US" b="1">
                <a:latin typeface="Arial" panose="020B0604020202020204" pitchFamily="34" charset="0"/>
                <a:cs typeface="Arial" panose="020B0604020202020204" pitchFamily="34" charset="0"/>
              </a:rPr>
              <a:t>7. Присоединить звенья шомпола к ноге сошки.</a:t>
            </a:r>
            <a:endParaRPr lang="ru-RU" altLang="en-US">
              <a:latin typeface="Arial" panose="020B0604020202020204" pitchFamily="34" charset="0"/>
              <a:cs typeface="Arial" panose="020B0604020202020204" pitchFamily="34" charset="0"/>
            </a:endParaRPr>
          </a:p>
          <a:p>
            <a:pPr algn="just"/>
            <a:r>
              <a:rPr lang="ru-RU" altLang="en-US">
                <a:latin typeface="Arial" panose="020B0604020202020204" pitchFamily="34" charset="0"/>
                <a:cs typeface="Arial" panose="020B0604020202020204" pitchFamily="34" charset="0"/>
              </a:rPr>
              <a:t>    Отвести передвижной хомутик вверх и вставить звенья шомпола в полость правой ноги сошки, опустить передвижной хомутик вниз. </a:t>
            </a:r>
            <a:endParaRPr lang="ru-RU" altLang="en-US">
              <a:latin typeface="Arial" panose="020B0604020202020204" pitchFamily="34" charset="0"/>
              <a:cs typeface="Arial" panose="020B0604020202020204" pitchFamily="34" charset="0"/>
            </a:endParaRPr>
          </a:p>
          <a:p>
            <a:endParaRPr lang="ru-RU" altLang="en-US">
              <a:latin typeface="Arial" panose="020B0604020202020204" pitchFamily="34" charset="0"/>
              <a:cs typeface="Arial" panose="020B0604020202020204" pitchFamily="34" charset="0"/>
            </a:endParaRPr>
          </a:p>
          <a:p>
            <a:endParaRPr lang="ru-RU" altLang="en-US">
              <a:latin typeface="Arial" panose="020B0604020202020204" pitchFamily="34" charset="0"/>
              <a:cs typeface="Arial" panose="020B060402020202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2147482605" descr="IMG_2337"/>
          <p:cNvPicPr>
            <a:picLocks noChangeAspect="1"/>
          </p:cNvPicPr>
          <p:nvPr/>
        </p:nvPicPr>
        <p:blipFill>
          <a:blip r:embed="rId1"/>
          <a:stretch>
            <a:fillRect/>
          </a:stretch>
        </p:blipFill>
        <p:spPr>
          <a:xfrm>
            <a:off x="35560" y="44450"/>
            <a:ext cx="3164840" cy="2534920"/>
          </a:xfrm>
          <a:prstGeom prst="rect">
            <a:avLst/>
          </a:prstGeom>
          <a:noFill/>
          <a:ln w="9525">
            <a:noFill/>
          </a:ln>
        </p:spPr>
      </p:pic>
      <p:pic>
        <p:nvPicPr>
          <p:cNvPr id="3" name="Изображение -2147482604" descr="IMG_2333"/>
          <p:cNvPicPr>
            <a:picLocks noChangeAspect="1"/>
          </p:cNvPicPr>
          <p:nvPr/>
        </p:nvPicPr>
        <p:blipFill>
          <a:blip r:embed="rId2"/>
          <a:stretch>
            <a:fillRect/>
          </a:stretch>
        </p:blipFill>
        <p:spPr>
          <a:xfrm>
            <a:off x="5978525" y="2204720"/>
            <a:ext cx="3165475" cy="2724150"/>
          </a:xfrm>
          <a:prstGeom prst="rect">
            <a:avLst/>
          </a:prstGeom>
          <a:noFill/>
          <a:ln w="9525">
            <a:noFill/>
          </a:ln>
        </p:spPr>
      </p:pic>
      <p:pic>
        <p:nvPicPr>
          <p:cNvPr id="4" name="Изображение -2147482603" descr="IMG_2332"/>
          <p:cNvPicPr>
            <a:picLocks noChangeAspect="1"/>
          </p:cNvPicPr>
          <p:nvPr/>
        </p:nvPicPr>
        <p:blipFill>
          <a:blip r:embed="rId3"/>
          <a:stretch>
            <a:fillRect/>
          </a:stretch>
        </p:blipFill>
        <p:spPr>
          <a:xfrm>
            <a:off x="35560" y="4080510"/>
            <a:ext cx="3164840" cy="2727325"/>
          </a:xfrm>
          <a:prstGeom prst="rect">
            <a:avLst/>
          </a:prstGeom>
          <a:noFill/>
          <a:ln w="9525">
            <a:noFill/>
          </a:ln>
        </p:spPr>
      </p:pic>
      <p:sp>
        <p:nvSpPr>
          <p:cNvPr id="1073743058" name="Текстовое поле 1073743057"/>
          <p:cNvSpPr txBox="1"/>
          <p:nvPr/>
        </p:nvSpPr>
        <p:spPr>
          <a:xfrm>
            <a:off x="3204210" y="404495"/>
            <a:ext cx="5927090" cy="1066800"/>
          </a:xfrm>
          <a:prstGeom prst="rect">
            <a:avLst/>
          </a:prstGeom>
          <a:solidFill>
            <a:srgbClr val="FFFFFF"/>
          </a:solidFill>
          <a:ln w="9525">
            <a:noFill/>
          </a:ln>
        </p:spPr>
        <p:txBody>
          <a:bodyPr wrap="square"/>
          <a:p>
            <a:pPr algn="ctr"/>
            <a:r>
              <a:rPr lang="ru-RU" altLang="en-US" b="1">
                <a:latin typeface="Arial" panose="020B0604020202020204" pitchFamily="34" charset="0"/>
                <a:cs typeface="Arial" panose="020B0604020202020204" pitchFamily="34" charset="0"/>
              </a:rPr>
              <a:t>8. Вложить пенал с принадлежностью в гнездо приклада.</a:t>
            </a:r>
            <a:endParaRPr lang="ru-RU" altLang="en-US">
              <a:latin typeface="Arial" panose="020B0604020202020204" pitchFamily="34" charset="0"/>
              <a:cs typeface="Arial" panose="020B0604020202020204" pitchFamily="34" charset="0"/>
            </a:endParaRPr>
          </a:p>
          <a:p>
            <a:pPr algn="just"/>
            <a:r>
              <a:rPr lang="ru-RU" altLang="en-US">
                <a:latin typeface="Arial" panose="020B0604020202020204" pitchFamily="34" charset="0"/>
                <a:cs typeface="Arial" panose="020B0604020202020204" pitchFamily="34" charset="0"/>
              </a:rPr>
              <a:t>   Уложить принадлежность в пенал и закрыть его крышкой, вложить пенал дном в гнездо приклада и утопить его так, чтобы гнездо закрылось крышкой.</a:t>
            </a:r>
            <a:endParaRPr lang="ru-RU" altLang="en-US">
              <a:latin typeface="Arial" panose="020B0604020202020204" pitchFamily="34" charset="0"/>
              <a:cs typeface="Arial" panose="020B0604020202020204" pitchFamily="34" charset="0"/>
            </a:endParaRPr>
          </a:p>
          <a:p>
            <a:endParaRPr lang="ru-RU" altLang="en-US">
              <a:latin typeface="Arial" panose="020B0604020202020204" pitchFamily="34" charset="0"/>
              <a:cs typeface="Arial" panose="020B0604020202020204" pitchFamily="34" charset="0"/>
            </a:endParaRPr>
          </a:p>
          <a:p>
            <a:endParaRPr lang="ru-RU" altLang="en-US">
              <a:latin typeface="Arial" panose="020B0604020202020204" pitchFamily="34" charset="0"/>
              <a:cs typeface="Arial" panose="020B0604020202020204" pitchFamily="34" charset="0"/>
            </a:endParaRPr>
          </a:p>
        </p:txBody>
      </p:sp>
      <p:sp>
        <p:nvSpPr>
          <p:cNvPr id="1073743059" name="Текстовое поле 1073743058"/>
          <p:cNvSpPr txBox="1"/>
          <p:nvPr/>
        </p:nvSpPr>
        <p:spPr>
          <a:xfrm>
            <a:off x="35560" y="2636520"/>
            <a:ext cx="5942965" cy="863600"/>
          </a:xfrm>
          <a:prstGeom prst="rect">
            <a:avLst/>
          </a:prstGeom>
          <a:solidFill>
            <a:srgbClr val="FFFFFF"/>
          </a:solidFill>
          <a:ln w="9525">
            <a:noFill/>
          </a:ln>
        </p:spPr>
        <p:txBody>
          <a:bodyPr wrap="square"/>
          <a:p>
            <a:pPr algn="ctr"/>
            <a:r>
              <a:rPr lang="ru-RU" altLang="en-US" b="1">
                <a:latin typeface="Arial" panose="020B0604020202020204" pitchFamily="34" charset="0"/>
                <a:cs typeface="Arial" panose="020B0604020202020204" pitchFamily="34" charset="0"/>
              </a:rPr>
              <a:t>9. Присоединить коробку с лентой к пулемету.</a:t>
            </a:r>
            <a:endParaRPr lang="ru-RU" altLang="en-US">
              <a:latin typeface="Arial" panose="020B0604020202020204" pitchFamily="34" charset="0"/>
              <a:cs typeface="Arial" panose="020B0604020202020204" pitchFamily="34" charset="0"/>
            </a:endParaRPr>
          </a:p>
          <a:p>
            <a:pPr algn="just"/>
            <a:r>
              <a:rPr lang="ru-RU" altLang="en-US">
                <a:latin typeface="Arial" panose="020B0604020202020204" pitchFamily="34" charset="0"/>
                <a:cs typeface="Arial" panose="020B0604020202020204" pitchFamily="34" charset="0"/>
              </a:rPr>
              <a:t>    Приподнимая правой рукой приклад кверху и поворачивая пулемет влево, левой рукой присоединить коробку с лентой к кронштейну ствольной коробки.</a:t>
            </a:r>
            <a:endParaRPr lang="ru-RU" altLang="en-US">
              <a:latin typeface="Arial" panose="020B0604020202020204" pitchFamily="34" charset="0"/>
              <a:cs typeface="Arial" panose="020B0604020202020204" pitchFamily="34" charset="0"/>
            </a:endParaRPr>
          </a:p>
          <a:p>
            <a:pPr algn="just"/>
            <a:endParaRPr lang="ru-RU" altLang="en-US">
              <a:latin typeface="Arial" panose="020B0604020202020204" pitchFamily="34" charset="0"/>
              <a:cs typeface="Arial" panose="020B0604020202020204" pitchFamily="34" charset="0"/>
            </a:endParaRPr>
          </a:p>
          <a:p>
            <a:pPr algn="just"/>
            <a:endParaRPr lang="ru-RU" altLang="en-US">
              <a:latin typeface="Arial" panose="020B0604020202020204" pitchFamily="34" charset="0"/>
              <a:cs typeface="Arial" panose="020B0604020202020204" pitchFamily="34" charset="0"/>
            </a:endParaRPr>
          </a:p>
          <a:p>
            <a:endParaRPr lang="ru-RU" altLang="en-US">
              <a:latin typeface="Arial" panose="020B0604020202020204" pitchFamily="34" charset="0"/>
              <a:cs typeface="Arial" panose="020B0604020202020204" pitchFamily="34" charset="0"/>
            </a:endParaRPr>
          </a:p>
          <a:p>
            <a:endParaRPr lang="ru-RU" altLang="en-US">
              <a:latin typeface="Arial" panose="020B0604020202020204" pitchFamily="34" charset="0"/>
              <a:cs typeface="Arial" panose="020B0604020202020204" pitchFamily="34" charset="0"/>
            </a:endParaRPr>
          </a:p>
        </p:txBody>
      </p:sp>
      <p:sp>
        <p:nvSpPr>
          <p:cNvPr id="1073743061" name="Текстовое поле 1073743060"/>
          <p:cNvSpPr txBox="1"/>
          <p:nvPr/>
        </p:nvSpPr>
        <p:spPr>
          <a:xfrm>
            <a:off x="3200400" y="5229225"/>
            <a:ext cx="5927090" cy="927100"/>
          </a:xfrm>
          <a:prstGeom prst="rect">
            <a:avLst/>
          </a:prstGeom>
          <a:solidFill>
            <a:srgbClr val="FFFFFF"/>
          </a:solidFill>
          <a:ln w="9525">
            <a:noFill/>
          </a:ln>
        </p:spPr>
        <p:txBody>
          <a:bodyPr wrap="square"/>
          <a:p>
            <a:pPr algn="ctr"/>
            <a:r>
              <a:rPr lang="ru-RU" altLang="en-US" b="1">
                <a:latin typeface="Arial" panose="020B0604020202020204" pitchFamily="34" charset="0"/>
                <a:cs typeface="Arial" panose="020B0604020202020204" pitchFamily="34" charset="0"/>
              </a:rPr>
              <a:t>10. Сложить ноги сошки.</a:t>
            </a:r>
            <a:endParaRPr lang="ru-RU" altLang="en-US">
              <a:latin typeface="Arial" panose="020B0604020202020204" pitchFamily="34" charset="0"/>
              <a:cs typeface="Arial" panose="020B0604020202020204" pitchFamily="34" charset="0"/>
            </a:endParaRPr>
          </a:p>
          <a:p>
            <a:pPr algn="just"/>
            <a:r>
              <a:rPr lang="ru-RU" altLang="en-US">
                <a:latin typeface="Arial" panose="020B0604020202020204" pitchFamily="34" charset="0"/>
                <a:cs typeface="Arial" panose="020B0604020202020204" pitchFamily="34" charset="0"/>
              </a:rPr>
              <a:t>    Правой рукой поставить пулемёт в вертикальное положение; левой рукой, несколько сведя ноги сошки, прижать их к стволу и скрепить пружинной застёжкой.</a:t>
            </a:r>
            <a:endParaRPr lang="ru-RU" altLang="en-US">
              <a:latin typeface="Arial" panose="020B0604020202020204" pitchFamily="34" charset="0"/>
              <a:cs typeface="Arial" panose="020B0604020202020204" pitchFamily="34" charset="0"/>
            </a:endParaRPr>
          </a:p>
          <a:p>
            <a:endParaRPr lang="ru-RU" altLang="en-US">
              <a:latin typeface="Arial" panose="020B0604020202020204" pitchFamily="34" charset="0"/>
              <a:cs typeface="Arial" panose="020B0604020202020204" pitchFamily="34" charset="0"/>
            </a:endParaRPr>
          </a:p>
          <a:p>
            <a:endParaRPr lang="ru-RU" altLang="en-US">
              <a:latin typeface="Arial" panose="020B0604020202020204" pitchFamily="34" charset="0"/>
              <a:cs typeface="Arial" panose="020B060402020202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овое поле 3"/>
          <p:cNvSpPr txBox="1"/>
          <p:nvPr/>
        </p:nvSpPr>
        <p:spPr>
          <a:xfrm>
            <a:off x="0" y="1628775"/>
            <a:ext cx="9144000" cy="2061210"/>
          </a:xfrm>
          <a:prstGeom prst="rect">
            <a:avLst/>
          </a:prstGeom>
          <a:noFill/>
        </p:spPr>
        <p:txBody>
          <a:bodyPr wrap="square" rtlCol="0" anchor="t">
            <a:spAutoFit/>
          </a:bodyPr>
          <a:p>
            <a:pPr algn="ctr"/>
            <a:r>
              <a:rPr lang="ru-RU" sz="3200" b="1" dirty="0">
                <a:solidFill>
                  <a:srgbClr val="FF0000"/>
                </a:solidFill>
                <a:latin typeface="Arial" panose="020B0604020202020204" pitchFamily="34" charset="0"/>
                <a:cs typeface="Arial" panose="020B0604020202020204" pitchFamily="34" charset="0"/>
                <a:sym typeface="+mn-ea"/>
              </a:rPr>
              <a:t>Условия и порядок выполнения нормативов Н-О-13,14 по неполной разборке и сборке</a:t>
            </a:r>
            <a:endParaRPr lang="ru-RU" sz="3200" b="1" dirty="0">
              <a:solidFill>
                <a:srgbClr val="FF0000"/>
              </a:solidFill>
              <a:latin typeface="Arial" panose="020B0604020202020204" pitchFamily="34" charset="0"/>
              <a:cs typeface="Arial" panose="020B0604020202020204" pitchFamily="34" charset="0"/>
              <a:sym typeface="+mn-ea"/>
            </a:endParaRPr>
          </a:p>
          <a:p>
            <a:pPr algn="ctr"/>
            <a:r>
              <a:rPr lang="ru-RU" sz="3200" b="1" dirty="0">
                <a:solidFill>
                  <a:srgbClr val="FF0000"/>
                </a:solidFill>
                <a:latin typeface="Arial" panose="020B0604020202020204" pitchFamily="34" charset="0"/>
                <a:cs typeface="Arial" panose="020B0604020202020204" pitchFamily="34" charset="0"/>
                <a:sym typeface="+mn-ea"/>
              </a:rPr>
              <a:t>  снайперской винтовки Драгунова (СВД).</a:t>
            </a:r>
            <a:endParaRPr lang="ru-RU" altLang="en-US" sz="3200" b="1" dirty="0">
              <a:solidFill>
                <a:srgbClr val="FF0000"/>
              </a:solidFill>
              <a:latin typeface="Arial" panose="020B0604020202020204" pitchFamily="34" charset="0"/>
              <a:cs typeface="Arial" panose="020B0604020202020204" pitchFamily="34" charset="0"/>
              <a:sym typeface="+mn-ea"/>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Таблица 6"/>
          <p:cNvGraphicFramePr/>
          <p:nvPr/>
        </p:nvGraphicFramePr>
        <p:xfrm>
          <a:off x="35560" y="3276600"/>
          <a:ext cx="9096375" cy="3322320"/>
        </p:xfrm>
        <a:graphic>
          <a:graphicData uri="http://schemas.openxmlformats.org/drawingml/2006/table">
            <a:tbl>
              <a:tblPr firstRow="1" bandRow="1">
                <a:tableStyleId>{5C22544A-7EE6-4342-B048-85BDC9FD1C3A}</a:tableStyleId>
              </a:tblPr>
              <a:tblGrid>
                <a:gridCol w="4580255"/>
                <a:gridCol w="4516120"/>
              </a:tblGrid>
              <a:tr h="381000">
                <a:tc gridSpan="2">
                  <a:txBody>
                    <a:bodyPr/>
                    <a:p>
                      <a:pPr algn="ctr">
                        <a:buNone/>
                      </a:pPr>
                      <a:r>
                        <a:rPr sz="1800">
                          <a:sym typeface="+mn-ea"/>
                        </a:rPr>
                        <a:t>В конце сборки пулемета сложить ноги сошки.</a:t>
                      </a:r>
                      <a:endParaRPr lang="ru-RU" altLang="en-US"/>
                    </a:p>
                  </a:txBody>
                  <a:tcPr/>
                </a:tc>
                <a:tc hMerge="1">
                  <a:tcPr/>
                </a:tc>
              </a:tr>
              <a:tr h="381000">
                <a:tc>
                  <a:txBody>
                    <a:bodyPr/>
                    <a:p>
                      <a:pPr>
                        <a:buNone/>
                      </a:pPr>
                      <a:r>
                        <a:rPr sz="1800" b="1">
                          <a:sym typeface="+mn-ea"/>
                        </a:rPr>
                        <a:t>1. </a:t>
                      </a:r>
                      <a:r>
                        <a:rPr lang="ru-RU" sz="1800" b="1" dirty="0" smtClean="0">
                          <a:sym typeface="+mn-ea"/>
                        </a:rPr>
                        <a:t>Присоединить газовый поршень и толкатель с пружиной</a:t>
                      </a:r>
                      <a:r>
                        <a:rPr lang="ru-RU" sz="1800" b="1" dirty="0" smtClean="0">
                          <a:sym typeface="+mn-ea"/>
                        </a:rPr>
                        <a:t>.</a:t>
                      </a:r>
                      <a:endParaRPr lang="ru-RU" sz="1800" b="1">
                        <a:sym typeface="+mn-ea"/>
                      </a:endParaRPr>
                    </a:p>
                  </a:txBody>
                  <a:tcPr/>
                </a:tc>
                <a:tc>
                  <a:txBody>
                    <a:bodyPr/>
                    <a:p>
                      <a:pPr>
                        <a:buNone/>
                      </a:pPr>
                      <a:r>
                        <a:rPr lang="ru-RU" sz="1800" b="1">
                          <a:sym typeface="+mn-ea"/>
                        </a:rPr>
                        <a:t>6</a:t>
                      </a:r>
                      <a:r>
                        <a:rPr sz="1800" b="1">
                          <a:sym typeface="+mn-ea"/>
                        </a:rPr>
                        <a:t>. </a:t>
                      </a:r>
                      <a:r>
                        <a:rPr lang="ru-RU" sz="1800" b="1" dirty="0" smtClean="0">
                          <a:sym typeface="+mn-ea"/>
                        </a:rPr>
                        <a:t>Присоединить  крышку ствольной   коробки   с   возвратным   механизмом</a:t>
                      </a:r>
                      <a:r>
                        <a:rPr lang="ru-RU" sz="1800" b="1">
                          <a:sym typeface="+mn-ea"/>
                        </a:rPr>
                        <a:t>.</a:t>
                      </a:r>
                      <a:endParaRPr lang="ru-RU" sz="1800" b="1">
                        <a:sym typeface="+mn-ea"/>
                      </a:endParaRPr>
                    </a:p>
                  </a:txBody>
                  <a:tcPr/>
                </a:tc>
              </a:tr>
              <a:tr h="640080">
                <a:tc>
                  <a:txBody>
                    <a:bodyPr/>
                    <a:p>
                      <a:pPr>
                        <a:buNone/>
                      </a:pPr>
                      <a:r>
                        <a:rPr sz="1800" b="1">
                          <a:sym typeface="+mn-ea"/>
                        </a:rPr>
                        <a:t>2. </a:t>
                      </a:r>
                      <a:r>
                        <a:rPr lang="ru-RU" sz="1800" b="1" dirty="0">
                          <a:sym typeface="+mn-ea"/>
                        </a:rPr>
                        <a:t>Присоединить    ствольные    накладки</a:t>
                      </a:r>
                      <a:r>
                        <a:rPr lang="ru-RU" sz="1800" b="1">
                          <a:sym typeface="+mn-ea"/>
                        </a:rPr>
                        <a:t>.</a:t>
                      </a:r>
                      <a:endParaRPr lang="ru-RU" sz="1800" b="1">
                        <a:sym typeface="+mn-ea"/>
                      </a:endParaRPr>
                    </a:p>
                  </a:txBody>
                  <a:tcPr/>
                </a:tc>
                <a:tc>
                  <a:txBody>
                    <a:bodyPr/>
                    <a:p>
                      <a:pPr>
                        <a:buNone/>
                      </a:pPr>
                      <a:r>
                        <a:rPr lang="ru-RU" sz="1800" b="1">
                          <a:sym typeface="+mn-ea"/>
                        </a:rPr>
                        <a:t>7</a:t>
                      </a:r>
                      <a:r>
                        <a:rPr sz="1800" b="1">
                          <a:sym typeface="+mn-ea"/>
                        </a:rPr>
                        <a:t>. </a:t>
                      </a:r>
                      <a:r>
                        <a:rPr lang="ru-RU" sz="1800" b="1" dirty="0" smtClean="0">
                          <a:sym typeface="+mn-ea"/>
                        </a:rPr>
                        <a:t>Присоединить щеку  приклада</a:t>
                      </a:r>
                      <a:r>
                        <a:rPr lang="ru-RU" sz="1800" b="1">
                          <a:sym typeface="+mn-ea"/>
                        </a:rPr>
                        <a:t>.</a:t>
                      </a:r>
                      <a:endParaRPr lang="ru-RU" sz="1800" b="1">
                        <a:sym typeface="+mn-ea"/>
                      </a:endParaRPr>
                    </a:p>
                  </a:txBody>
                  <a:tcPr/>
                </a:tc>
              </a:tr>
              <a:tr h="389890">
                <a:tc>
                  <a:txBody>
                    <a:bodyPr/>
                    <a:p>
                      <a:pPr>
                        <a:buNone/>
                      </a:pPr>
                      <a:r>
                        <a:rPr lang="ru-RU" sz="1800" b="1">
                          <a:sym typeface="+mn-ea"/>
                        </a:rPr>
                        <a:t>3</a:t>
                      </a:r>
                      <a:r>
                        <a:rPr sz="1800" b="1">
                          <a:sym typeface="+mn-ea"/>
                        </a:rPr>
                        <a:t>. </a:t>
                      </a:r>
                      <a:r>
                        <a:rPr lang="ru-RU" sz="1800" b="1" dirty="0" smtClean="0">
                          <a:sym typeface="+mn-ea"/>
                        </a:rPr>
                        <a:t>Присоединить ударно-спусковой механизм</a:t>
                      </a:r>
                      <a:r>
                        <a:rPr lang="ru-RU" sz="1800" b="1">
                          <a:sym typeface="+mn-ea"/>
                        </a:rPr>
                        <a:t>.</a:t>
                      </a:r>
                      <a:endParaRPr lang="ru-RU" sz="1800" b="1">
                        <a:sym typeface="+mn-ea"/>
                      </a:endParaRPr>
                    </a:p>
                  </a:txBody>
                  <a:tcPr/>
                </a:tc>
                <a:tc>
                  <a:txBody>
                    <a:bodyPr/>
                    <a:p>
                      <a:pPr>
                        <a:buNone/>
                      </a:pPr>
                      <a:r>
                        <a:rPr lang="ru-RU" sz="1800" b="1">
                          <a:sym typeface="+mn-ea"/>
                        </a:rPr>
                        <a:t>8</a:t>
                      </a:r>
                      <a:r>
                        <a:rPr sz="1800" b="1">
                          <a:sym typeface="+mn-ea"/>
                        </a:rPr>
                        <a:t>. </a:t>
                      </a:r>
                      <a:r>
                        <a:rPr lang="ru-RU" sz="1800" b="1" dirty="0" smtClean="0">
                          <a:sym typeface="+mn-ea"/>
                        </a:rPr>
                        <a:t>Присоединить оптический прицел</a:t>
                      </a:r>
                      <a:r>
                        <a:rPr lang="ru-RU" sz="1800" b="1" dirty="0" smtClean="0">
                          <a:sym typeface="+mn-ea"/>
                        </a:rPr>
                        <a:t>.</a:t>
                      </a:r>
                      <a:endParaRPr lang="ru-RU" altLang="en-US" sz="1800" b="1">
                        <a:sym typeface="+mn-ea"/>
                      </a:endParaRPr>
                    </a:p>
                  </a:txBody>
                  <a:tcPr/>
                </a:tc>
              </a:tr>
              <a:tr h="381000">
                <a:tc>
                  <a:txBody>
                    <a:bodyPr/>
                    <a:p>
                      <a:pPr>
                        <a:buNone/>
                      </a:pPr>
                      <a:r>
                        <a:rPr lang="ru-RU" sz="1800" b="1">
                          <a:sym typeface="+mn-ea"/>
                        </a:rPr>
                        <a:t>4</a:t>
                      </a:r>
                      <a:r>
                        <a:rPr sz="1800" b="1">
                          <a:sym typeface="+mn-ea"/>
                        </a:rPr>
                        <a:t>. </a:t>
                      </a:r>
                      <a:r>
                        <a:rPr lang="ru-RU" sz="1800" b="1" dirty="0" smtClean="0">
                          <a:sym typeface="+mn-ea"/>
                        </a:rPr>
                        <a:t>Присоединить затвор к затворной раме.</a:t>
                      </a:r>
                      <a:endParaRPr lang="ru-RU" sz="1800" b="1">
                        <a:sym typeface="+mn-ea"/>
                      </a:endParaRPr>
                    </a:p>
                  </a:txBody>
                  <a:tcPr/>
                </a:tc>
                <a:tc>
                  <a:txBody>
                    <a:bodyPr/>
                    <a:p>
                      <a:pPr>
                        <a:buNone/>
                      </a:pPr>
                      <a:r>
                        <a:rPr lang="ru-RU" sz="1800" b="1">
                          <a:sym typeface="+mn-ea"/>
                        </a:rPr>
                        <a:t>9</a:t>
                      </a:r>
                      <a:r>
                        <a:rPr sz="1800" b="1">
                          <a:sym typeface="+mn-ea"/>
                        </a:rPr>
                        <a:t>. </a:t>
                      </a:r>
                      <a:r>
                        <a:rPr lang="ru-RU" sz="1800" b="1" dirty="0" smtClean="0">
                          <a:sym typeface="+mn-ea"/>
                        </a:rPr>
                        <a:t>Присоединить магазин</a:t>
                      </a:r>
                      <a:r>
                        <a:rPr lang="ru-RU" sz="1800" b="1">
                          <a:sym typeface="+mn-ea"/>
                        </a:rPr>
                        <a:t>.</a:t>
                      </a:r>
                      <a:endParaRPr lang="ru-RU" sz="1800" b="1">
                        <a:sym typeface="+mn-ea"/>
                      </a:endParaRPr>
                    </a:p>
                  </a:txBody>
                  <a:tcPr/>
                </a:tc>
              </a:tr>
              <a:tr h="342900">
                <a:tc>
                  <a:txBody>
                    <a:bodyPr/>
                    <a:p>
                      <a:pPr>
                        <a:buNone/>
                      </a:pPr>
                      <a:r>
                        <a:rPr lang="ru-RU" sz="1800" b="1">
                          <a:sym typeface="+mn-ea"/>
                        </a:rPr>
                        <a:t>5</a:t>
                      </a:r>
                      <a:r>
                        <a:rPr sz="1800" b="1">
                          <a:sym typeface="+mn-ea"/>
                        </a:rPr>
                        <a:t>. </a:t>
                      </a:r>
                      <a:r>
                        <a:rPr lang="ru-RU" sz="1800" b="1" dirty="0" smtClean="0">
                          <a:sym typeface="+mn-ea"/>
                        </a:rPr>
                        <a:t>Присоединить затворную раму с затвором к ствольной коробке</a:t>
                      </a:r>
                      <a:r>
                        <a:rPr lang="ru-RU" sz="1800" b="1">
                          <a:sym typeface="+mn-ea"/>
                        </a:rPr>
                        <a:t>.</a:t>
                      </a:r>
                      <a:endParaRPr lang="ru-RU" sz="1800" b="1">
                        <a:sym typeface="+mn-ea"/>
                      </a:endParaRPr>
                    </a:p>
                  </a:txBody>
                  <a:tcPr/>
                </a:tc>
                <a:tc>
                  <a:txBody>
                    <a:bodyPr/>
                    <a:p>
                      <a:pPr>
                        <a:buNone/>
                      </a:pPr>
                      <a:endParaRPr lang="ru-RU" sz="1800" b="1">
                        <a:sym typeface="+mn-ea"/>
                      </a:endParaRPr>
                    </a:p>
                  </a:txBody>
                  <a:tcPr/>
                </a:tc>
              </a:tr>
            </a:tbl>
          </a:graphicData>
        </a:graphic>
      </p:graphicFrame>
      <p:sp>
        <p:nvSpPr>
          <p:cNvPr id="2" name="Rectangle 22"/>
          <p:cNvSpPr>
            <a:spLocks noChangeArrowheads="1"/>
          </p:cNvSpPr>
          <p:nvPr/>
        </p:nvSpPr>
        <p:spPr bwMode="auto">
          <a:xfrm>
            <a:off x="635" y="3212465"/>
            <a:ext cx="9144000" cy="441325"/>
          </a:xfrm>
          <a:prstGeom prst="rect">
            <a:avLst/>
          </a:prstGeom>
          <a:solidFill>
            <a:srgbClr val="C00000"/>
          </a:solidFill>
          <a:ln w="57150" cmpd="thickThin">
            <a:noFill/>
            <a:miter lim="800000"/>
          </a:ln>
        </p:spPr>
        <p:txBody>
          <a:bodyPr wrap="square">
            <a:noAutofit/>
          </a:bodyPr>
          <a:p>
            <a:pPr algn="ctr"/>
            <a:r>
              <a:rPr lang="ru-RU" sz="2400" b="1" dirty="0" smtClean="0">
                <a:solidFill>
                  <a:srgbClr val="FFFF00"/>
                </a:solidFill>
              </a:rPr>
              <a:t>Порядок сборки СВД</a:t>
            </a:r>
            <a:endParaRPr lang="ru-RU" altLang="ru-RU" sz="2400" b="1" dirty="0">
              <a:solidFill>
                <a:srgbClr val="FFFF00"/>
              </a:solidFill>
            </a:endParaRPr>
          </a:p>
        </p:txBody>
      </p:sp>
      <p:graphicFrame>
        <p:nvGraphicFramePr>
          <p:cNvPr id="6" name="Таблица 5"/>
          <p:cNvGraphicFramePr/>
          <p:nvPr/>
        </p:nvGraphicFramePr>
        <p:xfrm>
          <a:off x="72390" y="116840"/>
          <a:ext cx="9071610" cy="2545080"/>
        </p:xfrm>
        <a:graphic>
          <a:graphicData uri="http://schemas.openxmlformats.org/drawingml/2006/table">
            <a:tbl>
              <a:tblPr firstRow="1" bandRow="1">
                <a:tableStyleId>{5C22544A-7EE6-4342-B048-85BDC9FD1C3A}</a:tableStyleId>
              </a:tblPr>
              <a:tblGrid>
                <a:gridCol w="4554220"/>
                <a:gridCol w="4517390"/>
              </a:tblGrid>
              <a:tr h="381000">
                <a:tc gridSpan="2">
                  <a:txBody>
                    <a:bodyPr/>
                    <a:p>
                      <a:pPr algn="ctr">
                        <a:buNone/>
                      </a:pPr>
                      <a:r>
                        <a:rPr sz="1800">
                          <a:sym typeface="+mn-ea"/>
                        </a:rPr>
                        <a:t>Перед разборкой пулемета установить его на сошку дульной частью влево.</a:t>
                      </a:r>
                      <a:endParaRPr lang="ru-RU" altLang="en-US"/>
                    </a:p>
                  </a:txBody>
                  <a:tcPr/>
                </a:tc>
                <a:tc hMerge="1">
                  <a:tcPr/>
                </a:tc>
              </a:tr>
              <a:tr h="381000">
                <a:tc>
                  <a:txBody>
                    <a:bodyPr/>
                    <a:p>
                      <a:pPr>
                        <a:buNone/>
                      </a:pPr>
                      <a:r>
                        <a:rPr sz="1800" b="1">
                          <a:cs typeface="+mn-lt"/>
                          <a:sym typeface="+mn-ea"/>
                        </a:rPr>
                        <a:t>1. </a:t>
                      </a:r>
                      <a:r>
                        <a:rPr lang="ru-RU" altLang="ru-RU" sz="1800" b="1" kern="0" noProof="0" dirty="0">
                          <a:ln>
                            <a:noFill/>
                          </a:ln>
                          <a:solidFill>
                            <a:srgbClr val="000000"/>
                          </a:solidFill>
                          <a:effectLst/>
                          <a:uLnTx/>
                          <a:uFillTx/>
                          <a:cs typeface="+mn-lt"/>
                          <a:sym typeface="+mn-ea"/>
                        </a:rPr>
                        <a:t>Отделить магазин</a:t>
                      </a:r>
                      <a:r>
                        <a:rPr lang="ru-RU" altLang="ru-RU" sz="1800" b="1" kern="0" noProof="0" dirty="0">
                          <a:ln>
                            <a:noFill/>
                          </a:ln>
                          <a:solidFill>
                            <a:srgbClr val="000000"/>
                          </a:solidFill>
                          <a:effectLst/>
                          <a:uLnTx/>
                          <a:uFillTx/>
                          <a:cs typeface="+mn-lt"/>
                          <a:sym typeface="+mn-ea"/>
                        </a:rPr>
                        <a:t>.</a:t>
                      </a:r>
                      <a:endParaRPr lang="ru-RU" sz="1800" b="1">
                        <a:cs typeface="+mn-lt"/>
                        <a:sym typeface="+mn-ea"/>
                      </a:endParaRPr>
                    </a:p>
                  </a:txBody>
                  <a:tcPr/>
                </a:tc>
                <a:tc>
                  <a:txBody>
                    <a:bodyPr/>
                    <a:p>
                      <a:pPr>
                        <a:buNone/>
                      </a:pPr>
                      <a:r>
                        <a:rPr lang="ru-RU" sz="1800" b="1">
                          <a:cs typeface="+mn-lt"/>
                          <a:sym typeface="+mn-ea"/>
                        </a:rPr>
                        <a:t>6</a:t>
                      </a:r>
                      <a:r>
                        <a:rPr sz="1800" b="1">
                          <a:cs typeface="+mn-lt"/>
                          <a:sym typeface="+mn-ea"/>
                        </a:rPr>
                        <a:t>. </a:t>
                      </a:r>
                      <a:r>
                        <a:rPr lang="ru-RU" altLang="ru-RU" sz="1800" b="1" kern="0" noProof="0" dirty="0">
                          <a:ln>
                            <a:noFill/>
                          </a:ln>
                          <a:solidFill>
                            <a:srgbClr val="000000"/>
                          </a:solidFill>
                          <a:effectLst/>
                          <a:uLnTx/>
                          <a:uFillTx/>
                          <a:cs typeface="+mn-lt"/>
                          <a:sym typeface="+mn-ea"/>
                        </a:rPr>
                        <a:t>Отделить затвор от затворной рамы</a:t>
                      </a:r>
                      <a:r>
                        <a:rPr lang="ru-RU" sz="1800" b="1">
                          <a:cs typeface="+mn-lt"/>
                          <a:sym typeface="+mn-ea"/>
                        </a:rPr>
                        <a:t>.</a:t>
                      </a:r>
                      <a:endParaRPr lang="ru-RU" sz="1800" b="1">
                        <a:cs typeface="+mn-lt"/>
                        <a:sym typeface="+mn-ea"/>
                      </a:endParaRPr>
                    </a:p>
                  </a:txBody>
                  <a:tcPr/>
                </a:tc>
              </a:tr>
              <a:tr h="381000">
                <a:tc>
                  <a:txBody>
                    <a:bodyPr/>
                    <a:p>
                      <a:pPr>
                        <a:buNone/>
                      </a:pPr>
                      <a:r>
                        <a:rPr sz="1800" b="1">
                          <a:cs typeface="+mn-lt"/>
                          <a:sym typeface="+mn-ea"/>
                        </a:rPr>
                        <a:t>2. </a:t>
                      </a:r>
                      <a:r>
                        <a:rPr lang="ru-RU" altLang="ru-RU" sz="1800" b="1" kern="0" noProof="0" dirty="0">
                          <a:ln>
                            <a:noFill/>
                          </a:ln>
                          <a:solidFill>
                            <a:srgbClr val="000000"/>
                          </a:solidFill>
                          <a:effectLst/>
                          <a:uLnTx/>
                          <a:uFillTx/>
                          <a:cs typeface="+mn-lt"/>
                          <a:sym typeface="+mn-ea"/>
                        </a:rPr>
                        <a:t>Отделить оптический прицел</a:t>
                      </a:r>
                      <a:r>
                        <a:rPr lang="ru-RU" sz="1800" b="1">
                          <a:cs typeface="+mn-lt"/>
                          <a:sym typeface="+mn-ea"/>
                        </a:rPr>
                        <a:t>.</a:t>
                      </a:r>
                      <a:endParaRPr lang="ru-RU" sz="1800" b="1">
                        <a:cs typeface="+mn-lt"/>
                        <a:sym typeface="+mn-ea"/>
                      </a:endParaRPr>
                    </a:p>
                  </a:txBody>
                  <a:tcPr/>
                </a:tc>
                <a:tc>
                  <a:txBody>
                    <a:bodyPr/>
                    <a:p>
                      <a:pPr>
                        <a:buNone/>
                      </a:pPr>
                      <a:r>
                        <a:rPr lang="ru-RU" altLang="ru-RU" sz="1800" b="1" kern="0" noProof="0" dirty="0">
                          <a:ln>
                            <a:noFill/>
                          </a:ln>
                          <a:solidFill>
                            <a:srgbClr val="000000"/>
                          </a:solidFill>
                          <a:effectLst/>
                          <a:uLnTx/>
                          <a:uFillTx/>
                          <a:cs typeface="+mn-lt"/>
                          <a:sym typeface="+mn-ea"/>
                        </a:rPr>
                        <a:t>7. Отделить ударно-спусковой механизм</a:t>
                      </a:r>
                      <a:r>
                        <a:rPr lang="ru-RU" sz="1800" b="1">
                          <a:cs typeface="+mn-lt"/>
                          <a:sym typeface="+mn-ea"/>
                        </a:rPr>
                        <a:t>.</a:t>
                      </a:r>
                      <a:endParaRPr lang="ru-RU" sz="1800" b="1">
                        <a:cs typeface="+mn-lt"/>
                        <a:sym typeface="+mn-ea"/>
                      </a:endParaRPr>
                    </a:p>
                  </a:txBody>
                  <a:tcPr/>
                </a:tc>
              </a:tr>
              <a:tr h="381000">
                <a:tc>
                  <a:txBody>
                    <a:bodyPr/>
                    <a:p>
                      <a:pPr>
                        <a:buNone/>
                      </a:pPr>
                      <a:r>
                        <a:rPr sz="1800" b="1">
                          <a:cs typeface="+mn-lt"/>
                          <a:sym typeface="+mn-ea"/>
                        </a:rPr>
                        <a:t>3. </a:t>
                      </a:r>
                      <a:r>
                        <a:rPr lang="ru-RU" altLang="ru-RU" sz="1800" b="1" kern="0" noProof="0" dirty="0">
                          <a:ln>
                            <a:noFill/>
                          </a:ln>
                          <a:solidFill>
                            <a:srgbClr val="000000"/>
                          </a:solidFill>
                          <a:effectLst/>
                          <a:uLnTx/>
                          <a:uFillTx/>
                          <a:cs typeface="+mn-lt"/>
                          <a:sym typeface="+mn-ea"/>
                        </a:rPr>
                        <a:t>Отделить щеку приклада</a:t>
                      </a:r>
                      <a:r>
                        <a:rPr lang="ru-RU" sz="1800" b="1">
                          <a:cs typeface="+mn-lt"/>
                          <a:sym typeface="+mn-ea"/>
                        </a:rPr>
                        <a:t>.</a:t>
                      </a:r>
                      <a:endParaRPr lang="ru-RU" sz="1800" b="1">
                        <a:cs typeface="+mn-lt"/>
                        <a:sym typeface="+mn-ea"/>
                      </a:endParaRPr>
                    </a:p>
                  </a:txBody>
                  <a:tcPr/>
                </a:tc>
                <a:tc>
                  <a:txBody>
                    <a:bodyPr/>
                    <a:p>
                      <a:pPr>
                        <a:buNone/>
                      </a:pPr>
                      <a:r>
                        <a:rPr sz="1800" b="1">
                          <a:cs typeface="+mn-lt"/>
                          <a:sym typeface="+mn-ea"/>
                        </a:rPr>
                        <a:t>8. </a:t>
                      </a:r>
                      <a:r>
                        <a:rPr lang="ru-RU" altLang="ru-RU" sz="1800" b="1" kern="0" noProof="0" dirty="0">
                          <a:ln>
                            <a:noFill/>
                          </a:ln>
                          <a:solidFill>
                            <a:srgbClr val="000000"/>
                          </a:solidFill>
                          <a:effectLst/>
                          <a:uLnTx/>
                          <a:uFillTx/>
                          <a:cs typeface="+mn-lt"/>
                          <a:sym typeface="+mn-ea"/>
                        </a:rPr>
                        <a:t>Отделить ствольные накладки</a:t>
                      </a:r>
                      <a:r>
                        <a:rPr lang="ru-RU" sz="1800" b="1">
                          <a:cs typeface="+mn-lt"/>
                          <a:sym typeface="+mn-ea"/>
                        </a:rPr>
                        <a:t>.</a:t>
                      </a:r>
                      <a:endParaRPr lang="ru-RU" sz="1800" b="1">
                        <a:cs typeface="+mn-lt"/>
                        <a:sym typeface="+mn-ea"/>
                      </a:endParaRPr>
                    </a:p>
                  </a:txBody>
                  <a:tcPr/>
                </a:tc>
              </a:tr>
              <a:tr h="381000">
                <a:tc>
                  <a:txBody>
                    <a:bodyPr/>
                    <a:p>
                      <a:pPr>
                        <a:buNone/>
                      </a:pPr>
                      <a:r>
                        <a:rPr sz="1800" b="1">
                          <a:cs typeface="+mn-lt"/>
                          <a:sym typeface="+mn-ea"/>
                        </a:rPr>
                        <a:t>4. </a:t>
                      </a:r>
                      <a:r>
                        <a:rPr lang="ru-RU" altLang="ru-RU" sz="1800" b="1" kern="0" noProof="0" dirty="0">
                          <a:ln>
                            <a:noFill/>
                          </a:ln>
                          <a:solidFill>
                            <a:srgbClr val="000000"/>
                          </a:solidFill>
                          <a:effectLst/>
                          <a:uLnTx/>
                          <a:uFillTx/>
                          <a:cs typeface="+mn-lt"/>
                          <a:sym typeface="+mn-ea"/>
                        </a:rPr>
                        <a:t>Отделить крышку ствольной коробки с возвратным механизмом</a:t>
                      </a:r>
                      <a:r>
                        <a:rPr lang="ru-RU" sz="1800" b="1">
                          <a:cs typeface="+mn-lt"/>
                          <a:sym typeface="+mn-ea"/>
                        </a:rPr>
                        <a:t>.</a:t>
                      </a:r>
                      <a:endParaRPr lang="ru-RU" sz="1800" b="1">
                        <a:cs typeface="+mn-lt"/>
                        <a:sym typeface="+mn-ea"/>
                      </a:endParaRPr>
                    </a:p>
                  </a:txBody>
                  <a:tcPr/>
                </a:tc>
                <a:tc>
                  <a:txBody>
                    <a:bodyPr/>
                    <a:p>
                      <a:pPr>
                        <a:buNone/>
                      </a:pPr>
                      <a:r>
                        <a:rPr sz="1800" b="1">
                          <a:cs typeface="+mn-lt"/>
                          <a:sym typeface="+mn-ea"/>
                        </a:rPr>
                        <a:t>9. </a:t>
                      </a:r>
                      <a:r>
                        <a:rPr lang="ru-RU" altLang="ru-RU" sz="1800" b="1" kern="0" noProof="0" dirty="0">
                          <a:ln>
                            <a:noFill/>
                          </a:ln>
                          <a:solidFill>
                            <a:srgbClr val="000000"/>
                          </a:solidFill>
                          <a:effectLst/>
                          <a:uLnTx/>
                          <a:uFillTx/>
                          <a:cs typeface="+mn-lt"/>
                          <a:sym typeface="+mn-ea"/>
                        </a:rPr>
                        <a:t>Отделить газовый поршень и толкатель </a:t>
                      </a:r>
                      <a:endParaRPr lang="ru-RU" altLang="ru-RU" sz="1800" b="1" kern="0" noProof="0" dirty="0">
                        <a:ln>
                          <a:noFill/>
                        </a:ln>
                        <a:solidFill>
                          <a:srgbClr val="000000"/>
                        </a:solidFill>
                        <a:effectLst/>
                        <a:uLnTx/>
                        <a:uFillTx/>
                        <a:cs typeface="+mn-lt"/>
                        <a:sym typeface="+mn-ea"/>
                      </a:endParaRPr>
                    </a:p>
                    <a:p>
                      <a:pPr>
                        <a:buNone/>
                      </a:pPr>
                      <a:r>
                        <a:rPr lang="ru-RU" altLang="ru-RU" sz="1800" b="1" kern="0" noProof="0" dirty="0">
                          <a:ln>
                            <a:noFill/>
                          </a:ln>
                          <a:solidFill>
                            <a:srgbClr val="000000"/>
                          </a:solidFill>
                          <a:effectLst/>
                          <a:uLnTx/>
                          <a:uFillTx/>
                          <a:cs typeface="+mn-lt"/>
                          <a:sym typeface="+mn-ea"/>
                        </a:rPr>
                        <a:t>с пружиной</a:t>
                      </a:r>
                      <a:r>
                        <a:rPr lang="ru-RU" sz="1800" b="1">
                          <a:cs typeface="+mn-lt"/>
                          <a:sym typeface="+mn-ea"/>
                        </a:rPr>
                        <a:t>.</a:t>
                      </a:r>
                      <a:endParaRPr lang="ru-RU" sz="1800" b="1">
                        <a:cs typeface="+mn-lt"/>
                        <a:sym typeface="+mn-ea"/>
                      </a:endParaRPr>
                    </a:p>
                  </a:txBody>
                  <a:tcPr/>
                </a:tc>
              </a:tr>
              <a:tr h="381000">
                <a:tc>
                  <a:txBody>
                    <a:bodyPr/>
                    <a:p>
                      <a:pPr>
                        <a:buNone/>
                      </a:pPr>
                      <a:r>
                        <a:rPr sz="1800" b="1">
                          <a:cs typeface="+mn-lt"/>
                          <a:sym typeface="+mn-ea"/>
                        </a:rPr>
                        <a:t>5. </a:t>
                      </a:r>
                      <a:r>
                        <a:rPr lang="ru-RU" altLang="ru-RU" sz="1800" b="1" kern="0" noProof="0" dirty="0">
                          <a:ln>
                            <a:noFill/>
                          </a:ln>
                          <a:solidFill>
                            <a:srgbClr val="000000"/>
                          </a:solidFill>
                          <a:effectLst/>
                          <a:uLnTx/>
                          <a:uFillTx/>
                          <a:cs typeface="+mn-lt"/>
                          <a:sym typeface="+mn-ea"/>
                        </a:rPr>
                        <a:t>Отделить затворную раму с затвором</a:t>
                      </a:r>
                      <a:r>
                        <a:rPr lang="ru-RU" sz="1800" b="1">
                          <a:cs typeface="+mn-lt"/>
                          <a:sym typeface="+mn-ea"/>
                        </a:rPr>
                        <a:t>.</a:t>
                      </a:r>
                      <a:endParaRPr lang="ru-RU" sz="1800" b="1">
                        <a:cs typeface="+mn-lt"/>
                        <a:sym typeface="+mn-ea"/>
                      </a:endParaRPr>
                    </a:p>
                  </a:txBody>
                  <a:tcPr/>
                </a:tc>
                <a:tc>
                  <a:txBody>
                    <a:bodyPr/>
                    <a:p>
                      <a:pPr>
                        <a:buNone/>
                      </a:pPr>
                      <a:endParaRPr lang="ru-RU" sz="1800" b="1">
                        <a:cs typeface="+mn-lt"/>
                        <a:sym typeface="+mn-ea"/>
                      </a:endParaRPr>
                    </a:p>
                  </a:txBody>
                  <a:tcPr/>
                </a:tc>
              </a:tr>
            </a:tbl>
          </a:graphicData>
        </a:graphic>
      </p:graphicFrame>
      <p:sp>
        <p:nvSpPr>
          <p:cNvPr id="4" name="Rectangle 22"/>
          <p:cNvSpPr>
            <a:spLocks noChangeArrowheads="1"/>
          </p:cNvSpPr>
          <p:nvPr/>
        </p:nvSpPr>
        <p:spPr bwMode="auto">
          <a:xfrm>
            <a:off x="635" y="0"/>
            <a:ext cx="9144000" cy="489585"/>
          </a:xfrm>
          <a:prstGeom prst="rect">
            <a:avLst/>
          </a:prstGeom>
          <a:solidFill>
            <a:srgbClr val="C00000"/>
          </a:solidFill>
          <a:ln w="57150" cmpd="thickThin">
            <a:noFill/>
            <a:miter lim="800000"/>
          </a:ln>
        </p:spPr>
        <p:txBody>
          <a:bodyPr wrap="square">
            <a:noAutofit/>
          </a:bodyPr>
          <a:p>
            <a:pPr algn="ctr"/>
            <a:r>
              <a:rPr lang="ru-RU" sz="2400" b="1" dirty="0" smtClean="0">
                <a:solidFill>
                  <a:srgbClr val="FFFF00"/>
                </a:solidFill>
              </a:rPr>
              <a:t>Порядок неполной разборки СВД</a:t>
            </a:r>
            <a:endParaRPr lang="en-US" altLang="ru-RU" sz="2400" b="1" dirty="0" smtClean="0">
              <a:solidFill>
                <a:srgbClr val="FFFF00"/>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36" name="TextBox 3"/>
          <p:cNvSpPr txBox="1">
            <a:spLocks noChangeArrowheads="1"/>
          </p:cNvSpPr>
          <p:nvPr/>
        </p:nvSpPr>
        <p:spPr bwMode="auto">
          <a:xfrm>
            <a:off x="0" y="16510"/>
            <a:ext cx="91363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0000"/>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eaLnBrk="0" hangingPunct="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eaLnBrk="0" hangingPunct="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eaLnBrk="0" hangingPunct="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eaLnBrk="0" hangingPunct="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ru-RU" altLang="ru-RU" sz="2400" b="1">
                <a:latin typeface="Arial" panose="020B0604020202020204" pitchFamily="34" charset="0"/>
              </a:rPr>
              <a:t>Временные показатели неполной разборки  СВД</a:t>
            </a:r>
            <a:endParaRPr lang="ru-RU" altLang="ru-RU" sz="2400" b="1">
              <a:latin typeface="Arial" panose="020B0604020202020204" pitchFamily="34" charset="0"/>
            </a:endParaRPr>
          </a:p>
        </p:txBody>
      </p:sp>
      <p:graphicFrame>
        <p:nvGraphicFramePr>
          <p:cNvPr id="2" name="Таблица 1"/>
          <p:cNvGraphicFramePr/>
          <p:nvPr>
            <p:custDataLst>
              <p:tags r:id="rId1"/>
            </p:custDataLst>
          </p:nvPr>
        </p:nvGraphicFramePr>
        <p:xfrm>
          <a:off x="33020" y="404495"/>
          <a:ext cx="9103360" cy="2240915"/>
        </p:xfrm>
        <a:graphic>
          <a:graphicData uri="http://schemas.openxmlformats.org/drawingml/2006/table">
            <a:tbl>
              <a:tblPr/>
              <a:tblGrid>
                <a:gridCol w="3124835"/>
                <a:gridCol w="1993265"/>
                <a:gridCol w="1992630"/>
                <a:gridCol w="1992630"/>
              </a:tblGrid>
              <a:tr h="770890">
                <a:tc>
                  <a:txBody>
                    <a:bodyPr/>
                    <a:p>
                      <a:pPr algn="ctr">
                        <a:spcBef>
                          <a:spcPct val="0"/>
                        </a:spcBef>
                        <a:spcAft>
                          <a:spcPct val="0"/>
                        </a:spcAft>
                      </a:pPr>
                      <a:endParaRPr sz="2000" b="1">
                        <a:latin typeface="Arial" panose="020B0604020202020204" pitchFamily="34" charset="0"/>
                        <a:ea typeface="Times New Roman" panose="02020603050405020304"/>
                        <a:cs typeface="Arial" panose="020B0604020202020204" pitchFamily="34" charset="0"/>
                      </a:endParaRPr>
                    </a:p>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Оценка </a:t>
                      </a:r>
                      <a:endParaRPr sz="2000" b="1">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В нормальных условиях</a:t>
                      </a:r>
                      <a:endParaRPr sz="2000" b="1">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В ОЗК</a:t>
                      </a:r>
                      <a:endParaRPr sz="2000" b="1">
                        <a:latin typeface="Arial" panose="020B0604020202020204" pitchFamily="34" charset="0"/>
                        <a:ea typeface="Times New Roman" panose="02020603050405020304"/>
                        <a:cs typeface="Arial" panose="020B0604020202020204" pitchFamily="34" charset="0"/>
                      </a:endParaRPr>
                    </a:p>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+25%</a:t>
                      </a:r>
                      <a:endParaRPr sz="2000" b="1">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В противогазе</a:t>
                      </a:r>
                      <a:endParaRPr sz="2000" b="1">
                        <a:latin typeface="Arial" panose="020B0604020202020204" pitchFamily="34" charset="0"/>
                        <a:ea typeface="Times New Roman" panose="02020603050405020304"/>
                        <a:cs typeface="Arial" panose="020B0604020202020204" pitchFamily="34" charset="0"/>
                      </a:endParaRPr>
                    </a:p>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+10%</a:t>
                      </a:r>
                      <a:endParaRPr sz="2000" b="1">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r>
              <a:tr h="467995">
                <a:tc>
                  <a:txBody>
                    <a:bodyPr/>
                    <a:p>
                      <a:pPr marL="0" indent="0" algn="ctr">
                        <a:spcBef>
                          <a:spcPct val="0"/>
                        </a:spcBef>
                        <a:spcAft>
                          <a:spcPct val="0"/>
                        </a:spcAft>
                      </a:pPr>
                      <a:r>
                        <a:rPr sz="2000" b="1">
                          <a:solidFill>
                            <a:srgbClr val="FF0000"/>
                          </a:solidFill>
                          <a:latin typeface="Arial" panose="020B0604020202020204" pitchFamily="34" charset="0"/>
                          <a:ea typeface="Times New Roman" panose="02020603050405020304"/>
                          <a:cs typeface="Arial" panose="020B0604020202020204" pitchFamily="34" charset="0"/>
                        </a:rPr>
                        <a:t>Отлично</a:t>
                      </a:r>
                      <a:endParaRPr sz="2000" b="1">
                        <a:solidFill>
                          <a:srgbClr val="FF0000"/>
                        </a:solidFill>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lang="ru-RU" sz="2000" b="1">
                          <a:latin typeface="Arial" panose="020B0604020202020204" pitchFamily="34" charset="0"/>
                          <a:ea typeface="a_Timer"/>
                          <a:cs typeface="Arial" panose="020B0604020202020204" pitchFamily="34" charset="0"/>
                        </a:rPr>
                        <a:t>23</a:t>
                      </a:r>
                      <a:r>
                        <a:rPr sz="2000" b="1">
                          <a:latin typeface="Arial" panose="020B0604020202020204" pitchFamily="34" charset="0"/>
                          <a:ea typeface="a_Timer"/>
                          <a:cs typeface="Arial" panose="020B0604020202020204" pitchFamily="34" charset="0"/>
                        </a:rPr>
                        <a:t>с</a:t>
                      </a:r>
                      <a:endParaRPr sz="2000" b="1">
                        <a:latin typeface="Arial" panose="020B0604020202020204" pitchFamily="34" charset="0"/>
                        <a:ea typeface="a_Timer"/>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a_Timer"/>
                          <a:cs typeface="Arial" panose="020B0604020202020204" pitchFamily="34" charset="0"/>
                        </a:rPr>
                        <a:t>2</a:t>
                      </a:r>
                      <a:r>
                        <a:rPr lang="ru-RU" sz="2000" b="1">
                          <a:latin typeface="Arial" panose="020B0604020202020204" pitchFamily="34" charset="0"/>
                          <a:ea typeface="a_Timer"/>
                          <a:cs typeface="Arial" panose="020B0604020202020204" pitchFamily="34" charset="0"/>
                        </a:rPr>
                        <a:t>9</a:t>
                      </a:r>
                      <a:r>
                        <a:rPr sz="2000" b="1">
                          <a:latin typeface="Arial" panose="020B0604020202020204" pitchFamily="34" charset="0"/>
                          <a:ea typeface="a_Timer"/>
                          <a:cs typeface="Arial" panose="020B0604020202020204" pitchFamily="34" charset="0"/>
                        </a:rPr>
                        <a:t>с</a:t>
                      </a:r>
                      <a:endParaRPr sz="2000" b="1">
                        <a:latin typeface="Arial" panose="020B0604020202020204" pitchFamily="34" charset="0"/>
                        <a:ea typeface="a_Timer"/>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a_Timer"/>
                          <a:cs typeface="Arial" panose="020B0604020202020204" pitchFamily="34" charset="0"/>
                        </a:rPr>
                        <a:t>2</a:t>
                      </a:r>
                      <a:r>
                        <a:rPr lang="ru-RU" sz="2000" b="1">
                          <a:latin typeface="Arial" panose="020B0604020202020204" pitchFamily="34" charset="0"/>
                          <a:ea typeface="a_Timer"/>
                          <a:cs typeface="Arial" panose="020B0604020202020204" pitchFamily="34" charset="0"/>
                        </a:rPr>
                        <a:t>5</a:t>
                      </a:r>
                      <a:r>
                        <a:rPr sz="2000" b="1">
                          <a:latin typeface="Arial" panose="020B0604020202020204" pitchFamily="34" charset="0"/>
                          <a:ea typeface="a_Timer"/>
                          <a:cs typeface="Arial" panose="020B0604020202020204" pitchFamily="34" charset="0"/>
                        </a:rPr>
                        <a:t>с</a:t>
                      </a:r>
                      <a:endParaRPr sz="2000" b="1">
                        <a:latin typeface="Arial" panose="020B0604020202020204" pitchFamily="34" charset="0"/>
                        <a:ea typeface="a_Timer"/>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r>
              <a:tr h="467360">
                <a:tc>
                  <a:txBody>
                    <a:bodyPr/>
                    <a:p>
                      <a:pPr marL="0" indent="0" algn="ctr">
                        <a:spcBef>
                          <a:spcPct val="0"/>
                        </a:spcBef>
                        <a:spcAft>
                          <a:spcPct val="0"/>
                        </a:spcAft>
                      </a:pPr>
                      <a:r>
                        <a:rPr sz="2000" b="1">
                          <a:solidFill>
                            <a:srgbClr val="00B050"/>
                          </a:solidFill>
                          <a:latin typeface="Arial" panose="020B0604020202020204" pitchFamily="34" charset="0"/>
                          <a:ea typeface="Times New Roman" panose="02020603050405020304"/>
                          <a:cs typeface="Arial" panose="020B0604020202020204" pitchFamily="34" charset="0"/>
                        </a:rPr>
                        <a:t>Хорошо</a:t>
                      </a:r>
                      <a:endParaRPr sz="2000" b="1">
                        <a:solidFill>
                          <a:srgbClr val="00B050"/>
                        </a:solidFill>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a_Timer"/>
                          <a:cs typeface="Arial" panose="020B0604020202020204" pitchFamily="34" charset="0"/>
                        </a:rPr>
                        <a:t>2</a:t>
                      </a:r>
                      <a:r>
                        <a:rPr lang="ru-RU" sz="2000" b="1">
                          <a:latin typeface="Arial" panose="020B0604020202020204" pitchFamily="34" charset="0"/>
                          <a:ea typeface="a_Timer"/>
                          <a:cs typeface="Arial" panose="020B0604020202020204" pitchFamily="34" charset="0"/>
                        </a:rPr>
                        <a:t>5</a:t>
                      </a:r>
                      <a:r>
                        <a:rPr sz="2000" b="1">
                          <a:latin typeface="Arial" panose="020B0604020202020204" pitchFamily="34" charset="0"/>
                          <a:ea typeface="a_Timer"/>
                          <a:cs typeface="Arial" panose="020B0604020202020204" pitchFamily="34" charset="0"/>
                        </a:rPr>
                        <a:t>с</a:t>
                      </a:r>
                      <a:endParaRPr sz="2000" b="1">
                        <a:latin typeface="Arial" panose="020B0604020202020204" pitchFamily="34" charset="0"/>
                        <a:ea typeface="a_Timer"/>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lang="ru-RU" sz="2000" b="1">
                          <a:latin typeface="Arial" panose="020B0604020202020204" pitchFamily="34" charset="0"/>
                          <a:ea typeface="a_Timer"/>
                          <a:cs typeface="Arial" panose="020B0604020202020204" pitchFamily="34" charset="0"/>
                        </a:rPr>
                        <a:t>31</a:t>
                      </a:r>
                      <a:r>
                        <a:rPr sz="2000" b="1">
                          <a:latin typeface="Arial" panose="020B0604020202020204" pitchFamily="34" charset="0"/>
                          <a:ea typeface="a_Timer"/>
                          <a:cs typeface="Arial" panose="020B0604020202020204" pitchFamily="34" charset="0"/>
                        </a:rPr>
                        <a:t>с</a:t>
                      </a:r>
                      <a:endParaRPr sz="2000" b="1">
                        <a:latin typeface="Arial" panose="020B0604020202020204" pitchFamily="34" charset="0"/>
                        <a:ea typeface="a_Timer"/>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a_Timer"/>
                          <a:cs typeface="Arial" panose="020B0604020202020204" pitchFamily="34" charset="0"/>
                        </a:rPr>
                        <a:t>2</a:t>
                      </a:r>
                      <a:r>
                        <a:rPr lang="ru-RU" sz="2000" b="1">
                          <a:latin typeface="Arial" panose="020B0604020202020204" pitchFamily="34" charset="0"/>
                          <a:ea typeface="a_Timer"/>
                          <a:cs typeface="Arial" panose="020B0604020202020204" pitchFamily="34" charset="0"/>
                        </a:rPr>
                        <a:t>8</a:t>
                      </a:r>
                      <a:r>
                        <a:rPr sz="2000" b="1">
                          <a:latin typeface="Arial" panose="020B0604020202020204" pitchFamily="34" charset="0"/>
                          <a:ea typeface="a_Timer"/>
                          <a:cs typeface="Arial" panose="020B0604020202020204" pitchFamily="34" charset="0"/>
                        </a:rPr>
                        <a:t>с</a:t>
                      </a:r>
                      <a:endParaRPr sz="2000" b="1">
                        <a:latin typeface="Arial" panose="020B0604020202020204" pitchFamily="34" charset="0"/>
                        <a:ea typeface="a_Timer"/>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r>
              <a:tr h="534670">
                <a:tc>
                  <a:txBody>
                    <a:bodyPr/>
                    <a:p>
                      <a:pPr marL="0" indent="0" algn="ctr">
                        <a:spcBef>
                          <a:spcPct val="0"/>
                        </a:spcBef>
                        <a:spcAft>
                          <a:spcPct val="0"/>
                        </a:spcAft>
                      </a:pPr>
                      <a:r>
                        <a:rPr sz="2000" b="1">
                          <a:solidFill>
                            <a:srgbClr val="1F497D"/>
                          </a:solidFill>
                          <a:latin typeface="Arial" panose="020B0604020202020204" pitchFamily="34" charset="0"/>
                          <a:ea typeface="Times New Roman" panose="02020603050405020304"/>
                          <a:cs typeface="Arial" panose="020B0604020202020204" pitchFamily="34" charset="0"/>
                        </a:rPr>
                        <a:t>Удовлетворительно </a:t>
                      </a:r>
                      <a:endParaRPr sz="2000" b="1">
                        <a:solidFill>
                          <a:srgbClr val="1F497D"/>
                        </a:solidFill>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lang="ru-RU" sz="2000" b="1">
                          <a:latin typeface="Arial" panose="020B0604020202020204" pitchFamily="34" charset="0"/>
                          <a:ea typeface="a_Timer"/>
                          <a:cs typeface="Arial" panose="020B0604020202020204" pitchFamily="34" charset="0"/>
                        </a:rPr>
                        <a:t>30</a:t>
                      </a:r>
                      <a:r>
                        <a:rPr sz="2000" b="1">
                          <a:latin typeface="Arial" panose="020B0604020202020204" pitchFamily="34" charset="0"/>
                          <a:ea typeface="a_Timer"/>
                          <a:cs typeface="Arial" panose="020B0604020202020204" pitchFamily="34" charset="0"/>
                        </a:rPr>
                        <a:t>с</a:t>
                      </a:r>
                      <a:endParaRPr sz="2000" b="1">
                        <a:latin typeface="Arial" panose="020B0604020202020204" pitchFamily="34" charset="0"/>
                        <a:ea typeface="a_Timer"/>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a_Timer"/>
                          <a:cs typeface="Arial" panose="020B0604020202020204" pitchFamily="34" charset="0"/>
                        </a:rPr>
                        <a:t>3</a:t>
                      </a:r>
                      <a:r>
                        <a:rPr lang="ru-RU" sz="2000" b="1">
                          <a:latin typeface="Arial" panose="020B0604020202020204" pitchFamily="34" charset="0"/>
                          <a:ea typeface="a_Timer"/>
                          <a:cs typeface="Arial" panose="020B0604020202020204" pitchFamily="34" charset="0"/>
                        </a:rPr>
                        <a:t>7</a:t>
                      </a:r>
                      <a:r>
                        <a:rPr sz="2000" b="1">
                          <a:latin typeface="Arial" panose="020B0604020202020204" pitchFamily="34" charset="0"/>
                          <a:ea typeface="a_Timer"/>
                          <a:cs typeface="Arial" panose="020B0604020202020204" pitchFamily="34" charset="0"/>
                        </a:rPr>
                        <a:t>с</a:t>
                      </a:r>
                      <a:endParaRPr sz="2000" b="1">
                        <a:latin typeface="Arial" panose="020B0604020202020204" pitchFamily="34" charset="0"/>
                        <a:ea typeface="a_Timer"/>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lang="ru-RU" sz="2000" b="1">
                          <a:latin typeface="Arial" panose="020B0604020202020204" pitchFamily="34" charset="0"/>
                          <a:ea typeface="a_Timer"/>
                          <a:cs typeface="Arial" panose="020B0604020202020204" pitchFamily="34" charset="0"/>
                        </a:rPr>
                        <a:t>33</a:t>
                      </a:r>
                      <a:r>
                        <a:rPr sz="2000" b="1">
                          <a:latin typeface="Arial" panose="020B0604020202020204" pitchFamily="34" charset="0"/>
                          <a:ea typeface="a_Timer"/>
                          <a:cs typeface="Arial" panose="020B0604020202020204" pitchFamily="34" charset="0"/>
                        </a:rPr>
                        <a:t>с</a:t>
                      </a:r>
                      <a:endParaRPr sz="2000" b="1">
                        <a:latin typeface="Arial" panose="020B0604020202020204" pitchFamily="34" charset="0"/>
                        <a:ea typeface="a_Timer"/>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r>
            </a:tbl>
          </a:graphicData>
        </a:graphic>
      </p:graphicFrame>
      <p:sp>
        <p:nvSpPr>
          <p:cNvPr id="3" name="Текстовое поле 2"/>
          <p:cNvSpPr txBox="1"/>
          <p:nvPr/>
        </p:nvSpPr>
        <p:spPr>
          <a:xfrm>
            <a:off x="3810" y="2895600"/>
            <a:ext cx="9140190" cy="1198880"/>
          </a:xfrm>
          <a:prstGeom prst="rect">
            <a:avLst/>
          </a:prstGeom>
        </p:spPr>
        <p:txBody>
          <a:bodyPr wrap="square">
            <a:spAutoFit/>
          </a:bodyPr>
          <a:p>
            <a:pPr marL="0" indent="0" algn="just" defTabSz="266700">
              <a:spcBef>
                <a:spcPct val="0"/>
              </a:spcBef>
              <a:spcAft>
                <a:spcPct val="0"/>
              </a:spcAft>
            </a:pPr>
            <a:r>
              <a:rPr b="1" i="1">
                <a:latin typeface="Arial" panose="020B0604020202020204" pitchFamily="34" charset="0"/>
                <a:ea typeface="Times New Roman" panose="02020603050405020304"/>
                <a:cs typeface="Arial" panose="020B0604020202020204" pitchFamily="34" charset="0"/>
              </a:rPr>
              <a:t>При Т</a:t>
            </a:r>
            <a:r>
              <a:rPr b="1" i="1" baseline="-25000">
                <a:latin typeface="Arial" panose="020B0604020202020204" pitchFamily="34" charset="0"/>
                <a:ea typeface="Times New Roman" panose="02020603050405020304"/>
                <a:cs typeface="Arial" panose="020B0604020202020204" pitchFamily="34" charset="0"/>
              </a:rPr>
              <a:t>В</a:t>
            </a:r>
            <a:r>
              <a:rPr b="1" i="1">
                <a:latin typeface="Arial" panose="020B0604020202020204" pitchFamily="34" charset="0"/>
                <a:ea typeface="Times New Roman" panose="02020603050405020304"/>
                <a:cs typeface="Arial" panose="020B0604020202020204" pitchFamily="34" charset="0"/>
              </a:rPr>
              <a:t>=-10</a:t>
            </a:r>
            <a:r>
              <a:rPr b="1" i="1" baseline="30000">
                <a:latin typeface="Arial" panose="020B0604020202020204" pitchFamily="34" charset="0"/>
                <a:ea typeface="Times New Roman" panose="02020603050405020304"/>
                <a:cs typeface="Arial" panose="020B0604020202020204" pitchFamily="34" charset="0"/>
              </a:rPr>
              <a:t>0</a:t>
            </a:r>
            <a:r>
              <a:rPr b="1" i="1">
                <a:latin typeface="Arial" panose="020B0604020202020204" pitchFamily="34" charset="0"/>
                <a:ea typeface="Times New Roman" panose="02020603050405020304"/>
                <a:cs typeface="Arial" panose="020B0604020202020204" pitchFamily="34" charset="0"/>
              </a:rPr>
              <a:t>С и ниже и при Т</a:t>
            </a:r>
            <a:r>
              <a:rPr b="1" i="1" baseline="-25000">
                <a:latin typeface="Arial" panose="020B0604020202020204" pitchFamily="34" charset="0"/>
                <a:ea typeface="Times New Roman" panose="02020603050405020304"/>
                <a:cs typeface="Arial" panose="020B0604020202020204" pitchFamily="34" charset="0"/>
              </a:rPr>
              <a:t>В</a:t>
            </a:r>
            <a:r>
              <a:rPr b="1" i="1">
                <a:latin typeface="Arial" panose="020B0604020202020204" pitchFamily="34" charset="0"/>
                <a:ea typeface="Times New Roman" panose="02020603050405020304"/>
                <a:cs typeface="Arial" panose="020B0604020202020204" pitchFamily="34" charset="0"/>
              </a:rPr>
              <a:t>=+30</a:t>
            </a:r>
            <a:r>
              <a:rPr b="1" i="1" baseline="30000">
                <a:latin typeface="Arial" panose="020B0604020202020204" pitchFamily="34" charset="0"/>
                <a:ea typeface="Times New Roman" panose="02020603050405020304"/>
                <a:cs typeface="Arial" panose="020B0604020202020204" pitchFamily="34" charset="0"/>
              </a:rPr>
              <a:t>0</a:t>
            </a:r>
            <a:r>
              <a:rPr b="1" i="1">
                <a:latin typeface="Arial" panose="020B0604020202020204" pitchFamily="34" charset="0"/>
                <a:ea typeface="Times New Roman" panose="02020603050405020304"/>
                <a:cs typeface="Arial" panose="020B0604020202020204" pitchFamily="34" charset="0"/>
              </a:rPr>
              <a:t>С и выше, ночью и т. д. Время на выполнение норматива увеличивается по решению руководителя занятия не менее чем на 10%, но не более чем на 30% (с учетом совокупности отрицательных условий).</a:t>
            </a:r>
            <a:endParaRPr b="1" i="1">
              <a:latin typeface="Arial" panose="020B0604020202020204" pitchFamily="34" charset="0"/>
              <a:ea typeface="Times New Roman" panose="02020603050405020304"/>
              <a:cs typeface="Arial" panose="020B0604020202020204" pitchFamily="34" charset="0"/>
            </a:endParaRPr>
          </a:p>
        </p:txBody>
      </p:sp>
      <p:sp>
        <p:nvSpPr>
          <p:cNvPr id="5" name="Текстовое поле 4"/>
          <p:cNvSpPr txBox="1"/>
          <p:nvPr/>
        </p:nvSpPr>
        <p:spPr>
          <a:xfrm>
            <a:off x="3810" y="4077335"/>
            <a:ext cx="9139555" cy="2553335"/>
          </a:xfrm>
          <a:prstGeom prst="rect">
            <a:avLst/>
          </a:prstGeom>
        </p:spPr>
        <p:txBody>
          <a:bodyPr wrap="square">
            <a:spAutoFit/>
          </a:bodyPr>
          <a:p>
            <a:pPr marL="0" indent="0" algn="ctr" defTabSz="266700">
              <a:spcBef>
                <a:spcPct val="0"/>
              </a:spcBef>
              <a:spcAft>
                <a:spcPct val="0"/>
              </a:spcAft>
            </a:pPr>
            <a:r>
              <a:rPr sz="2000" b="1">
                <a:solidFill>
                  <a:srgbClr val="FF0000"/>
                </a:solidFill>
                <a:latin typeface="Arial" panose="020B0604020202020204" pitchFamily="34" charset="0"/>
                <a:ea typeface="Times New Roman" panose="02020603050405020304"/>
                <a:cs typeface="Arial" panose="020B0604020202020204" pitchFamily="34" charset="0"/>
              </a:rPr>
              <a:t>Условия выполнения норматива</a:t>
            </a:r>
            <a:endParaRPr sz="2000" b="1">
              <a:latin typeface="Arial" panose="020B0604020202020204" pitchFamily="34" charset="0"/>
              <a:ea typeface="Times New Roman" panose="02020603050405020304"/>
              <a:cs typeface="Arial" panose="020B0604020202020204" pitchFamily="34" charset="0"/>
            </a:endParaRPr>
          </a:p>
          <a:p>
            <a:pPr marL="0" indent="0" algn="just" defTabSz="266700">
              <a:spcBef>
                <a:spcPct val="0"/>
              </a:spcBef>
              <a:spcAft>
                <a:spcPct val="0"/>
              </a:spcAft>
            </a:pPr>
            <a:r>
              <a:rPr lang="ru-RU" sz="2000">
                <a:latin typeface="Arial" panose="020B0604020202020204" pitchFamily="34" charset="0"/>
                <a:ea typeface="Wingdings" panose="05000000000000000000"/>
                <a:cs typeface="Arial" panose="020B0604020202020204" pitchFamily="34" charset="0"/>
              </a:rPr>
              <a:t>1.</a:t>
            </a:r>
            <a:r>
              <a:rPr sz="2000">
                <a:latin typeface="Arial" panose="020B0604020202020204" pitchFamily="34" charset="0"/>
                <a:ea typeface="Wingdings" panose="05000000000000000000"/>
                <a:cs typeface="Arial" panose="020B0604020202020204" pitchFamily="34" charset="0"/>
              </a:rPr>
              <a:t> </a:t>
            </a:r>
            <a:r>
              <a:rPr sz="2000" i="1">
                <a:latin typeface="Arial" panose="020B0604020202020204" pitchFamily="34" charset="0"/>
                <a:ea typeface="Times New Roman" panose="02020603050405020304"/>
                <a:cs typeface="Arial" panose="020B0604020202020204" pitchFamily="34" charset="0"/>
              </a:rPr>
              <a:t></a:t>
            </a:r>
            <a:r>
              <a:rPr sz="2000">
                <a:latin typeface="Arial" panose="020B0604020202020204" pitchFamily="34" charset="0"/>
                <a:ea typeface="Times New Roman" panose="02020603050405020304"/>
                <a:cs typeface="Arial" panose="020B0604020202020204" pitchFamily="34" charset="0"/>
              </a:rPr>
              <a:t>Оружие на подстилке, инструмент наготове. Обучаемый находится у оружия.</a:t>
            </a:r>
            <a:endParaRPr sz="2000">
              <a:latin typeface="Arial" panose="020B0604020202020204" pitchFamily="34" charset="0"/>
              <a:ea typeface="Times New Roman" panose="02020603050405020304"/>
              <a:cs typeface="Arial" panose="020B0604020202020204" pitchFamily="34" charset="0"/>
            </a:endParaRPr>
          </a:p>
          <a:p>
            <a:pPr marL="0" indent="0" algn="just" defTabSz="266700">
              <a:spcBef>
                <a:spcPct val="0"/>
              </a:spcBef>
              <a:spcAft>
                <a:spcPct val="0"/>
              </a:spcAft>
            </a:pPr>
            <a:r>
              <a:rPr lang="ru-RU" sz="2000">
                <a:latin typeface="Arial" panose="020B0604020202020204" pitchFamily="34" charset="0"/>
                <a:ea typeface="Times New Roman" panose="02020603050405020304"/>
                <a:cs typeface="Arial" panose="020B0604020202020204" pitchFamily="34" charset="0"/>
              </a:rPr>
              <a:t>2.    </a:t>
            </a:r>
            <a:r>
              <a:rPr sz="2000">
                <a:latin typeface="Arial" panose="020B0604020202020204" pitchFamily="34" charset="0"/>
                <a:ea typeface="Times New Roman" panose="02020603050405020304"/>
                <a:cs typeface="Arial" panose="020B0604020202020204" pitchFamily="34" charset="0"/>
              </a:rPr>
              <a:t>Время отсчитывается от команды </a:t>
            </a:r>
            <a:r>
              <a:rPr sz="2000" i="1">
                <a:solidFill>
                  <a:srgbClr val="FF0000"/>
                </a:solidFill>
                <a:latin typeface="Arial" panose="020B0604020202020204" pitchFamily="34" charset="0"/>
                <a:ea typeface="Times New Roman" panose="02020603050405020304"/>
                <a:cs typeface="Arial" panose="020B0604020202020204" pitchFamily="34" charset="0"/>
              </a:rPr>
              <a:t>«К неполной разборке оружия приступить»</a:t>
            </a:r>
            <a:r>
              <a:rPr sz="2000">
                <a:latin typeface="Arial" panose="020B0604020202020204" pitchFamily="34" charset="0"/>
                <a:ea typeface="Times New Roman" panose="02020603050405020304"/>
                <a:cs typeface="Arial" panose="020B0604020202020204" pitchFamily="34" charset="0"/>
              </a:rPr>
              <a:t> до доклада обучаемого </a:t>
            </a:r>
            <a:r>
              <a:rPr sz="2000" i="1">
                <a:solidFill>
                  <a:srgbClr val="FF0000"/>
                </a:solidFill>
                <a:latin typeface="Arial" panose="020B0604020202020204" pitchFamily="34" charset="0"/>
                <a:ea typeface="Times New Roman" panose="02020603050405020304"/>
                <a:cs typeface="Arial" panose="020B0604020202020204" pitchFamily="34" charset="0"/>
              </a:rPr>
              <a:t>«Готово»</a:t>
            </a:r>
            <a:r>
              <a:rPr sz="2000">
                <a:latin typeface="Arial" panose="020B0604020202020204" pitchFamily="34" charset="0"/>
                <a:ea typeface="Times New Roman" panose="02020603050405020304"/>
                <a:cs typeface="Arial" panose="020B0604020202020204" pitchFamily="34" charset="0"/>
              </a:rPr>
              <a:t>.</a:t>
            </a:r>
            <a:endParaRPr sz="2000">
              <a:latin typeface="Arial" panose="020B0604020202020204" pitchFamily="34" charset="0"/>
              <a:ea typeface="Times New Roman" panose="02020603050405020304"/>
              <a:cs typeface="Arial" panose="020B0604020202020204" pitchFamily="34" charset="0"/>
            </a:endParaRPr>
          </a:p>
          <a:p>
            <a:pPr marL="0" indent="0" algn="just" defTabSz="266700">
              <a:spcBef>
                <a:spcPct val="0"/>
              </a:spcBef>
              <a:spcAft>
                <a:spcPct val="0"/>
              </a:spcAft>
            </a:pPr>
            <a:r>
              <a:rPr lang="ru-RU" sz="2000">
                <a:latin typeface="Arial" panose="020B0604020202020204" pitchFamily="34" charset="0"/>
                <a:ea typeface="Times New Roman" panose="02020603050405020304"/>
                <a:cs typeface="Arial" panose="020B0604020202020204" pitchFamily="34" charset="0"/>
              </a:rPr>
              <a:t>3.</a:t>
            </a:r>
            <a:r>
              <a:rPr sz="2000">
                <a:latin typeface="Arial" panose="020B0604020202020204" pitchFamily="34" charset="0"/>
                <a:ea typeface="Times New Roman" panose="02020603050405020304"/>
                <a:cs typeface="Arial" panose="020B0604020202020204" pitchFamily="34" charset="0"/>
              </a:rPr>
              <a:t></a:t>
            </a:r>
            <a:r>
              <a:rPr lang="ru-RU" sz="2000">
                <a:latin typeface="Arial" panose="020B0604020202020204" pitchFamily="34" charset="0"/>
                <a:ea typeface="Times New Roman" panose="02020603050405020304"/>
                <a:cs typeface="Arial" panose="020B0604020202020204" pitchFamily="34" charset="0"/>
              </a:rPr>
              <a:t>  </a:t>
            </a:r>
            <a:r>
              <a:rPr sz="2000">
                <a:latin typeface="Arial" panose="020B0604020202020204" pitchFamily="34" charset="0"/>
                <a:ea typeface="Times New Roman" panose="02020603050405020304"/>
                <a:cs typeface="Arial" panose="020B0604020202020204" pitchFamily="34" charset="0"/>
              </a:rPr>
              <a:t>При разборке винтовки части и механизмы класть в порядке разборки, обращаться с ними осторожно, не класть одну часть на другую и не применять излишних усилий и резких ударов.</a:t>
            </a:r>
            <a:endParaRPr sz="2000">
              <a:latin typeface="Arial" panose="020B0604020202020204" pitchFamily="34" charset="0"/>
              <a:ea typeface="Times New Roman" panose="02020603050405020304"/>
              <a:cs typeface="Arial" panose="020B0604020202020204" pitchFamily="34" charset="0"/>
            </a:endParaRPr>
          </a:p>
        </p:txBody>
      </p:sp>
    </p:spTree>
  </p:cSld>
  <p:clrMapOvr>
    <a:masterClrMapping/>
  </p:clrMapOvr>
  <p:transition>
    <p:comb/>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2147482624" descr="IMG_2320"/>
          <p:cNvPicPr>
            <a:picLocks noChangeAspect="1"/>
          </p:cNvPicPr>
          <p:nvPr/>
        </p:nvPicPr>
        <p:blipFill>
          <a:blip r:embed="rId1"/>
          <a:stretch>
            <a:fillRect/>
          </a:stretch>
        </p:blipFill>
        <p:spPr>
          <a:xfrm>
            <a:off x="35560" y="44450"/>
            <a:ext cx="4956810" cy="3462655"/>
          </a:xfrm>
          <a:prstGeom prst="rect">
            <a:avLst/>
          </a:prstGeom>
          <a:noFill/>
          <a:ln w="9525">
            <a:noFill/>
          </a:ln>
        </p:spPr>
      </p:pic>
      <p:pic>
        <p:nvPicPr>
          <p:cNvPr id="3" name="Изображение -2147482619" descr="IMG_2321"/>
          <p:cNvPicPr>
            <a:picLocks noChangeAspect="1"/>
          </p:cNvPicPr>
          <p:nvPr/>
        </p:nvPicPr>
        <p:blipFill>
          <a:blip r:embed="rId2"/>
          <a:stretch>
            <a:fillRect/>
          </a:stretch>
        </p:blipFill>
        <p:spPr>
          <a:xfrm>
            <a:off x="3689985" y="3486150"/>
            <a:ext cx="5381625" cy="3300095"/>
          </a:xfrm>
          <a:prstGeom prst="rect">
            <a:avLst/>
          </a:prstGeom>
          <a:noFill/>
          <a:ln w="9525">
            <a:noFill/>
          </a:ln>
        </p:spPr>
      </p:pic>
      <p:sp>
        <p:nvSpPr>
          <p:cNvPr id="1073742853" name="Текстовое поле 1073742852"/>
          <p:cNvSpPr txBox="1"/>
          <p:nvPr/>
        </p:nvSpPr>
        <p:spPr>
          <a:xfrm>
            <a:off x="4992370" y="0"/>
            <a:ext cx="4134485" cy="1373505"/>
          </a:xfrm>
          <a:prstGeom prst="rect">
            <a:avLst/>
          </a:prstGeom>
          <a:solidFill>
            <a:srgbClr val="FFFFFF"/>
          </a:solidFill>
          <a:ln w="9525">
            <a:noFill/>
          </a:ln>
        </p:spPr>
        <p:txBody>
          <a:bodyPr wrap="square"/>
          <a:p>
            <a:pPr algn="ctr"/>
            <a:r>
              <a:rPr lang="ru-RU" altLang="en-US" sz="2000" b="1">
                <a:latin typeface="Arial" panose="020B0604020202020204" pitchFamily="34" charset="0"/>
                <a:cs typeface="Arial" panose="020B0604020202020204" pitchFamily="34" charset="0"/>
              </a:rPr>
              <a:t>1.Отделить магазин.</a:t>
            </a:r>
            <a:endParaRPr lang="ru-RU" altLang="en-US" sz="2000" b="1">
              <a:latin typeface="Arial" panose="020B0604020202020204" pitchFamily="34" charset="0"/>
              <a:cs typeface="Arial" panose="020B0604020202020204" pitchFamily="34" charset="0"/>
            </a:endParaRPr>
          </a:p>
          <a:p>
            <a:pPr algn="just"/>
            <a:r>
              <a:rPr lang="ru-RU" altLang="en-US" sz="2000">
                <a:latin typeface="Arial" panose="020B0604020202020204" pitchFamily="34" charset="0"/>
                <a:cs typeface="Arial" panose="020B0604020202020204" pitchFamily="34" charset="0"/>
              </a:rPr>
              <a:t>    Взять магазин правой рукой, нажимая большим пальцем на защелку, подать нижнюю часть магазина вперед и отделить её. После этого проверить: нет ли патрона в патроннике, для чего опустить предохранитель вниз, отвести рукоятку перезаряжания назад, осмотреть патронник и отпустить рукоятку.</a:t>
            </a:r>
            <a:endParaRPr lang="ru-RU" altLang="en-US" sz="2000">
              <a:latin typeface="Arial" panose="020B0604020202020204" pitchFamily="34" charset="0"/>
              <a:cs typeface="Arial" panose="020B0604020202020204" pitchFamily="34" charset="0"/>
            </a:endParaRPr>
          </a:p>
          <a:p>
            <a:pPr algn="just"/>
            <a:endParaRPr lang="ru-RU" altLang="en-US" sz="2000">
              <a:latin typeface="Arial" panose="020B0604020202020204" pitchFamily="34" charset="0"/>
              <a:cs typeface="Arial" panose="020B0604020202020204" pitchFamily="34" charset="0"/>
            </a:endParaRPr>
          </a:p>
        </p:txBody>
      </p:sp>
      <p:sp>
        <p:nvSpPr>
          <p:cNvPr id="1073742856" name="Текстовое поле 1073742855"/>
          <p:cNvSpPr txBox="1"/>
          <p:nvPr/>
        </p:nvSpPr>
        <p:spPr>
          <a:xfrm>
            <a:off x="0" y="3860800"/>
            <a:ext cx="3655060" cy="866775"/>
          </a:xfrm>
          <a:prstGeom prst="rect">
            <a:avLst/>
          </a:prstGeom>
          <a:solidFill>
            <a:srgbClr val="FFFFFF"/>
          </a:solidFill>
          <a:ln w="9525">
            <a:noFill/>
          </a:ln>
        </p:spPr>
        <p:txBody>
          <a:bodyPr wrap="square"/>
          <a:p>
            <a:pPr algn="ctr"/>
            <a:r>
              <a:rPr lang="ru-RU" altLang="en-US" sz="2000" b="1">
                <a:latin typeface="Arial" panose="020B0604020202020204" pitchFamily="34" charset="0"/>
                <a:cs typeface="Arial" panose="020B0604020202020204" pitchFamily="34" charset="0"/>
              </a:rPr>
              <a:t>2. Отделить оптический прицел.</a:t>
            </a:r>
            <a:endParaRPr lang="ru-RU" altLang="en-US" sz="2000">
              <a:latin typeface="Arial" panose="020B0604020202020204" pitchFamily="34" charset="0"/>
              <a:cs typeface="Arial" panose="020B0604020202020204" pitchFamily="34" charset="0"/>
            </a:endParaRPr>
          </a:p>
          <a:p>
            <a:pPr algn="just"/>
            <a:r>
              <a:rPr lang="ru-RU" altLang="en-US" sz="2000">
                <a:latin typeface="Arial" panose="020B0604020202020204" pitchFamily="34" charset="0"/>
                <a:cs typeface="Arial" panose="020B0604020202020204" pitchFamily="34" charset="0"/>
              </a:rPr>
              <a:t>    Приподнять ручку зажимного винта и повернуть ее в сторону наглазника до отказа, сдвинуть прицел назад и отделить его от ствольной коробки.</a:t>
            </a:r>
            <a:endParaRPr lang="ru-RU" altLang="en-US" sz="2000">
              <a:latin typeface="Arial" panose="020B0604020202020204" pitchFamily="34" charset="0"/>
              <a:cs typeface="Arial" panose="020B0604020202020204" pitchFamily="34" charset="0"/>
            </a:endParaRPr>
          </a:p>
          <a:p>
            <a:pPr algn="just"/>
            <a:endParaRPr lang="ru-RU" altLang="en-US" sz="2000">
              <a:latin typeface="Arial" panose="020B0604020202020204" pitchFamily="34" charset="0"/>
              <a:cs typeface="Arial" panose="020B060402020202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2147482617" descr="IMG_2322"/>
          <p:cNvPicPr>
            <a:picLocks noChangeAspect="1"/>
          </p:cNvPicPr>
          <p:nvPr/>
        </p:nvPicPr>
        <p:blipFill>
          <a:blip r:embed="rId1"/>
          <a:stretch>
            <a:fillRect/>
          </a:stretch>
        </p:blipFill>
        <p:spPr>
          <a:xfrm>
            <a:off x="35560" y="44450"/>
            <a:ext cx="4654550" cy="3317240"/>
          </a:xfrm>
          <a:prstGeom prst="rect">
            <a:avLst/>
          </a:prstGeom>
          <a:noFill/>
          <a:ln w="9525">
            <a:noFill/>
          </a:ln>
        </p:spPr>
      </p:pic>
      <p:pic>
        <p:nvPicPr>
          <p:cNvPr id="3" name="Изображение -2147482616" descr="IMG_2323"/>
          <p:cNvPicPr>
            <a:picLocks noChangeAspect="1"/>
          </p:cNvPicPr>
          <p:nvPr/>
        </p:nvPicPr>
        <p:blipFill>
          <a:blip r:embed="rId2"/>
          <a:stretch>
            <a:fillRect/>
          </a:stretch>
        </p:blipFill>
        <p:spPr>
          <a:xfrm>
            <a:off x="3660775" y="3361690"/>
            <a:ext cx="5459730" cy="3441700"/>
          </a:xfrm>
          <a:prstGeom prst="rect">
            <a:avLst/>
          </a:prstGeom>
          <a:noFill/>
          <a:ln w="9525">
            <a:noFill/>
          </a:ln>
        </p:spPr>
      </p:pic>
      <p:sp>
        <p:nvSpPr>
          <p:cNvPr id="1073742857" name="Текстовое поле 1073742856"/>
          <p:cNvSpPr txBox="1"/>
          <p:nvPr/>
        </p:nvSpPr>
        <p:spPr>
          <a:xfrm>
            <a:off x="4787583" y="836295"/>
            <a:ext cx="4247515" cy="775970"/>
          </a:xfrm>
          <a:prstGeom prst="rect">
            <a:avLst/>
          </a:prstGeom>
          <a:solidFill>
            <a:srgbClr val="FFFFFF"/>
          </a:solidFill>
          <a:ln w="9525">
            <a:noFill/>
          </a:ln>
        </p:spPr>
        <p:txBody>
          <a:bodyPr wrap="square"/>
          <a:p>
            <a:pPr algn="ctr"/>
            <a:r>
              <a:rPr lang="ru-RU" altLang="en-US" sz="2000" b="1">
                <a:latin typeface="Arial" panose="020B0604020202020204" pitchFamily="34" charset="0"/>
                <a:cs typeface="Arial" panose="020B0604020202020204" pitchFamily="34" charset="0"/>
              </a:rPr>
              <a:t>3. Отделить щеку приклада.</a:t>
            </a:r>
            <a:endParaRPr lang="ru-RU" altLang="en-US" sz="2000">
              <a:latin typeface="Arial" panose="020B0604020202020204" pitchFamily="34" charset="0"/>
              <a:cs typeface="Arial" panose="020B0604020202020204" pitchFamily="34" charset="0"/>
            </a:endParaRPr>
          </a:p>
          <a:p>
            <a:pPr algn="just"/>
            <a:r>
              <a:rPr lang="ru-RU" altLang="en-US" sz="2000">
                <a:latin typeface="Arial" panose="020B0604020202020204" pitchFamily="34" charset="0"/>
                <a:cs typeface="Arial" panose="020B0604020202020204" pitchFamily="34" charset="0"/>
              </a:rPr>
              <a:t>    Повернуть застёжку замка щеки вниз, снять петлю с зацепа обоймы и отделить щеку.</a:t>
            </a:r>
            <a:endParaRPr lang="ru-RU" altLang="en-US" sz="2000">
              <a:latin typeface="Arial" panose="020B0604020202020204" pitchFamily="34" charset="0"/>
              <a:cs typeface="Arial" panose="020B0604020202020204" pitchFamily="34" charset="0"/>
            </a:endParaRPr>
          </a:p>
          <a:p>
            <a:pPr algn="just"/>
            <a:endParaRPr lang="ru-RU" altLang="en-US" sz="2000">
              <a:latin typeface="Arial" panose="020B0604020202020204" pitchFamily="34" charset="0"/>
              <a:cs typeface="Arial" panose="020B0604020202020204" pitchFamily="34" charset="0"/>
            </a:endParaRPr>
          </a:p>
        </p:txBody>
      </p:sp>
      <p:sp>
        <p:nvSpPr>
          <p:cNvPr id="1073742858" name="Текстовое поле 1073742857"/>
          <p:cNvSpPr txBox="1"/>
          <p:nvPr/>
        </p:nvSpPr>
        <p:spPr>
          <a:xfrm>
            <a:off x="35560" y="3361690"/>
            <a:ext cx="3625215" cy="1188720"/>
          </a:xfrm>
          <a:prstGeom prst="rect">
            <a:avLst/>
          </a:prstGeom>
          <a:solidFill>
            <a:srgbClr val="FFFFFF"/>
          </a:solidFill>
          <a:ln w="9525">
            <a:noFill/>
          </a:ln>
        </p:spPr>
        <p:txBody>
          <a:bodyPr wrap="square"/>
          <a:p>
            <a:pPr algn="ctr"/>
            <a:r>
              <a:rPr lang="ru-RU" altLang="en-US" sz="2000" b="1">
                <a:latin typeface="Arial" panose="020B0604020202020204" pitchFamily="34" charset="0"/>
                <a:cs typeface="Arial" panose="020B0604020202020204" pitchFamily="34" charset="0"/>
              </a:rPr>
              <a:t>4. Отделить крышку ствольной коробки с возвратным механизмом.</a:t>
            </a:r>
            <a:endParaRPr lang="ru-RU" altLang="en-US" sz="2000">
              <a:latin typeface="Arial" panose="020B0604020202020204" pitchFamily="34" charset="0"/>
              <a:cs typeface="Arial" panose="020B0604020202020204" pitchFamily="34" charset="0"/>
            </a:endParaRPr>
          </a:p>
          <a:p>
            <a:pPr algn="just"/>
            <a:r>
              <a:rPr lang="ru-RU" altLang="en-US" sz="2000">
                <a:latin typeface="Arial" panose="020B0604020202020204" pitchFamily="34" charset="0"/>
                <a:cs typeface="Arial" panose="020B0604020202020204" pitchFamily="34" charset="0"/>
              </a:rPr>
              <a:t>    Повернуть замыкатель крышки ствольной коробки назад до постановки его на фиксатор; поднять вверх заднюю часть крышки ствольной коробки и отделить крышку с возвратным механизмом.</a:t>
            </a:r>
            <a:endParaRPr lang="ru-RU" altLang="en-US" sz="2000">
              <a:latin typeface="Arial" panose="020B0604020202020204" pitchFamily="34" charset="0"/>
              <a:cs typeface="Arial" panose="020B0604020202020204" pitchFamily="34" charset="0"/>
            </a:endParaRPr>
          </a:p>
          <a:p>
            <a:pPr algn="just"/>
            <a:endParaRPr lang="ru-RU" altLang="en-US" sz="2000">
              <a:latin typeface="Arial" panose="020B0604020202020204" pitchFamily="34" charset="0"/>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2"/>
          <p:cNvSpPr>
            <a:spLocks noChangeArrowheads="1"/>
          </p:cNvSpPr>
          <p:nvPr/>
        </p:nvSpPr>
        <p:spPr bwMode="auto">
          <a:xfrm>
            <a:off x="-635" y="0"/>
            <a:ext cx="9135110" cy="460375"/>
          </a:xfrm>
          <a:prstGeom prst="rect">
            <a:avLst/>
          </a:prstGeom>
          <a:solidFill>
            <a:schemeClr val="accent2">
              <a:lumMod val="75000"/>
            </a:schemeClr>
          </a:solidFill>
          <a:ln w="57150" cmpd="thickThin">
            <a:noFill/>
            <a:miter lim="800000"/>
          </a:ln>
        </p:spPr>
        <p:txBody>
          <a:bodyPr wrap="square">
            <a:spAutoFit/>
          </a:bodyPr>
          <a:lstStyle/>
          <a:p>
            <a:pPr algn="ctr"/>
            <a:r>
              <a:rPr lang="ru-RU" altLang="ru-RU" sz="2400" b="1" dirty="0" smtClean="0">
                <a:solidFill>
                  <a:srgbClr val="FFFF00"/>
                </a:solidFill>
              </a:rPr>
              <a:t>Ошибки прицеливания</a:t>
            </a:r>
            <a:endParaRPr lang="ru-RU" altLang="ru-RU" sz="2400" b="1" dirty="0" smtClean="0">
              <a:solidFill>
                <a:srgbClr val="FFFF00"/>
              </a:solidFill>
              <a:latin typeface="Arial" panose="020B0604020202020204" pitchFamily="34" charset="0"/>
            </a:endParaRPr>
          </a:p>
        </p:txBody>
      </p:sp>
      <p:pic>
        <p:nvPicPr>
          <p:cNvPr id="19" name="Рисунок 19" descr="f86599ff08af20d3e4a4e19c0bd55326.jpg (720×540)"/>
          <p:cNvPicPr>
            <a:picLocks noChangeAspect="1" noChangeArrowheads="1"/>
          </p:cNvPicPr>
          <p:nvPr/>
        </p:nvPicPr>
        <p:blipFill>
          <a:blip r:embed="rId1">
            <a:extLst>
              <a:ext uri="{28A0092B-C50C-407E-A947-70E740481C1C}">
                <a14:useLocalDpi xmlns:a14="http://schemas.microsoft.com/office/drawing/2010/main" val="0"/>
              </a:ext>
            </a:extLst>
          </a:blip>
          <a:srcRect t="12828" b="4746"/>
          <a:stretch>
            <a:fillRect/>
          </a:stretch>
        </p:blipFill>
        <p:spPr>
          <a:xfrm>
            <a:off x="0" y="476885"/>
            <a:ext cx="9144635" cy="636206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advClick="0" advTm="31000"/>
    </mc:Choice>
    <mc:Fallback>
      <p:transition spd="slow" advClick="0" advTm="3100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2147482615" descr="IMG_2324"/>
          <p:cNvPicPr>
            <a:picLocks noChangeAspect="1"/>
          </p:cNvPicPr>
          <p:nvPr/>
        </p:nvPicPr>
        <p:blipFill>
          <a:blip r:embed="rId1"/>
          <a:stretch>
            <a:fillRect/>
          </a:stretch>
        </p:blipFill>
        <p:spPr>
          <a:xfrm>
            <a:off x="35560" y="44450"/>
            <a:ext cx="4666615" cy="3527425"/>
          </a:xfrm>
          <a:prstGeom prst="rect">
            <a:avLst/>
          </a:prstGeom>
          <a:noFill/>
          <a:ln w="9525">
            <a:noFill/>
          </a:ln>
        </p:spPr>
      </p:pic>
      <p:pic>
        <p:nvPicPr>
          <p:cNvPr id="3" name="Изображение -2147482581" descr="IMG_2325"/>
          <p:cNvPicPr>
            <a:picLocks noChangeAspect="1"/>
          </p:cNvPicPr>
          <p:nvPr/>
        </p:nvPicPr>
        <p:blipFill>
          <a:blip r:embed="rId2"/>
          <a:stretch>
            <a:fillRect/>
          </a:stretch>
        </p:blipFill>
        <p:spPr>
          <a:xfrm>
            <a:off x="4067810" y="3571875"/>
            <a:ext cx="5052695" cy="3257550"/>
          </a:xfrm>
          <a:prstGeom prst="rect">
            <a:avLst/>
          </a:prstGeom>
          <a:noFill/>
          <a:ln w="9525">
            <a:noFill/>
          </a:ln>
        </p:spPr>
      </p:pic>
      <p:sp>
        <p:nvSpPr>
          <p:cNvPr id="1073742859" name="Текстовое поле 1073742858"/>
          <p:cNvSpPr txBox="1"/>
          <p:nvPr/>
        </p:nvSpPr>
        <p:spPr>
          <a:xfrm>
            <a:off x="4702175" y="980440"/>
            <a:ext cx="4418330" cy="687705"/>
          </a:xfrm>
          <a:prstGeom prst="rect">
            <a:avLst/>
          </a:prstGeom>
          <a:solidFill>
            <a:srgbClr val="FFFFFF"/>
          </a:solidFill>
          <a:ln w="9525">
            <a:noFill/>
          </a:ln>
        </p:spPr>
        <p:txBody>
          <a:bodyPr wrap="square"/>
          <a:p>
            <a:pPr algn="ctr"/>
            <a:r>
              <a:rPr lang="ru-RU" altLang="en-US" sz="2000" b="1">
                <a:latin typeface="Arial" panose="020B0604020202020204" pitchFamily="34" charset="0"/>
                <a:cs typeface="Arial" panose="020B0604020202020204" pitchFamily="34" charset="0"/>
              </a:rPr>
              <a:t>5. Отделить затворную раму с затвором.</a:t>
            </a:r>
            <a:endParaRPr lang="ru-RU" altLang="en-US" sz="2000">
              <a:latin typeface="Arial" panose="020B0604020202020204" pitchFamily="34" charset="0"/>
              <a:cs typeface="Arial" panose="020B0604020202020204" pitchFamily="34" charset="0"/>
            </a:endParaRPr>
          </a:p>
          <a:p>
            <a:pPr algn="just"/>
            <a:r>
              <a:rPr lang="ru-RU" altLang="en-US" sz="2000">
                <a:latin typeface="Arial" panose="020B0604020202020204" pitchFamily="34" charset="0"/>
                <a:cs typeface="Arial" panose="020B0604020202020204" pitchFamily="34" charset="0"/>
              </a:rPr>
              <a:t>   Отвести затворную раму назад до отказа, приподнять её и отделить от ствольной коробки.</a:t>
            </a:r>
            <a:endParaRPr lang="ru-RU" altLang="en-US" sz="2000">
              <a:latin typeface="Arial" panose="020B0604020202020204" pitchFamily="34" charset="0"/>
              <a:cs typeface="Arial" panose="020B0604020202020204" pitchFamily="34" charset="0"/>
            </a:endParaRPr>
          </a:p>
          <a:p>
            <a:pPr algn="just"/>
            <a:endParaRPr lang="ru-RU" altLang="en-US" sz="2000">
              <a:latin typeface="Arial" panose="020B0604020202020204" pitchFamily="34" charset="0"/>
              <a:cs typeface="Arial" panose="020B0604020202020204" pitchFamily="34" charset="0"/>
            </a:endParaRPr>
          </a:p>
        </p:txBody>
      </p:sp>
      <p:sp>
        <p:nvSpPr>
          <p:cNvPr id="1073742861" name="Текстовое поле 1073742860"/>
          <p:cNvSpPr txBox="1"/>
          <p:nvPr/>
        </p:nvSpPr>
        <p:spPr>
          <a:xfrm>
            <a:off x="35560" y="4076700"/>
            <a:ext cx="4032250" cy="986790"/>
          </a:xfrm>
          <a:prstGeom prst="rect">
            <a:avLst/>
          </a:prstGeom>
          <a:solidFill>
            <a:srgbClr val="FFFFFF"/>
          </a:solidFill>
          <a:ln w="9525">
            <a:noFill/>
          </a:ln>
        </p:spPr>
        <p:txBody>
          <a:bodyPr wrap="square"/>
          <a:p>
            <a:pPr algn="ctr"/>
            <a:r>
              <a:rPr lang="ru-RU" altLang="en-US" sz="2000" b="1">
                <a:latin typeface="Arial" panose="020B0604020202020204" pitchFamily="34" charset="0"/>
                <a:cs typeface="Arial" panose="020B0604020202020204" pitchFamily="34" charset="0"/>
              </a:rPr>
              <a:t>6. Отделить затвор от затворной рамы.</a:t>
            </a:r>
            <a:endParaRPr lang="ru-RU" altLang="en-US" sz="2000">
              <a:latin typeface="Arial" panose="020B0604020202020204" pitchFamily="34" charset="0"/>
              <a:cs typeface="Arial" panose="020B0604020202020204" pitchFamily="34" charset="0"/>
            </a:endParaRPr>
          </a:p>
          <a:p>
            <a:pPr algn="just"/>
            <a:r>
              <a:rPr lang="ru-RU" altLang="en-US" sz="2000">
                <a:latin typeface="Arial" panose="020B0604020202020204" pitchFamily="34" charset="0"/>
                <a:cs typeface="Arial" panose="020B0604020202020204" pitchFamily="34" charset="0"/>
              </a:rPr>
              <a:t>    Отвести затвор назад, повернуть его так, чтобы ведущий выступ затвора вышел из фигурного выреза затворной рамы. Вывести затвор вперед.</a:t>
            </a:r>
            <a:endParaRPr lang="ru-RU" altLang="en-US" sz="2000">
              <a:latin typeface="Arial" panose="020B0604020202020204" pitchFamily="34" charset="0"/>
              <a:cs typeface="Arial" panose="020B0604020202020204" pitchFamily="34" charset="0"/>
            </a:endParaRPr>
          </a:p>
          <a:p>
            <a:pPr algn="just"/>
            <a:endParaRPr lang="ru-RU" altLang="en-US" sz="2000">
              <a:latin typeface="Arial" panose="020B0604020202020204" pitchFamily="34" charset="0"/>
              <a:cs typeface="Arial" panose="020B0604020202020204"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2147482582" descr="IMG_2326"/>
          <p:cNvPicPr>
            <a:picLocks noChangeAspect="1"/>
          </p:cNvPicPr>
          <p:nvPr/>
        </p:nvPicPr>
        <p:blipFill>
          <a:blip r:embed="rId1"/>
          <a:stretch>
            <a:fillRect/>
          </a:stretch>
        </p:blipFill>
        <p:spPr>
          <a:xfrm>
            <a:off x="35560" y="44450"/>
            <a:ext cx="4535170" cy="4420870"/>
          </a:xfrm>
          <a:prstGeom prst="rect">
            <a:avLst/>
          </a:prstGeom>
          <a:noFill/>
          <a:ln w="9525">
            <a:noFill/>
          </a:ln>
        </p:spPr>
      </p:pic>
      <p:pic>
        <p:nvPicPr>
          <p:cNvPr id="3" name="Изображение -2147482583" descr="IMG_2327"/>
          <p:cNvPicPr>
            <a:picLocks noChangeAspect="1"/>
          </p:cNvPicPr>
          <p:nvPr/>
        </p:nvPicPr>
        <p:blipFill>
          <a:blip r:embed="rId2"/>
          <a:stretch>
            <a:fillRect/>
          </a:stretch>
        </p:blipFill>
        <p:spPr>
          <a:xfrm>
            <a:off x="4644390" y="44450"/>
            <a:ext cx="4453890" cy="4421505"/>
          </a:xfrm>
          <a:prstGeom prst="rect">
            <a:avLst/>
          </a:prstGeom>
          <a:noFill/>
          <a:ln w="9525">
            <a:noFill/>
          </a:ln>
        </p:spPr>
      </p:pic>
      <p:sp>
        <p:nvSpPr>
          <p:cNvPr id="1073742862" name="Текстовое поле 1073742861"/>
          <p:cNvSpPr txBox="1"/>
          <p:nvPr/>
        </p:nvSpPr>
        <p:spPr>
          <a:xfrm>
            <a:off x="35560" y="4796790"/>
            <a:ext cx="9062720" cy="1544955"/>
          </a:xfrm>
          <a:prstGeom prst="rect">
            <a:avLst/>
          </a:prstGeom>
          <a:solidFill>
            <a:srgbClr val="FFFFFF"/>
          </a:solidFill>
          <a:ln w="9525">
            <a:noFill/>
          </a:ln>
        </p:spPr>
        <p:txBody>
          <a:bodyPr wrap="square"/>
          <a:p>
            <a:pPr algn="ctr"/>
            <a:r>
              <a:rPr lang="ru-RU" altLang="en-US" sz="2000" b="1">
                <a:latin typeface="Arial" panose="020B0604020202020204" pitchFamily="34" charset="0"/>
                <a:cs typeface="Arial" panose="020B0604020202020204" pitchFamily="34" charset="0"/>
              </a:rPr>
              <a:t>7. Отделить ударно-спусковой механизм.</a:t>
            </a:r>
            <a:endParaRPr lang="ru-RU" altLang="en-US" sz="2000">
              <a:latin typeface="Arial" panose="020B0604020202020204" pitchFamily="34" charset="0"/>
              <a:cs typeface="Arial" panose="020B0604020202020204" pitchFamily="34" charset="0"/>
            </a:endParaRPr>
          </a:p>
          <a:p>
            <a:pPr algn="just"/>
            <a:r>
              <a:rPr lang="ru-RU" altLang="en-US" sz="2000">
                <a:latin typeface="Arial" panose="020B0604020202020204" pitchFamily="34" charset="0"/>
                <a:cs typeface="Arial" panose="020B0604020202020204" pitchFamily="34" charset="0"/>
              </a:rPr>
              <a:t>    Повернуть предохранитель вверх до вертикального положения. Сдвинуть его вправо и отделить от ствольной коробки; взявшись за спусковую скобу движением вниз отделить ударно-спусковой механизм от ствольной коробки. </a:t>
            </a:r>
            <a:endParaRPr lang="ru-RU" altLang="en-US" sz="2000">
              <a:latin typeface="Arial" panose="020B0604020202020204" pitchFamily="34" charset="0"/>
              <a:cs typeface="Arial" panose="020B0604020202020204" pitchFamily="34" charset="0"/>
            </a:endParaRPr>
          </a:p>
          <a:p>
            <a:pPr algn="just"/>
            <a:endParaRPr lang="ru-RU" altLang="en-US" sz="2000">
              <a:latin typeface="Arial" panose="020B0604020202020204" pitchFamily="34" charset="0"/>
              <a:cs typeface="Arial" panose="020B0604020202020204"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2147482611" descr="IMG_2328"/>
          <p:cNvPicPr>
            <a:picLocks noChangeAspect="1"/>
          </p:cNvPicPr>
          <p:nvPr/>
        </p:nvPicPr>
        <p:blipFill>
          <a:blip r:embed="rId1"/>
          <a:stretch>
            <a:fillRect/>
          </a:stretch>
        </p:blipFill>
        <p:spPr>
          <a:xfrm>
            <a:off x="35560" y="44450"/>
            <a:ext cx="4363085" cy="4325620"/>
          </a:xfrm>
          <a:prstGeom prst="rect">
            <a:avLst/>
          </a:prstGeom>
          <a:noFill/>
          <a:ln w="9525">
            <a:noFill/>
          </a:ln>
        </p:spPr>
      </p:pic>
      <p:pic>
        <p:nvPicPr>
          <p:cNvPr id="3" name="Изображение -2147482610" descr="IMG_2329"/>
          <p:cNvPicPr>
            <a:picLocks noChangeAspect="1"/>
          </p:cNvPicPr>
          <p:nvPr/>
        </p:nvPicPr>
        <p:blipFill>
          <a:blip r:embed="rId2"/>
          <a:stretch>
            <a:fillRect/>
          </a:stretch>
        </p:blipFill>
        <p:spPr>
          <a:xfrm>
            <a:off x="4468495" y="44450"/>
            <a:ext cx="4620260" cy="4325620"/>
          </a:xfrm>
          <a:prstGeom prst="rect">
            <a:avLst/>
          </a:prstGeom>
          <a:noFill/>
          <a:ln w="9525">
            <a:noFill/>
          </a:ln>
        </p:spPr>
      </p:pic>
      <p:sp>
        <p:nvSpPr>
          <p:cNvPr id="1073742866" name="Текстовое поле 1073742865"/>
          <p:cNvSpPr txBox="1"/>
          <p:nvPr/>
        </p:nvSpPr>
        <p:spPr>
          <a:xfrm>
            <a:off x="107950" y="4364990"/>
            <a:ext cx="9067165" cy="2012950"/>
          </a:xfrm>
          <a:prstGeom prst="rect">
            <a:avLst/>
          </a:prstGeom>
          <a:solidFill>
            <a:srgbClr val="FFFFFF"/>
          </a:solidFill>
          <a:ln w="9525">
            <a:noFill/>
          </a:ln>
        </p:spPr>
        <p:txBody>
          <a:bodyPr wrap="square"/>
          <a:p>
            <a:pPr algn="ctr"/>
            <a:r>
              <a:rPr lang="ru-RU" altLang="en-US" sz="2000" b="1">
                <a:latin typeface="Arial" panose="020B0604020202020204" pitchFamily="34" charset="0"/>
                <a:cs typeface="Arial" panose="020B0604020202020204" pitchFamily="34" charset="0"/>
              </a:rPr>
              <a:t>8. Отделить ствольные накладки.</a:t>
            </a:r>
            <a:endParaRPr lang="ru-RU" altLang="en-US" sz="2000">
              <a:latin typeface="Arial" panose="020B0604020202020204" pitchFamily="34" charset="0"/>
              <a:cs typeface="Arial" panose="020B0604020202020204" pitchFamily="34" charset="0"/>
            </a:endParaRPr>
          </a:p>
          <a:p>
            <a:pPr algn="just"/>
            <a:r>
              <a:rPr lang="ru-RU" altLang="en-US" sz="2000">
                <a:latin typeface="Arial" panose="020B0604020202020204" pitchFamily="34" charset="0"/>
                <a:cs typeface="Arial" panose="020B0604020202020204" pitchFamily="34" charset="0"/>
              </a:rPr>
              <a:t>    Прижать замыкатель верхнего опорного кольца к газовой трубке до выхода отгиба замыкателя из выреза кольца и повернуть замыкатель вправо до отказа; сдвинуть перемещающуюся часть верхнего упорного кольца вперед, нажимая ствольную накладку вниз и отводя в сторону, отелить её от ствола. В случае затруднительного отделения ствольных накладок вставить вырез ключа пенала в окно накладки и движением вниз и в сторону отделить ствольные накладки.</a:t>
            </a:r>
            <a:endParaRPr lang="ru-RU" altLang="en-US" sz="2000">
              <a:latin typeface="Arial" panose="020B0604020202020204" pitchFamily="34" charset="0"/>
              <a:cs typeface="Arial" panose="020B0604020202020204" pitchFamily="34" charset="0"/>
            </a:endParaRPr>
          </a:p>
          <a:p>
            <a:endParaRPr lang="ru-RU" altLang="en-US" sz="2000">
              <a:latin typeface="Arial" panose="020B0604020202020204" pitchFamily="34" charset="0"/>
              <a:cs typeface="Arial" panose="020B060402020202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2147482608" descr="IMG_2330"/>
          <p:cNvPicPr>
            <a:picLocks noChangeAspect="1"/>
          </p:cNvPicPr>
          <p:nvPr/>
        </p:nvPicPr>
        <p:blipFill>
          <a:blip r:embed="rId1"/>
          <a:stretch>
            <a:fillRect/>
          </a:stretch>
        </p:blipFill>
        <p:spPr>
          <a:xfrm>
            <a:off x="35560" y="44450"/>
            <a:ext cx="4511675" cy="4871085"/>
          </a:xfrm>
          <a:prstGeom prst="rect">
            <a:avLst/>
          </a:prstGeom>
          <a:noFill/>
          <a:ln w="9525">
            <a:noFill/>
          </a:ln>
        </p:spPr>
      </p:pic>
      <p:pic>
        <p:nvPicPr>
          <p:cNvPr id="3" name="Изображение -2147482609" descr="IMG_2331"/>
          <p:cNvPicPr>
            <a:picLocks noChangeAspect="1"/>
          </p:cNvPicPr>
          <p:nvPr/>
        </p:nvPicPr>
        <p:blipFill>
          <a:blip r:embed="rId2"/>
          <a:stretch>
            <a:fillRect/>
          </a:stretch>
        </p:blipFill>
        <p:spPr>
          <a:xfrm>
            <a:off x="4554855" y="44450"/>
            <a:ext cx="4492625" cy="4867275"/>
          </a:xfrm>
          <a:prstGeom prst="rect">
            <a:avLst/>
          </a:prstGeom>
          <a:noFill/>
          <a:ln w="9525">
            <a:noFill/>
          </a:ln>
        </p:spPr>
      </p:pic>
      <p:sp>
        <p:nvSpPr>
          <p:cNvPr id="1073742867" name="Текстовое поле 1073742866"/>
          <p:cNvSpPr txBox="1"/>
          <p:nvPr/>
        </p:nvSpPr>
        <p:spPr>
          <a:xfrm>
            <a:off x="34925" y="4915535"/>
            <a:ext cx="9012555" cy="1664970"/>
          </a:xfrm>
          <a:prstGeom prst="rect">
            <a:avLst/>
          </a:prstGeom>
          <a:solidFill>
            <a:srgbClr val="FFFFFF"/>
          </a:solidFill>
          <a:ln w="9525">
            <a:noFill/>
          </a:ln>
        </p:spPr>
        <p:txBody>
          <a:bodyPr wrap="square"/>
          <a:p>
            <a:pPr algn="ctr"/>
            <a:r>
              <a:rPr lang="ru-RU" altLang="en-US" sz="2000" b="1">
                <a:latin typeface="Arial" panose="020B0604020202020204" pitchFamily="34" charset="0"/>
                <a:cs typeface="Arial" panose="020B0604020202020204" pitchFamily="34" charset="0"/>
              </a:rPr>
              <a:t>9. Отделить газовый поршень и толкатель с пружиной.</a:t>
            </a:r>
            <a:endParaRPr lang="ru-RU" altLang="en-US" sz="2000">
              <a:latin typeface="Arial" panose="020B0604020202020204" pitchFamily="34" charset="0"/>
              <a:cs typeface="Arial" panose="020B0604020202020204" pitchFamily="34" charset="0"/>
            </a:endParaRPr>
          </a:p>
          <a:p>
            <a:pPr algn="just"/>
            <a:r>
              <a:rPr lang="ru-RU" altLang="en-US" sz="2000">
                <a:latin typeface="Arial" panose="020B0604020202020204" pitchFamily="34" charset="0"/>
                <a:cs typeface="Arial" panose="020B0604020202020204" pitchFamily="34" charset="0"/>
              </a:rPr>
              <a:t>    Отвести толкатель назад, вывести его передний конец из гнезда поршня и отделить от газовой трубки поршень; ввести передний конец толкателя в газовую трубку, сжать пружину толкателя до выхода её из канала прицельной колодки и отделить толкатель с пружиной, а затем отделить пружину от толкателя.</a:t>
            </a:r>
            <a:endParaRPr lang="ru-RU" altLang="en-US" sz="2000">
              <a:latin typeface="Arial" panose="020B0604020202020204" pitchFamily="34" charset="0"/>
              <a:cs typeface="Arial" panose="020B0604020202020204" pitchFamily="34" charset="0"/>
            </a:endParaRPr>
          </a:p>
          <a:p>
            <a:pPr algn="just"/>
            <a:endParaRPr lang="ru-RU" altLang="en-US" sz="2000">
              <a:latin typeface="Arial" panose="020B0604020202020204" pitchFamily="34" charset="0"/>
              <a:cs typeface="Arial" panose="020B0604020202020204"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36" name="TextBox 3"/>
          <p:cNvSpPr txBox="1">
            <a:spLocks noChangeArrowheads="1"/>
          </p:cNvSpPr>
          <p:nvPr/>
        </p:nvSpPr>
        <p:spPr bwMode="auto">
          <a:xfrm>
            <a:off x="0" y="16510"/>
            <a:ext cx="91363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0000"/>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eaLnBrk="0" hangingPunct="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eaLnBrk="0" hangingPunct="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eaLnBrk="0" hangingPunct="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eaLnBrk="0" hangingPunct="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ru-RU" altLang="ru-RU" sz="2400" b="1">
                <a:latin typeface="Arial" panose="020B0604020202020204" pitchFamily="34" charset="0"/>
              </a:rPr>
              <a:t>Временные показатели неполной разборки  СВД</a:t>
            </a:r>
            <a:endParaRPr lang="ru-RU" altLang="ru-RU" sz="2400" b="1">
              <a:latin typeface="Arial" panose="020B0604020202020204" pitchFamily="34" charset="0"/>
            </a:endParaRPr>
          </a:p>
        </p:txBody>
      </p:sp>
      <p:graphicFrame>
        <p:nvGraphicFramePr>
          <p:cNvPr id="2" name="Таблица 1"/>
          <p:cNvGraphicFramePr/>
          <p:nvPr>
            <p:custDataLst>
              <p:tags r:id="rId1"/>
            </p:custDataLst>
          </p:nvPr>
        </p:nvGraphicFramePr>
        <p:xfrm>
          <a:off x="33020" y="404495"/>
          <a:ext cx="9103360" cy="2240915"/>
        </p:xfrm>
        <a:graphic>
          <a:graphicData uri="http://schemas.openxmlformats.org/drawingml/2006/table">
            <a:tbl>
              <a:tblPr/>
              <a:tblGrid>
                <a:gridCol w="3124835"/>
                <a:gridCol w="1993265"/>
                <a:gridCol w="1992630"/>
                <a:gridCol w="1992630"/>
              </a:tblGrid>
              <a:tr h="770890">
                <a:tc>
                  <a:txBody>
                    <a:bodyPr/>
                    <a:p>
                      <a:pPr algn="ctr">
                        <a:spcBef>
                          <a:spcPct val="0"/>
                        </a:spcBef>
                        <a:spcAft>
                          <a:spcPct val="0"/>
                        </a:spcAft>
                      </a:pPr>
                      <a:endParaRPr sz="2000" b="1">
                        <a:latin typeface="Arial" panose="020B0604020202020204" pitchFamily="34" charset="0"/>
                        <a:ea typeface="Times New Roman" panose="02020603050405020304"/>
                        <a:cs typeface="Arial" panose="020B0604020202020204" pitchFamily="34" charset="0"/>
                      </a:endParaRPr>
                    </a:p>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Оценка </a:t>
                      </a:r>
                      <a:endParaRPr sz="2000" b="1">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В нормальных условиях</a:t>
                      </a:r>
                      <a:endParaRPr sz="2000" b="1">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В ОЗК</a:t>
                      </a:r>
                      <a:endParaRPr sz="2000" b="1">
                        <a:latin typeface="Arial" panose="020B0604020202020204" pitchFamily="34" charset="0"/>
                        <a:ea typeface="Times New Roman" panose="02020603050405020304"/>
                        <a:cs typeface="Arial" panose="020B0604020202020204" pitchFamily="34" charset="0"/>
                      </a:endParaRPr>
                    </a:p>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+25%</a:t>
                      </a:r>
                      <a:endParaRPr sz="2000" b="1">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В противогазе</a:t>
                      </a:r>
                      <a:endParaRPr sz="2000" b="1">
                        <a:latin typeface="Arial" panose="020B0604020202020204" pitchFamily="34" charset="0"/>
                        <a:ea typeface="Times New Roman" panose="02020603050405020304"/>
                        <a:cs typeface="Arial" panose="020B0604020202020204" pitchFamily="34" charset="0"/>
                      </a:endParaRPr>
                    </a:p>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+10%</a:t>
                      </a:r>
                      <a:endParaRPr sz="2000" b="1">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r>
              <a:tr h="467995">
                <a:tc>
                  <a:txBody>
                    <a:bodyPr/>
                    <a:p>
                      <a:pPr marL="0" indent="0" algn="ctr">
                        <a:spcBef>
                          <a:spcPct val="0"/>
                        </a:spcBef>
                        <a:spcAft>
                          <a:spcPct val="0"/>
                        </a:spcAft>
                      </a:pPr>
                      <a:r>
                        <a:rPr sz="2000" b="1">
                          <a:solidFill>
                            <a:srgbClr val="FF0000"/>
                          </a:solidFill>
                          <a:latin typeface="Arial" panose="020B0604020202020204" pitchFamily="34" charset="0"/>
                          <a:ea typeface="Times New Roman" panose="02020603050405020304"/>
                          <a:cs typeface="Arial" panose="020B0604020202020204" pitchFamily="34" charset="0"/>
                        </a:rPr>
                        <a:t>Отлично</a:t>
                      </a:r>
                      <a:endParaRPr sz="2000" b="1">
                        <a:solidFill>
                          <a:srgbClr val="FF0000"/>
                        </a:solidFill>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lang="ru-RU" sz="2000" b="1">
                          <a:latin typeface="Arial" panose="020B0604020202020204" pitchFamily="34" charset="0"/>
                          <a:ea typeface="a_Timer"/>
                          <a:cs typeface="Arial" panose="020B0604020202020204" pitchFamily="34" charset="0"/>
                        </a:rPr>
                        <a:t>45</a:t>
                      </a:r>
                      <a:r>
                        <a:rPr sz="2000" b="1">
                          <a:latin typeface="Arial" panose="020B0604020202020204" pitchFamily="34" charset="0"/>
                          <a:ea typeface="a_Timer"/>
                          <a:cs typeface="Arial" panose="020B0604020202020204" pitchFamily="34" charset="0"/>
                        </a:rPr>
                        <a:t>с</a:t>
                      </a:r>
                      <a:endParaRPr sz="2000" b="1">
                        <a:latin typeface="Arial" panose="020B0604020202020204" pitchFamily="34" charset="0"/>
                        <a:ea typeface="a_Timer"/>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lang="ru-RU" sz="2000" b="1">
                          <a:latin typeface="Arial" panose="020B0604020202020204" pitchFamily="34" charset="0"/>
                          <a:ea typeface="a_Timer"/>
                          <a:cs typeface="Arial" panose="020B0604020202020204" pitchFamily="34" charset="0"/>
                        </a:rPr>
                        <a:t>56</a:t>
                      </a:r>
                      <a:r>
                        <a:rPr sz="2000" b="1">
                          <a:latin typeface="Arial" panose="020B0604020202020204" pitchFamily="34" charset="0"/>
                          <a:ea typeface="a_Timer"/>
                          <a:cs typeface="Arial" panose="020B0604020202020204" pitchFamily="34" charset="0"/>
                        </a:rPr>
                        <a:t>с</a:t>
                      </a:r>
                      <a:endParaRPr sz="2000" b="1">
                        <a:latin typeface="Arial" panose="020B0604020202020204" pitchFamily="34" charset="0"/>
                        <a:ea typeface="a_Timer"/>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lang="ru-RU" sz="2000" b="1">
                          <a:latin typeface="Arial" panose="020B0604020202020204" pitchFamily="34" charset="0"/>
                          <a:ea typeface="a_Timer"/>
                          <a:cs typeface="Arial" panose="020B0604020202020204" pitchFamily="34" charset="0"/>
                        </a:rPr>
                        <a:t>5</a:t>
                      </a:r>
                      <a:r>
                        <a:rPr sz="2000" b="1">
                          <a:latin typeface="Arial" panose="020B0604020202020204" pitchFamily="34" charset="0"/>
                          <a:ea typeface="a_Timer"/>
                          <a:cs typeface="Arial" panose="020B0604020202020204" pitchFamily="34" charset="0"/>
                        </a:rPr>
                        <a:t>0с</a:t>
                      </a:r>
                      <a:endParaRPr sz="2000" b="1">
                        <a:latin typeface="Arial" panose="020B0604020202020204" pitchFamily="34" charset="0"/>
                        <a:ea typeface="a_Timer"/>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r>
              <a:tr h="467360">
                <a:tc>
                  <a:txBody>
                    <a:bodyPr/>
                    <a:p>
                      <a:pPr marL="0" indent="0" algn="ctr">
                        <a:spcBef>
                          <a:spcPct val="0"/>
                        </a:spcBef>
                        <a:spcAft>
                          <a:spcPct val="0"/>
                        </a:spcAft>
                      </a:pPr>
                      <a:r>
                        <a:rPr sz="2000" b="1">
                          <a:solidFill>
                            <a:srgbClr val="00B050"/>
                          </a:solidFill>
                          <a:latin typeface="Arial" panose="020B0604020202020204" pitchFamily="34" charset="0"/>
                          <a:ea typeface="Times New Roman" panose="02020603050405020304"/>
                          <a:cs typeface="Arial" panose="020B0604020202020204" pitchFamily="34" charset="0"/>
                        </a:rPr>
                        <a:t>Хорошо</a:t>
                      </a:r>
                      <a:endParaRPr sz="2000" b="1">
                        <a:solidFill>
                          <a:srgbClr val="00B050"/>
                        </a:solidFill>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50 с</a:t>
                      </a:r>
                      <a:endParaRPr sz="2000" b="1">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1 мин 3 с</a:t>
                      </a:r>
                      <a:endParaRPr sz="2000" b="1">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55 с</a:t>
                      </a:r>
                      <a:endParaRPr sz="2000" b="1">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r>
              <a:tr h="534670">
                <a:tc>
                  <a:txBody>
                    <a:bodyPr/>
                    <a:p>
                      <a:pPr marL="0" indent="0" algn="ctr">
                        <a:spcBef>
                          <a:spcPct val="0"/>
                        </a:spcBef>
                        <a:spcAft>
                          <a:spcPct val="0"/>
                        </a:spcAft>
                      </a:pPr>
                      <a:r>
                        <a:rPr sz="2000" b="1">
                          <a:solidFill>
                            <a:srgbClr val="1F497D"/>
                          </a:solidFill>
                          <a:latin typeface="Arial" panose="020B0604020202020204" pitchFamily="34" charset="0"/>
                          <a:ea typeface="Times New Roman" panose="02020603050405020304"/>
                          <a:cs typeface="Arial" panose="020B0604020202020204" pitchFamily="34" charset="0"/>
                        </a:rPr>
                        <a:t>Удовлетворительно </a:t>
                      </a:r>
                      <a:endParaRPr sz="2000" b="1">
                        <a:solidFill>
                          <a:srgbClr val="1F497D"/>
                        </a:solidFill>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1 мин</a:t>
                      </a:r>
                      <a:endParaRPr sz="2000" b="1">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1 мин 15 с</a:t>
                      </a:r>
                      <a:endParaRPr sz="2000" b="1">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1 мин 6 с</a:t>
                      </a:r>
                      <a:endParaRPr sz="2000" b="1">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r>
            </a:tbl>
          </a:graphicData>
        </a:graphic>
      </p:graphicFrame>
      <p:sp>
        <p:nvSpPr>
          <p:cNvPr id="3" name="Текстовое поле 2"/>
          <p:cNvSpPr txBox="1"/>
          <p:nvPr/>
        </p:nvSpPr>
        <p:spPr>
          <a:xfrm>
            <a:off x="3810" y="2895600"/>
            <a:ext cx="9140190" cy="1198880"/>
          </a:xfrm>
          <a:prstGeom prst="rect">
            <a:avLst/>
          </a:prstGeom>
        </p:spPr>
        <p:txBody>
          <a:bodyPr wrap="square">
            <a:spAutoFit/>
          </a:bodyPr>
          <a:p>
            <a:pPr marL="0" indent="0" algn="just" defTabSz="266700">
              <a:spcBef>
                <a:spcPct val="0"/>
              </a:spcBef>
              <a:spcAft>
                <a:spcPct val="0"/>
              </a:spcAft>
            </a:pPr>
            <a:r>
              <a:rPr b="1" i="1">
                <a:latin typeface="Arial" panose="020B0604020202020204" pitchFamily="34" charset="0"/>
                <a:ea typeface="Times New Roman" panose="02020603050405020304"/>
                <a:cs typeface="Arial" panose="020B0604020202020204" pitchFamily="34" charset="0"/>
              </a:rPr>
              <a:t>При Т</a:t>
            </a:r>
            <a:r>
              <a:rPr b="1" i="1" baseline="-25000">
                <a:latin typeface="Arial" panose="020B0604020202020204" pitchFamily="34" charset="0"/>
                <a:ea typeface="Times New Roman" panose="02020603050405020304"/>
                <a:cs typeface="Arial" panose="020B0604020202020204" pitchFamily="34" charset="0"/>
              </a:rPr>
              <a:t>В</a:t>
            </a:r>
            <a:r>
              <a:rPr b="1" i="1">
                <a:latin typeface="Arial" panose="020B0604020202020204" pitchFamily="34" charset="0"/>
                <a:ea typeface="Times New Roman" panose="02020603050405020304"/>
                <a:cs typeface="Arial" panose="020B0604020202020204" pitchFamily="34" charset="0"/>
              </a:rPr>
              <a:t>=-10</a:t>
            </a:r>
            <a:r>
              <a:rPr b="1" i="1" baseline="30000">
                <a:latin typeface="Arial" panose="020B0604020202020204" pitchFamily="34" charset="0"/>
                <a:ea typeface="Times New Roman" panose="02020603050405020304"/>
                <a:cs typeface="Arial" panose="020B0604020202020204" pitchFamily="34" charset="0"/>
              </a:rPr>
              <a:t>0</a:t>
            </a:r>
            <a:r>
              <a:rPr b="1" i="1">
                <a:latin typeface="Arial" panose="020B0604020202020204" pitchFamily="34" charset="0"/>
                <a:ea typeface="Times New Roman" panose="02020603050405020304"/>
                <a:cs typeface="Arial" panose="020B0604020202020204" pitchFamily="34" charset="0"/>
              </a:rPr>
              <a:t>С и ниже и при Т</a:t>
            </a:r>
            <a:r>
              <a:rPr b="1" i="1" baseline="-25000">
                <a:latin typeface="Arial" panose="020B0604020202020204" pitchFamily="34" charset="0"/>
                <a:ea typeface="Times New Roman" panose="02020603050405020304"/>
                <a:cs typeface="Arial" panose="020B0604020202020204" pitchFamily="34" charset="0"/>
              </a:rPr>
              <a:t>В</a:t>
            </a:r>
            <a:r>
              <a:rPr b="1" i="1">
                <a:latin typeface="Arial" panose="020B0604020202020204" pitchFamily="34" charset="0"/>
                <a:ea typeface="Times New Roman" panose="02020603050405020304"/>
                <a:cs typeface="Arial" panose="020B0604020202020204" pitchFamily="34" charset="0"/>
              </a:rPr>
              <a:t>=+30</a:t>
            </a:r>
            <a:r>
              <a:rPr b="1" i="1" baseline="30000">
                <a:latin typeface="Arial" panose="020B0604020202020204" pitchFamily="34" charset="0"/>
                <a:ea typeface="Times New Roman" panose="02020603050405020304"/>
                <a:cs typeface="Arial" panose="020B0604020202020204" pitchFamily="34" charset="0"/>
              </a:rPr>
              <a:t>0</a:t>
            </a:r>
            <a:r>
              <a:rPr b="1" i="1">
                <a:latin typeface="Arial" panose="020B0604020202020204" pitchFamily="34" charset="0"/>
                <a:ea typeface="Times New Roman" panose="02020603050405020304"/>
                <a:cs typeface="Arial" panose="020B0604020202020204" pitchFamily="34" charset="0"/>
              </a:rPr>
              <a:t>С и выше, ночью и т. д. Время на выполнение норматива увеличивается по решению руководителя занятия не менее чем на 10%, но не более чем на 30% (с учетом совокупности отрицательных условий).</a:t>
            </a:r>
            <a:endParaRPr b="1" i="1">
              <a:latin typeface="Arial" panose="020B0604020202020204" pitchFamily="34" charset="0"/>
              <a:ea typeface="Times New Roman" panose="02020603050405020304"/>
              <a:cs typeface="Arial" panose="020B0604020202020204" pitchFamily="34" charset="0"/>
            </a:endParaRPr>
          </a:p>
        </p:txBody>
      </p:sp>
      <p:sp>
        <p:nvSpPr>
          <p:cNvPr id="5" name="Текстовое поле 4"/>
          <p:cNvSpPr txBox="1"/>
          <p:nvPr/>
        </p:nvSpPr>
        <p:spPr>
          <a:xfrm>
            <a:off x="3810" y="4077335"/>
            <a:ext cx="9139555" cy="2245360"/>
          </a:xfrm>
          <a:prstGeom prst="rect">
            <a:avLst/>
          </a:prstGeom>
        </p:spPr>
        <p:txBody>
          <a:bodyPr wrap="square">
            <a:spAutoFit/>
          </a:bodyPr>
          <a:p>
            <a:pPr marL="0" indent="0" algn="ctr" defTabSz="266700">
              <a:spcBef>
                <a:spcPct val="0"/>
              </a:spcBef>
              <a:spcAft>
                <a:spcPct val="0"/>
              </a:spcAft>
            </a:pPr>
            <a:r>
              <a:rPr sz="2000" b="1">
                <a:solidFill>
                  <a:srgbClr val="FF0000"/>
                </a:solidFill>
                <a:latin typeface="Arial" panose="020B0604020202020204" pitchFamily="34" charset="0"/>
                <a:ea typeface="Times New Roman" panose="02020603050405020304"/>
                <a:cs typeface="Arial" panose="020B0604020202020204" pitchFamily="34" charset="0"/>
              </a:rPr>
              <a:t>Условия выполнения норматива</a:t>
            </a:r>
            <a:endParaRPr sz="2000" b="1">
              <a:latin typeface="Arial" panose="020B0604020202020204" pitchFamily="34" charset="0"/>
              <a:ea typeface="Times New Roman" panose="02020603050405020304"/>
              <a:cs typeface="Arial" panose="020B0604020202020204" pitchFamily="34" charset="0"/>
            </a:endParaRPr>
          </a:p>
          <a:p>
            <a:pPr marL="0" indent="0" algn="just" defTabSz="266700">
              <a:spcBef>
                <a:spcPct val="0"/>
              </a:spcBef>
              <a:spcAft>
                <a:spcPct val="0"/>
              </a:spcAft>
            </a:pPr>
            <a:r>
              <a:rPr lang="ru-RU" sz="2000">
                <a:latin typeface="Arial" panose="020B0604020202020204" pitchFamily="34" charset="0"/>
                <a:ea typeface="Wingdings" panose="05000000000000000000"/>
                <a:cs typeface="Arial" panose="020B0604020202020204" pitchFamily="34" charset="0"/>
              </a:rPr>
              <a:t>1.</a:t>
            </a:r>
            <a:r>
              <a:rPr sz="2000">
                <a:latin typeface="Arial" panose="020B0604020202020204" pitchFamily="34" charset="0"/>
                <a:ea typeface="Wingdings" panose="05000000000000000000"/>
                <a:cs typeface="Arial" panose="020B0604020202020204" pitchFamily="34" charset="0"/>
              </a:rPr>
              <a:t> </a:t>
            </a:r>
            <a:r>
              <a:rPr sz="2000" i="1">
                <a:latin typeface="Arial" panose="020B0604020202020204" pitchFamily="34" charset="0"/>
                <a:ea typeface="Times New Roman" panose="02020603050405020304"/>
                <a:cs typeface="Arial" panose="020B0604020202020204" pitchFamily="34" charset="0"/>
              </a:rPr>
              <a:t></a:t>
            </a:r>
            <a:r>
              <a:rPr sz="2000">
                <a:latin typeface="Arial" panose="020B0604020202020204" pitchFamily="34" charset="0"/>
                <a:ea typeface="Times New Roman" panose="02020603050405020304"/>
                <a:cs typeface="Arial" panose="020B0604020202020204" pitchFamily="34" charset="0"/>
              </a:rPr>
              <a:t>Оружие разобрано. Части и механизмы аккуратно разложены на подстилке, инструмент наготове.  Обучаемый находится у оружия.</a:t>
            </a:r>
            <a:endParaRPr sz="2000">
              <a:latin typeface="Arial" panose="020B0604020202020204" pitchFamily="34" charset="0"/>
              <a:ea typeface="Times New Roman" panose="02020603050405020304"/>
              <a:cs typeface="Arial" panose="020B0604020202020204" pitchFamily="34" charset="0"/>
            </a:endParaRPr>
          </a:p>
          <a:p>
            <a:pPr marL="0" indent="0" algn="just" defTabSz="266700">
              <a:spcBef>
                <a:spcPct val="0"/>
              </a:spcBef>
              <a:spcAft>
                <a:spcPct val="0"/>
              </a:spcAft>
            </a:pPr>
            <a:r>
              <a:rPr lang="ru-RU" sz="2000">
                <a:latin typeface="Arial" panose="020B0604020202020204" pitchFamily="34" charset="0"/>
                <a:ea typeface="Times New Roman" panose="02020603050405020304"/>
                <a:cs typeface="Arial" panose="020B0604020202020204" pitchFamily="34" charset="0"/>
              </a:rPr>
              <a:t>2. </a:t>
            </a:r>
            <a:r>
              <a:rPr sz="2000">
                <a:latin typeface="Arial" panose="020B0604020202020204" pitchFamily="34" charset="0"/>
                <a:ea typeface="Times New Roman" panose="02020603050405020304"/>
                <a:cs typeface="Arial" panose="020B0604020202020204" pitchFamily="34" charset="0"/>
              </a:rPr>
              <a:t>Время отсчитывается от команды </a:t>
            </a:r>
            <a:r>
              <a:rPr sz="2000" i="1">
                <a:solidFill>
                  <a:srgbClr val="FF0000"/>
                </a:solidFill>
                <a:latin typeface="Arial" panose="020B0604020202020204" pitchFamily="34" charset="0"/>
                <a:ea typeface="Times New Roman" panose="02020603050405020304"/>
                <a:cs typeface="Arial" panose="020B0604020202020204" pitchFamily="34" charset="0"/>
              </a:rPr>
              <a:t>«К сборке оружия приступить»</a:t>
            </a:r>
            <a:r>
              <a:rPr sz="2000">
                <a:latin typeface="Arial" panose="020B0604020202020204" pitchFamily="34" charset="0"/>
                <a:ea typeface="Times New Roman" panose="02020603050405020304"/>
                <a:cs typeface="Arial" panose="020B0604020202020204" pitchFamily="34" charset="0"/>
              </a:rPr>
              <a:t> до доклада обучаемого </a:t>
            </a:r>
            <a:r>
              <a:rPr sz="2000" i="1">
                <a:solidFill>
                  <a:srgbClr val="FF0000"/>
                </a:solidFill>
                <a:latin typeface="Arial" panose="020B0604020202020204" pitchFamily="34" charset="0"/>
                <a:ea typeface="Times New Roman" panose="02020603050405020304"/>
                <a:cs typeface="Arial" panose="020B0604020202020204" pitchFamily="34" charset="0"/>
              </a:rPr>
              <a:t>«Готово»</a:t>
            </a:r>
            <a:r>
              <a:rPr sz="2000">
                <a:latin typeface="Arial" panose="020B0604020202020204" pitchFamily="34" charset="0"/>
                <a:ea typeface="Times New Roman" panose="02020603050405020304"/>
                <a:cs typeface="Arial" panose="020B0604020202020204" pitchFamily="34" charset="0"/>
              </a:rPr>
              <a:t>.</a:t>
            </a:r>
            <a:endParaRPr sz="2000">
              <a:latin typeface="Arial" panose="020B0604020202020204" pitchFamily="34" charset="0"/>
              <a:ea typeface="Times New Roman" panose="02020603050405020304"/>
              <a:cs typeface="Arial" panose="020B0604020202020204" pitchFamily="34" charset="0"/>
            </a:endParaRPr>
          </a:p>
          <a:p>
            <a:pPr marL="0" indent="0" algn="just" defTabSz="266700">
              <a:spcBef>
                <a:spcPct val="0"/>
              </a:spcBef>
              <a:spcAft>
                <a:spcPct val="0"/>
              </a:spcAft>
            </a:pPr>
            <a:r>
              <a:rPr lang="ru-RU" sz="2000">
                <a:latin typeface="Arial" panose="020B0604020202020204" pitchFamily="34" charset="0"/>
                <a:ea typeface="Times New Roman" panose="02020603050405020304"/>
                <a:cs typeface="Arial" panose="020B0604020202020204" pitchFamily="34" charset="0"/>
              </a:rPr>
              <a:t>3.    </a:t>
            </a:r>
            <a:r>
              <a:rPr sz="2000">
                <a:latin typeface="Arial" panose="020B0604020202020204" pitchFamily="34" charset="0"/>
                <a:ea typeface="Times New Roman" panose="02020603050405020304"/>
                <a:cs typeface="Arial" panose="020B0604020202020204" pitchFamily="34" charset="0"/>
              </a:rPr>
              <a:t>Сборку винтовки производить без излишних усилий и резких ударов, сличая номера на его частях.</a:t>
            </a:r>
            <a:endParaRPr sz="2000">
              <a:latin typeface="Arial" panose="020B0604020202020204" pitchFamily="34" charset="0"/>
              <a:ea typeface="Times New Roman" panose="02020603050405020304"/>
              <a:cs typeface="Arial" panose="020B0604020202020204" pitchFamily="34" charset="0"/>
            </a:endParaRPr>
          </a:p>
        </p:txBody>
      </p:sp>
    </p:spTree>
  </p:cSld>
  <p:clrMapOvr>
    <a:masterClrMapping/>
  </p:clrMapOvr>
  <p:transition>
    <p:comb/>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2147482608" descr="IMG_2330"/>
          <p:cNvPicPr>
            <a:picLocks noChangeAspect="1"/>
          </p:cNvPicPr>
          <p:nvPr/>
        </p:nvPicPr>
        <p:blipFill>
          <a:blip r:embed="rId1"/>
          <a:stretch>
            <a:fillRect/>
          </a:stretch>
        </p:blipFill>
        <p:spPr>
          <a:xfrm>
            <a:off x="4572000" y="44450"/>
            <a:ext cx="4511675" cy="4610735"/>
          </a:xfrm>
          <a:prstGeom prst="rect">
            <a:avLst/>
          </a:prstGeom>
          <a:noFill/>
          <a:ln w="9525">
            <a:noFill/>
          </a:ln>
        </p:spPr>
      </p:pic>
      <p:pic>
        <p:nvPicPr>
          <p:cNvPr id="3" name="Изображение -2147482609" descr="IMG_2331"/>
          <p:cNvPicPr>
            <a:picLocks noChangeAspect="1"/>
          </p:cNvPicPr>
          <p:nvPr/>
        </p:nvPicPr>
        <p:blipFill>
          <a:blip r:embed="rId2"/>
          <a:stretch>
            <a:fillRect/>
          </a:stretch>
        </p:blipFill>
        <p:spPr>
          <a:xfrm>
            <a:off x="35560" y="44450"/>
            <a:ext cx="4492625" cy="4610735"/>
          </a:xfrm>
          <a:prstGeom prst="rect">
            <a:avLst/>
          </a:prstGeom>
          <a:noFill/>
          <a:ln w="9525">
            <a:noFill/>
          </a:ln>
        </p:spPr>
      </p:pic>
      <p:sp>
        <p:nvSpPr>
          <p:cNvPr id="1073742850" name="Текстовое поле 1073742849"/>
          <p:cNvSpPr txBox="1"/>
          <p:nvPr/>
        </p:nvSpPr>
        <p:spPr>
          <a:xfrm>
            <a:off x="35560" y="4580890"/>
            <a:ext cx="9052560" cy="1727835"/>
          </a:xfrm>
          <a:prstGeom prst="rect">
            <a:avLst/>
          </a:prstGeom>
          <a:solidFill>
            <a:srgbClr val="FFFFFF"/>
          </a:solidFill>
          <a:ln w="9525">
            <a:noFill/>
          </a:ln>
        </p:spPr>
        <p:txBody>
          <a:bodyPr wrap="square"/>
          <a:p>
            <a:pPr algn="ctr" defTabSz="914400">
              <a:tabLst>
                <a:tab pos="228600" algn="l"/>
              </a:tabLst>
            </a:pPr>
            <a:r>
              <a:rPr lang="ru-RU" altLang="en-US" sz="2000" b="1">
                <a:latin typeface="Arial" panose="020B0604020202020204" pitchFamily="34" charset="0"/>
                <a:cs typeface="Arial" panose="020B0604020202020204" pitchFamily="34" charset="0"/>
              </a:rPr>
              <a:t>1. Присоединить газовый поршень и толкатель с пружиной.</a:t>
            </a:r>
            <a:endParaRPr lang="ru-RU" altLang="en-US" sz="2000">
              <a:latin typeface="Arial" panose="020B0604020202020204" pitchFamily="34" charset="0"/>
              <a:cs typeface="Arial" panose="020B0604020202020204" pitchFamily="34" charset="0"/>
            </a:endParaRPr>
          </a:p>
          <a:p>
            <a:pPr algn="just"/>
            <a:r>
              <a:rPr lang="ru-RU" altLang="en-US" sz="2000">
                <a:latin typeface="Arial" panose="020B0604020202020204" pitchFamily="34" charset="0"/>
                <a:cs typeface="Arial" panose="020B0604020202020204" pitchFamily="34" charset="0"/>
              </a:rPr>
              <a:t>     Надеть пружину на задний конец толкателя, ввести передний конец толкателя в газовую трубку. Поджать пружину и ввести задний конец толкателя с пружиной в канал прицельной колодки; отвести толкатель назад и вывести его передний конец из газовой трубки в сторону; вставить газовый поршень в газовую трубку, а передний конец толкателя – в гнездо поршня.</a:t>
            </a:r>
            <a:endParaRPr lang="ru-RU" altLang="en-US" sz="2000">
              <a:latin typeface="Arial" panose="020B0604020202020204" pitchFamily="34" charset="0"/>
              <a:cs typeface="Arial" panose="020B0604020202020204" pitchFamily="34" charset="0"/>
            </a:endParaRPr>
          </a:p>
          <a:p>
            <a:endParaRPr lang="ru-RU" altLang="en-US" sz="2000">
              <a:latin typeface="Arial" panose="020B0604020202020204" pitchFamily="34" charset="0"/>
              <a:cs typeface="Arial" panose="020B0604020202020204"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2147482611" descr="IMG_2328"/>
          <p:cNvPicPr>
            <a:picLocks noChangeAspect="1"/>
          </p:cNvPicPr>
          <p:nvPr/>
        </p:nvPicPr>
        <p:blipFill>
          <a:blip r:embed="rId1"/>
          <a:stretch>
            <a:fillRect/>
          </a:stretch>
        </p:blipFill>
        <p:spPr>
          <a:xfrm>
            <a:off x="4716145" y="44450"/>
            <a:ext cx="4363085" cy="4325620"/>
          </a:xfrm>
          <a:prstGeom prst="rect">
            <a:avLst/>
          </a:prstGeom>
          <a:noFill/>
          <a:ln w="9525">
            <a:noFill/>
          </a:ln>
        </p:spPr>
      </p:pic>
      <p:pic>
        <p:nvPicPr>
          <p:cNvPr id="3" name="Изображение -2147482610" descr="IMG_2329"/>
          <p:cNvPicPr>
            <a:picLocks noChangeAspect="1"/>
          </p:cNvPicPr>
          <p:nvPr/>
        </p:nvPicPr>
        <p:blipFill>
          <a:blip r:embed="rId2"/>
          <a:stretch>
            <a:fillRect/>
          </a:stretch>
        </p:blipFill>
        <p:spPr>
          <a:xfrm>
            <a:off x="35560" y="44450"/>
            <a:ext cx="4620260" cy="4325620"/>
          </a:xfrm>
          <a:prstGeom prst="rect">
            <a:avLst/>
          </a:prstGeom>
          <a:noFill/>
          <a:ln w="9525">
            <a:noFill/>
          </a:ln>
        </p:spPr>
      </p:pic>
      <p:sp>
        <p:nvSpPr>
          <p:cNvPr id="1073742920" name="Текстовое поле 1073742919"/>
          <p:cNvSpPr txBox="1"/>
          <p:nvPr/>
        </p:nvSpPr>
        <p:spPr>
          <a:xfrm>
            <a:off x="43180" y="4370070"/>
            <a:ext cx="9041765" cy="1636395"/>
          </a:xfrm>
          <a:prstGeom prst="rect">
            <a:avLst/>
          </a:prstGeom>
          <a:solidFill>
            <a:srgbClr val="FFFFFF"/>
          </a:solidFill>
          <a:ln w="9525">
            <a:noFill/>
          </a:ln>
        </p:spPr>
        <p:txBody>
          <a:bodyPr wrap="square"/>
          <a:p>
            <a:pPr algn="ctr"/>
            <a:r>
              <a:rPr lang="ru-RU" altLang="en-US" sz="2000" b="1">
                <a:latin typeface="Arial" panose="020B0604020202020204" pitchFamily="34" charset="0"/>
                <a:cs typeface="Arial" panose="020B0604020202020204" pitchFamily="34" charset="0"/>
              </a:rPr>
              <a:t>2. Присоединить ствольные накладки.</a:t>
            </a:r>
            <a:endParaRPr lang="ru-RU" altLang="en-US" sz="2000">
              <a:latin typeface="Arial" panose="020B0604020202020204" pitchFamily="34" charset="0"/>
              <a:cs typeface="Arial" panose="020B0604020202020204" pitchFamily="34" charset="0"/>
            </a:endParaRPr>
          </a:p>
          <a:p>
            <a:pPr algn="just"/>
            <a:r>
              <a:rPr lang="ru-RU" altLang="en-US" sz="2000">
                <a:latin typeface="Arial" panose="020B0604020202020204" pitchFamily="34" charset="0"/>
                <a:cs typeface="Arial" panose="020B0604020202020204" pitchFamily="34" charset="0"/>
              </a:rPr>
              <a:t>    Вставить задний (ушириный) конец правой (левой) ствольной накладки в нижнее упорное кольцо вырезом накладки к прицелу, и нажимая накладку вниз, присоединить ее к стволу; надвинуть перемещающуюся часть верхнего упорного кольца на наконечник накладок и повернуть замыкатель верхнего упорного кольца к газовой трубке до захода его отгиба в вырез на кольце.</a:t>
            </a:r>
            <a:endParaRPr lang="ru-RU" altLang="en-US" sz="2000">
              <a:latin typeface="Arial" panose="020B0604020202020204" pitchFamily="34" charset="0"/>
              <a:cs typeface="Arial" panose="020B0604020202020204" pitchFamily="34" charset="0"/>
            </a:endParaRPr>
          </a:p>
          <a:p>
            <a:endParaRPr lang="ru-RU" altLang="en-US" sz="2000">
              <a:latin typeface="Arial" panose="020B0604020202020204" pitchFamily="34" charset="0"/>
              <a:cs typeface="Arial" panose="020B0604020202020204"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2147482582" descr="IMG_2326"/>
          <p:cNvPicPr>
            <a:picLocks noChangeAspect="1"/>
          </p:cNvPicPr>
          <p:nvPr/>
        </p:nvPicPr>
        <p:blipFill>
          <a:blip r:embed="rId1"/>
          <a:stretch>
            <a:fillRect/>
          </a:stretch>
        </p:blipFill>
        <p:spPr>
          <a:xfrm>
            <a:off x="4572000" y="45085"/>
            <a:ext cx="4535170" cy="4420870"/>
          </a:xfrm>
          <a:prstGeom prst="rect">
            <a:avLst/>
          </a:prstGeom>
          <a:noFill/>
          <a:ln w="9525">
            <a:noFill/>
          </a:ln>
        </p:spPr>
      </p:pic>
      <p:pic>
        <p:nvPicPr>
          <p:cNvPr id="3" name="Изображение -2147482583" descr="IMG_2327"/>
          <p:cNvPicPr>
            <a:picLocks noChangeAspect="1"/>
          </p:cNvPicPr>
          <p:nvPr/>
        </p:nvPicPr>
        <p:blipFill>
          <a:blip r:embed="rId2"/>
          <a:stretch>
            <a:fillRect/>
          </a:stretch>
        </p:blipFill>
        <p:spPr>
          <a:xfrm>
            <a:off x="35560" y="44450"/>
            <a:ext cx="4453890" cy="4421505"/>
          </a:xfrm>
          <a:prstGeom prst="rect">
            <a:avLst/>
          </a:prstGeom>
          <a:noFill/>
          <a:ln w="9525">
            <a:noFill/>
          </a:ln>
        </p:spPr>
      </p:pic>
      <p:sp>
        <p:nvSpPr>
          <p:cNvPr id="1073742909" name="Текстовое поле 1073742908"/>
          <p:cNvSpPr txBox="1"/>
          <p:nvPr/>
        </p:nvSpPr>
        <p:spPr>
          <a:xfrm>
            <a:off x="35560" y="4580890"/>
            <a:ext cx="9072245" cy="1724660"/>
          </a:xfrm>
          <a:prstGeom prst="rect">
            <a:avLst/>
          </a:prstGeom>
          <a:solidFill>
            <a:srgbClr val="FFFFFF"/>
          </a:solidFill>
          <a:ln w="9525">
            <a:noFill/>
          </a:ln>
        </p:spPr>
        <p:txBody>
          <a:bodyPr wrap="square"/>
          <a:p>
            <a:pPr algn="ctr"/>
            <a:r>
              <a:rPr lang="ru-RU" altLang="en-US" sz="2000" b="1">
                <a:latin typeface="Arial" panose="020B0604020202020204" pitchFamily="34" charset="0"/>
                <a:cs typeface="Arial" panose="020B0604020202020204" pitchFamily="34" charset="0"/>
              </a:rPr>
              <a:t>3. Присоединить ударно-спусковой механизм.</a:t>
            </a:r>
            <a:endParaRPr lang="ru-RU" altLang="en-US" sz="2000">
              <a:latin typeface="Arial" panose="020B0604020202020204" pitchFamily="34" charset="0"/>
              <a:cs typeface="Arial" panose="020B0604020202020204" pitchFamily="34" charset="0"/>
            </a:endParaRPr>
          </a:p>
          <a:p>
            <a:pPr algn="just"/>
            <a:r>
              <a:rPr lang="ru-RU" altLang="en-US" sz="2000">
                <a:latin typeface="Arial" panose="020B0604020202020204" pitchFamily="34" charset="0"/>
                <a:cs typeface="Arial" panose="020B0604020202020204" pitchFamily="34" charset="0"/>
              </a:rPr>
              <a:t>   Завести вырезы корпуса ударно-спускового механизма за ось перемычки ствольной коробки и прижать ударно-спусковой механизм к ствольной коробке; ввести ось предохранителя в отверстие ствольной коробки; повернуть предохранитель в вертикальное положение, плотно прижать к ствольной коробке и повернуть вниз до захода выступа щитка в нижнюю фиксирующую выемку ствольной коробки.</a:t>
            </a:r>
            <a:endParaRPr lang="ru-RU" altLang="en-US" sz="2000">
              <a:latin typeface="Arial" panose="020B0604020202020204" pitchFamily="34" charset="0"/>
              <a:cs typeface="Arial" panose="020B0604020202020204" pitchFamily="34" charset="0"/>
            </a:endParaRPr>
          </a:p>
          <a:p>
            <a:endParaRPr lang="ru-RU" altLang="en-US" sz="2000">
              <a:latin typeface="Arial" panose="020B0604020202020204" pitchFamily="34" charset="0"/>
              <a:cs typeface="Arial" panose="020B060402020202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2147482617" descr="IMG_2325"/>
          <p:cNvPicPr>
            <a:picLocks noChangeAspect="1"/>
          </p:cNvPicPr>
          <p:nvPr/>
        </p:nvPicPr>
        <p:blipFill>
          <a:blip r:embed="rId1"/>
          <a:stretch>
            <a:fillRect/>
          </a:stretch>
        </p:blipFill>
        <p:spPr>
          <a:xfrm>
            <a:off x="35560" y="44450"/>
            <a:ext cx="4598670" cy="3407410"/>
          </a:xfrm>
          <a:prstGeom prst="rect">
            <a:avLst/>
          </a:prstGeom>
          <a:noFill/>
          <a:ln w="9525">
            <a:noFill/>
          </a:ln>
        </p:spPr>
      </p:pic>
      <p:pic>
        <p:nvPicPr>
          <p:cNvPr id="3" name="Изображение -2147482618" descr="IMG_2324"/>
          <p:cNvPicPr>
            <a:picLocks noChangeAspect="1"/>
          </p:cNvPicPr>
          <p:nvPr/>
        </p:nvPicPr>
        <p:blipFill>
          <a:blip r:embed="rId2"/>
          <a:stretch>
            <a:fillRect/>
          </a:stretch>
        </p:blipFill>
        <p:spPr>
          <a:xfrm>
            <a:off x="4524375" y="3452495"/>
            <a:ext cx="4535805" cy="3353435"/>
          </a:xfrm>
          <a:prstGeom prst="rect">
            <a:avLst/>
          </a:prstGeom>
          <a:noFill/>
          <a:ln w="9525">
            <a:noFill/>
          </a:ln>
        </p:spPr>
      </p:pic>
      <p:sp>
        <p:nvSpPr>
          <p:cNvPr id="1073742874" name="Текстовое поле 1073742873"/>
          <p:cNvSpPr txBox="1"/>
          <p:nvPr/>
        </p:nvSpPr>
        <p:spPr>
          <a:xfrm>
            <a:off x="4644390" y="404495"/>
            <a:ext cx="4426585" cy="1092835"/>
          </a:xfrm>
          <a:prstGeom prst="rect">
            <a:avLst/>
          </a:prstGeom>
          <a:solidFill>
            <a:srgbClr val="FFFFFF"/>
          </a:solidFill>
          <a:ln w="9525">
            <a:noFill/>
          </a:ln>
        </p:spPr>
        <p:txBody>
          <a:bodyPr wrap="square"/>
          <a:p>
            <a:pPr algn="ctr"/>
            <a:r>
              <a:rPr lang="ru-RU" altLang="en-US" sz="2000" b="1">
                <a:latin typeface="Arial" panose="020B0604020202020204" pitchFamily="34" charset="0"/>
                <a:cs typeface="Arial" panose="020B0604020202020204" pitchFamily="34" charset="0"/>
              </a:rPr>
              <a:t>4. Присоединить затвор к затворной раме.</a:t>
            </a:r>
            <a:endParaRPr lang="ru-RU" altLang="en-US" sz="2000">
              <a:latin typeface="Arial" panose="020B0604020202020204" pitchFamily="34" charset="0"/>
              <a:cs typeface="Arial" panose="020B0604020202020204" pitchFamily="34" charset="0"/>
            </a:endParaRPr>
          </a:p>
          <a:p>
            <a:pPr algn="just"/>
            <a:r>
              <a:rPr lang="ru-RU" altLang="en-US" sz="2000">
                <a:latin typeface="Arial" panose="020B0604020202020204" pitchFamily="34" charset="0"/>
                <a:cs typeface="Arial" panose="020B0604020202020204" pitchFamily="34" charset="0"/>
              </a:rPr>
              <a:t>    Вставить затвор цилиндрической частью в канал затворной рамы; повернуть затвор так, чтобы его ведущий выступ вошел в фигурный вырез затворной рамы, и продвинуть затвор вперед до отказа.</a:t>
            </a:r>
            <a:endParaRPr lang="ru-RU" altLang="en-US" sz="2000">
              <a:latin typeface="Arial" panose="020B0604020202020204" pitchFamily="34" charset="0"/>
              <a:cs typeface="Arial" panose="020B0604020202020204" pitchFamily="34" charset="0"/>
            </a:endParaRPr>
          </a:p>
          <a:p>
            <a:pPr algn="just"/>
            <a:endParaRPr lang="ru-RU" altLang="en-US" sz="2000">
              <a:latin typeface="Arial" panose="020B0604020202020204" pitchFamily="34" charset="0"/>
              <a:cs typeface="Arial" panose="020B0604020202020204" pitchFamily="34" charset="0"/>
            </a:endParaRPr>
          </a:p>
        </p:txBody>
      </p:sp>
      <p:sp>
        <p:nvSpPr>
          <p:cNvPr id="1073742878" name="Текстовое поле 1073742877"/>
          <p:cNvSpPr txBox="1"/>
          <p:nvPr/>
        </p:nvSpPr>
        <p:spPr>
          <a:xfrm>
            <a:off x="35560" y="3644900"/>
            <a:ext cx="4488180" cy="1005840"/>
          </a:xfrm>
          <a:prstGeom prst="rect">
            <a:avLst/>
          </a:prstGeom>
          <a:solidFill>
            <a:srgbClr val="FFFFFF"/>
          </a:solidFill>
          <a:ln w="9525">
            <a:noFill/>
          </a:ln>
        </p:spPr>
        <p:txBody>
          <a:bodyPr wrap="square"/>
          <a:p>
            <a:pPr algn="ctr"/>
            <a:r>
              <a:rPr lang="ru-RU" altLang="en-US" sz="2000" b="1">
                <a:latin typeface="Arial" panose="020B0604020202020204" pitchFamily="34" charset="0"/>
                <a:cs typeface="Arial" panose="020B0604020202020204" pitchFamily="34" charset="0"/>
              </a:rPr>
              <a:t>5. Присоединить затворную раму с затвором.</a:t>
            </a:r>
            <a:endParaRPr lang="ru-RU" altLang="en-US" sz="2000" b="1">
              <a:latin typeface="Arial" panose="020B0604020202020204" pitchFamily="34" charset="0"/>
              <a:cs typeface="Arial" panose="020B0604020202020204" pitchFamily="34" charset="0"/>
            </a:endParaRPr>
          </a:p>
          <a:p>
            <a:pPr algn="just"/>
            <a:r>
              <a:rPr lang="ru-RU" altLang="en-US" sz="2000">
                <a:latin typeface="Arial" panose="020B0604020202020204" pitchFamily="34" charset="0"/>
                <a:cs typeface="Arial" panose="020B0604020202020204" pitchFamily="34" charset="0"/>
              </a:rPr>
              <a:t>   Удерживая затвор в переднем положении, вставить направляющие выступы затворной рамы в вырезы отгибов ствольной коробки, небольшим усилием прижать затворную раму к ствольной коробке и продвинуть вперед.</a:t>
            </a:r>
            <a:endParaRPr lang="ru-RU" altLang="en-US" sz="2000">
              <a:latin typeface="Arial" panose="020B0604020202020204" pitchFamily="34" charset="0"/>
              <a:cs typeface="Arial" panose="020B0604020202020204" pitchFamily="34" charset="0"/>
            </a:endParaRPr>
          </a:p>
          <a:p>
            <a:pPr algn="just"/>
            <a:endParaRPr lang="ru-RU" altLang="en-US" sz="2000">
              <a:latin typeface="Arial" panose="020B0604020202020204" pitchFamily="34" charset="0"/>
              <a:cs typeface="Arial" panose="020B0604020202020204" pitchFamily="34" charset="0"/>
            </a:endParaRPr>
          </a:p>
        </p:txBody>
      </p:sp>
    </p:spTree>
  </p:cSld>
  <p:clrMapOvr>
    <a:masterClrMapping/>
  </p:clrMapOvr>
  <p:transition>
    <p:comb/>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Изображение -2147482616" descr="IMG_2323"/>
          <p:cNvPicPr>
            <a:picLocks noChangeAspect="1"/>
          </p:cNvPicPr>
          <p:nvPr/>
        </p:nvPicPr>
        <p:blipFill>
          <a:blip r:embed="rId1"/>
          <a:stretch>
            <a:fillRect/>
          </a:stretch>
        </p:blipFill>
        <p:spPr>
          <a:xfrm>
            <a:off x="28575" y="44450"/>
            <a:ext cx="4327525" cy="3608705"/>
          </a:xfrm>
          <a:prstGeom prst="rect">
            <a:avLst/>
          </a:prstGeom>
          <a:noFill/>
          <a:ln w="9525">
            <a:noFill/>
          </a:ln>
        </p:spPr>
      </p:pic>
      <p:pic>
        <p:nvPicPr>
          <p:cNvPr id="2" name="Изображение -2147482615" descr="IMG_2322"/>
          <p:cNvPicPr>
            <a:picLocks noChangeAspect="1"/>
          </p:cNvPicPr>
          <p:nvPr/>
        </p:nvPicPr>
        <p:blipFill>
          <a:blip r:embed="rId2"/>
          <a:stretch>
            <a:fillRect/>
          </a:stretch>
        </p:blipFill>
        <p:spPr>
          <a:xfrm>
            <a:off x="4356735" y="3653790"/>
            <a:ext cx="4757420" cy="3143885"/>
          </a:xfrm>
          <a:prstGeom prst="rect">
            <a:avLst/>
          </a:prstGeom>
          <a:noFill/>
          <a:ln w="9525">
            <a:noFill/>
          </a:ln>
        </p:spPr>
      </p:pic>
      <p:sp>
        <p:nvSpPr>
          <p:cNvPr id="1073742915" name="Текстовое поле 1073742914"/>
          <p:cNvSpPr txBox="1"/>
          <p:nvPr/>
        </p:nvSpPr>
        <p:spPr>
          <a:xfrm>
            <a:off x="4364990" y="44450"/>
            <a:ext cx="4723765" cy="1752600"/>
          </a:xfrm>
          <a:prstGeom prst="rect">
            <a:avLst/>
          </a:prstGeom>
          <a:solidFill>
            <a:srgbClr val="FFFFFF"/>
          </a:solidFill>
          <a:ln w="9525">
            <a:noFill/>
          </a:ln>
        </p:spPr>
        <p:txBody>
          <a:bodyPr wrap="square"/>
          <a:p>
            <a:pPr algn="ctr"/>
            <a:r>
              <a:rPr lang="ru-RU" altLang="en-US" b="1">
                <a:latin typeface="Arial" panose="020B0604020202020204" pitchFamily="34" charset="0"/>
                <a:cs typeface="Arial" panose="020B0604020202020204" pitchFamily="34" charset="0"/>
              </a:rPr>
              <a:t>6. Присоединить крышку ствольной коробки.</a:t>
            </a:r>
            <a:endParaRPr lang="ru-RU" altLang="en-US" sz="2000">
              <a:latin typeface="Arial" panose="020B0604020202020204" pitchFamily="34" charset="0"/>
              <a:cs typeface="Arial" panose="020B0604020202020204" pitchFamily="34" charset="0"/>
            </a:endParaRPr>
          </a:p>
          <a:p>
            <a:pPr algn="just"/>
            <a:r>
              <a:rPr lang="ru-RU" altLang="en-US" sz="2000">
                <a:latin typeface="Arial" panose="020B0604020202020204" pitchFamily="34" charset="0"/>
                <a:cs typeface="Arial" panose="020B0604020202020204" pitchFamily="34" charset="0"/>
              </a:rPr>
              <a:t>    </a:t>
            </a:r>
            <a:r>
              <a:rPr lang="ru-RU" altLang="en-US">
                <a:latin typeface="Arial" panose="020B0604020202020204" pitchFamily="34" charset="0"/>
                <a:cs typeface="Arial" panose="020B0604020202020204" pitchFamily="34" charset="0"/>
              </a:rPr>
              <a:t>Ввести возвратный механизм в канал затворной рамы, сжимая возвратные пружины, вставить выступы на переднем конце крышки в вырезы на нижнем упорном кольце; нажать на задний конец крышки до полного ее прилегания к ствольной коробке, повернуть замыкатель крышки ствольной коробки вперед до постановки ее на фиксатор.    </a:t>
            </a:r>
            <a:r>
              <a:rPr lang="ru-RU" altLang="en-US" i="1">
                <a:solidFill>
                  <a:srgbClr val="FF0000"/>
                </a:solidFill>
                <a:latin typeface="Arial" panose="020B0604020202020204" pitchFamily="34" charset="0"/>
                <a:cs typeface="Arial" panose="020B0604020202020204" pitchFamily="34" charset="0"/>
              </a:rPr>
              <a:t>Спустить курок с боевого взвода и поставить на предохранитель.</a:t>
            </a:r>
            <a:endParaRPr lang="ru-RU" altLang="en-US" sz="2000">
              <a:latin typeface="Arial" panose="020B0604020202020204" pitchFamily="34" charset="0"/>
              <a:cs typeface="Arial" panose="020B0604020202020204" pitchFamily="34" charset="0"/>
            </a:endParaRPr>
          </a:p>
          <a:p>
            <a:endParaRPr lang="ru-RU" altLang="en-US" sz="2000">
              <a:latin typeface="Arial" panose="020B0604020202020204" pitchFamily="34" charset="0"/>
              <a:cs typeface="Arial" panose="020B0604020202020204" pitchFamily="34" charset="0"/>
            </a:endParaRPr>
          </a:p>
        </p:txBody>
      </p:sp>
      <p:sp>
        <p:nvSpPr>
          <p:cNvPr id="1073742882" name="Текстовое поле 1073742881"/>
          <p:cNvSpPr txBox="1"/>
          <p:nvPr/>
        </p:nvSpPr>
        <p:spPr>
          <a:xfrm>
            <a:off x="28575" y="4292600"/>
            <a:ext cx="4319905" cy="824865"/>
          </a:xfrm>
          <a:prstGeom prst="rect">
            <a:avLst/>
          </a:prstGeom>
          <a:solidFill>
            <a:srgbClr val="FFFFFF"/>
          </a:solidFill>
          <a:ln w="9525">
            <a:noFill/>
          </a:ln>
        </p:spPr>
        <p:txBody>
          <a:bodyPr wrap="square"/>
          <a:p>
            <a:pPr algn="ctr"/>
            <a:r>
              <a:rPr lang="ru-RU" altLang="en-US" sz="2000" b="1">
                <a:latin typeface="Arial" panose="020B0604020202020204" pitchFamily="34" charset="0"/>
                <a:cs typeface="Arial" panose="020B0604020202020204" pitchFamily="34" charset="0"/>
              </a:rPr>
              <a:t>7. Присоединить щеку приклада.</a:t>
            </a:r>
            <a:endParaRPr lang="ru-RU" altLang="en-US" sz="2000">
              <a:latin typeface="Arial" panose="020B0604020202020204" pitchFamily="34" charset="0"/>
              <a:cs typeface="Arial" panose="020B0604020202020204" pitchFamily="34" charset="0"/>
            </a:endParaRPr>
          </a:p>
          <a:p>
            <a:pPr algn="just"/>
            <a:r>
              <a:rPr lang="ru-RU" altLang="en-US" sz="2000">
                <a:latin typeface="Arial" panose="020B0604020202020204" pitchFamily="34" charset="0"/>
                <a:cs typeface="Arial" panose="020B0604020202020204" pitchFamily="34" charset="0"/>
              </a:rPr>
              <a:t>    Наложить щеку на верхнюю часть приклада застежкой вправо против выреза для нее, надеть петлю на зацеп обоймы и повернуть застежку вверх.</a:t>
            </a:r>
            <a:endParaRPr lang="ru-RU" altLang="en-US" sz="2000">
              <a:latin typeface="Arial" panose="020B0604020202020204" pitchFamily="34" charset="0"/>
              <a:cs typeface="Arial" panose="020B0604020202020204" pitchFamily="34" charset="0"/>
            </a:endParaRPr>
          </a:p>
          <a:p>
            <a:pPr algn="just"/>
            <a:endParaRPr lang="ru-RU" altLang="en-US" sz="2000">
              <a:latin typeface="Arial" panose="020B0604020202020204" pitchFamily="34" charset="0"/>
              <a:cs typeface="Arial" panose="020B0604020202020204" pitchFamily="34" charset="0"/>
            </a:endParaRPr>
          </a:p>
        </p:txBody>
      </p:sp>
    </p:spTree>
  </p:cSld>
  <p:clrMapOvr>
    <a:masterClrMapping/>
  </p:clrMapOvr>
  <p:transition>
    <p:comb/>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Блок-схема: данные 38"/>
          <p:cNvSpPr/>
          <p:nvPr/>
        </p:nvSpPr>
        <p:spPr>
          <a:xfrm>
            <a:off x="144016" y="3212976"/>
            <a:ext cx="4644008" cy="936104"/>
          </a:xfrm>
          <a:prstGeom prst="flowChartInputOutp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p>
        </p:txBody>
      </p:sp>
      <p:sp>
        <p:nvSpPr>
          <p:cNvPr id="4" name="Rectangle 22"/>
          <p:cNvSpPr>
            <a:spLocks noChangeArrowheads="1"/>
          </p:cNvSpPr>
          <p:nvPr/>
        </p:nvSpPr>
        <p:spPr bwMode="auto">
          <a:xfrm>
            <a:off x="-635" y="0"/>
            <a:ext cx="9135110" cy="460375"/>
          </a:xfrm>
          <a:prstGeom prst="rect">
            <a:avLst/>
          </a:prstGeom>
          <a:solidFill>
            <a:schemeClr val="accent2">
              <a:lumMod val="75000"/>
            </a:schemeClr>
          </a:solidFill>
          <a:ln w="57150" cmpd="thickThin">
            <a:noFill/>
            <a:miter lim="800000"/>
          </a:ln>
        </p:spPr>
        <p:txBody>
          <a:bodyPr wrap="square">
            <a:spAutoFit/>
          </a:bodyPr>
          <a:lstStyle/>
          <a:p>
            <a:pPr algn="ctr"/>
            <a:r>
              <a:rPr lang="ru-RU" altLang="ru-RU" sz="2400" b="1" dirty="0" smtClean="0">
                <a:solidFill>
                  <a:schemeClr val="bg1"/>
                </a:solidFill>
              </a:rPr>
              <a:t>Правила проверки боя автомата АК-74</a:t>
            </a:r>
            <a:endParaRPr lang="ru-RU" altLang="ru-RU" sz="2400" b="1" dirty="0">
              <a:solidFill>
                <a:schemeClr val="bg1"/>
              </a:solidFill>
              <a:latin typeface="Arial" panose="020B0604020202020204" pitchFamily="34" charset="0"/>
            </a:endParaRPr>
          </a:p>
        </p:txBody>
      </p:sp>
      <p:grpSp>
        <p:nvGrpSpPr>
          <p:cNvPr id="3" name="Группа 24"/>
          <p:cNvGrpSpPr/>
          <p:nvPr/>
        </p:nvGrpSpPr>
        <p:grpSpPr>
          <a:xfrm>
            <a:off x="7618686" y="2770129"/>
            <a:ext cx="675379" cy="864096"/>
            <a:chOff x="2267744" y="2196905"/>
            <a:chExt cx="1539475" cy="2060293"/>
          </a:xfrm>
        </p:grpSpPr>
        <p:grpSp>
          <p:nvGrpSpPr>
            <p:cNvPr id="5" name="Группа 21"/>
            <p:cNvGrpSpPr/>
            <p:nvPr/>
          </p:nvGrpSpPr>
          <p:grpSpPr>
            <a:xfrm>
              <a:off x="2267744" y="2196905"/>
              <a:ext cx="1515482" cy="2060293"/>
              <a:chOff x="2194079" y="2196905"/>
              <a:chExt cx="1515482" cy="2060293"/>
            </a:xfrm>
          </p:grpSpPr>
          <p:grpSp>
            <p:nvGrpSpPr>
              <p:cNvPr id="8" name="Группа 7"/>
              <p:cNvGrpSpPr/>
              <p:nvPr/>
            </p:nvGrpSpPr>
            <p:grpSpPr>
              <a:xfrm>
                <a:off x="2194079" y="2196905"/>
                <a:ext cx="1513825" cy="2060293"/>
                <a:chOff x="2173372" y="3738227"/>
                <a:chExt cx="1174493" cy="1562981"/>
              </a:xfrm>
            </p:grpSpPr>
            <p:sp>
              <p:nvSpPr>
                <p:cNvPr id="7" name="Прямоугольник 6"/>
                <p:cNvSpPr/>
                <p:nvPr/>
              </p:nvSpPr>
              <p:spPr>
                <a:xfrm>
                  <a:off x="2173372" y="4191471"/>
                  <a:ext cx="1174492" cy="1109737"/>
                </a:xfrm>
                <a:prstGeom prst="rect">
                  <a:avLst/>
                </a:prstGeom>
                <a:solidFill>
                  <a:schemeClr val="tx1"/>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Овал 10"/>
                <p:cNvSpPr/>
                <p:nvPr/>
              </p:nvSpPr>
              <p:spPr>
                <a:xfrm>
                  <a:off x="2173374" y="3738227"/>
                  <a:ext cx="1174491" cy="100811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9" name="Овал 8"/>
              <p:cNvSpPr/>
              <p:nvPr/>
            </p:nvSpPr>
            <p:spPr>
              <a:xfrm>
                <a:off x="2195736" y="2204864"/>
                <a:ext cx="1513825" cy="136815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Овал 13"/>
              <p:cNvSpPr/>
              <p:nvPr/>
            </p:nvSpPr>
            <p:spPr>
              <a:xfrm>
                <a:off x="2699792" y="2645297"/>
                <a:ext cx="504056" cy="49567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Овал 14"/>
              <p:cNvSpPr/>
              <p:nvPr/>
            </p:nvSpPr>
            <p:spPr>
              <a:xfrm>
                <a:off x="2483768" y="2426960"/>
                <a:ext cx="952872" cy="93003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cxnSp>
          <p:nvCxnSpPr>
            <p:cNvPr id="21" name="Прямая соединительная линия 20"/>
            <p:cNvCxnSpPr/>
            <p:nvPr/>
          </p:nvCxnSpPr>
          <p:spPr>
            <a:xfrm>
              <a:off x="3024000" y="2204864"/>
              <a:ext cx="0" cy="205233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a:off x="2293394" y="3645024"/>
              <a:ext cx="151382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p:cNvCxnSpPr/>
            <p:nvPr/>
          </p:nvCxnSpPr>
          <p:spPr>
            <a:xfrm>
              <a:off x="2269401" y="2888940"/>
              <a:ext cx="151382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2" name="Скругленная прямоугольная выноска 31"/>
          <p:cNvSpPr/>
          <p:nvPr/>
        </p:nvSpPr>
        <p:spPr>
          <a:xfrm>
            <a:off x="899592" y="1988840"/>
            <a:ext cx="2131634" cy="864096"/>
          </a:xfrm>
          <a:prstGeom prst="wedgeRoundRectCallout">
            <a:avLst>
              <a:gd name="adj1" fmla="val 49641"/>
              <a:gd name="adj2" fmla="val 93561"/>
              <a:gd name="adj3" fmla="val 16667"/>
            </a:avLst>
          </a:prstGeom>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ru-RU" b="1" dirty="0" smtClean="0"/>
              <a:t>Положение для ст</a:t>
            </a:r>
            <a:r>
              <a:rPr lang="ru-RU" b="1" dirty="0"/>
              <a:t>р</a:t>
            </a:r>
            <a:r>
              <a:rPr lang="ru-RU" b="1" dirty="0" smtClean="0"/>
              <a:t>ельбы- лежа с упора</a:t>
            </a:r>
            <a:endParaRPr lang="ru-RU" b="1" dirty="0"/>
          </a:p>
        </p:txBody>
      </p:sp>
      <p:sp>
        <p:nvSpPr>
          <p:cNvPr id="33" name="Скругленная прямоугольная выноска 32"/>
          <p:cNvSpPr/>
          <p:nvPr/>
        </p:nvSpPr>
        <p:spPr>
          <a:xfrm>
            <a:off x="6084168" y="1268760"/>
            <a:ext cx="2131634" cy="636735"/>
          </a:xfrm>
          <a:prstGeom prst="wedgeRoundRectCallout">
            <a:avLst>
              <a:gd name="adj1" fmla="val -39652"/>
              <a:gd name="adj2" fmla="val 289830"/>
              <a:gd name="adj3" fmla="val 16667"/>
            </a:avLst>
          </a:prstGeom>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ru-RU" b="1" dirty="0" smtClean="0"/>
              <a:t>Дальность стрельбы=100м.</a:t>
            </a:r>
            <a:endParaRPr lang="ru-RU" b="1" dirty="0"/>
          </a:p>
        </p:txBody>
      </p:sp>
      <p:pic>
        <p:nvPicPr>
          <p:cNvPr id="43010" name="Picture 2" descr="E:\ФОТО\Огневой городок\5.png"/>
          <p:cNvPicPr>
            <a:picLocks noChangeAspect="1" noChangeArrowheads="1"/>
          </p:cNvPicPr>
          <p:nvPr/>
        </p:nvPicPr>
        <p:blipFill>
          <a:blip r:embed="rId1" cstate="print"/>
          <a:srcRect/>
          <a:stretch>
            <a:fillRect/>
          </a:stretch>
        </p:blipFill>
        <p:spPr bwMode="auto">
          <a:xfrm>
            <a:off x="583158" y="2924944"/>
            <a:ext cx="4132858" cy="1141238"/>
          </a:xfrm>
          <a:prstGeom prst="rect">
            <a:avLst/>
          </a:prstGeom>
          <a:noFill/>
        </p:spPr>
      </p:pic>
      <p:cxnSp>
        <p:nvCxnSpPr>
          <p:cNvPr id="26" name="Прямая со стрелкой 25"/>
          <p:cNvCxnSpPr/>
          <p:nvPr/>
        </p:nvCxnSpPr>
        <p:spPr>
          <a:xfrm>
            <a:off x="4705487" y="3383252"/>
            <a:ext cx="2997029" cy="53281"/>
          </a:xfrm>
          <a:prstGeom prst="straightConnector1">
            <a:avLst/>
          </a:prstGeom>
          <a:ln w="1905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5" name="Скругленная прямоугольная выноска 34"/>
          <p:cNvSpPr/>
          <p:nvPr/>
        </p:nvSpPr>
        <p:spPr>
          <a:xfrm>
            <a:off x="3707904" y="1628800"/>
            <a:ext cx="1656184" cy="720080"/>
          </a:xfrm>
          <a:prstGeom prst="wedgeRoundRectCallout">
            <a:avLst>
              <a:gd name="adj1" fmla="val -34365"/>
              <a:gd name="adj2" fmla="val 185053"/>
              <a:gd name="adj3" fmla="val 16667"/>
            </a:avLst>
          </a:prstGeom>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ru-RU" b="1" dirty="0" smtClean="0"/>
              <a:t>Прицел </a:t>
            </a:r>
            <a:r>
              <a:rPr lang="ru-RU" b="1" dirty="0" smtClean="0">
                <a:solidFill>
                  <a:schemeClr val="tx1"/>
                </a:solidFill>
              </a:rPr>
              <a:t>– 4 (постоянный)</a:t>
            </a:r>
            <a:endParaRPr lang="ru-RU" b="1" dirty="0">
              <a:solidFill>
                <a:schemeClr val="tx1"/>
              </a:solidFill>
            </a:endParaRPr>
          </a:p>
        </p:txBody>
      </p:sp>
      <p:sp>
        <p:nvSpPr>
          <p:cNvPr id="36" name="Скругленная прямоугольная выноска 35"/>
          <p:cNvSpPr/>
          <p:nvPr/>
        </p:nvSpPr>
        <p:spPr>
          <a:xfrm>
            <a:off x="3419872" y="4653136"/>
            <a:ext cx="1843602" cy="636735"/>
          </a:xfrm>
          <a:prstGeom prst="wedgeRoundRectCallout">
            <a:avLst>
              <a:gd name="adj1" fmla="val 12971"/>
              <a:gd name="adj2" fmla="val -242465"/>
              <a:gd name="adj3" fmla="val 16667"/>
            </a:avLst>
          </a:prstGeom>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ru-RU" b="1" dirty="0" smtClean="0"/>
              <a:t>Автомат с компенсатором</a:t>
            </a:r>
            <a:endParaRPr lang="ru-RU" b="1" dirty="0"/>
          </a:p>
        </p:txBody>
      </p:sp>
      <p:sp>
        <p:nvSpPr>
          <p:cNvPr id="42" name="Пятно 1 41"/>
          <p:cNvSpPr/>
          <p:nvPr/>
        </p:nvSpPr>
        <p:spPr>
          <a:xfrm>
            <a:off x="4644008" y="3212976"/>
            <a:ext cx="492302" cy="421249"/>
          </a:xfrm>
          <a:prstGeom prst="irregularSeal1">
            <a:avLst/>
          </a:prstGeom>
          <a:solidFill>
            <a:srgbClr val="FFFF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43" name="Скругленная прямоугольная выноска 42"/>
          <p:cNvSpPr/>
          <p:nvPr/>
        </p:nvSpPr>
        <p:spPr>
          <a:xfrm>
            <a:off x="5580112" y="3645024"/>
            <a:ext cx="1584176" cy="792088"/>
          </a:xfrm>
          <a:prstGeom prst="wedgeRoundRectCallout">
            <a:avLst>
              <a:gd name="adj1" fmla="val -96025"/>
              <a:gd name="adj2" fmla="val -70699"/>
              <a:gd name="adj3" fmla="val 16667"/>
            </a:avLst>
          </a:prstGeom>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ru-RU" b="1" dirty="0" smtClean="0"/>
              <a:t>Четыре одиночных выстрела</a:t>
            </a:r>
            <a:endParaRPr lang="ru-RU" b="1" dirty="0"/>
          </a:p>
        </p:txBody>
      </p:sp>
      <p:sp>
        <p:nvSpPr>
          <p:cNvPr id="28" name="Прямоугольник 27"/>
          <p:cNvSpPr/>
          <p:nvPr/>
        </p:nvSpPr>
        <p:spPr>
          <a:xfrm>
            <a:off x="7308304" y="2248906"/>
            <a:ext cx="1296144" cy="17281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3" name="Записанный звук">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cstate="print"/>
          <a:stretch>
            <a:fillRect/>
          </a:stretch>
        </p:blipFill>
        <p:spPr>
          <a:xfrm>
            <a:off x="403138" y="6345324"/>
            <a:ext cx="360040" cy="3600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31000"/>
    </mc:Choice>
    <mc:Fallback>
      <p:transition spd="slow" advClick="0" advTm="3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968" fill="hold"/>
                                        <p:tgtEl>
                                          <p:spTgt spid="13"/>
                                        </p:tgtEl>
                                      </p:cBhvr>
                                    </p:cmd>
                                  </p:childTnLst>
                                </p:cTn>
                              </p:par>
                              <p:par>
                                <p:cTn id="7" presetID="53" presetClass="entr" presetSubtype="16" fill="hold" grpId="0" nodeType="withEffect">
                                  <p:stCondLst>
                                    <p:cond delay="1000"/>
                                  </p:stCondLst>
                                  <p:childTnLst>
                                    <p:set>
                                      <p:cBhvr>
                                        <p:cTn id="8" dur="1" fill="hold">
                                          <p:stCondLst>
                                            <p:cond delay="0"/>
                                          </p:stCondLst>
                                        </p:cTn>
                                        <p:tgtEl>
                                          <p:spTgt spid="28"/>
                                        </p:tgtEl>
                                        <p:attrNameLst>
                                          <p:attrName>style.visibility</p:attrName>
                                        </p:attrNameLst>
                                      </p:cBhvr>
                                      <p:to>
                                        <p:strVal val="visible"/>
                                      </p:to>
                                    </p:set>
                                    <p:anim calcmode="lin" valueType="num">
                                      <p:cBhvr>
                                        <p:cTn id="9" dur="500" fill="hold"/>
                                        <p:tgtEl>
                                          <p:spTgt spid="28"/>
                                        </p:tgtEl>
                                        <p:attrNameLst>
                                          <p:attrName>ppt_w</p:attrName>
                                        </p:attrNameLst>
                                      </p:cBhvr>
                                      <p:tavLst>
                                        <p:tav tm="0">
                                          <p:val>
                                            <p:fltVal val="0"/>
                                          </p:val>
                                        </p:tav>
                                        <p:tav tm="100000">
                                          <p:val>
                                            <p:strVal val="#ppt_w"/>
                                          </p:val>
                                        </p:tav>
                                      </p:tavLst>
                                    </p:anim>
                                    <p:anim calcmode="lin" valueType="num">
                                      <p:cBhvr>
                                        <p:cTn id="10" dur="500" fill="hold"/>
                                        <p:tgtEl>
                                          <p:spTgt spid="28"/>
                                        </p:tgtEl>
                                        <p:attrNameLst>
                                          <p:attrName>ppt_h</p:attrName>
                                        </p:attrNameLst>
                                      </p:cBhvr>
                                      <p:tavLst>
                                        <p:tav tm="0">
                                          <p:val>
                                            <p:fltVal val="0"/>
                                          </p:val>
                                        </p:tav>
                                        <p:tav tm="100000">
                                          <p:val>
                                            <p:strVal val="#ppt_h"/>
                                          </p:val>
                                        </p:tav>
                                      </p:tavLst>
                                    </p:anim>
                                    <p:animEffect transition="in" filter="fade">
                                      <p:cBhvr>
                                        <p:cTn id="11" dur="500"/>
                                        <p:tgtEl>
                                          <p:spTgt spid="28"/>
                                        </p:tgtEl>
                                      </p:cBhvr>
                                    </p:animEffect>
                                  </p:childTnLst>
                                </p:cTn>
                              </p:par>
                              <p:par>
                                <p:cTn id="12" presetID="1" presetClass="entr" presetSubtype="0" fill="hold" nodeType="withEffect">
                                  <p:stCondLst>
                                    <p:cond delay="1000"/>
                                  </p:stCondLst>
                                  <p:childTnLst>
                                    <p:set>
                                      <p:cBhvr>
                                        <p:cTn id="13" dur="1" fill="hold">
                                          <p:stCondLst>
                                            <p:cond delay="0"/>
                                          </p:stCondLst>
                                        </p:cTn>
                                        <p:tgtEl>
                                          <p:spTgt spid="3"/>
                                        </p:tgtEl>
                                        <p:attrNameLst>
                                          <p:attrName>style.visibility</p:attrName>
                                        </p:attrNameLst>
                                      </p:cBhvr>
                                      <p:to>
                                        <p:strVal val="visible"/>
                                      </p:to>
                                    </p:set>
                                  </p:childTnLst>
                                </p:cTn>
                              </p:par>
                              <p:par>
                                <p:cTn id="14" presetID="53" presetClass="entr" presetSubtype="16" fill="hold" nodeType="withEffect">
                                  <p:stCondLst>
                                    <p:cond delay="4000"/>
                                  </p:stCondLst>
                                  <p:childTnLst>
                                    <p:set>
                                      <p:cBhvr>
                                        <p:cTn id="15" dur="1" fill="hold">
                                          <p:stCondLst>
                                            <p:cond delay="0"/>
                                          </p:stCondLst>
                                        </p:cTn>
                                        <p:tgtEl>
                                          <p:spTgt spid="43010"/>
                                        </p:tgtEl>
                                        <p:attrNameLst>
                                          <p:attrName>style.visibility</p:attrName>
                                        </p:attrNameLst>
                                      </p:cBhvr>
                                      <p:to>
                                        <p:strVal val="visible"/>
                                      </p:to>
                                    </p:set>
                                    <p:anim calcmode="lin" valueType="num">
                                      <p:cBhvr>
                                        <p:cTn id="16" dur="500" fill="hold"/>
                                        <p:tgtEl>
                                          <p:spTgt spid="43010"/>
                                        </p:tgtEl>
                                        <p:attrNameLst>
                                          <p:attrName>ppt_w</p:attrName>
                                        </p:attrNameLst>
                                      </p:cBhvr>
                                      <p:tavLst>
                                        <p:tav tm="0">
                                          <p:val>
                                            <p:fltVal val="0"/>
                                          </p:val>
                                        </p:tav>
                                        <p:tav tm="100000">
                                          <p:val>
                                            <p:strVal val="#ppt_w"/>
                                          </p:val>
                                        </p:tav>
                                      </p:tavLst>
                                    </p:anim>
                                    <p:anim calcmode="lin" valueType="num">
                                      <p:cBhvr>
                                        <p:cTn id="17" dur="500" fill="hold"/>
                                        <p:tgtEl>
                                          <p:spTgt spid="43010"/>
                                        </p:tgtEl>
                                        <p:attrNameLst>
                                          <p:attrName>ppt_h</p:attrName>
                                        </p:attrNameLst>
                                      </p:cBhvr>
                                      <p:tavLst>
                                        <p:tav tm="0">
                                          <p:val>
                                            <p:fltVal val="0"/>
                                          </p:val>
                                        </p:tav>
                                        <p:tav tm="100000">
                                          <p:val>
                                            <p:strVal val="#ppt_h"/>
                                          </p:val>
                                        </p:tav>
                                      </p:tavLst>
                                    </p:anim>
                                    <p:animEffect transition="in" filter="fade">
                                      <p:cBhvr>
                                        <p:cTn id="18" dur="500"/>
                                        <p:tgtEl>
                                          <p:spTgt spid="43010"/>
                                        </p:tgtEl>
                                      </p:cBhvr>
                                    </p:animEffect>
                                  </p:childTnLst>
                                </p:cTn>
                              </p:par>
                              <p:par>
                                <p:cTn id="19" presetID="31" presetClass="entr" presetSubtype="0" fill="hold" grpId="0" nodeType="withEffect">
                                  <p:stCondLst>
                                    <p:cond delay="4500"/>
                                  </p:stCondLst>
                                  <p:childTnLst>
                                    <p:set>
                                      <p:cBhvr>
                                        <p:cTn id="20" dur="1" fill="hold">
                                          <p:stCondLst>
                                            <p:cond delay="0"/>
                                          </p:stCondLst>
                                        </p:cTn>
                                        <p:tgtEl>
                                          <p:spTgt spid="32"/>
                                        </p:tgtEl>
                                        <p:attrNameLst>
                                          <p:attrName>style.visibility</p:attrName>
                                        </p:attrNameLst>
                                      </p:cBhvr>
                                      <p:to>
                                        <p:strVal val="visible"/>
                                      </p:to>
                                    </p:set>
                                    <p:anim calcmode="lin" valueType="num">
                                      <p:cBhvr>
                                        <p:cTn id="21" dur="1000" fill="hold"/>
                                        <p:tgtEl>
                                          <p:spTgt spid="32"/>
                                        </p:tgtEl>
                                        <p:attrNameLst>
                                          <p:attrName>ppt_w</p:attrName>
                                        </p:attrNameLst>
                                      </p:cBhvr>
                                      <p:tavLst>
                                        <p:tav tm="0">
                                          <p:val>
                                            <p:fltVal val="0"/>
                                          </p:val>
                                        </p:tav>
                                        <p:tav tm="100000">
                                          <p:val>
                                            <p:strVal val="#ppt_w"/>
                                          </p:val>
                                        </p:tav>
                                      </p:tavLst>
                                    </p:anim>
                                    <p:anim calcmode="lin" valueType="num">
                                      <p:cBhvr>
                                        <p:cTn id="22" dur="1000" fill="hold"/>
                                        <p:tgtEl>
                                          <p:spTgt spid="32"/>
                                        </p:tgtEl>
                                        <p:attrNameLst>
                                          <p:attrName>ppt_h</p:attrName>
                                        </p:attrNameLst>
                                      </p:cBhvr>
                                      <p:tavLst>
                                        <p:tav tm="0">
                                          <p:val>
                                            <p:fltVal val="0"/>
                                          </p:val>
                                        </p:tav>
                                        <p:tav tm="100000">
                                          <p:val>
                                            <p:strVal val="#ppt_h"/>
                                          </p:val>
                                        </p:tav>
                                      </p:tavLst>
                                    </p:anim>
                                    <p:anim calcmode="lin" valueType="num">
                                      <p:cBhvr>
                                        <p:cTn id="23" dur="1000" fill="hold"/>
                                        <p:tgtEl>
                                          <p:spTgt spid="32"/>
                                        </p:tgtEl>
                                        <p:attrNameLst>
                                          <p:attrName>style.rotation</p:attrName>
                                        </p:attrNameLst>
                                      </p:cBhvr>
                                      <p:tavLst>
                                        <p:tav tm="0">
                                          <p:val>
                                            <p:fltVal val="90"/>
                                          </p:val>
                                        </p:tav>
                                        <p:tav tm="100000">
                                          <p:val>
                                            <p:fltVal val="0"/>
                                          </p:val>
                                        </p:tav>
                                      </p:tavLst>
                                    </p:anim>
                                    <p:animEffect transition="in" filter="fade">
                                      <p:cBhvr>
                                        <p:cTn id="24" dur="1000"/>
                                        <p:tgtEl>
                                          <p:spTgt spid="32"/>
                                        </p:tgtEl>
                                      </p:cBhvr>
                                    </p:animEffect>
                                  </p:childTnLst>
                                </p:cTn>
                              </p:par>
                              <p:par>
                                <p:cTn id="25" presetID="53" presetClass="entr" presetSubtype="16" fill="hold" grpId="0" nodeType="withEffect">
                                  <p:stCondLst>
                                    <p:cond delay="5000"/>
                                  </p:stCondLst>
                                  <p:childTnLst>
                                    <p:set>
                                      <p:cBhvr>
                                        <p:cTn id="26" dur="1" fill="hold">
                                          <p:stCondLst>
                                            <p:cond delay="0"/>
                                          </p:stCondLst>
                                        </p:cTn>
                                        <p:tgtEl>
                                          <p:spTgt spid="39"/>
                                        </p:tgtEl>
                                        <p:attrNameLst>
                                          <p:attrName>style.visibility</p:attrName>
                                        </p:attrNameLst>
                                      </p:cBhvr>
                                      <p:to>
                                        <p:strVal val="visible"/>
                                      </p:to>
                                    </p:set>
                                    <p:anim calcmode="lin" valueType="num">
                                      <p:cBhvr>
                                        <p:cTn id="27" dur="500" fill="hold"/>
                                        <p:tgtEl>
                                          <p:spTgt spid="39"/>
                                        </p:tgtEl>
                                        <p:attrNameLst>
                                          <p:attrName>ppt_w</p:attrName>
                                        </p:attrNameLst>
                                      </p:cBhvr>
                                      <p:tavLst>
                                        <p:tav tm="0">
                                          <p:val>
                                            <p:fltVal val="0"/>
                                          </p:val>
                                        </p:tav>
                                        <p:tav tm="100000">
                                          <p:val>
                                            <p:strVal val="#ppt_w"/>
                                          </p:val>
                                        </p:tav>
                                      </p:tavLst>
                                    </p:anim>
                                    <p:anim calcmode="lin" valueType="num">
                                      <p:cBhvr>
                                        <p:cTn id="28" dur="500" fill="hold"/>
                                        <p:tgtEl>
                                          <p:spTgt spid="39"/>
                                        </p:tgtEl>
                                        <p:attrNameLst>
                                          <p:attrName>ppt_h</p:attrName>
                                        </p:attrNameLst>
                                      </p:cBhvr>
                                      <p:tavLst>
                                        <p:tav tm="0">
                                          <p:val>
                                            <p:fltVal val="0"/>
                                          </p:val>
                                        </p:tav>
                                        <p:tav tm="100000">
                                          <p:val>
                                            <p:strVal val="#ppt_h"/>
                                          </p:val>
                                        </p:tav>
                                      </p:tavLst>
                                    </p:anim>
                                    <p:animEffect transition="in" filter="fade">
                                      <p:cBhvr>
                                        <p:cTn id="29" dur="500"/>
                                        <p:tgtEl>
                                          <p:spTgt spid="39"/>
                                        </p:tgtEl>
                                      </p:cBhvr>
                                    </p:animEffect>
                                  </p:childTnLst>
                                </p:cTn>
                              </p:par>
                              <p:par>
                                <p:cTn id="30" presetID="1" presetClass="exit" presetSubtype="0" fill="hold" grpId="1" nodeType="withEffect">
                                  <p:stCondLst>
                                    <p:cond delay="8000"/>
                                  </p:stCondLst>
                                  <p:childTnLst>
                                    <p:set>
                                      <p:cBhvr>
                                        <p:cTn id="31" dur="1" fill="hold">
                                          <p:stCondLst>
                                            <p:cond delay="0"/>
                                          </p:stCondLst>
                                        </p:cTn>
                                        <p:tgtEl>
                                          <p:spTgt spid="32"/>
                                        </p:tgtEl>
                                        <p:attrNameLst>
                                          <p:attrName>style.visibility</p:attrName>
                                        </p:attrNameLst>
                                      </p:cBhvr>
                                      <p:to>
                                        <p:strVal val="hidden"/>
                                      </p:to>
                                    </p:set>
                                  </p:childTnLst>
                                </p:cTn>
                              </p:par>
                              <p:par>
                                <p:cTn id="32" presetID="53" presetClass="entr" presetSubtype="16" fill="hold" nodeType="withEffect">
                                  <p:stCondLst>
                                    <p:cond delay="7000"/>
                                  </p:stCondLst>
                                  <p:childTnLst>
                                    <p:set>
                                      <p:cBhvr>
                                        <p:cTn id="33" dur="1" fill="hold">
                                          <p:stCondLst>
                                            <p:cond delay="0"/>
                                          </p:stCondLst>
                                        </p:cTn>
                                        <p:tgtEl>
                                          <p:spTgt spid="26"/>
                                        </p:tgtEl>
                                        <p:attrNameLst>
                                          <p:attrName>style.visibility</p:attrName>
                                        </p:attrNameLst>
                                      </p:cBhvr>
                                      <p:to>
                                        <p:strVal val="visible"/>
                                      </p:to>
                                    </p:set>
                                    <p:anim calcmode="lin" valueType="num">
                                      <p:cBhvr>
                                        <p:cTn id="34" dur="500" fill="hold"/>
                                        <p:tgtEl>
                                          <p:spTgt spid="26"/>
                                        </p:tgtEl>
                                        <p:attrNameLst>
                                          <p:attrName>ppt_w</p:attrName>
                                        </p:attrNameLst>
                                      </p:cBhvr>
                                      <p:tavLst>
                                        <p:tav tm="0">
                                          <p:val>
                                            <p:fltVal val="0"/>
                                          </p:val>
                                        </p:tav>
                                        <p:tav tm="100000">
                                          <p:val>
                                            <p:strVal val="#ppt_w"/>
                                          </p:val>
                                        </p:tav>
                                      </p:tavLst>
                                    </p:anim>
                                    <p:anim calcmode="lin" valueType="num">
                                      <p:cBhvr>
                                        <p:cTn id="35" dur="500" fill="hold"/>
                                        <p:tgtEl>
                                          <p:spTgt spid="26"/>
                                        </p:tgtEl>
                                        <p:attrNameLst>
                                          <p:attrName>ppt_h</p:attrName>
                                        </p:attrNameLst>
                                      </p:cBhvr>
                                      <p:tavLst>
                                        <p:tav tm="0">
                                          <p:val>
                                            <p:fltVal val="0"/>
                                          </p:val>
                                        </p:tav>
                                        <p:tav tm="100000">
                                          <p:val>
                                            <p:strVal val="#ppt_h"/>
                                          </p:val>
                                        </p:tav>
                                      </p:tavLst>
                                    </p:anim>
                                    <p:animEffect transition="in" filter="fade">
                                      <p:cBhvr>
                                        <p:cTn id="36" dur="500"/>
                                        <p:tgtEl>
                                          <p:spTgt spid="26"/>
                                        </p:tgtEl>
                                      </p:cBhvr>
                                    </p:animEffect>
                                  </p:childTnLst>
                                </p:cTn>
                              </p:par>
                              <p:par>
                                <p:cTn id="37" presetID="1" presetClass="entr" presetSubtype="0" fill="hold" grpId="0" nodeType="withEffect">
                                  <p:stCondLst>
                                    <p:cond delay="8000"/>
                                  </p:stCondLst>
                                  <p:childTnLst>
                                    <p:set>
                                      <p:cBhvr>
                                        <p:cTn id="38" dur="1" fill="hold">
                                          <p:stCondLst>
                                            <p:cond delay="0"/>
                                          </p:stCondLst>
                                        </p:cTn>
                                        <p:tgtEl>
                                          <p:spTgt spid="33"/>
                                        </p:tgtEl>
                                        <p:attrNameLst>
                                          <p:attrName>style.visibility</p:attrName>
                                        </p:attrNameLst>
                                      </p:cBhvr>
                                      <p:to>
                                        <p:strVal val="visible"/>
                                      </p:to>
                                    </p:set>
                                  </p:childTnLst>
                                </p:cTn>
                              </p:par>
                              <p:par>
                                <p:cTn id="39" presetID="26" presetClass="emph" presetSubtype="0" repeatCount="3000" fill="hold" nodeType="withEffect">
                                  <p:stCondLst>
                                    <p:cond delay="8000"/>
                                  </p:stCondLst>
                                  <p:childTnLst>
                                    <p:animEffect transition="out" filter="fade">
                                      <p:cBhvr>
                                        <p:cTn id="40" dur="500" tmFilter="0, 0; .2, .5; .8, .5; 1, 0"/>
                                        <p:tgtEl>
                                          <p:spTgt spid="26"/>
                                        </p:tgtEl>
                                      </p:cBhvr>
                                    </p:animEffect>
                                    <p:animScale>
                                      <p:cBhvr>
                                        <p:cTn id="41" dur="250" autoRev="1" fill="hold"/>
                                        <p:tgtEl>
                                          <p:spTgt spid="26"/>
                                        </p:tgtEl>
                                      </p:cBhvr>
                                      <p:by x="105000" y="105000"/>
                                    </p:animScale>
                                  </p:childTnLst>
                                </p:cTn>
                              </p:par>
                              <p:par>
                                <p:cTn id="42" presetID="1" presetClass="exit" presetSubtype="0" fill="hold" grpId="1" nodeType="withEffect">
                                  <p:stCondLst>
                                    <p:cond delay="100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10000"/>
                                  </p:stCondLst>
                                  <p:childTnLst>
                                    <p:set>
                                      <p:cBhvr>
                                        <p:cTn id="45" dur="1" fill="hold">
                                          <p:stCondLst>
                                            <p:cond delay="0"/>
                                          </p:stCondLst>
                                        </p:cTn>
                                        <p:tgtEl>
                                          <p:spTgt spid="26"/>
                                        </p:tgtEl>
                                        <p:attrNameLst>
                                          <p:attrName>style.visibility</p:attrName>
                                        </p:attrNameLst>
                                      </p:cBhvr>
                                      <p:to>
                                        <p:strVal val="hidden"/>
                                      </p:to>
                                    </p:set>
                                  </p:childTnLst>
                                </p:cTn>
                              </p:par>
                              <p:par>
                                <p:cTn id="46" presetID="31" presetClass="entr" presetSubtype="0" fill="hold" grpId="0" nodeType="withEffect">
                                  <p:stCondLst>
                                    <p:cond delay="11000"/>
                                  </p:stCondLst>
                                  <p:childTnLst>
                                    <p:set>
                                      <p:cBhvr>
                                        <p:cTn id="47" dur="1" fill="hold">
                                          <p:stCondLst>
                                            <p:cond delay="0"/>
                                          </p:stCondLst>
                                        </p:cTn>
                                        <p:tgtEl>
                                          <p:spTgt spid="35"/>
                                        </p:tgtEl>
                                        <p:attrNameLst>
                                          <p:attrName>style.visibility</p:attrName>
                                        </p:attrNameLst>
                                      </p:cBhvr>
                                      <p:to>
                                        <p:strVal val="visible"/>
                                      </p:to>
                                    </p:set>
                                    <p:anim calcmode="lin" valueType="num">
                                      <p:cBhvr>
                                        <p:cTn id="48" dur="1000" fill="hold"/>
                                        <p:tgtEl>
                                          <p:spTgt spid="35"/>
                                        </p:tgtEl>
                                        <p:attrNameLst>
                                          <p:attrName>ppt_w</p:attrName>
                                        </p:attrNameLst>
                                      </p:cBhvr>
                                      <p:tavLst>
                                        <p:tav tm="0">
                                          <p:val>
                                            <p:fltVal val="0"/>
                                          </p:val>
                                        </p:tav>
                                        <p:tav tm="100000">
                                          <p:val>
                                            <p:strVal val="#ppt_w"/>
                                          </p:val>
                                        </p:tav>
                                      </p:tavLst>
                                    </p:anim>
                                    <p:anim calcmode="lin" valueType="num">
                                      <p:cBhvr>
                                        <p:cTn id="49" dur="1000" fill="hold"/>
                                        <p:tgtEl>
                                          <p:spTgt spid="35"/>
                                        </p:tgtEl>
                                        <p:attrNameLst>
                                          <p:attrName>ppt_h</p:attrName>
                                        </p:attrNameLst>
                                      </p:cBhvr>
                                      <p:tavLst>
                                        <p:tav tm="0">
                                          <p:val>
                                            <p:fltVal val="0"/>
                                          </p:val>
                                        </p:tav>
                                        <p:tav tm="100000">
                                          <p:val>
                                            <p:strVal val="#ppt_h"/>
                                          </p:val>
                                        </p:tav>
                                      </p:tavLst>
                                    </p:anim>
                                    <p:anim calcmode="lin" valueType="num">
                                      <p:cBhvr>
                                        <p:cTn id="50" dur="1000" fill="hold"/>
                                        <p:tgtEl>
                                          <p:spTgt spid="35"/>
                                        </p:tgtEl>
                                        <p:attrNameLst>
                                          <p:attrName>style.rotation</p:attrName>
                                        </p:attrNameLst>
                                      </p:cBhvr>
                                      <p:tavLst>
                                        <p:tav tm="0">
                                          <p:val>
                                            <p:fltVal val="90"/>
                                          </p:val>
                                        </p:tav>
                                        <p:tav tm="100000">
                                          <p:val>
                                            <p:fltVal val="0"/>
                                          </p:val>
                                        </p:tav>
                                      </p:tavLst>
                                    </p:anim>
                                    <p:animEffect transition="in" filter="fade">
                                      <p:cBhvr>
                                        <p:cTn id="51" dur="1000"/>
                                        <p:tgtEl>
                                          <p:spTgt spid="35"/>
                                        </p:tgtEl>
                                      </p:cBhvr>
                                    </p:animEffect>
                                  </p:childTnLst>
                                </p:cTn>
                              </p:par>
                              <p:par>
                                <p:cTn id="52" presetID="1" presetClass="exit" presetSubtype="0" fill="hold" grpId="1" nodeType="withEffect">
                                  <p:stCondLst>
                                    <p:cond delay="13000"/>
                                  </p:stCondLst>
                                  <p:childTnLst>
                                    <p:set>
                                      <p:cBhvr>
                                        <p:cTn id="53" dur="1" fill="hold">
                                          <p:stCondLst>
                                            <p:cond delay="0"/>
                                          </p:stCondLst>
                                        </p:cTn>
                                        <p:tgtEl>
                                          <p:spTgt spid="35"/>
                                        </p:tgtEl>
                                        <p:attrNameLst>
                                          <p:attrName>style.visibility</p:attrName>
                                        </p:attrNameLst>
                                      </p:cBhvr>
                                      <p:to>
                                        <p:strVal val="hidden"/>
                                      </p:to>
                                    </p:set>
                                  </p:childTnLst>
                                </p:cTn>
                              </p:par>
                              <p:par>
                                <p:cTn id="54" presetID="31" presetClass="entr" presetSubtype="0" fill="hold" grpId="0" nodeType="withEffect">
                                  <p:stCondLst>
                                    <p:cond delay="16000"/>
                                  </p:stCondLst>
                                  <p:childTnLst>
                                    <p:set>
                                      <p:cBhvr>
                                        <p:cTn id="55" dur="1" fill="hold">
                                          <p:stCondLst>
                                            <p:cond delay="0"/>
                                          </p:stCondLst>
                                        </p:cTn>
                                        <p:tgtEl>
                                          <p:spTgt spid="36"/>
                                        </p:tgtEl>
                                        <p:attrNameLst>
                                          <p:attrName>style.visibility</p:attrName>
                                        </p:attrNameLst>
                                      </p:cBhvr>
                                      <p:to>
                                        <p:strVal val="visible"/>
                                      </p:to>
                                    </p:set>
                                    <p:anim calcmode="lin" valueType="num">
                                      <p:cBhvr>
                                        <p:cTn id="56" dur="1000" fill="hold"/>
                                        <p:tgtEl>
                                          <p:spTgt spid="36"/>
                                        </p:tgtEl>
                                        <p:attrNameLst>
                                          <p:attrName>ppt_w</p:attrName>
                                        </p:attrNameLst>
                                      </p:cBhvr>
                                      <p:tavLst>
                                        <p:tav tm="0">
                                          <p:val>
                                            <p:fltVal val="0"/>
                                          </p:val>
                                        </p:tav>
                                        <p:tav tm="100000">
                                          <p:val>
                                            <p:strVal val="#ppt_w"/>
                                          </p:val>
                                        </p:tav>
                                      </p:tavLst>
                                    </p:anim>
                                    <p:anim calcmode="lin" valueType="num">
                                      <p:cBhvr>
                                        <p:cTn id="57" dur="1000" fill="hold"/>
                                        <p:tgtEl>
                                          <p:spTgt spid="36"/>
                                        </p:tgtEl>
                                        <p:attrNameLst>
                                          <p:attrName>ppt_h</p:attrName>
                                        </p:attrNameLst>
                                      </p:cBhvr>
                                      <p:tavLst>
                                        <p:tav tm="0">
                                          <p:val>
                                            <p:fltVal val="0"/>
                                          </p:val>
                                        </p:tav>
                                        <p:tav tm="100000">
                                          <p:val>
                                            <p:strVal val="#ppt_h"/>
                                          </p:val>
                                        </p:tav>
                                      </p:tavLst>
                                    </p:anim>
                                    <p:anim calcmode="lin" valueType="num">
                                      <p:cBhvr>
                                        <p:cTn id="58" dur="1000" fill="hold"/>
                                        <p:tgtEl>
                                          <p:spTgt spid="36"/>
                                        </p:tgtEl>
                                        <p:attrNameLst>
                                          <p:attrName>style.rotation</p:attrName>
                                        </p:attrNameLst>
                                      </p:cBhvr>
                                      <p:tavLst>
                                        <p:tav tm="0">
                                          <p:val>
                                            <p:fltVal val="90"/>
                                          </p:val>
                                        </p:tav>
                                        <p:tav tm="100000">
                                          <p:val>
                                            <p:fltVal val="0"/>
                                          </p:val>
                                        </p:tav>
                                      </p:tavLst>
                                    </p:anim>
                                    <p:animEffect transition="in" filter="fade">
                                      <p:cBhvr>
                                        <p:cTn id="59" dur="1000"/>
                                        <p:tgtEl>
                                          <p:spTgt spid="36"/>
                                        </p:tgtEl>
                                      </p:cBhvr>
                                    </p:animEffect>
                                  </p:childTnLst>
                                </p:cTn>
                              </p:par>
                              <p:par>
                                <p:cTn id="60" presetID="1" presetClass="exit" presetSubtype="0" fill="hold" grpId="1" nodeType="withEffect">
                                  <p:stCondLst>
                                    <p:cond delay="21000"/>
                                  </p:stCondLst>
                                  <p:childTnLst>
                                    <p:set>
                                      <p:cBhvr>
                                        <p:cTn id="61" dur="1" fill="hold">
                                          <p:stCondLst>
                                            <p:cond delay="0"/>
                                          </p:stCondLst>
                                        </p:cTn>
                                        <p:tgtEl>
                                          <p:spTgt spid="36"/>
                                        </p:tgtEl>
                                        <p:attrNameLst>
                                          <p:attrName>style.visibility</p:attrName>
                                        </p:attrNameLst>
                                      </p:cBhvr>
                                      <p:to>
                                        <p:strVal val="hidden"/>
                                      </p:to>
                                    </p:set>
                                  </p:childTnLst>
                                </p:cTn>
                              </p:par>
                              <p:par>
                                <p:cTn id="62" presetID="31" presetClass="entr" presetSubtype="0" fill="hold" grpId="0" nodeType="withEffect">
                                  <p:stCondLst>
                                    <p:cond delay="23000"/>
                                  </p:stCondLst>
                                  <p:childTnLst>
                                    <p:set>
                                      <p:cBhvr>
                                        <p:cTn id="63" dur="1" fill="hold">
                                          <p:stCondLst>
                                            <p:cond delay="0"/>
                                          </p:stCondLst>
                                        </p:cTn>
                                        <p:tgtEl>
                                          <p:spTgt spid="43"/>
                                        </p:tgtEl>
                                        <p:attrNameLst>
                                          <p:attrName>style.visibility</p:attrName>
                                        </p:attrNameLst>
                                      </p:cBhvr>
                                      <p:to>
                                        <p:strVal val="visible"/>
                                      </p:to>
                                    </p:set>
                                    <p:anim calcmode="lin" valueType="num">
                                      <p:cBhvr>
                                        <p:cTn id="64" dur="1000" fill="hold"/>
                                        <p:tgtEl>
                                          <p:spTgt spid="43"/>
                                        </p:tgtEl>
                                        <p:attrNameLst>
                                          <p:attrName>ppt_w</p:attrName>
                                        </p:attrNameLst>
                                      </p:cBhvr>
                                      <p:tavLst>
                                        <p:tav tm="0">
                                          <p:val>
                                            <p:fltVal val="0"/>
                                          </p:val>
                                        </p:tav>
                                        <p:tav tm="100000">
                                          <p:val>
                                            <p:strVal val="#ppt_w"/>
                                          </p:val>
                                        </p:tav>
                                      </p:tavLst>
                                    </p:anim>
                                    <p:anim calcmode="lin" valueType="num">
                                      <p:cBhvr>
                                        <p:cTn id="65" dur="1000" fill="hold"/>
                                        <p:tgtEl>
                                          <p:spTgt spid="43"/>
                                        </p:tgtEl>
                                        <p:attrNameLst>
                                          <p:attrName>ppt_h</p:attrName>
                                        </p:attrNameLst>
                                      </p:cBhvr>
                                      <p:tavLst>
                                        <p:tav tm="0">
                                          <p:val>
                                            <p:fltVal val="0"/>
                                          </p:val>
                                        </p:tav>
                                        <p:tav tm="100000">
                                          <p:val>
                                            <p:strVal val="#ppt_h"/>
                                          </p:val>
                                        </p:tav>
                                      </p:tavLst>
                                    </p:anim>
                                    <p:anim calcmode="lin" valueType="num">
                                      <p:cBhvr>
                                        <p:cTn id="66" dur="1000" fill="hold"/>
                                        <p:tgtEl>
                                          <p:spTgt spid="43"/>
                                        </p:tgtEl>
                                        <p:attrNameLst>
                                          <p:attrName>style.rotation</p:attrName>
                                        </p:attrNameLst>
                                      </p:cBhvr>
                                      <p:tavLst>
                                        <p:tav tm="0">
                                          <p:val>
                                            <p:fltVal val="90"/>
                                          </p:val>
                                        </p:tav>
                                        <p:tav tm="100000">
                                          <p:val>
                                            <p:fltVal val="0"/>
                                          </p:val>
                                        </p:tav>
                                      </p:tavLst>
                                    </p:anim>
                                    <p:animEffect transition="in" filter="fade">
                                      <p:cBhvr>
                                        <p:cTn id="67" dur="1000"/>
                                        <p:tgtEl>
                                          <p:spTgt spid="43"/>
                                        </p:tgtEl>
                                      </p:cBhvr>
                                    </p:animEffect>
                                  </p:childTnLst>
                                </p:cTn>
                              </p:par>
                              <p:par>
                                <p:cTn id="68" presetID="53" presetClass="entr" presetSubtype="16" fill="hold" grpId="0" nodeType="withEffect">
                                  <p:stCondLst>
                                    <p:cond delay="22000"/>
                                  </p:stCondLst>
                                  <p:childTnLst>
                                    <p:set>
                                      <p:cBhvr>
                                        <p:cTn id="69" dur="1" fill="hold">
                                          <p:stCondLst>
                                            <p:cond delay="0"/>
                                          </p:stCondLst>
                                        </p:cTn>
                                        <p:tgtEl>
                                          <p:spTgt spid="42"/>
                                        </p:tgtEl>
                                        <p:attrNameLst>
                                          <p:attrName>style.visibility</p:attrName>
                                        </p:attrNameLst>
                                      </p:cBhvr>
                                      <p:to>
                                        <p:strVal val="visible"/>
                                      </p:to>
                                    </p:set>
                                    <p:anim calcmode="lin" valueType="num">
                                      <p:cBhvr>
                                        <p:cTn id="70" dur="500" fill="hold"/>
                                        <p:tgtEl>
                                          <p:spTgt spid="42"/>
                                        </p:tgtEl>
                                        <p:attrNameLst>
                                          <p:attrName>ppt_w</p:attrName>
                                        </p:attrNameLst>
                                      </p:cBhvr>
                                      <p:tavLst>
                                        <p:tav tm="0">
                                          <p:val>
                                            <p:fltVal val="0"/>
                                          </p:val>
                                        </p:tav>
                                        <p:tav tm="100000">
                                          <p:val>
                                            <p:strVal val="#ppt_w"/>
                                          </p:val>
                                        </p:tav>
                                      </p:tavLst>
                                    </p:anim>
                                    <p:anim calcmode="lin" valueType="num">
                                      <p:cBhvr>
                                        <p:cTn id="71" dur="500" fill="hold"/>
                                        <p:tgtEl>
                                          <p:spTgt spid="42"/>
                                        </p:tgtEl>
                                        <p:attrNameLst>
                                          <p:attrName>ppt_h</p:attrName>
                                        </p:attrNameLst>
                                      </p:cBhvr>
                                      <p:tavLst>
                                        <p:tav tm="0">
                                          <p:val>
                                            <p:fltVal val="0"/>
                                          </p:val>
                                        </p:tav>
                                        <p:tav tm="100000">
                                          <p:val>
                                            <p:strVal val="#ppt_h"/>
                                          </p:val>
                                        </p:tav>
                                      </p:tavLst>
                                    </p:anim>
                                    <p:animEffect transition="in" filter="fade">
                                      <p:cBhvr>
                                        <p:cTn id="72" dur="500"/>
                                        <p:tgtEl>
                                          <p:spTgt spid="42"/>
                                        </p:tgtEl>
                                      </p:cBhvr>
                                    </p:animEffect>
                                  </p:childTnLst>
                                </p:cTn>
                              </p:par>
                              <p:par>
                                <p:cTn id="73" presetID="35" presetClass="emph" presetSubtype="0" repeatCount="4000" fill="hold" grpId="1" nodeType="withEffect">
                                  <p:stCondLst>
                                    <p:cond delay="23000"/>
                                  </p:stCondLst>
                                  <p:childTnLst>
                                    <p:anim calcmode="discrete" valueType="str">
                                      <p:cBhvr>
                                        <p:cTn id="74" dur="2000" fill="hold"/>
                                        <p:tgtEl>
                                          <p:spTgt spid="42"/>
                                        </p:tgtEl>
                                        <p:attrNameLst>
                                          <p:attrName>style.visibility</p:attrName>
                                        </p:attrNameLst>
                                      </p:cBhvr>
                                      <p:tavLst>
                                        <p:tav tm="0">
                                          <p:val>
                                            <p:strVal val="hidden"/>
                                          </p:val>
                                        </p:tav>
                                        <p:tav tm="50000">
                                          <p:val>
                                            <p:strVal val="visible"/>
                                          </p:val>
                                        </p:tav>
                                      </p:tavLst>
                                    </p:anim>
                                  </p:childTnLst>
                                </p:cTn>
                              </p:par>
                              <p:par>
                                <p:cTn id="75" presetID="1" presetClass="exit" presetSubtype="0" fill="hold" grpId="2" nodeType="withEffect">
                                  <p:stCondLst>
                                    <p:cond delay="29000"/>
                                  </p:stCondLst>
                                  <p:childTnLst>
                                    <p:set>
                                      <p:cBhvr>
                                        <p:cTn id="76" dur="1" fill="hold">
                                          <p:stCondLst>
                                            <p:cond delay="0"/>
                                          </p:stCondLst>
                                        </p:cTn>
                                        <p:tgtEl>
                                          <p:spTgt spid="42"/>
                                        </p:tgtEl>
                                        <p:attrNameLst>
                                          <p:attrName>style.visibility</p:attrName>
                                        </p:attrNameLst>
                                      </p:cBhvr>
                                      <p:to>
                                        <p:strVal val="hidden"/>
                                      </p:to>
                                    </p:set>
                                  </p:childTnLst>
                                </p:cTn>
                              </p:par>
                              <p:par>
                                <p:cTn id="77" presetID="1" presetClass="exit" presetSubtype="0" fill="hold" grpId="1" nodeType="withEffect">
                                  <p:stCondLst>
                                    <p:cond delay="27000"/>
                                  </p:stCondLst>
                                  <p:childTnLst>
                                    <p:set>
                                      <p:cBhvr>
                                        <p:cTn id="78" dur="1" fill="hold">
                                          <p:stCondLst>
                                            <p:cond delay="0"/>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1200">
                <p:cTn id="79" fill="hold" display="0">
                  <p:stCondLst>
                    <p:cond delay="indefinite"/>
                  </p:stCondLst>
                  <p:endCondLst>
                    <p:cond evt="onStopAudio" delay="0">
                      <p:tgtEl>
                        <p:sldTgt/>
                      </p:tgtEl>
                    </p:cond>
                  </p:endCondLst>
                </p:cTn>
                <p:tgtEl>
                  <p:spTgt spid="13"/>
                </p:tgtEl>
              </p:cMediaNode>
            </p:audio>
          </p:childTnLst>
        </p:cTn>
      </p:par>
    </p:tnLst>
    <p:bldLst>
      <p:bldP spid="39" grpId="0" bldLvl="0" animBg="1"/>
      <p:bldP spid="32" grpId="0" bldLvl="0" animBg="1"/>
      <p:bldP spid="32" grpId="1" bldLvl="0" animBg="1"/>
      <p:bldP spid="33" grpId="0" bldLvl="0" animBg="1"/>
      <p:bldP spid="33" grpId="1" bldLvl="0" animBg="1"/>
      <p:bldP spid="35" grpId="0" bldLvl="0" animBg="1"/>
      <p:bldP spid="35" grpId="1" bldLvl="0" animBg="1"/>
      <p:bldP spid="36" grpId="0" bldLvl="0" animBg="1"/>
      <p:bldP spid="36" grpId="1" bldLvl="0" animBg="1"/>
      <p:bldP spid="42" grpId="0" bldLvl="0" animBg="1"/>
      <p:bldP spid="42" grpId="1" bldLvl="0" animBg="1"/>
      <p:bldP spid="42" grpId="2" bldLvl="0" animBg="1"/>
      <p:bldP spid="43" grpId="0" bldLvl="0" animBg="1"/>
      <p:bldP spid="43" grpId="1" bldLvl="0" animBg="1"/>
      <p:bldP spid="28" grpId="0" bldLvl="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2147482614" descr="IMG_2321"/>
          <p:cNvPicPr>
            <a:picLocks noChangeAspect="1"/>
          </p:cNvPicPr>
          <p:nvPr/>
        </p:nvPicPr>
        <p:blipFill>
          <a:blip r:embed="rId1"/>
          <a:stretch>
            <a:fillRect/>
          </a:stretch>
        </p:blipFill>
        <p:spPr>
          <a:xfrm>
            <a:off x="35560" y="44450"/>
            <a:ext cx="4536440" cy="3239770"/>
          </a:xfrm>
          <a:prstGeom prst="rect">
            <a:avLst/>
          </a:prstGeom>
          <a:noFill/>
          <a:ln w="9525">
            <a:noFill/>
          </a:ln>
        </p:spPr>
      </p:pic>
      <p:pic>
        <p:nvPicPr>
          <p:cNvPr id="3" name="Изображение -2147482613" descr="IMG_2320"/>
          <p:cNvPicPr>
            <a:picLocks noChangeAspect="1"/>
          </p:cNvPicPr>
          <p:nvPr/>
        </p:nvPicPr>
        <p:blipFill>
          <a:blip r:embed="rId2"/>
          <a:stretch>
            <a:fillRect/>
          </a:stretch>
        </p:blipFill>
        <p:spPr>
          <a:xfrm>
            <a:off x="4570730" y="3283585"/>
            <a:ext cx="4518025" cy="3534410"/>
          </a:xfrm>
          <a:prstGeom prst="rect">
            <a:avLst/>
          </a:prstGeom>
          <a:noFill/>
          <a:ln w="9525">
            <a:noFill/>
          </a:ln>
        </p:spPr>
      </p:pic>
      <p:sp>
        <p:nvSpPr>
          <p:cNvPr id="1073742884" name="Текстовое поле 1073742883"/>
          <p:cNvSpPr txBox="1"/>
          <p:nvPr/>
        </p:nvSpPr>
        <p:spPr>
          <a:xfrm>
            <a:off x="4600575" y="44450"/>
            <a:ext cx="4488180" cy="999490"/>
          </a:xfrm>
          <a:prstGeom prst="rect">
            <a:avLst/>
          </a:prstGeom>
          <a:solidFill>
            <a:srgbClr val="FFFFFF"/>
          </a:solidFill>
          <a:ln w="9525">
            <a:noFill/>
          </a:ln>
        </p:spPr>
        <p:txBody>
          <a:bodyPr wrap="square"/>
          <a:p>
            <a:pPr algn="ctr"/>
            <a:r>
              <a:rPr lang="ru-RU" altLang="en-US" sz="2000" b="1">
                <a:latin typeface="Arial" panose="020B0604020202020204" pitchFamily="34" charset="0"/>
                <a:cs typeface="Arial" panose="020B0604020202020204" pitchFamily="34" charset="0"/>
              </a:rPr>
              <a:t>8. Присоединить оптический прицел.</a:t>
            </a:r>
            <a:endParaRPr lang="ru-RU" altLang="en-US" sz="2000">
              <a:latin typeface="Arial" panose="020B0604020202020204" pitchFamily="34" charset="0"/>
              <a:cs typeface="Arial" panose="020B0604020202020204" pitchFamily="34" charset="0"/>
            </a:endParaRPr>
          </a:p>
          <a:p>
            <a:pPr algn="just"/>
            <a:r>
              <a:rPr lang="ru-RU" altLang="en-US" sz="2000">
                <a:latin typeface="Arial" panose="020B0604020202020204" pitchFamily="34" charset="0"/>
                <a:cs typeface="Arial" panose="020B0604020202020204" pitchFamily="34" charset="0"/>
              </a:rPr>
              <a:t>    Совместить пазы на кронштейне прицела с выступами на левой стенке ствольной коробки; продвинуть прицел вперед до отказа и повернуть ручку зажимного винта в сторону объектива до захода ее отгиба в вырез на кронштейне. </a:t>
            </a:r>
            <a:endParaRPr lang="ru-RU" altLang="en-US" sz="2000">
              <a:latin typeface="Arial" panose="020B0604020202020204" pitchFamily="34" charset="0"/>
              <a:cs typeface="Arial" panose="020B0604020202020204" pitchFamily="34" charset="0"/>
            </a:endParaRPr>
          </a:p>
          <a:p>
            <a:pPr algn="just"/>
            <a:endParaRPr lang="ru-RU" altLang="en-US" sz="2000">
              <a:latin typeface="Arial" panose="020B0604020202020204" pitchFamily="34" charset="0"/>
              <a:cs typeface="Arial" panose="020B0604020202020204" pitchFamily="34" charset="0"/>
            </a:endParaRPr>
          </a:p>
        </p:txBody>
      </p:sp>
      <p:sp>
        <p:nvSpPr>
          <p:cNvPr id="1073742886" name="Текстовое поле 1073742885"/>
          <p:cNvSpPr txBox="1"/>
          <p:nvPr/>
        </p:nvSpPr>
        <p:spPr>
          <a:xfrm>
            <a:off x="-317" y="3932555"/>
            <a:ext cx="4524375" cy="876300"/>
          </a:xfrm>
          <a:prstGeom prst="rect">
            <a:avLst/>
          </a:prstGeom>
          <a:solidFill>
            <a:srgbClr val="FFFFFF"/>
          </a:solidFill>
          <a:ln w="9525">
            <a:noFill/>
          </a:ln>
        </p:spPr>
        <p:txBody>
          <a:bodyPr wrap="square"/>
          <a:p>
            <a:pPr algn="ctr"/>
            <a:r>
              <a:rPr lang="ru-RU" altLang="en-US" sz="2000" b="1">
                <a:latin typeface="Arial" panose="020B0604020202020204" pitchFamily="34" charset="0"/>
                <a:cs typeface="Arial" panose="020B0604020202020204" pitchFamily="34" charset="0"/>
              </a:rPr>
              <a:t>9. Присоединить магазин.</a:t>
            </a:r>
            <a:endParaRPr lang="ru-RU" altLang="en-US" sz="2000" b="1">
              <a:latin typeface="Arial" panose="020B0604020202020204" pitchFamily="34" charset="0"/>
              <a:cs typeface="Arial" panose="020B0604020202020204" pitchFamily="34" charset="0"/>
            </a:endParaRPr>
          </a:p>
          <a:p>
            <a:pPr algn="just"/>
            <a:r>
              <a:rPr lang="ru-RU" altLang="en-US" sz="2000">
                <a:latin typeface="Arial" panose="020B0604020202020204" pitchFamily="34" charset="0"/>
                <a:cs typeface="Arial" panose="020B0604020202020204" pitchFamily="34" charset="0"/>
              </a:rPr>
              <a:t>    Ввести в окно ствольной коробки зацеп магазина и повернуть магазин на себя так, чтобы защелка заскочила за опорный выступ магазина.       </a:t>
            </a:r>
            <a:endParaRPr lang="ru-RU" altLang="en-US" sz="2000">
              <a:latin typeface="Arial" panose="020B0604020202020204" pitchFamily="34" charset="0"/>
              <a:cs typeface="Arial" panose="020B0604020202020204" pitchFamily="34" charset="0"/>
            </a:endParaRPr>
          </a:p>
          <a:p>
            <a:pPr algn="just"/>
            <a:endParaRPr lang="ru-RU" altLang="en-US" sz="2000">
              <a:latin typeface="Arial" panose="020B0604020202020204" pitchFamily="34" charset="0"/>
              <a:cs typeface="Arial" panose="020B0604020202020204" pitchFamily="34" charset="0"/>
            </a:endParaRPr>
          </a:p>
        </p:txBody>
      </p:sp>
    </p:spTree>
  </p:cSld>
  <p:clrMapOvr>
    <a:masterClrMapping/>
  </p:clrMapOvr>
  <p:transition>
    <p:comb/>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овое поле 3"/>
          <p:cNvSpPr txBox="1"/>
          <p:nvPr/>
        </p:nvSpPr>
        <p:spPr>
          <a:xfrm>
            <a:off x="0" y="1628775"/>
            <a:ext cx="9144000" cy="2061210"/>
          </a:xfrm>
          <a:prstGeom prst="rect">
            <a:avLst/>
          </a:prstGeom>
          <a:noFill/>
        </p:spPr>
        <p:txBody>
          <a:bodyPr wrap="square" rtlCol="0" anchor="t">
            <a:spAutoFit/>
          </a:bodyPr>
          <a:p>
            <a:pPr algn="ctr"/>
            <a:r>
              <a:rPr lang="ru-RU" sz="3200" b="1" dirty="0">
                <a:solidFill>
                  <a:srgbClr val="FF0000"/>
                </a:solidFill>
                <a:latin typeface="Arial" panose="020B0604020202020204" pitchFamily="34" charset="0"/>
                <a:cs typeface="Arial" panose="020B0604020202020204" pitchFamily="34" charset="0"/>
                <a:sym typeface="+mn-ea"/>
              </a:rPr>
              <a:t>Условия и порядок выполнения нормативов Н-О-13,14 по неполной разборке и сборке</a:t>
            </a:r>
            <a:endParaRPr lang="ru-RU" sz="3200" b="1" dirty="0">
              <a:solidFill>
                <a:srgbClr val="FF0000"/>
              </a:solidFill>
              <a:latin typeface="Arial" panose="020B0604020202020204" pitchFamily="34" charset="0"/>
              <a:cs typeface="Arial" panose="020B0604020202020204" pitchFamily="34" charset="0"/>
              <a:sym typeface="+mn-ea"/>
            </a:endParaRPr>
          </a:p>
          <a:p>
            <a:pPr algn="ctr"/>
            <a:r>
              <a:rPr lang="ru-RU" sz="3200" b="1" dirty="0">
                <a:solidFill>
                  <a:srgbClr val="FF0000"/>
                </a:solidFill>
                <a:latin typeface="Arial" panose="020B0604020202020204" pitchFamily="34" charset="0"/>
                <a:cs typeface="Arial" panose="020B0604020202020204" pitchFamily="34" charset="0"/>
                <a:sym typeface="+mn-ea"/>
              </a:rPr>
              <a:t>  пистолета Макарова (ПМ).</a:t>
            </a:r>
            <a:endParaRPr lang="ru-RU" altLang="en-US" sz="3200" b="1" dirty="0">
              <a:solidFill>
                <a:srgbClr val="FF0000"/>
              </a:solidFill>
              <a:latin typeface="Arial" panose="020B0604020202020204" pitchFamily="34" charset="0"/>
              <a:cs typeface="Arial" panose="020B0604020202020204" pitchFamily="34" charset="0"/>
              <a:sym typeface="+mn-ea"/>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Таблица 6"/>
          <p:cNvGraphicFramePr/>
          <p:nvPr/>
        </p:nvGraphicFramePr>
        <p:xfrm>
          <a:off x="0" y="3213100"/>
          <a:ext cx="9077960" cy="1899285"/>
        </p:xfrm>
        <a:graphic>
          <a:graphicData uri="http://schemas.openxmlformats.org/drawingml/2006/table">
            <a:tbl>
              <a:tblPr firstRow="1" bandRow="1">
                <a:tableStyleId>{5C22544A-7EE6-4342-B048-85BDC9FD1C3A}</a:tableStyleId>
              </a:tblPr>
              <a:tblGrid>
                <a:gridCol w="9077960"/>
              </a:tblGrid>
              <a:tr h="381000">
                <a:tc>
                  <a:txBody>
                    <a:bodyPr/>
                    <a:p>
                      <a:pPr algn="ctr">
                        <a:buNone/>
                      </a:pPr>
                      <a:r>
                        <a:rPr sz="1800">
                          <a:sym typeface="+mn-ea"/>
                        </a:rPr>
                        <a:t>В конце сборки пулемета сложить ноги сошки.</a:t>
                      </a:r>
                      <a:endParaRPr lang="ru-RU" altLang="en-US"/>
                    </a:p>
                  </a:txBody>
                  <a:tcPr/>
                </a:tc>
              </a:tr>
              <a:tr h="381000">
                <a:tc>
                  <a:txBody>
                    <a:bodyPr/>
                    <a:p>
                      <a:pPr algn="ctr">
                        <a:buNone/>
                      </a:pPr>
                      <a:r>
                        <a:rPr sz="1800" b="1">
                          <a:sym typeface="+mn-ea"/>
                        </a:rPr>
                        <a:t>1. </a:t>
                      </a:r>
                      <a:r>
                        <a:rPr lang="ru-RU" altLang="ru-RU" sz="1800" b="1" dirty="0">
                          <a:sym typeface="+mn-ea"/>
                        </a:rPr>
                        <a:t>Надеть на ствол возвратную пружину</a:t>
                      </a:r>
                      <a:r>
                        <a:rPr lang="ru-RU" sz="1800" b="1" dirty="0" smtClean="0">
                          <a:sym typeface="+mn-ea"/>
                        </a:rPr>
                        <a:t>.</a:t>
                      </a:r>
                      <a:endParaRPr lang="ru-RU" sz="1800" b="1">
                        <a:sym typeface="+mn-ea"/>
                      </a:endParaRPr>
                    </a:p>
                  </a:txBody>
                  <a:tcPr/>
                </a:tc>
              </a:tr>
              <a:tr h="366395">
                <a:tc>
                  <a:txBody>
                    <a:bodyPr/>
                    <a:p>
                      <a:pPr algn="ctr">
                        <a:buNone/>
                      </a:pPr>
                      <a:r>
                        <a:rPr sz="1800" b="1">
                          <a:sym typeface="+mn-ea"/>
                        </a:rPr>
                        <a:t>2. </a:t>
                      </a:r>
                      <a:r>
                        <a:rPr lang="ru-RU" altLang="ru-RU" sz="1800" b="1" dirty="0">
                          <a:sym typeface="+mn-ea"/>
                        </a:rPr>
                        <a:t>Присоединить затвор к рамке</a:t>
                      </a:r>
                      <a:r>
                        <a:rPr lang="ru-RU" sz="1800" b="1">
                          <a:sym typeface="+mn-ea"/>
                        </a:rPr>
                        <a:t>.</a:t>
                      </a:r>
                      <a:endParaRPr lang="ru-RU" sz="1800" b="1">
                        <a:sym typeface="+mn-ea"/>
                      </a:endParaRPr>
                    </a:p>
                  </a:txBody>
                  <a:tcPr/>
                </a:tc>
              </a:tr>
              <a:tr h="389890">
                <a:tc>
                  <a:txBody>
                    <a:bodyPr/>
                    <a:p>
                      <a:pPr algn="ctr">
                        <a:buNone/>
                      </a:pPr>
                      <a:r>
                        <a:rPr lang="ru-RU" sz="1800" b="1">
                          <a:sym typeface="+mn-ea"/>
                        </a:rPr>
                        <a:t>3</a:t>
                      </a:r>
                      <a:r>
                        <a:rPr sz="1800" b="1">
                          <a:sym typeface="+mn-ea"/>
                        </a:rPr>
                        <a:t>. </a:t>
                      </a:r>
                      <a:r>
                        <a:rPr lang="ru-RU" altLang="ru-RU" sz="1800" b="1" dirty="0">
                          <a:sym typeface="+mn-ea"/>
                        </a:rPr>
                        <a:t>Вставить магазин в основание рукоятки</a:t>
                      </a:r>
                      <a:r>
                        <a:rPr lang="ru-RU" sz="1800" b="1">
                          <a:sym typeface="+mn-ea"/>
                        </a:rPr>
                        <a:t>.</a:t>
                      </a:r>
                      <a:endParaRPr lang="ru-RU" sz="1800" b="1">
                        <a:sym typeface="+mn-ea"/>
                      </a:endParaRPr>
                    </a:p>
                  </a:txBody>
                  <a:tcPr/>
                </a:tc>
              </a:tr>
              <a:tr h="381000">
                <a:tc>
                  <a:txBody>
                    <a:bodyPr/>
                    <a:p>
                      <a:pPr algn="ctr">
                        <a:buNone/>
                      </a:pPr>
                      <a:r>
                        <a:rPr lang="ru-RU" sz="1800" b="1">
                          <a:sym typeface="+mn-ea"/>
                        </a:rPr>
                        <a:t>4</a:t>
                      </a:r>
                      <a:r>
                        <a:rPr sz="1800" b="1">
                          <a:sym typeface="+mn-ea"/>
                        </a:rPr>
                        <a:t>. </a:t>
                      </a:r>
                      <a:r>
                        <a:rPr lang="ru-RU" altLang="ru-RU" sz="1800" b="1" dirty="0">
                          <a:sym typeface="+mn-ea"/>
                        </a:rPr>
                        <a:t>Проверить правильность сборки пистолета после неполной разборки</a:t>
                      </a:r>
                      <a:r>
                        <a:rPr lang="ru-RU" sz="1800" b="1" dirty="0" smtClean="0">
                          <a:sym typeface="+mn-ea"/>
                        </a:rPr>
                        <a:t>.</a:t>
                      </a:r>
                      <a:endParaRPr lang="ru-RU" sz="1800" b="1">
                        <a:sym typeface="+mn-ea"/>
                      </a:endParaRPr>
                    </a:p>
                  </a:txBody>
                  <a:tcPr/>
                </a:tc>
              </a:tr>
            </a:tbl>
          </a:graphicData>
        </a:graphic>
      </p:graphicFrame>
      <p:sp>
        <p:nvSpPr>
          <p:cNvPr id="2" name="Rectangle 22"/>
          <p:cNvSpPr>
            <a:spLocks noChangeArrowheads="1"/>
          </p:cNvSpPr>
          <p:nvPr/>
        </p:nvSpPr>
        <p:spPr bwMode="auto">
          <a:xfrm>
            <a:off x="0" y="3164840"/>
            <a:ext cx="9144000" cy="441325"/>
          </a:xfrm>
          <a:prstGeom prst="rect">
            <a:avLst/>
          </a:prstGeom>
          <a:solidFill>
            <a:srgbClr val="C00000"/>
          </a:solidFill>
          <a:ln w="57150" cmpd="thickThin">
            <a:noFill/>
            <a:miter lim="800000"/>
          </a:ln>
        </p:spPr>
        <p:txBody>
          <a:bodyPr wrap="square">
            <a:noAutofit/>
          </a:bodyPr>
          <a:p>
            <a:pPr algn="ctr"/>
            <a:r>
              <a:rPr lang="ru-RU" sz="2400" b="1" dirty="0" smtClean="0">
                <a:solidFill>
                  <a:srgbClr val="FFFF00"/>
                </a:solidFill>
              </a:rPr>
              <a:t>Порядок сборки ПМ</a:t>
            </a:r>
            <a:endParaRPr lang="ru-RU" altLang="ru-RU" sz="2400" b="1" dirty="0">
              <a:solidFill>
                <a:srgbClr val="FFFF00"/>
              </a:solidFill>
            </a:endParaRPr>
          </a:p>
        </p:txBody>
      </p:sp>
      <p:graphicFrame>
        <p:nvGraphicFramePr>
          <p:cNvPr id="6" name="Таблица 5"/>
          <p:cNvGraphicFramePr/>
          <p:nvPr/>
        </p:nvGraphicFramePr>
        <p:xfrm>
          <a:off x="35560" y="116840"/>
          <a:ext cx="9071610" cy="3048000"/>
        </p:xfrm>
        <a:graphic>
          <a:graphicData uri="http://schemas.openxmlformats.org/drawingml/2006/table">
            <a:tbl>
              <a:tblPr firstRow="1" bandRow="1">
                <a:tableStyleId>{5C22544A-7EE6-4342-B048-85BDC9FD1C3A}</a:tableStyleId>
              </a:tblPr>
              <a:tblGrid>
                <a:gridCol w="9071610"/>
              </a:tblGrid>
              <a:tr h="381000">
                <a:tc>
                  <a:txBody>
                    <a:bodyPr/>
                    <a:p>
                      <a:pPr algn="ctr">
                        <a:buNone/>
                      </a:pPr>
                      <a:r>
                        <a:rPr sz="1800">
                          <a:sym typeface="+mn-ea"/>
                        </a:rPr>
                        <a:t>Перед разборкой пулемета установить его на сошку дульной частью влево.</a:t>
                      </a:r>
                      <a:endParaRPr lang="ru-RU" altLang="en-US"/>
                    </a:p>
                  </a:txBody>
                  <a:tcPr/>
                </a:tc>
              </a:tr>
              <a:tr h="381000">
                <a:tc>
                  <a:txBody>
                    <a:bodyPr/>
                    <a:p>
                      <a:pPr algn="ctr">
                        <a:buNone/>
                      </a:pPr>
                      <a:r>
                        <a:rPr sz="1800" b="1">
                          <a:cs typeface="+mn-lt"/>
                          <a:sym typeface="+mn-ea"/>
                        </a:rPr>
                        <a:t>1. </a:t>
                      </a:r>
                      <a:r>
                        <a:rPr lang="ru-RU" altLang="ru-RU" sz="1800" b="1" kern="0" noProof="0" dirty="0">
                          <a:ln>
                            <a:noFill/>
                          </a:ln>
                          <a:solidFill>
                            <a:srgbClr val="000000"/>
                          </a:solidFill>
                          <a:effectLst/>
                          <a:uLnTx/>
                          <a:uFillTx/>
                          <a:cs typeface="+mn-lt"/>
                          <a:sym typeface="+mn-ea"/>
                        </a:rPr>
                        <a:t>И</a:t>
                      </a:r>
                      <a:r>
                        <a:rPr lang="ru-RU" altLang="ru-RU" sz="1800" b="1" dirty="0">
                          <a:sym typeface="+mn-ea"/>
                        </a:rPr>
                        <a:t>звлечь магазин из основания рукояти, </a:t>
                      </a:r>
                      <a:r>
                        <a:rPr lang="ru-RU" altLang="ru-RU" sz="1800" b="1" dirty="0">
                          <a:sym typeface="+mn-ea"/>
                        </a:rPr>
                        <a:t>снять пистолет с предохранителя, </a:t>
                      </a:r>
                      <a:r>
                        <a:rPr lang="ru-RU" altLang="ru-RU" sz="1800" b="1" dirty="0">
                          <a:solidFill>
                            <a:srgbClr val="FF0000"/>
                          </a:solidFill>
                          <a:sym typeface="+mn-ea"/>
                        </a:rPr>
                        <a:t>проверить нет ли в патроннике патрона</a:t>
                      </a:r>
                      <a:r>
                        <a:rPr lang="ru-RU" altLang="ru-RU" sz="1800" b="1" kern="0" noProof="0" dirty="0">
                          <a:ln>
                            <a:noFill/>
                          </a:ln>
                          <a:solidFill>
                            <a:srgbClr val="000000"/>
                          </a:solidFill>
                          <a:effectLst/>
                          <a:uLnTx/>
                          <a:uFillTx/>
                          <a:cs typeface="+mn-lt"/>
                          <a:sym typeface="+mn-ea"/>
                        </a:rPr>
                        <a:t>.</a:t>
                      </a:r>
                      <a:endParaRPr lang="ru-RU" sz="1800" b="1">
                        <a:cs typeface="+mn-lt"/>
                        <a:sym typeface="+mn-ea"/>
                      </a:endParaRPr>
                    </a:p>
                  </a:txBody>
                  <a:tcPr/>
                </a:tc>
              </a:tr>
              <a:tr h="381000">
                <a:tc>
                  <a:txBody>
                    <a:bodyPr/>
                    <a:p>
                      <a:pPr algn="ctr">
                        <a:buNone/>
                      </a:pPr>
                      <a:r>
                        <a:rPr sz="1800" b="1">
                          <a:cs typeface="+mn-lt"/>
                          <a:sym typeface="+mn-ea"/>
                        </a:rPr>
                        <a:t>2. </a:t>
                      </a:r>
                      <a:r>
                        <a:rPr lang="ru-RU" altLang="ru-RU" sz="1800" b="1" kern="0" noProof="0" dirty="0">
                          <a:ln>
                            <a:noFill/>
                          </a:ln>
                          <a:solidFill>
                            <a:srgbClr val="000000"/>
                          </a:solidFill>
                          <a:effectLst/>
                          <a:uLnTx/>
                          <a:uFillTx/>
                          <a:cs typeface="+mn-lt"/>
                          <a:sym typeface="+mn-ea"/>
                        </a:rPr>
                        <a:t>О</a:t>
                      </a:r>
                      <a:r>
                        <a:rPr lang="ru-RU" altLang="ru-RU" sz="1800" b="1" dirty="0">
                          <a:sym typeface="+mn-ea"/>
                        </a:rPr>
                        <a:t>пустить спусковую скобу вниз и сдвинуть ее влево, </a:t>
                      </a:r>
                      <a:r>
                        <a:rPr lang="ru-RU" altLang="ru-RU" sz="1800" b="1" kern="0" noProof="0" dirty="0">
                          <a:ln>
                            <a:noFill/>
                          </a:ln>
                          <a:solidFill>
                            <a:srgbClr val="000000"/>
                          </a:solidFill>
                          <a:effectLst/>
                          <a:uLnTx/>
                          <a:uFillTx/>
                          <a:cs typeface="+mn-lt"/>
                          <a:sym typeface="+mn-ea"/>
                        </a:rPr>
                        <a:t>о</a:t>
                      </a:r>
                      <a:r>
                        <a:rPr lang="ru-RU" altLang="ru-RU" sz="1800" b="1" kern="0" noProof="0" dirty="0">
                          <a:ln>
                            <a:noFill/>
                          </a:ln>
                          <a:solidFill>
                            <a:srgbClr val="000000"/>
                          </a:solidFill>
                          <a:effectLst/>
                          <a:uLnTx/>
                          <a:uFillTx/>
                          <a:cs typeface="+mn-lt"/>
                          <a:sym typeface="+mn-ea"/>
                        </a:rPr>
                        <a:t>тделить крышку ствольной коробки с возвратным механизмом</a:t>
                      </a:r>
                      <a:r>
                        <a:rPr lang="ru-RU" sz="1800" b="1">
                          <a:cs typeface="+mn-lt"/>
                          <a:sym typeface="+mn-ea"/>
                        </a:rPr>
                        <a:t>.</a:t>
                      </a:r>
                      <a:endParaRPr lang="ru-RU" sz="1800" b="1">
                        <a:cs typeface="+mn-lt"/>
                        <a:sym typeface="+mn-ea"/>
                      </a:endParaRPr>
                    </a:p>
                  </a:txBody>
                  <a:tcPr/>
                </a:tc>
              </a:tr>
              <a:tr h="381000">
                <a:tc>
                  <a:txBody>
                    <a:bodyPr/>
                    <a:p>
                      <a:pPr algn="ctr">
                        <a:buNone/>
                      </a:pPr>
                      <a:r>
                        <a:rPr sz="1800" b="1">
                          <a:cs typeface="+mn-lt"/>
                          <a:sym typeface="+mn-ea"/>
                        </a:rPr>
                        <a:t>3. </a:t>
                      </a:r>
                      <a:r>
                        <a:rPr lang="ru-RU" altLang="ru-RU" sz="1800" b="1" kern="0" noProof="0" dirty="0">
                          <a:ln>
                            <a:noFill/>
                          </a:ln>
                          <a:solidFill>
                            <a:srgbClr val="000000"/>
                          </a:solidFill>
                          <a:effectLst/>
                          <a:uLnTx/>
                          <a:uFillTx/>
                          <a:cs typeface="+mn-lt"/>
                          <a:sym typeface="+mn-ea"/>
                        </a:rPr>
                        <a:t>Отделить </a:t>
                      </a:r>
                      <a:r>
                        <a:rPr lang="ru-RU" altLang="ru-RU" sz="1800" b="1" dirty="0">
                          <a:sym typeface="+mn-ea"/>
                        </a:rPr>
                        <a:t>затвор от рамки</a:t>
                      </a:r>
                      <a:r>
                        <a:rPr lang="ru-RU" sz="1800" b="1">
                          <a:cs typeface="+mn-lt"/>
                          <a:sym typeface="+mn-ea"/>
                        </a:rPr>
                        <a:t>.</a:t>
                      </a:r>
                      <a:endParaRPr lang="ru-RU" sz="1800" b="1">
                        <a:cs typeface="+mn-lt"/>
                        <a:sym typeface="+mn-ea"/>
                      </a:endParaRPr>
                    </a:p>
                  </a:txBody>
                  <a:tcPr/>
                </a:tc>
              </a:tr>
              <a:tr h="381000">
                <a:tc>
                  <a:txBody>
                    <a:bodyPr/>
                    <a:p>
                      <a:pPr algn="ctr">
                        <a:buNone/>
                      </a:pPr>
                      <a:r>
                        <a:rPr sz="1800" b="1">
                          <a:cs typeface="+mn-lt"/>
                          <a:sym typeface="+mn-ea"/>
                        </a:rPr>
                        <a:t>4. </a:t>
                      </a:r>
                      <a:r>
                        <a:rPr lang="ru-RU" altLang="ru-RU" sz="1800" b="1" dirty="0">
                          <a:sym typeface="+mn-ea"/>
                        </a:rPr>
                        <a:t>Возвратить спусковую скобу на место</a:t>
                      </a:r>
                      <a:r>
                        <a:rPr lang="ru-RU" sz="1800" b="1">
                          <a:cs typeface="+mn-lt"/>
                          <a:sym typeface="+mn-ea"/>
                        </a:rPr>
                        <a:t>.</a:t>
                      </a:r>
                      <a:endParaRPr lang="ru-RU" sz="1800" b="1">
                        <a:cs typeface="+mn-lt"/>
                        <a:sym typeface="+mn-ea"/>
                      </a:endParaRPr>
                    </a:p>
                  </a:txBody>
                  <a:tcPr/>
                </a:tc>
              </a:tr>
              <a:tr h="381000">
                <a:tc>
                  <a:txBody>
                    <a:bodyPr/>
                    <a:p>
                      <a:pPr algn="ctr">
                        <a:buNone/>
                      </a:pPr>
                      <a:r>
                        <a:rPr sz="1800" b="1">
                          <a:cs typeface="+mn-lt"/>
                          <a:sym typeface="+mn-ea"/>
                        </a:rPr>
                        <a:t>5. </a:t>
                      </a:r>
                      <a:r>
                        <a:rPr lang="ru-RU" altLang="ru-RU" sz="1800" b="1" dirty="0">
                          <a:sym typeface="+mn-ea"/>
                        </a:rPr>
                        <a:t>Снять со ствола возвратную пружину</a:t>
                      </a:r>
                      <a:r>
                        <a:rPr lang="ru-RU" sz="1800" b="1">
                          <a:cs typeface="+mn-lt"/>
                          <a:sym typeface="+mn-ea"/>
                        </a:rPr>
                        <a:t>.</a:t>
                      </a:r>
                      <a:endParaRPr lang="ru-RU" sz="1800" b="1">
                        <a:cs typeface="+mn-lt"/>
                        <a:sym typeface="+mn-ea"/>
                      </a:endParaRPr>
                    </a:p>
                  </a:txBody>
                  <a:tcPr/>
                </a:tc>
              </a:tr>
            </a:tbl>
          </a:graphicData>
        </a:graphic>
      </p:graphicFrame>
      <p:sp>
        <p:nvSpPr>
          <p:cNvPr id="4" name="Rectangle 22"/>
          <p:cNvSpPr>
            <a:spLocks noChangeArrowheads="1"/>
          </p:cNvSpPr>
          <p:nvPr/>
        </p:nvSpPr>
        <p:spPr bwMode="auto">
          <a:xfrm>
            <a:off x="635" y="0"/>
            <a:ext cx="9144000" cy="489585"/>
          </a:xfrm>
          <a:prstGeom prst="rect">
            <a:avLst/>
          </a:prstGeom>
          <a:solidFill>
            <a:srgbClr val="C00000"/>
          </a:solidFill>
          <a:ln w="57150" cmpd="thickThin">
            <a:noFill/>
            <a:miter lim="800000"/>
          </a:ln>
        </p:spPr>
        <p:txBody>
          <a:bodyPr wrap="square">
            <a:noAutofit/>
          </a:bodyPr>
          <a:p>
            <a:pPr algn="ctr"/>
            <a:r>
              <a:rPr lang="ru-RU" sz="2400" b="1" dirty="0" smtClean="0">
                <a:solidFill>
                  <a:srgbClr val="FFFF00"/>
                </a:solidFill>
              </a:rPr>
              <a:t>Порядок неполной разборки ПМ</a:t>
            </a:r>
            <a:endParaRPr lang="en-US" altLang="ru-RU" sz="2400" b="1" dirty="0" smtClean="0">
              <a:solidFill>
                <a:srgbClr val="FFFF00"/>
              </a:solidFill>
            </a:endParaRPr>
          </a:p>
        </p:txBody>
      </p:sp>
      <p:sp>
        <p:nvSpPr>
          <p:cNvPr id="8" name="Текстовое поле 7"/>
          <p:cNvSpPr txBox="1"/>
          <p:nvPr/>
        </p:nvSpPr>
        <p:spPr>
          <a:xfrm>
            <a:off x="-10160" y="5445125"/>
            <a:ext cx="9154160" cy="706755"/>
          </a:xfrm>
          <a:prstGeom prst="rect">
            <a:avLst/>
          </a:prstGeom>
          <a:noFill/>
        </p:spPr>
        <p:txBody>
          <a:bodyPr wrap="square" rtlCol="0" anchor="t">
            <a:spAutoFit/>
          </a:bodyPr>
          <a:p>
            <a:pPr algn="ctr"/>
            <a:r>
              <a:rPr lang="ru-RU" altLang="ru-RU" sz="2000" dirty="0">
                <a:solidFill>
                  <a:srgbClr val="FF0000"/>
                </a:solidFill>
                <a:latin typeface="Arial" panose="020B0604020202020204" pitchFamily="34" charset="0"/>
                <a:cs typeface="Arial" panose="020B0604020202020204" pitchFamily="34" charset="0"/>
                <a:sym typeface="+mn-ea"/>
              </a:rPr>
              <a:t>При сборке обращать внимание на нумерацию частей, чтобы не перепутать их с частями других пистолетов.</a:t>
            </a:r>
            <a:endParaRPr lang="ru-RU" altLang="ru-RU" sz="2000" dirty="0">
              <a:solidFill>
                <a:srgbClr val="FF0000"/>
              </a:solidFill>
              <a:latin typeface="Arial" panose="020B0604020202020204" pitchFamily="34" charset="0"/>
              <a:cs typeface="Arial" panose="020B0604020202020204" pitchFamily="34" charset="0"/>
              <a:sym typeface="+mn-ea"/>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36" name="TextBox 3"/>
          <p:cNvSpPr txBox="1">
            <a:spLocks noChangeArrowheads="1"/>
          </p:cNvSpPr>
          <p:nvPr/>
        </p:nvSpPr>
        <p:spPr bwMode="auto">
          <a:xfrm>
            <a:off x="0" y="16510"/>
            <a:ext cx="91363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0000"/>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eaLnBrk="0" hangingPunct="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eaLnBrk="0" hangingPunct="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eaLnBrk="0" hangingPunct="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eaLnBrk="0" hangingPunct="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ru-RU" altLang="ru-RU" sz="2400" b="1">
                <a:latin typeface="Arial" panose="020B0604020202020204" pitchFamily="34" charset="0"/>
              </a:rPr>
              <a:t>Временные показатели неполной разборки  ПМ</a:t>
            </a:r>
            <a:endParaRPr lang="ru-RU" altLang="ru-RU" sz="2400" b="1">
              <a:latin typeface="Arial" panose="020B0604020202020204" pitchFamily="34" charset="0"/>
            </a:endParaRPr>
          </a:p>
        </p:txBody>
      </p:sp>
      <p:graphicFrame>
        <p:nvGraphicFramePr>
          <p:cNvPr id="2" name="Таблица 1"/>
          <p:cNvGraphicFramePr/>
          <p:nvPr>
            <p:custDataLst>
              <p:tags r:id="rId1"/>
            </p:custDataLst>
          </p:nvPr>
        </p:nvGraphicFramePr>
        <p:xfrm>
          <a:off x="33020" y="404495"/>
          <a:ext cx="9103360" cy="2240915"/>
        </p:xfrm>
        <a:graphic>
          <a:graphicData uri="http://schemas.openxmlformats.org/drawingml/2006/table">
            <a:tbl>
              <a:tblPr/>
              <a:tblGrid>
                <a:gridCol w="3124835"/>
                <a:gridCol w="1993265"/>
                <a:gridCol w="1992630"/>
                <a:gridCol w="1992630"/>
              </a:tblGrid>
              <a:tr h="770890">
                <a:tc>
                  <a:txBody>
                    <a:bodyPr/>
                    <a:p>
                      <a:pPr algn="ctr">
                        <a:spcBef>
                          <a:spcPct val="0"/>
                        </a:spcBef>
                        <a:spcAft>
                          <a:spcPct val="0"/>
                        </a:spcAft>
                      </a:pPr>
                      <a:endParaRPr sz="2000" b="1">
                        <a:latin typeface="Arial" panose="020B0604020202020204" pitchFamily="34" charset="0"/>
                        <a:ea typeface="Times New Roman" panose="02020603050405020304"/>
                        <a:cs typeface="Arial" panose="020B0604020202020204" pitchFamily="34" charset="0"/>
                      </a:endParaRPr>
                    </a:p>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Оценка </a:t>
                      </a:r>
                      <a:endParaRPr sz="2000" b="1">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В нормальных условиях</a:t>
                      </a:r>
                      <a:endParaRPr sz="2000" b="1">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В ОЗК</a:t>
                      </a:r>
                      <a:endParaRPr sz="2000" b="1">
                        <a:latin typeface="Arial" panose="020B0604020202020204" pitchFamily="34" charset="0"/>
                        <a:ea typeface="Times New Roman" panose="02020603050405020304"/>
                        <a:cs typeface="Arial" panose="020B0604020202020204" pitchFamily="34" charset="0"/>
                      </a:endParaRPr>
                    </a:p>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+25%</a:t>
                      </a:r>
                      <a:endParaRPr sz="2000" b="1">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В противогазе</a:t>
                      </a:r>
                      <a:endParaRPr sz="2000" b="1">
                        <a:latin typeface="Arial" panose="020B0604020202020204" pitchFamily="34" charset="0"/>
                        <a:ea typeface="Times New Roman" panose="02020603050405020304"/>
                        <a:cs typeface="Arial" panose="020B0604020202020204" pitchFamily="34" charset="0"/>
                      </a:endParaRPr>
                    </a:p>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+10%</a:t>
                      </a:r>
                      <a:endParaRPr sz="2000" b="1">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r>
              <a:tr h="467995">
                <a:tc>
                  <a:txBody>
                    <a:bodyPr/>
                    <a:p>
                      <a:pPr marL="0" indent="0" algn="ctr">
                        <a:spcBef>
                          <a:spcPct val="0"/>
                        </a:spcBef>
                        <a:spcAft>
                          <a:spcPct val="0"/>
                        </a:spcAft>
                      </a:pPr>
                      <a:r>
                        <a:rPr sz="2000" b="1">
                          <a:solidFill>
                            <a:srgbClr val="FF0000"/>
                          </a:solidFill>
                          <a:latin typeface="Arial" panose="020B0604020202020204" pitchFamily="34" charset="0"/>
                          <a:ea typeface="Times New Roman" panose="02020603050405020304"/>
                          <a:cs typeface="Arial" panose="020B0604020202020204" pitchFamily="34" charset="0"/>
                        </a:rPr>
                        <a:t>Отлично</a:t>
                      </a:r>
                      <a:endParaRPr sz="2000" b="1">
                        <a:solidFill>
                          <a:srgbClr val="FF0000"/>
                        </a:solidFill>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lang="ru-RU" sz="2000" b="1">
                          <a:latin typeface="Arial" panose="020B0604020202020204" pitchFamily="34" charset="0"/>
                          <a:ea typeface="a_Timer"/>
                          <a:cs typeface="Arial" panose="020B0604020202020204" pitchFamily="34" charset="0"/>
                        </a:rPr>
                        <a:t>7</a:t>
                      </a:r>
                      <a:r>
                        <a:rPr sz="2000" b="1">
                          <a:latin typeface="Arial" panose="020B0604020202020204" pitchFamily="34" charset="0"/>
                          <a:ea typeface="a_Timer"/>
                          <a:cs typeface="Arial" panose="020B0604020202020204" pitchFamily="34" charset="0"/>
                        </a:rPr>
                        <a:t>с</a:t>
                      </a:r>
                      <a:endParaRPr sz="2000" b="1">
                        <a:latin typeface="Arial" panose="020B0604020202020204" pitchFamily="34" charset="0"/>
                        <a:ea typeface="a_Timer"/>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lang="ru-RU" sz="2000" b="1">
                          <a:latin typeface="Arial" panose="020B0604020202020204" pitchFamily="34" charset="0"/>
                          <a:ea typeface="a_Timer"/>
                          <a:cs typeface="Arial" panose="020B0604020202020204" pitchFamily="34" charset="0"/>
                        </a:rPr>
                        <a:t>9</a:t>
                      </a:r>
                      <a:r>
                        <a:rPr sz="2000" b="1">
                          <a:latin typeface="Arial" panose="020B0604020202020204" pitchFamily="34" charset="0"/>
                          <a:ea typeface="a_Timer"/>
                          <a:cs typeface="Arial" panose="020B0604020202020204" pitchFamily="34" charset="0"/>
                        </a:rPr>
                        <a:t>с</a:t>
                      </a:r>
                      <a:endParaRPr sz="2000" b="1">
                        <a:latin typeface="Arial" panose="020B0604020202020204" pitchFamily="34" charset="0"/>
                        <a:ea typeface="a_Timer"/>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lang="ru-RU" sz="2000" b="1">
                          <a:latin typeface="Arial" panose="020B0604020202020204" pitchFamily="34" charset="0"/>
                          <a:ea typeface="a_Timer"/>
                          <a:cs typeface="Arial" panose="020B0604020202020204" pitchFamily="34" charset="0"/>
                        </a:rPr>
                        <a:t>8</a:t>
                      </a:r>
                      <a:r>
                        <a:rPr sz="2000" b="1">
                          <a:latin typeface="Arial" panose="020B0604020202020204" pitchFamily="34" charset="0"/>
                          <a:ea typeface="a_Timer"/>
                          <a:cs typeface="Arial" panose="020B0604020202020204" pitchFamily="34" charset="0"/>
                        </a:rPr>
                        <a:t>с</a:t>
                      </a:r>
                      <a:endParaRPr sz="2000" b="1">
                        <a:latin typeface="Arial" panose="020B0604020202020204" pitchFamily="34" charset="0"/>
                        <a:ea typeface="a_Timer"/>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r>
              <a:tr h="467360">
                <a:tc>
                  <a:txBody>
                    <a:bodyPr/>
                    <a:p>
                      <a:pPr marL="0" indent="0" algn="ctr">
                        <a:spcBef>
                          <a:spcPct val="0"/>
                        </a:spcBef>
                        <a:spcAft>
                          <a:spcPct val="0"/>
                        </a:spcAft>
                      </a:pPr>
                      <a:r>
                        <a:rPr sz="2000" b="1">
                          <a:solidFill>
                            <a:srgbClr val="00B050"/>
                          </a:solidFill>
                          <a:latin typeface="Arial" panose="020B0604020202020204" pitchFamily="34" charset="0"/>
                          <a:ea typeface="Times New Roman" panose="02020603050405020304"/>
                          <a:cs typeface="Arial" panose="020B0604020202020204" pitchFamily="34" charset="0"/>
                        </a:rPr>
                        <a:t>Хорошо</a:t>
                      </a:r>
                      <a:endParaRPr sz="2000" b="1">
                        <a:solidFill>
                          <a:srgbClr val="00B050"/>
                        </a:solidFill>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lang="ru-RU" sz="2000" b="1">
                          <a:latin typeface="Arial" panose="020B0604020202020204" pitchFamily="34" charset="0"/>
                          <a:ea typeface="a_Timer"/>
                          <a:cs typeface="Arial" panose="020B0604020202020204" pitchFamily="34" charset="0"/>
                        </a:rPr>
                        <a:t>8</a:t>
                      </a:r>
                      <a:r>
                        <a:rPr sz="2000" b="1">
                          <a:latin typeface="Arial" panose="020B0604020202020204" pitchFamily="34" charset="0"/>
                          <a:ea typeface="a_Timer"/>
                          <a:cs typeface="Arial" panose="020B0604020202020204" pitchFamily="34" charset="0"/>
                        </a:rPr>
                        <a:t>с</a:t>
                      </a:r>
                      <a:endParaRPr sz="2000" b="1">
                        <a:latin typeface="Arial" panose="020B0604020202020204" pitchFamily="34" charset="0"/>
                        <a:ea typeface="a_Timer"/>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lang="ru-RU" sz="2000" b="1">
                          <a:latin typeface="Arial" panose="020B0604020202020204" pitchFamily="34" charset="0"/>
                          <a:ea typeface="a_Timer"/>
                          <a:cs typeface="Arial" panose="020B0604020202020204" pitchFamily="34" charset="0"/>
                        </a:rPr>
                        <a:t>10</a:t>
                      </a:r>
                      <a:r>
                        <a:rPr sz="2000" b="1">
                          <a:latin typeface="Arial" panose="020B0604020202020204" pitchFamily="34" charset="0"/>
                          <a:ea typeface="a_Timer"/>
                          <a:cs typeface="Arial" panose="020B0604020202020204" pitchFamily="34" charset="0"/>
                        </a:rPr>
                        <a:t>с</a:t>
                      </a:r>
                      <a:endParaRPr sz="2000" b="1">
                        <a:latin typeface="Arial" panose="020B0604020202020204" pitchFamily="34" charset="0"/>
                        <a:ea typeface="a_Timer"/>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lang="ru-RU" sz="2000" b="1">
                          <a:latin typeface="Arial" panose="020B0604020202020204" pitchFamily="34" charset="0"/>
                          <a:ea typeface="a_Timer"/>
                          <a:cs typeface="Arial" panose="020B0604020202020204" pitchFamily="34" charset="0"/>
                        </a:rPr>
                        <a:t>9</a:t>
                      </a:r>
                      <a:r>
                        <a:rPr sz="2000" b="1">
                          <a:latin typeface="Arial" panose="020B0604020202020204" pitchFamily="34" charset="0"/>
                          <a:ea typeface="a_Timer"/>
                          <a:cs typeface="Arial" panose="020B0604020202020204" pitchFamily="34" charset="0"/>
                        </a:rPr>
                        <a:t>с</a:t>
                      </a:r>
                      <a:endParaRPr sz="2000" b="1">
                        <a:latin typeface="Arial" panose="020B0604020202020204" pitchFamily="34" charset="0"/>
                        <a:ea typeface="a_Timer"/>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r>
              <a:tr h="534670">
                <a:tc>
                  <a:txBody>
                    <a:bodyPr/>
                    <a:p>
                      <a:pPr marL="0" indent="0" algn="ctr">
                        <a:spcBef>
                          <a:spcPct val="0"/>
                        </a:spcBef>
                        <a:spcAft>
                          <a:spcPct val="0"/>
                        </a:spcAft>
                      </a:pPr>
                      <a:r>
                        <a:rPr sz="2000" b="1">
                          <a:solidFill>
                            <a:srgbClr val="1F497D"/>
                          </a:solidFill>
                          <a:latin typeface="Arial" panose="020B0604020202020204" pitchFamily="34" charset="0"/>
                          <a:ea typeface="Times New Roman" panose="02020603050405020304"/>
                          <a:cs typeface="Arial" panose="020B0604020202020204" pitchFamily="34" charset="0"/>
                        </a:rPr>
                        <a:t>Удовлетворительно </a:t>
                      </a:r>
                      <a:endParaRPr sz="2000" b="1">
                        <a:solidFill>
                          <a:srgbClr val="1F497D"/>
                        </a:solidFill>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lang="ru-RU" sz="2000" b="1">
                          <a:latin typeface="Arial" panose="020B0604020202020204" pitchFamily="34" charset="0"/>
                          <a:ea typeface="a_Timer"/>
                          <a:cs typeface="Arial" panose="020B0604020202020204" pitchFamily="34" charset="0"/>
                        </a:rPr>
                        <a:t>10</a:t>
                      </a:r>
                      <a:r>
                        <a:rPr sz="2000" b="1">
                          <a:latin typeface="Arial" panose="020B0604020202020204" pitchFamily="34" charset="0"/>
                          <a:ea typeface="a_Timer"/>
                          <a:cs typeface="Arial" panose="020B0604020202020204" pitchFamily="34" charset="0"/>
                        </a:rPr>
                        <a:t>с</a:t>
                      </a:r>
                      <a:endParaRPr sz="2000" b="1">
                        <a:latin typeface="Arial" panose="020B0604020202020204" pitchFamily="34" charset="0"/>
                        <a:ea typeface="a_Timer"/>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lang="ru-RU" sz="2000" b="1">
                          <a:latin typeface="Arial" panose="020B0604020202020204" pitchFamily="34" charset="0"/>
                          <a:ea typeface="a_Timer"/>
                          <a:cs typeface="Arial" panose="020B0604020202020204" pitchFamily="34" charset="0"/>
                        </a:rPr>
                        <a:t>12</a:t>
                      </a:r>
                      <a:r>
                        <a:rPr sz="2000" b="1">
                          <a:latin typeface="Arial" panose="020B0604020202020204" pitchFamily="34" charset="0"/>
                          <a:ea typeface="a_Timer"/>
                          <a:cs typeface="Arial" panose="020B0604020202020204" pitchFamily="34" charset="0"/>
                        </a:rPr>
                        <a:t>с</a:t>
                      </a:r>
                      <a:endParaRPr sz="2000" b="1">
                        <a:latin typeface="Arial" panose="020B0604020202020204" pitchFamily="34" charset="0"/>
                        <a:ea typeface="a_Timer"/>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lang="ru-RU" sz="2000" b="1">
                          <a:latin typeface="Arial" panose="020B0604020202020204" pitchFamily="34" charset="0"/>
                          <a:ea typeface="a_Timer"/>
                          <a:cs typeface="Arial" panose="020B0604020202020204" pitchFamily="34" charset="0"/>
                        </a:rPr>
                        <a:t>11</a:t>
                      </a:r>
                      <a:r>
                        <a:rPr sz="2000" b="1">
                          <a:latin typeface="Arial" panose="020B0604020202020204" pitchFamily="34" charset="0"/>
                          <a:ea typeface="a_Timer"/>
                          <a:cs typeface="Arial" panose="020B0604020202020204" pitchFamily="34" charset="0"/>
                        </a:rPr>
                        <a:t>с</a:t>
                      </a:r>
                      <a:endParaRPr sz="2000" b="1">
                        <a:latin typeface="Arial" panose="020B0604020202020204" pitchFamily="34" charset="0"/>
                        <a:ea typeface="a_Timer"/>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r>
            </a:tbl>
          </a:graphicData>
        </a:graphic>
      </p:graphicFrame>
      <p:sp>
        <p:nvSpPr>
          <p:cNvPr id="3" name="Текстовое поле 2"/>
          <p:cNvSpPr txBox="1"/>
          <p:nvPr/>
        </p:nvSpPr>
        <p:spPr>
          <a:xfrm>
            <a:off x="3810" y="2895600"/>
            <a:ext cx="9140190" cy="1198880"/>
          </a:xfrm>
          <a:prstGeom prst="rect">
            <a:avLst/>
          </a:prstGeom>
        </p:spPr>
        <p:txBody>
          <a:bodyPr wrap="square">
            <a:spAutoFit/>
          </a:bodyPr>
          <a:p>
            <a:pPr marL="0" indent="0" algn="just" defTabSz="266700">
              <a:spcBef>
                <a:spcPct val="0"/>
              </a:spcBef>
              <a:spcAft>
                <a:spcPct val="0"/>
              </a:spcAft>
            </a:pPr>
            <a:r>
              <a:rPr b="1" i="1">
                <a:latin typeface="Arial" panose="020B0604020202020204" pitchFamily="34" charset="0"/>
                <a:ea typeface="Times New Roman" panose="02020603050405020304"/>
                <a:cs typeface="Arial" panose="020B0604020202020204" pitchFamily="34" charset="0"/>
              </a:rPr>
              <a:t>При Т</a:t>
            </a:r>
            <a:r>
              <a:rPr b="1" i="1" baseline="-25000">
                <a:latin typeface="Arial" panose="020B0604020202020204" pitchFamily="34" charset="0"/>
                <a:ea typeface="Times New Roman" panose="02020603050405020304"/>
                <a:cs typeface="Arial" panose="020B0604020202020204" pitchFamily="34" charset="0"/>
              </a:rPr>
              <a:t>В</a:t>
            </a:r>
            <a:r>
              <a:rPr b="1" i="1">
                <a:latin typeface="Arial" panose="020B0604020202020204" pitchFamily="34" charset="0"/>
                <a:ea typeface="Times New Roman" panose="02020603050405020304"/>
                <a:cs typeface="Arial" panose="020B0604020202020204" pitchFamily="34" charset="0"/>
              </a:rPr>
              <a:t>=-10</a:t>
            </a:r>
            <a:r>
              <a:rPr b="1" i="1" baseline="30000">
                <a:latin typeface="Arial" panose="020B0604020202020204" pitchFamily="34" charset="0"/>
                <a:ea typeface="Times New Roman" panose="02020603050405020304"/>
                <a:cs typeface="Arial" panose="020B0604020202020204" pitchFamily="34" charset="0"/>
              </a:rPr>
              <a:t>0</a:t>
            </a:r>
            <a:r>
              <a:rPr b="1" i="1">
                <a:latin typeface="Arial" panose="020B0604020202020204" pitchFamily="34" charset="0"/>
                <a:ea typeface="Times New Roman" panose="02020603050405020304"/>
                <a:cs typeface="Arial" panose="020B0604020202020204" pitchFamily="34" charset="0"/>
              </a:rPr>
              <a:t>С и ниже и при Т</a:t>
            </a:r>
            <a:r>
              <a:rPr b="1" i="1" baseline="-25000">
                <a:latin typeface="Arial" panose="020B0604020202020204" pitchFamily="34" charset="0"/>
                <a:ea typeface="Times New Roman" panose="02020603050405020304"/>
                <a:cs typeface="Arial" panose="020B0604020202020204" pitchFamily="34" charset="0"/>
              </a:rPr>
              <a:t>В</a:t>
            </a:r>
            <a:r>
              <a:rPr b="1" i="1">
                <a:latin typeface="Arial" panose="020B0604020202020204" pitchFamily="34" charset="0"/>
                <a:ea typeface="Times New Roman" panose="02020603050405020304"/>
                <a:cs typeface="Arial" panose="020B0604020202020204" pitchFamily="34" charset="0"/>
              </a:rPr>
              <a:t>=+30</a:t>
            </a:r>
            <a:r>
              <a:rPr b="1" i="1" baseline="30000">
                <a:latin typeface="Arial" panose="020B0604020202020204" pitchFamily="34" charset="0"/>
                <a:ea typeface="Times New Roman" panose="02020603050405020304"/>
                <a:cs typeface="Arial" panose="020B0604020202020204" pitchFamily="34" charset="0"/>
              </a:rPr>
              <a:t>0</a:t>
            </a:r>
            <a:r>
              <a:rPr b="1" i="1">
                <a:latin typeface="Arial" panose="020B0604020202020204" pitchFamily="34" charset="0"/>
                <a:ea typeface="Times New Roman" panose="02020603050405020304"/>
                <a:cs typeface="Arial" panose="020B0604020202020204" pitchFamily="34" charset="0"/>
              </a:rPr>
              <a:t>С и выше, ночью и т. д. Время на выполнение норматива увеличивается по решению руководителя занятия не менее чем на 10%, но не более чем на 30% (с учетом совокупности отрицательных условий).</a:t>
            </a:r>
            <a:endParaRPr b="1" i="1">
              <a:latin typeface="Arial" panose="020B0604020202020204" pitchFamily="34" charset="0"/>
              <a:ea typeface="Times New Roman" panose="02020603050405020304"/>
              <a:cs typeface="Arial" panose="020B0604020202020204" pitchFamily="34" charset="0"/>
            </a:endParaRPr>
          </a:p>
        </p:txBody>
      </p:sp>
      <p:sp>
        <p:nvSpPr>
          <p:cNvPr id="5" name="Текстовое поле 4"/>
          <p:cNvSpPr txBox="1"/>
          <p:nvPr/>
        </p:nvSpPr>
        <p:spPr>
          <a:xfrm>
            <a:off x="3810" y="4077335"/>
            <a:ext cx="9139555" cy="2553335"/>
          </a:xfrm>
          <a:prstGeom prst="rect">
            <a:avLst/>
          </a:prstGeom>
        </p:spPr>
        <p:txBody>
          <a:bodyPr wrap="square">
            <a:spAutoFit/>
          </a:bodyPr>
          <a:p>
            <a:pPr marL="0" indent="0" algn="ctr" defTabSz="266700">
              <a:spcBef>
                <a:spcPct val="0"/>
              </a:spcBef>
              <a:spcAft>
                <a:spcPct val="0"/>
              </a:spcAft>
            </a:pPr>
            <a:r>
              <a:rPr sz="2000" b="1">
                <a:solidFill>
                  <a:srgbClr val="FF0000"/>
                </a:solidFill>
                <a:latin typeface="Arial" panose="020B0604020202020204" pitchFamily="34" charset="0"/>
                <a:ea typeface="Times New Roman" panose="02020603050405020304"/>
                <a:cs typeface="Arial" panose="020B0604020202020204" pitchFamily="34" charset="0"/>
              </a:rPr>
              <a:t>Условия выполнения норматива</a:t>
            </a:r>
            <a:endParaRPr sz="2000" b="1">
              <a:latin typeface="Arial" panose="020B0604020202020204" pitchFamily="34" charset="0"/>
              <a:ea typeface="Times New Roman" panose="02020603050405020304"/>
              <a:cs typeface="Arial" panose="020B0604020202020204" pitchFamily="34" charset="0"/>
            </a:endParaRPr>
          </a:p>
          <a:p>
            <a:pPr marL="0" indent="0" algn="just" defTabSz="266700">
              <a:spcBef>
                <a:spcPct val="0"/>
              </a:spcBef>
              <a:spcAft>
                <a:spcPct val="0"/>
              </a:spcAft>
            </a:pPr>
            <a:r>
              <a:rPr lang="ru-RU" sz="2000">
                <a:latin typeface="Arial" panose="020B0604020202020204" pitchFamily="34" charset="0"/>
                <a:ea typeface="Wingdings" panose="05000000000000000000"/>
                <a:cs typeface="Arial" panose="020B0604020202020204" pitchFamily="34" charset="0"/>
              </a:rPr>
              <a:t>1.</a:t>
            </a:r>
            <a:r>
              <a:rPr sz="2000">
                <a:latin typeface="Arial" panose="020B0604020202020204" pitchFamily="34" charset="0"/>
                <a:ea typeface="Wingdings" panose="05000000000000000000"/>
                <a:cs typeface="Arial" panose="020B0604020202020204" pitchFamily="34" charset="0"/>
              </a:rPr>
              <a:t> </a:t>
            </a:r>
            <a:r>
              <a:rPr sz="2000" i="1">
                <a:latin typeface="Arial" panose="020B0604020202020204" pitchFamily="34" charset="0"/>
                <a:ea typeface="Times New Roman" panose="02020603050405020304"/>
                <a:cs typeface="Arial" panose="020B0604020202020204" pitchFamily="34" charset="0"/>
              </a:rPr>
              <a:t></a:t>
            </a:r>
            <a:r>
              <a:rPr sz="2000">
                <a:latin typeface="Arial" panose="020B0604020202020204" pitchFamily="34" charset="0"/>
                <a:ea typeface="Times New Roman" panose="02020603050405020304"/>
                <a:cs typeface="Arial" panose="020B0604020202020204" pitchFamily="34" charset="0"/>
              </a:rPr>
              <a:t>Оружие на подстилке, инструмент наготове. Обучаемый находится у оружия.</a:t>
            </a:r>
            <a:endParaRPr sz="2000">
              <a:latin typeface="Arial" panose="020B0604020202020204" pitchFamily="34" charset="0"/>
              <a:ea typeface="Times New Roman" panose="02020603050405020304"/>
              <a:cs typeface="Arial" panose="020B0604020202020204" pitchFamily="34" charset="0"/>
            </a:endParaRPr>
          </a:p>
          <a:p>
            <a:pPr marL="0" indent="0" algn="just" defTabSz="266700">
              <a:spcBef>
                <a:spcPct val="0"/>
              </a:spcBef>
              <a:spcAft>
                <a:spcPct val="0"/>
              </a:spcAft>
            </a:pPr>
            <a:r>
              <a:rPr lang="ru-RU" sz="2000">
                <a:latin typeface="Arial" panose="020B0604020202020204" pitchFamily="34" charset="0"/>
                <a:ea typeface="Times New Roman" panose="02020603050405020304"/>
                <a:cs typeface="Arial" panose="020B0604020202020204" pitchFamily="34" charset="0"/>
              </a:rPr>
              <a:t>2.    </a:t>
            </a:r>
            <a:r>
              <a:rPr sz="2000">
                <a:latin typeface="Arial" panose="020B0604020202020204" pitchFamily="34" charset="0"/>
                <a:ea typeface="Times New Roman" panose="02020603050405020304"/>
                <a:cs typeface="Arial" panose="020B0604020202020204" pitchFamily="34" charset="0"/>
              </a:rPr>
              <a:t>Время отсчитывается от команды </a:t>
            </a:r>
            <a:r>
              <a:rPr sz="2000" i="1">
                <a:solidFill>
                  <a:srgbClr val="FF0000"/>
                </a:solidFill>
                <a:latin typeface="Arial" panose="020B0604020202020204" pitchFamily="34" charset="0"/>
                <a:ea typeface="Times New Roman" panose="02020603050405020304"/>
                <a:cs typeface="Arial" panose="020B0604020202020204" pitchFamily="34" charset="0"/>
              </a:rPr>
              <a:t>«К неполной разборке оружия приступить»</a:t>
            </a:r>
            <a:r>
              <a:rPr sz="2000">
                <a:latin typeface="Arial" panose="020B0604020202020204" pitchFamily="34" charset="0"/>
                <a:ea typeface="Times New Roman" panose="02020603050405020304"/>
                <a:cs typeface="Arial" panose="020B0604020202020204" pitchFamily="34" charset="0"/>
              </a:rPr>
              <a:t> до доклада обучаемого </a:t>
            </a:r>
            <a:r>
              <a:rPr sz="2000" i="1">
                <a:solidFill>
                  <a:srgbClr val="FF0000"/>
                </a:solidFill>
                <a:latin typeface="Arial" panose="020B0604020202020204" pitchFamily="34" charset="0"/>
                <a:ea typeface="Times New Roman" panose="02020603050405020304"/>
                <a:cs typeface="Arial" panose="020B0604020202020204" pitchFamily="34" charset="0"/>
              </a:rPr>
              <a:t>«Готово»</a:t>
            </a:r>
            <a:r>
              <a:rPr sz="2000">
                <a:latin typeface="Arial" panose="020B0604020202020204" pitchFamily="34" charset="0"/>
                <a:ea typeface="Times New Roman" panose="02020603050405020304"/>
                <a:cs typeface="Arial" panose="020B0604020202020204" pitchFamily="34" charset="0"/>
              </a:rPr>
              <a:t>.</a:t>
            </a:r>
            <a:endParaRPr sz="2000">
              <a:latin typeface="Arial" panose="020B0604020202020204" pitchFamily="34" charset="0"/>
              <a:ea typeface="Times New Roman" panose="02020603050405020304"/>
              <a:cs typeface="Arial" panose="020B0604020202020204" pitchFamily="34" charset="0"/>
            </a:endParaRPr>
          </a:p>
          <a:p>
            <a:pPr marL="0" indent="0" algn="just" defTabSz="266700">
              <a:spcBef>
                <a:spcPct val="0"/>
              </a:spcBef>
              <a:spcAft>
                <a:spcPct val="0"/>
              </a:spcAft>
            </a:pPr>
            <a:r>
              <a:rPr lang="ru-RU" sz="2000">
                <a:latin typeface="Arial" panose="020B0604020202020204" pitchFamily="34" charset="0"/>
                <a:ea typeface="Times New Roman" panose="02020603050405020304"/>
                <a:cs typeface="Arial" panose="020B0604020202020204" pitchFamily="34" charset="0"/>
              </a:rPr>
              <a:t>3.</a:t>
            </a:r>
            <a:r>
              <a:rPr sz="2000">
                <a:latin typeface="Arial" panose="020B0604020202020204" pitchFamily="34" charset="0"/>
                <a:ea typeface="Times New Roman" panose="02020603050405020304"/>
                <a:cs typeface="Arial" panose="020B0604020202020204" pitchFamily="34" charset="0"/>
              </a:rPr>
              <a:t></a:t>
            </a:r>
            <a:r>
              <a:rPr lang="ru-RU" sz="2000">
                <a:latin typeface="Arial" panose="020B0604020202020204" pitchFamily="34" charset="0"/>
                <a:ea typeface="Times New Roman" panose="02020603050405020304"/>
                <a:cs typeface="Arial" panose="020B0604020202020204" pitchFamily="34" charset="0"/>
              </a:rPr>
              <a:t>  </a:t>
            </a:r>
            <a:r>
              <a:rPr sz="2000">
                <a:latin typeface="Arial" panose="020B0604020202020204" pitchFamily="34" charset="0"/>
                <a:ea typeface="Times New Roman" panose="02020603050405020304"/>
                <a:cs typeface="Arial" panose="020B0604020202020204" pitchFamily="34" charset="0"/>
              </a:rPr>
              <a:t>При разборке </a:t>
            </a:r>
            <a:r>
              <a:rPr lang="ru-RU" sz="2000">
                <a:latin typeface="Arial" panose="020B0604020202020204" pitchFamily="34" charset="0"/>
                <a:ea typeface="Times New Roman" panose="02020603050405020304"/>
                <a:cs typeface="Arial" panose="020B0604020202020204" pitchFamily="34" charset="0"/>
              </a:rPr>
              <a:t>пистолета</a:t>
            </a:r>
            <a:r>
              <a:rPr sz="2000">
                <a:latin typeface="Arial" panose="020B0604020202020204" pitchFamily="34" charset="0"/>
                <a:ea typeface="Times New Roman" panose="02020603050405020304"/>
                <a:cs typeface="Arial" panose="020B0604020202020204" pitchFamily="34" charset="0"/>
              </a:rPr>
              <a:t> части и механизмы класть в порядке разборки, обращаться с ними осторожно, не класть одну часть на другую и не применять излишних усилий и резких ударов.</a:t>
            </a:r>
            <a:endParaRPr sz="2000">
              <a:latin typeface="Arial" panose="020B0604020202020204" pitchFamily="34" charset="0"/>
              <a:ea typeface="Times New Roman" panose="02020603050405020304"/>
              <a:cs typeface="Arial" panose="020B0604020202020204" pitchFamily="34" charset="0"/>
            </a:endParaRPr>
          </a:p>
        </p:txBody>
      </p:sp>
      <p:sp>
        <p:nvSpPr>
          <p:cNvPr id="4" name="Текстовое поле 3"/>
          <p:cNvSpPr txBox="1"/>
          <p:nvPr/>
        </p:nvSpPr>
        <p:spPr>
          <a:xfrm>
            <a:off x="-713105" y="3380740"/>
            <a:ext cx="3048000" cy="368300"/>
          </a:xfrm>
          <a:prstGeom prst="rect">
            <a:avLst/>
          </a:prstGeom>
          <a:noFill/>
        </p:spPr>
        <p:txBody>
          <a:bodyPr wrap="square" rtlCol="0">
            <a:spAutoFit/>
          </a:bodyPr>
          <a:p>
            <a:endParaRPr lang="ru-RU" altLang="en-US"/>
          </a:p>
        </p:txBody>
      </p:sp>
    </p:spTree>
  </p:cSld>
  <p:clrMapOvr>
    <a:masterClrMapping/>
  </p:clrMapOvr>
  <p:transition>
    <p:comb/>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овое поле 2"/>
          <p:cNvSpPr txBox="1"/>
          <p:nvPr/>
        </p:nvSpPr>
        <p:spPr>
          <a:xfrm>
            <a:off x="-635" y="2492375"/>
            <a:ext cx="9144635" cy="2061210"/>
          </a:xfrm>
          <a:prstGeom prst="rect">
            <a:avLst/>
          </a:prstGeom>
        </p:spPr>
        <p:txBody>
          <a:bodyPr wrap="square">
            <a:spAutoFit/>
          </a:bodyPr>
          <a:p>
            <a:pPr marL="0" indent="0" algn="ctr" defTabSz="266700">
              <a:spcBef>
                <a:spcPct val="0"/>
              </a:spcBef>
              <a:spcAft>
                <a:spcPct val="0"/>
              </a:spcAft>
            </a:pPr>
            <a:r>
              <a:rPr sz="1600" b="1">
                <a:solidFill>
                  <a:srgbClr val="000000"/>
                </a:solidFill>
                <a:latin typeface="Arial" panose="020B0604020202020204" pitchFamily="34" charset="0"/>
                <a:ea typeface="Times New Roman" panose="02020603050405020304"/>
                <a:cs typeface="Arial" panose="020B0604020202020204" pitchFamily="34" charset="0"/>
              </a:rPr>
              <a:t>1</a:t>
            </a:r>
            <a:r>
              <a:rPr lang="ru-RU" sz="1600" b="1">
                <a:solidFill>
                  <a:srgbClr val="000000"/>
                </a:solidFill>
                <a:latin typeface="Arial" panose="020B0604020202020204" pitchFamily="34" charset="0"/>
                <a:ea typeface="Times New Roman" panose="02020603050405020304"/>
                <a:cs typeface="Arial" panose="020B0604020202020204" pitchFamily="34" charset="0"/>
              </a:rPr>
              <a:t>.</a:t>
            </a:r>
            <a:r>
              <a:rPr sz="1600" b="1">
                <a:solidFill>
                  <a:srgbClr val="000000"/>
                </a:solidFill>
                <a:latin typeface="Arial" panose="020B0604020202020204" pitchFamily="34" charset="0"/>
                <a:ea typeface="Times New Roman" panose="02020603050405020304"/>
                <a:cs typeface="Arial" panose="020B0604020202020204" pitchFamily="34" charset="0"/>
              </a:rPr>
              <a:t> Извлечь магазин из основания рукоятки.</a:t>
            </a:r>
            <a:endParaRPr sz="1600">
              <a:solidFill>
                <a:srgbClr val="000000"/>
              </a:solidFill>
              <a:latin typeface="Arial" panose="020B0604020202020204" pitchFamily="34" charset="0"/>
              <a:ea typeface="Times New Roman" panose="02020603050405020304"/>
              <a:cs typeface="Arial" panose="020B0604020202020204" pitchFamily="34" charset="0"/>
            </a:endParaRPr>
          </a:p>
          <a:p>
            <a:pPr marL="0" indent="368300" algn="just" defTabSz="266700">
              <a:spcBef>
                <a:spcPct val="0"/>
              </a:spcBef>
              <a:spcAft>
                <a:spcPct val="0"/>
              </a:spcAft>
            </a:pPr>
            <a:r>
              <a:rPr sz="1600">
                <a:solidFill>
                  <a:srgbClr val="000000"/>
                </a:solidFill>
                <a:latin typeface="Arial" panose="020B0604020202020204" pitchFamily="34" charset="0"/>
                <a:ea typeface="Times New Roman" panose="02020603050405020304"/>
                <a:cs typeface="Arial" panose="020B0604020202020204" pitchFamily="34" charset="0"/>
              </a:rPr>
              <a:t> Удерживая пистолет за рукоятку правой рукой, большим пальцем левой руки отвести защелку магазина назад до отказа, одновременно оттягивая указательным пальцем левой руки выступающую часть крышки магазина, извлечь магазин из основания рукоятки.</a:t>
            </a:r>
            <a:endParaRPr sz="1600">
              <a:solidFill>
                <a:srgbClr val="000000"/>
              </a:solidFill>
              <a:latin typeface="Arial" panose="020B0604020202020204" pitchFamily="34" charset="0"/>
              <a:ea typeface="Times New Roman" panose="02020603050405020304"/>
              <a:cs typeface="Arial" panose="020B0604020202020204" pitchFamily="34" charset="0"/>
            </a:endParaRPr>
          </a:p>
          <a:p>
            <a:pPr marL="0" indent="377825" algn="just" defTabSz="266700">
              <a:spcBef>
                <a:spcPct val="0"/>
              </a:spcBef>
              <a:spcAft>
                <a:spcPct val="0"/>
              </a:spcAft>
            </a:pPr>
            <a:r>
              <a:rPr sz="1600" i="1">
                <a:solidFill>
                  <a:srgbClr val="FF0000"/>
                </a:solidFill>
                <a:latin typeface="Arial" panose="020B0604020202020204" pitchFamily="34" charset="0"/>
                <a:ea typeface="Times New Roman" panose="02020603050405020304"/>
                <a:cs typeface="Arial" panose="020B0604020202020204" pitchFamily="34" charset="0"/>
              </a:rPr>
              <a:t>Проверить, нет ли в патроннике патрона</a:t>
            </a:r>
            <a:r>
              <a:rPr sz="1600">
                <a:solidFill>
                  <a:srgbClr val="000000"/>
                </a:solidFill>
                <a:latin typeface="Arial" panose="020B0604020202020204" pitchFamily="34" charset="0"/>
                <a:ea typeface="Times New Roman" panose="02020603050405020304"/>
                <a:cs typeface="Arial" panose="020B0604020202020204" pitchFamily="34" charset="0"/>
              </a:rPr>
              <a:t>, для чего выключить предохранитель (опустить флажок вниз), отвести левой рукой затвор в заднее положение, поставить его на затворную задержку и осмотреть патронник. Нажав большим пальцем правой руки на затворную задержку, отпустить затвор.</a:t>
            </a:r>
            <a:endParaRPr sz="1600">
              <a:solidFill>
                <a:srgbClr val="000000"/>
              </a:solidFill>
              <a:latin typeface="Arial" panose="020B0604020202020204" pitchFamily="34" charset="0"/>
              <a:ea typeface="Times New Roman" panose="02020603050405020304"/>
              <a:cs typeface="Arial" panose="020B0604020202020204" pitchFamily="34" charset="0"/>
            </a:endParaRPr>
          </a:p>
        </p:txBody>
      </p:sp>
      <p:pic>
        <p:nvPicPr>
          <p:cNvPr id="6" name="Изображение 5"/>
          <p:cNvPicPr/>
          <p:nvPr/>
        </p:nvPicPr>
        <p:blipFill>
          <a:blip r:embed="rId1"/>
          <a:srcRect l="2053" r="11426" b="3779"/>
          <a:stretch>
            <a:fillRect/>
          </a:stretch>
        </p:blipFill>
        <p:spPr>
          <a:xfrm>
            <a:off x="107315" y="4509135"/>
            <a:ext cx="3140075" cy="2253615"/>
          </a:xfrm>
          <a:prstGeom prst="rect">
            <a:avLst/>
          </a:prstGeom>
        </p:spPr>
      </p:pic>
      <p:pic>
        <p:nvPicPr>
          <p:cNvPr id="7" name="Изображение 6"/>
          <p:cNvPicPr/>
          <p:nvPr/>
        </p:nvPicPr>
        <p:blipFill>
          <a:blip r:embed="rId2"/>
          <a:srcRect b="3866"/>
          <a:stretch>
            <a:fillRect/>
          </a:stretch>
        </p:blipFill>
        <p:spPr>
          <a:xfrm>
            <a:off x="3275965" y="4509135"/>
            <a:ext cx="2754630" cy="2253615"/>
          </a:xfrm>
          <a:prstGeom prst="rect">
            <a:avLst/>
          </a:prstGeom>
        </p:spPr>
      </p:pic>
      <p:pic>
        <p:nvPicPr>
          <p:cNvPr id="8" name="Изображение 7"/>
          <p:cNvPicPr/>
          <p:nvPr/>
        </p:nvPicPr>
        <p:blipFill>
          <a:blip r:embed="rId3"/>
          <a:srcRect b="3604"/>
          <a:stretch>
            <a:fillRect/>
          </a:stretch>
        </p:blipFill>
        <p:spPr>
          <a:xfrm>
            <a:off x="6083935" y="4509135"/>
            <a:ext cx="2947035" cy="2262505"/>
          </a:xfrm>
          <a:prstGeom prst="rect">
            <a:avLst/>
          </a:prstGeom>
        </p:spPr>
      </p:pic>
      <p:pic>
        <p:nvPicPr>
          <p:cNvPr id="9" name="Изображение 8"/>
          <p:cNvPicPr/>
          <p:nvPr/>
        </p:nvPicPr>
        <p:blipFill>
          <a:blip r:embed="rId4"/>
          <a:srcRect b="5004"/>
          <a:stretch>
            <a:fillRect/>
          </a:stretch>
        </p:blipFill>
        <p:spPr>
          <a:xfrm>
            <a:off x="827405" y="43815"/>
            <a:ext cx="2948305" cy="2453005"/>
          </a:xfrm>
          <a:prstGeom prst="rect">
            <a:avLst/>
          </a:prstGeom>
        </p:spPr>
      </p:pic>
      <p:pic>
        <p:nvPicPr>
          <p:cNvPr id="10" name="Изображение 9"/>
          <p:cNvPicPr/>
          <p:nvPr/>
        </p:nvPicPr>
        <p:blipFill>
          <a:blip r:embed="rId5"/>
          <a:srcRect b="5958"/>
          <a:stretch>
            <a:fillRect/>
          </a:stretch>
        </p:blipFill>
        <p:spPr>
          <a:xfrm>
            <a:off x="5507990" y="43815"/>
            <a:ext cx="2994025" cy="2453640"/>
          </a:xfrm>
          <a:prstGeom prst="rect">
            <a:avLst/>
          </a:prstGeom>
        </p:spPr>
      </p:pic>
    </p:spTree>
  </p:cSld>
  <p:clrMapOvr>
    <a:masterClrMapping/>
  </p:clrMapOvr>
  <p:transition>
    <p:comb/>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Текстовое поле 5"/>
          <p:cNvSpPr txBox="1"/>
          <p:nvPr/>
        </p:nvSpPr>
        <p:spPr>
          <a:xfrm>
            <a:off x="3986530" y="260350"/>
            <a:ext cx="5017770" cy="2646045"/>
          </a:xfrm>
          <a:prstGeom prst="rect">
            <a:avLst/>
          </a:prstGeom>
        </p:spPr>
        <p:txBody>
          <a:bodyPr wrap="square">
            <a:spAutoFit/>
          </a:bodyPr>
          <a:p>
            <a:pPr marL="0" indent="0" algn="ctr" defTabSz="266700">
              <a:spcBef>
                <a:spcPct val="0"/>
              </a:spcBef>
              <a:spcAft>
                <a:spcPct val="0"/>
              </a:spcAft>
            </a:pPr>
            <a:r>
              <a:rPr sz="2000" b="1">
                <a:solidFill>
                  <a:srgbClr val="000000"/>
                </a:solidFill>
                <a:latin typeface="Arial" panose="020B0604020202020204" pitchFamily="34" charset="0"/>
                <a:ea typeface="Times New Roman" panose="02020603050405020304"/>
                <a:cs typeface="Arial" panose="020B0604020202020204" pitchFamily="34" charset="0"/>
              </a:rPr>
              <a:t>2</a:t>
            </a:r>
            <a:r>
              <a:rPr lang="ru-RU" sz="2000" b="1">
                <a:solidFill>
                  <a:srgbClr val="000000"/>
                </a:solidFill>
                <a:latin typeface="Arial" panose="020B0604020202020204" pitchFamily="34" charset="0"/>
                <a:ea typeface="Times New Roman" panose="02020603050405020304"/>
                <a:cs typeface="Arial" panose="020B0604020202020204" pitchFamily="34" charset="0"/>
              </a:rPr>
              <a:t>.</a:t>
            </a:r>
            <a:r>
              <a:rPr sz="2000" b="1">
                <a:solidFill>
                  <a:srgbClr val="000000"/>
                </a:solidFill>
                <a:latin typeface="Arial" panose="020B0604020202020204" pitchFamily="34" charset="0"/>
                <a:ea typeface="Times New Roman" panose="02020603050405020304"/>
                <a:cs typeface="Arial" panose="020B0604020202020204" pitchFamily="34" charset="0"/>
              </a:rPr>
              <a:t> </a:t>
            </a:r>
            <a:r>
              <a:rPr lang="ru-RU" altLang="ru-RU" sz="2000" b="1" kern="0" noProof="0" dirty="0">
                <a:ln>
                  <a:noFill/>
                </a:ln>
                <a:solidFill>
                  <a:srgbClr val="000000"/>
                </a:solidFill>
                <a:effectLst/>
                <a:uLnTx/>
                <a:uFillTx/>
                <a:cs typeface="+mn-lt"/>
                <a:sym typeface="+mn-ea"/>
              </a:rPr>
              <a:t>Отделить крышку ствольной коробки с возвратным механизмом.</a:t>
            </a:r>
            <a:r>
              <a:rPr>
                <a:solidFill>
                  <a:srgbClr val="000000"/>
                </a:solidFill>
                <a:latin typeface="Arial" panose="020B0604020202020204" pitchFamily="34" charset="0"/>
                <a:ea typeface="Times New Roman" panose="02020603050405020304"/>
                <a:cs typeface="Arial" panose="020B0604020202020204" pitchFamily="34" charset="0"/>
              </a:rPr>
              <a:t> </a:t>
            </a:r>
            <a:endParaRPr>
              <a:solidFill>
                <a:srgbClr val="000000"/>
              </a:solidFill>
              <a:latin typeface="Arial" panose="020B0604020202020204" pitchFamily="34" charset="0"/>
              <a:ea typeface="Times New Roman" panose="02020603050405020304"/>
              <a:cs typeface="Arial" panose="020B0604020202020204" pitchFamily="34" charset="0"/>
            </a:endParaRPr>
          </a:p>
          <a:p>
            <a:pPr marL="0" indent="0" algn="just" defTabSz="266700">
              <a:spcBef>
                <a:spcPct val="0"/>
              </a:spcBef>
              <a:spcAft>
                <a:spcPct val="0"/>
              </a:spcAft>
            </a:pPr>
            <a:r>
              <a:rPr>
                <a:solidFill>
                  <a:srgbClr val="000000"/>
                </a:solidFill>
                <a:latin typeface="Arial" panose="020B0604020202020204" pitchFamily="34" charset="0"/>
                <a:ea typeface="Times New Roman" panose="02020603050405020304"/>
                <a:cs typeface="Arial" panose="020B0604020202020204" pitchFamily="34" charset="0"/>
              </a:rPr>
              <a:t>Взяв пистолет в правую руку за рукоятку, левой рукой оттянуть спусковую скобу вниз  и, перекосив ее влево, упереть в рамку так, чтобы она удерживалась в этом положении. При дальнейшей разборке удерживать ее в приданном положении указательным пальцем правой руки</a:t>
            </a:r>
            <a:r>
              <a:rPr lang="ru-RU">
                <a:solidFill>
                  <a:srgbClr val="000000"/>
                </a:solidFill>
                <a:latin typeface="Arial" panose="020B0604020202020204" pitchFamily="34" charset="0"/>
                <a:ea typeface="Times New Roman" panose="02020603050405020304"/>
                <a:cs typeface="Arial" panose="020B0604020202020204" pitchFamily="34" charset="0"/>
              </a:rPr>
              <a:t>.</a:t>
            </a:r>
            <a:endParaRPr lang="ru-RU">
              <a:solidFill>
                <a:srgbClr val="000000"/>
              </a:solidFill>
              <a:latin typeface="Arial" panose="020B0604020202020204" pitchFamily="34" charset="0"/>
              <a:ea typeface="Times New Roman" panose="02020603050405020304"/>
              <a:cs typeface="Arial" panose="020B0604020202020204" pitchFamily="34" charset="0"/>
            </a:endParaRPr>
          </a:p>
        </p:txBody>
      </p:sp>
      <p:sp>
        <p:nvSpPr>
          <p:cNvPr id="7" name="Текстовое поле 6"/>
          <p:cNvSpPr txBox="1"/>
          <p:nvPr/>
        </p:nvSpPr>
        <p:spPr>
          <a:xfrm>
            <a:off x="35560" y="2996565"/>
            <a:ext cx="9056370" cy="1229995"/>
          </a:xfrm>
          <a:prstGeom prst="rect">
            <a:avLst/>
          </a:prstGeom>
        </p:spPr>
        <p:txBody>
          <a:bodyPr wrap="square">
            <a:spAutoFit/>
          </a:bodyPr>
          <a:p>
            <a:pPr marL="0" indent="0" algn="ctr" defTabSz="266700">
              <a:spcBef>
                <a:spcPct val="0"/>
              </a:spcBef>
              <a:spcAft>
                <a:spcPct val="0"/>
              </a:spcAft>
            </a:pPr>
            <a:r>
              <a:rPr lang="ru-RU" sz="2000" b="1">
                <a:solidFill>
                  <a:srgbClr val="000000"/>
                </a:solidFill>
                <a:latin typeface="Arial" panose="020B0604020202020204" pitchFamily="34" charset="0"/>
                <a:ea typeface="Times New Roman" panose="02020603050405020304"/>
                <a:cs typeface="Arial" panose="020B0604020202020204" pitchFamily="34" charset="0"/>
                <a:sym typeface="+mn-ea"/>
              </a:rPr>
              <a:t>3.</a:t>
            </a:r>
            <a:r>
              <a:rPr sz="2000" b="1">
                <a:solidFill>
                  <a:srgbClr val="000000"/>
                </a:solidFill>
                <a:latin typeface="Arial" panose="020B0604020202020204" pitchFamily="34" charset="0"/>
                <a:ea typeface="Times New Roman" panose="02020603050405020304"/>
                <a:cs typeface="Arial" panose="020B0604020202020204" pitchFamily="34" charset="0"/>
                <a:sym typeface="+mn-ea"/>
              </a:rPr>
              <a:t>Отделить затвор от рамки.</a:t>
            </a:r>
            <a:endParaRPr sz="2000" b="1">
              <a:solidFill>
                <a:srgbClr val="000000"/>
              </a:solidFill>
              <a:latin typeface="Arial" panose="020B0604020202020204" pitchFamily="34" charset="0"/>
              <a:ea typeface="Times New Roman" panose="02020603050405020304"/>
              <a:cs typeface="Arial" panose="020B0604020202020204" pitchFamily="34" charset="0"/>
              <a:sym typeface="+mn-ea"/>
            </a:endParaRPr>
          </a:p>
          <a:p>
            <a:pPr marL="0" indent="0" algn="just" defTabSz="266700">
              <a:spcBef>
                <a:spcPct val="0"/>
              </a:spcBef>
              <a:spcAft>
                <a:spcPct val="0"/>
              </a:spcAft>
            </a:pPr>
            <a:r>
              <a:rPr>
                <a:solidFill>
                  <a:srgbClr val="000000"/>
                </a:solidFill>
                <a:latin typeface="Arial" panose="020B0604020202020204" pitchFamily="34" charset="0"/>
                <a:ea typeface="Times New Roman" panose="02020603050405020304"/>
                <a:cs typeface="Arial" panose="020B0604020202020204" pitchFamily="34" charset="0"/>
              </a:rPr>
              <a:t>Левой рукой отвести затвор в крайнее заднее положение и, приподняв его задний конец, дать ему возможность продвинуться вперед под действием возвратной пружины. Отделить затвор от рамки.</a:t>
            </a:r>
            <a:endParaRPr>
              <a:solidFill>
                <a:srgbClr val="000000"/>
              </a:solidFill>
              <a:latin typeface="Arial" panose="020B0604020202020204" pitchFamily="34" charset="0"/>
              <a:ea typeface="Times New Roman" panose="02020603050405020304"/>
              <a:cs typeface="Arial" panose="020B0604020202020204" pitchFamily="34" charset="0"/>
            </a:endParaRPr>
          </a:p>
        </p:txBody>
      </p:sp>
      <p:pic>
        <p:nvPicPr>
          <p:cNvPr id="13" name="Изображение 12"/>
          <p:cNvPicPr/>
          <p:nvPr/>
        </p:nvPicPr>
        <p:blipFill>
          <a:blip r:embed="rId1"/>
          <a:stretch>
            <a:fillRect/>
          </a:stretch>
        </p:blipFill>
        <p:spPr>
          <a:xfrm>
            <a:off x="467995" y="4220845"/>
            <a:ext cx="4095115" cy="2574925"/>
          </a:xfrm>
          <a:prstGeom prst="rect">
            <a:avLst/>
          </a:prstGeom>
        </p:spPr>
      </p:pic>
      <p:pic>
        <p:nvPicPr>
          <p:cNvPr id="14" name="Изображение 13"/>
          <p:cNvPicPr/>
          <p:nvPr/>
        </p:nvPicPr>
        <p:blipFill>
          <a:blip r:embed="rId2"/>
          <a:srcRect b="4104"/>
          <a:stretch>
            <a:fillRect/>
          </a:stretch>
        </p:blipFill>
        <p:spPr>
          <a:xfrm>
            <a:off x="35560" y="44450"/>
            <a:ext cx="3950970" cy="2945130"/>
          </a:xfrm>
          <a:prstGeom prst="rect">
            <a:avLst/>
          </a:prstGeom>
        </p:spPr>
      </p:pic>
      <p:pic>
        <p:nvPicPr>
          <p:cNvPr id="15" name="Изображение 14"/>
          <p:cNvPicPr/>
          <p:nvPr/>
        </p:nvPicPr>
        <p:blipFill>
          <a:blip r:embed="rId3"/>
          <a:stretch>
            <a:fillRect/>
          </a:stretch>
        </p:blipFill>
        <p:spPr>
          <a:xfrm>
            <a:off x="4777105" y="4220845"/>
            <a:ext cx="3943985" cy="2575560"/>
          </a:xfrm>
          <a:prstGeom prst="rect">
            <a:avLst/>
          </a:prstGeom>
        </p:spPr>
      </p:pic>
    </p:spTree>
  </p:cSld>
  <p:clrMapOvr>
    <a:masterClrMapping/>
  </p:clrMapOvr>
  <p:transition>
    <p:comb/>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Изображение 2"/>
          <p:cNvPicPr/>
          <p:nvPr/>
        </p:nvPicPr>
        <p:blipFill>
          <a:blip r:embed="rId1"/>
          <a:srcRect b="5500"/>
          <a:stretch>
            <a:fillRect/>
          </a:stretch>
        </p:blipFill>
        <p:spPr>
          <a:xfrm>
            <a:off x="4876800" y="3277870"/>
            <a:ext cx="4194810" cy="3535045"/>
          </a:xfrm>
          <a:prstGeom prst="rect">
            <a:avLst/>
          </a:prstGeom>
        </p:spPr>
      </p:pic>
      <p:pic>
        <p:nvPicPr>
          <p:cNvPr id="4" name="Изображение 3"/>
          <p:cNvPicPr/>
          <p:nvPr/>
        </p:nvPicPr>
        <p:blipFill>
          <a:blip r:embed="rId2"/>
          <a:stretch>
            <a:fillRect/>
          </a:stretch>
        </p:blipFill>
        <p:spPr>
          <a:xfrm>
            <a:off x="35560" y="44450"/>
            <a:ext cx="4813300" cy="3233420"/>
          </a:xfrm>
          <a:prstGeom prst="rect">
            <a:avLst/>
          </a:prstGeom>
        </p:spPr>
      </p:pic>
      <p:sp>
        <p:nvSpPr>
          <p:cNvPr id="6" name="Текстовое поле 5"/>
          <p:cNvSpPr txBox="1"/>
          <p:nvPr/>
        </p:nvSpPr>
        <p:spPr>
          <a:xfrm>
            <a:off x="107950" y="4361180"/>
            <a:ext cx="4785995" cy="1938020"/>
          </a:xfrm>
          <a:prstGeom prst="rect">
            <a:avLst/>
          </a:prstGeom>
        </p:spPr>
        <p:txBody>
          <a:bodyPr wrap="square">
            <a:spAutoFit/>
          </a:bodyPr>
          <a:p>
            <a:pPr marL="0" indent="0" algn="ctr" defTabSz="266700">
              <a:spcBef>
                <a:spcPct val="0"/>
              </a:spcBef>
              <a:spcAft>
                <a:spcPct val="0"/>
              </a:spcAft>
            </a:pPr>
            <a:r>
              <a:rPr lang="ru-RU" sz="2000" b="1">
                <a:solidFill>
                  <a:srgbClr val="000000"/>
                </a:solidFill>
                <a:latin typeface="Arial" panose="020B0604020202020204" pitchFamily="34" charset="0"/>
                <a:ea typeface="Times New Roman" panose="02020603050405020304"/>
                <a:cs typeface="Arial" panose="020B0604020202020204" pitchFamily="34" charset="0"/>
              </a:rPr>
              <a:t>5.</a:t>
            </a:r>
            <a:r>
              <a:rPr sz="2000" b="1">
                <a:solidFill>
                  <a:srgbClr val="000000"/>
                </a:solidFill>
                <a:latin typeface="Arial" panose="020B0604020202020204" pitchFamily="34" charset="0"/>
                <a:ea typeface="Times New Roman" panose="02020603050405020304"/>
                <a:cs typeface="Arial" panose="020B0604020202020204" pitchFamily="34" charset="0"/>
              </a:rPr>
              <a:t> Снять со ствола возвратную пружину.</a:t>
            </a:r>
            <a:endParaRPr sz="2000" b="1">
              <a:solidFill>
                <a:srgbClr val="000000"/>
              </a:solidFill>
              <a:latin typeface="Arial" panose="020B0604020202020204" pitchFamily="34" charset="0"/>
              <a:ea typeface="Times New Roman" panose="02020603050405020304"/>
              <a:cs typeface="Arial" panose="020B0604020202020204" pitchFamily="34" charset="0"/>
            </a:endParaRPr>
          </a:p>
          <a:p>
            <a:pPr marL="0" indent="0" algn="just" defTabSz="266700">
              <a:spcBef>
                <a:spcPct val="0"/>
              </a:spcBef>
              <a:spcAft>
                <a:spcPct val="0"/>
              </a:spcAft>
            </a:pPr>
            <a:r>
              <a:rPr sz="2000">
                <a:solidFill>
                  <a:srgbClr val="000000"/>
                </a:solidFill>
                <a:latin typeface="Arial" panose="020B0604020202020204" pitchFamily="34" charset="0"/>
                <a:ea typeface="Times New Roman" panose="02020603050405020304"/>
                <a:cs typeface="Arial" panose="020B0604020202020204" pitchFamily="34" charset="0"/>
              </a:rPr>
              <a:t>Удерживая рамку правой рукой за рукоятку и вращая возвратную пружину на себя левой рукой, снять ее со ствола.</a:t>
            </a:r>
            <a:endParaRPr sz="2000">
              <a:solidFill>
                <a:srgbClr val="000000"/>
              </a:solidFill>
              <a:latin typeface="Arial" panose="020B0604020202020204" pitchFamily="34" charset="0"/>
              <a:ea typeface="Times New Roman" panose="02020603050405020304"/>
              <a:cs typeface="Arial" panose="020B0604020202020204" pitchFamily="34" charset="0"/>
            </a:endParaRPr>
          </a:p>
        </p:txBody>
      </p:sp>
      <p:sp>
        <p:nvSpPr>
          <p:cNvPr id="7" name="Текстовое поле 6"/>
          <p:cNvSpPr txBox="1"/>
          <p:nvPr/>
        </p:nvSpPr>
        <p:spPr>
          <a:xfrm>
            <a:off x="4932045" y="1196340"/>
            <a:ext cx="4271010" cy="706755"/>
          </a:xfrm>
          <a:prstGeom prst="rect">
            <a:avLst/>
          </a:prstGeom>
        </p:spPr>
        <p:txBody>
          <a:bodyPr wrap="square">
            <a:spAutoFit/>
          </a:bodyPr>
          <a:p>
            <a:pPr marL="0" indent="0" algn="ctr" defTabSz="266700">
              <a:spcBef>
                <a:spcPct val="0"/>
              </a:spcBef>
              <a:spcAft>
                <a:spcPct val="0"/>
              </a:spcAft>
            </a:pPr>
            <a:r>
              <a:rPr sz="2000">
                <a:solidFill>
                  <a:srgbClr val="000000"/>
                </a:solidFill>
                <a:latin typeface="Arial" panose="020B0604020202020204" pitchFamily="34" charset="0"/>
                <a:ea typeface="Times New Roman" panose="02020603050405020304"/>
                <a:cs typeface="Arial" panose="020B0604020202020204" pitchFamily="34" charset="0"/>
              </a:rPr>
              <a:t> </a:t>
            </a:r>
            <a:r>
              <a:rPr lang="ru-RU" sz="2000" b="1">
                <a:solidFill>
                  <a:srgbClr val="000000"/>
                </a:solidFill>
                <a:latin typeface="Arial" panose="020B0604020202020204" pitchFamily="34" charset="0"/>
                <a:ea typeface="Times New Roman" panose="02020603050405020304"/>
                <a:cs typeface="Arial" panose="020B0604020202020204" pitchFamily="34" charset="0"/>
              </a:rPr>
              <a:t>4. П</a:t>
            </a:r>
            <a:r>
              <a:rPr sz="2000" b="1">
                <a:solidFill>
                  <a:srgbClr val="000000"/>
                </a:solidFill>
                <a:latin typeface="Arial" panose="020B0604020202020204" pitchFamily="34" charset="0"/>
                <a:ea typeface="Times New Roman" panose="02020603050405020304"/>
                <a:cs typeface="Arial" panose="020B0604020202020204" pitchFamily="34" charset="0"/>
              </a:rPr>
              <a:t>оставить спусковую скобу на свое место</a:t>
            </a:r>
            <a:endParaRPr sz="2000" b="1">
              <a:solidFill>
                <a:srgbClr val="000000"/>
              </a:solidFill>
              <a:latin typeface="Arial" panose="020B0604020202020204" pitchFamily="34" charset="0"/>
              <a:ea typeface="Times New Roman" panose="02020603050405020304"/>
              <a:cs typeface="Arial" panose="020B0604020202020204" pitchFamily="34" charset="0"/>
            </a:endParaRPr>
          </a:p>
        </p:txBody>
      </p:sp>
    </p:spTree>
  </p:cSld>
  <p:clrMapOvr>
    <a:masterClrMapping/>
  </p:clrMapOvr>
  <p:transition>
    <p:comb/>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p:cNvPicPr/>
          <p:nvPr/>
        </p:nvPicPr>
        <p:blipFill>
          <a:blip r:embed="rId1"/>
          <a:srcRect b="15917"/>
          <a:stretch>
            <a:fillRect/>
          </a:stretch>
        </p:blipFill>
        <p:spPr>
          <a:xfrm>
            <a:off x="8890" y="0"/>
            <a:ext cx="9135745" cy="6880225"/>
          </a:xfrm>
          <a:prstGeom prst="rect">
            <a:avLst/>
          </a:prstGeom>
        </p:spPr>
      </p:pic>
    </p:spTree>
  </p:cSld>
  <p:clrMapOvr>
    <a:masterClrMapping/>
  </p:clrMapOvr>
  <p:transition>
    <p:comb/>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36" name="TextBox 3"/>
          <p:cNvSpPr txBox="1">
            <a:spLocks noChangeArrowheads="1"/>
          </p:cNvSpPr>
          <p:nvPr/>
        </p:nvSpPr>
        <p:spPr bwMode="auto">
          <a:xfrm>
            <a:off x="0" y="16510"/>
            <a:ext cx="91363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0000"/>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eaLnBrk="0" hangingPunct="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eaLnBrk="0" hangingPunct="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eaLnBrk="0" hangingPunct="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eaLnBrk="0" hangingPunct="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ru-RU" altLang="ru-RU" sz="2400" b="1">
                <a:latin typeface="Arial" panose="020B0604020202020204" pitchFamily="34" charset="0"/>
              </a:rPr>
              <a:t>Временные показатели неполной разборки  ПМ</a:t>
            </a:r>
            <a:endParaRPr lang="ru-RU" altLang="ru-RU" sz="2400" b="1">
              <a:latin typeface="Arial" panose="020B0604020202020204" pitchFamily="34" charset="0"/>
            </a:endParaRPr>
          </a:p>
        </p:txBody>
      </p:sp>
      <p:graphicFrame>
        <p:nvGraphicFramePr>
          <p:cNvPr id="2" name="Таблица 1"/>
          <p:cNvGraphicFramePr/>
          <p:nvPr>
            <p:custDataLst>
              <p:tags r:id="rId1"/>
            </p:custDataLst>
          </p:nvPr>
        </p:nvGraphicFramePr>
        <p:xfrm>
          <a:off x="33020" y="404495"/>
          <a:ext cx="9103360" cy="2240915"/>
        </p:xfrm>
        <a:graphic>
          <a:graphicData uri="http://schemas.openxmlformats.org/drawingml/2006/table">
            <a:tbl>
              <a:tblPr/>
              <a:tblGrid>
                <a:gridCol w="3124835"/>
                <a:gridCol w="1993265"/>
                <a:gridCol w="1992630"/>
                <a:gridCol w="1992630"/>
              </a:tblGrid>
              <a:tr h="770890">
                <a:tc>
                  <a:txBody>
                    <a:bodyPr/>
                    <a:p>
                      <a:pPr algn="ctr">
                        <a:spcBef>
                          <a:spcPct val="0"/>
                        </a:spcBef>
                        <a:spcAft>
                          <a:spcPct val="0"/>
                        </a:spcAft>
                      </a:pPr>
                      <a:endParaRPr sz="2000" b="1">
                        <a:latin typeface="Arial" panose="020B0604020202020204" pitchFamily="34" charset="0"/>
                        <a:ea typeface="Times New Roman" panose="02020603050405020304"/>
                        <a:cs typeface="Arial" panose="020B0604020202020204" pitchFamily="34" charset="0"/>
                      </a:endParaRPr>
                    </a:p>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Оценка </a:t>
                      </a:r>
                      <a:endParaRPr sz="2000" b="1">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В нормальных условиях</a:t>
                      </a:r>
                      <a:endParaRPr sz="2000" b="1">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В ОЗК</a:t>
                      </a:r>
                      <a:endParaRPr sz="2000" b="1">
                        <a:latin typeface="Arial" panose="020B0604020202020204" pitchFamily="34" charset="0"/>
                        <a:ea typeface="Times New Roman" panose="02020603050405020304"/>
                        <a:cs typeface="Arial" panose="020B0604020202020204" pitchFamily="34" charset="0"/>
                      </a:endParaRPr>
                    </a:p>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+25%</a:t>
                      </a:r>
                      <a:endParaRPr sz="2000" b="1">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В противогазе</a:t>
                      </a:r>
                      <a:endParaRPr sz="2000" b="1">
                        <a:latin typeface="Arial" panose="020B0604020202020204" pitchFamily="34" charset="0"/>
                        <a:ea typeface="Times New Roman" panose="02020603050405020304"/>
                        <a:cs typeface="Arial" panose="020B0604020202020204" pitchFamily="34" charset="0"/>
                      </a:endParaRPr>
                    </a:p>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+10%</a:t>
                      </a:r>
                      <a:endParaRPr sz="2000" b="1">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r>
              <a:tr h="467995">
                <a:tc>
                  <a:txBody>
                    <a:bodyPr/>
                    <a:p>
                      <a:pPr marL="0" indent="0" algn="ctr">
                        <a:spcBef>
                          <a:spcPct val="0"/>
                        </a:spcBef>
                        <a:spcAft>
                          <a:spcPct val="0"/>
                        </a:spcAft>
                      </a:pPr>
                      <a:r>
                        <a:rPr sz="2000" b="1">
                          <a:solidFill>
                            <a:srgbClr val="FF0000"/>
                          </a:solidFill>
                          <a:latin typeface="Arial" panose="020B0604020202020204" pitchFamily="34" charset="0"/>
                          <a:ea typeface="Times New Roman" panose="02020603050405020304"/>
                          <a:cs typeface="Arial" panose="020B0604020202020204" pitchFamily="34" charset="0"/>
                        </a:rPr>
                        <a:t>Отлично</a:t>
                      </a:r>
                      <a:endParaRPr sz="2000" b="1">
                        <a:solidFill>
                          <a:srgbClr val="FF0000"/>
                        </a:solidFill>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lang="ru-RU" sz="2000" b="1">
                          <a:latin typeface="Arial" panose="020B0604020202020204" pitchFamily="34" charset="0"/>
                          <a:ea typeface="a_Timer"/>
                          <a:cs typeface="Arial" panose="020B0604020202020204" pitchFamily="34" charset="0"/>
                        </a:rPr>
                        <a:t>9</a:t>
                      </a:r>
                      <a:r>
                        <a:rPr sz="2000" b="1">
                          <a:latin typeface="Arial" panose="020B0604020202020204" pitchFamily="34" charset="0"/>
                          <a:ea typeface="a_Timer"/>
                          <a:cs typeface="Arial" panose="020B0604020202020204" pitchFamily="34" charset="0"/>
                        </a:rPr>
                        <a:t>с</a:t>
                      </a:r>
                      <a:endParaRPr sz="2000" b="1">
                        <a:latin typeface="Arial" panose="020B0604020202020204" pitchFamily="34" charset="0"/>
                        <a:ea typeface="a_Timer"/>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lang="ru-RU" sz="2000" b="1">
                          <a:latin typeface="Arial" panose="020B0604020202020204" pitchFamily="34" charset="0"/>
                          <a:ea typeface="a_Timer"/>
                          <a:cs typeface="Arial" panose="020B0604020202020204" pitchFamily="34" charset="0"/>
                        </a:rPr>
                        <a:t>11</a:t>
                      </a:r>
                      <a:r>
                        <a:rPr sz="2000" b="1">
                          <a:latin typeface="Arial" panose="020B0604020202020204" pitchFamily="34" charset="0"/>
                          <a:ea typeface="a_Timer"/>
                          <a:cs typeface="Arial" panose="020B0604020202020204" pitchFamily="34" charset="0"/>
                        </a:rPr>
                        <a:t>с</a:t>
                      </a:r>
                      <a:endParaRPr sz="2000" b="1">
                        <a:latin typeface="Arial" panose="020B0604020202020204" pitchFamily="34" charset="0"/>
                        <a:ea typeface="a_Timer"/>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lang="ru-RU" sz="2000" b="1">
                          <a:latin typeface="Arial" panose="020B0604020202020204" pitchFamily="34" charset="0"/>
                          <a:ea typeface="a_Timer"/>
                          <a:cs typeface="Arial" panose="020B0604020202020204" pitchFamily="34" charset="0"/>
                        </a:rPr>
                        <a:t>10</a:t>
                      </a:r>
                      <a:r>
                        <a:rPr sz="2000" b="1">
                          <a:latin typeface="Arial" panose="020B0604020202020204" pitchFamily="34" charset="0"/>
                          <a:ea typeface="a_Timer"/>
                          <a:cs typeface="Arial" panose="020B0604020202020204" pitchFamily="34" charset="0"/>
                        </a:rPr>
                        <a:t>с</a:t>
                      </a:r>
                      <a:endParaRPr sz="2000" b="1">
                        <a:latin typeface="Arial" panose="020B0604020202020204" pitchFamily="34" charset="0"/>
                        <a:ea typeface="a_Timer"/>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r>
              <a:tr h="467360">
                <a:tc>
                  <a:txBody>
                    <a:bodyPr/>
                    <a:p>
                      <a:pPr marL="0" indent="0" algn="ctr">
                        <a:spcBef>
                          <a:spcPct val="0"/>
                        </a:spcBef>
                        <a:spcAft>
                          <a:spcPct val="0"/>
                        </a:spcAft>
                      </a:pPr>
                      <a:r>
                        <a:rPr sz="2000" b="1">
                          <a:solidFill>
                            <a:srgbClr val="00B050"/>
                          </a:solidFill>
                          <a:latin typeface="Arial" panose="020B0604020202020204" pitchFamily="34" charset="0"/>
                          <a:ea typeface="Times New Roman" panose="02020603050405020304"/>
                          <a:cs typeface="Arial" panose="020B0604020202020204" pitchFamily="34" charset="0"/>
                        </a:rPr>
                        <a:t>Хорошо</a:t>
                      </a:r>
                      <a:endParaRPr sz="2000" b="1">
                        <a:solidFill>
                          <a:srgbClr val="00B050"/>
                        </a:solidFill>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lang="ru-RU" sz="2000" b="1">
                          <a:latin typeface="Arial" panose="020B0604020202020204" pitchFamily="34" charset="0"/>
                          <a:ea typeface="Times New Roman" panose="02020603050405020304"/>
                          <a:cs typeface="Arial" panose="020B0604020202020204" pitchFamily="34" charset="0"/>
                        </a:rPr>
                        <a:t>1</a:t>
                      </a:r>
                      <a:r>
                        <a:rPr sz="2000" b="1">
                          <a:latin typeface="Arial" panose="020B0604020202020204" pitchFamily="34" charset="0"/>
                          <a:ea typeface="Times New Roman" panose="02020603050405020304"/>
                          <a:cs typeface="Arial" panose="020B0604020202020204" pitchFamily="34" charset="0"/>
                        </a:rPr>
                        <a:t>0 с</a:t>
                      </a:r>
                      <a:endParaRPr sz="2000" b="1">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lang="ru-RU" sz="2000" b="1">
                          <a:latin typeface="Arial" panose="020B0604020202020204" pitchFamily="34" charset="0"/>
                          <a:ea typeface="Times New Roman" panose="02020603050405020304"/>
                          <a:cs typeface="Arial" panose="020B0604020202020204" pitchFamily="34" charset="0"/>
                        </a:rPr>
                        <a:t>12</a:t>
                      </a:r>
                      <a:r>
                        <a:rPr sz="2000" b="1">
                          <a:latin typeface="Arial" panose="020B0604020202020204" pitchFamily="34" charset="0"/>
                          <a:ea typeface="Times New Roman" panose="02020603050405020304"/>
                          <a:cs typeface="Arial" panose="020B0604020202020204" pitchFamily="34" charset="0"/>
                        </a:rPr>
                        <a:t>с</a:t>
                      </a:r>
                      <a:endParaRPr sz="2000" b="1">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lang="ru-RU" sz="2000" b="1">
                          <a:latin typeface="Arial" panose="020B0604020202020204" pitchFamily="34" charset="0"/>
                          <a:ea typeface="Times New Roman" panose="02020603050405020304"/>
                          <a:cs typeface="Arial" panose="020B0604020202020204" pitchFamily="34" charset="0"/>
                        </a:rPr>
                        <a:t>11</a:t>
                      </a:r>
                      <a:r>
                        <a:rPr sz="2000" b="1">
                          <a:latin typeface="Arial" panose="020B0604020202020204" pitchFamily="34" charset="0"/>
                          <a:ea typeface="Times New Roman" panose="02020603050405020304"/>
                          <a:cs typeface="Arial" panose="020B0604020202020204" pitchFamily="34" charset="0"/>
                        </a:rPr>
                        <a:t> с</a:t>
                      </a:r>
                      <a:endParaRPr sz="2000" b="1">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r>
              <a:tr h="534670">
                <a:tc>
                  <a:txBody>
                    <a:bodyPr/>
                    <a:p>
                      <a:pPr marL="0" indent="0" algn="ctr">
                        <a:spcBef>
                          <a:spcPct val="0"/>
                        </a:spcBef>
                        <a:spcAft>
                          <a:spcPct val="0"/>
                        </a:spcAft>
                      </a:pPr>
                      <a:r>
                        <a:rPr sz="2000" b="1">
                          <a:solidFill>
                            <a:srgbClr val="1F497D"/>
                          </a:solidFill>
                          <a:latin typeface="Arial" panose="020B0604020202020204" pitchFamily="34" charset="0"/>
                          <a:ea typeface="Times New Roman" panose="02020603050405020304"/>
                          <a:cs typeface="Arial" panose="020B0604020202020204" pitchFamily="34" charset="0"/>
                        </a:rPr>
                        <a:t>Удовлетворительно </a:t>
                      </a:r>
                      <a:endParaRPr sz="2000" b="1">
                        <a:solidFill>
                          <a:srgbClr val="1F497D"/>
                        </a:solidFill>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lang="ru-RU" sz="2000" b="1">
                          <a:latin typeface="Arial" panose="020B0604020202020204" pitchFamily="34" charset="0"/>
                          <a:ea typeface="Times New Roman" panose="02020603050405020304"/>
                          <a:cs typeface="Arial" panose="020B0604020202020204" pitchFamily="34" charset="0"/>
                          <a:sym typeface="+mn-ea"/>
                        </a:rPr>
                        <a:t>12</a:t>
                      </a:r>
                      <a:r>
                        <a:rPr sz="2000" b="1">
                          <a:latin typeface="Arial" panose="020B0604020202020204" pitchFamily="34" charset="0"/>
                          <a:ea typeface="Times New Roman" panose="02020603050405020304"/>
                          <a:cs typeface="Arial" panose="020B0604020202020204" pitchFamily="34" charset="0"/>
                          <a:sym typeface="+mn-ea"/>
                        </a:rPr>
                        <a:t> с</a:t>
                      </a:r>
                      <a:endParaRPr sz="2000" b="1">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lang="ru-RU" sz="2000" b="1">
                          <a:latin typeface="Arial" panose="020B0604020202020204" pitchFamily="34" charset="0"/>
                          <a:ea typeface="Times New Roman" panose="02020603050405020304"/>
                          <a:cs typeface="Arial" panose="020B0604020202020204" pitchFamily="34" charset="0"/>
                        </a:rPr>
                        <a:t> </a:t>
                      </a:r>
                      <a:r>
                        <a:rPr sz="2000" b="1">
                          <a:latin typeface="Arial" panose="020B0604020202020204" pitchFamily="34" charset="0"/>
                          <a:ea typeface="Times New Roman" panose="02020603050405020304"/>
                          <a:cs typeface="Arial" panose="020B0604020202020204" pitchFamily="34" charset="0"/>
                        </a:rPr>
                        <a:t>15 с</a:t>
                      </a:r>
                      <a:endParaRPr sz="2000" b="1">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lang="ru-RU" sz="2000" b="1">
                          <a:latin typeface="Arial" panose="020B0604020202020204" pitchFamily="34" charset="0"/>
                          <a:ea typeface="Times New Roman" panose="02020603050405020304"/>
                          <a:cs typeface="Arial" panose="020B0604020202020204" pitchFamily="34" charset="0"/>
                        </a:rPr>
                        <a:t>13</a:t>
                      </a:r>
                      <a:r>
                        <a:rPr sz="2000" b="1">
                          <a:latin typeface="Arial" panose="020B0604020202020204" pitchFamily="34" charset="0"/>
                          <a:ea typeface="Times New Roman" panose="02020603050405020304"/>
                          <a:cs typeface="Arial" panose="020B0604020202020204" pitchFamily="34" charset="0"/>
                        </a:rPr>
                        <a:t>с</a:t>
                      </a:r>
                      <a:endParaRPr sz="2000" b="1">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r>
            </a:tbl>
          </a:graphicData>
        </a:graphic>
      </p:graphicFrame>
      <p:sp>
        <p:nvSpPr>
          <p:cNvPr id="3" name="Текстовое поле 2"/>
          <p:cNvSpPr txBox="1"/>
          <p:nvPr/>
        </p:nvSpPr>
        <p:spPr>
          <a:xfrm>
            <a:off x="3810" y="2895600"/>
            <a:ext cx="9140190" cy="1198880"/>
          </a:xfrm>
          <a:prstGeom prst="rect">
            <a:avLst/>
          </a:prstGeom>
        </p:spPr>
        <p:txBody>
          <a:bodyPr wrap="square">
            <a:spAutoFit/>
          </a:bodyPr>
          <a:p>
            <a:pPr marL="0" indent="0" algn="just" defTabSz="266700">
              <a:spcBef>
                <a:spcPct val="0"/>
              </a:spcBef>
              <a:spcAft>
                <a:spcPct val="0"/>
              </a:spcAft>
            </a:pPr>
            <a:r>
              <a:rPr b="1" i="1">
                <a:latin typeface="Arial" panose="020B0604020202020204" pitchFamily="34" charset="0"/>
                <a:ea typeface="Times New Roman" panose="02020603050405020304"/>
                <a:cs typeface="Arial" panose="020B0604020202020204" pitchFamily="34" charset="0"/>
              </a:rPr>
              <a:t>При Т</a:t>
            </a:r>
            <a:r>
              <a:rPr b="1" i="1" baseline="-25000">
                <a:latin typeface="Arial" panose="020B0604020202020204" pitchFamily="34" charset="0"/>
                <a:ea typeface="Times New Roman" panose="02020603050405020304"/>
                <a:cs typeface="Arial" panose="020B0604020202020204" pitchFamily="34" charset="0"/>
              </a:rPr>
              <a:t>В</a:t>
            </a:r>
            <a:r>
              <a:rPr b="1" i="1">
                <a:latin typeface="Arial" panose="020B0604020202020204" pitchFamily="34" charset="0"/>
                <a:ea typeface="Times New Roman" panose="02020603050405020304"/>
                <a:cs typeface="Arial" panose="020B0604020202020204" pitchFamily="34" charset="0"/>
              </a:rPr>
              <a:t>=-10</a:t>
            </a:r>
            <a:r>
              <a:rPr b="1" i="1" baseline="30000">
                <a:latin typeface="Arial" panose="020B0604020202020204" pitchFamily="34" charset="0"/>
                <a:ea typeface="Times New Roman" panose="02020603050405020304"/>
                <a:cs typeface="Arial" panose="020B0604020202020204" pitchFamily="34" charset="0"/>
              </a:rPr>
              <a:t>0</a:t>
            </a:r>
            <a:r>
              <a:rPr b="1" i="1">
                <a:latin typeface="Arial" panose="020B0604020202020204" pitchFamily="34" charset="0"/>
                <a:ea typeface="Times New Roman" panose="02020603050405020304"/>
                <a:cs typeface="Arial" panose="020B0604020202020204" pitchFamily="34" charset="0"/>
              </a:rPr>
              <a:t>С и ниже и при Т</a:t>
            </a:r>
            <a:r>
              <a:rPr b="1" i="1" baseline="-25000">
                <a:latin typeface="Arial" panose="020B0604020202020204" pitchFamily="34" charset="0"/>
                <a:ea typeface="Times New Roman" panose="02020603050405020304"/>
                <a:cs typeface="Arial" panose="020B0604020202020204" pitchFamily="34" charset="0"/>
              </a:rPr>
              <a:t>В</a:t>
            </a:r>
            <a:r>
              <a:rPr b="1" i="1">
                <a:latin typeface="Arial" panose="020B0604020202020204" pitchFamily="34" charset="0"/>
                <a:ea typeface="Times New Roman" panose="02020603050405020304"/>
                <a:cs typeface="Arial" panose="020B0604020202020204" pitchFamily="34" charset="0"/>
              </a:rPr>
              <a:t>=+30</a:t>
            </a:r>
            <a:r>
              <a:rPr b="1" i="1" baseline="30000">
                <a:latin typeface="Arial" panose="020B0604020202020204" pitchFamily="34" charset="0"/>
                <a:ea typeface="Times New Roman" panose="02020603050405020304"/>
                <a:cs typeface="Arial" panose="020B0604020202020204" pitchFamily="34" charset="0"/>
              </a:rPr>
              <a:t>0</a:t>
            </a:r>
            <a:r>
              <a:rPr b="1" i="1">
                <a:latin typeface="Arial" panose="020B0604020202020204" pitchFamily="34" charset="0"/>
                <a:ea typeface="Times New Roman" panose="02020603050405020304"/>
                <a:cs typeface="Arial" panose="020B0604020202020204" pitchFamily="34" charset="0"/>
              </a:rPr>
              <a:t>С и выше, ночью и т. д. Время на выполнение норматива увеличивается по решению руководителя занятия не менее чем на 10%, но не более чем на 30% (с учетом совокупности отрицательных условий).</a:t>
            </a:r>
            <a:endParaRPr b="1" i="1">
              <a:latin typeface="Arial" panose="020B0604020202020204" pitchFamily="34" charset="0"/>
              <a:ea typeface="Times New Roman" panose="02020603050405020304"/>
              <a:cs typeface="Arial" panose="020B0604020202020204" pitchFamily="34" charset="0"/>
            </a:endParaRPr>
          </a:p>
        </p:txBody>
      </p:sp>
      <p:sp>
        <p:nvSpPr>
          <p:cNvPr id="5" name="Текстовое поле 4"/>
          <p:cNvSpPr txBox="1"/>
          <p:nvPr/>
        </p:nvSpPr>
        <p:spPr>
          <a:xfrm>
            <a:off x="3810" y="4077335"/>
            <a:ext cx="9139555" cy="2245360"/>
          </a:xfrm>
          <a:prstGeom prst="rect">
            <a:avLst/>
          </a:prstGeom>
        </p:spPr>
        <p:txBody>
          <a:bodyPr wrap="square">
            <a:spAutoFit/>
          </a:bodyPr>
          <a:p>
            <a:pPr marL="0" indent="0" algn="ctr" defTabSz="266700">
              <a:spcBef>
                <a:spcPct val="0"/>
              </a:spcBef>
              <a:spcAft>
                <a:spcPct val="0"/>
              </a:spcAft>
            </a:pPr>
            <a:r>
              <a:rPr sz="2000" b="1">
                <a:solidFill>
                  <a:srgbClr val="FF0000"/>
                </a:solidFill>
                <a:latin typeface="Arial" panose="020B0604020202020204" pitchFamily="34" charset="0"/>
                <a:ea typeface="Times New Roman" panose="02020603050405020304"/>
                <a:cs typeface="Arial" panose="020B0604020202020204" pitchFamily="34" charset="0"/>
              </a:rPr>
              <a:t>Условия выполнения норматива</a:t>
            </a:r>
            <a:endParaRPr sz="2000" b="1">
              <a:latin typeface="Arial" panose="020B0604020202020204" pitchFamily="34" charset="0"/>
              <a:ea typeface="Times New Roman" panose="02020603050405020304"/>
              <a:cs typeface="Arial" panose="020B0604020202020204" pitchFamily="34" charset="0"/>
            </a:endParaRPr>
          </a:p>
          <a:p>
            <a:pPr marL="0" indent="0" algn="just" defTabSz="266700">
              <a:spcBef>
                <a:spcPct val="0"/>
              </a:spcBef>
              <a:spcAft>
                <a:spcPct val="0"/>
              </a:spcAft>
            </a:pPr>
            <a:r>
              <a:rPr lang="ru-RU" sz="2000">
                <a:latin typeface="Arial" panose="020B0604020202020204" pitchFamily="34" charset="0"/>
                <a:ea typeface="Wingdings" panose="05000000000000000000"/>
                <a:cs typeface="Arial" panose="020B0604020202020204" pitchFamily="34" charset="0"/>
              </a:rPr>
              <a:t>1.</a:t>
            </a:r>
            <a:r>
              <a:rPr sz="2000">
                <a:latin typeface="Arial" panose="020B0604020202020204" pitchFamily="34" charset="0"/>
                <a:ea typeface="Wingdings" panose="05000000000000000000"/>
                <a:cs typeface="Arial" panose="020B0604020202020204" pitchFamily="34" charset="0"/>
              </a:rPr>
              <a:t> </a:t>
            </a:r>
            <a:r>
              <a:rPr sz="2000" i="1">
                <a:latin typeface="Arial" panose="020B0604020202020204" pitchFamily="34" charset="0"/>
                <a:ea typeface="Times New Roman" panose="02020603050405020304"/>
                <a:cs typeface="Arial" panose="020B0604020202020204" pitchFamily="34" charset="0"/>
              </a:rPr>
              <a:t></a:t>
            </a:r>
            <a:r>
              <a:rPr sz="2000">
                <a:latin typeface="Arial" panose="020B0604020202020204" pitchFamily="34" charset="0"/>
                <a:ea typeface="Times New Roman" panose="02020603050405020304"/>
                <a:cs typeface="Arial" panose="020B0604020202020204" pitchFamily="34" charset="0"/>
              </a:rPr>
              <a:t>Оружие разобрано. Части и механизмы аккуратно разложены на подстилке.  Обучаемый находится у оружия.</a:t>
            </a:r>
            <a:endParaRPr sz="2000">
              <a:latin typeface="Arial" panose="020B0604020202020204" pitchFamily="34" charset="0"/>
              <a:ea typeface="Times New Roman" panose="02020603050405020304"/>
              <a:cs typeface="Arial" panose="020B0604020202020204" pitchFamily="34" charset="0"/>
            </a:endParaRPr>
          </a:p>
          <a:p>
            <a:pPr marL="0" indent="0" algn="just" defTabSz="266700">
              <a:spcBef>
                <a:spcPct val="0"/>
              </a:spcBef>
              <a:spcAft>
                <a:spcPct val="0"/>
              </a:spcAft>
            </a:pPr>
            <a:r>
              <a:rPr lang="ru-RU" sz="2000">
                <a:latin typeface="Arial" panose="020B0604020202020204" pitchFamily="34" charset="0"/>
                <a:ea typeface="Times New Roman" panose="02020603050405020304"/>
                <a:cs typeface="Arial" panose="020B0604020202020204" pitchFamily="34" charset="0"/>
              </a:rPr>
              <a:t>2. </a:t>
            </a:r>
            <a:r>
              <a:rPr sz="2000">
                <a:latin typeface="Arial" panose="020B0604020202020204" pitchFamily="34" charset="0"/>
                <a:ea typeface="Times New Roman" panose="02020603050405020304"/>
                <a:cs typeface="Arial" panose="020B0604020202020204" pitchFamily="34" charset="0"/>
              </a:rPr>
              <a:t>Время отсчитывается от команды </a:t>
            </a:r>
            <a:r>
              <a:rPr sz="2000" i="1">
                <a:solidFill>
                  <a:srgbClr val="FF0000"/>
                </a:solidFill>
                <a:latin typeface="Arial" panose="020B0604020202020204" pitchFamily="34" charset="0"/>
                <a:ea typeface="Times New Roman" panose="02020603050405020304"/>
                <a:cs typeface="Arial" panose="020B0604020202020204" pitchFamily="34" charset="0"/>
              </a:rPr>
              <a:t>«К сборке оружия приступить»</a:t>
            </a:r>
            <a:r>
              <a:rPr sz="2000">
                <a:latin typeface="Arial" panose="020B0604020202020204" pitchFamily="34" charset="0"/>
                <a:ea typeface="Times New Roman" panose="02020603050405020304"/>
                <a:cs typeface="Arial" panose="020B0604020202020204" pitchFamily="34" charset="0"/>
              </a:rPr>
              <a:t> до доклада обучаемого </a:t>
            </a:r>
            <a:r>
              <a:rPr sz="2000" i="1">
                <a:solidFill>
                  <a:srgbClr val="FF0000"/>
                </a:solidFill>
                <a:latin typeface="Arial" panose="020B0604020202020204" pitchFamily="34" charset="0"/>
                <a:ea typeface="Times New Roman" panose="02020603050405020304"/>
                <a:cs typeface="Arial" panose="020B0604020202020204" pitchFamily="34" charset="0"/>
              </a:rPr>
              <a:t>«Готово»</a:t>
            </a:r>
            <a:r>
              <a:rPr sz="2000">
                <a:latin typeface="Arial" panose="020B0604020202020204" pitchFamily="34" charset="0"/>
                <a:ea typeface="Times New Roman" panose="02020603050405020304"/>
                <a:cs typeface="Arial" panose="020B0604020202020204" pitchFamily="34" charset="0"/>
              </a:rPr>
              <a:t>.</a:t>
            </a:r>
            <a:endParaRPr sz="2000">
              <a:latin typeface="Arial" panose="020B0604020202020204" pitchFamily="34" charset="0"/>
              <a:ea typeface="Times New Roman" panose="02020603050405020304"/>
              <a:cs typeface="Arial" panose="020B0604020202020204" pitchFamily="34" charset="0"/>
            </a:endParaRPr>
          </a:p>
          <a:p>
            <a:pPr marL="0" indent="0" algn="just" defTabSz="266700">
              <a:spcBef>
                <a:spcPct val="0"/>
              </a:spcBef>
              <a:spcAft>
                <a:spcPct val="0"/>
              </a:spcAft>
            </a:pPr>
            <a:r>
              <a:rPr lang="ru-RU" sz="2000">
                <a:latin typeface="Arial" panose="020B0604020202020204" pitchFamily="34" charset="0"/>
                <a:ea typeface="Times New Roman" panose="02020603050405020304"/>
                <a:cs typeface="Arial" panose="020B0604020202020204" pitchFamily="34" charset="0"/>
              </a:rPr>
              <a:t>3.    </a:t>
            </a:r>
            <a:r>
              <a:rPr sz="2000">
                <a:latin typeface="Arial" panose="020B0604020202020204" pitchFamily="34" charset="0"/>
                <a:ea typeface="Times New Roman" panose="02020603050405020304"/>
                <a:cs typeface="Arial" panose="020B0604020202020204" pitchFamily="34" charset="0"/>
              </a:rPr>
              <a:t>Сборку </a:t>
            </a:r>
            <a:r>
              <a:rPr lang="ru-RU" sz="2000">
                <a:latin typeface="Arial" panose="020B0604020202020204" pitchFamily="34" charset="0"/>
                <a:ea typeface="Times New Roman" panose="02020603050405020304"/>
                <a:cs typeface="Arial" panose="020B0604020202020204" pitchFamily="34" charset="0"/>
              </a:rPr>
              <a:t>пистолета</a:t>
            </a:r>
            <a:r>
              <a:rPr sz="2000">
                <a:latin typeface="Arial" panose="020B0604020202020204" pitchFamily="34" charset="0"/>
                <a:ea typeface="Times New Roman" panose="02020603050405020304"/>
                <a:cs typeface="Arial" panose="020B0604020202020204" pitchFamily="34" charset="0"/>
              </a:rPr>
              <a:t> производить без излишних усилий и резких ударов, сличая номера на его частях.</a:t>
            </a:r>
            <a:endParaRPr sz="2000">
              <a:latin typeface="Arial" panose="020B0604020202020204" pitchFamily="34" charset="0"/>
              <a:ea typeface="Times New Roman" panose="02020603050405020304"/>
              <a:cs typeface="Arial" panose="020B0604020202020204" pitchFamily="34" charset="0"/>
            </a:endParaRPr>
          </a:p>
        </p:txBody>
      </p:sp>
    </p:spTree>
  </p:cSld>
  <p:clrMapOvr>
    <a:masterClrMapping/>
  </p:clrMapOvr>
  <p:transition>
    <p:comb/>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Текстовое поле 5"/>
          <p:cNvSpPr txBox="1"/>
          <p:nvPr/>
        </p:nvSpPr>
        <p:spPr>
          <a:xfrm>
            <a:off x="4353560" y="620395"/>
            <a:ext cx="4785995" cy="2091690"/>
          </a:xfrm>
          <a:prstGeom prst="rect">
            <a:avLst/>
          </a:prstGeom>
        </p:spPr>
        <p:txBody>
          <a:bodyPr wrap="square">
            <a:spAutoFit/>
          </a:bodyPr>
          <a:p>
            <a:pPr marL="0" indent="0" algn="ctr" defTabSz="266700">
              <a:spcBef>
                <a:spcPct val="0"/>
              </a:spcBef>
              <a:spcAft>
                <a:spcPct val="0"/>
              </a:spcAft>
            </a:pPr>
            <a:r>
              <a:rPr lang="ru-RU" sz="2000" b="1">
                <a:solidFill>
                  <a:srgbClr val="000000"/>
                </a:solidFill>
                <a:latin typeface="Arial" panose="020B0604020202020204" pitchFamily="34" charset="0"/>
                <a:ea typeface="Times New Roman" panose="02020603050405020304"/>
                <a:cs typeface="Arial" panose="020B0604020202020204" pitchFamily="34" charset="0"/>
              </a:rPr>
              <a:t>1.</a:t>
            </a:r>
            <a:r>
              <a:rPr sz="2000" b="1">
                <a:solidFill>
                  <a:srgbClr val="000000"/>
                </a:solidFill>
                <a:latin typeface="Arial" panose="020B0604020202020204" pitchFamily="34" charset="0"/>
                <a:ea typeface="Times New Roman" panose="02020603050405020304"/>
                <a:cs typeface="Arial" panose="020B0604020202020204" pitchFamily="34" charset="0"/>
              </a:rPr>
              <a:t> Надеть на ствол возвратную пружину. </a:t>
            </a:r>
            <a:endParaRPr sz="2000" b="1">
              <a:solidFill>
                <a:srgbClr val="000000"/>
              </a:solidFill>
              <a:latin typeface="Arial" panose="020B0604020202020204" pitchFamily="34" charset="0"/>
              <a:ea typeface="Times New Roman" panose="02020603050405020304"/>
              <a:cs typeface="Arial" panose="020B0604020202020204" pitchFamily="34" charset="0"/>
            </a:endParaRPr>
          </a:p>
          <a:p>
            <a:pPr marL="0" indent="0" algn="just" defTabSz="266700">
              <a:spcBef>
                <a:spcPct val="0"/>
              </a:spcBef>
              <a:spcAft>
                <a:spcPct val="0"/>
              </a:spcAft>
            </a:pPr>
            <a:r>
              <a:rPr>
                <a:solidFill>
                  <a:srgbClr val="000000"/>
                </a:solidFill>
                <a:latin typeface="Arial" panose="020B0604020202020204" pitchFamily="34" charset="0"/>
                <a:ea typeface="Times New Roman" panose="02020603050405020304"/>
                <a:cs typeface="Arial" panose="020B0604020202020204" pitchFamily="34" charset="0"/>
              </a:rPr>
              <a:t>Взяв рамку за рукоятку в правую руку, левой рукой надеть возвратную пружину на ствол обязательно тем концом, в котором крайний виток имеет меньший диаметр по сравнению с другими витками.</a:t>
            </a:r>
            <a:endParaRPr>
              <a:solidFill>
                <a:srgbClr val="000000"/>
              </a:solidFill>
              <a:latin typeface="Arial" panose="020B0604020202020204" pitchFamily="34" charset="0"/>
              <a:ea typeface="Times New Roman" panose="02020603050405020304"/>
              <a:cs typeface="Arial" panose="020B0604020202020204" pitchFamily="34" charset="0"/>
            </a:endParaRPr>
          </a:p>
        </p:txBody>
      </p:sp>
      <p:pic>
        <p:nvPicPr>
          <p:cNvPr id="2" name="Изображение 1"/>
          <p:cNvPicPr/>
          <p:nvPr/>
        </p:nvPicPr>
        <p:blipFill>
          <a:blip r:embed="rId1"/>
          <a:srcRect b="3931"/>
          <a:stretch>
            <a:fillRect/>
          </a:stretch>
        </p:blipFill>
        <p:spPr>
          <a:xfrm>
            <a:off x="35560" y="44450"/>
            <a:ext cx="4318000" cy="2891790"/>
          </a:xfrm>
          <a:prstGeom prst="rect">
            <a:avLst/>
          </a:prstGeom>
        </p:spPr>
      </p:pic>
      <p:pic>
        <p:nvPicPr>
          <p:cNvPr id="5" name="Изображение 4"/>
          <p:cNvPicPr/>
          <p:nvPr/>
        </p:nvPicPr>
        <p:blipFill>
          <a:blip r:embed="rId2"/>
          <a:srcRect b="3604"/>
          <a:stretch>
            <a:fillRect/>
          </a:stretch>
        </p:blipFill>
        <p:spPr>
          <a:xfrm>
            <a:off x="4822190" y="3012440"/>
            <a:ext cx="4249420" cy="3786505"/>
          </a:xfrm>
          <a:prstGeom prst="rect">
            <a:avLst/>
          </a:prstGeom>
        </p:spPr>
      </p:pic>
      <p:sp>
        <p:nvSpPr>
          <p:cNvPr id="8" name="Текстовое поле 7"/>
          <p:cNvSpPr txBox="1"/>
          <p:nvPr/>
        </p:nvSpPr>
        <p:spPr>
          <a:xfrm>
            <a:off x="35560" y="2936240"/>
            <a:ext cx="4751705" cy="4061460"/>
          </a:xfrm>
          <a:prstGeom prst="rect">
            <a:avLst/>
          </a:prstGeom>
        </p:spPr>
        <p:txBody>
          <a:bodyPr wrap="square">
            <a:spAutoFit/>
          </a:bodyPr>
          <a:p>
            <a:pPr marL="0" indent="0" algn="ctr" defTabSz="266700">
              <a:spcBef>
                <a:spcPct val="0"/>
              </a:spcBef>
              <a:spcAft>
                <a:spcPct val="0"/>
              </a:spcAft>
            </a:pPr>
            <a:r>
              <a:rPr sz="2000" b="1">
                <a:solidFill>
                  <a:srgbClr val="000000"/>
                </a:solidFill>
                <a:latin typeface="Arial" panose="020B0604020202020204" pitchFamily="34" charset="0"/>
                <a:ea typeface="Times New Roman" panose="02020603050405020304"/>
                <a:cs typeface="Arial" panose="020B0604020202020204" pitchFamily="34" charset="0"/>
              </a:rPr>
              <a:t>2</a:t>
            </a:r>
            <a:r>
              <a:rPr lang="ru-RU" sz="2000" b="1">
                <a:solidFill>
                  <a:srgbClr val="000000"/>
                </a:solidFill>
                <a:latin typeface="Arial" panose="020B0604020202020204" pitchFamily="34" charset="0"/>
                <a:ea typeface="Times New Roman" panose="02020603050405020304"/>
                <a:cs typeface="Arial" panose="020B0604020202020204" pitchFamily="34" charset="0"/>
              </a:rPr>
              <a:t>.</a:t>
            </a:r>
            <a:r>
              <a:rPr sz="2000" b="1">
                <a:solidFill>
                  <a:srgbClr val="000000"/>
                </a:solidFill>
                <a:latin typeface="Arial" panose="020B0604020202020204" pitchFamily="34" charset="0"/>
                <a:ea typeface="Times New Roman" panose="02020603050405020304"/>
                <a:cs typeface="Arial" panose="020B0604020202020204" pitchFamily="34" charset="0"/>
              </a:rPr>
              <a:t> Присоединить затвор к рамке.</a:t>
            </a:r>
            <a:endParaRPr sz="2000">
              <a:solidFill>
                <a:srgbClr val="000000"/>
              </a:solidFill>
              <a:latin typeface="Arial" panose="020B0604020202020204" pitchFamily="34" charset="0"/>
              <a:ea typeface="Times New Roman" panose="02020603050405020304"/>
              <a:cs typeface="Arial" panose="020B0604020202020204" pitchFamily="34" charset="0"/>
            </a:endParaRPr>
          </a:p>
          <a:p>
            <a:pPr marL="0" indent="0" algn="just" defTabSz="266700">
              <a:spcBef>
                <a:spcPct val="0"/>
              </a:spcBef>
              <a:spcAft>
                <a:spcPct val="0"/>
              </a:spcAft>
            </a:pPr>
            <a:r>
              <a:rPr sz="2000">
                <a:solidFill>
                  <a:srgbClr val="000000"/>
                </a:solidFill>
                <a:latin typeface="Arial" panose="020B0604020202020204" pitchFamily="34" charset="0"/>
                <a:ea typeface="Times New Roman" panose="02020603050405020304"/>
                <a:cs typeface="Arial" panose="020B0604020202020204" pitchFamily="34" charset="0"/>
              </a:rPr>
              <a:t> </a:t>
            </a:r>
            <a:r>
              <a:rPr>
                <a:solidFill>
                  <a:srgbClr val="000000"/>
                </a:solidFill>
                <a:latin typeface="Arial" panose="020B0604020202020204" pitchFamily="34" charset="0"/>
                <a:ea typeface="Times New Roman" panose="02020603050405020304"/>
                <a:cs typeface="Arial" panose="020B0604020202020204" pitchFamily="34" charset="0"/>
              </a:rPr>
              <a:t>Удерживая рамку за рукоятку в правой руке, а затвор в левой, ввести свободный конец возвратной пружины в канал затвора и отвести затвор в крайнее заднее положение так, чтобы дульная часть ствола прошла через канал затвора и выступила наружу. Опустить задний конец затвора на рамку так, чтобы продольные выступы затвора поместились в пазах рамки, и, прижимая затвор к рамке, отпустить его. Затвор под действием возвратной пружины энергично возвращается в переднее положение.</a:t>
            </a:r>
            <a:r>
              <a:rPr sz="2000">
                <a:solidFill>
                  <a:srgbClr val="000000"/>
                </a:solidFill>
                <a:latin typeface="Arial" panose="020B0604020202020204" pitchFamily="34" charset="0"/>
                <a:ea typeface="Times New Roman" panose="02020603050405020304"/>
                <a:cs typeface="Arial" panose="020B0604020202020204" pitchFamily="34" charset="0"/>
              </a:rPr>
              <a:t> </a:t>
            </a:r>
            <a:endParaRPr sz="2000">
              <a:solidFill>
                <a:srgbClr val="000000"/>
              </a:solidFill>
              <a:latin typeface="Arial" panose="020B0604020202020204" pitchFamily="34" charset="0"/>
              <a:ea typeface="Times New Roman" panose="02020603050405020304"/>
              <a:cs typeface="Arial" panose="020B0604020202020204" pitchFamily="34" charset="0"/>
            </a:endParaRPr>
          </a:p>
        </p:txBody>
      </p:sp>
    </p:spTree>
  </p:cSld>
  <p:clrMapOvr>
    <a:masterClrMapping/>
  </p:clrMapOvr>
  <p:transition>
    <p:comb/>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2"/>
          <p:cNvSpPr>
            <a:spLocks noChangeArrowheads="1"/>
          </p:cNvSpPr>
          <p:nvPr/>
        </p:nvSpPr>
        <p:spPr bwMode="auto">
          <a:xfrm>
            <a:off x="635" y="0"/>
            <a:ext cx="9150350" cy="460375"/>
          </a:xfrm>
          <a:prstGeom prst="rect">
            <a:avLst/>
          </a:prstGeom>
          <a:solidFill>
            <a:schemeClr val="accent2">
              <a:lumMod val="75000"/>
            </a:schemeClr>
          </a:solidFill>
          <a:ln w="57150" cmpd="thickThin">
            <a:noFill/>
            <a:miter lim="800000"/>
          </a:ln>
        </p:spPr>
        <p:txBody>
          <a:bodyPr wrap="square">
            <a:spAutoFit/>
          </a:bodyPr>
          <a:lstStyle/>
          <a:p>
            <a:pPr algn="ctr"/>
            <a:r>
              <a:rPr lang="ru-RU" altLang="ru-RU" sz="2400" b="1" dirty="0" smtClean="0">
                <a:solidFill>
                  <a:schemeClr val="bg1"/>
                </a:solidFill>
              </a:rPr>
              <a:t>Правила проверки боя автомата АК-74</a:t>
            </a:r>
            <a:endParaRPr lang="ru-RU" altLang="ru-RU" sz="2400" b="1" dirty="0">
              <a:solidFill>
                <a:schemeClr val="bg1"/>
              </a:solidFill>
              <a:latin typeface="Arial" panose="020B0604020202020204" pitchFamily="34" charset="0"/>
            </a:endParaRPr>
          </a:p>
        </p:txBody>
      </p:sp>
      <p:sp>
        <p:nvSpPr>
          <p:cNvPr id="12" name="Прямоугольник 11"/>
          <p:cNvSpPr/>
          <p:nvPr/>
        </p:nvSpPr>
        <p:spPr>
          <a:xfrm>
            <a:off x="4348775" y="4509120"/>
            <a:ext cx="158418" cy="93610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олилиния 17"/>
          <p:cNvSpPr/>
          <p:nvPr/>
        </p:nvSpPr>
        <p:spPr>
          <a:xfrm>
            <a:off x="2843808" y="4509120"/>
            <a:ext cx="3168352" cy="936104"/>
          </a:xfrm>
          <a:custGeom>
            <a:avLst/>
            <a:gdLst>
              <a:gd name="connsiteX0" fmla="*/ 0 w 4282289"/>
              <a:gd name="connsiteY0" fmla="*/ 9053 h 1358019"/>
              <a:gd name="connsiteX1" fmla="*/ 1530036 w 4282289"/>
              <a:gd name="connsiteY1" fmla="*/ 0 h 1358019"/>
              <a:gd name="connsiteX2" fmla="*/ 1530036 w 4282289"/>
              <a:gd name="connsiteY2" fmla="*/ 353085 h 1358019"/>
              <a:gd name="connsiteX3" fmla="*/ 1557196 w 4282289"/>
              <a:gd name="connsiteY3" fmla="*/ 525101 h 1358019"/>
              <a:gd name="connsiteX4" fmla="*/ 1620571 w 4282289"/>
              <a:gd name="connsiteY4" fmla="*/ 642796 h 1358019"/>
              <a:gd name="connsiteX5" fmla="*/ 1747319 w 4282289"/>
              <a:gd name="connsiteY5" fmla="*/ 733330 h 1358019"/>
              <a:gd name="connsiteX6" fmla="*/ 1846907 w 4282289"/>
              <a:gd name="connsiteY6" fmla="*/ 787651 h 1358019"/>
              <a:gd name="connsiteX7" fmla="*/ 1973656 w 4282289"/>
              <a:gd name="connsiteY7" fmla="*/ 823865 h 1358019"/>
              <a:gd name="connsiteX8" fmla="*/ 2109458 w 4282289"/>
              <a:gd name="connsiteY8" fmla="*/ 832918 h 1358019"/>
              <a:gd name="connsiteX9" fmla="*/ 2254313 w 4282289"/>
              <a:gd name="connsiteY9" fmla="*/ 832918 h 1358019"/>
              <a:gd name="connsiteX10" fmla="*/ 2372008 w 4282289"/>
              <a:gd name="connsiteY10" fmla="*/ 805758 h 1358019"/>
              <a:gd name="connsiteX11" fmla="*/ 2471596 w 4282289"/>
              <a:gd name="connsiteY11" fmla="*/ 778598 h 1358019"/>
              <a:gd name="connsiteX12" fmla="*/ 2553078 w 4282289"/>
              <a:gd name="connsiteY12" fmla="*/ 733330 h 1358019"/>
              <a:gd name="connsiteX13" fmla="*/ 2634559 w 4282289"/>
              <a:gd name="connsiteY13" fmla="*/ 651849 h 1358019"/>
              <a:gd name="connsiteX14" fmla="*/ 2670773 w 4282289"/>
              <a:gd name="connsiteY14" fmla="*/ 570368 h 1358019"/>
              <a:gd name="connsiteX15" fmla="*/ 2734147 w 4282289"/>
              <a:gd name="connsiteY15" fmla="*/ 470780 h 1358019"/>
              <a:gd name="connsiteX16" fmla="*/ 2752254 w 4282289"/>
              <a:gd name="connsiteY16" fmla="*/ 380245 h 1358019"/>
              <a:gd name="connsiteX17" fmla="*/ 2761307 w 4282289"/>
              <a:gd name="connsiteY17" fmla="*/ 307817 h 1358019"/>
              <a:gd name="connsiteX18" fmla="*/ 2761307 w 4282289"/>
              <a:gd name="connsiteY18" fmla="*/ 9053 h 1358019"/>
              <a:gd name="connsiteX19" fmla="*/ 4282289 w 4282289"/>
              <a:gd name="connsiteY19" fmla="*/ 9053 h 1358019"/>
              <a:gd name="connsiteX20" fmla="*/ 4273236 w 4282289"/>
              <a:gd name="connsiteY20" fmla="*/ 1358019 h 1358019"/>
              <a:gd name="connsiteX21" fmla="*/ 9054 w 4282289"/>
              <a:gd name="connsiteY21" fmla="*/ 1358019 h 1358019"/>
              <a:gd name="connsiteX22" fmla="*/ 0 w 4282289"/>
              <a:gd name="connsiteY22" fmla="*/ 9053 h 1358019"/>
              <a:gd name="connsiteX0-1" fmla="*/ 0 w 4282289"/>
              <a:gd name="connsiteY0-2" fmla="*/ 9053 h 1358019"/>
              <a:gd name="connsiteX1-3" fmla="*/ 1530036 w 4282289"/>
              <a:gd name="connsiteY1-4" fmla="*/ 0 h 1358019"/>
              <a:gd name="connsiteX2-5" fmla="*/ 1530036 w 4282289"/>
              <a:gd name="connsiteY2-6" fmla="*/ 353085 h 1358019"/>
              <a:gd name="connsiteX3-7" fmla="*/ 1557196 w 4282289"/>
              <a:gd name="connsiteY3-8" fmla="*/ 525101 h 1358019"/>
              <a:gd name="connsiteX4-9" fmla="*/ 1620571 w 4282289"/>
              <a:gd name="connsiteY4-10" fmla="*/ 642796 h 1358019"/>
              <a:gd name="connsiteX5-11" fmla="*/ 1747319 w 4282289"/>
              <a:gd name="connsiteY5-12" fmla="*/ 733330 h 1358019"/>
              <a:gd name="connsiteX6-13" fmla="*/ 1846907 w 4282289"/>
              <a:gd name="connsiteY6-14" fmla="*/ 787651 h 1358019"/>
              <a:gd name="connsiteX7-15" fmla="*/ 1973656 w 4282289"/>
              <a:gd name="connsiteY7-16" fmla="*/ 823865 h 1358019"/>
              <a:gd name="connsiteX8-17" fmla="*/ 2109458 w 4282289"/>
              <a:gd name="connsiteY8-18" fmla="*/ 832918 h 1358019"/>
              <a:gd name="connsiteX9-19" fmla="*/ 2254313 w 4282289"/>
              <a:gd name="connsiteY9-20" fmla="*/ 832918 h 1358019"/>
              <a:gd name="connsiteX10-21" fmla="*/ 2372008 w 4282289"/>
              <a:gd name="connsiteY10-22" fmla="*/ 805758 h 1358019"/>
              <a:gd name="connsiteX11-23" fmla="*/ 2471596 w 4282289"/>
              <a:gd name="connsiteY11-24" fmla="*/ 778598 h 1358019"/>
              <a:gd name="connsiteX12-25" fmla="*/ 2553078 w 4282289"/>
              <a:gd name="connsiteY12-26" fmla="*/ 733330 h 1358019"/>
              <a:gd name="connsiteX13-27" fmla="*/ 2634559 w 4282289"/>
              <a:gd name="connsiteY13-28" fmla="*/ 651849 h 1358019"/>
              <a:gd name="connsiteX14-29" fmla="*/ 2707483 w 4282289"/>
              <a:gd name="connsiteY14-30" fmla="*/ 601032 h 1358019"/>
              <a:gd name="connsiteX15-31" fmla="*/ 2734147 w 4282289"/>
              <a:gd name="connsiteY15-32" fmla="*/ 470780 h 1358019"/>
              <a:gd name="connsiteX16-33" fmla="*/ 2752254 w 4282289"/>
              <a:gd name="connsiteY16-34" fmla="*/ 380245 h 1358019"/>
              <a:gd name="connsiteX17-35" fmla="*/ 2761307 w 4282289"/>
              <a:gd name="connsiteY17-36" fmla="*/ 307817 h 1358019"/>
              <a:gd name="connsiteX18-37" fmla="*/ 2761307 w 4282289"/>
              <a:gd name="connsiteY18-38" fmla="*/ 9053 h 1358019"/>
              <a:gd name="connsiteX19-39" fmla="*/ 4282289 w 4282289"/>
              <a:gd name="connsiteY19-40" fmla="*/ 9053 h 1358019"/>
              <a:gd name="connsiteX20-41" fmla="*/ 4273236 w 4282289"/>
              <a:gd name="connsiteY20-42" fmla="*/ 1358019 h 1358019"/>
              <a:gd name="connsiteX21-43" fmla="*/ 9054 w 4282289"/>
              <a:gd name="connsiteY21-44" fmla="*/ 1358019 h 1358019"/>
              <a:gd name="connsiteX22-45" fmla="*/ 0 w 4282289"/>
              <a:gd name="connsiteY22-46" fmla="*/ 9053 h 1358019"/>
              <a:gd name="connsiteX0-47" fmla="*/ 0 w 4282289"/>
              <a:gd name="connsiteY0-48" fmla="*/ 9053 h 1358019"/>
              <a:gd name="connsiteX1-49" fmla="*/ 1530036 w 4282289"/>
              <a:gd name="connsiteY1-50" fmla="*/ 0 h 1358019"/>
              <a:gd name="connsiteX2-51" fmla="*/ 1530036 w 4282289"/>
              <a:gd name="connsiteY2-52" fmla="*/ 353085 h 1358019"/>
              <a:gd name="connsiteX3-53" fmla="*/ 1557196 w 4282289"/>
              <a:gd name="connsiteY3-54" fmla="*/ 525101 h 1358019"/>
              <a:gd name="connsiteX4-55" fmla="*/ 1620571 w 4282289"/>
              <a:gd name="connsiteY4-56" fmla="*/ 642796 h 1358019"/>
              <a:gd name="connsiteX5-57" fmla="*/ 1747319 w 4282289"/>
              <a:gd name="connsiteY5-58" fmla="*/ 733330 h 1358019"/>
              <a:gd name="connsiteX6-59" fmla="*/ 1846907 w 4282289"/>
              <a:gd name="connsiteY6-60" fmla="*/ 787651 h 1358019"/>
              <a:gd name="connsiteX7-61" fmla="*/ 1973656 w 4282289"/>
              <a:gd name="connsiteY7-62" fmla="*/ 823865 h 1358019"/>
              <a:gd name="connsiteX8-63" fmla="*/ 2109458 w 4282289"/>
              <a:gd name="connsiteY8-64" fmla="*/ 832918 h 1358019"/>
              <a:gd name="connsiteX9-65" fmla="*/ 2254313 w 4282289"/>
              <a:gd name="connsiteY9-66" fmla="*/ 832918 h 1358019"/>
              <a:gd name="connsiteX10-67" fmla="*/ 2372008 w 4282289"/>
              <a:gd name="connsiteY10-68" fmla="*/ 805758 h 1358019"/>
              <a:gd name="connsiteX11-69" fmla="*/ 2471596 w 4282289"/>
              <a:gd name="connsiteY11-70" fmla="*/ 778598 h 1358019"/>
              <a:gd name="connsiteX12-71" fmla="*/ 2553078 w 4282289"/>
              <a:gd name="connsiteY12-72" fmla="*/ 733330 h 1358019"/>
              <a:gd name="connsiteX13-73" fmla="*/ 2634559 w 4282289"/>
              <a:gd name="connsiteY13-74" fmla="*/ 651849 h 1358019"/>
              <a:gd name="connsiteX14-75" fmla="*/ 2689129 w 4282289"/>
              <a:gd name="connsiteY14-76" fmla="*/ 601032 h 1358019"/>
              <a:gd name="connsiteX15-77" fmla="*/ 2734147 w 4282289"/>
              <a:gd name="connsiteY15-78" fmla="*/ 470780 h 1358019"/>
              <a:gd name="connsiteX16-79" fmla="*/ 2752254 w 4282289"/>
              <a:gd name="connsiteY16-80" fmla="*/ 380245 h 1358019"/>
              <a:gd name="connsiteX17-81" fmla="*/ 2761307 w 4282289"/>
              <a:gd name="connsiteY17-82" fmla="*/ 307817 h 1358019"/>
              <a:gd name="connsiteX18-83" fmla="*/ 2761307 w 4282289"/>
              <a:gd name="connsiteY18-84" fmla="*/ 9053 h 1358019"/>
              <a:gd name="connsiteX19-85" fmla="*/ 4282289 w 4282289"/>
              <a:gd name="connsiteY19-86" fmla="*/ 9053 h 1358019"/>
              <a:gd name="connsiteX20-87" fmla="*/ 4273236 w 4282289"/>
              <a:gd name="connsiteY20-88" fmla="*/ 1358019 h 1358019"/>
              <a:gd name="connsiteX21-89" fmla="*/ 9054 w 4282289"/>
              <a:gd name="connsiteY21-90" fmla="*/ 1358019 h 1358019"/>
              <a:gd name="connsiteX22-91" fmla="*/ 0 w 4282289"/>
              <a:gd name="connsiteY22-92" fmla="*/ 9053 h 135801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Lst>
            <a:rect l="l" t="t" r="r" b="b"/>
            <a:pathLst>
              <a:path w="4282289" h="1358019">
                <a:moveTo>
                  <a:pt x="0" y="9053"/>
                </a:moveTo>
                <a:lnTo>
                  <a:pt x="1530036" y="0"/>
                </a:lnTo>
                <a:lnTo>
                  <a:pt x="1530036" y="353085"/>
                </a:lnTo>
                <a:lnTo>
                  <a:pt x="1557196" y="525101"/>
                </a:lnTo>
                <a:lnTo>
                  <a:pt x="1620571" y="642796"/>
                </a:lnTo>
                <a:lnTo>
                  <a:pt x="1747319" y="733330"/>
                </a:lnTo>
                <a:lnTo>
                  <a:pt x="1846907" y="787651"/>
                </a:lnTo>
                <a:lnTo>
                  <a:pt x="1973656" y="823865"/>
                </a:lnTo>
                <a:lnTo>
                  <a:pt x="2109458" y="832918"/>
                </a:lnTo>
                <a:lnTo>
                  <a:pt x="2254313" y="832918"/>
                </a:lnTo>
                <a:lnTo>
                  <a:pt x="2372008" y="805758"/>
                </a:lnTo>
                <a:lnTo>
                  <a:pt x="2471596" y="778598"/>
                </a:lnTo>
                <a:lnTo>
                  <a:pt x="2553078" y="733330"/>
                </a:lnTo>
                <a:lnTo>
                  <a:pt x="2634559" y="651849"/>
                </a:lnTo>
                <a:lnTo>
                  <a:pt x="2689129" y="601032"/>
                </a:lnTo>
                <a:lnTo>
                  <a:pt x="2734147" y="470780"/>
                </a:lnTo>
                <a:lnTo>
                  <a:pt x="2752254" y="380245"/>
                </a:lnTo>
                <a:lnTo>
                  <a:pt x="2761307" y="307817"/>
                </a:lnTo>
                <a:lnTo>
                  <a:pt x="2761307" y="9053"/>
                </a:lnTo>
                <a:lnTo>
                  <a:pt x="4282289" y="9053"/>
                </a:lnTo>
                <a:cubicBezTo>
                  <a:pt x="4279271" y="458708"/>
                  <a:pt x="4276254" y="908364"/>
                  <a:pt x="4273236" y="1358019"/>
                </a:cubicBezTo>
                <a:lnTo>
                  <a:pt x="9054" y="1358019"/>
                </a:lnTo>
                <a:lnTo>
                  <a:pt x="0" y="9053"/>
                </a:lnTo>
                <a:close/>
              </a:path>
            </a:pathLst>
          </a:cu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 name="Группа 24"/>
          <p:cNvGrpSpPr/>
          <p:nvPr/>
        </p:nvGrpSpPr>
        <p:grpSpPr>
          <a:xfrm>
            <a:off x="4139952" y="1628800"/>
            <a:ext cx="648072" cy="936104"/>
            <a:chOff x="2267744" y="2196905"/>
            <a:chExt cx="1539475" cy="2060293"/>
          </a:xfrm>
        </p:grpSpPr>
        <p:grpSp>
          <p:nvGrpSpPr>
            <p:cNvPr id="3" name="Группа 21"/>
            <p:cNvGrpSpPr/>
            <p:nvPr/>
          </p:nvGrpSpPr>
          <p:grpSpPr>
            <a:xfrm>
              <a:off x="2267744" y="2196905"/>
              <a:ext cx="1515482" cy="2060293"/>
              <a:chOff x="2194079" y="2196905"/>
              <a:chExt cx="1515482" cy="2060293"/>
            </a:xfrm>
          </p:grpSpPr>
          <p:grpSp>
            <p:nvGrpSpPr>
              <p:cNvPr id="5" name="Группа 7"/>
              <p:cNvGrpSpPr/>
              <p:nvPr/>
            </p:nvGrpSpPr>
            <p:grpSpPr>
              <a:xfrm>
                <a:off x="2194079" y="2196905"/>
                <a:ext cx="1513825" cy="2060293"/>
                <a:chOff x="2173372" y="3738227"/>
                <a:chExt cx="1174493" cy="1562981"/>
              </a:xfrm>
            </p:grpSpPr>
            <p:sp>
              <p:nvSpPr>
                <p:cNvPr id="7" name="Прямоугольник 6"/>
                <p:cNvSpPr/>
                <p:nvPr/>
              </p:nvSpPr>
              <p:spPr>
                <a:xfrm>
                  <a:off x="2173372" y="4191471"/>
                  <a:ext cx="1174492" cy="1109737"/>
                </a:xfrm>
                <a:prstGeom prst="rect">
                  <a:avLst/>
                </a:prstGeom>
                <a:solidFill>
                  <a:schemeClr val="tx1"/>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Овал 10"/>
                <p:cNvSpPr/>
                <p:nvPr/>
              </p:nvSpPr>
              <p:spPr>
                <a:xfrm>
                  <a:off x="2173374" y="3738227"/>
                  <a:ext cx="1174491" cy="100811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9" name="Овал 8"/>
              <p:cNvSpPr/>
              <p:nvPr/>
            </p:nvSpPr>
            <p:spPr>
              <a:xfrm>
                <a:off x="2195736" y="2204864"/>
                <a:ext cx="1513825" cy="136815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Овал 13"/>
              <p:cNvSpPr/>
              <p:nvPr/>
            </p:nvSpPr>
            <p:spPr>
              <a:xfrm>
                <a:off x="2699792" y="2645297"/>
                <a:ext cx="504056" cy="49567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Овал 14"/>
              <p:cNvSpPr/>
              <p:nvPr/>
            </p:nvSpPr>
            <p:spPr>
              <a:xfrm>
                <a:off x="2483768" y="2426960"/>
                <a:ext cx="952872" cy="93003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cxnSp>
          <p:nvCxnSpPr>
            <p:cNvPr id="21" name="Прямая соединительная линия 20"/>
            <p:cNvCxnSpPr/>
            <p:nvPr/>
          </p:nvCxnSpPr>
          <p:spPr>
            <a:xfrm>
              <a:off x="3024000" y="2204864"/>
              <a:ext cx="0" cy="205233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a:off x="2293394" y="3645024"/>
              <a:ext cx="151382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p:cNvCxnSpPr/>
            <p:nvPr/>
          </p:nvCxnSpPr>
          <p:spPr>
            <a:xfrm>
              <a:off x="2269401" y="2888940"/>
              <a:ext cx="151382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9" name="Овал 28"/>
          <p:cNvSpPr/>
          <p:nvPr/>
        </p:nvSpPr>
        <p:spPr>
          <a:xfrm>
            <a:off x="4355976" y="2492896"/>
            <a:ext cx="144016" cy="14401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Скругленная прямоугольная выноска 31"/>
          <p:cNvSpPr/>
          <p:nvPr/>
        </p:nvSpPr>
        <p:spPr>
          <a:xfrm>
            <a:off x="1619672" y="1844824"/>
            <a:ext cx="1728192" cy="636735"/>
          </a:xfrm>
          <a:prstGeom prst="wedgeRoundRectCallout">
            <a:avLst>
              <a:gd name="adj1" fmla="val 104155"/>
              <a:gd name="adj2" fmla="val 58214"/>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b="1" dirty="0" smtClean="0"/>
              <a:t>Точка прицеливания</a:t>
            </a:r>
            <a:endParaRPr lang="ru-RU" b="1" dirty="0"/>
          </a:p>
        </p:txBody>
      </p:sp>
      <p:sp>
        <p:nvSpPr>
          <p:cNvPr id="33" name="Скругленная прямоугольная выноска 32"/>
          <p:cNvSpPr/>
          <p:nvPr/>
        </p:nvSpPr>
        <p:spPr>
          <a:xfrm>
            <a:off x="1115616" y="2996952"/>
            <a:ext cx="2160240" cy="792088"/>
          </a:xfrm>
          <a:prstGeom prst="wedgeRoundRectCallout">
            <a:avLst>
              <a:gd name="adj1" fmla="val 102784"/>
              <a:gd name="adj2" fmla="val 144403"/>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b="1" dirty="0" smtClean="0"/>
              <a:t>Правильное удержание мушки при прицеливании</a:t>
            </a:r>
            <a:endParaRPr lang="ru-RU" b="1" dirty="0"/>
          </a:p>
        </p:txBody>
      </p:sp>
      <p:pic>
        <p:nvPicPr>
          <p:cNvPr id="35" name="~PP382.WAV">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cstate="print"/>
          <a:stretch>
            <a:fillRect/>
          </a:stretch>
        </p:blipFill>
        <p:spPr>
          <a:xfrm>
            <a:off x="8639175" y="6353175"/>
            <a:ext cx="304800" cy="304800"/>
          </a:xfrm>
          <a:prstGeom prst="rect">
            <a:avLst/>
          </a:prstGeom>
        </p:spPr>
      </p:pic>
      <p:cxnSp>
        <p:nvCxnSpPr>
          <p:cNvPr id="26" name="Прямая соединительная линия 25"/>
          <p:cNvCxnSpPr/>
          <p:nvPr/>
        </p:nvCxnSpPr>
        <p:spPr>
          <a:xfrm flipV="1">
            <a:off x="4427984" y="2636912"/>
            <a:ext cx="0" cy="1872208"/>
          </a:xfrm>
          <a:prstGeom prst="line">
            <a:avLst/>
          </a:prstGeom>
          <a:ln>
            <a:solidFill>
              <a:srgbClr val="FF0000"/>
            </a:solidFill>
            <a:prstDash val="sysDash"/>
          </a:ln>
        </p:spPr>
        <p:style>
          <a:lnRef idx="2">
            <a:schemeClr val="accent2"/>
          </a:lnRef>
          <a:fillRef idx="0">
            <a:schemeClr val="accent2"/>
          </a:fillRef>
          <a:effectRef idx="1">
            <a:schemeClr val="accent2"/>
          </a:effectRef>
          <a:fontRef idx="minor">
            <a:schemeClr val="tx1"/>
          </a:fontRef>
        </p:style>
      </p:cxnSp>
      <p:sp>
        <p:nvSpPr>
          <p:cNvPr id="36" name="Скругленная прямоугольная выноска 35"/>
          <p:cNvSpPr/>
          <p:nvPr/>
        </p:nvSpPr>
        <p:spPr>
          <a:xfrm>
            <a:off x="5436096" y="2564904"/>
            <a:ext cx="1728192" cy="636735"/>
          </a:xfrm>
          <a:prstGeom prst="wedgeRoundRectCallout">
            <a:avLst>
              <a:gd name="adj1" fmla="val -106560"/>
              <a:gd name="adj2" fmla="val 5317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b="1" dirty="0" smtClean="0"/>
              <a:t>Плоскость стрельбы</a:t>
            </a:r>
            <a:endParaRPr lang="ru-RU" b="1" dirty="0"/>
          </a:p>
        </p:txBody>
      </p:sp>
    </p:spTree>
    <p:custDataLst>
      <p:tags r:id="rId4"/>
    </p:custDataLst>
  </p:cSld>
  <p:clrMapOvr>
    <a:masterClrMapping/>
  </p:clrMapOvr>
  <p:transition advTm="1378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29"/>
                                        </p:tgtEl>
                                        <p:attrNameLst>
                                          <p:attrName>style.visibility</p:attrName>
                                        </p:attrNameLst>
                                      </p:cBhvr>
                                      <p:to>
                                        <p:strVal val="visible"/>
                                      </p:to>
                                    </p:set>
                                  </p:childTnLst>
                                </p:cTn>
                              </p:par>
                            </p:childTnLst>
                          </p:cTn>
                        </p:par>
                        <p:par>
                          <p:cTn id="7" fill="hold">
                            <p:stCondLst>
                              <p:cond delay="2000"/>
                            </p:stCondLst>
                            <p:childTnLst>
                              <p:par>
                                <p:cTn id="8" presetID="31" presetClass="entr" presetSubtype="0" fill="hold" grpId="0" nodeType="afterEffect">
                                  <p:stCondLst>
                                    <p:cond delay="1000"/>
                                  </p:stCondLst>
                                  <p:childTnLst>
                                    <p:set>
                                      <p:cBhvr>
                                        <p:cTn id="9" dur="1" fill="hold">
                                          <p:stCondLst>
                                            <p:cond delay="0"/>
                                          </p:stCondLst>
                                        </p:cTn>
                                        <p:tgtEl>
                                          <p:spTgt spid="32"/>
                                        </p:tgtEl>
                                        <p:attrNameLst>
                                          <p:attrName>style.visibility</p:attrName>
                                        </p:attrNameLst>
                                      </p:cBhvr>
                                      <p:to>
                                        <p:strVal val="visible"/>
                                      </p:to>
                                    </p:set>
                                    <p:anim calcmode="lin" valueType="num">
                                      <p:cBhvr>
                                        <p:cTn id="10" dur="1000" fill="hold"/>
                                        <p:tgtEl>
                                          <p:spTgt spid="32"/>
                                        </p:tgtEl>
                                        <p:attrNameLst>
                                          <p:attrName>ppt_w</p:attrName>
                                        </p:attrNameLst>
                                      </p:cBhvr>
                                      <p:tavLst>
                                        <p:tav tm="0">
                                          <p:val>
                                            <p:fltVal val="0"/>
                                          </p:val>
                                        </p:tav>
                                        <p:tav tm="100000">
                                          <p:val>
                                            <p:strVal val="#ppt_w"/>
                                          </p:val>
                                        </p:tav>
                                      </p:tavLst>
                                    </p:anim>
                                    <p:anim calcmode="lin" valueType="num">
                                      <p:cBhvr>
                                        <p:cTn id="11" dur="1000" fill="hold"/>
                                        <p:tgtEl>
                                          <p:spTgt spid="32"/>
                                        </p:tgtEl>
                                        <p:attrNameLst>
                                          <p:attrName>ppt_h</p:attrName>
                                        </p:attrNameLst>
                                      </p:cBhvr>
                                      <p:tavLst>
                                        <p:tav tm="0">
                                          <p:val>
                                            <p:fltVal val="0"/>
                                          </p:val>
                                        </p:tav>
                                        <p:tav tm="100000">
                                          <p:val>
                                            <p:strVal val="#ppt_h"/>
                                          </p:val>
                                        </p:tav>
                                      </p:tavLst>
                                    </p:anim>
                                    <p:anim calcmode="lin" valueType="num">
                                      <p:cBhvr>
                                        <p:cTn id="12" dur="1000" fill="hold"/>
                                        <p:tgtEl>
                                          <p:spTgt spid="32"/>
                                        </p:tgtEl>
                                        <p:attrNameLst>
                                          <p:attrName>style.rotation</p:attrName>
                                        </p:attrNameLst>
                                      </p:cBhvr>
                                      <p:tavLst>
                                        <p:tav tm="0">
                                          <p:val>
                                            <p:fltVal val="90"/>
                                          </p:val>
                                        </p:tav>
                                        <p:tav tm="100000">
                                          <p:val>
                                            <p:fltVal val="0"/>
                                          </p:val>
                                        </p:tav>
                                      </p:tavLst>
                                    </p:anim>
                                    <p:animEffect transition="in" filter="fade">
                                      <p:cBhvr>
                                        <p:cTn id="13" dur="1000"/>
                                        <p:tgtEl>
                                          <p:spTgt spid="32"/>
                                        </p:tgtEl>
                                      </p:cBhvr>
                                    </p:animEffect>
                                  </p:childTnLst>
                                </p:cTn>
                              </p:par>
                            </p:childTnLst>
                          </p:cTn>
                        </p:par>
                        <p:par>
                          <p:cTn id="14" fill="hold">
                            <p:stCondLst>
                              <p:cond delay="4000"/>
                            </p:stCondLst>
                            <p:childTnLst>
                              <p:par>
                                <p:cTn id="15" presetID="1" presetClass="entr" presetSubtype="0"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par>
                          <p:cTn id="17" fill="hold">
                            <p:stCondLst>
                              <p:cond delay="4000"/>
                            </p:stCondLst>
                            <p:childTnLst>
                              <p:par>
                                <p:cTn id="18" presetID="53" presetClass="entr" presetSubtype="16"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p:cTn id="20" dur="500" fill="hold"/>
                                        <p:tgtEl>
                                          <p:spTgt spid="26"/>
                                        </p:tgtEl>
                                        <p:attrNameLst>
                                          <p:attrName>ppt_w</p:attrName>
                                        </p:attrNameLst>
                                      </p:cBhvr>
                                      <p:tavLst>
                                        <p:tav tm="0">
                                          <p:val>
                                            <p:fltVal val="0"/>
                                          </p:val>
                                        </p:tav>
                                        <p:tav tm="100000">
                                          <p:val>
                                            <p:strVal val="#ppt_w"/>
                                          </p:val>
                                        </p:tav>
                                      </p:tavLst>
                                    </p:anim>
                                    <p:anim calcmode="lin" valueType="num">
                                      <p:cBhvr>
                                        <p:cTn id="21" dur="500" fill="hold"/>
                                        <p:tgtEl>
                                          <p:spTgt spid="26"/>
                                        </p:tgtEl>
                                        <p:attrNameLst>
                                          <p:attrName>ppt_h</p:attrName>
                                        </p:attrNameLst>
                                      </p:cBhvr>
                                      <p:tavLst>
                                        <p:tav tm="0">
                                          <p:val>
                                            <p:fltVal val="0"/>
                                          </p:val>
                                        </p:tav>
                                        <p:tav tm="100000">
                                          <p:val>
                                            <p:strVal val="#ppt_h"/>
                                          </p:val>
                                        </p:tav>
                                      </p:tavLst>
                                    </p:anim>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35" presetClass="path" presetSubtype="0" accel="50000" decel="50000" fill="hold" grpId="0" nodeType="clickEffect">
                                  <p:stCondLst>
                                    <p:cond delay="0"/>
                                  </p:stCondLst>
                                  <p:childTnLst>
                                    <p:animMotion origin="layout" path="M -1.38889E-6 -3.7037E-6 L -0.03142 -3.7037E-6 " pathEditMode="relative" rAng="0" ptsTypes="AA">
                                      <p:cBhvr>
                                        <p:cTn id="26" dur="2000" fill="hold"/>
                                        <p:tgtEl>
                                          <p:spTgt spid="12"/>
                                        </p:tgtEl>
                                        <p:attrNameLst>
                                          <p:attrName>ppt_x</p:attrName>
                                          <p:attrName>ppt_y</p:attrName>
                                        </p:attrNameLst>
                                      </p:cBhvr>
                                      <p:rCtr x="-16" y="0"/>
                                    </p:animMotion>
                                  </p:childTnLst>
                                </p:cTn>
                              </p:par>
                            </p:childTnLst>
                          </p:cTn>
                        </p:par>
                        <p:par>
                          <p:cTn id="27" fill="hold">
                            <p:stCondLst>
                              <p:cond delay="2000"/>
                            </p:stCondLst>
                            <p:childTnLst>
                              <p:par>
                                <p:cTn id="28" presetID="31" presetClass="entr" presetSubtype="0" fill="hold" grpId="0" nodeType="afterEffect">
                                  <p:stCondLst>
                                    <p:cond delay="1000"/>
                                  </p:stCondLst>
                                  <p:childTnLst>
                                    <p:set>
                                      <p:cBhvr>
                                        <p:cTn id="29" dur="1" fill="hold">
                                          <p:stCondLst>
                                            <p:cond delay="0"/>
                                          </p:stCondLst>
                                        </p:cTn>
                                        <p:tgtEl>
                                          <p:spTgt spid="36"/>
                                        </p:tgtEl>
                                        <p:attrNameLst>
                                          <p:attrName>style.visibility</p:attrName>
                                        </p:attrNameLst>
                                      </p:cBhvr>
                                      <p:to>
                                        <p:strVal val="visible"/>
                                      </p:to>
                                    </p:set>
                                    <p:anim calcmode="lin" valueType="num">
                                      <p:cBhvr>
                                        <p:cTn id="30" dur="1000" fill="hold"/>
                                        <p:tgtEl>
                                          <p:spTgt spid="36"/>
                                        </p:tgtEl>
                                        <p:attrNameLst>
                                          <p:attrName>ppt_w</p:attrName>
                                        </p:attrNameLst>
                                      </p:cBhvr>
                                      <p:tavLst>
                                        <p:tav tm="0">
                                          <p:val>
                                            <p:fltVal val="0"/>
                                          </p:val>
                                        </p:tav>
                                        <p:tav tm="100000">
                                          <p:val>
                                            <p:strVal val="#ppt_w"/>
                                          </p:val>
                                        </p:tav>
                                      </p:tavLst>
                                    </p:anim>
                                    <p:anim calcmode="lin" valueType="num">
                                      <p:cBhvr>
                                        <p:cTn id="31" dur="1000" fill="hold"/>
                                        <p:tgtEl>
                                          <p:spTgt spid="36"/>
                                        </p:tgtEl>
                                        <p:attrNameLst>
                                          <p:attrName>ppt_h</p:attrName>
                                        </p:attrNameLst>
                                      </p:cBhvr>
                                      <p:tavLst>
                                        <p:tav tm="0">
                                          <p:val>
                                            <p:fltVal val="0"/>
                                          </p:val>
                                        </p:tav>
                                        <p:tav tm="100000">
                                          <p:val>
                                            <p:strVal val="#ppt_h"/>
                                          </p:val>
                                        </p:tav>
                                      </p:tavLst>
                                    </p:anim>
                                    <p:anim calcmode="lin" valueType="num">
                                      <p:cBhvr>
                                        <p:cTn id="32" dur="1000" fill="hold"/>
                                        <p:tgtEl>
                                          <p:spTgt spid="36"/>
                                        </p:tgtEl>
                                        <p:attrNameLst>
                                          <p:attrName>style.rotation</p:attrName>
                                        </p:attrNameLst>
                                      </p:cBhvr>
                                      <p:tavLst>
                                        <p:tav tm="0">
                                          <p:val>
                                            <p:fltVal val="90"/>
                                          </p:val>
                                        </p:tav>
                                        <p:tav tm="100000">
                                          <p:val>
                                            <p:fltVal val="0"/>
                                          </p:val>
                                        </p:tav>
                                      </p:tavLst>
                                    </p:anim>
                                    <p:animEffect transition="in" filter="fade">
                                      <p:cBhvr>
                                        <p:cTn id="33" dur="1000"/>
                                        <p:tgtEl>
                                          <p:spTgt spid="36"/>
                                        </p:tgtEl>
                                      </p:cBhvr>
                                    </p:animEffect>
                                  </p:childTnLst>
                                </p:cTn>
                              </p:par>
                            </p:childTnLst>
                          </p:cTn>
                        </p:par>
                      </p:childTnLst>
                    </p:cTn>
                  </p:par>
                  <p:par>
                    <p:cTn id="34" fill="hold">
                      <p:stCondLst>
                        <p:cond delay="indefinite"/>
                      </p:stCondLst>
                      <p:childTnLst>
                        <p:par>
                          <p:cTn id="35" fill="hold">
                            <p:stCondLst>
                              <p:cond delay="0"/>
                            </p:stCondLst>
                            <p:childTnLst>
                              <p:par>
                                <p:cTn id="36" presetID="35" presetClass="path" presetSubtype="0" accel="50000" decel="50000" fill="hold" grpId="0" nodeType="clickEffect">
                                  <p:stCondLst>
                                    <p:cond delay="0"/>
                                  </p:stCondLst>
                                  <p:childTnLst>
                                    <p:animMotion origin="layout" path="M 5E-6 1.48148E-6 L -0.0316 1.48148E-6 " pathEditMode="relative" rAng="0" ptsTypes="AA">
                                      <p:cBhvr>
                                        <p:cTn id="37" dur="2000" fill="hold"/>
                                        <p:tgtEl>
                                          <p:spTgt spid="18"/>
                                        </p:tgtEl>
                                        <p:attrNameLst>
                                          <p:attrName>ppt_x</p:attrName>
                                          <p:attrName>ppt_y</p:attrName>
                                        </p:attrNameLst>
                                      </p:cBhvr>
                                      <p:rCtr x="-16" y="0"/>
                                    </p:animMotion>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8" fill="hold" display="0">
                  <p:stCondLst>
                    <p:cond delay="indefinite"/>
                  </p:stCondLst>
                  <p:endCondLst>
                    <p:cond evt="onPrev" delay="0">
                      <p:tgtEl>
                        <p:sldTgt/>
                      </p:tgtEl>
                    </p:cond>
                    <p:cond evt="onStopAudio" delay="0">
                      <p:tgtEl>
                        <p:sldTgt/>
                      </p:tgtEl>
                    </p:cond>
                  </p:endCondLst>
                </p:cTn>
                <p:tgtEl>
                  <p:spTgt spid="35"/>
                </p:tgtEl>
              </p:cMediaNode>
            </p:audio>
          </p:childTnLst>
        </p:cTn>
      </p:par>
    </p:tnLst>
    <p:bldLst>
      <p:bldP spid="12" grpId="0" bldLvl="0" animBg="1"/>
      <p:bldP spid="18" grpId="0" bldLvl="0" animBg="1"/>
      <p:bldP spid="29" grpId="0" bldLvl="0" animBg="1"/>
      <p:bldP spid="32" grpId="0" bldLvl="0" animBg="1"/>
      <p:bldP spid="33" grpId="0" bldLvl="0" animBg="1"/>
      <p:bldP spid="36" grpId="0" bldLvl="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овое поле 2"/>
          <p:cNvSpPr txBox="1"/>
          <p:nvPr/>
        </p:nvSpPr>
        <p:spPr>
          <a:xfrm>
            <a:off x="4714240" y="1268730"/>
            <a:ext cx="4380865" cy="706755"/>
          </a:xfrm>
          <a:prstGeom prst="rect">
            <a:avLst/>
          </a:prstGeom>
          <a:noFill/>
        </p:spPr>
        <p:txBody>
          <a:bodyPr wrap="square" rtlCol="0" anchor="t">
            <a:spAutoFit/>
          </a:bodyPr>
          <a:p>
            <a:pPr algn="ctr"/>
            <a:r>
              <a:rPr sz="2000">
                <a:solidFill>
                  <a:srgbClr val="000000"/>
                </a:solidFill>
                <a:latin typeface="Arial" panose="020B0604020202020204" pitchFamily="34" charset="0"/>
                <a:ea typeface="Times New Roman" panose="02020603050405020304"/>
                <a:cs typeface="Arial" panose="020B0604020202020204" pitchFamily="34" charset="0"/>
                <a:sym typeface="+mn-ea"/>
              </a:rPr>
              <a:t>Включить предохранитель</a:t>
            </a:r>
            <a:endParaRPr sz="2000">
              <a:solidFill>
                <a:srgbClr val="000000"/>
              </a:solidFill>
              <a:latin typeface="Arial" panose="020B0604020202020204" pitchFamily="34" charset="0"/>
              <a:ea typeface="Times New Roman" panose="02020603050405020304"/>
              <a:cs typeface="Arial" panose="020B0604020202020204" pitchFamily="34" charset="0"/>
              <a:sym typeface="+mn-ea"/>
            </a:endParaRPr>
          </a:p>
          <a:p>
            <a:pPr algn="ctr"/>
            <a:r>
              <a:rPr sz="2000">
                <a:solidFill>
                  <a:srgbClr val="000000"/>
                </a:solidFill>
                <a:latin typeface="Arial" panose="020B0604020202020204" pitchFamily="34" charset="0"/>
                <a:ea typeface="Times New Roman" panose="02020603050405020304"/>
                <a:cs typeface="Arial" panose="020B0604020202020204" pitchFamily="34" charset="0"/>
                <a:sym typeface="+mn-ea"/>
              </a:rPr>
              <a:t> (поднять флажок вверх).</a:t>
            </a:r>
            <a:endParaRPr lang="ru-RU" altLang="en-US" sz="2000">
              <a:solidFill>
                <a:srgbClr val="000000"/>
              </a:solidFill>
              <a:latin typeface="Arial" panose="020B0604020202020204" pitchFamily="34" charset="0"/>
              <a:ea typeface="Times New Roman" panose="02020603050405020304"/>
              <a:cs typeface="Arial" panose="020B0604020202020204" pitchFamily="34" charset="0"/>
              <a:sym typeface="+mn-ea"/>
            </a:endParaRPr>
          </a:p>
        </p:txBody>
      </p:sp>
      <p:pic>
        <p:nvPicPr>
          <p:cNvPr id="4" name="Изображение 3"/>
          <p:cNvPicPr/>
          <p:nvPr/>
        </p:nvPicPr>
        <p:blipFill>
          <a:blip r:embed="rId1"/>
          <a:srcRect b="3931"/>
          <a:stretch>
            <a:fillRect/>
          </a:stretch>
        </p:blipFill>
        <p:spPr>
          <a:xfrm>
            <a:off x="35560" y="44450"/>
            <a:ext cx="4678680" cy="3075940"/>
          </a:xfrm>
          <a:prstGeom prst="rect">
            <a:avLst/>
          </a:prstGeom>
        </p:spPr>
      </p:pic>
      <p:sp>
        <p:nvSpPr>
          <p:cNvPr id="5" name="Текстовое поле 4"/>
          <p:cNvSpPr txBox="1"/>
          <p:nvPr/>
        </p:nvSpPr>
        <p:spPr>
          <a:xfrm>
            <a:off x="35560" y="3140710"/>
            <a:ext cx="4704080" cy="3753485"/>
          </a:xfrm>
          <a:prstGeom prst="rect">
            <a:avLst/>
          </a:prstGeom>
        </p:spPr>
        <p:txBody>
          <a:bodyPr wrap="square">
            <a:spAutoFit/>
          </a:bodyPr>
          <a:p>
            <a:pPr marL="0" indent="0" algn="ctr" defTabSz="266700">
              <a:spcBef>
                <a:spcPct val="0"/>
              </a:spcBef>
              <a:spcAft>
                <a:spcPct val="0"/>
              </a:spcAft>
            </a:pPr>
            <a:r>
              <a:rPr sz="2000" b="1">
                <a:solidFill>
                  <a:srgbClr val="000000"/>
                </a:solidFill>
                <a:latin typeface="Arial" panose="020B0604020202020204" pitchFamily="34" charset="0"/>
                <a:ea typeface="Times New Roman" panose="02020603050405020304"/>
                <a:cs typeface="Arial" panose="020B0604020202020204" pitchFamily="34" charset="0"/>
              </a:rPr>
              <a:t>3</a:t>
            </a:r>
            <a:r>
              <a:rPr lang="ru-RU" sz="2000" b="1">
                <a:solidFill>
                  <a:srgbClr val="000000"/>
                </a:solidFill>
                <a:latin typeface="Arial" panose="020B0604020202020204" pitchFamily="34" charset="0"/>
                <a:ea typeface="Times New Roman" panose="02020603050405020304"/>
                <a:cs typeface="Arial" panose="020B0604020202020204" pitchFamily="34" charset="0"/>
              </a:rPr>
              <a:t>.</a:t>
            </a:r>
            <a:r>
              <a:rPr sz="2000" b="1">
                <a:solidFill>
                  <a:srgbClr val="000000"/>
                </a:solidFill>
                <a:latin typeface="Arial" panose="020B0604020202020204" pitchFamily="34" charset="0"/>
                <a:ea typeface="Times New Roman" panose="02020603050405020304"/>
                <a:cs typeface="Arial" panose="020B0604020202020204" pitchFamily="34" charset="0"/>
              </a:rPr>
              <a:t> Вставить магазин в основание рукоятки.</a:t>
            </a:r>
            <a:endParaRPr sz="2000" b="1">
              <a:solidFill>
                <a:srgbClr val="000000"/>
              </a:solidFill>
              <a:latin typeface="Arial" panose="020B0604020202020204" pitchFamily="34" charset="0"/>
              <a:ea typeface="Times New Roman" panose="02020603050405020304"/>
              <a:cs typeface="Arial" panose="020B0604020202020204" pitchFamily="34" charset="0"/>
            </a:endParaRPr>
          </a:p>
          <a:p>
            <a:pPr marL="0" indent="0" algn="just" defTabSz="266700">
              <a:spcBef>
                <a:spcPct val="0"/>
              </a:spcBef>
              <a:spcAft>
                <a:spcPct val="0"/>
              </a:spcAft>
            </a:pPr>
            <a:r>
              <a:rPr>
                <a:solidFill>
                  <a:srgbClr val="000000"/>
                </a:solidFill>
                <a:latin typeface="Arial" panose="020B0604020202020204" pitchFamily="34" charset="0"/>
                <a:ea typeface="Times New Roman" panose="02020603050405020304"/>
                <a:cs typeface="Arial" panose="020B0604020202020204" pitchFamily="34" charset="0"/>
              </a:rPr>
              <a:t>Удерживая пистолет в правой руке, большим и указательным пальцами левой руки вставить магазин в основание рукоятки через нижнее окно основания рукоятки. Нажать на крышку магазина большим пальцем так, чтобы защелка (нижний конец боевой пружины) заскочила за выступ на стенке магазина; при этом должен произойти щелчок. Удары по магазину ладонью не допускаются.</a:t>
            </a:r>
            <a:endParaRPr>
              <a:solidFill>
                <a:srgbClr val="000000"/>
              </a:solidFill>
              <a:latin typeface="Arial" panose="020B0604020202020204" pitchFamily="34" charset="0"/>
              <a:ea typeface="Times New Roman" panose="02020603050405020304"/>
              <a:cs typeface="Arial" panose="020B0604020202020204" pitchFamily="34" charset="0"/>
            </a:endParaRPr>
          </a:p>
        </p:txBody>
      </p:sp>
      <p:pic>
        <p:nvPicPr>
          <p:cNvPr id="6" name="Изображение 5"/>
          <p:cNvPicPr/>
          <p:nvPr/>
        </p:nvPicPr>
        <p:blipFill>
          <a:blip r:embed="rId2"/>
          <a:srcRect b="3604"/>
          <a:stretch>
            <a:fillRect/>
          </a:stretch>
        </p:blipFill>
        <p:spPr>
          <a:xfrm>
            <a:off x="4708525" y="3140710"/>
            <a:ext cx="4386580" cy="3658235"/>
          </a:xfrm>
          <a:prstGeom prst="rect">
            <a:avLst/>
          </a:prstGeom>
        </p:spPr>
      </p:pic>
    </p:spTree>
  </p:cSld>
  <p:clrMapOvr>
    <a:masterClrMapping/>
  </p:clrMapOvr>
  <p:transition>
    <p:comb/>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овое поле 2"/>
          <p:cNvSpPr txBox="1"/>
          <p:nvPr/>
        </p:nvSpPr>
        <p:spPr>
          <a:xfrm>
            <a:off x="35560" y="2348865"/>
            <a:ext cx="9135745" cy="2302510"/>
          </a:xfrm>
          <a:prstGeom prst="rect">
            <a:avLst/>
          </a:prstGeom>
        </p:spPr>
        <p:txBody>
          <a:bodyPr wrap="square">
            <a:noAutofit/>
          </a:bodyPr>
          <a:p>
            <a:pPr marL="0" indent="0" algn="ctr" defTabSz="266700">
              <a:spcBef>
                <a:spcPct val="0"/>
              </a:spcBef>
              <a:spcAft>
                <a:spcPct val="0"/>
              </a:spcAft>
            </a:pPr>
            <a:r>
              <a:rPr lang="ru-RU" sz="2000" b="1" spc="-70">
                <a:solidFill>
                  <a:srgbClr val="000000"/>
                </a:solidFill>
                <a:uFillTx/>
                <a:latin typeface="Arial" panose="020B0604020202020204" pitchFamily="34" charset="0"/>
                <a:ea typeface="Times New Roman" panose="02020603050405020304"/>
                <a:cs typeface="Arial" panose="020B0604020202020204" pitchFamily="34" charset="0"/>
              </a:rPr>
              <a:t>4. </a:t>
            </a:r>
            <a:r>
              <a:rPr sz="2000" b="1" spc="-70">
                <a:solidFill>
                  <a:srgbClr val="000000"/>
                </a:solidFill>
                <a:uFillTx/>
                <a:latin typeface="Arial" panose="020B0604020202020204" pitchFamily="34" charset="0"/>
                <a:ea typeface="Times New Roman" panose="02020603050405020304"/>
                <a:cs typeface="Arial" panose="020B0604020202020204" pitchFamily="34" charset="0"/>
              </a:rPr>
              <a:t>Проверить правильность сборки пистолета после неполной разборки</a:t>
            </a:r>
            <a:r>
              <a:rPr sz="2000" spc="-70">
                <a:solidFill>
                  <a:srgbClr val="000000"/>
                </a:solidFill>
                <a:uFillTx/>
                <a:latin typeface="Arial" panose="020B0604020202020204" pitchFamily="34" charset="0"/>
                <a:ea typeface="Times New Roman" panose="02020603050405020304"/>
                <a:cs typeface="Arial" panose="020B0604020202020204" pitchFamily="34" charset="0"/>
              </a:rPr>
              <a:t>.</a:t>
            </a:r>
            <a:endParaRPr sz="2000">
              <a:solidFill>
                <a:srgbClr val="000000"/>
              </a:solidFill>
              <a:latin typeface="Arial" panose="020B0604020202020204" pitchFamily="34" charset="0"/>
              <a:ea typeface="Times New Roman" panose="02020603050405020304"/>
              <a:cs typeface="Arial" panose="020B0604020202020204" pitchFamily="34" charset="0"/>
            </a:endParaRPr>
          </a:p>
          <a:p>
            <a:pPr marL="0" indent="0" algn="just" defTabSz="266700">
              <a:spcBef>
                <a:spcPct val="0"/>
              </a:spcBef>
              <a:spcAft>
                <a:spcPct val="0"/>
              </a:spcAft>
            </a:pPr>
            <a:r>
              <a:rPr sz="2000">
                <a:solidFill>
                  <a:srgbClr val="000000"/>
                </a:solidFill>
                <a:latin typeface="Arial" panose="020B0604020202020204" pitchFamily="34" charset="0"/>
                <a:ea typeface="Times New Roman" panose="02020603050405020304"/>
                <a:cs typeface="Arial" panose="020B0604020202020204" pitchFamily="34" charset="0"/>
              </a:rPr>
              <a:t> </a:t>
            </a:r>
            <a:r>
              <a:rPr>
                <a:solidFill>
                  <a:srgbClr val="000000"/>
                </a:solidFill>
                <a:latin typeface="Arial" panose="020B0604020202020204" pitchFamily="34" charset="0"/>
                <a:ea typeface="Times New Roman" panose="02020603050405020304"/>
                <a:cs typeface="Arial" panose="020B0604020202020204" pitchFamily="34" charset="0"/>
              </a:rPr>
              <a:t>Выключить предохранитель (опустить флажок вниз). Отвести затвор в заднее положение и отпустить его. Затвор, продвинувшись несколько вперед, становится на затворную задержку и остается в заднем положении. Нажав большим пальцем правой руки на затворную задержку, отпустить затвор. Затвор под действием возвратной пружины должен энергично возвратиться в переднее положение, а курок должен стоять на боевом взводе. Включить предохранитель (поднять флажок вверх). Курок должен сорваться с боевого взвода и заблокироваться.</a:t>
            </a:r>
            <a:endParaRPr>
              <a:solidFill>
                <a:srgbClr val="000000"/>
              </a:solidFill>
              <a:latin typeface="Arial" panose="020B0604020202020204" pitchFamily="34" charset="0"/>
              <a:ea typeface="Times New Roman" panose="02020603050405020304"/>
              <a:cs typeface="Arial" panose="020B0604020202020204" pitchFamily="34" charset="0"/>
            </a:endParaRPr>
          </a:p>
        </p:txBody>
      </p:sp>
      <p:pic>
        <p:nvPicPr>
          <p:cNvPr id="10" name="Изображение 9"/>
          <p:cNvPicPr/>
          <p:nvPr/>
        </p:nvPicPr>
        <p:blipFill>
          <a:blip r:embed="rId1"/>
          <a:srcRect b="5958"/>
          <a:stretch>
            <a:fillRect/>
          </a:stretch>
        </p:blipFill>
        <p:spPr>
          <a:xfrm>
            <a:off x="35560" y="44450"/>
            <a:ext cx="3295015" cy="2407285"/>
          </a:xfrm>
          <a:prstGeom prst="rect">
            <a:avLst/>
          </a:prstGeom>
        </p:spPr>
      </p:pic>
      <p:pic>
        <p:nvPicPr>
          <p:cNvPr id="6" name="Изображение 5"/>
          <p:cNvPicPr/>
          <p:nvPr/>
        </p:nvPicPr>
        <p:blipFill>
          <a:blip r:embed="rId2"/>
          <a:srcRect l="2053" r="11426" b="3779"/>
          <a:stretch>
            <a:fillRect/>
          </a:stretch>
        </p:blipFill>
        <p:spPr>
          <a:xfrm>
            <a:off x="3389630" y="44450"/>
            <a:ext cx="2724785" cy="2407920"/>
          </a:xfrm>
          <a:prstGeom prst="rect">
            <a:avLst/>
          </a:prstGeom>
        </p:spPr>
      </p:pic>
      <p:pic>
        <p:nvPicPr>
          <p:cNvPr id="7" name="Изображение 6"/>
          <p:cNvPicPr/>
          <p:nvPr/>
        </p:nvPicPr>
        <p:blipFill>
          <a:blip r:embed="rId3"/>
          <a:srcRect b="3866"/>
          <a:stretch>
            <a:fillRect/>
          </a:stretch>
        </p:blipFill>
        <p:spPr>
          <a:xfrm>
            <a:off x="6156325" y="44450"/>
            <a:ext cx="2959735" cy="2406650"/>
          </a:xfrm>
          <a:prstGeom prst="rect">
            <a:avLst/>
          </a:prstGeom>
        </p:spPr>
      </p:pic>
      <p:pic>
        <p:nvPicPr>
          <p:cNvPr id="8" name="Изображение 7"/>
          <p:cNvPicPr/>
          <p:nvPr/>
        </p:nvPicPr>
        <p:blipFill>
          <a:blip r:embed="rId4"/>
          <a:srcRect b="3604"/>
          <a:stretch>
            <a:fillRect/>
          </a:stretch>
        </p:blipFill>
        <p:spPr>
          <a:xfrm>
            <a:off x="539115" y="4651375"/>
            <a:ext cx="3503295" cy="2181225"/>
          </a:xfrm>
          <a:prstGeom prst="rect">
            <a:avLst/>
          </a:prstGeom>
        </p:spPr>
      </p:pic>
      <p:pic>
        <p:nvPicPr>
          <p:cNvPr id="4" name="Изображение 3"/>
          <p:cNvPicPr/>
          <p:nvPr/>
        </p:nvPicPr>
        <p:blipFill>
          <a:blip r:embed="rId5"/>
          <a:srcRect b="3931"/>
          <a:stretch>
            <a:fillRect/>
          </a:stretch>
        </p:blipFill>
        <p:spPr>
          <a:xfrm>
            <a:off x="4716145" y="4651375"/>
            <a:ext cx="3693795" cy="2181225"/>
          </a:xfrm>
          <a:prstGeom prst="rect">
            <a:avLst/>
          </a:prstGeom>
        </p:spPr>
      </p:pic>
    </p:spTree>
  </p:cSld>
  <p:clrMapOvr>
    <a:masterClrMapping/>
  </p:clrMapOvr>
  <p:transition>
    <p:comb/>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овое поле 3"/>
          <p:cNvSpPr txBox="1"/>
          <p:nvPr/>
        </p:nvSpPr>
        <p:spPr>
          <a:xfrm>
            <a:off x="0" y="1628775"/>
            <a:ext cx="9144000" cy="2553335"/>
          </a:xfrm>
          <a:prstGeom prst="rect">
            <a:avLst/>
          </a:prstGeom>
          <a:noFill/>
        </p:spPr>
        <p:txBody>
          <a:bodyPr wrap="square" rtlCol="0" anchor="t">
            <a:spAutoFit/>
          </a:bodyPr>
          <a:p>
            <a:pPr algn="ctr"/>
            <a:r>
              <a:rPr lang="ru-RU" sz="3200" b="1" dirty="0">
                <a:solidFill>
                  <a:srgbClr val="FF0000"/>
                </a:solidFill>
                <a:latin typeface="Arial" panose="020B0604020202020204" pitchFamily="34" charset="0"/>
                <a:cs typeface="Arial" panose="020B0604020202020204" pitchFamily="34" charset="0"/>
                <a:sym typeface="+mn-ea"/>
              </a:rPr>
              <a:t>Условия и порядок выполнения нормативов Н-О-13,14 по неполной разборке и сборке</a:t>
            </a:r>
            <a:endParaRPr lang="ru-RU" sz="3200" b="1" dirty="0">
              <a:solidFill>
                <a:srgbClr val="FF0000"/>
              </a:solidFill>
              <a:latin typeface="Arial" panose="020B0604020202020204" pitchFamily="34" charset="0"/>
              <a:cs typeface="Arial" panose="020B0604020202020204" pitchFamily="34" charset="0"/>
              <a:sym typeface="+mn-ea"/>
            </a:endParaRPr>
          </a:p>
          <a:p>
            <a:pPr algn="ctr"/>
            <a:r>
              <a:rPr lang="ru-RU" sz="3200" b="1" dirty="0">
                <a:solidFill>
                  <a:srgbClr val="FF0000"/>
                </a:solidFill>
                <a:latin typeface="Arial" panose="020B0604020202020204" pitchFamily="34" charset="0"/>
                <a:cs typeface="Arial" panose="020B0604020202020204" pitchFamily="34" charset="0"/>
                <a:sym typeface="+mn-ea"/>
              </a:rPr>
              <a:t>  ручного противотанкового гранатомета (РПГ-7).</a:t>
            </a:r>
            <a:endParaRPr lang="ru-RU" altLang="en-US" sz="3200" b="1" dirty="0">
              <a:solidFill>
                <a:srgbClr val="FF0000"/>
              </a:solidFill>
              <a:latin typeface="Arial" panose="020B0604020202020204" pitchFamily="34" charset="0"/>
              <a:cs typeface="Arial" panose="020B0604020202020204" pitchFamily="34" charset="0"/>
              <a:sym typeface="+mn-ea"/>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Таблица 6"/>
          <p:cNvGraphicFramePr/>
          <p:nvPr/>
        </p:nvGraphicFramePr>
        <p:xfrm>
          <a:off x="35560" y="3212465"/>
          <a:ext cx="9077960" cy="2661285"/>
        </p:xfrm>
        <a:graphic>
          <a:graphicData uri="http://schemas.openxmlformats.org/drawingml/2006/table">
            <a:tbl>
              <a:tblPr firstRow="1" bandRow="1">
                <a:tableStyleId>{5C22544A-7EE6-4342-B048-85BDC9FD1C3A}</a:tableStyleId>
              </a:tblPr>
              <a:tblGrid>
                <a:gridCol w="9077960"/>
              </a:tblGrid>
              <a:tr h="381000">
                <a:tc>
                  <a:txBody>
                    <a:bodyPr/>
                    <a:p>
                      <a:pPr algn="ctr">
                        <a:buNone/>
                      </a:pPr>
                      <a:r>
                        <a:rPr sz="1800">
                          <a:sym typeface="+mn-ea"/>
                        </a:rPr>
                        <a:t>В конце сборки пулемета сложить ноги сошки.</a:t>
                      </a:r>
                      <a:endParaRPr lang="ru-RU" altLang="en-US"/>
                    </a:p>
                  </a:txBody>
                  <a:tcPr/>
                </a:tc>
              </a:tr>
              <a:tr h="381000">
                <a:tc>
                  <a:txBody>
                    <a:bodyPr/>
                    <a:p>
                      <a:pPr algn="ctr">
                        <a:buNone/>
                      </a:pPr>
                      <a:r>
                        <a:rPr sz="1800" b="1">
                          <a:sym typeface="+mn-ea"/>
                        </a:rPr>
                        <a:t>1. </a:t>
                      </a:r>
                      <a:r>
                        <a:rPr lang="ru-RU" altLang="ru-RU" sz="1800" b="1" dirty="0">
                          <a:sym typeface="+mn-ea"/>
                        </a:rPr>
                        <a:t>Присоединить крышку корпуса ударно-спускового механизма</a:t>
                      </a:r>
                      <a:r>
                        <a:rPr lang="ru-RU" sz="1800" b="1" dirty="0" smtClean="0">
                          <a:sym typeface="+mn-ea"/>
                        </a:rPr>
                        <a:t>.</a:t>
                      </a:r>
                      <a:endParaRPr lang="ru-RU" sz="1800" b="1">
                        <a:sym typeface="+mn-ea"/>
                      </a:endParaRPr>
                    </a:p>
                  </a:txBody>
                  <a:tcPr/>
                </a:tc>
              </a:tr>
              <a:tr h="366395">
                <a:tc>
                  <a:txBody>
                    <a:bodyPr/>
                    <a:p>
                      <a:pPr algn="ctr">
                        <a:buNone/>
                      </a:pPr>
                      <a:r>
                        <a:rPr sz="1800" b="1">
                          <a:sym typeface="+mn-ea"/>
                        </a:rPr>
                        <a:t>2. </a:t>
                      </a:r>
                      <a:r>
                        <a:rPr lang="ru-RU" altLang="ru-RU" sz="1800" b="1" dirty="0">
                          <a:sym typeface="+mn-ea"/>
                        </a:rPr>
                        <a:t>Присоединить бойковый механизм</a:t>
                      </a:r>
                      <a:r>
                        <a:rPr lang="ru-RU" sz="1800" b="1">
                          <a:sym typeface="+mn-ea"/>
                        </a:rPr>
                        <a:t>.</a:t>
                      </a:r>
                      <a:endParaRPr lang="ru-RU" sz="1800" b="1">
                        <a:sym typeface="+mn-ea"/>
                      </a:endParaRPr>
                    </a:p>
                  </a:txBody>
                  <a:tcPr/>
                </a:tc>
              </a:tr>
              <a:tr h="389890">
                <a:tc>
                  <a:txBody>
                    <a:bodyPr/>
                    <a:p>
                      <a:pPr algn="ctr">
                        <a:buNone/>
                      </a:pPr>
                      <a:r>
                        <a:rPr lang="ru-RU" sz="1800" b="1">
                          <a:sym typeface="+mn-ea"/>
                        </a:rPr>
                        <a:t>3</a:t>
                      </a:r>
                      <a:r>
                        <a:rPr sz="1800" b="1">
                          <a:sym typeface="+mn-ea"/>
                        </a:rPr>
                        <a:t>. </a:t>
                      </a:r>
                      <a:r>
                        <a:rPr lang="ru-RU" altLang="ru-RU" sz="1800" b="1" dirty="0">
                          <a:sym typeface="+mn-ea"/>
                        </a:rPr>
                        <a:t>Присоединить ударно-спусковой механизм</a:t>
                      </a:r>
                      <a:r>
                        <a:rPr lang="ru-RU" sz="1800" b="1">
                          <a:sym typeface="+mn-ea"/>
                        </a:rPr>
                        <a:t>.</a:t>
                      </a:r>
                      <a:endParaRPr lang="ru-RU" sz="1800" b="1">
                        <a:sym typeface="+mn-ea"/>
                      </a:endParaRPr>
                    </a:p>
                  </a:txBody>
                  <a:tcPr/>
                </a:tc>
              </a:tr>
              <a:tr h="381000">
                <a:tc>
                  <a:txBody>
                    <a:bodyPr/>
                    <a:p>
                      <a:pPr algn="ctr">
                        <a:buNone/>
                      </a:pPr>
                      <a:r>
                        <a:rPr lang="ru-RU" sz="1800" b="1">
                          <a:sym typeface="+mn-ea"/>
                        </a:rPr>
                        <a:t>4</a:t>
                      </a:r>
                      <a:r>
                        <a:rPr sz="1800" b="1">
                          <a:sym typeface="+mn-ea"/>
                        </a:rPr>
                        <a:t>.</a:t>
                      </a:r>
                      <a:r>
                        <a:rPr lang="ru-RU" altLang="en-US" sz="1800" b="1">
                          <a:sym typeface="+mn-ea"/>
                        </a:rPr>
                        <a:t>Проверить правильность сборки гранатомета</a:t>
                      </a:r>
                      <a:r>
                        <a:rPr lang="ru-RU" sz="1800" b="1" dirty="0" smtClean="0">
                          <a:sym typeface="+mn-ea"/>
                        </a:rPr>
                        <a:t>.</a:t>
                      </a:r>
                      <a:endParaRPr lang="ru-RU" sz="1800" b="1">
                        <a:sym typeface="+mn-ea"/>
                      </a:endParaRPr>
                    </a:p>
                  </a:txBody>
                  <a:tcPr/>
                </a:tc>
              </a:tr>
              <a:tr h="381000">
                <a:tc>
                  <a:txBody>
                    <a:bodyPr/>
                    <a:p>
                      <a:pPr algn="ctr">
                        <a:buNone/>
                      </a:pPr>
                      <a:r>
                        <a:rPr lang="ru-RU" altLang="en-US" sz="1800" b="1">
                          <a:sym typeface="+mn-ea"/>
                        </a:rPr>
                        <a:t>5. </a:t>
                      </a:r>
                      <a:r>
                        <a:rPr lang="ru-RU" altLang="en-US" sz="1800" b="1">
                          <a:sym typeface="+mn-ea"/>
                        </a:rPr>
                        <a:t>Надеть чехлы сначала на дульную, а затем на казенную часть гранатомета</a:t>
                      </a:r>
                      <a:r>
                        <a:rPr lang="ru-RU" altLang="en-US" sz="1800" b="1">
                          <a:sym typeface="+mn-ea"/>
                        </a:rPr>
                        <a:t>.</a:t>
                      </a:r>
                      <a:endParaRPr lang="ru-RU" altLang="en-US" sz="1800" b="1">
                        <a:sym typeface="+mn-ea"/>
                      </a:endParaRPr>
                    </a:p>
                  </a:txBody>
                  <a:tcPr/>
                </a:tc>
              </a:tr>
            </a:tbl>
          </a:graphicData>
        </a:graphic>
      </p:graphicFrame>
      <p:sp>
        <p:nvSpPr>
          <p:cNvPr id="2" name="Rectangle 22"/>
          <p:cNvSpPr>
            <a:spLocks noChangeArrowheads="1"/>
          </p:cNvSpPr>
          <p:nvPr/>
        </p:nvSpPr>
        <p:spPr bwMode="auto">
          <a:xfrm>
            <a:off x="0" y="3164840"/>
            <a:ext cx="9144000" cy="441325"/>
          </a:xfrm>
          <a:prstGeom prst="rect">
            <a:avLst/>
          </a:prstGeom>
          <a:solidFill>
            <a:srgbClr val="C00000"/>
          </a:solidFill>
          <a:ln w="57150" cmpd="thickThin">
            <a:noFill/>
            <a:miter lim="800000"/>
          </a:ln>
        </p:spPr>
        <p:txBody>
          <a:bodyPr wrap="square">
            <a:noAutofit/>
          </a:bodyPr>
          <a:p>
            <a:pPr algn="ctr"/>
            <a:r>
              <a:rPr lang="ru-RU" sz="2400" b="1" dirty="0" smtClean="0">
                <a:solidFill>
                  <a:srgbClr val="FFFF00"/>
                </a:solidFill>
              </a:rPr>
              <a:t>Порядок сборки РПГ-7</a:t>
            </a:r>
            <a:endParaRPr lang="ru-RU" altLang="ru-RU" sz="2400" b="1" dirty="0">
              <a:solidFill>
                <a:srgbClr val="FFFF00"/>
              </a:solidFill>
            </a:endParaRPr>
          </a:p>
        </p:txBody>
      </p:sp>
      <p:graphicFrame>
        <p:nvGraphicFramePr>
          <p:cNvPr id="6" name="Таблица 5"/>
          <p:cNvGraphicFramePr/>
          <p:nvPr/>
        </p:nvGraphicFramePr>
        <p:xfrm>
          <a:off x="35560" y="116840"/>
          <a:ext cx="9071610" cy="2682240"/>
        </p:xfrm>
        <a:graphic>
          <a:graphicData uri="http://schemas.openxmlformats.org/drawingml/2006/table">
            <a:tbl>
              <a:tblPr firstRow="1" bandRow="1">
                <a:tableStyleId>{5C22544A-7EE6-4342-B048-85BDC9FD1C3A}</a:tableStyleId>
              </a:tblPr>
              <a:tblGrid>
                <a:gridCol w="9071610"/>
              </a:tblGrid>
              <a:tr h="381000">
                <a:tc>
                  <a:txBody>
                    <a:bodyPr/>
                    <a:p>
                      <a:pPr algn="ctr">
                        <a:buNone/>
                      </a:pPr>
                      <a:r>
                        <a:rPr sz="1800">
                          <a:sym typeface="+mn-ea"/>
                        </a:rPr>
                        <a:t>Перед разборкой пулемета установить его на сошку дульной частью влево.</a:t>
                      </a:r>
                      <a:endParaRPr lang="ru-RU" altLang="en-US"/>
                    </a:p>
                  </a:txBody>
                  <a:tcPr/>
                </a:tc>
              </a:tr>
              <a:tr h="417830">
                <a:tc>
                  <a:txBody>
                    <a:bodyPr/>
                    <a:p>
                      <a:pPr algn="ctr">
                        <a:buNone/>
                      </a:pPr>
                      <a:r>
                        <a:rPr sz="1800" b="1">
                          <a:cs typeface="+mn-lt"/>
                          <a:sym typeface="+mn-ea"/>
                        </a:rPr>
                        <a:t>1. </a:t>
                      </a:r>
                      <a:r>
                        <a:rPr lang="ru-RU" sz="1800" b="1" dirty="0" smtClean="0">
                          <a:sym typeface="+mn-ea"/>
                        </a:rPr>
                        <a:t>Снять чехлы сначала с казенной, а затем с дульной части гранатомета</a:t>
                      </a:r>
                      <a:r>
                        <a:rPr lang="ru-RU" altLang="ru-RU" sz="1800" b="1" kern="0" noProof="0" dirty="0">
                          <a:ln>
                            <a:noFill/>
                          </a:ln>
                          <a:solidFill>
                            <a:srgbClr val="000000"/>
                          </a:solidFill>
                          <a:effectLst/>
                          <a:uLnTx/>
                          <a:uFillTx/>
                          <a:cs typeface="+mn-lt"/>
                          <a:sym typeface="+mn-ea"/>
                        </a:rPr>
                        <a:t>.</a:t>
                      </a:r>
                      <a:endParaRPr lang="ru-RU" sz="1800" b="1">
                        <a:cs typeface="+mn-lt"/>
                        <a:sym typeface="+mn-ea"/>
                      </a:endParaRPr>
                    </a:p>
                  </a:txBody>
                  <a:tcPr/>
                </a:tc>
              </a:tr>
              <a:tr h="435610">
                <a:tc>
                  <a:txBody>
                    <a:bodyPr/>
                    <a:p>
                      <a:pPr algn="ctr">
                        <a:buNone/>
                      </a:pPr>
                      <a:r>
                        <a:rPr sz="1800" b="1">
                          <a:cs typeface="+mn-lt"/>
                          <a:sym typeface="+mn-ea"/>
                        </a:rPr>
                        <a:t>2</a:t>
                      </a:r>
                      <a:r>
                        <a:rPr sz="1800" b="1">
                          <a:cs typeface="+mn-lt"/>
                          <a:sym typeface="+mn-ea"/>
                        </a:rPr>
                        <a:t>. </a:t>
                      </a:r>
                      <a:r>
                        <a:rPr lang="ru-RU" sz="1800" b="1" dirty="0" smtClean="0">
                          <a:sym typeface="+mn-ea"/>
                        </a:rPr>
                        <a:t>Отделить ударно-спусковой механизм</a:t>
                      </a:r>
                      <a:r>
                        <a:rPr lang="ru-RU" sz="1800" b="1">
                          <a:cs typeface="+mn-lt"/>
                          <a:sym typeface="+mn-ea"/>
                        </a:rPr>
                        <a:t>.</a:t>
                      </a:r>
                      <a:endParaRPr lang="ru-RU" sz="1800" b="1">
                        <a:cs typeface="+mn-lt"/>
                        <a:sym typeface="+mn-ea"/>
                      </a:endParaRPr>
                    </a:p>
                  </a:txBody>
                  <a:tcPr/>
                </a:tc>
              </a:tr>
              <a:tr h="381000">
                <a:tc>
                  <a:txBody>
                    <a:bodyPr/>
                    <a:p>
                      <a:pPr algn="ctr">
                        <a:buNone/>
                      </a:pPr>
                      <a:r>
                        <a:rPr sz="1800" b="1">
                          <a:cs typeface="+mn-lt"/>
                          <a:sym typeface="+mn-ea"/>
                        </a:rPr>
                        <a:t>3</a:t>
                      </a:r>
                      <a:r>
                        <a:rPr sz="1800" b="1">
                          <a:cs typeface="+mn-lt"/>
                          <a:sym typeface="+mn-ea"/>
                        </a:rPr>
                        <a:t>. </a:t>
                      </a:r>
                      <a:r>
                        <a:rPr lang="ru-RU" sz="1800" b="1" dirty="0" smtClean="0">
                          <a:sym typeface="+mn-ea"/>
                        </a:rPr>
                        <a:t>Отделить </a:t>
                      </a:r>
                      <a:r>
                        <a:rPr lang="ru-RU" sz="1800" b="1" dirty="0" err="1" smtClean="0">
                          <a:sym typeface="+mn-ea"/>
                        </a:rPr>
                        <a:t>бойковый</a:t>
                      </a:r>
                      <a:r>
                        <a:rPr lang="ru-RU" sz="1800" b="1" dirty="0" smtClean="0">
                          <a:sym typeface="+mn-ea"/>
                        </a:rPr>
                        <a:t> механизм</a:t>
                      </a:r>
                      <a:r>
                        <a:rPr lang="ru-RU" sz="1800" b="1">
                          <a:cs typeface="+mn-lt"/>
                          <a:sym typeface="+mn-ea"/>
                        </a:rPr>
                        <a:t>.</a:t>
                      </a:r>
                      <a:endParaRPr lang="ru-RU" sz="1800" b="1">
                        <a:cs typeface="+mn-lt"/>
                        <a:sym typeface="+mn-ea"/>
                      </a:endParaRPr>
                    </a:p>
                  </a:txBody>
                  <a:tcPr/>
                </a:tc>
              </a:tr>
              <a:tr h="426720">
                <a:tc>
                  <a:txBody>
                    <a:bodyPr/>
                    <a:p>
                      <a:pPr algn="ctr">
                        <a:buNone/>
                      </a:pPr>
                      <a:r>
                        <a:rPr sz="1800" b="1">
                          <a:cs typeface="+mn-lt"/>
                          <a:sym typeface="+mn-ea"/>
                        </a:rPr>
                        <a:t>4</a:t>
                      </a:r>
                      <a:r>
                        <a:rPr sz="1800" b="1">
                          <a:cs typeface="+mn-lt"/>
                          <a:sym typeface="+mn-ea"/>
                        </a:rPr>
                        <a:t>. </a:t>
                      </a:r>
                      <a:r>
                        <a:rPr lang="ru-RU" sz="1800" b="1" dirty="0" smtClean="0">
                          <a:sym typeface="+mn-ea"/>
                        </a:rPr>
                        <a:t>Отделить крышку корпуса ударно-спускового механизма</a:t>
                      </a:r>
                      <a:r>
                        <a:rPr lang="ru-RU" sz="1800" b="1">
                          <a:cs typeface="+mn-lt"/>
                          <a:sym typeface="+mn-ea"/>
                        </a:rPr>
                        <a:t>.</a:t>
                      </a:r>
                      <a:endParaRPr lang="ru-RU" sz="1800" b="1">
                        <a:cs typeface="+mn-lt"/>
                        <a:sym typeface="+mn-ea"/>
                      </a:endParaRPr>
                    </a:p>
                  </a:txBody>
                  <a:tcPr/>
                </a:tc>
              </a:tr>
            </a:tbl>
          </a:graphicData>
        </a:graphic>
      </p:graphicFrame>
      <p:sp>
        <p:nvSpPr>
          <p:cNvPr id="4" name="Rectangle 22"/>
          <p:cNvSpPr>
            <a:spLocks noChangeArrowheads="1"/>
          </p:cNvSpPr>
          <p:nvPr/>
        </p:nvSpPr>
        <p:spPr bwMode="auto">
          <a:xfrm>
            <a:off x="635" y="0"/>
            <a:ext cx="9144000" cy="489585"/>
          </a:xfrm>
          <a:prstGeom prst="rect">
            <a:avLst/>
          </a:prstGeom>
          <a:solidFill>
            <a:srgbClr val="C00000"/>
          </a:solidFill>
          <a:ln w="57150" cmpd="thickThin">
            <a:noFill/>
            <a:miter lim="800000"/>
          </a:ln>
        </p:spPr>
        <p:txBody>
          <a:bodyPr wrap="square">
            <a:noAutofit/>
          </a:bodyPr>
          <a:p>
            <a:pPr algn="ctr"/>
            <a:r>
              <a:rPr lang="ru-RU" sz="2400" b="1" dirty="0" smtClean="0">
                <a:solidFill>
                  <a:srgbClr val="FFFF00"/>
                </a:solidFill>
              </a:rPr>
              <a:t>Порядок неполной разборки РПГ-7</a:t>
            </a:r>
            <a:endParaRPr lang="en-US" altLang="ru-RU" sz="2400" b="1" dirty="0" smtClean="0">
              <a:solidFill>
                <a:srgbClr val="FFFF00"/>
              </a:solidFill>
            </a:endParaRPr>
          </a:p>
        </p:txBody>
      </p:sp>
      <p:sp>
        <p:nvSpPr>
          <p:cNvPr id="8" name="Текстовое поле 7"/>
          <p:cNvSpPr txBox="1"/>
          <p:nvPr/>
        </p:nvSpPr>
        <p:spPr>
          <a:xfrm>
            <a:off x="-10160" y="6021705"/>
            <a:ext cx="9154160" cy="706755"/>
          </a:xfrm>
          <a:prstGeom prst="rect">
            <a:avLst/>
          </a:prstGeom>
          <a:noFill/>
        </p:spPr>
        <p:txBody>
          <a:bodyPr wrap="square" rtlCol="0" anchor="t">
            <a:spAutoFit/>
          </a:bodyPr>
          <a:p>
            <a:pPr algn="ctr"/>
            <a:r>
              <a:rPr lang="ru-RU" altLang="ru-RU" sz="2000" dirty="0">
                <a:solidFill>
                  <a:srgbClr val="FF0000"/>
                </a:solidFill>
                <a:latin typeface="Arial" panose="020B0604020202020204" pitchFamily="34" charset="0"/>
                <a:cs typeface="Arial" panose="020B0604020202020204" pitchFamily="34" charset="0"/>
                <a:sym typeface="+mn-ea"/>
              </a:rPr>
              <a:t>При сборке обращать внимание на нумерацию частей, чтобы не перепутать их с частями других гранатометов.</a:t>
            </a:r>
            <a:endParaRPr lang="ru-RU" altLang="ru-RU" sz="2000" dirty="0">
              <a:solidFill>
                <a:srgbClr val="FF0000"/>
              </a:solidFill>
              <a:latin typeface="Arial" panose="020B0604020202020204" pitchFamily="34" charset="0"/>
              <a:cs typeface="Arial" panose="020B0604020202020204" pitchFamily="34" charset="0"/>
              <a:sym typeface="+mn-ea"/>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36" name="TextBox 3"/>
          <p:cNvSpPr txBox="1">
            <a:spLocks noChangeArrowheads="1"/>
          </p:cNvSpPr>
          <p:nvPr/>
        </p:nvSpPr>
        <p:spPr bwMode="auto">
          <a:xfrm>
            <a:off x="0" y="16510"/>
            <a:ext cx="91363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0000"/>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eaLnBrk="0" hangingPunct="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eaLnBrk="0" hangingPunct="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eaLnBrk="0" hangingPunct="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eaLnBrk="0" hangingPunct="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ru-RU" altLang="ru-RU" sz="2400" b="1">
                <a:latin typeface="Arial" panose="020B0604020202020204" pitchFamily="34" charset="0"/>
              </a:rPr>
              <a:t>Временные показатели неполной разборки  РПГ-7</a:t>
            </a:r>
            <a:endParaRPr lang="ru-RU" altLang="ru-RU" sz="2400" b="1">
              <a:latin typeface="Arial" panose="020B0604020202020204" pitchFamily="34" charset="0"/>
            </a:endParaRPr>
          </a:p>
        </p:txBody>
      </p:sp>
      <p:graphicFrame>
        <p:nvGraphicFramePr>
          <p:cNvPr id="2" name="Таблица 1"/>
          <p:cNvGraphicFramePr/>
          <p:nvPr>
            <p:custDataLst>
              <p:tags r:id="rId1"/>
            </p:custDataLst>
          </p:nvPr>
        </p:nvGraphicFramePr>
        <p:xfrm>
          <a:off x="33020" y="404495"/>
          <a:ext cx="9103360" cy="2240915"/>
        </p:xfrm>
        <a:graphic>
          <a:graphicData uri="http://schemas.openxmlformats.org/drawingml/2006/table">
            <a:tbl>
              <a:tblPr/>
              <a:tblGrid>
                <a:gridCol w="3124835"/>
                <a:gridCol w="1993265"/>
                <a:gridCol w="1992630"/>
                <a:gridCol w="1992630"/>
              </a:tblGrid>
              <a:tr h="770890">
                <a:tc>
                  <a:txBody>
                    <a:bodyPr/>
                    <a:p>
                      <a:pPr algn="ctr">
                        <a:spcBef>
                          <a:spcPct val="0"/>
                        </a:spcBef>
                        <a:spcAft>
                          <a:spcPct val="0"/>
                        </a:spcAft>
                      </a:pPr>
                      <a:endParaRPr sz="2000" b="1">
                        <a:latin typeface="Arial" panose="020B0604020202020204" pitchFamily="34" charset="0"/>
                        <a:ea typeface="Times New Roman" panose="02020603050405020304"/>
                        <a:cs typeface="Arial" panose="020B0604020202020204" pitchFamily="34" charset="0"/>
                      </a:endParaRPr>
                    </a:p>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Оценка </a:t>
                      </a:r>
                      <a:endParaRPr sz="2000" b="1">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В нормальных условиях</a:t>
                      </a:r>
                      <a:endParaRPr sz="2000" b="1">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В ОЗК</a:t>
                      </a:r>
                      <a:endParaRPr sz="2000" b="1">
                        <a:latin typeface="Arial" panose="020B0604020202020204" pitchFamily="34" charset="0"/>
                        <a:ea typeface="Times New Roman" panose="02020603050405020304"/>
                        <a:cs typeface="Arial" panose="020B0604020202020204" pitchFamily="34" charset="0"/>
                      </a:endParaRPr>
                    </a:p>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+25%</a:t>
                      </a:r>
                      <a:endParaRPr sz="2000" b="1">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В противогазе</a:t>
                      </a:r>
                      <a:endParaRPr sz="2000" b="1">
                        <a:latin typeface="Arial" panose="020B0604020202020204" pitchFamily="34" charset="0"/>
                        <a:ea typeface="Times New Roman" panose="02020603050405020304"/>
                        <a:cs typeface="Arial" panose="020B0604020202020204" pitchFamily="34" charset="0"/>
                      </a:endParaRPr>
                    </a:p>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+10%</a:t>
                      </a:r>
                      <a:endParaRPr sz="2000" b="1">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r>
              <a:tr h="467995">
                <a:tc>
                  <a:txBody>
                    <a:bodyPr/>
                    <a:p>
                      <a:pPr marL="0" indent="0" algn="ctr">
                        <a:spcBef>
                          <a:spcPct val="0"/>
                        </a:spcBef>
                        <a:spcAft>
                          <a:spcPct val="0"/>
                        </a:spcAft>
                      </a:pPr>
                      <a:r>
                        <a:rPr sz="2000" b="1">
                          <a:solidFill>
                            <a:srgbClr val="FF0000"/>
                          </a:solidFill>
                          <a:latin typeface="Arial" panose="020B0604020202020204" pitchFamily="34" charset="0"/>
                          <a:ea typeface="Times New Roman" panose="02020603050405020304"/>
                          <a:cs typeface="Arial" panose="020B0604020202020204" pitchFamily="34" charset="0"/>
                        </a:rPr>
                        <a:t>Отлично</a:t>
                      </a:r>
                      <a:endParaRPr sz="2000" b="1">
                        <a:solidFill>
                          <a:srgbClr val="FF0000"/>
                        </a:solidFill>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40 с</a:t>
                      </a:r>
                      <a:endParaRPr sz="2000" b="1">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50 с</a:t>
                      </a:r>
                      <a:endParaRPr sz="2000" b="1">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44 с</a:t>
                      </a:r>
                      <a:endParaRPr sz="2000" b="1">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r>
              <a:tr h="467360">
                <a:tc>
                  <a:txBody>
                    <a:bodyPr/>
                    <a:p>
                      <a:pPr marL="0" indent="0" algn="ctr">
                        <a:spcBef>
                          <a:spcPct val="0"/>
                        </a:spcBef>
                        <a:spcAft>
                          <a:spcPct val="0"/>
                        </a:spcAft>
                      </a:pPr>
                      <a:r>
                        <a:rPr sz="2000" b="1">
                          <a:solidFill>
                            <a:srgbClr val="00B050"/>
                          </a:solidFill>
                          <a:latin typeface="Arial" panose="020B0604020202020204" pitchFamily="34" charset="0"/>
                          <a:ea typeface="Times New Roman" panose="02020603050405020304"/>
                          <a:cs typeface="Arial" panose="020B0604020202020204" pitchFamily="34" charset="0"/>
                        </a:rPr>
                        <a:t>Хорошо</a:t>
                      </a:r>
                      <a:endParaRPr sz="2000" b="1">
                        <a:solidFill>
                          <a:srgbClr val="00B050"/>
                        </a:solidFill>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45 с</a:t>
                      </a:r>
                      <a:endParaRPr sz="2000" b="1">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56 с</a:t>
                      </a:r>
                      <a:endParaRPr sz="2000" b="1">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50 с</a:t>
                      </a:r>
                      <a:endParaRPr sz="2000" b="1">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r>
              <a:tr h="534670">
                <a:tc>
                  <a:txBody>
                    <a:bodyPr/>
                    <a:p>
                      <a:pPr marL="0" indent="0" algn="ctr">
                        <a:spcBef>
                          <a:spcPct val="0"/>
                        </a:spcBef>
                        <a:spcAft>
                          <a:spcPct val="0"/>
                        </a:spcAft>
                      </a:pPr>
                      <a:r>
                        <a:rPr sz="2000" b="1">
                          <a:solidFill>
                            <a:srgbClr val="1F497D"/>
                          </a:solidFill>
                          <a:latin typeface="Arial" panose="020B0604020202020204" pitchFamily="34" charset="0"/>
                          <a:ea typeface="Times New Roman" panose="02020603050405020304"/>
                          <a:cs typeface="Arial" panose="020B0604020202020204" pitchFamily="34" charset="0"/>
                        </a:rPr>
                        <a:t>Удовлетворительно </a:t>
                      </a:r>
                      <a:endParaRPr sz="2000" b="1">
                        <a:solidFill>
                          <a:srgbClr val="1F497D"/>
                        </a:solidFill>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55 с</a:t>
                      </a:r>
                      <a:endParaRPr sz="2000" b="1">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68 с</a:t>
                      </a:r>
                      <a:endParaRPr sz="2000" b="1">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60 с</a:t>
                      </a:r>
                      <a:endParaRPr sz="2000" b="1">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r>
            </a:tbl>
          </a:graphicData>
        </a:graphic>
      </p:graphicFrame>
      <p:sp>
        <p:nvSpPr>
          <p:cNvPr id="3" name="Текстовое поле 2"/>
          <p:cNvSpPr txBox="1"/>
          <p:nvPr/>
        </p:nvSpPr>
        <p:spPr>
          <a:xfrm>
            <a:off x="3810" y="2895600"/>
            <a:ext cx="9140190" cy="1198880"/>
          </a:xfrm>
          <a:prstGeom prst="rect">
            <a:avLst/>
          </a:prstGeom>
        </p:spPr>
        <p:txBody>
          <a:bodyPr wrap="square">
            <a:spAutoFit/>
          </a:bodyPr>
          <a:p>
            <a:pPr marL="0" indent="0" algn="just" defTabSz="266700">
              <a:spcBef>
                <a:spcPct val="0"/>
              </a:spcBef>
              <a:spcAft>
                <a:spcPct val="0"/>
              </a:spcAft>
            </a:pPr>
            <a:r>
              <a:rPr b="1" i="1">
                <a:latin typeface="Arial" panose="020B0604020202020204" pitchFamily="34" charset="0"/>
                <a:ea typeface="Times New Roman" panose="02020603050405020304"/>
                <a:cs typeface="Arial" panose="020B0604020202020204" pitchFamily="34" charset="0"/>
              </a:rPr>
              <a:t>При Т</a:t>
            </a:r>
            <a:r>
              <a:rPr b="1" i="1" baseline="-25000">
                <a:latin typeface="Arial" panose="020B0604020202020204" pitchFamily="34" charset="0"/>
                <a:ea typeface="Times New Roman" panose="02020603050405020304"/>
                <a:cs typeface="Arial" panose="020B0604020202020204" pitchFamily="34" charset="0"/>
              </a:rPr>
              <a:t>В</a:t>
            </a:r>
            <a:r>
              <a:rPr b="1" i="1">
                <a:latin typeface="Arial" panose="020B0604020202020204" pitchFamily="34" charset="0"/>
                <a:ea typeface="Times New Roman" panose="02020603050405020304"/>
                <a:cs typeface="Arial" panose="020B0604020202020204" pitchFamily="34" charset="0"/>
              </a:rPr>
              <a:t>=-10</a:t>
            </a:r>
            <a:r>
              <a:rPr b="1" i="1" baseline="30000">
                <a:latin typeface="Arial" panose="020B0604020202020204" pitchFamily="34" charset="0"/>
                <a:ea typeface="Times New Roman" panose="02020603050405020304"/>
                <a:cs typeface="Arial" panose="020B0604020202020204" pitchFamily="34" charset="0"/>
              </a:rPr>
              <a:t>0</a:t>
            </a:r>
            <a:r>
              <a:rPr b="1" i="1">
                <a:latin typeface="Arial" panose="020B0604020202020204" pitchFamily="34" charset="0"/>
                <a:ea typeface="Times New Roman" panose="02020603050405020304"/>
                <a:cs typeface="Arial" panose="020B0604020202020204" pitchFamily="34" charset="0"/>
              </a:rPr>
              <a:t>С и ниже и при Т</a:t>
            </a:r>
            <a:r>
              <a:rPr b="1" i="1" baseline="-25000">
                <a:latin typeface="Arial" panose="020B0604020202020204" pitchFamily="34" charset="0"/>
                <a:ea typeface="Times New Roman" panose="02020603050405020304"/>
                <a:cs typeface="Arial" panose="020B0604020202020204" pitchFamily="34" charset="0"/>
              </a:rPr>
              <a:t>В</a:t>
            </a:r>
            <a:r>
              <a:rPr b="1" i="1">
                <a:latin typeface="Arial" panose="020B0604020202020204" pitchFamily="34" charset="0"/>
                <a:ea typeface="Times New Roman" panose="02020603050405020304"/>
                <a:cs typeface="Arial" panose="020B0604020202020204" pitchFamily="34" charset="0"/>
              </a:rPr>
              <a:t>=+30</a:t>
            </a:r>
            <a:r>
              <a:rPr b="1" i="1" baseline="30000">
                <a:latin typeface="Arial" panose="020B0604020202020204" pitchFamily="34" charset="0"/>
                <a:ea typeface="Times New Roman" panose="02020603050405020304"/>
                <a:cs typeface="Arial" panose="020B0604020202020204" pitchFamily="34" charset="0"/>
              </a:rPr>
              <a:t>0</a:t>
            </a:r>
            <a:r>
              <a:rPr b="1" i="1">
                <a:latin typeface="Arial" panose="020B0604020202020204" pitchFamily="34" charset="0"/>
                <a:ea typeface="Times New Roman" panose="02020603050405020304"/>
                <a:cs typeface="Arial" panose="020B0604020202020204" pitchFamily="34" charset="0"/>
              </a:rPr>
              <a:t>С и выше, ночью и т. д. Время на выполнение норматива увеличивается по решению руководителя занятия не менее чем на 10%, но не более чем на 30% (с учетом совокупности отрицательных условий).</a:t>
            </a:r>
            <a:endParaRPr b="1" i="1">
              <a:latin typeface="Arial" panose="020B0604020202020204" pitchFamily="34" charset="0"/>
              <a:ea typeface="Times New Roman" panose="02020603050405020304"/>
              <a:cs typeface="Arial" panose="020B0604020202020204" pitchFamily="34" charset="0"/>
            </a:endParaRPr>
          </a:p>
        </p:txBody>
      </p:sp>
      <p:sp>
        <p:nvSpPr>
          <p:cNvPr id="5" name="Текстовое поле 4"/>
          <p:cNvSpPr txBox="1"/>
          <p:nvPr/>
        </p:nvSpPr>
        <p:spPr>
          <a:xfrm>
            <a:off x="3810" y="4077335"/>
            <a:ext cx="9139555" cy="2245360"/>
          </a:xfrm>
          <a:prstGeom prst="rect">
            <a:avLst/>
          </a:prstGeom>
        </p:spPr>
        <p:txBody>
          <a:bodyPr wrap="square">
            <a:spAutoFit/>
          </a:bodyPr>
          <a:p>
            <a:pPr marL="0" indent="0" algn="ctr" defTabSz="266700">
              <a:spcBef>
                <a:spcPct val="0"/>
              </a:spcBef>
              <a:spcAft>
                <a:spcPct val="0"/>
              </a:spcAft>
            </a:pPr>
            <a:r>
              <a:rPr sz="2000" b="1">
                <a:solidFill>
                  <a:srgbClr val="FF0000"/>
                </a:solidFill>
                <a:latin typeface="Arial" panose="020B0604020202020204" pitchFamily="34" charset="0"/>
                <a:ea typeface="Times New Roman" panose="02020603050405020304"/>
                <a:cs typeface="Arial" panose="020B0604020202020204" pitchFamily="34" charset="0"/>
              </a:rPr>
              <a:t>Условия выполнения норматива</a:t>
            </a:r>
            <a:endParaRPr sz="2000" b="1">
              <a:latin typeface="Arial" panose="020B0604020202020204" pitchFamily="34" charset="0"/>
              <a:ea typeface="Times New Roman" panose="02020603050405020304"/>
              <a:cs typeface="Arial" panose="020B0604020202020204" pitchFamily="34" charset="0"/>
            </a:endParaRPr>
          </a:p>
          <a:p>
            <a:pPr marL="0" indent="0" algn="just" defTabSz="266700">
              <a:spcBef>
                <a:spcPct val="0"/>
              </a:spcBef>
              <a:spcAft>
                <a:spcPct val="0"/>
              </a:spcAft>
            </a:pPr>
            <a:r>
              <a:rPr lang="ru-RU" sz="2000">
                <a:latin typeface="Arial" panose="020B0604020202020204" pitchFamily="34" charset="0"/>
                <a:ea typeface="Wingdings" panose="05000000000000000000"/>
                <a:cs typeface="Arial" panose="020B0604020202020204" pitchFamily="34" charset="0"/>
              </a:rPr>
              <a:t>1.</a:t>
            </a:r>
            <a:r>
              <a:rPr sz="2000">
                <a:latin typeface="Arial" panose="020B0604020202020204" pitchFamily="34" charset="0"/>
                <a:ea typeface="Wingdings" panose="05000000000000000000"/>
                <a:cs typeface="Arial" panose="020B0604020202020204" pitchFamily="34" charset="0"/>
              </a:rPr>
              <a:t> </a:t>
            </a:r>
            <a:r>
              <a:rPr sz="2000" i="1">
                <a:latin typeface="Arial" panose="020B0604020202020204" pitchFamily="34" charset="0"/>
                <a:ea typeface="Times New Roman" panose="02020603050405020304"/>
                <a:cs typeface="Arial" panose="020B0604020202020204" pitchFamily="34" charset="0"/>
              </a:rPr>
              <a:t></a:t>
            </a:r>
            <a:r>
              <a:rPr sz="2000">
                <a:latin typeface="Arial" panose="020B0604020202020204" pitchFamily="34" charset="0"/>
                <a:ea typeface="Times New Roman" panose="02020603050405020304"/>
                <a:cs typeface="Arial" panose="020B0604020202020204" pitchFamily="34" charset="0"/>
              </a:rPr>
              <a:t>Оружие разобрано. Части и механизмы аккуратно разложены на подстилке, инструмент наготове.  Обучаемый находится у оружия.</a:t>
            </a:r>
            <a:endParaRPr sz="2000">
              <a:latin typeface="Arial" panose="020B0604020202020204" pitchFamily="34" charset="0"/>
              <a:ea typeface="Times New Roman" panose="02020603050405020304"/>
              <a:cs typeface="Arial" panose="020B0604020202020204" pitchFamily="34" charset="0"/>
            </a:endParaRPr>
          </a:p>
          <a:p>
            <a:pPr marL="0" indent="0" algn="just" defTabSz="266700">
              <a:spcBef>
                <a:spcPct val="0"/>
              </a:spcBef>
              <a:spcAft>
                <a:spcPct val="0"/>
              </a:spcAft>
            </a:pPr>
            <a:r>
              <a:rPr lang="ru-RU" sz="2000">
                <a:latin typeface="Arial" panose="020B0604020202020204" pitchFamily="34" charset="0"/>
                <a:ea typeface="Times New Roman" panose="02020603050405020304"/>
                <a:cs typeface="Arial" panose="020B0604020202020204" pitchFamily="34" charset="0"/>
              </a:rPr>
              <a:t>2. </a:t>
            </a:r>
            <a:r>
              <a:rPr sz="2000">
                <a:latin typeface="Arial" panose="020B0604020202020204" pitchFamily="34" charset="0"/>
                <a:ea typeface="Times New Roman" panose="02020603050405020304"/>
                <a:cs typeface="Arial" panose="020B0604020202020204" pitchFamily="34" charset="0"/>
              </a:rPr>
              <a:t>Время отсчитывается от команды </a:t>
            </a:r>
            <a:r>
              <a:rPr sz="2000" i="1">
                <a:solidFill>
                  <a:srgbClr val="FF0000"/>
                </a:solidFill>
                <a:latin typeface="Arial" panose="020B0604020202020204" pitchFamily="34" charset="0"/>
                <a:ea typeface="Times New Roman" panose="02020603050405020304"/>
                <a:cs typeface="Arial" panose="020B0604020202020204" pitchFamily="34" charset="0"/>
              </a:rPr>
              <a:t>«К сборке оружия приступить»</a:t>
            </a:r>
            <a:r>
              <a:rPr sz="2000">
                <a:latin typeface="Arial" panose="020B0604020202020204" pitchFamily="34" charset="0"/>
                <a:ea typeface="Times New Roman" panose="02020603050405020304"/>
                <a:cs typeface="Arial" panose="020B0604020202020204" pitchFamily="34" charset="0"/>
              </a:rPr>
              <a:t> до доклада обучаемого </a:t>
            </a:r>
            <a:r>
              <a:rPr sz="2000" i="1">
                <a:solidFill>
                  <a:srgbClr val="FF0000"/>
                </a:solidFill>
                <a:latin typeface="Arial" panose="020B0604020202020204" pitchFamily="34" charset="0"/>
                <a:ea typeface="Times New Roman" panose="02020603050405020304"/>
                <a:cs typeface="Arial" panose="020B0604020202020204" pitchFamily="34" charset="0"/>
              </a:rPr>
              <a:t>«Готово»</a:t>
            </a:r>
            <a:r>
              <a:rPr sz="2000">
                <a:latin typeface="Arial" panose="020B0604020202020204" pitchFamily="34" charset="0"/>
                <a:ea typeface="Times New Roman" panose="02020603050405020304"/>
                <a:cs typeface="Arial" panose="020B0604020202020204" pitchFamily="34" charset="0"/>
              </a:rPr>
              <a:t>.</a:t>
            </a:r>
            <a:endParaRPr sz="2000">
              <a:latin typeface="Arial" panose="020B0604020202020204" pitchFamily="34" charset="0"/>
              <a:ea typeface="Times New Roman" panose="02020603050405020304"/>
              <a:cs typeface="Arial" panose="020B0604020202020204" pitchFamily="34" charset="0"/>
            </a:endParaRPr>
          </a:p>
          <a:p>
            <a:pPr marL="0" indent="0" algn="just" defTabSz="266700">
              <a:spcBef>
                <a:spcPct val="0"/>
              </a:spcBef>
              <a:spcAft>
                <a:spcPct val="0"/>
              </a:spcAft>
            </a:pPr>
            <a:r>
              <a:rPr lang="ru-RU" sz="2000">
                <a:latin typeface="Arial" panose="020B0604020202020204" pitchFamily="34" charset="0"/>
                <a:ea typeface="Times New Roman" panose="02020603050405020304"/>
                <a:cs typeface="Arial" panose="020B0604020202020204" pitchFamily="34" charset="0"/>
              </a:rPr>
              <a:t>3.    </a:t>
            </a:r>
            <a:r>
              <a:rPr sz="2000">
                <a:latin typeface="Arial" panose="020B0604020202020204" pitchFamily="34" charset="0"/>
                <a:ea typeface="Times New Roman" panose="02020603050405020304"/>
                <a:cs typeface="Arial" panose="020B0604020202020204" pitchFamily="34" charset="0"/>
              </a:rPr>
              <a:t>Сборку гранатомета производить без излишних усилий и резких ударов, сличая номера на его частях.</a:t>
            </a:r>
            <a:endParaRPr sz="2000">
              <a:latin typeface="Arial" panose="020B0604020202020204" pitchFamily="34" charset="0"/>
              <a:ea typeface="Times New Roman" panose="02020603050405020304"/>
              <a:cs typeface="Arial" panose="020B0604020202020204" pitchFamily="34" charset="0"/>
            </a:endParaRPr>
          </a:p>
        </p:txBody>
      </p:sp>
    </p:spTree>
  </p:cSld>
  <p:clrMapOvr>
    <a:masterClrMapping/>
  </p:clrMapOvr>
  <p:transition>
    <p:comb/>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овое поле 2"/>
          <p:cNvSpPr txBox="1"/>
          <p:nvPr/>
        </p:nvSpPr>
        <p:spPr>
          <a:xfrm>
            <a:off x="2564130" y="476885"/>
            <a:ext cx="3839210" cy="1014730"/>
          </a:xfrm>
          <a:prstGeom prst="rect">
            <a:avLst/>
          </a:prstGeom>
        </p:spPr>
        <p:txBody>
          <a:bodyPr wrap="square">
            <a:spAutoFit/>
          </a:bodyPr>
          <a:p>
            <a:pPr indent="0" algn="ctr" defTabSz="266700">
              <a:spcBef>
                <a:spcPct val="0"/>
              </a:spcBef>
              <a:spcAft>
                <a:spcPct val="0"/>
              </a:spcAft>
            </a:pPr>
            <a:r>
              <a:rPr lang="ru-RU" sz="2000" b="1">
                <a:solidFill>
                  <a:srgbClr val="000000"/>
                </a:solidFill>
                <a:latin typeface="Arial" panose="020B0604020202020204" pitchFamily="34" charset="0"/>
                <a:ea typeface="Times New Roman" panose="02020603050405020304"/>
                <a:cs typeface="Arial" panose="020B0604020202020204" pitchFamily="34" charset="0"/>
              </a:rPr>
              <a:t>1. </a:t>
            </a:r>
            <a:r>
              <a:rPr sz="2000" b="1">
                <a:solidFill>
                  <a:srgbClr val="000000"/>
                </a:solidFill>
                <a:latin typeface="Arial" panose="020B0604020202020204" pitchFamily="34" charset="0"/>
                <a:ea typeface="Times New Roman" panose="02020603050405020304"/>
                <a:cs typeface="Arial" panose="020B0604020202020204" pitchFamily="34" charset="0"/>
              </a:rPr>
              <a:t>Снять чехлы сначала с казенной, а затем с дульной части гранатомета.</a:t>
            </a:r>
            <a:endParaRPr sz="2000" b="1">
              <a:solidFill>
                <a:srgbClr val="000000"/>
              </a:solidFill>
              <a:latin typeface="Arial" panose="020B0604020202020204" pitchFamily="34" charset="0"/>
              <a:ea typeface="Times New Roman" panose="02020603050405020304"/>
              <a:cs typeface="Arial" panose="020B0604020202020204" pitchFamily="34" charset="0"/>
            </a:endParaRPr>
          </a:p>
        </p:txBody>
      </p:sp>
      <p:sp>
        <p:nvSpPr>
          <p:cNvPr id="6" name="Текстовое поле 5"/>
          <p:cNvSpPr txBox="1"/>
          <p:nvPr/>
        </p:nvSpPr>
        <p:spPr>
          <a:xfrm>
            <a:off x="-36195" y="3213100"/>
            <a:ext cx="5017770" cy="3476625"/>
          </a:xfrm>
          <a:prstGeom prst="rect">
            <a:avLst/>
          </a:prstGeom>
        </p:spPr>
        <p:txBody>
          <a:bodyPr wrap="square">
            <a:spAutoFit/>
          </a:bodyPr>
          <a:p>
            <a:pPr indent="0" algn="ctr" defTabSz="266700">
              <a:spcBef>
                <a:spcPct val="0"/>
              </a:spcBef>
              <a:spcAft>
                <a:spcPct val="0"/>
              </a:spcAft>
            </a:pPr>
            <a:r>
              <a:rPr sz="2000" b="1">
                <a:solidFill>
                  <a:srgbClr val="000000"/>
                </a:solidFill>
                <a:latin typeface="Arial" panose="020B0604020202020204" pitchFamily="34" charset="0"/>
                <a:ea typeface="Times New Roman" panose="02020603050405020304"/>
                <a:cs typeface="Arial" panose="020B0604020202020204" pitchFamily="34" charset="0"/>
                <a:sym typeface="+mn-ea"/>
              </a:rPr>
              <a:t>2. Отделить ударно-спусковой механизм</a:t>
            </a:r>
            <a:r>
              <a:rPr lang="ru-RU" sz="2000" b="1">
                <a:solidFill>
                  <a:srgbClr val="000000"/>
                </a:solidFill>
                <a:latin typeface="Arial" panose="020B0604020202020204" pitchFamily="34" charset="0"/>
                <a:ea typeface="Times New Roman" panose="02020603050405020304"/>
                <a:cs typeface="Arial" panose="020B0604020202020204" pitchFamily="34" charset="0"/>
                <a:sym typeface="+mn-ea"/>
              </a:rPr>
              <a:t>.</a:t>
            </a:r>
            <a:endParaRPr sz="2000" b="1">
              <a:solidFill>
                <a:srgbClr val="000000"/>
              </a:solidFill>
              <a:latin typeface="Arial" panose="020B0604020202020204" pitchFamily="34" charset="0"/>
              <a:ea typeface="Times New Roman" panose="02020603050405020304"/>
              <a:cs typeface="Arial" panose="020B0604020202020204" pitchFamily="34" charset="0"/>
              <a:sym typeface="+mn-ea"/>
            </a:endParaRPr>
          </a:p>
          <a:p>
            <a:pPr indent="0" algn="just" defTabSz="266700">
              <a:spcBef>
                <a:spcPct val="0"/>
              </a:spcBef>
              <a:spcAft>
                <a:spcPct val="0"/>
              </a:spcAft>
            </a:pPr>
            <a:r>
              <a:rPr sz="2000" b="1">
                <a:solidFill>
                  <a:srgbClr val="000000"/>
                </a:solidFill>
                <a:latin typeface="Arial" panose="020B0604020202020204" pitchFamily="34" charset="0"/>
                <a:ea typeface="Times New Roman" panose="02020603050405020304"/>
                <a:cs typeface="Arial" panose="020B0604020202020204" pitchFamily="34" charset="0"/>
                <a:sym typeface="+mn-ea"/>
              </a:rPr>
              <a:t>    </a:t>
            </a:r>
            <a:r>
              <a:rPr sz="2000">
                <a:solidFill>
                  <a:srgbClr val="000000"/>
                </a:solidFill>
                <a:latin typeface="Arial" panose="020B0604020202020204" pitchFamily="34" charset="0"/>
                <a:ea typeface="Times New Roman" panose="02020603050405020304"/>
                <a:cs typeface="Arial" panose="020B0604020202020204" pitchFamily="34" charset="0"/>
                <a:sym typeface="+mn-ea"/>
              </a:rPr>
              <a:t>Положить гранатомет на стол планкой для кронштейна оптического прицела вниз; нажать ключом-отверткой или приспособлением для сборки и разборки ударно-спускового механизма на разрезную часть чеки и утопить ее, затем вытолкнуть (выбить) выколоткой чеку и, взявшись за рукоятку, отделить ударно-спусковой механизм от ствола.</a:t>
            </a:r>
            <a:endParaRPr sz="2000">
              <a:solidFill>
                <a:srgbClr val="000000"/>
              </a:solidFill>
              <a:latin typeface="Arial" panose="020B0604020202020204" pitchFamily="34" charset="0"/>
              <a:ea typeface="Times New Roman" panose="02020603050405020304"/>
              <a:cs typeface="Arial" panose="020B0604020202020204" pitchFamily="34" charset="0"/>
              <a:sym typeface="+mn-ea"/>
            </a:endParaRPr>
          </a:p>
        </p:txBody>
      </p:sp>
      <p:pic>
        <p:nvPicPr>
          <p:cNvPr id="2" name="Рисунок 3" descr="IMG_2346"/>
          <p:cNvPicPr>
            <a:picLocks noChangeAspect="1"/>
          </p:cNvPicPr>
          <p:nvPr/>
        </p:nvPicPr>
        <p:blipFill>
          <a:blip r:embed="rId1"/>
          <a:stretch>
            <a:fillRect/>
          </a:stretch>
        </p:blipFill>
        <p:spPr>
          <a:xfrm>
            <a:off x="35560" y="45085"/>
            <a:ext cx="2603500" cy="2343150"/>
          </a:xfrm>
          <a:prstGeom prst="rect">
            <a:avLst/>
          </a:prstGeom>
          <a:noFill/>
          <a:ln w="9525">
            <a:noFill/>
          </a:ln>
        </p:spPr>
      </p:pic>
      <p:pic>
        <p:nvPicPr>
          <p:cNvPr id="4" name="Рисунок 5" descr="IMG_2347"/>
          <p:cNvPicPr>
            <a:picLocks noChangeAspect="1"/>
          </p:cNvPicPr>
          <p:nvPr/>
        </p:nvPicPr>
        <p:blipFill>
          <a:blip r:embed="rId2"/>
          <a:stretch>
            <a:fillRect/>
          </a:stretch>
        </p:blipFill>
        <p:spPr>
          <a:xfrm>
            <a:off x="6300470" y="45085"/>
            <a:ext cx="2772410" cy="2495550"/>
          </a:xfrm>
          <a:prstGeom prst="rect">
            <a:avLst/>
          </a:prstGeom>
          <a:noFill/>
          <a:ln w="9525">
            <a:noFill/>
          </a:ln>
        </p:spPr>
      </p:pic>
      <p:pic>
        <p:nvPicPr>
          <p:cNvPr id="5" name="Рисунок 6" descr="IMG_2348"/>
          <p:cNvPicPr>
            <a:picLocks noChangeAspect="1"/>
          </p:cNvPicPr>
          <p:nvPr/>
        </p:nvPicPr>
        <p:blipFill>
          <a:blip r:embed="rId3"/>
          <a:stretch>
            <a:fillRect/>
          </a:stretch>
        </p:blipFill>
        <p:spPr>
          <a:xfrm>
            <a:off x="5007610" y="2973705"/>
            <a:ext cx="4065270" cy="3822065"/>
          </a:xfrm>
          <a:prstGeom prst="rect">
            <a:avLst/>
          </a:prstGeom>
          <a:noFill/>
          <a:ln w="9525">
            <a:noFill/>
          </a:ln>
        </p:spPr>
      </p:pic>
    </p:spTree>
  </p:cSld>
  <p:clrMapOvr>
    <a:masterClrMapping/>
  </p:clrMapOvr>
  <p:transition>
    <p:comb/>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овое поле 2"/>
          <p:cNvSpPr txBox="1"/>
          <p:nvPr/>
        </p:nvSpPr>
        <p:spPr>
          <a:xfrm>
            <a:off x="4572000" y="476885"/>
            <a:ext cx="4488180" cy="2245360"/>
          </a:xfrm>
          <a:prstGeom prst="rect">
            <a:avLst/>
          </a:prstGeom>
        </p:spPr>
        <p:txBody>
          <a:bodyPr wrap="square">
            <a:spAutoFit/>
          </a:bodyPr>
          <a:p>
            <a:pPr indent="0" algn="ctr" defTabSz="266700">
              <a:spcBef>
                <a:spcPct val="0"/>
              </a:spcBef>
              <a:spcAft>
                <a:spcPct val="0"/>
              </a:spcAft>
            </a:pPr>
            <a:r>
              <a:rPr sz="2000" b="1">
                <a:solidFill>
                  <a:srgbClr val="000000"/>
                </a:solidFill>
                <a:latin typeface="Arial" panose="020B0604020202020204" pitchFamily="34" charset="0"/>
                <a:ea typeface="Times New Roman" panose="02020603050405020304"/>
                <a:cs typeface="Arial" panose="020B0604020202020204" pitchFamily="34" charset="0"/>
              </a:rPr>
              <a:t>3. Отделить бойковый механизм</a:t>
            </a:r>
            <a:r>
              <a:rPr lang="ru-RU" sz="2000" b="1">
                <a:solidFill>
                  <a:srgbClr val="000000"/>
                </a:solidFill>
                <a:latin typeface="Arial" panose="020B0604020202020204" pitchFamily="34" charset="0"/>
                <a:ea typeface="Times New Roman" panose="02020603050405020304"/>
                <a:cs typeface="Arial" panose="020B0604020202020204" pitchFamily="34" charset="0"/>
              </a:rPr>
              <a:t>.</a:t>
            </a:r>
            <a:endParaRPr sz="2000" b="1">
              <a:solidFill>
                <a:srgbClr val="000000"/>
              </a:solidFill>
              <a:latin typeface="Arial" panose="020B0604020202020204" pitchFamily="34" charset="0"/>
              <a:ea typeface="Times New Roman" panose="02020603050405020304"/>
              <a:cs typeface="Arial" panose="020B0604020202020204" pitchFamily="34" charset="0"/>
            </a:endParaRPr>
          </a:p>
          <a:p>
            <a:pPr indent="0" algn="just" defTabSz="266700">
              <a:spcBef>
                <a:spcPct val="0"/>
              </a:spcBef>
              <a:spcAft>
                <a:spcPct val="0"/>
              </a:spcAft>
            </a:pPr>
            <a:r>
              <a:rPr sz="2000" b="1">
                <a:solidFill>
                  <a:srgbClr val="000000"/>
                </a:solidFill>
                <a:latin typeface="Arial" panose="020B0604020202020204" pitchFamily="34" charset="0"/>
                <a:ea typeface="Times New Roman" panose="02020603050405020304"/>
                <a:cs typeface="Arial" panose="020B0604020202020204" pitchFamily="34" charset="0"/>
              </a:rPr>
              <a:t>    </a:t>
            </a:r>
            <a:r>
              <a:rPr sz="2000">
                <a:solidFill>
                  <a:srgbClr val="000000"/>
                </a:solidFill>
                <a:latin typeface="Arial" panose="020B0604020202020204" pitchFamily="34" charset="0"/>
                <a:ea typeface="Times New Roman" panose="02020603050405020304"/>
                <a:cs typeface="Arial" panose="020B0604020202020204" pitchFamily="34" charset="0"/>
              </a:rPr>
              <a:t>Удерживая ствол левой рукой, правой рукой с помощью ключа-отвёртки вывинтить ниппель и вынуть из основания бойкового механизма боёк, пружину бойка и опорную втулку.</a:t>
            </a:r>
            <a:endParaRPr sz="2000">
              <a:solidFill>
                <a:srgbClr val="000000"/>
              </a:solidFill>
              <a:latin typeface="Arial" panose="020B0604020202020204" pitchFamily="34" charset="0"/>
              <a:ea typeface="Times New Roman" panose="02020603050405020304"/>
              <a:cs typeface="Arial" panose="020B0604020202020204" pitchFamily="34" charset="0"/>
            </a:endParaRPr>
          </a:p>
        </p:txBody>
      </p:sp>
      <p:sp>
        <p:nvSpPr>
          <p:cNvPr id="6" name="Текстовое поле 5"/>
          <p:cNvSpPr txBox="1"/>
          <p:nvPr/>
        </p:nvSpPr>
        <p:spPr>
          <a:xfrm>
            <a:off x="50165" y="3645535"/>
            <a:ext cx="4399915" cy="2776855"/>
          </a:xfrm>
          <a:prstGeom prst="rect">
            <a:avLst/>
          </a:prstGeom>
        </p:spPr>
        <p:txBody>
          <a:bodyPr wrap="square">
            <a:noAutofit/>
          </a:bodyPr>
          <a:p>
            <a:pPr indent="0" algn="ctr" defTabSz="266700">
              <a:spcBef>
                <a:spcPct val="0"/>
              </a:spcBef>
              <a:spcAft>
                <a:spcPct val="0"/>
              </a:spcAft>
            </a:pPr>
            <a:r>
              <a:rPr sz="2000" b="1">
                <a:solidFill>
                  <a:srgbClr val="000000"/>
                </a:solidFill>
                <a:latin typeface="Arial" panose="020B0604020202020204" pitchFamily="34" charset="0"/>
                <a:ea typeface="Times New Roman" panose="02020603050405020304"/>
                <a:cs typeface="Arial" panose="020B0604020202020204" pitchFamily="34" charset="0"/>
                <a:sym typeface="+mn-ea"/>
              </a:rPr>
              <a:t>4. Отделить крышку корпуса </a:t>
            </a:r>
            <a:endParaRPr sz="2000" b="1">
              <a:solidFill>
                <a:srgbClr val="000000"/>
              </a:solidFill>
              <a:latin typeface="Arial" panose="020B0604020202020204" pitchFamily="34" charset="0"/>
              <a:ea typeface="Times New Roman" panose="02020603050405020304"/>
              <a:cs typeface="Arial" panose="020B0604020202020204" pitchFamily="34" charset="0"/>
              <a:sym typeface="+mn-ea"/>
            </a:endParaRPr>
          </a:p>
          <a:p>
            <a:pPr indent="0" algn="ctr" defTabSz="266700">
              <a:spcBef>
                <a:spcPct val="0"/>
              </a:spcBef>
              <a:spcAft>
                <a:spcPct val="0"/>
              </a:spcAft>
            </a:pPr>
            <a:r>
              <a:rPr sz="2000" b="1">
                <a:solidFill>
                  <a:srgbClr val="000000"/>
                </a:solidFill>
                <a:latin typeface="Arial" panose="020B0604020202020204" pitchFamily="34" charset="0"/>
                <a:ea typeface="Times New Roman" panose="02020603050405020304"/>
                <a:cs typeface="Arial" panose="020B0604020202020204" pitchFamily="34" charset="0"/>
                <a:sym typeface="+mn-ea"/>
              </a:rPr>
              <a:t>   ударно-спускового механизма</a:t>
            </a:r>
            <a:r>
              <a:rPr lang="ru-RU" sz="2000" b="1">
                <a:solidFill>
                  <a:srgbClr val="000000"/>
                </a:solidFill>
                <a:latin typeface="Arial" panose="020B0604020202020204" pitchFamily="34" charset="0"/>
                <a:ea typeface="Times New Roman" panose="02020603050405020304"/>
                <a:cs typeface="Arial" panose="020B0604020202020204" pitchFamily="34" charset="0"/>
                <a:sym typeface="+mn-ea"/>
              </a:rPr>
              <a:t>.</a:t>
            </a:r>
            <a:endParaRPr sz="2000">
              <a:solidFill>
                <a:srgbClr val="000000"/>
              </a:solidFill>
              <a:latin typeface="Arial" panose="020B0604020202020204" pitchFamily="34" charset="0"/>
              <a:ea typeface="Times New Roman" panose="02020603050405020304"/>
              <a:cs typeface="Arial" panose="020B0604020202020204" pitchFamily="34" charset="0"/>
              <a:sym typeface="+mn-ea"/>
            </a:endParaRPr>
          </a:p>
          <a:p>
            <a:pPr indent="0" algn="just" defTabSz="266700">
              <a:spcBef>
                <a:spcPct val="0"/>
              </a:spcBef>
              <a:spcAft>
                <a:spcPct val="0"/>
              </a:spcAft>
            </a:pPr>
            <a:r>
              <a:rPr sz="2000">
                <a:solidFill>
                  <a:srgbClr val="000000"/>
                </a:solidFill>
                <a:latin typeface="Arial" panose="020B0604020202020204" pitchFamily="34" charset="0"/>
                <a:ea typeface="Times New Roman" panose="02020603050405020304"/>
                <a:cs typeface="Arial" panose="020B0604020202020204" pitchFamily="34" charset="0"/>
                <a:sym typeface="+mn-ea"/>
              </a:rPr>
              <a:t>                                                     Взять   ударно-спусковой   механизм   в  левую  руку,  правой</a:t>
            </a:r>
            <a:r>
              <a:rPr lang="ru-RU" sz="2000">
                <a:solidFill>
                  <a:srgbClr val="000000"/>
                </a:solidFill>
                <a:latin typeface="Arial" panose="020B0604020202020204" pitchFamily="34" charset="0"/>
                <a:ea typeface="Times New Roman" panose="02020603050405020304"/>
                <a:cs typeface="Arial" panose="020B0604020202020204" pitchFamily="34" charset="0"/>
                <a:sym typeface="+mn-ea"/>
              </a:rPr>
              <a:t> </a:t>
            </a:r>
            <a:r>
              <a:rPr sz="2000">
                <a:solidFill>
                  <a:srgbClr val="000000"/>
                </a:solidFill>
                <a:latin typeface="Arial" panose="020B0604020202020204" pitchFamily="34" charset="0"/>
                <a:ea typeface="Times New Roman" panose="02020603050405020304"/>
                <a:cs typeface="Arial" panose="020B0604020202020204" pitchFamily="34" charset="0"/>
                <a:sym typeface="+mn-ea"/>
              </a:rPr>
              <a:t>                                                  рукой  с  помощью  ключа-отвёртки  вывинтить  четыре   винта  и  снять крышку ударно-спускового механизма.</a:t>
            </a:r>
            <a:endParaRPr sz="2000">
              <a:solidFill>
                <a:srgbClr val="000000"/>
              </a:solidFill>
              <a:latin typeface="Arial" panose="020B0604020202020204" pitchFamily="34" charset="0"/>
              <a:ea typeface="Times New Roman" panose="02020603050405020304"/>
              <a:cs typeface="Arial" panose="020B0604020202020204" pitchFamily="34" charset="0"/>
              <a:sym typeface="+mn-ea"/>
            </a:endParaRPr>
          </a:p>
        </p:txBody>
      </p:sp>
      <p:pic>
        <p:nvPicPr>
          <p:cNvPr id="2" name="Изображение -2147482621" descr="IMG_2349"/>
          <p:cNvPicPr>
            <a:picLocks noChangeAspect="1"/>
          </p:cNvPicPr>
          <p:nvPr/>
        </p:nvPicPr>
        <p:blipFill>
          <a:blip r:embed="rId1"/>
          <a:stretch>
            <a:fillRect/>
          </a:stretch>
        </p:blipFill>
        <p:spPr>
          <a:xfrm>
            <a:off x="35560" y="45085"/>
            <a:ext cx="4456430" cy="3240405"/>
          </a:xfrm>
          <a:prstGeom prst="rect">
            <a:avLst/>
          </a:prstGeom>
          <a:noFill/>
          <a:ln w="9525">
            <a:noFill/>
          </a:ln>
        </p:spPr>
      </p:pic>
      <p:pic>
        <p:nvPicPr>
          <p:cNvPr id="4" name="Изображение -2147482620" descr="IMG_2364"/>
          <p:cNvPicPr>
            <a:picLocks noChangeAspect="1"/>
          </p:cNvPicPr>
          <p:nvPr/>
        </p:nvPicPr>
        <p:blipFill>
          <a:blip r:embed="rId2"/>
          <a:stretch>
            <a:fillRect/>
          </a:stretch>
        </p:blipFill>
        <p:spPr>
          <a:xfrm>
            <a:off x="4450080" y="3166110"/>
            <a:ext cx="4609465" cy="3592195"/>
          </a:xfrm>
          <a:prstGeom prst="rect">
            <a:avLst/>
          </a:prstGeom>
          <a:noFill/>
          <a:ln w="9525">
            <a:noFill/>
          </a:ln>
        </p:spPr>
      </p:pic>
    </p:spTree>
  </p:cSld>
  <p:clrMapOvr>
    <a:masterClrMapping/>
  </p:clrMapOvr>
  <p:transition>
    <p:comb/>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36" name="TextBox 3"/>
          <p:cNvSpPr txBox="1">
            <a:spLocks noChangeArrowheads="1"/>
          </p:cNvSpPr>
          <p:nvPr/>
        </p:nvSpPr>
        <p:spPr bwMode="auto">
          <a:xfrm>
            <a:off x="0" y="16510"/>
            <a:ext cx="91363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0000"/>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eaLnBrk="0" hangingPunct="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eaLnBrk="0" hangingPunct="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eaLnBrk="0" hangingPunct="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eaLnBrk="0" hangingPunct="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ru-RU" altLang="ru-RU" sz="2400" b="1">
                <a:latin typeface="Arial" panose="020B0604020202020204" pitchFamily="34" charset="0"/>
              </a:rPr>
              <a:t>Временные показатели неполной разборки  РПГ-7</a:t>
            </a:r>
            <a:endParaRPr lang="ru-RU" altLang="ru-RU" sz="2400" b="1">
              <a:latin typeface="Arial" panose="020B0604020202020204" pitchFamily="34" charset="0"/>
            </a:endParaRPr>
          </a:p>
        </p:txBody>
      </p:sp>
      <p:graphicFrame>
        <p:nvGraphicFramePr>
          <p:cNvPr id="2" name="Таблица 1"/>
          <p:cNvGraphicFramePr/>
          <p:nvPr>
            <p:custDataLst>
              <p:tags r:id="rId1"/>
            </p:custDataLst>
          </p:nvPr>
        </p:nvGraphicFramePr>
        <p:xfrm>
          <a:off x="33020" y="404495"/>
          <a:ext cx="9103360" cy="2240915"/>
        </p:xfrm>
        <a:graphic>
          <a:graphicData uri="http://schemas.openxmlformats.org/drawingml/2006/table">
            <a:tbl>
              <a:tblPr/>
              <a:tblGrid>
                <a:gridCol w="3124835"/>
                <a:gridCol w="1993265"/>
                <a:gridCol w="1992630"/>
                <a:gridCol w="1992630"/>
              </a:tblGrid>
              <a:tr h="770890">
                <a:tc>
                  <a:txBody>
                    <a:bodyPr/>
                    <a:p>
                      <a:pPr algn="ctr">
                        <a:spcBef>
                          <a:spcPct val="0"/>
                        </a:spcBef>
                        <a:spcAft>
                          <a:spcPct val="0"/>
                        </a:spcAft>
                      </a:pPr>
                      <a:endParaRPr sz="2000" b="1">
                        <a:latin typeface="Arial" panose="020B0604020202020204" pitchFamily="34" charset="0"/>
                        <a:ea typeface="Times New Roman" panose="02020603050405020304"/>
                        <a:cs typeface="Arial" panose="020B0604020202020204" pitchFamily="34" charset="0"/>
                      </a:endParaRPr>
                    </a:p>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Оценка </a:t>
                      </a:r>
                      <a:endParaRPr sz="2000" b="1">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В нормальных условиях</a:t>
                      </a:r>
                      <a:endParaRPr sz="2000" b="1">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В ОЗК</a:t>
                      </a:r>
                      <a:endParaRPr sz="2000" b="1">
                        <a:latin typeface="Arial" panose="020B0604020202020204" pitchFamily="34" charset="0"/>
                        <a:ea typeface="Times New Roman" panose="02020603050405020304"/>
                        <a:cs typeface="Arial" panose="020B0604020202020204" pitchFamily="34" charset="0"/>
                      </a:endParaRPr>
                    </a:p>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+25%</a:t>
                      </a:r>
                      <a:endParaRPr sz="2000" b="1">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В противогазе</a:t>
                      </a:r>
                      <a:endParaRPr sz="2000" b="1">
                        <a:latin typeface="Arial" panose="020B0604020202020204" pitchFamily="34" charset="0"/>
                        <a:ea typeface="Times New Roman" panose="02020603050405020304"/>
                        <a:cs typeface="Arial" panose="020B0604020202020204" pitchFamily="34" charset="0"/>
                      </a:endParaRPr>
                    </a:p>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+10%</a:t>
                      </a:r>
                      <a:endParaRPr sz="2000" b="1">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r>
              <a:tr h="467995">
                <a:tc>
                  <a:txBody>
                    <a:bodyPr/>
                    <a:p>
                      <a:pPr marL="0" indent="0" algn="ctr">
                        <a:spcBef>
                          <a:spcPct val="0"/>
                        </a:spcBef>
                        <a:spcAft>
                          <a:spcPct val="0"/>
                        </a:spcAft>
                      </a:pPr>
                      <a:r>
                        <a:rPr sz="2000" b="1">
                          <a:solidFill>
                            <a:srgbClr val="FF0000"/>
                          </a:solidFill>
                          <a:latin typeface="Arial" panose="020B0604020202020204" pitchFamily="34" charset="0"/>
                          <a:ea typeface="Times New Roman" panose="02020603050405020304"/>
                          <a:cs typeface="Arial" panose="020B0604020202020204" pitchFamily="34" charset="0"/>
                        </a:rPr>
                        <a:t>Отлично</a:t>
                      </a:r>
                      <a:endParaRPr sz="2000" b="1">
                        <a:solidFill>
                          <a:srgbClr val="FF0000"/>
                        </a:solidFill>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55 с</a:t>
                      </a:r>
                      <a:endParaRPr sz="2000" b="1">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69 с</a:t>
                      </a:r>
                      <a:endParaRPr sz="2000" b="1">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61 с</a:t>
                      </a:r>
                      <a:endParaRPr sz="2000" b="1">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r>
              <a:tr h="467360">
                <a:tc>
                  <a:txBody>
                    <a:bodyPr/>
                    <a:p>
                      <a:pPr marL="0" indent="0" algn="ctr">
                        <a:spcBef>
                          <a:spcPct val="0"/>
                        </a:spcBef>
                        <a:spcAft>
                          <a:spcPct val="0"/>
                        </a:spcAft>
                      </a:pPr>
                      <a:r>
                        <a:rPr sz="2000" b="1">
                          <a:solidFill>
                            <a:srgbClr val="00B050"/>
                          </a:solidFill>
                          <a:latin typeface="Arial" panose="020B0604020202020204" pitchFamily="34" charset="0"/>
                          <a:ea typeface="Times New Roman" panose="02020603050405020304"/>
                          <a:cs typeface="Arial" panose="020B0604020202020204" pitchFamily="34" charset="0"/>
                        </a:rPr>
                        <a:t>Хорошо</a:t>
                      </a:r>
                      <a:endParaRPr sz="2000" b="1">
                        <a:solidFill>
                          <a:srgbClr val="00B050"/>
                        </a:solidFill>
                        <a:latin typeface="Arial" panose="020B0604020202020204" pitchFamily="34" charset="0"/>
                        <a:ea typeface="Times New Roman" panose="02020603050405020304"/>
                        <a:cs typeface="Arial" panose="020B0604020202020204" pitchFamily="34" charset="0"/>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1 мин</a:t>
                      </a:r>
                      <a:endParaRPr sz="2000" b="1">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1 мин 15 с</a:t>
                      </a:r>
                      <a:endParaRPr sz="2000" b="1">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1 мин 6 с</a:t>
                      </a:r>
                      <a:endParaRPr sz="2000" b="1">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r>
              <a:tr h="534670">
                <a:tc>
                  <a:txBody>
                    <a:bodyPr/>
                    <a:p>
                      <a:pPr marL="0" indent="0" algn="ctr">
                        <a:spcBef>
                          <a:spcPct val="0"/>
                        </a:spcBef>
                        <a:spcAft>
                          <a:spcPct val="0"/>
                        </a:spcAft>
                      </a:pPr>
                      <a:r>
                        <a:rPr sz="2000" b="1">
                          <a:solidFill>
                            <a:srgbClr val="1F497D"/>
                          </a:solidFill>
                          <a:latin typeface="Arial" panose="020B0604020202020204" pitchFamily="34" charset="0"/>
                          <a:ea typeface="Times New Roman" panose="02020603050405020304"/>
                          <a:cs typeface="Arial" panose="020B0604020202020204" pitchFamily="34" charset="0"/>
                        </a:rPr>
                        <a:t>Удовлетворительно </a:t>
                      </a:r>
                      <a:endParaRPr sz="2000" b="1">
                        <a:solidFill>
                          <a:srgbClr val="1F497D"/>
                        </a:solidFill>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1 мин 10 с</a:t>
                      </a:r>
                      <a:endParaRPr sz="2000" b="1">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1 мин 28 с</a:t>
                      </a:r>
                      <a:endParaRPr sz="2000" b="1">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0" indent="0" algn="ctr">
                        <a:spcBef>
                          <a:spcPct val="0"/>
                        </a:spcBef>
                        <a:spcAft>
                          <a:spcPct val="0"/>
                        </a:spcAft>
                      </a:pPr>
                      <a:r>
                        <a:rPr sz="2000" b="1">
                          <a:latin typeface="Arial" panose="020B0604020202020204" pitchFamily="34" charset="0"/>
                          <a:ea typeface="Times New Roman" panose="02020603050405020304"/>
                          <a:cs typeface="Arial" panose="020B0604020202020204" pitchFamily="34" charset="0"/>
                        </a:rPr>
                        <a:t>1 мин 17 с</a:t>
                      </a:r>
                      <a:endParaRPr sz="2000" b="1">
                        <a:latin typeface="Arial" panose="020B0604020202020204" pitchFamily="34" charset="0"/>
                        <a:ea typeface="Times New Roman" panose="02020603050405020304"/>
                        <a:cs typeface="Arial" panose="020B0604020202020204" pitchFamily="34" charset="0"/>
                      </a:endParaRPr>
                    </a:p>
                  </a:txBody>
                  <a:tcPr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r>
            </a:tbl>
          </a:graphicData>
        </a:graphic>
      </p:graphicFrame>
      <p:sp>
        <p:nvSpPr>
          <p:cNvPr id="3" name="Текстовое поле 2"/>
          <p:cNvSpPr txBox="1"/>
          <p:nvPr/>
        </p:nvSpPr>
        <p:spPr>
          <a:xfrm>
            <a:off x="3810" y="2895600"/>
            <a:ext cx="9140190" cy="1198880"/>
          </a:xfrm>
          <a:prstGeom prst="rect">
            <a:avLst/>
          </a:prstGeom>
        </p:spPr>
        <p:txBody>
          <a:bodyPr wrap="square">
            <a:spAutoFit/>
          </a:bodyPr>
          <a:p>
            <a:pPr marL="0" indent="0" algn="just" defTabSz="266700">
              <a:spcBef>
                <a:spcPct val="0"/>
              </a:spcBef>
              <a:spcAft>
                <a:spcPct val="0"/>
              </a:spcAft>
            </a:pPr>
            <a:r>
              <a:rPr b="1" i="1">
                <a:latin typeface="Arial" panose="020B0604020202020204" pitchFamily="34" charset="0"/>
                <a:ea typeface="Times New Roman" panose="02020603050405020304"/>
                <a:cs typeface="Arial" panose="020B0604020202020204" pitchFamily="34" charset="0"/>
              </a:rPr>
              <a:t>При Т</a:t>
            </a:r>
            <a:r>
              <a:rPr b="1" i="1" baseline="-25000">
                <a:latin typeface="Arial" panose="020B0604020202020204" pitchFamily="34" charset="0"/>
                <a:ea typeface="Times New Roman" panose="02020603050405020304"/>
                <a:cs typeface="Arial" panose="020B0604020202020204" pitchFamily="34" charset="0"/>
              </a:rPr>
              <a:t>В</a:t>
            </a:r>
            <a:r>
              <a:rPr b="1" i="1">
                <a:latin typeface="Arial" panose="020B0604020202020204" pitchFamily="34" charset="0"/>
                <a:ea typeface="Times New Roman" panose="02020603050405020304"/>
                <a:cs typeface="Arial" panose="020B0604020202020204" pitchFamily="34" charset="0"/>
              </a:rPr>
              <a:t>=-10</a:t>
            </a:r>
            <a:r>
              <a:rPr b="1" i="1" baseline="30000">
                <a:latin typeface="Arial" panose="020B0604020202020204" pitchFamily="34" charset="0"/>
                <a:ea typeface="Times New Roman" panose="02020603050405020304"/>
                <a:cs typeface="Arial" panose="020B0604020202020204" pitchFamily="34" charset="0"/>
              </a:rPr>
              <a:t>0</a:t>
            </a:r>
            <a:r>
              <a:rPr b="1" i="1">
                <a:latin typeface="Arial" panose="020B0604020202020204" pitchFamily="34" charset="0"/>
                <a:ea typeface="Times New Roman" panose="02020603050405020304"/>
                <a:cs typeface="Arial" panose="020B0604020202020204" pitchFamily="34" charset="0"/>
              </a:rPr>
              <a:t>С и ниже и при Т</a:t>
            </a:r>
            <a:r>
              <a:rPr b="1" i="1" baseline="-25000">
                <a:latin typeface="Arial" panose="020B0604020202020204" pitchFamily="34" charset="0"/>
                <a:ea typeface="Times New Roman" panose="02020603050405020304"/>
                <a:cs typeface="Arial" panose="020B0604020202020204" pitchFamily="34" charset="0"/>
              </a:rPr>
              <a:t>В</a:t>
            </a:r>
            <a:r>
              <a:rPr b="1" i="1">
                <a:latin typeface="Arial" panose="020B0604020202020204" pitchFamily="34" charset="0"/>
                <a:ea typeface="Times New Roman" panose="02020603050405020304"/>
                <a:cs typeface="Arial" panose="020B0604020202020204" pitchFamily="34" charset="0"/>
              </a:rPr>
              <a:t>=+30</a:t>
            </a:r>
            <a:r>
              <a:rPr b="1" i="1" baseline="30000">
                <a:latin typeface="Arial" panose="020B0604020202020204" pitchFamily="34" charset="0"/>
                <a:ea typeface="Times New Roman" panose="02020603050405020304"/>
                <a:cs typeface="Arial" panose="020B0604020202020204" pitchFamily="34" charset="0"/>
              </a:rPr>
              <a:t>0</a:t>
            </a:r>
            <a:r>
              <a:rPr b="1" i="1">
                <a:latin typeface="Arial" panose="020B0604020202020204" pitchFamily="34" charset="0"/>
                <a:ea typeface="Times New Roman" panose="02020603050405020304"/>
                <a:cs typeface="Arial" panose="020B0604020202020204" pitchFamily="34" charset="0"/>
              </a:rPr>
              <a:t>С и выше, ночью и т. д. Время на выполнение норматива увеличивается по решению руководителя занятия не менее чем на 10%, но не более чем на 30% (с учетом совокупности отрицательных условий).</a:t>
            </a:r>
            <a:endParaRPr b="1" i="1">
              <a:latin typeface="Arial" panose="020B0604020202020204" pitchFamily="34" charset="0"/>
              <a:ea typeface="Times New Roman" panose="02020603050405020304"/>
              <a:cs typeface="Arial" panose="020B0604020202020204" pitchFamily="34" charset="0"/>
            </a:endParaRPr>
          </a:p>
        </p:txBody>
      </p:sp>
      <p:sp>
        <p:nvSpPr>
          <p:cNvPr id="5" name="Текстовое поле 4"/>
          <p:cNvSpPr txBox="1"/>
          <p:nvPr/>
        </p:nvSpPr>
        <p:spPr>
          <a:xfrm>
            <a:off x="3810" y="4077335"/>
            <a:ext cx="9139555" cy="2245360"/>
          </a:xfrm>
          <a:prstGeom prst="rect">
            <a:avLst/>
          </a:prstGeom>
        </p:spPr>
        <p:txBody>
          <a:bodyPr wrap="square">
            <a:spAutoFit/>
          </a:bodyPr>
          <a:p>
            <a:pPr marL="0" indent="0" algn="ctr" defTabSz="266700">
              <a:spcBef>
                <a:spcPct val="0"/>
              </a:spcBef>
              <a:spcAft>
                <a:spcPct val="0"/>
              </a:spcAft>
            </a:pPr>
            <a:r>
              <a:rPr sz="2000" b="1">
                <a:solidFill>
                  <a:srgbClr val="FF0000"/>
                </a:solidFill>
                <a:latin typeface="Arial" panose="020B0604020202020204" pitchFamily="34" charset="0"/>
                <a:ea typeface="Times New Roman" panose="02020603050405020304"/>
                <a:cs typeface="Arial" panose="020B0604020202020204" pitchFamily="34" charset="0"/>
              </a:rPr>
              <a:t>Условия выполнения норматива</a:t>
            </a:r>
            <a:endParaRPr sz="2000" b="1">
              <a:latin typeface="Arial" panose="020B0604020202020204" pitchFamily="34" charset="0"/>
              <a:ea typeface="Times New Roman" panose="02020603050405020304"/>
              <a:cs typeface="Arial" panose="020B0604020202020204" pitchFamily="34" charset="0"/>
            </a:endParaRPr>
          </a:p>
          <a:p>
            <a:pPr marL="0" indent="0" algn="just" defTabSz="266700">
              <a:spcBef>
                <a:spcPct val="0"/>
              </a:spcBef>
              <a:spcAft>
                <a:spcPct val="0"/>
              </a:spcAft>
            </a:pPr>
            <a:r>
              <a:rPr lang="ru-RU" sz="2000">
                <a:latin typeface="Arial" panose="020B0604020202020204" pitchFamily="34" charset="0"/>
                <a:ea typeface="Wingdings" panose="05000000000000000000"/>
                <a:cs typeface="Arial" panose="020B0604020202020204" pitchFamily="34" charset="0"/>
              </a:rPr>
              <a:t>1.</a:t>
            </a:r>
            <a:r>
              <a:rPr sz="2000">
                <a:latin typeface="Arial" panose="020B0604020202020204" pitchFamily="34" charset="0"/>
                <a:ea typeface="Wingdings" panose="05000000000000000000"/>
                <a:cs typeface="Arial" panose="020B0604020202020204" pitchFamily="34" charset="0"/>
              </a:rPr>
              <a:t> </a:t>
            </a:r>
            <a:r>
              <a:rPr sz="2000" i="1">
                <a:latin typeface="Arial" panose="020B0604020202020204" pitchFamily="34" charset="0"/>
                <a:ea typeface="Times New Roman" panose="02020603050405020304"/>
                <a:cs typeface="Arial" panose="020B0604020202020204" pitchFamily="34" charset="0"/>
              </a:rPr>
              <a:t></a:t>
            </a:r>
            <a:r>
              <a:rPr sz="2000">
                <a:latin typeface="Arial" panose="020B0604020202020204" pitchFamily="34" charset="0"/>
                <a:ea typeface="Times New Roman" panose="02020603050405020304"/>
                <a:cs typeface="Arial" panose="020B0604020202020204" pitchFamily="34" charset="0"/>
              </a:rPr>
              <a:t>Оружие разобрано. Части и механизмы аккуратно разложены на подстилке.  Обучаемый находится у оружия.</a:t>
            </a:r>
            <a:endParaRPr sz="2000">
              <a:latin typeface="Arial" panose="020B0604020202020204" pitchFamily="34" charset="0"/>
              <a:ea typeface="Times New Roman" panose="02020603050405020304"/>
              <a:cs typeface="Arial" panose="020B0604020202020204" pitchFamily="34" charset="0"/>
            </a:endParaRPr>
          </a:p>
          <a:p>
            <a:pPr marL="0" indent="0" algn="just" defTabSz="266700">
              <a:spcBef>
                <a:spcPct val="0"/>
              </a:spcBef>
              <a:spcAft>
                <a:spcPct val="0"/>
              </a:spcAft>
            </a:pPr>
            <a:r>
              <a:rPr lang="ru-RU" sz="2000">
                <a:latin typeface="Arial" panose="020B0604020202020204" pitchFamily="34" charset="0"/>
                <a:ea typeface="Times New Roman" panose="02020603050405020304"/>
                <a:cs typeface="Arial" panose="020B0604020202020204" pitchFamily="34" charset="0"/>
              </a:rPr>
              <a:t>2. </a:t>
            </a:r>
            <a:r>
              <a:rPr sz="2000">
                <a:latin typeface="Arial" panose="020B0604020202020204" pitchFamily="34" charset="0"/>
                <a:ea typeface="Times New Roman" panose="02020603050405020304"/>
                <a:cs typeface="Arial" panose="020B0604020202020204" pitchFamily="34" charset="0"/>
              </a:rPr>
              <a:t>Время отсчитывается от команды </a:t>
            </a:r>
            <a:r>
              <a:rPr sz="2000" i="1">
                <a:solidFill>
                  <a:srgbClr val="FF0000"/>
                </a:solidFill>
                <a:latin typeface="Arial" panose="020B0604020202020204" pitchFamily="34" charset="0"/>
                <a:ea typeface="Times New Roman" panose="02020603050405020304"/>
                <a:cs typeface="Arial" panose="020B0604020202020204" pitchFamily="34" charset="0"/>
              </a:rPr>
              <a:t>«К сборке оружия приступить»</a:t>
            </a:r>
            <a:r>
              <a:rPr sz="2000">
                <a:latin typeface="Arial" panose="020B0604020202020204" pitchFamily="34" charset="0"/>
                <a:ea typeface="Times New Roman" panose="02020603050405020304"/>
                <a:cs typeface="Arial" panose="020B0604020202020204" pitchFamily="34" charset="0"/>
              </a:rPr>
              <a:t> до доклада обучаемого </a:t>
            </a:r>
            <a:r>
              <a:rPr sz="2000" i="1">
                <a:solidFill>
                  <a:srgbClr val="FF0000"/>
                </a:solidFill>
                <a:latin typeface="Arial" panose="020B0604020202020204" pitchFamily="34" charset="0"/>
                <a:ea typeface="Times New Roman" panose="02020603050405020304"/>
                <a:cs typeface="Arial" panose="020B0604020202020204" pitchFamily="34" charset="0"/>
              </a:rPr>
              <a:t>«Готово»</a:t>
            </a:r>
            <a:r>
              <a:rPr sz="2000">
                <a:latin typeface="Arial" panose="020B0604020202020204" pitchFamily="34" charset="0"/>
                <a:ea typeface="Times New Roman" panose="02020603050405020304"/>
                <a:cs typeface="Arial" panose="020B0604020202020204" pitchFamily="34" charset="0"/>
              </a:rPr>
              <a:t>.</a:t>
            </a:r>
            <a:endParaRPr sz="2000">
              <a:latin typeface="Arial" panose="020B0604020202020204" pitchFamily="34" charset="0"/>
              <a:ea typeface="Times New Roman" panose="02020603050405020304"/>
              <a:cs typeface="Arial" panose="020B0604020202020204" pitchFamily="34" charset="0"/>
            </a:endParaRPr>
          </a:p>
          <a:p>
            <a:pPr marL="0" indent="0" algn="just" defTabSz="266700">
              <a:spcBef>
                <a:spcPct val="0"/>
              </a:spcBef>
              <a:spcAft>
                <a:spcPct val="0"/>
              </a:spcAft>
            </a:pPr>
            <a:r>
              <a:rPr lang="ru-RU" sz="2000">
                <a:latin typeface="Arial" panose="020B0604020202020204" pitchFamily="34" charset="0"/>
                <a:ea typeface="Times New Roman" panose="02020603050405020304"/>
                <a:cs typeface="Arial" panose="020B0604020202020204" pitchFamily="34" charset="0"/>
              </a:rPr>
              <a:t>3.    </a:t>
            </a:r>
            <a:r>
              <a:rPr sz="2000">
                <a:latin typeface="Arial" panose="020B0604020202020204" pitchFamily="34" charset="0"/>
                <a:ea typeface="Times New Roman" panose="02020603050405020304"/>
                <a:cs typeface="Arial" panose="020B0604020202020204" pitchFamily="34" charset="0"/>
              </a:rPr>
              <a:t>Сборку </a:t>
            </a:r>
            <a:r>
              <a:rPr lang="ru-RU" sz="2000">
                <a:latin typeface="Arial" panose="020B0604020202020204" pitchFamily="34" charset="0"/>
                <a:ea typeface="Times New Roman" panose="02020603050405020304"/>
                <a:cs typeface="Arial" panose="020B0604020202020204" pitchFamily="34" charset="0"/>
              </a:rPr>
              <a:t>гранатаме</a:t>
            </a:r>
            <a:r>
              <a:rPr lang="ru-RU" sz="2000">
                <a:latin typeface="Arial" panose="020B0604020202020204" pitchFamily="34" charset="0"/>
                <a:ea typeface="Times New Roman" panose="02020603050405020304"/>
                <a:cs typeface="Arial" panose="020B0604020202020204" pitchFamily="34" charset="0"/>
              </a:rPr>
              <a:t>та</a:t>
            </a:r>
            <a:r>
              <a:rPr sz="2000">
                <a:latin typeface="Arial" panose="020B0604020202020204" pitchFamily="34" charset="0"/>
                <a:ea typeface="Times New Roman" panose="02020603050405020304"/>
                <a:cs typeface="Arial" panose="020B0604020202020204" pitchFamily="34" charset="0"/>
              </a:rPr>
              <a:t> производить без излишних усилий и резких ударов, сличая номера на его частях.</a:t>
            </a:r>
            <a:endParaRPr sz="2000">
              <a:latin typeface="Arial" panose="020B0604020202020204" pitchFamily="34" charset="0"/>
              <a:ea typeface="Times New Roman" panose="02020603050405020304"/>
              <a:cs typeface="Arial" panose="020B0604020202020204" pitchFamily="34" charset="0"/>
            </a:endParaRPr>
          </a:p>
        </p:txBody>
      </p:sp>
    </p:spTree>
  </p:cSld>
  <p:clrMapOvr>
    <a:masterClrMapping/>
  </p:clrMapOvr>
  <p:transition>
    <p:comb/>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овое поле 2"/>
          <p:cNvSpPr txBox="1"/>
          <p:nvPr/>
        </p:nvSpPr>
        <p:spPr>
          <a:xfrm>
            <a:off x="4730115" y="836930"/>
            <a:ext cx="4370705" cy="1630045"/>
          </a:xfrm>
          <a:prstGeom prst="rect">
            <a:avLst/>
          </a:prstGeom>
        </p:spPr>
        <p:txBody>
          <a:bodyPr wrap="square">
            <a:spAutoFit/>
          </a:bodyPr>
          <a:p>
            <a:pPr indent="0" algn="ctr" defTabSz="266700">
              <a:spcBef>
                <a:spcPct val="0"/>
              </a:spcBef>
              <a:spcAft>
                <a:spcPct val="0"/>
              </a:spcAft>
            </a:pPr>
            <a:r>
              <a:rPr sz="2000" b="1">
                <a:solidFill>
                  <a:srgbClr val="000000"/>
                </a:solidFill>
                <a:latin typeface="Arial" panose="020B0604020202020204" pitchFamily="34" charset="0"/>
                <a:ea typeface="Times New Roman" panose="02020603050405020304"/>
                <a:cs typeface="Arial" panose="020B0604020202020204" pitchFamily="34" charset="0"/>
              </a:rPr>
              <a:t>1. Присоединить крышку корпуса ударно-спускового механизма</a:t>
            </a:r>
            <a:r>
              <a:rPr lang="ru-RU" sz="2000" b="1">
                <a:solidFill>
                  <a:srgbClr val="000000"/>
                </a:solidFill>
                <a:latin typeface="Arial" panose="020B0604020202020204" pitchFamily="34" charset="0"/>
                <a:ea typeface="Times New Roman" panose="02020603050405020304"/>
                <a:cs typeface="Arial" panose="020B0604020202020204" pitchFamily="34" charset="0"/>
              </a:rPr>
              <a:t>.</a:t>
            </a:r>
            <a:endParaRPr sz="2000" b="1">
              <a:solidFill>
                <a:srgbClr val="000000"/>
              </a:solidFill>
              <a:latin typeface="Arial" panose="020B0604020202020204" pitchFamily="34" charset="0"/>
              <a:ea typeface="Times New Roman" panose="02020603050405020304"/>
              <a:cs typeface="Arial" panose="020B0604020202020204" pitchFamily="34" charset="0"/>
            </a:endParaRPr>
          </a:p>
          <a:p>
            <a:pPr indent="0" algn="just" defTabSz="266700">
              <a:spcBef>
                <a:spcPct val="0"/>
              </a:spcBef>
              <a:spcAft>
                <a:spcPct val="0"/>
              </a:spcAft>
            </a:pPr>
            <a:r>
              <a:rPr sz="2000" b="1">
                <a:solidFill>
                  <a:srgbClr val="000000"/>
                </a:solidFill>
                <a:latin typeface="Arial" panose="020B0604020202020204" pitchFamily="34" charset="0"/>
                <a:ea typeface="Times New Roman" panose="02020603050405020304"/>
                <a:cs typeface="Arial" panose="020B0604020202020204" pitchFamily="34" charset="0"/>
              </a:rPr>
              <a:t>    </a:t>
            </a:r>
            <a:r>
              <a:rPr sz="2000">
                <a:solidFill>
                  <a:srgbClr val="000000"/>
                </a:solidFill>
                <a:latin typeface="Arial" panose="020B0604020202020204" pitchFamily="34" charset="0"/>
                <a:ea typeface="Times New Roman" panose="02020603050405020304"/>
                <a:cs typeface="Arial" panose="020B0604020202020204" pitchFamily="34" charset="0"/>
              </a:rPr>
              <a:t>Поставить на место крышку корпуса и ввинтить четыре винта</a:t>
            </a:r>
            <a:r>
              <a:rPr lang="ru-RU" sz="2000">
                <a:solidFill>
                  <a:srgbClr val="000000"/>
                </a:solidFill>
                <a:latin typeface="Arial" panose="020B0604020202020204" pitchFamily="34" charset="0"/>
                <a:ea typeface="Times New Roman" panose="02020603050405020304"/>
                <a:cs typeface="Arial" panose="020B0604020202020204" pitchFamily="34" charset="0"/>
              </a:rPr>
              <a:t>.</a:t>
            </a:r>
            <a:endParaRPr lang="ru-RU" sz="2000">
              <a:solidFill>
                <a:srgbClr val="000000"/>
              </a:solidFill>
              <a:latin typeface="Arial" panose="020B0604020202020204" pitchFamily="34" charset="0"/>
              <a:ea typeface="Times New Roman" panose="02020603050405020304"/>
              <a:cs typeface="Arial" panose="020B0604020202020204" pitchFamily="34" charset="0"/>
            </a:endParaRPr>
          </a:p>
        </p:txBody>
      </p:sp>
      <p:sp>
        <p:nvSpPr>
          <p:cNvPr id="6" name="Текстовое поле 5"/>
          <p:cNvSpPr txBox="1"/>
          <p:nvPr/>
        </p:nvSpPr>
        <p:spPr>
          <a:xfrm>
            <a:off x="172085" y="3804920"/>
            <a:ext cx="4399915" cy="2776855"/>
          </a:xfrm>
          <a:prstGeom prst="rect">
            <a:avLst/>
          </a:prstGeom>
        </p:spPr>
        <p:txBody>
          <a:bodyPr wrap="square">
            <a:noAutofit/>
          </a:bodyPr>
          <a:p>
            <a:pPr indent="0" algn="ctr" defTabSz="266700">
              <a:spcBef>
                <a:spcPct val="0"/>
              </a:spcBef>
              <a:spcAft>
                <a:spcPct val="0"/>
              </a:spcAft>
            </a:pPr>
            <a:r>
              <a:rPr sz="2000" b="1">
                <a:solidFill>
                  <a:srgbClr val="000000"/>
                </a:solidFill>
                <a:latin typeface="Arial" panose="020B0604020202020204" pitchFamily="34" charset="0"/>
                <a:ea typeface="Times New Roman" panose="02020603050405020304"/>
                <a:cs typeface="Arial" panose="020B0604020202020204" pitchFamily="34" charset="0"/>
                <a:sym typeface="+mn-ea"/>
              </a:rPr>
              <a:t>2. Присоединить бойковый механизм</a:t>
            </a:r>
            <a:r>
              <a:rPr lang="ru-RU" sz="2000" b="1">
                <a:solidFill>
                  <a:srgbClr val="000000"/>
                </a:solidFill>
                <a:latin typeface="Arial" panose="020B0604020202020204" pitchFamily="34" charset="0"/>
                <a:ea typeface="Times New Roman" panose="02020603050405020304"/>
                <a:cs typeface="Arial" panose="020B0604020202020204" pitchFamily="34" charset="0"/>
                <a:sym typeface="+mn-ea"/>
              </a:rPr>
              <a:t>.</a:t>
            </a:r>
            <a:endParaRPr sz="2000" b="1">
              <a:solidFill>
                <a:srgbClr val="000000"/>
              </a:solidFill>
              <a:latin typeface="Arial" panose="020B0604020202020204" pitchFamily="34" charset="0"/>
              <a:ea typeface="Times New Roman" panose="02020603050405020304"/>
              <a:cs typeface="Arial" panose="020B0604020202020204" pitchFamily="34" charset="0"/>
              <a:sym typeface="+mn-ea"/>
            </a:endParaRPr>
          </a:p>
          <a:p>
            <a:pPr indent="0" algn="just" defTabSz="266700">
              <a:spcBef>
                <a:spcPct val="0"/>
              </a:spcBef>
              <a:spcAft>
                <a:spcPct val="0"/>
              </a:spcAft>
            </a:pPr>
            <a:r>
              <a:rPr sz="2000" b="1">
                <a:solidFill>
                  <a:srgbClr val="000000"/>
                </a:solidFill>
                <a:latin typeface="Arial" panose="020B0604020202020204" pitchFamily="34" charset="0"/>
                <a:ea typeface="Times New Roman" panose="02020603050405020304"/>
                <a:cs typeface="Arial" panose="020B0604020202020204" pitchFamily="34" charset="0"/>
                <a:sym typeface="+mn-ea"/>
              </a:rPr>
              <a:t>    </a:t>
            </a:r>
            <a:r>
              <a:rPr sz="2000">
                <a:solidFill>
                  <a:srgbClr val="000000"/>
                </a:solidFill>
                <a:latin typeface="Arial" panose="020B0604020202020204" pitchFamily="34" charset="0"/>
                <a:ea typeface="Times New Roman" panose="02020603050405020304"/>
                <a:cs typeface="Arial" panose="020B0604020202020204" pitchFamily="34" charset="0"/>
                <a:sym typeface="+mn-ea"/>
              </a:rPr>
              <a:t>Надеть на боёк пружину, вставить опорную втулку и боёк с пружиной в основание бойкового механизма и ввинтить ниппель ключом-отвёрткой до упора в опорную втулку</a:t>
            </a:r>
            <a:r>
              <a:rPr lang="ru-RU" sz="2000">
                <a:solidFill>
                  <a:srgbClr val="000000"/>
                </a:solidFill>
                <a:latin typeface="Arial" panose="020B0604020202020204" pitchFamily="34" charset="0"/>
                <a:ea typeface="Times New Roman" panose="02020603050405020304"/>
                <a:cs typeface="Arial" panose="020B0604020202020204" pitchFamily="34" charset="0"/>
                <a:sym typeface="+mn-ea"/>
              </a:rPr>
              <a:t>.</a:t>
            </a:r>
            <a:endParaRPr lang="ru-RU" sz="2000">
              <a:solidFill>
                <a:srgbClr val="000000"/>
              </a:solidFill>
              <a:latin typeface="Arial" panose="020B0604020202020204" pitchFamily="34" charset="0"/>
              <a:ea typeface="Times New Roman" panose="02020603050405020304"/>
              <a:cs typeface="Arial" panose="020B0604020202020204" pitchFamily="34" charset="0"/>
              <a:sym typeface="+mn-ea"/>
            </a:endParaRPr>
          </a:p>
        </p:txBody>
      </p:sp>
      <p:pic>
        <p:nvPicPr>
          <p:cNvPr id="2" name="Изображение -2147482621" descr="IMG_2349"/>
          <p:cNvPicPr>
            <a:picLocks noChangeAspect="1"/>
          </p:cNvPicPr>
          <p:nvPr/>
        </p:nvPicPr>
        <p:blipFill>
          <a:blip r:embed="rId1"/>
          <a:stretch>
            <a:fillRect/>
          </a:stretch>
        </p:blipFill>
        <p:spPr>
          <a:xfrm>
            <a:off x="4644390" y="3573145"/>
            <a:ext cx="4456430" cy="3240405"/>
          </a:xfrm>
          <a:prstGeom prst="rect">
            <a:avLst/>
          </a:prstGeom>
          <a:noFill/>
          <a:ln w="9525">
            <a:noFill/>
          </a:ln>
        </p:spPr>
      </p:pic>
      <p:pic>
        <p:nvPicPr>
          <p:cNvPr id="4" name="Изображение -2147482620" descr="IMG_2364"/>
          <p:cNvPicPr>
            <a:picLocks noChangeAspect="1"/>
          </p:cNvPicPr>
          <p:nvPr/>
        </p:nvPicPr>
        <p:blipFill>
          <a:blip r:embed="rId2"/>
          <a:stretch>
            <a:fillRect/>
          </a:stretch>
        </p:blipFill>
        <p:spPr>
          <a:xfrm>
            <a:off x="50165" y="53340"/>
            <a:ext cx="4609465" cy="3592195"/>
          </a:xfrm>
          <a:prstGeom prst="rect">
            <a:avLst/>
          </a:prstGeom>
          <a:noFill/>
          <a:ln w="9525">
            <a:noFill/>
          </a:ln>
        </p:spPr>
      </p:pic>
    </p:spTree>
  </p:cSld>
  <p:clrMapOvr>
    <a:masterClrMapping/>
  </p:clrMapOvr>
  <p:transition>
    <p:comb/>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овое поле 2"/>
          <p:cNvSpPr txBox="1"/>
          <p:nvPr/>
        </p:nvSpPr>
        <p:spPr>
          <a:xfrm>
            <a:off x="2564130" y="476885"/>
            <a:ext cx="3839210" cy="1014730"/>
          </a:xfrm>
          <a:prstGeom prst="rect">
            <a:avLst/>
          </a:prstGeom>
        </p:spPr>
        <p:txBody>
          <a:bodyPr wrap="square">
            <a:spAutoFit/>
          </a:bodyPr>
          <a:p>
            <a:pPr indent="0" algn="ctr" defTabSz="266700">
              <a:spcBef>
                <a:spcPct val="0"/>
              </a:spcBef>
              <a:spcAft>
                <a:spcPct val="0"/>
              </a:spcAft>
            </a:pPr>
            <a:r>
              <a:rPr lang="ru-RU" sz="2000" b="1">
                <a:solidFill>
                  <a:srgbClr val="000000"/>
                </a:solidFill>
                <a:latin typeface="Arial" panose="020B0604020202020204" pitchFamily="34" charset="0"/>
                <a:ea typeface="Times New Roman" panose="02020603050405020304"/>
                <a:cs typeface="Arial" panose="020B0604020202020204" pitchFamily="34" charset="0"/>
              </a:rPr>
              <a:t>1. </a:t>
            </a:r>
            <a:r>
              <a:rPr sz="2000" b="1">
                <a:solidFill>
                  <a:srgbClr val="000000"/>
                </a:solidFill>
                <a:latin typeface="Arial" panose="020B0604020202020204" pitchFamily="34" charset="0"/>
                <a:ea typeface="Times New Roman" panose="02020603050405020304"/>
                <a:cs typeface="Arial" panose="020B0604020202020204" pitchFamily="34" charset="0"/>
              </a:rPr>
              <a:t>Снять чехлы сначала с казенной, а затем с дульной части гранатомета.</a:t>
            </a:r>
            <a:endParaRPr sz="2000" b="1">
              <a:solidFill>
                <a:srgbClr val="000000"/>
              </a:solidFill>
              <a:latin typeface="Arial" panose="020B0604020202020204" pitchFamily="34" charset="0"/>
              <a:ea typeface="Times New Roman" panose="02020603050405020304"/>
              <a:cs typeface="Arial" panose="020B0604020202020204" pitchFamily="34" charset="0"/>
            </a:endParaRPr>
          </a:p>
        </p:txBody>
      </p:sp>
      <p:sp>
        <p:nvSpPr>
          <p:cNvPr id="6" name="Текстовое поле 5"/>
          <p:cNvSpPr txBox="1"/>
          <p:nvPr/>
        </p:nvSpPr>
        <p:spPr>
          <a:xfrm>
            <a:off x="-36195" y="3213100"/>
            <a:ext cx="5017770" cy="3476625"/>
          </a:xfrm>
          <a:prstGeom prst="rect">
            <a:avLst/>
          </a:prstGeom>
        </p:spPr>
        <p:txBody>
          <a:bodyPr wrap="square">
            <a:spAutoFit/>
          </a:bodyPr>
          <a:p>
            <a:pPr indent="0" algn="ctr" defTabSz="266700">
              <a:spcBef>
                <a:spcPct val="0"/>
              </a:spcBef>
              <a:spcAft>
                <a:spcPct val="0"/>
              </a:spcAft>
            </a:pPr>
            <a:r>
              <a:rPr sz="2000" b="1">
                <a:solidFill>
                  <a:srgbClr val="000000"/>
                </a:solidFill>
                <a:latin typeface="Arial" panose="020B0604020202020204" pitchFamily="34" charset="0"/>
                <a:ea typeface="Times New Roman" panose="02020603050405020304"/>
                <a:cs typeface="Arial" panose="020B0604020202020204" pitchFamily="34" charset="0"/>
                <a:sym typeface="+mn-ea"/>
              </a:rPr>
              <a:t>2. Отделить ударно-спусковой механизм</a:t>
            </a:r>
            <a:r>
              <a:rPr lang="ru-RU" sz="2000" b="1">
                <a:solidFill>
                  <a:srgbClr val="000000"/>
                </a:solidFill>
                <a:latin typeface="Arial" panose="020B0604020202020204" pitchFamily="34" charset="0"/>
                <a:ea typeface="Times New Roman" panose="02020603050405020304"/>
                <a:cs typeface="Arial" panose="020B0604020202020204" pitchFamily="34" charset="0"/>
                <a:sym typeface="+mn-ea"/>
              </a:rPr>
              <a:t>.</a:t>
            </a:r>
            <a:endParaRPr sz="2000" b="1">
              <a:solidFill>
                <a:srgbClr val="000000"/>
              </a:solidFill>
              <a:latin typeface="Arial" panose="020B0604020202020204" pitchFamily="34" charset="0"/>
              <a:ea typeface="Times New Roman" panose="02020603050405020304"/>
              <a:cs typeface="Arial" panose="020B0604020202020204" pitchFamily="34" charset="0"/>
              <a:sym typeface="+mn-ea"/>
            </a:endParaRPr>
          </a:p>
          <a:p>
            <a:pPr indent="0" algn="just" defTabSz="266700">
              <a:spcBef>
                <a:spcPct val="0"/>
              </a:spcBef>
              <a:spcAft>
                <a:spcPct val="0"/>
              </a:spcAft>
            </a:pPr>
            <a:r>
              <a:rPr sz="2000" b="1">
                <a:solidFill>
                  <a:srgbClr val="000000"/>
                </a:solidFill>
                <a:latin typeface="Arial" panose="020B0604020202020204" pitchFamily="34" charset="0"/>
                <a:ea typeface="Times New Roman" panose="02020603050405020304"/>
                <a:cs typeface="Arial" panose="020B0604020202020204" pitchFamily="34" charset="0"/>
                <a:sym typeface="+mn-ea"/>
              </a:rPr>
              <a:t>    </a:t>
            </a:r>
            <a:r>
              <a:rPr sz="2000">
                <a:solidFill>
                  <a:srgbClr val="000000"/>
                </a:solidFill>
                <a:latin typeface="Arial" panose="020B0604020202020204" pitchFamily="34" charset="0"/>
                <a:ea typeface="Times New Roman" panose="02020603050405020304"/>
                <a:cs typeface="Arial" panose="020B0604020202020204" pitchFamily="34" charset="0"/>
                <a:sym typeface="+mn-ea"/>
              </a:rPr>
              <a:t>Положить гранатомет на стол планкой для кронштейна оптического прицела вниз; нажать ключом-отверткой или приспособлением для сборки и разборки ударно-спускового механизма на разрезную часть чеки и утопить ее, затем вытолкнуть (выбить) выколоткой чеку и, взявшись за рукоятку, отделить ударно-спусковой механизм от ствола.</a:t>
            </a:r>
            <a:endParaRPr sz="2000">
              <a:solidFill>
                <a:srgbClr val="000000"/>
              </a:solidFill>
              <a:latin typeface="Arial" panose="020B0604020202020204" pitchFamily="34" charset="0"/>
              <a:ea typeface="Times New Roman" panose="02020603050405020304"/>
              <a:cs typeface="Arial" panose="020B0604020202020204" pitchFamily="34" charset="0"/>
              <a:sym typeface="+mn-ea"/>
            </a:endParaRPr>
          </a:p>
        </p:txBody>
      </p:sp>
      <p:pic>
        <p:nvPicPr>
          <p:cNvPr id="2" name="Рисунок 3" descr="IMG_2346"/>
          <p:cNvPicPr>
            <a:picLocks noChangeAspect="1"/>
          </p:cNvPicPr>
          <p:nvPr/>
        </p:nvPicPr>
        <p:blipFill>
          <a:blip r:embed="rId1"/>
          <a:stretch>
            <a:fillRect/>
          </a:stretch>
        </p:blipFill>
        <p:spPr>
          <a:xfrm>
            <a:off x="35560" y="45085"/>
            <a:ext cx="2603500" cy="2343150"/>
          </a:xfrm>
          <a:prstGeom prst="rect">
            <a:avLst/>
          </a:prstGeom>
          <a:noFill/>
          <a:ln w="9525">
            <a:noFill/>
          </a:ln>
        </p:spPr>
      </p:pic>
      <p:pic>
        <p:nvPicPr>
          <p:cNvPr id="4" name="Рисунок 5" descr="IMG_2347"/>
          <p:cNvPicPr>
            <a:picLocks noChangeAspect="1"/>
          </p:cNvPicPr>
          <p:nvPr/>
        </p:nvPicPr>
        <p:blipFill>
          <a:blip r:embed="rId2"/>
          <a:stretch>
            <a:fillRect/>
          </a:stretch>
        </p:blipFill>
        <p:spPr>
          <a:xfrm>
            <a:off x="6300470" y="45085"/>
            <a:ext cx="2772410" cy="2495550"/>
          </a:xfrm>
          <a:prstGeom prst="rect">
            <a:avLst/>
          </a:prstGeom>
          <a:noFill/>
          <a:ln w="9525">
            <a:noFill/>
          </a:ln>
        </p:spPr>
      </p:pic>
      <p:pic>
        <p:nvPicPr>
          <p:cNvPr id="5" name="Рисунок 6" descr="IMG_2348"/>
          <p:cNvPicPr>
            <a:picLocks noChangeAspect="1"/>
          </p:cNvPicPr>
          <p:nvPr/>
        </p:nvPicPr>
        <p:blipFill>
          <a:blip r:embed="rId3"/>
          <a:stretch>
            <a:fillRect/>
          </a:stretch>
        </p:blipFill>
        <p:spPr>
          <a:xfrm>
            <a:off x="5007610" y="2973705"/>
            <a:ext cx="4065270" cy="3822065"/>
          </a:xfrm>
          <a:prstGeom prst="rect">
            <a:avLst/>
          </a:prstGeom>
          <a:noFill/>
          <a:ln w="9525">
            <a:noFill/>
          </a:ln>
        </p:spPr>
      </p:pic>
    </p:spTree>
  </p:cSld>
  <p:clrMapOvr>
    <a:masterClrMapping/>
  </p:clrMapOvr>
  <p:transition>
    <p:comb/>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2"/>
          <p:cNvSpPr>
            <a:spLocks noChangeArrowheads="1"/>
          </p:cNvSpPr>
          <p:nvPr/>
        </p:nvSpPr>
        <p:spPr bwMode="auto">
          <a:xfrm>
            <a:off x="-15240" y="-2540"/>
            <a:ext cx="9159240" cy="460375"/>
          </a:xfrm>
          <a:prstGeom prst="rect">
            <a:avLst/>
          </a:prstGeom>
          <a:solidFill>
            <a:schemeClr val="accent2">
              <a:lumMod val="75000"/>
            </a:schemeClr>
          </a:solidFill>
          <a:ln w="57150" cmpd="thickThin">
            <a:noFill/>
            <a:miter lim="800000"/>
          </a:ln>
        </p:spPr>
        <p:txBody>
          <a:bodyPr wrap="square">
            <a:spAutoFit/>
          </a:bodyPr>
          <a:lstStyle/>
          <a:p>
            <a:pPr algn="ctr"/>
            <a:r>
              <a:rPr lang="ru-RU" altLang="ru-RU" sz="2400" b="1" dirty="0" smtClean="0">
                <a:solidFill>
                  <a:schemeClr val="bg1"/>
                </a:solidFill>
              </a:rPr>
              <a:t>Правила проверки боя автомата АК-74</a:t>
            </a:r>
            <a:endParaRPr lang="ru-RU" altLang="ru-RU" sz="2400" b="1" dirty="0">
              <a:solidFill>
                <a:schemeClr val="bg1"/>
              </a:solidFill>
              <a:latin typeface="Arial" panose="020B0604020202020204" pitchFamily="34" charset="0"/>
            </a:endParaRPr>
          </a:p>
        </p:txBody>
      </p:sp>
      <p:grpSp>
        <p:nvGrpSpPr>
          <p:cNvPr id="19" name="Группа 18"/>
          <p:cNvGrpSpPr/>
          <p:nvPr/>
        </p:nvGrpSpPr>
        <p:grpSpPr>
          <a:xfrm>
            <a:off x="2843808" y="4509120"/>
            <a:ext cx="3168352" cy="936104"/>
            <a:chOff x="4932040" y="4448565"/>
            <a:chExt cx="2880320" cy="798637"/>
          </a:xfrm>
        </p:grpSpPr>
        <p:sp>
          <p:nvSpPr>
            <p:cNvPr id="12" name="Прямоугольник 11"/>
            <p:cNvSpPr/>
            <p:nvPr/>
          </p:nvSpPr>
          <p:spPr>
            <a:xfrm>
              <a:off x="6300192" y="4448565"/>
              <a:ext cx="144016" cy="798637"/>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олилиния 17"/>
            <p:cNvSpPr/>
            <p:nvPr/>
          </p:nvSpPr>
          <p:spPr>
            <a:xfrm>
              <a:off x="4932040" y="4448565"/>
              <a:ext cx="2880320" cy="798637"/>
            </a:xfrm>
            <a:custGeom>
              <a:avLst/>
              <a:gdLst>
                <a:gd name="connsiteX0" fmla="*/ 0 w 4282289"/>
                <a:gd name="connsiteY0" fmla="*/ 9053 h 1358019"/>
                <a:gd name="connsiteX1" fmla="*/ 1530036 w 4282289"/>
                <a:gd name="connsiteY1" fmla="*/ 0 h 1358019"/>
                <a:gd name="connsiteX2" fmla="*/ 1530036 w 4282289"/>
                <a:gd name="connsiteY2" fmla="*/ 353085 h 1358019"/>
                <a:gd name="connsiteX3" fmla="*/ 1557196 w 4282289"/>
                <a:gd name="connsiteY3" fmla="*/ 525101 h 1358019"/>
                <a:gd name="connsiteX4" fmla="*/ 1620571 w 4282289"/>
                <a:gd name="connsiteY4" fmla="*/ 642796 h 1358019"/>
                <a:gd name="connsiteX5" fmla="*/ 1747319 w 4282289"/>
                <a:gd name="connsiteY5" fmla="*/ 733330 h 1358019"/>
                <a:gd name="connsiteX6" fmla="*/ 1846907 w 4282289"/>
                <a:gd name="connsiteY6" fmla="*/ 787651 h 1358019"/>
                <a:gd name="connsiteX7" fmla="*/ 1973656 w 4282289"/>
                <a:gd name="connsiteY7" fmla="*/ 823865 h 1358019"/>
                <a:gd name="connsiteX8" fmla="*/ 2109458 w 4282289"/>
                <a:gd name="connsiteY8" fmla="*/ 832918 h 1358019"/>
                <a:gd name="connsiteX9" fmla="*/ 2254313 w 4282289"/>
                <a:gd name="connsiteY9" fmla="*/ 832918 h 1358019"/>
                <a:gd name="connsiteX10" fmla="*/ 2372008 w 4282289"/>
                <a:gd name="connsiteY10" fmla="*/ 805758 h 1358019"/>
                <a:gd name="connsiteX11" fmla="*/ 2471596 w 4282289"/>
                <a:gd name="connsiteY11" fmla="*/ 778598 h 1358019"/>
                <a:gd name="connsiteX12" fmla="*/ 2553078 w 4282289"/>
                <a:gd name="connsiteY12" fmla="*/ 733330 h 1358019"/>
                <a:gd name="connsiteX13" fmla="*/ 2634559 w 4282289"/>
                <a:gd name="connsiteY13" fmla="*/ 651849 h 1358019"/>
                <a:gd name="connsiteX14" fmla="*/ 2670773 w 4282289"/>
                <a:gd name="connsiteY14" fmla="*/ 570368 h 1358019"/>
                <a:gd name="connsiteX15" fmla="*/ 2734147 w 4282289"/>
                <a:gd name="connsiteY15" fmla="*/ 470780 h 1358019"/>
                <a:gd name="connsiteX16" fmla="*/ 2752254 w 4282289"/>
                <a:gd name="connsiteY16" fmla="*/ 380245 h 1358019"/>
                <a:gd name="connsiteX17" fmla="*/ 2761307 w 4282289"/>
                <a:gd name="connsiteY17" fmla="*/ 307817 h 1358019"/>
                <a:gd name="connsiteX18" fmla="*/ 2761307 w 4282289"/>
                <a:gd name="connsiteY18" fmla="*/ 9053 h 1358019"/>
                <a:gd name="connsiteX19" fmla="*/ 4282289 w 4282289"/>
                <a:gd name="connsiteY19" fmla="*/ 9053 h 1358019"/>
                <a:gd name="connsiteX20" fmla="*/ 4273236 w 4282289"/>
                <a:gd name="connsiteY20" fmla="*/ 1358019 h 1358019"/>
                <a:gd name="connsiteX21" fmla="*/ 9054 w 4282289"/>
                <a:gd name="connsiteY21" fmla="*/ 1358019 h 1358019"/>
                <a:gd name="connsiteX22" fmla="*/ 0 w 4282289"/>
                <a:gd name="connsiteY22" fmla="*/ 9053 h 1358019"/>
                <a:gd name="connsiteX0-1" fmla="*/ 0 w 4282289"/>
                <a:gd name="connsiteY0-2" fmla="*/ 9053 h 1358019"/>
                <a:gd name="connsiteX1-3" fmla="*/ 1530036 w 4282289"/>
                <a:gd name="connsiteY1-4" fmla="*/ 0 h 1358019"/>
                <a:gd name="connsiteX2-5" fmla="*/ 1530036 w 4282289"/>
                <a:gd name="connsiteY2-6" fmla="*/ 353085 h 1358019"/>
                <a:gd name="connsiteX3-7" fmla="*/ 1557196 w 4282289"/>
                <a:gd name="connsiteY3-8" fmla="*/ 525101 h 1358019"/>
                <a:gd name="connsiteX4-9" fmla="*/ 1620571 w 4282289"/>
                <a:gd name="connsiteY4-10" fmla="*/ 642796 h 1358019"/>
                <a:gd name="connsiteX5-11" fmla="*/ 1747319 w 4282289"/>
                <a:gd name="connsiteY5-12" fmla="*/ 733330 h 1358019"/>
                <a:gd name="connsiteX6-13" fmla="*/ 1846907 w 4282289"/>
                <a:gd name="connsiteY6-14" fmla="*/ 787651 h 1358019"/>
                <a:gd name="connsiteX7-15" fmla="*/ 1973656 w 4282289"/>
                <a:gd name="connsiteY7-16" fmla="*/ 823865 h 1358019"/>
                <a:gd name="connsiteX8-17" fmla="*/ 2109458 w 4282289"/>
                <a:gd name="connsiteY8-18" fmla="*/ 832918 h 1358019"/>
                <a:gd name="connsiteX9-19" fmla="*/ 2254313 w 4282289"/>
                <a:gd name="connsiteY9-20" fmla="*/ 832918 h 1358019"/>
                <a:gd name="connsiteX10-21" fmla="*/ 2372008 w 4282289"/>
                <a:gd name="connsiteY10-22" fmla="*/ 805758 h 1358019"/>
                <a:gd name="connsiteX11-23" fmla="*/ 2471596 w 4282289"/>
                <a:gd name="connsiteY11-24" fmla="*/ 778598 h 1358019"/>
                <a:gd name="connsiteX12-25" fmla="*/ 2553078 w 4282289"/>
                <a:gd name="connsiteY12-26" fmla="*/ 733330 h 1358019"/>
                <a:gd name="connsiteX13-27" fmla="*/ 2634559 w 4282289"/>
                <a:gd name="connsiteY13-28" fmla="*/ 651849 h 1358019"/>
                <a:gd name="connsiteX14-29" fmla="*/ 2707483 w 4282289"/>
                <a:gd name="connsiteY14-30" fmla="*/ 601032 h 1358019"/>
                <a:gd name="connsiteX15-31" fmla="*/ 2734147 w 4282289"/>
                <a:gd name="connsiteY15-32" fmla="*/ 470780 h 1358019"/>
                <a:gd name="connsiteX16-33" fmla="*/ 2752254 w 4282289"/>
                <a:gd name="connsiteY16-34" fmla="*/ 380245 h 1358019"/>
                <a:gd name="connsiteX17-35" fmla="*/ 2761307 w 4282289"/>
                <a:gd name="connsiteY17-36" fmla="*/ 307817 h 1358019"/>
                <a:gd name="connsiteX18-37" fmla="*/ 2761307 w 4282289"/>
                <a:gd name="connsiteY18-38" fmla="*/ 9053 h 1358019"/>
                <a:gd name="connsiteX19-39" fmla="*/ 4282289 w 4282289"/>
                <a:gd name="connsiteY19-40" fmla="*/ 9053 h 1358019"/>
                <a:gd name="connsiteX20-41" fmla="*/ 4273236 w 4282289"/>
                <a:gd name="connsiteY20-42" fmla="*/ 1358019 h 1358019"/>
                <a:gd name="connsiteX21-43" fmla="*/ 9054 w 4282289"/>
                <a:gd name="connsiteY21-44" fmla="*/ 1358019 h 1358019"/>
                <a:gd name="connsiteX22-45" fmla="*/ 0 w 4282289"/>
                <a:gd name="connsiteY22-46" fmla="*/ 9053 h 1358019"/>
                <a:gd name="connsiteX0-47" fmla="*/ 0 w 4282289"/>
                <a:gd name="connsiteY0-48" fmla="*/ 9053 h 1358019"/>
                <a:gd name="connsiteX1-49" fmla="*/ 1530036 w 4282289"/>
                <a:gd name="connsiteY1-50" fmla="*/ 0 h 1358019"/>
                <a:gd name="connsiteX2-51" fmla="*/ 1530036 w 4282289"/>
                <a:gd name="connsiteY2-52" fmla="*/ 353085 h 1358019"/>
                <a:gd name="connsiteX3-53" fmla="*/ 1557196 w 4282289"/>
                <a:gd name="connsiteY3-54" fmla="*/ 525101 h 1358019"/>
                <a:gd name="connsiteX4-55" fmla="*/ 1620571 w 4282289"/>
                <a:gd name="connsiteY4-56" fmla="*/ 642796 h 1358019"/>
                <a:gd name="connsiteX5-57" fmla="*/ 1747319 w 4282289"/>
                <a:gd name="connsiteY5-58" fmla="*/ 733330 h 1358019"/>
                <a:gd name="connsiteX6-59" fmla="*/ 1846907 w 4282289"/>
                <a:gd name="connsiteY6-60" fmla="*/ 787651 h 1358019"/>
                <a:gd name="connsiteX7-61" fmla="*/ 1973656 w 4282289"/>
                <a:gd name="connsiteY7-62" fmla="*/ 823865 h 1358019"/>
                <a:gd name="connsiteX8-63" fmla="*/ 2109458 w 4282289"/>
                <a:gd name="connsiteY8-64" fmla="*/ 832918 h 1358019"/>
                <a:gd name="connsiteX9-65" fmla="*/ 2254313 w 4282289"/>
                <a:gd name="connsiteY9-66" fmla="*/ 832918 h 1358019"/>
                <a:gd name="connsiteX10-67" fmla="*/ 2372008 w 4282289"/>
                <a:gd name="connsiteY10-68" fmla="*/ 805758 h 1358019"/>
                <a:gd name="connsiteX11-69" fmla="*/ 2471596 w 4282289"/>
                <a:gd name="connsiteY11-70" fmla="*/ 778598 h 1358019"/>
                <a:gd name="connsiteX12-71" fmla="*/ 2553078 w 4282289"/>
                <a:gd name="connsiteY12-72" fmla="*/ 733330 h 1358019"/>
                <a:gd name="connsiteX13-73" fmla="*/ 2634559 w 4282289"/>
                <a:gd name="connsiteY13-74" fmla="*/ 651849 h 1358019"/>
                <a:gd name="connsiteX14-75" fmla="*/ 2689129 w 4282289"/>
                <a:gd name="connsiteY14-76" fmla="*/ 601032 h 1358019"/>
                <a:gd name="connsiteX15-77" fmla="*/ 2734147 w 4282289"/>
                <a:gd name="connsiteY15-78" fmla="*/ 470780 h 1358019"/>
                <a:gd name="connsiteX16-79" fmla="*/ 2752254 w 4282289"/>
                <a:gd name="connsiteY16-80" fmla="*/ 380245 h 1358019"/>
                <a:gd name="connsiteX17-81" fmla="*/ 2761307 w 4282289"/>
                <a:gd name="connsiteY17-82" fmla="*/ 307817 h 1358019"/>
                <a:gd name="connsiteX18-83" fmla="*/ 2761307 w 4282289"/>
                <a:gd name="connsiteY18-84" fmla="*/ 9053 h 1358019"/>
                <a:gd name="connsiteX19-85" fmla="*/ 4282289 w 4282289"/>
                <a:gd name="connsiteY19-86" fmla="*/ 9053 h 1358019"/>
                <a:gd name="connsiteX20-87" fmla="*/ 4273236 w 4282289"/>
                <a:gd name="connsiteY20-88" fmla="*/ 1358019 h 1358019"/>
                <a:gd name="connsiteX21-89" fmla="*/ 9054 w 4282289"/>
                <a:gd name="connsiteY21-90" fmla="*/ 1358019 h 1358019"/>
                <a:gd name="connsiteX22-91" fmla="*/ 0 w 4282289"/>
                <a:gd name="connsiteY22-92" fmla="*/ 9053 h 135801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Lst>
              <a:rect l="l" t="t" r="r" b="b"/>
              <a:pathLst>
                <a:path w="4282289" h="1358019">
                  <a:moveTo>
                    <a:pt x="0" y="9053"/>
                  </a:moveTo>
                  <a:lnTo>
                    <a:pt x="1530036" y="0"/>
                  </a:lnTo>
                  <a:lnTo>
                    <a:pt x="1530036" y="353085"/>
                  </a:lnTo>
                  <a:lnTo>
                    <a:pt x="1557196" y="525101"/>
                  </a:lnTo>
                  <a:lnTo>
                    <a:pt x="1620571" y="642796"/>
                  </a:lnTo>
                  <a:lnTo>
                    <a:pt x="1747319" y="733330"/>
                  </a:lnTo>
                  <a:lnTo>
                    <a:pt x="1846907" y="787651"/>
                  </a:lnTo>
                  <a:lnTo>
                    <a:pt x="1973656" y="823865"/>
                  </a:lnTo>
                  <a:lnTo>
                    <a:pt x="2109458" y="832918"/>
                  </a:lnTo>
                  <a:lnTo>
                    <a:pt x="2254313" y="832918"/>
                  </a:lnTo>
                  <a:lnTo>
                    <a:pt x="2372008" y="805758"/>
                  </a:lnTo>
                  <a:lnTo>
                    <a:pt x="2471596" y="778598"/>
                  </a:lnTo>
                  <a:lnTo>
                    <a:pt x="2553078" y="733330"/>
                  </a:lnTo>
                  <a:lnTo>
                    <a:pt x="2634559" y="651849"/>
                  </a:lnTo>
                  <a:lnTo>
                    <a:pt x="2689129" y="601032"/>
                  </a:lnTo>
                  <a:lnTo>
                    <a:pt x="2734147" y="470780"/>
                  </a:lnTo>
                  <a:lnTo>
                    <a:pt x="2752254" y="380245"/>
                  </a:lnTo>
                  <a:lnTo>
                    <a:pt x="2761307" y="307817"/>
                  </a:lnTo>
                  <a:lnTo>
                    <a:pt x="2761307" y="9053"/>
                  </a:lnTo>
                  <a:lnTo>
                    <a:pt x="4282289" y="9053"/>
                  </a:lnTo>
                  <a:cubicBezTo>
                    <a:pt x="4279271" y="458708"/>
                    <a:pt x="4276254" y="908364"/>
                    <a:pt x="4273236" y="1358019"/>
                  </a:cubicBezTo>
                  <a:lnTo>
                    <a:pt x="9054" y="1358019"/>
                  </a:lnTo>
                  <a:lnTo>
                    <a:pt x="0" y="9053"/>
                  </a:lnTo>
                  <a:close/>
                </a:path>
              </a:pathLst>
            </a:cu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5" name="Группа 24"/>
          <p:cNvGrpSpPr/>
          <p:nvPr/>
        </p:nvGrpSpPr>
        <p:grpSpPr>
          <a:xfrm>
            <a:off x="3563888" y="1988840"/>
            <a:ext cx="1800200" cy="2448272"/>
            <a:chOff x="2267744" y="2196905"/>
            <a:chExt cx="1539475" cy="2060293"/>
          </a:xfrm>
        </p:grpSpPr>
        <p:grpSp>
          <p:nvGrpSpPr>
            <p:cNvPr id="22" name="Группа 21"/>
            <p:cNvGrpSpPr/>
            <p:nvPr/>
          </p:nvGrpSpPr>
          <p:grpSpPr>
            <a:xfrm>
              <a:off x="2267744" y="2196905"/>
              <a:ext cx="1515482" cy="2060293"/>
              <a:chOff x="2194079" y="2196905"/>
              <a:chExt cx="1515482" cy="2060293"/>
            </a:xfrm>
          </p:grpSpPr>
          <p:grpSp>
            <p:nvGrpSpPr>
              <p:cNvPr id="8" name="Группа 7"/>
              <p:cNvGrpSpPr/>
              <p:nvPr/>
            </p:nvGrpSpPr>
            <p:grpSpPr>
              <a:xfrm>
                <a:off x="2194079" y="2196905"/>
                <a:ext cx="1513825" cy="2060293"/>
                <a:chOff x="2173372" y="3738227"/>
                <a:chExt cx="1174493" cy="1562981"/>
              </a:xfrm>
            </p:grpSpPr>
            <p:sp>
              <p:nvSpPr>
                <p:cNvPr id="7" name="Прямоугольник 6"/>
                <p:cNvSpPr/>
                <p:nvPr/>
              </p:nvSpPr>
              <p:spPr>
                <a:xfrm>
                  <a:off x="2173372" y="4191471"/>
                  <a:ext cx="1174492" cy="1109737"/>
                </a:xfrm>
                <a:prstGeom prst="rect">
                  <a:avLst/>
                </a:prstGeom>
                <a:solidFill>
                  <a:schemeClr val="tx1"/>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Овал 10"/>
                <p:cNvSpPr/>
                <p:nvPr/>
              </p:nvSpPr>
              <p:spPr>
                <a:xfrm>
                  <a:off x="2173374" y="3738227"/>
                  <a:ext cx="1174491" cy="100811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9" name="Овал 8"/>
              <p:cNvSpPr/>
              <p:nvPr/>
            </p:nvSpPr>
            <p:spPr>
              <a:xfrm>
                <a:off x="2195736" y="2204864"/>
                <a:ext cx="1513825" cy="136815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Овал 13"/>
              <p:cNvSpPr/>
              <p:nvPr/>
            </p:nvSpPr>
            <p:spPr>
              <a:xfrm>
                <a:off x="2699792" y="2645297"/>
                <a:ext cx="504056" cy="49567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Овал 14"/>
              <p:cNvSpPr/>
              <p:nvPr/>
            </p:nvSpPr>
            <p:spPr>
              <a:xfrm>
                <a:off x="2483768" y="2426960"/>
                <a:ext cx="952872" cy="93003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cxnSp>
          <p:nvCxnSpPr>
            <p:cNvPr id="21" name="Прямая соединительная линия 20"/>
            <p:cNvCxnSpPr/>
            <p:nvPr/>
          </p:nvCxnSpPr>
          <p:spPr>
            <a:xfrm>
              <a:off x="3024000" y="2204864"/>
              <a:ext cx="0" cy="205233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a:off x="2293394" y="3645024"/>
              <a:ext cx="151382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p:cNvCxnSpPr/>
            <p:nvPr/>
          </p:nvCxnSpPr>
          <p:spPr>
            <a:xfrm>
              <a:off x="2269401" y="2888940"/>
              <a:ext cx="151382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9" name="Овал 28"/>
          <p:cNvSpPr/>
          <p:nvPr/>
        </p:nvSpPr>
        <p:spPr>
          <a:xfrm>
            <a:off x="4355976" y="4293096"/>
            <a:ext cx="144016" cy="14401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Овал 30"/>
          <p:cNvSpPr/>
          <p:nvPr/>
        </p:nvSpPr>
        <p:spPr>
          <a:xfrm>
            <a:off x="4355976" y="2780928"/>
            <a:ext cx="144016" cy="14401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Скругленная прямоугольная выноска 31"/>
          <p:cNvSpPr/>
          <p:nvPr/>
        </p:nvSpPr>
        <p:spPr>
          <a:xfrm>
            <a:off x="1691680" y="3645024"/>
            <a:ext cx="1728192" cy="636735"/>
          </a:xfrm>
          <a:prstGeom prst="wedgeRoundRectCallout">
            <a:avLst>
              <a:gd name="adj1" fmla="val 104155"/>
              <a:gd name="adj2" fmla="val 58214"/>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b="1" dirty="0" smtClean="0"/>
              <a:t>Точка прицеливания</a:t>
            </a:r>
            <a:endParaRPr lang="ru-RU" b="1" dirty="0"/>
          </a:p>
        </p:txBody>
      </p:sp>
      <p:sp>
        <p:nvSpPr>
          <p:cNvPr id="33" name="Скругленная прямоугольная выноска 32"/>
          <p:cNvSpPr/>
          <p:nvPr/>
        </p:nvSpPr>
        <p:spPr>
          <a:xfrm>
            <a:off x="1475656" y="1268760"/>
            <a:ext cx="1872208" cy="792088"/>
          </a:xfrm>
          <a:prstGeom prst="wedgeRoundRectCallout">
            <a:avLst>
              <a:gd name="adj1" fmla="val 102784"/>
              <a:gd name="adj2" fmla="val 144403"/>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b="1" dirty="0" smtClean="0"/>
              <a:t>Ожидаемое место пробития мишени</a:t>
            </a:r>
            <a:endParaRPr lang="ru-RU" b="1" dirty="0"/>
          </a:p>
        </p:txBody>
      </p:sp>
      <p:sp>
        <p:nvSpPr>
          <p:cNvPr id="30" name="Правая фигурная скобка 29"/>
          <p:cNvSpPr/>
          <p:nvPr/>
        </p:nvSpPr>
        <p:spPr>
          <a:xfrm>
            <a:off x="5436096" y="2780928"/>
            <a:ext cx="648072" cy="1656184"/>
          </a:xfrm>
          <a:prstGeom prst="rightBrace">
            <a:avLst>
              <a:gd name="adj1" fmla="val 8333"/>
              <a:gd name="adj2" fmla="val 49425"/>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4" name="Скругленная прямоугольная выноска 33"/>
          <p:cNvSpPr/>
          <p:nvPr/>
        </p:nvSpPr>
        <p:spPr>
          <a:xfrm>
            <a:off x="6084168" y="2636912"/>
            <a:ext cx="1872208" cy="1800200"/>
          </a:xfrm>
          <a:prstGeom prst="wedgeRoundRectCallout">
            <a:avLst>
              <a:gd name="adj1" fmla="val -7108"/>
              <a:gd name="adj2" fmla="val 51809"/>
              <a:gd name="adj3" fmla="val 16667"/>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ru-RU" b="1" dirty="0" smtClean="0"/>
              <a:t>Превышение траектории полета пули над линией прицеливания</a:t>
            </a:r>
            <a:endParaRPr lang="ru-RU" b="1" dirty="0"/>
          </a:p>
        </p:txBody>
      </p:sp>
      <p:sp>
        <p:nvSpPr>
          <p:cNvPr id="26" name="Скругленная прямоугольная выноска 25"/>
          <p:cNvSpPr/>
          <p:nvPr/>
        </p:nvSpPr>
        <p:spPr>
          <a:xfrm>
            <a:off x="4932040" y="1124744"/>
            <a:ext cx="1872208" cy="792088"/>
          </a:xfrm>
          <a:prstGeom prst="wedgeRoundRectCallout">
            <a:avLst>
              <a:gd name="adj1" fmla="val -74772"/>
              <a:gd name="adj2" fmla="val 162441"/>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b="1" dirty="0" smtClean="0"/>
              <a:t>Контрольная точка мишени</a:t>
            </a:r>
            <a:endParaRPr lang="ru-RU" b="1" dirty="0"/>
          </a:p>
        </p:txBody>
      </p:sp>
      <p:pic>
        <p:nvPicPr>
          <p:cNvPr id="2" name="Записанный звук">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cstate="print"/>
          <a:stretch>
            <a:fillRect/>
          </a:stretch>
        </p:blipFill>
        <p:spPr>
          <a:xfrm>
            <a:off x="594792" y="6237312"/>
            <a:ext cx="393576" cy="393576"/>
          </a:xfrm>
          <a:prstGeom prst="rect">
            <a:avLst/>
          </a:prstGeom>
        </p:spPr>
      </p:pic>
      <p:cxnSp>
        <p:nvCxnSpPr>
          <p:cNvPr id="28" name="Прямая со стрелкой 27"/>
          <p:cNvCxnSpPr/>
          <p:nvPr/>
        </p:nvCxnSpPr>
        <p:spPr>
          <a:xfrm flipV="1">
            <a:off x="4666221" y="2776116"/>
            <a:ext cx="3477" cy="1639817"/>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634903" y="3801227"/>
            <a:ext cx="1008112" cy="369332"/>
          </a:xfrm>
          <a:prstGeom prst="rect">
            <a:avLst/>
          </a:prstGeom>
          <a:noFill/>
        </p:spPr>
        <p:txBody>
          <a:bodyPr wrap="square" rtlCol="0">
            <a:spAutoFit/>
          </a:bodyPr>
          <a:lstStyle/>
          <a:p>
            <a:r>
              <a:rPr lang="ru-RU" b="1" dirty="0" smtClean="0">
                <a:solidFill>
                  <a:srgbClr val="FFFF00"/>
                </a:solidFill>
              </a:rPr>
              <a:t>24 см.</a:t>
            </a:r>
            <a:endParaRPr lang="ru-RU" b="1" dirty="0">
              <a:solidFill>
                <a:srgbClr val="FFFF00"/>
              </a:solidFill>
            </a:endParaRPr>
          </a:p>
        </p:txBody>
      </p:sp>
    </p:spTree>
    <p:custDataLst>
      <p:tags r:id="rId4"/>
    </p:custDataLst>
  </p:cSld>
  <p:clrMapOvr>
    <a:masterClrMapping/>
  </p:clrMapOvr>
  <p:transition advClick="0" advTm="4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694" fill="hold"/>
                                        <p:tgtEl>
                                          <p:spTgt spid="2"/>
                                        </p:tgtEl>
                                      </p:cBhvr>
                                    </p:cmd>
                                  </p:childTnLst>
                                </p:cTn>
                              </p:par>
                              <p:par>
                                <p:cTn id="7" presetID="22" presetClass="entr" presetSubtype="4" fill="hold" nodeType="withEffect">
                                  <p:stCondLst>
                                    <p:cond delay="5000"/>
                                  </p:stCondLst>
                                  <p:childTnLst>
                                    <p:set>
                                      <p:cBhvr>
                                        <p:cTn id="8" dur="1" fill="hold">
                                          <p:stCondLst>
                                            <p:cond delay="0"/>
                                          </p:stCondLst>
                                        </p:cTn>
                                        <p:tgtEl>
                                          <p:spTgt spid="19"/>
                                        </p:tgtEl>
                                        <p:attrNameLst>
                                          <p:attrName>style.visibility</p:attrName>
                                        </p:attrNameLst>
                                      </p:cBhvr>
                                      <p:to>
                                        <p:strVal val="visible"/>
                                      </p:to>
                                    </p:set>
                                    <p:animEffect transition="in" filter="wipe(down)">
                                      <p:cBhvr>
                                        <p:cTn id="9" dur="500"/>
                                        <p:tgtEl>
                                          <p:spTgt spid="19"/>
                                        </p:tgtEl>
                                      </p:cBhvr>
                                    </p:animEffect>
                                  </p:childTnLst>
                                </p:cTn>
                              </p:par>
                              <p:par>
                                <p:cTn id="10" presetID="1" presetClass="entr" presetSubtype="0" fill="hold" grpId="0" nodeType="withEffect">
                                  <p:stCondLst>
                                    <p:cond delay="11000"/>
                                  </p:stCondLst>
                                  <p:childTnLst>
                                    <p:set>
                                      <p:cBhvr>
                                        <p:cTn id="11" dur="1" fill="hold">
                                          <p:stCondLst>
                                            <p:cond delay="0"/>
                                          </p:stCondLst>
                                        </p:cTn>
                                        <p:tgtEl>
                                          <p:spTgt spid="29"/>
                                        </p:tgtEl>
                                        <p:attrNameLst>
                                          <p:attrName>style.visibility</p:attrName>
                                        </p:attrNameLst>
                                      </p:cBhvr>
                                      <p:to>
                                        <p:strVal val="visible"/>
                                      </p:to>
                                    </p:set>
                                  </p:childTnLst>
                                </p:cTn>
                              </p:par>
                              <p:par>
                                <p:cTn id="12" presetID="31" presetClass="entr" presetSubtype="0" fill="hold" grpId="0" nodeType="withEffect">
                                  <p:stCondLst>
                                    <p:cond delay="12000"/>
                                  </p:stCondLst>
                                  <p:childTnLst>
                                    <p:set>
                                      <p:cBhvr>
                                        <p:cTn id="13" dur="1" fill="hold">
                                          <p:stCondLst>
                                            <p:cond delay="0"/>
                                          </p:stCondLst>
                                        </p:cTn>
                                        <p:tgtEl>
                                          <p:spTgt spid="32"/>
                                        </p:tgtEl>
                                        <p:attrNameLst>
                                          <p:attrName>style.visibility</p:attrName>
                                        </p:attrNameLst>
                                      </p:cBhvr>
                                      <p:to>
                                        <p:strVal val="visible"/>
                                      </p:to>
                                    </p:set>
                                    <p:anim calcmode="lin" valueType="num">
                                      <p:cBhvr>
                                        <p:cTn id="14" dur="1000" fill="hold"/>
                                        <p:tgtEl>
                                          <p:spTgt spid="32"/>
                                        </p:tgtEl>
                                        <p:attrNameLst>
                                          <p:attrName>ppt_w</p:attrName>
                                        </p:attrNameLst>
                                      </p:cBhvr>
                                      <p:tavLst>
                                        <p:tav tm="0">
                                          <p:val>
                                            <p:fltVal val="0"/>
                                          </p:val>
                                        </p:tav>
                                        <p:tav tm="100000">
                                          <p:val>
                                            <p:strVal val="#ppt_w"/>
                                          </p:val>
                                        </p:tav>
                                      </p:tavLst>
                                    </p:anim>
                                    <p:anim calcmode="lin" valueType="num">
                                      <p:cBhvr>
                                        <p:cTn id="15" dur="1000" fill="hold"/>
                                        <p:tgtEl>
                                          <p:spTgt spid="32"/>
                                        </p:tgtEl>
                                        <p:attrNameLst>
                                          <p:attrName>ppt_h</p:attrName>
                                        </p:attrNameLst>
                                      </p:cBhvr>
                                      <p:tavLst>
                                        <p:tav tm="0">
                                          <p:val>
                                            <p:fltVal val="0"/>
                                          </p:val>
                                        </p:tav>
                                        <p:tav tm="100000">
                                          <p:val>
                                            <p:strVal val="#ppt_h"/>
                                          </p:val>
                                        </p:tav>
                                      </p:tavLst>
                                    </p:anim>
                                    <p:anim calcmode="lin" valueType="num">
                                      <p:cBhvr>
                                        <p:cTn id="16" dur="1000" fill="hold"/>
                                        <p:tgtEl>
                                          <p:spTgt spid="32"/>
                                        </p:tgtEl>
                                        <p:attrNameLst>
                                          <p:attrName>style.rotation</p:attrName>
                                        </p:attrNameLst>
                                      </p:cBhvr>
                                      <p:tavLst>
                                        <p:tav tm="0">
                                          <p:val>
                                            <p:fltVal val="90"/>
                                          </p:val>
                                        </p:tav>
                                        <p:tav tm="100000">
                                          <p:val>
                                            <p:fltVal val="0"/>
                                          </p:val>
                                        </p:tav>
                                      </p:tavLst>
                                    </p:anim>
                                    <p:animEffect transition="in" filter="fade">
                                      <p:cBhvr>
                                        <p:cTn id="17" dur="1000"/>
                                        <p:tgtEl>
                                          <p:spTgt spid="32"/>
                                        </p:tgtEl>
                                      </p:cBhvr>
                                    </p:animEffect>
                                  </p:childTnLst>
                                </p:cTn>
                              </p:par>
                              <p:par>
                                <p:cTn id="18" presetID="53" presetClass="entr" presetSubtype="16" fill="hold" grpId="0" nodeType="withEffect">
                                  <p:stCondLst>
                                    <p:cond delay="25000"/>
                                  </p:stCondLst>
                                  <p:childTnLst>
                                    <p:set>
                                      <p:cBhvr>
                                        <p:cTn id="19" dur="1" fill="hold">
                                          <p:stCondLst>
                                            <p:cond delay="0"/>
                                          </p:stCondLst>
                                        </p:cTn>
                                        <p:tgtEl>
                                          <p:spTgt spid="30"/>
                                        </p:tgtEl>
                                        <p:attrNameLst>
                                          <p:attrName>style.visibility</p:attrName>
                                        </p:attrNameLst>
                                      </p:cBhvr>
                                      <p:to>
                                        <p:strVal val="visible"/>
                                      </p:to>
                                    </p:set>
                                    <p:anim calcmode="lin" valueType="num">
                                      <p:cBhvr>
                                        <p:cTn id="20" dur="500" fill="hold"/>
                                        <p:tgtEl>
                                          <p:spTgt spid="30"/>
                                        </p:tgtEl>
                                        <p:attrNameLst>
                                          <p:attrName>ppt_w</p:attrName>
                                        </p:attrNameLst>
                                      </p:cBhvr>
                                      <p:tavLst>
                                        <p:tav tm="0">
                                          <p:val>
                                            <p:fltVal val="0"/>
                                          </p:val>
                                        </p:tav>
                                        <p:tav tm="100000">
                                          <p:val>
                                            <p:strVal val="#ppt_w"/>
                                          </p:val>
                                        </p:tav>
                                      </p:tavLst>
                                    </p:anim>
                                    <p:anim calcmode="lin" valueType="num">
                                      <p:cBhvr>
                                        <p:cTn id="21" dur="500" fill="hold"/>
                                        <p:tgtEl>
                                          <p:spTgt spid="30"/>
                                        </p:tgtEl>
                                        <p:attrNameLst>
                                          <p:attrName>ppt_h</p:attrName>
                                        </p:attrNameLst>
                                      </p:cBhvr>
                                      <p:tavLst>
                                        <p:tav tm="0">
                                          <p:val>
                                            <p:fltVal val="0"/>
                                          </p:val>
                                        </p:tav>
                                        <p:tav tm="100000">
                                          <p:val>
                                            <p:strVal val="#ppt_h"/>
                                          </p:val>
                                        </p:tav>
                                      </p:tavLst>
                                    </p:anim>
                                    <p:animEffect transition="in" filter="fade">
                                      <p:cBhvr>
                                        <p:cTn id="22" dur="500"/>
                                        <p:tgtEl>
                                          <p:spTgt spid="30"/>
                                        </p:tgtEl>
                                      </p:cBhvr>
                                    </p:animEffect>
                                  </p:childTnLst>
                                </p:cTn>
                              </p:par>
                              <p:par>
                                <p:cTn id="23" presetID="53" presetClass="entr" presetSubtype="16" fill="hold" grpId="1" nodeType="withEffect">
                                  <p:stCondLst>
                                    <p:cond delay="26000"/>
                                  </p:stCondLst>
                                  <p:childTnLst>
                                    <p:set>
                                      <p:cBhvr>
                                        <p:cTn id="24" dur="1" fill="hold">
                                          <p:stCondLst>
                                            <p:cond delay="0"/>
                                          </p:stCondLst>
                                        </p:cTn>
                                        <p:tgtEl>
                                          <p:spTgt spid="34"/>
                                        </p:tgtEl>
                                        <p:attrNameLst>
                                          <p:attrName>style.visibility</p:attrName>
                                        </p:attrNameLst>
                                      </p:cBhvr>
                                      <p:to>
                                        <p:strVal val="visible"/>
                                      </p:to>
                                    </p:set>
                                    <p:anim calcmode="lin" valueType="num">
                                      <p:cBhvr>
                                        <p:cTn id="25" dur="500" fill="hold"/>
                                        <p:tgtEl>
                                          <p:spTgt spid="34"/>
                                        </p:tgtEl>
                                        <p:attrNameLst>
                                          <p:attrName>ppt_w</p:attrName>
                                        </p:attrNameLst>
                                      </p:cBhvr>
                                      <p:tavLst>
                                        <p:tav tm="0">
                                          <p:val>
                                            <p:fltVal val="0"/>
                                          </p:val>
                                        </p:tav>
                                        <p:tav tm="100000">
                                          <p:val>
                                            <p:strVal val="#ppt_w"/>
                                          </p:val>
                                        </p:tav>
                                      </p:tavLst>
                                    </p:anim>
                                    <p:anim calcmode="lin" valueType="num">
                                      <p:cBhvr>
                                        <p:cTn id="26" dur="500" fill="hold"/>
                                        <p:tgtEl>
                                          <p:spTgt spid="34"/>
                                        </p:tgtEl>
                                        <p:attrNameLst>
                                          <p:attrName>ppt_h</p:attrName>
                                        </p:attrNameLst>
                                      </p:cBhvr>
                                      <p:tavLst>
                                        <p:tav tm="0">
                                          <p:val>
                                            <p:fltVal val="0"/>
                                          </p:val>
                                        </p:tav>
                                        <p:tav tm="100000">
                                          <p:val>
                                            <p:strVal val="#ppt_h"/>
                                          </p:val>
                                        </p:tav>
                                      </p:tavLst>
                                    </p:anim>
                                    <p:animEffect transition="in" filter="fade">
                                      <p:cBhvr>
                                        <p:cTn id="27" dur="500"/>
                                        <p:tgtEl>
                                          <p:spTgt spid="34"/>
                                        </p:tgtEl>
                                      </p:cBhvr>
                                    </p:animEffect>
                                  </p:childTnLst>
                                </p:cTn>
                              </p:par>
                              <p:par>
                                <p:cTn id="28" presetID="22" presetClass="entr" presetSubtype="4" fill="hold" grpId="1" nodeType="withEffect">
                                  <p:stCondLst>
                                    <p:cond delay="33000"/>
                                  </p:stCondLst>
                                  <p:childTnLst>
                                    <p:set>
                                      <p:cBhvr>
                                        <p:cTn id="29" dur="1" fill="hold">
                                          <p:stCondLst>
                                            <p:cond delay="0"/>
                                          </p:stCondLst>
                                        </p:cTn>
                                        <p:tgtEl>
                                          <p:spTgt spid="31"/>
                                        </p:tgtEl>
                                        <p:attrNameLst>
                                          <p:attrName>style.visibility</p:attrName>
                                        </p:attrNameLst>
                                      </p:cBhvr>
                                      <p:to>
                                        <p:strVal val="visible"/>
                                      </p:to>
                                    </p:set>
                                    <p:animEffect transition="in" filter="wipe(down)">
                                      <p:cBhvr>
                                        <p:cTn id="30" dur="1000"/>
                                        <p:tgtEl>
                                          <p:spTgt spid="31"/>
                                        </p:tgtEl>
                                      </p:cBhvr>
                                    </p:animEffect>
                                  </p:childTnLst>
                                </p:cTn>
                              </p:par>
                              <p:par>
                                <p:cTn id="31" presetID="1" presetClass="entr" presetSubtype="0" fill="hold" grpId="0" nodeType="withEffect">
                                  <p:stCondLst>
                                    <p:cond delay="34000"/>
                                  </p:stCondLst>
                                  <p:childTnLst>
                                    <p:set>
                                      <p:cBhvr>
                                        <p:cTn id="32" dur="1" fill="hold">
                                          <p:stCondLst>
                                            <p:cond delay="0"/>
                                          </p:stCondLst>
                                        </p:cTn>
                                        <p:tgtEl>
                                          <p:spTgt spid="33"/>
                                        </p:tgtEl>
                                        <p:attrNameLst>
                                          <p:attrName>style.visibility</p:attrName>
                                        </p:attrNameLst>
                                      </p:cBhvr>
                                      <p:to>
                                        <p:strVal val="visible"/>
                                      </p:to>
                                    </p:set>
                                  </p:childTnLst>
                                </p:cTn>
                              </p:par>
                              <p:par>
                                <p:cTn id="33" presetID="26" presetClass="emph" presetSubtype="0" repeatCount="4000" fill="hold" grpId="0" nodeType="withEffect">
                                  <p:stCondLst>
                                    <p:cond delay="0"/>
                                  </p:stCondLst>
                                  <p:childTnLst>
                                    <p:animEffect transition="out" filter="fade">
                                      <p:cBhvr>
                                        <p:cTn id="34" dur="1000" tmFilter="0, 0; .2, .5; .8, .5; 1, 0"/>
                                        <p:tgtEl>
                                          <p:spTgt spid="31"/>
                                        </p:tgtEl>
                                      </p:cBhvr>
                                    </p:animEffect>
                                    <p:animScale>
                                      <p:cBhvr>
                                        <p:cTn id="35" dur="500" autoRev="1" fill="hold"/>
                                        <p:tgtEl>
                                          <p:spTgt spid="31"/>
                                        </p:tgtEl>
                                      </p:cBhvr>
                                      <p:by x="105000" y="105000"/>
                                    </p:animScale>
                                  </p:childTnLst>
                                </p:cTn>
                              </p:par>
                              <p:par>
                                <p:cTn id="36" presetID="1" presetClass="entr" presetSubtype="0" fill="hold" grpId="0" nodeType="withEffect">
                                  <p:stCondLst>
                                    <p:cond delay="37000"/>
                                  </p:stCondLst>
                                  <p:childTnLst>
                                    <p:set>
                                      <p:cBhvr>
                                        <p:cTn id="37" dur="1" fill="hold">
                                          <p:stCondLst>
                                            <p:cond delay="0"/>
                                          </p:stCondLst>
                                        </p:cTn>
                                        <p:tgtEl>
                                          <p:spTgt spid="26"/>
                                        </p:tgtEl>
                                        <p:attrNameLst>
                                          <p:attrName>style.visibility</p:attrName>
                                        </p:attrNameLst>
                                      </p:cBhvr>
                                      <p:to>
                                        <p:strVal val="visible"/>
                                      </p:to>
                                    </p:set>
                                  </p:childTnLst>
                                </p:cTn>
                              </p:par>
                              <p:par>
                                <p:cTn id="38" presetID="53" presetClass="entr" presetSubtype="16" fill="hold" nodeType="withEffect">
                                  <p:stCondLst>
                                    <p:cond delay="28000"/>
                                  </p:stCondLst>
                                  <p:childTnLst>
                                    <p:set>
                                      <p:cBhvr>
                                        <p:cTn id="39" dur="1" fill="hold">
                                          <p:stCondLst>
                                            <p:cond delay="0"/>
                                          </p:stCondLst>
                                        </p:cTn>
                                        <p:tgtEl>
                                          <p:spTgt spid="28"/>
                                        </p:tgtEl>
                                        <p:attrNameLst>
                                          <p:attrName>style.visibility</p:attrName>
                                        </p:attrNameLst>
                                      </p:cBhvr>
                                      <p:to>
                                        <p:strVal val="visible"/>
                                      </p:to>
                                    </p:set>
                                    <p:anim calcmode="lin" valueType="num">
                                      <p:cBhvr>
                                        <p:cTn id="40" dur="500" fill="hold"/>
                                        <p:tgtEl>
                                          <p:spTgt spid="28"/>
                                        </p:tgtEl>
                                        <p:attrNameLst>
                                          <p:attrName>ppt_w</p:attrName>
                                        </p:attrNameLst>
                                      </p:cBhvr>
                                      <p:tavLst>
                                        <p:tav tm="0">
                                          <p:val>
                                            <p:fltVal val="0"/>
                                          </p:val>
                                        </p:tav>
                                        <p:tav tm="100000">
                                          <p:val>
                                            <p:strVal val="#ppt_w"/>
                                          </p:val>
                                        </p:tav>
                                      </p:tavLst>
                                    </p:anim>
                                    <p:anim calcmode="lin" valueType="num">
                                      <p:cBhvr>
                                        <p:cTn id="41" dur="500" fill="hold"/>
                                        <p:tgtEl>
                                          <p:spTgt spid="28"/>
                                        </p:tgtEl>
                                        <p:attrNameLst>
                                          <p:attrName>ppt_h</p:attrName>
                                        </p:attrNameLst>
                                      </p:cBhvr>
                                      <p:tavLst>
                                        <p:tav tm="0">
                                          <p:val>
                                            <p:fltVal val="0"/>
                                          </p:val>
                                        </p:tav>
                                        <p:tav tm="100000">
                                          <p:val>
                                            <p:strVal val="#ppt_h"/>
                                          </p:val>
                                        </p:tav>
                                      </p:tavLst>
                                    </p:anim>
                                    <p:animEffect transition="in" filter="fade">
                                      <p:cBhvr>
                                        <p:cTn id="42" dur="500"/>
                                        <p:tgtEl>
                                          <p:spTgt spid="28"/>
                                        </p:tgtEl>
                                      </p:cBhvr>
                                    </p:animEffect>
                                  </p:childTnLst>
                                </p:cTn>
                              </p:par>
                              <p:par>
                                <p:cTn id="43" presetID="53" presetClass="entr" presetSubtype="16" fill="hold" grpId="0" nodeType="withEffect">
                                  <p:stCondLst>
                                    <p:cond delay="28000"/>
                                  </p:stCondLst>
                                  <p:childTnLst>
                                    <p:set>
                                      <p:cBhvr>
                                        <p:cTn id="44" dur="1" fill="hold">
                                          <p:stCondLst>
                                            <p:cond delay="0"/>
                                          </p:stCondLst>
                                        </p:cTn>
                                        <p:tgtEl>
                                          <p:spTgt spid="35"/>
                                        </p:tgtEl>
                                        <p:attrNameLst>
                                          <p:attrName>style.visibility</p:attrName>
                                        </p:attrNameLst>
                                      </p:cBhvr>
                                      <p:to>
                                        <p:strVal val="visible"/>
                                      </p:to>
                                    </p:set>
                                    <p:anim calcmode="lin" valueType="num">
                                      <p:cBhvr>
                                        <p:cTn id="45" dur="500" fill="hold"/>
                                        <p:tgtEl>
                                          <p:spTgt spid="35"/>
                                        </p:tgtEl>
                                        <p:attrNameLst>
                                          <p:attrName>ppt_w</p:attrName>
                                        </p:attrNameLst>
                                      </p:cBhvr>
                                      <p:tavLst>
                                        <p:tav tm="0">
                                          <p:val>
                                            <p:fltVal val="0"/>
                                          </p:val>
                                        </p:tav>
                                        <p:tav tm="100000">
                                          <p:val>
                                            <p:strVal val="#ppt_w"/>
                                          </p:val>
                                        </p:tav>
                                      </p:tavLst>
                                    </p:anim>
                                    <p:anim calcmode="lin" valueType="num">
                                      <p:cBhvr>
                                        <p:cTn id="46" dur="500" fill="hold"/>
                                        <p:tgtEl>
                                          <p:spTgt spid="35"/>
                                        </p:tgtEl>
                                        <p:attrNameLst>
                                          <p:attrName>ppt_h</p:attrName>
                                        </p:attrNameLst>
                                      </p:cBhvr>
                                      <p:tavLst>
                                        <p:tav tm="0">
                                          <p:val>
                                            <p:fltVal val="0"/>
                                          </p:val>
                                        </p:tav>
                                        <p:tav tm="100000">
                                          <p:val>
                                            <p:strVal val="#ppt_h"/>
                                          </p:val>
                                        </p:tav>
                                      </p:tavLst>
                                    </p:anim>
                                    <p:animEffect transition="in" filter="fade">
                                      <p:cBhvr>
                                        <p:cTn id="47" dur="500"/>
                                        <p:tgtEl>
                                          <p:spTgt spid="35"/>
                                        </p:tgtEl>
                                      </p:cBhvr>
                                    </p:animEffect>
                                  </p:childTnLst>
                                </p:cTn>
                              </p:par>
                              <p:par>
                                <p:cTn id="48" presetID="1" presetClass="exit" presetSubtype="0" fill="hold" nodeType="withEffect">
                                  <p:stCondLst>
                                    <p:cond delay="32000"/>
                                  </p:stCondLst>
                                  <p:childTnLst>
                                    <p:set>
                                      <p:cBhvr>
                                        <p:cTn id="49" dur="1" fill="hold">
                                          <p:stCondLst>
                                            <p:cond delay="0"/>
                                          </p:stCondLst>
                                        </p:cTn>
                                        <p:tgtEl>
                                          <p:spTgt spid="28"/>
                                        </p:tgtEl>
                                        <p:attrNameLst>
                                          <p:attrName>style.visibility</p:attrName>
                                        </p:attrNameLst>
                                      </p:cBhvr>
                                      <p:to>
                                        <p:strVal val="hidden"/>
                                      </p:to>
                                    </p:set>
                                  </p:childTnLst>
                                </p:cTn>
                              </p:par>
                              <p:par>
                                <p:cTn id="50" presetID="1" presetClass="exit" presetSubtype="0" fill="hold" grpId="1" nodeType="withEffect">
                                  <p:stCondLst>
                                    <p:cond delay="32000"/>
                                  </p:stCondLst>
                                  <p:childTnLst>
                                    <p:set>
                                      <p:cBhvr>
                                        <p:cTn id="51"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2" fill="hold" display="0">
                  <p:stCondLst>
                    <p:cond delay="indefinite"/>
                  </p:stCondLst>
                  <p:endCondLst>
                    <p:cond evt="onStopAudio" delay="0">
                      <p:tgtEl>
                        <p:sldTgt/>
                      </p:tgtEl>
                    </p:cond>
                  </p:endCondLst>
                </p:cTn>
                <p:tgtEl>
                  <p:spTgt spid="2"/>
                </p:tgtEl>
              </p:cMediaNode>
            </p:audio>
          </p:childTnLst>
        </p:cTn>
      </p:par>
    </p:tnLst>
    <p:bldLst>
      <p:bldP spid="29" grpId="0" bldLvl="0" animBg="1"/>
      <p:bldP spid="31" grpId="0" bldLvl="0" animBg="1"/>
      <p:bldP spid="31" grpId="1" bldLvl="0" animBg="1"/>
      <p:bldP spid="32" grpId="0" bldLvl="0" animBg="1"/>
      <p:bldP spid="33" grpId="0" bldLvl="0" animBg="1"/>
      <p:bldP spid="30" grpId="0" bldLvl="0" animBg="1"/>
      <p:bldP spid="34" grpId="1" bldLvl="0" animBg="1"/>
      <p:bldP spid="26" grpId="0" bldLvl="0" animBg="1"/>
      <p:bldP spid="35" grpId="0"/>
      <p:bldP spid="35" grpId="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овое поле 2"/>
          <p:cNvSpPr txBox="1"/>
          <p:nvPr/>
        </p:nvSpPr>
        <p:spPr>
          <a:xfrm>
            <a:off x="4201160" y="260985"/>
            <a:ext cx="4893310" cy="2553335"/>
          </a:xfrm>
          <a:prstGeom prst="rect">
            <a:avLst/>
          </a:prstGeom>
        </p:spPr>
        <p:txBody>
          <a:bodyPr wrap="square">
            <a:spAutoFit/>
          </a:bodyPr>
          <a:p>
            <a:pPr indent="0" algn="ctr" defTabSz="266700">
              <a:spcBef>
                <a:spcPct val="0"/>
              </a:spcBef>
              <a:spcAft>
                <a:spcPct val="0"/>
              </a:spcAft>
            </a:pPr>
            <a:r>
              <a:rPr sz="2000" b="1">
                <a:solidFill>
                  <a:srgbClr val="000000"/>
                </a:solidFill>
                <a:latin typeface="Arial" panose="020B0604020202020204" pitchFamily="34" charset="0"/>
                <a:ea typeface="Times New Roman" panose="02020603050405020304"/>
                <a:cs typeface="Arial" panose="020B0604020202020204" pitchFamily="34" charset="0"/>
              </a:rPr>
              <a:t>3. Присоединить ударно-спусковой механизм</a:t>
            </a:r>
            <a:r>
              <a:rPr lang="ru-RU" sz="2000" b="1">
                <a:solidFill>
                  <a:srgbClr val="000000"/>
                </a:solidFill>
                <a:latin typeface="Arial" panose="020B0604020202020204" pitchFamily="34" charset="0"/>
                <a:ea typeface="Times New Roman" panose="02020603050405020304"/>
                <a:cs typeface="Arial" panose="020B0604020202020204" pitchFamily="34" charset="0"/>
              </a:rPr>
              <a:t>.</a:t>
            </a:r>
            <a:endParaRPr sz="2000" b="1">
              <a:solidFill>
                <a:srgbClr val="000000"/>
              </a:solidFill>
              <a:latin typeface="Arial" panose="020B0604020202020204" pitchFamily="34" charset="0"/>
              <a:ea typeface="Times New Roman" panose="02020603050405020304"/>
              <a:cs typeface="Arial" panose="020B0604020202020204" pitchFamily="34" charset="0"/>
            </a:endParaRPr>
          </a:p>
          <a:p>
            <a:pPr indent="0" algn="just" defTabSz="266700">
              <a:spcBef>
                <a:spcPct val="0"/>
              </a:spcBef>
              <a:spcAft>
                <a:spcPct val="0"/>
              </a:spcAft>
            </a:pPr>
            <a:r>
              <a:rPr sz="2000">
                <a:solidFill>
                  <a:srgbClr val="000000"/>
                </a:solidFill>
                <a:latin typeface="Arial" panose="020B0604020202020204" pitchFamily="34" charset="0"/>
                <a:ea typeface="Times New Roman" panose="02020603050405020304"/>
                <a:cs typeface="Arial" panose="020B0604020202020204" pitchFamily="34" charset="0"/>
              </a:rPr>
              <a:t>Ввести выступ основания бойкового механизма в вырез на корпусе ударно-спускового механизма, прижать ударно-спусковой механизм к стволу и с левой стороны вставить (забить) чеку в отверстие.</a:t>
            </a:r>
            <a:endParaRPr sz="2000">
              <a:solidFill>
                <a:srgbClr val="000000"/>
              </a:solidFill>
              <a:latin typeface="Arial" panose="020B0604020202020204" pitchFamily="34" charset="0"/>
              <a:ea typeface="Times New Roman" panose="02020603050405020304"/>
              <a:cs typeface="Arial" panose="020B0604020202020204" pitchFamily="34" charset="0"/>
            </a:endParaRPr>
          </a:p>
        </p:txBody>
      </p:sp>
      <p:sp>
        <p:nvSpPr>
          <p:cNvPr id="6" name="Текстовое поле 5"/>
          <p:cNvSpPr txBox="1"/>
          <p:nvPr/>
        </p:nvSpPr>
        <p:spPr>
          <a:xfrm>
            <a:off x="35560" y="2925445"/>
            <a:ext cx="9059545" cy="1322070"/>
          </a:xfrm>
          <a:prstGeom prst="rect">
            <a:avLst/>
          </a:prstGeom>
        </p:spPr>
        <p:txBody>
          <a:bodyPr wrap="square">
            <a:spAutoFit/>
          </a:bodyPr>
          <a:p>
            <a:pPr indent="0" algn="ctr" defTabSz="266700">
              <a:spcBef>
                <a:spcPct val="0"/>
              </a:spcBef>
              <a:spcAft>
                <a:spcPct val="0"/>
              </a:spcAft>
            </a:pPr>
            <a:r>
              <a:rPr sz="2000" b="1">
                <a:solidFill>
                  <a:srgbClr val="000000"/>
                </a:solidFill>
                <a:latin typeface="Arial" panose="020B0604020202020204" pitchFamily="34" charset="0"/>
                <a:ea typeface="Times New Roman" panose="02020603050405020304"/>
                <a:cs typeface="Arial" panose="020B0604020202020204" pitchFamily="34" charset="0"/>
                <a:sym typeface="+mn-ea"/>
              </a:rPr>
              <a:t>4.  Проверить правильность сборки гранатомета</a:t>
            </a:r>
            <a:r>
              <a:rPr lang="ru-RU" sz="2000" b="1">
                <a:solidFill>
                  <a:srgbClr val="000000"/>
                </a:solidFill>
                <a:latin typeface="Arial" panose="020B0604020202020204" pitchFamily="34" charset="0"/>
                <a:ea typeface="Times New Roman" panose="02020603050405020304"/>
                <a:cs typeface="Arial" panose="020B0604020202020204" pitchFamily="34" charset="0"/>
                <a:sym typeface="+mn-ea"/>
              </a:rPr>
              <a:t>.</a:t>
            </a:r>
            <a:endParaRPr sz="2000" b="1">
              <a:solidFill>
                <a:srgbClr val="000000"/>
              </a:solidFill>
              <a:latin typeface="Arial" panose="020B0604020202020204" pitchFamily="34" charset="0"/>
              <a:ea typeface="Times New Roman" panose="02020603050405020304"/>
              <a:cs typeface="Arial" panose="020B0604020202020204" pitchFamily="34" charset="0"/>
              <a:sym typeface="+mn-ea"/>
            </a:endParaRPr>
          </a:p>
          <a:p>
            <a:pPr indent="0" algn="just" defTabSz="266700">
              <a:spcBef>
                <a:spcPct val="0"/>
              </a:spcBef>
              <a:spcAft>
                <a:spcPct val="0"/>
              </a:spcAft>
            </a:pPr>
            <a:r>
              <a:rPr sz="2000" b="1">
                <a:solidFill>
                  <a:srgbClr val="000000"/>
                </a:solidFill>
                <a:latin typeface="Arial" panose="020B0604020202020204" pitchFamily="34" charset="0"/>
                <a:ea typeface="Times New Roman" panose="02020603050405020304"/>
                <a:cs typeface="Arial" panose="020B0604020202020204" pitchFamily="34" charset="0"/>
                <a:sym typeface="+mn-ea"/>
              </a:rPr>
              <a:t>        </a:t>
            </a:r>
            <a:r>
              <a:rPr sz="2000">
                <a:solidFill>
                  <a:srgbClr val="000000"/>
                </a:solidFill>
                <a:latin typeface="Arial" panose="020B0604020202020204" pitchFamily="34" charset="0"/>
                <a:ea typeface="Times New Roman" panose="02020603050405020304"/>
                <a:cs typeface="Arial" panose="020B0604020202020204" pitchFamily="34" charset="0"/>
                <a:sym typeface="+mn-ea"/>
              </a:rPr>
              <a:t>Поставить курок на боевой взвод (при этом должен быть слышен щелчок); при нажатии на спусковой крючок курок должен энергично ударить по бойку.</a:t>
            </a:r>
            <a:endParaRPr sz="2000">
              <a:solidFill>
                <a:srgbClr val="000000"/>
              </a:solidFill>
              <a:latin typeface="Arial" panose="020B0604020202020204" pitchFamily="34" charset="0"/>
              <a:ea typeface="Times New Roman" panose="02020603050405020304"/>
              <a:cs typeface="Arial" panose="020B0604020202020204" pitchFamily="34" charset="0"/>
              <a:sym typeface="+mn-ea"/>
            </a:endParaRPr>
          </a:p>
        </p:txBody>
      </p:sp>
      <p:pic>
        <p:nvPicPr>
          <p:cNvPr id="2" name="Рисунок 3" descr="IMG_2346"/>
          <p:cNvPicPr>
            <a:picLocks noChangeAspect="1"/>
          </p:cNvPicPr>
          <p:nvPr/>
        </p:nvPicPr>
        <p:blipFill>
          <a:blip r:embed="rId1"/>
          <a:stretch>
            <a:fillRect/>
          </a:stretch>
        </p:blipFill>
        <p:spPr>
          <a:xfrm>
            <a:off x="35560" y="4154805"/>
            <a:ext cx="2917190" cy="2625725"/>
          </a:xfrm>
          <a:prstGeom prst="rect">
            <a:avLst/>
          </a:prstGeom>
          <a:noFill/>
          <a:ln w="9525">
            <a:noFill/>
          </a:ln>
        </p:spPr>
      </p:pic>
      <p:pic>
        <p:nvPicPr>
          <p:cNvPr id="4" name="Рисунок 5" descr="IMG_2347"/>
          <p:cNvPicPr>
            <a:picLocks noChangeAspect="1"/>
          </p:cNvPicPr>
          <p:nvPr/>
        </p:nvPicPr>
        <p:blipFill>
          <a:blip r:embed="rId2"/>
          <a:stretch>
            <a:fillRect/>
          </a:stretch>
        </p:blipFill>
        <p:spPr>
          <a:xfrm>
            <a:off x="6217920" y="4182745"/>
            <a:ext cx="2876550" cy="2589530"/>
          </a:xfrm>
          <a:prstGeom prst="rect">
            <a:avLst/>
          </a:prstGeom>
          <a:noFill/>
          <a:ln w="9525">
            <a:noFill/>
          </a:ln>
        </p:spPr>
      </p:pic>
      <p:pic>
        <p:nvPicPr>
          <p:cNvPr id="5" name="Рисунок 6" descr="IMG_2348"/>
          <p:cNvPicPr>
            <a:picLocks noChangeAspect="1"/>
          </p:cNvPicPr>
          <p:nvPr/>
        </p:nvPicPr>
        <p:blipFill>
          <a:blip r:embed="rId3"/>
          <a:stretch>
            <a:fillRect/>
          </a:stretch>
        </p:blipFill>
        <p:spPr>
          <a:xfrm>
            <a:off x="35560" y="44450"/>
            <a:ext cx="4053205" cy="2867660"/>
          </a:xfrm>
          <a:prstGeom prst="rect">
            <a:avLst/>
          </a:prstGeom>
          <a:noFill/>
          <a:ln w="9525">
            <a:noFill/>
          </a:ln>
        </p:spPr>
      </p:pic>
      <p:sp>
        <p:nvSpPr>
          <p:cNvPr id="7" name="Текстовое поле 6"/>
          <p:cNvSpPr txBox="1"/>
          <p:nvPr/>
        </p:nvSpPr>
        <p:spPr>
          <a:xfrm>
            <a:off x="2990850" y="4581525"/>
            <a:ext cx="3194685" cy="1322070"/>
          </a:xfrm>
          <a:prstGeom prst="rect">
            <a:avLst/>
          </a:prstGeom>
        </p:spPr>
        <p:txBody>
          <a:bodyPr wrap="square">
            <a:spAutoFit/>
          </a:bodyPr>
          <a:p>
            <a:pPr marL="0" indent="0" algn="ctr" defTabSz="266700">
              <a:spcBef>
                <a:spcPct val="0"/>
              </a:spcBef>
              <a:spcAft>
                <a:spcPct val="0"/>
              </a:spcAft>
            </a:pPr>
            <a:r>
              <a:rPr sz="2000" b="1">
                <a:solidFill>
                  <a:srgbClr val="000000"/>
                </a:solidFill>
                <a:latin typeface="Arial" panose="020B0604020202020204" pitchFamily="34" charset="0"/>
                <a:ea typeface="Times New Roman" panose="02020603050405020304"/>
                <a:cs typeface="Arial" panose="020B0604020202020204" pitchFamily="34" charset="0"/>
              </a:rPr>
              <a:t>5. Надеть чехлы</a:t>
            </a:r>
            <a:r>
              <a:rPr lang="ru-RU" sz="2000" b="1">
                <a:solidFill>
                  <a:srgbClr val="000000"/>
                </a:solidFill>
                <a:latin typeface="Arial" panose="020B0604020202020204" pitchFamily="34" charset="0"/>
                <a:ea typeface="Times New Roman" panose="02020603050405020304"/>
                <a:cs typeface="Arial" panose="020B0604020202020204" pitchFamily="34" charset="0"/>
              </a:rPr>
              <a:t>.</a:t>
            </a:r>
            <a:endParaRPr sz="2000" b="1">
              <a:solidFill>
                <a:srgbClr val="000000"/>
              </a:solidFill>
              <a:latin typeface="Arial" panose="020B0604020202020204" pitchFamily="34" charset="0"/>
              <a:ea typeface="Times New Roman" panose="02020603050405020304"/>
              <a:cs typeface="Arial" panose="020B0604020202020204" pitchFamily="34" charset="0"/>
            </a:endParaRPr>
          </a:p>
          <a:p>
            <a:pPr marL="0" indent="0" algn="just" defTabSz="266700">
              <a:spcBef>
                <a:spcPct val="0"/>
              </a:spcBef>
              <a:spcAft>
                <a:spcPct val="0"/>
              </a:spcAft>
            </a:pPr>
            <a:r>
              <a:rPr sz="2000">
                <a:solidFill>
                  <a:srgbClr val="000000"/>
                </a:solidFill>
                <a:latin typeface="Arial" panose="020B0604020202020204" pitchFamily="34" charset="0"/>
                <a:ea typeface="Times New Roman" panose="02020603050405020304"/>
                <a:cs typeface="Arial" panose="020B0604020202020204" pitchFamily="34" charset="0"/>
              </a:rPr>
              <a:t>Сначала на дульную, а затем на казённую часть гранатомета.</a:t>
            </a:r>
            <a:endParaRPr sz="2000">
              <a:solidFill>
                <a:srgbClr val="000000"/>
              </a:solidFill>
              <a:latin typeface="Arial" panose="020B0604020202020204" pitchFamily="34" charset="0"/>
              <a:ea typeface="Times New Roman" panose="02020603050405020304"/>
              <a:cs typeface="Arial" panose="020B0604020202020204" pitchFamily="34" charset="0"/>
            </a:endParaRPr>
          </a:p>
        </p:txBody>
      </p:sp>
    </p:spTree>
  </p:cSld>
  <p:clrMapOvr>
    <a:masterClrMapping/>
  </p:clrMapOvr>
  <p:transition>
    <p:comb/>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овое поле 3"/>
          <p:cNvSpPr txBox="1"/>
          <p:nvPr/>
        </p:nvSpPr>
        <p:spPr>
          <a:xfrm>
            <a:off x="0" y="1628775"/>
            <a:ext cx="9144000" cy="2061210"/>
          </a:xfrm>
          <a:prstGeom prst="rect">
            <a:avLst/>
          </a:prstGeom>
          <a:noFill/>
        </p:spPr>
        <p:txBody>
          <a:bodyPr wrap="square" rtlCol="0" anchor="t">
            <a:spAutoFit/>
          </a:bodyPr>
          <a:p>
            <a:pPr algn="ctr"/>
            <a:r>
              <a:rPr lang="ru-RU" sz="3200" b="1" dirty="0">
                <a:solidFill>
                  <a:srgbClr val="FF0000"/>
                </a:solidFill>
                <a:latin typeface="Arial" panose="020B0604020202020204" pitchFamily="34" charset="0"/>
                <a:cs typeface="Arial" panose="020B0604020202020204" pitchFamily="34" charset="0"/>
                <a:sym typeface="+mn-ea"/>
              </a:rPr>
              <a:t>Условия и порядок выполнения нормативов Н-О-13,14 по неполной разборке и сборке</a:t>
            </a:r>
            <a:endParaRPr lang="ru-RU" sz="3200" b="1" dirty="0">
              <a:solidFill>
                <a:srgbClr val="FF0000"/>
              </a:solidFill>
              <a:latin typeface="Arial" panose="020B0604020202020204" pitchFamily="34" charset="0"/>
              <a:cs typeface="Arial" panose="020B0604020202020204" pitchFamily="34" charset="0"/>
              <a:sym typeface="+mn-ea"/>
            </a:endParaRPr>
          </a:p>
          <a:p>
            <a:pPr algn="ctr"/>
            <a:r>
              <a:rPr lang="ru-RU" sz="3200" b="1" dirty="0">
                <a:solidFill>
                  <a:srgbClr val="FF0000"/>
                </a:solidFill>
                <a:latin typeface="Arial" panose="020B0604020202020204" pitchFamily="34" charset="0"/>
                <a:cs typeface="Arial" panose="020B0604020202020204" pitchFamily="34" charset="0"/>
                <a:sym typeface="+mn-ea"/>
              </a:rPr>
              <a:t>  40-мм подствольного гранатомета (ГП-25).</a:t>
            </a:r>
            <a:endParaRPr lang="ru-RU" altLang="en-US" sz="3200" b="1" dirty="0">
              <a:solidFill>
                <a:srgbClr val="FF0000"/>
              </a:solidFill>
              <a:latin typeface="Arial" panose="020B0604020202020204" pitchFamily="34" charset="0"/>
              <a:cs typeface="Arial" panose="020B0604020202020204" pitchFamily="34" charset="0"/>
              <a:sym typeface="+mn-ea"/>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Таблица 6"/>
          <p:cNvGraphicFramePr/>
          <p:nvPr/>
        </p:nvGraphicFramePr>
        <p:xfrm>
          <a:off x="35560" y="3212465"/>
          <a:ext cx="9077960" cy="2661285"/>
        </p:xfrm>
        <a:graphic>
          <a:graphicData uri="http://schemas.openxmlformats.org/drawingml/2006/table">
            <a:tbl>
              <a:tblPr firstRow="1" bandRow="1">
                <a:tableStyleId>{5C22544A-7EE6-4342-B048-85BDC9FD1C3A}</a:tableStyleId>
              </a:tblPr>
              <a:tblGrid>
                <a:gridCol w="9077960"/>
              </a:tblGrid>
              <a:tr h="381000">
                <a:tc>
                  <a:txBody>
                    <a:bodyPr/>
                    <a:p>
                      <a:pPr algn="ctr">
                        <a:buNone/>
                      </a:pPr>
                      <a:r>
                        <a:rPr sz="1800">
                          <a:sym typeface="+mn-ea"/>
                        </a:rPr>
                        <a:t>В конце сборки пулемета сложить ноги сошки.</a:t>
                      </a:r>
                      <a:endParaRPr lang="ru-RU" altLang="en-US"/>
                    </a:p>
                  </a:txBody>
                  <a:tcPr/>
                </a:tc>
              </a:tr>
              <a:tr h="381000">
                <a:tc>
                  <a:txBody>
                    <a:bodyPr/>
                    <a:p>
                      <a:pPr algn="ctr">
                        <a:buNone/>
                      </a:pPr>
                      <a:r>
                        <a:rPr sz="1800" b="1">
                          <a:sym typeface="+mn-ea"/>
                        </a:rPr>
                        <a:t>1. </a:t>
                      </a:r>
                      <a:r>
                        <a:rPr lang="ru-RU" altLang="ru-RU" sz="1800" b="1" dirty="0">
                          <a:sym typeface="+mn-ea"/>
                        </a:rPr>
                        <a:t>Присоединить казенник к корпусу ударно-спускового механизма</a:t>
                      </a:r>
                      <a:r>
                        <a:rPr lang="ru-RU" sz="1800" b="1" dirty="0" smtClean="0">
                          <a:sym typeface="+mn-ea"/>
                        </a:rPr>
                        <a:t>.</a:t>
                      </a:r>
                      <a:endParaRPr lang="ru-RU" sz="1800" b="1">
                        <a:sym typeface="+mn-ea"/>
                      </a:endParaRPr>
                    </a:p>
                  </a:txBody>
                  <a:tcPr/>
                </a:tc>
              </a:tr>
              <a:tr h="366395">
                <a:tc>
                  <a:txBody>
                    <a:bodyPr/>
                    <a:p>
                      <a:pPr algn="ctr">
                        <a:buNone/>
                      </a:pPr>
                      <a:r>
                        <a:rPr sz="1800" b="1">
                          <a:sym typeface="+mn-ea"/>
                        </a:rPr>
                        <a:t>2. </a:t>
                      </a:r>
                      <a:r>
                        <a:rPr lang="ru-RU" altLang="ru-RU" sz="1800" b="1" dirty="0">
                          <a:sym typeface="+mn-ea"/>
                        </a:rPr>
                        <a:t>Вставить ось корпуса и переводчик в свои отверстия</a:t>
                      </a:r>
                      <a:r>
                        <a:rPr lang="ru-RU" sz="1800" b="1">
                          <a:sym typeface="+mn-ea"/>
                        </a:rPr>
                        <a:t>.</a:t>
                      </a:r>
                      <a:endParaRPr lang="ru-RU" sz="1800" b="1">
                        <a:sym typeface="+mn-ea"/>
                      </a:endParaRPr>
                    </a:p>
                  </a:txBody>
                  <a:tcPr/>
                </a:tc>
              </a:tr>
              <a:tr h="389890">
                <a:tc>
                  <a:txBody>
                    <a:bodyPr/>
                    <a:p>
                      <a:pPr algn="ctr">
                        <a:buNone/>
                      </a:pPr>
                      <a:r>
                        <a:rPr lang="ru-RU" sz="1800" b="1">
                          <a:sym typeface="+mn-ea"/>
                        </a:rPr>
                        <a:t>3</a:t>
                      </a:r>
                      <a:r>
                        <a:rPr sz="1800" b="1">
                          <a:sym typeface="+mn-ea"/>
                        </a:rPr>
                        <a:t>. </a:t>
                      </a:r>
                      <a:r>
                        <a:rPr lang="ru-RU" altLang="ru-RU" sz="1800" b="1" dirty="0">
                          <a:sym typeface="+mn-ea"/>
                        </a:rPr>
                        <a:t>Присоединить   чеку</a:t>
                      </a:r>
                      <a:r>
                        <a:rPr lang="ru-RU" sz="1800" b="1">
                          <a:sym typeface="+mn-ea"/>
                        </a:rPr>
                        <a:t>.</a:t>
                      </a:r>
                      <a:endParaRPr lang="ru-RU" sz="1800" b="1">
                        <a:sym typeface="+mn-ea"/>
                      </a:endParaRPr>
                    </a:p>
                  </a:txBody>
                  <a:tcPr/>
                </a:tc>
              </a:tr>
              <a:tr h="381000">
                <a:tc>
                  <a:txBody>
                    <a:bodyPr/>
                    <a:p>
                      <a:pPr algn="ctr">
                        <a:buNone/>
                      </a:pPr>
                      <a:r>
                        <a:rPr lang="ru-RU" sz="1800" b="1">
                          <a:sym typeface="+mn-ea"/>
                        </a:rPr>
                        <a:t>4</a:t>
                      </a:r>
                      <a:r>
                        <a:rPr sz="1800" b="1">
                          <a:sym typeface="+mn-ea"/>
                        </a:rPr>
                        <a:t>.</a:t>
                      </a:r>
                      <a:r>
                        <a:rPr lang="ru-RU" altLang="en-US" sz="1800" b="1">
                          <a:sym typeface="+mn-ea"/>
                        </a:rPr>
                        <a:t>Присоединить  ствол к корпусу ударно-спускового механизма</a:t>
                      </a:r>
                      <a:r>
                        <a:rPr lang="ru-RU" sz="1800" b="1" dirty="0" smtClean="0">
                          <a:sym typeface="+mn-ea"/>
                        </a:rPr>
                        <a:t>.</a:t>
                      </a:r>
                      <a:endParaRPr lang="ru-RU" sz="1800" b="1">
                        <a:sym typeface="+mn-ea"/>
                      </a:endParaRPr>
                    </a:p>
                  </a:txBody>
                  <a:tcPr/>
                </a:tc>
              </a:tr>
              <a:tr h="381000">
                <a:tc>
                  <a:txBody>
                    <a:bodyPr/>
                    <a:p>
                      <a:pPr algn="ctr">
                        <a:buNone/>
                      </a:pPr>
                      <a:r>
                        <a:rPr lang="ru-RU" altLang="en-US" sz="1800" b="1">
                          <a:sym typeface="+mn-ea"/>
                        </a:rPr>
                        <a:t>5. Поставить  переводчик  в  положение ПР.</a:t>
                      </a:r>
                      <a:endParaRPr lang="ru-RU" altLang="en-US" sz="1800" b="1">
                        <a:sym typeface="+mn-ea"/>
                      </a:endParaRPr>
                    </a:p>
                  </a:txBody>
                  <a:tcPr/>
                </a:tc>
              </a:tr>
            </a:tbl>
          </a:graphicData>
        </a:graphic>
      </p:graphicFrame>
      <p:sp>
        <p:nvSpPr>
          <p:cNvPr id="2" name="Rectangle 22"/>
          <p:cNvSpPr>
            <a:spLocks noChangeArrowheads="1"/>
          </p:cNvSpPr>
          <p:nvPr/>
        </p:nvSpPr>
        <p:spPr bwMode="auto">
          <a:xfrm>
            <a:off x="0" y="3164840"/>
            <a:ext cx="9144000" cy="441325"/>
          </a:xfrm>
          <a:prstGeom prst="rect">
            <a:avLst/>
          </a:prstGeom>
          <a:solidFill>
            <a:srgbClr val="C00000"/>
          </a:solidFill>
          <a:ln w="57150" cmpd="thickThin">
            <a:noFill/>
            <a:miter lim="800000"/>
          </a:ln>
        </p:spPr>
        <p:txBody>
          <a:bodyPr wrap="square">
            <a:noAutofit/>
          </a:bodyPr>
          <a:p>
            <a:pPr algn="ctr"/>
            <a:r>
              <a:rPr lang="ru-RU" sz="2400" b="1" dirty="0" smtClean="0">
                <a:solidFill>
                  <a:srgbClr val="FFFF00"/>
                </a:solidFill>
              </a:rPr>
              <a:t>Порядок сборки ГП-25</a:t>
            </a:r>
            <a:endParaRPr lang="ru-RU" altLang="ru-RU" sz="2400" b="1" dirty="0">
              <a:solidFill>
                <a:srgbClr val="FFFF00"/>
              </a:solidFill>
            </a:endParaRPr>
          </a:p>
        </p:txBody>
      </p:sp>
      <p:graphicFrame>
        <p:nvGraphicFramePr>
          <p:cNvPr id="6" name="Таблица 5"/>
          <p:cNvGraphicFramePr/>
          <p:nvPr/>
        </p:nvGraphicFramePr>
        <p:xfrm>
          <a:off x="35560" y="116840"/>
          <a:ext cx="9071610" cy="2682240"/>
        </p:xfrm>
        <a:graphic>
          <a:graphicData uri="http://schemas.openxmlformats.org/drawingml/2006/table">
            <a:tbl>
              <a:tblPr firstRow="1" bandRow="1">
                <a:tableStyleId>{5C22544A-7EE6-4342-B048-85BDC9FD1C3A}</a:tableStyleId>
              </a:tblPr>
              <a:tblGrid>
                <a:gridCol w="9071610"/>
              </a:tblGrid>
              <a:tr h="381000">
                <a:tc>
                  <a:txBody>
                    <a:bodyPr/>
                    <a:p>
                      <a:pPr algn="ctr">
                        <a:buNone/>
                      </a:pPr>
                      <a:r>
                        <a:rPr sz="1800">
                          <a:sym typeface="+mn-ea"/>
                        </a:rPr>
                        <a:t>Перед разборкой пулемета установить его на сошку дульной частью влево.</a:t>
                      </a:r>
                      <a:endParaRPr lang="ru-RU" altLang="en-US"/>
                    </a:p>
                  </a:txBody>
                  <a:tcPr/>
                </a:tc>
              </a:tr>
              <a:tr h="417830">
                <a:tc>
                  <a:txBody>
                    <a:bodyPr/>
                    <a:p>
                      <a:pPr algn="ctr">
                        <a:buNone/>
                      </a:pPr>
                      <a:r>
                        <a:rPr sz="1800" b="1">
                          <a:cs typeface="+mn-lt"/>
                          <a:sym typeface="+mn-ea"/>
                        </a:rPr>
                        <a:t>1. </a:t>
                      </a:r>
                      <a:r>
                        <a:rPr lang="ru-RU" sz="1800" b="1" dirty="0" smtClean="0">
                          <a:sym typeface="+mn-ea"/>
                        </a:rPr>
                        <a:t> Отделить   корпус   ударно-спускового механизма  с  казенником   и  рукояткой  от  ствола</a:t>
                      </a:r>
                      <a:r>
                        <a:rPr lang="ru-RU" altLang="ru-RU" sz="1800" b="1" kern="0" noProof="0" dirty="0">
                          <a:ln>
                            <a:noFill/>
                          </a:ln>
                          <a:solidFill>
                            <a:srgbClr val="000000"/>
                          </a:solidFill>
                          <a:effectLst/>
                          <a:uLnTx/>
                          <a:uFillTx/>
                          <a:cs typeface="+mn-lt"/>
                          <a:sym typeface="+mn-ea"/>
                        </a:rPr>
                        <a:t>.</a:t>
                      </a:r>
                      <a:endParaRPr lang="ru-RU" sz="1800" b="1">
                        <a:cs typeface="+mn-lt"/>
                        <a:sym typeface="+mn-ea"/>
                      </a:endParaRPr>
                    </a:p>
                  </a:txBody>
                  <a:tcPr/>
                </a:tc>
              </a:tr>
              <a:tr h="435610">
                <a:tc>
                  <a:txBody>
                    <a:bodyPr/>
                    <a:p>
                      <a:pPr algn="ctr">
                        <a:buNone/>
                      </a:pPr>
                      <a:r>
                        <a:rPr sz="1800" b="1">
                          <a:cs typeface="+mn-lt"/>
                          <a:sym typeface="+mn-ea"/>
                        </a:rPr>
                        <a:t>2</a:t>
                      </a:r>
                      <a:r>
                        <a:rPr sz="1800" b="1">
                          <a:cs typeface="+mn-lt"/>
                          <a:sym typeface="+mn-ea"/>
                        </a:rPr>
                        <a:t>. </a:t>
                      </a:r>
                      <a:r>
                        <a:rPr lang="ru-RU" sz="1800" b="1" dirty="0" smtClean="0">
                          <a:sym typeface="+mn-ea"/>
                        </a:rPr>
                        <a:t>Отделить чеку</a:t>
                      </a:r>
                      <a:r>
                        <a:rPr lang="ru-RU" sz="1800" b="1">
                          <a:cs typeface="+mn-lt"/>
                          <a:sym typeface="+mn-ea"/>
                        </a:rPr>
                        <a:t>.</a:t>
                      </a:r>
                      <a:endParaRPr lang="ru-RU" sz="1800" b="1">
                        <a:cs typeface="+mn-lt"/>
                        <a:sym typeface="+mn-ea"/>
                      </a:endParaRPr>
                    </a:p>
                  </a:txBody>
                  <a:tcPr/>
                </a:tc>
              </a:tr>
              <a:tr h="381000">
                <a:tc>
                  <a:txBody>
                    <a:bodyPr/>
                    <a:p>
                      <a:pPr algn="ctr">
                        <a:buNone/>
                      </a:pPr>
                      <a:r>
                        <a:rPr sz="1800" b="1">
                          <a:cs typeface="+mn-lt"/>
                          <a:sym typeface="+mn-ea"/>
                        </a:rPr>
                        <a:t>3</a:t>
                      </a:r>
                      <a:r>
                        <a:rPr sz="1800" b="1">
                          <a:cs typeface="+mn-lt"/>
                          <a:sym typeface="+mn-ea"/>
                        </a:rPr>
                        <a:t>. </a:t>
                      </a:r>
                      <a:r>
                        <a:rPr lang="ru-RU" sz="1800" b="1" smtClean="0">
                          <a:sym typeface="+mn-ea"/>
                        </a:rPr>
                        <a:t>Отделить    ось    корпуса    и    переводчик</a:t>
                      </a:r>
                      <a:r>
                        <a:rPr lang="ru-RU" sz="1800" b="1">
                          <a:cs typeface="+mn-lt"/>
                          <a:sym typeface="+mn-ea"/>
                        </a:rPr>
                        <a:t>.</a:t>
                      </a:r>
                      <a:endParaRPr lang="ru-RU" sz="1800" b="1">
                        <a:cs typeface="+mn-lt"/>
                        <a:sym typeface="+mn-ea"/>
                      </a:endParaRPr>
                    </a:p>
                  </a:txBody>
                  <a:tcPr/>
                </a:tc>
              </a:tr>
              <a:tr h="426720">
                <a:tc>
                  <a:txBody>
                    <a:bodyPr/>
                    <a:p>
                      <a:pPr algn="ctr">
                        <a:buNone/>
                      </a:pPr>
                      <a:r>
                        <a:rPr sz="1800" b="1">
                          <a:cs typeface="+mn-lt"/>
                          <a:sym typeface="+mn-ea"/>
                        </a:rPr>
                        <a:t>4</a:t>
                      </a:r>
                      <a:r>
                        <a:rPr sz="1800" b="1">
                          <a:cs typeface="+mn-lt"/>
                          <a:sym typeface="+mn-ea"/>
                        </a:rPr>
                        <a:t>. </a:t>
                      </a:r>
                      <a:r>
                        <a:rPr lang="ru-RU" sz="1800" b="1" dirty="0" smtClean="0">
                          <a:sym typeface="+mn-ea"/>
                        </a:rPr>
                        <a:t>Отделить казенник от  корпуса ударно-спускового механизма</a:t>
                      </a:r>
                      <a:r>
                        <a:rPr lang="ru-RU" sz="1800" b="1">
                          <a:cs typeface="+mn-lt"/>
                          <a:sym typeface="+mn-ea"/>
                        </a:rPr>
                        <a:t>.</a:t>
                      </a:r>
                      <a:endParaRPr lang="ru-RU" sz="1800" b="1">
                        <a:cs typeface="+mn-lt"/>
                        <a:sym typeface="+mn-ea"/>
                      </a:endParaRPr>
                    </a:p>
                  </a:txBody>
                  <a:tcPr/>
                </a:tc>
              </a:tr>
            </a:tbl>
          </a:graphicData>
        </a:graphic>
      </p:graphicFrame>
      <p:sp>
        <p:nvSpPr>
          <p:cNvPr id="4" name="Rectangle 22"/>
          <p:cNvSpPr>
            <a:spLocks noChangeArrowheads="1"/>
          </p:cNvSpPr>
          <p:nvPr/>
        </p:nvSpPr>
        <p:spPr bwMode="auto">
          <a:xfrm>
            <a:off x="635" y="0"/>
            <a:ext cx="9144000" cy="489585"/>
          </a:xfrm>
          <a:prstGeom prst="rect">
            <a:avLst/>
          </a:prstGeom>
          <a:solidFill>
            <a:srgbClr val="C00000"/>
          </a:solidFill>
          <a:ln w="57150" cmpd="thickThin">
            <a:noFill/>
            <a:miter lim="800000"/>
          </a:ln>
        </p:spPr>
        <p:txBody>
          <a:bodyPr wrap="square">
            <a:noAutofit/>
          </a:bodyPr>
          <a:p>
            <a:pPr algn="ctr"/>
            <a:r>
              <a:rPr lang="ru-RU" sz="2400" b="1" dirty="0" smtClean="0">
                <a:solidFill>
                  <a:srgbClr val="FFFF00"/>
                </a:solidFill>
              </a:rPr>
              <a:t>Порядок неполной разборки ГП-25</a:t>
            </a:r>
            <a:endParaRPr lang="en-US" altLang="ru-RU" sz="2400" b="1" dirty="0" smtClean="0">
              <a:solidFill>
                <a:srgbClr val="FFFF00"/>
              </a:solidFill>
            </a:endParaRPr>
          </a:p>
        </p:txBody>
      </p:sp>
      <p:sp>
        <p:nvSpPr>
          <p:cNvPr id="8" name="Текстовое поле 7"/>
          <p:cNvSpPr txBox="1"/>
          <p:nvPr/>
        </p:nvSpPr>
        <p:spPr>
          <a:xfrm>
            <a:off x="-10160" y="6021705"/>
            <a:ext cx="9154160" cy="706755"/>
          </a:xfrm>
          <a:prstGeom prst="rect">
            <a:avLst/>
          </a:prstGeom>
          <a:noFill/>
        </p:spPr>
        <p:txBody>
          <a:bodyPr wrap="square" rtlCol="0" anchor="t">
            <a:spAutoFit/>
          </a:bodyPr>
          <a:p>
            <a:pPr algn="ctr"/>
            <a:r>
              <a:rPr lang="ru-RU" altLang="ru-RU" sz="2000" dirty="0">
                <a:solidFill>
                  <a:srgbClr val="FF0000"/>
                </a:solidFill>
                <a:latin typeface="Arial" panose="020B0604020202020204" pitchFamily="34" charset="0"/>
                <a:cs typeface="Arial" panose="020B0604020202020204" pitchFamily="34" charset="0"/>
                <a:sym typeface="+mn-ea"/>
              </a:rPr>
              <a:t>При сборке обращать внимание на нумерацию частей, чтобы не перепутать их с частями других гранатометов.</a:t>
            </a:r>
            <a:endParaRPr lang="ru-RU" altLang="ru-RU" sz="2000" dirty="0">
              <a:solidFill>
                <a:srgbClr val="FF0000"/>
              </a:solidFill>
              <a:latin typeface="Arial" panose="020B0604020202020204" pitchFamily="34" charset="0"/>
              <a:cs typeface="Arial" panose="020B0604020202020204" pitchFamily="34" charset="0"/>
              <a:sym typeface="+mn-ea"/>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2147482619"/>
          <p:cNvPicPr>
            <a:picLocks noChangeAspect="1"/>
          </p:cNvPicPr>
          <p:nvPr/>
        </p:nvPicPr>
        <p:blipFill>
          <a:blip r:embed="rId1"/>
          <a:srcRect b="20007"/>
          <a:stretch>
            <a:fillRect/>
          </a:stretch>
        </p:blipFill>
        <p:spPr>
          <a:xfrm>
            <a:off x="35560" y="45085"/>
            <a:ext cx="4688205" cy="3318510"/>
          </a:xfrm>
          <a:prstGeom prst="rect">
            <a:avLst/>
          </a:prstGeom>
          <a:noFill/>
          <a:ln w="9525">
            <a:noFill/>
          </a:ln>
        </p:spPr>
      </p:pic>
      <p:sp>
        <p:nvSpPr>
          <p:cNvPr id="4" name="Текстовое поле 3"/>
          <p:cNvSpPr txBox="1"/>
          <p:nvPr/>
        </p:nvSpPr>
        <p:spPr>
          <a:xfrm>
            <a:off x="4500245" y="45085"/>
            <a:ext cx="4577715" cy="3538220"/>
          </a:xfrm>
          <a:prstGeom prst="rect">
            <a:avLst/>
          </a:prstGeom>
        </p:spPr>
        <p:txBody>
          <a:bodyPr wrap="square">
            <a:spAutoFit/>
          </a:bodyPr>
          <a:p>
            <a:pPr indent="0" algn="ctr" defTabSz="266700">
              <a:spcBef>
                <a:spcPct val="0"/>
              </a:spcBef>
              <a:spcAft>
                <a:spcPct val="0"/>
              </a:spcAft>
            </a:pPr>
            <a:r>
              <a:rPr sz="2000" b="1">
                <a:latin typeface="Arial" panose="020B0604020202020204" pitchFamily="34" charset="0"/>
                <a:cs typeface="Arial" panose="020B0604020202020204" pitchFamily="34" charset="0"/>
                <a:sym typeface="+mn-ea"/>
              </a:rPr>
              <a:t>1. </a:t>
            </a:r>
            <a:r>
              <a:rPr lang="ru-RU" sz="2000" b="1" dirty="0" smtClean="0">
                <a:latin typeface="Arial" panose="020B0604020202020204" pitchFamily="34" charset="0"/>
                <a:cs typeface="Arial" panose="020B0604020202020204" pitchFamily="34" charset="0"/>
                <a:sym typeface="+mn-ea"/>
              </a:rPr>
              <a:t> Отделить   корпус   ударно-спускового механизма  с  казенником   и  рукояткой  от  ствола</a:t>
            </a:r>
            <a:r>
              <a:rPr lang="ru-RU" altLang="ru-RU" sz="2000" b="1" kern="0" noProof="0" dirty="0">
                <a:solidFill>
                  <a:srgbClr val="000000"/>
                </a:solidFill>
                <a:latin typeface="Arial" panose="020B0604020202020204" pitchFamily="34" charset="0"/>
                <a:cs typeface="Arial" panose="020B0604020202020204" pitchFamily="34" charset="0"/>
                <a:sym typeface="+mn-ea"/>
              </a:rPr>
              <a:t>.</a:t>
            </a:r>
            <a:endParaRPr sz="2000" b="1">
              <a:solidFill>
                <a:srgbClr val="000000"/>
              </a:solidFill>
              <a:latin typeface="Arial" panose="020B0604020202020204" pitchFamily="34" charset="0"/>
              <a:ea typeface="Times New Roman" panose="02020603050405020304"/>
              <a:cs typeface="Arial" panose="020B0604020202020204" pitchFamily="34" charset="0"/>
            </a:endParaRPr>
          </a:p>
          <a:p>
            <a:pPr indent="0" algn="just" defTabSz="266700">
              <a:spcBef>
                <a:spcPct val="0"/>
              </a:spcBef>
              <a:spcAft>
                <a:spcPct val="0"/>
              </a:spcAft>
            </a:pPr>
            <a:r>
              <a:rPr lang="ru-RU" spc="-50">
                <a:latin typeface="Arial" panose="020B0604020202020204" pitchFamily="34" charset="0"/>
                <a:ea typeface="Times New Roman" panose="02020603050405020304"/>
                <a:cs typeface="Arial" panose="020B0604020202020204" pitchFamily="34" charset="0"/>
              </a:rPr>
              <a:t>В</a:t>
            </a:r>
            <a:r>
              <a:rPr spc="-50">
                <a:latin typeface="Arial" panose="020B0604020202020204" pitchFamily="34" charset="0"/>
                <a:ea typeface="Times New Roman" panose="02020603050405020304"/>
                <a:cs typeface="Arial" panose="020B0604020202020204" pitchFamily="34" charset="0"/>
              </a:rPr>
              <a:t>зяться левой рукой за ствол гранатомета, а правой — за корпус ударно-спускового механизма и, нажимая большим пальцем правой руки на замыкатель, повернуть ствол с кронштейном относительно корпуса ударно-спускового механизма на </a:t>
            </a:r>
            <a:r>
              <a:rPr lang="ru-RU" spc="-50">
                <a:latin typeface="Arial" panose="020B0604020202020204" pitchFamily="34" charset="0"/>
                <a:ea typeface="Times New Roman" panose="02020603050405020304"/>
                <a:cs typeface="Arial" panose="020B0604020202020204" pitchFamily="34" charset="0"/>
              </a:rPr>
              <a:t>60</a:t>
            </a:r>
            <a:r>
              <a:rPr lang="ru-RU" spc="-50" baseline="30000">
                <a:latin typeface="Arial" panose="020B0604020202020204" pitchFamily="34" charset="0"/>
                <a:ea typeface="Times New Roman" panose="02020603050405020304"/>
                <a:cs typeface="Arial" panose="020B0604020202020204" pitchFamily="34" charset="0"/>
              </a:rPr>
              <a:t>0</a:t>
            </a:r>
            <a:r>
              <a:rPr spc="-50">
                <a:latin typeface="Arial" panose="020B0604020202020204" pitchFamily="34" charset="0"/>
                <a:ea typeface="Times New Roman" panose="02020603050405020304"/>
                <a:cs typeface="Arial" panose="020B0604020202020204" pitchFamily="34" charset="0"/>
              </a:rPr>
              <a:t> в любую сторону, после чего разъединить их.</a:t>
            </a:r>
            <a:endParaRPr spc="-50">
              <a:latin typeface="Arial" panose="020B0604020202020204" pitchFamily="34" charset="0"/>
              <a:ea typeface="Times New Roman" panose="02020603050405020304"/>
              <a:cs typeface="Arial" panose="020B0604020202020204" pitchFamily="34" charset="0"/>
            </a:endParaRPr>
          </a:p>
        </p:txBody>
      </p:sp>
      <p:pic>
        <p:nvPicPr>
          <p:cNvPr id="3" name="Изображение 2"/>
          <p:cNvPicPr/>
          <p:nvPr/>
        </p:nvPicPr>
        <p:blipFill>
          <a:blip r:embed="rId2"/>
          <a:stretch>
            <a:fillRect/>
          </a:stretch>
        </p:blipFill>
        <p:spPr>
          <a:xfrm>
            <a:off x="0" y="3573145"/>
            <a:ext cx="4142740" cy="3107690"/>
          </a:xfrm>
          <a:prstGeom prst="rect">
            <a:avLst/>
          </a:prstGeom>
        </p:spPr>
      </p:pic>
      <p:pic>
        <p:nvPicPr>
          <p:cNvPr id="5" name="Изображение 4"/>
          <p:cNvPicPr/>
          <p:nvPr/>
        </p:nvPicPr>
        <p:blipFill>
          <a:blip r:embed="rId3"/>
          <a:stretch>
            <a:fillRect/>
          </a:stretch>
        </p:blipFill>
        <p:spPr>
          <a:xfrm>
            <a:off x="4283710" y="3573145"/>
            <a:ext cx="4693920" cy="3107690"/>
          </a:xfrm>
          <a:prstGeom prst="rect">
            <a:avLst/>
          </a:prstGeom>
        </p:spPr>
      </p:pic>
    </p:spTree>
  </p:cSld>
  <p:clrMapOvr>
    <a:masterClrMapping/>
  </p:clrMapOvr>
  <p:transition>
    <p:comb/>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Текстовое поле 5"/>
          <p:cNvSpPr txBox="1"/>
          <p:nvPr/>
        </p:nvSpPr>
        <p:spPr>
          <a:xfrm>
            <a:off x="4211955" y="45085"/>
            <a:ext cx="4905375" cy="2245360"/>
          </a:xfrm>
          <a:prstGeom prst="rect">
            <a:avLst/>
          </a:prstGeom>
        </p:spPr>
        <p:txBody>
          <a:bodyPr wrap="square">
            <a:spAutoFit/>
          </a:bodyPr>
          <a:p>
            <a:pPr indent="0" algn="ctr" defTabSz="266700">
              <a:spcBef>
                <a:spcPct val="0"/>
              </a:spcBef>
              <a:spcAft>
                <a:spcPct val="0"/>
              </a:spcAft>
            </a:pPr>
            <a:r>
              <a:rPr sz="2000" b="1">
                <a:solidFill>
                  <a:srgbClr val="000000"/>
                </a:solidFill>
                <a:latin typeface="Arial" panose="020B0604020202020204" pitchFamily="34" charset="0"/>
                <a:ea typeface="Times New Roman" panose="02020603050405020304"/>
                <a:cs typeface="Arial" panose="020B0604020202020204" pitchFamily="34" charset="0"/>
              </a:rPr>
              <a:t>2</a:t>
            </a:r>
            <a:r>
              <a:rPr lang="ru-RU" sz="2000" b="1">
                <a:solidFill>
                  <a:srgbClr val="000000"/>
                </a:solidFill>
                <a:latin typeface="Arial" panose="020B0604020202020204" pitchFamily="34" charset="0"/>
                <a:ea typeface="Times New Roman" panose="02020603050405020304"/>
                <a:cs typeface="Arial" panose="020B0604020202020204" pitchFamily="34" charset="0"/>
              </a:rPr>
              <a:t>.</a:t>
            </a:r>
            <a:r>
              <a:rPr sz="2000">
                <a:solidFill>
                  <a:srgbClr val="000000"/>
                </a:solidFill>
                <a:latin typeface="Arial" panose="020B0604020202020204" pitchFamily="34" charset="0"/>
                <a:ea typeface="Times New Roman" panose="02020603050405020304"/>
                <a:cs typeface="Arial" panose="020B0604020202020204" pitchFamily="34" charset="0"/>
              </a:rPr>
              <a:t>   </a:t>
            </a:r>
            <a:r>
              <a:rPr sz="2000" b="1">
                <a:solidFill>
                  <a:srgbClr val="000000"/>
                </a:solidFill>
                <a:latin typeface="Arial" panose="020B0604020202020204" pitchFamily="34" charset="0"/>
                <a:ea typeface="Times New Roman" panose="02020603050405020304"/>
                <a:cs typeface="Arial" panose="020B0604020202020204" pitchFamily="34" charset="0"/>
              </a:rPr>
              <a:t>Отделить чеку</a:t>
            </a:r>
            <a:endParaRPr sz="2000" b="1">
              <a:solidFill>
                <a:srgbClr val="000000"/>
              </a:solidFill>
              <a:latin typeface="Arial" panose="020B0604020202020204" pitchFamily="34" charset="0"/>
              <a:ea typeface="Times New Roman" panose="02020603050405020304"/>
              <a:cs typeface="Arial" panose="020B0604020202020204" pitchFamily="34" charset="0"/>
            </a:endParaRPr>
          </a:p>
          <a:p>
            <a:pPr indent="0" algn="just" defTabSz="266700">
              <a:spcBef>
                <a:spcPct val="0"/>
              </a:spcBef>
              <a:spcAft>
                <a:spcPct val="0"/>
              </a:spcAft>
            </a:pPr>
            <a:r>
              <a:rPr sz="2000" b="1">
                <a:solidFill>
                  <a:srgbClr val="000000"/>
                </a:solidFill>
                <a:latin typeface="Arial" panose="020B0604020202020204" pitchFamily="34" charset="0"/>
                <a:ea typeface="Times New Roman" panose="02020603050405020304"/>
                <a:cs typeface="Arial" panose="020B0604020202020204" pitchFamily="34" charset="0"/>
              </a:rPr>
              <a:t> </a:t>
            </a:r>
            <a:r>
              <a:rPr lang="ru-RU" sz="2000">
                <a:solidFill>
                  <a:srgbClr val="000000"/>
                </a:solidFill>
                <a:latin typeface="Arial" panose="020B0604020202020204" pitchFamily="34" charset="0"/>
                <a:ea typeface="Times New Roman" panose="02020603050405020304"/>
                <a:cs typeface="Arial" panose="020B0604020202020204" pitchFamily="34" charset="0"/>
              </a:rPr>
              <a:t>В</a:t>
            </a:r>
            <a:r>
              <a:rPr sz="2000">
                <a:solidFill>
                  <a:srgbClr val="000000"/>
                </a:solidFill>
                <a:latin typeface="Arial" panose="020B0604020202020204" pitchFamily="34" charset="0"/>
                <a:ea typeface="Times New Roman" panose="02020603050405020304"/>
                <a:cs typeface="Arial" panose="020B0604020202020204" pitchFamily="34" charset="0"/>
              </a:rPr>
              <a:t>зять корпус ударно-спускового    механизма в левую    руку,</a:t>
            </a:r>
            <a:r>
              <a:rPr lang="ru-RU" sz="2000">
                <a:solidFill>
                  <a:srgbClr val="000000"/>
                </a:solidFill>
                <a:latin typeface="Arial" panose="020B0604020202020204" pitchFamily="34" charset="0"/>
                <a:ea typeface="Times New Roman" panose="02020603050405020304"/>
                <a:cs typeface="Arial" panose="020B0604020202020204" pitchFamily="34" charset="0"/>
              </a:rPr>
              <a:t> </a:t>
            </a:r>
            <a:r>
              <a:rPr sz="2000">
                <a:solidFill>
                  <a:srgbClr val="000000"/>
                </a:solidFill>
                <a:latin typeface="Arial" panose="020B0604020202020204" pitchFamily="34" charset="0"/>
                <a:ea typeface="Times New Roman" panose="02020603050405020304"/>
                <a:cs typeface="Arial" panose="020B0604020202020204" pitchFamily="34" charset="0"/>
              </a:rPr>
              <a:t>    а    двумя</a:t>
            </a:r>
            <a:r>
              <a:rPr lang="ru-RU" sz="2000">
                <a:solidFill>
                  <a:srgbClr val="000000"/>
                </a:solidFill>
                <a:latin typeface="Arial" panose="020B0604020202020204" pitchFamily="34" charset="0"/>
                <a:ea typeface="Times New Roman" panose="02020603050405020304"/>
                <a:cs typeface="Arial" panose="020B0604020202020204" pitchFamily="34" charset="0"/>
              </a:rPr>
              <a:t> </a:t>
            </a:r>
            <a:r>
              <a:rPr sz="2000">
                <a:solidFill>
                  <a:srgbClr val="000000"/>
                </a:solidFill>
                <a:latin typeface="Arial" panose="020B0604020202020204" pitchFamily="34" charset="0"/>
                <a:ea typeface="Times New Roman" panose="02020603050405020304"/>
                <a:cs typeface="Arial" panose="020B0604020202020204" pitchFamily="34" charset="0"/>
              </a:rPr>
              <a:t>пальцами</a:t>
            </a:r>
            <a:endParaRPr sz="2000">
              <a:solidFill>
                <a:srgbClr val="000000"/>
              </a:solidFill>
              <a:latin typeface="Arial" panose="020B0604020202020204" pitchFamily="34" charset="0"/>
              <a:ea typeface="Times New Roman" panose="02020603050405020304"/>
              <a:cs typeface="Arial" panose="020B0604020202020204" pitchFamily="34" charset="0"/>
            </a:endParaRPr>
          </a:p>
          <a:p>
            <a:pPr indent="0" algn="just" defTabSz="266700">
              <a:spcBef>
                <a:spcPct val="0"/>
              </a:spcBef>
              <a:spcAft>
                <a:spcPct val="0"/>
              </a:spcAft>
            </a:pPr>
            <a:r>
              <a:rPr sz="2000">
                <a:solidFill>
                  <a:srgbClr val="000000"/>
                </a:solidFill>
                <a:latin typeface="Arial" panose="020B0604020202020204" pitchFamily="34" charset="0"/>
                <a:ea typeface="Times New Roman" panose="02020603050405020304"/>
                <a:cs typeface="Arial" panose="020B0604020202020204" pitchFamily="34" charset="0"/>
              </a:rPr>
              <a:t>правой    руки</a:t>
            </a:r>
            <a:r>
              <a:rPr lang="ru-RU" sz="2000">
                <a:solidFill>
                  <a:srgbClr val="000000"/>
                </a:solidFill>
                <a:latin typeface="Arial" panose="020B0604020202020204" pitchFamily="34" charset="0"/>
                <a:ea typeface="Times New Roman" panose="02020603050405020304"/>
                <a:cs typeface="Arial" panose="020B0604020202020204" pitchFamily="34" charset="0"/>
              </a:rPr>
              <a:t> </a:t>
            </a:r>
            <a:r>
              <a:rPr sz="2000">
                <a:solidFill>
                  <a:srgbClr val="000000"/>
                </a:solidFill>
                <a:latin typeface="Arial" panose="020B0604020202020204" pitchFamily="34" charset="0"/>
                <a:ea typeface="Times New Roman" panose="02020603050405020304"/>
                <a:cs typeface="Arial" panose="020B0604020202020204" pitchFamily="34" charset="0"/>
              </a:rPr>
              <a:t>взяться</a:t>
            </a:r>
            <a:r>
              <a:rPr lang="ru-RU" sz="2000">
                <a:solidFill>
                  <a:srgbClr val="000000"/>
                </a:solidFill>
                <a:latin typeface="Arial" panose="020B0604020202020204" pitchFamily="34" charset="0"/>
                <a:ea typeface="Times New Roman" panose="02020603050405020304"/>
                <a:cs typeface="Arial" panose="020B0604020202020204" pitchFamily="34" charset="0"/>
              </a:rPr>
              <a:t> </a:t>
            </a:r>
            <a:r>
              <a:rPr sz="2000">
                <a:solidFill>
                  <a:srgbClr val="000000"/>
                </a:solidFill>
                <a:latin typeface="Arial" panose="020B0604020202020204" pitchFamily="34" charset="0"/>
                <a:ea typeface="Times New Roman" panose="02020603050405020304"/>
                <a:cs typeface="Arial" panose="020B0604020202020204" pitchFamily="34" charset="0"/>
              </a:rPr>
              <a:t> за  верхнюю (изогнутую)</a:t>
            </a:r>
            <a:r>
              <a:rPr lang="ru-RU" sz="2000">
                <a:solidFill>
                  <a:srgbClr val="000000"/>
                </a:solidFill>
                <a:latin typeface="Arial" panose="020B0604020202020204" pitchFamily="34" charset="0"/>
                <a:ea typeface="Times New Roman" panose="02020603050405020304"/>
                <a:cs typeface="Arial" panose="020B0604020202020204" pitchFamily="34" charset="0"/>
              </a:rPr>
              <a:t> </a:t>
            </a:r>
            <a:r>
              <a:rPr sz="2000">
                <a:solidFill>
                  <a:srgbClr val="000000"/>
                </a:solidFill>
                <a:latin typeface="Arial" panose="020B0604020202020204" pitchFamily="34" charset="0"/>
                <a:ea typeface="Times New Roman" panose="02020603050405020304"/>
                <a:cs typeface="Arial" panose="020B0604020202020204" pitchFamily="34" charset="0"/>
              </a:rPr>
              <a:t>   часть  чеки</a:t>
            </a:r>
            <a:r>
              <a:rPr lang="ru-RU" sz="2000">
                <a:solidFill>
                  <a:srgbClr val="000000"/>
                </a:solidFill>
                <a:latin typeface="Arial" panose="020B0604020202020204" pitchFamily="34" charset="0"/>
                <a:ea typeface="Times New Roman" panose="02020603050405020304"/>
                <a:cs typeface="Arial" panose="020B0604020202020204" pitchFamily="34" charset="0"/>
              </a:rPr>
              <a:t> </a:t>
            </a:r>
            <a:r>
              <a:rPr sz="2000">
                <a:solidFill>
                  <a:srgbClr val="000000"/>
                </a:solidFill>
                <a:latin typeface="Arial" panose="020B0604020202020204" pitchFamily="34" charset="0"/>
                <a:ea typeface="Times New Roman" panose="02020603050405020304"/>
                <a:cs typeface="Arial" panose="020B0604020202020204" pitchFamily="34" charset="0"/>
              </a:rPr>
              <a:t>и  подтянуть ее вверх.</a:t>
            </a:r>
            <a:endParaRPr sz="2000">
              <a:solidFill>
                <a:srgbClr val="000000"/>
              </a:solidFill>
              <a:latin typeface="Arial" panose="020B0604020202020204" pitchFamily="34" charset="0"/>
              <a:ea typeface="Times New Roman" panose="02020603050405020304"/>
              <a:cs typeface="Arial" panose="020B0604020202020204" pitchFamily="34" charset="0"/>
            </a:endParaRPr>
          </a:p>
        </p:txBody>
      </p:sp>
      <p:pic>
        <p:nvPicPr>
          <p:cNvPr id="7" name="Изображение 6"/>
          <p:cNvPicPr/>
          <p:nvPr/>
        </p:nvPicPr>
        <p:blipFill>
          <a:blip r:embed="rId1"/>
          <a:stretch>
            <a:fillRect/>
          </a:stretch>
        </p:blipFill>
        <p:spPr>
          <a:xfrm>
            <a:off x="323215" y="45085"/>
            <a:ext cx="3627755" cy="2454910"/>
          </a:xfrm>
          <a:prstGeom prst="rect">
            <a:avLst/>
          </a:prstGeom>
        </p:spPr>
      </p:pic>
      <p:pic>
        <p:nvPicPr>
          <p:cNvPr id="8" name="Изображение 7"/>
          <p:cNvPicPr/>
          <p:nvPr/>
        </p:nvPicPr>
        <p:blipFill>
          <a:blip r:embed="rId2"/>
          <a:stretch>
            <a:fillRect/>
          </a:stretch>
        </p:blipFill>
        <p:spPr>
          <a:xfrm>
            <a:off x="179705" y="2692400"/>
            <a:ext cx="4487545" cy="3636010"/>
          </a:xfrm>
          <a:prstGeom prst="rect">
            <a:avLst/>
          </a:prstGeom>
        </p:spPr>
      </p:pic>
      <p:pic>
        <p:nvPicPr>
          <p:cNvPr id="9" name="Изображение 8"/>
          <p:cNvPicPr/>
          <p:nvPr/>
        </p:nvPicPr>
        <p:blipFill>
          <a:blip r:embed="rId3"/>
          <a:stretch>
            <a:fillRect/>
          </a:stretch>
        </p:blipFill>
        <p:spPr>
          <a:xfrm>
            <a:off x="4744085" y="2637155"/>
            <a:ext cx="4299585" cy="3690620"/>
          </a:xfrm>
          <a:prstGeom prst="rect">
            <a:avLst/>
          </a:prstGeom>
        </p:spPr>
      </p:pic>
    </p:spTree>
  </p:cSld>
  <p:clrMapOvr>
    <a:masterClrMapping/>
  </p:clrMapOvr>
  <p:transition>
    <p:comb/>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Текстовое поле 5"/>
          <p:cNvSpPr txBox="1"/>
          <p:nvPr/>
        </p:nvSpPr>
        <p:spPr>
          <a:xfrm>
            <a:off x="-1270" y="4725035"/>
            <a:ext cx="9117965" cy="1938020"/>
          </a:xfrm>
          <a:prstGeom prst="rect">
            <a:avLst/>
          </a:prstGeom>
        </p:spPr>
        <p:txBody>
          <a:bodyPr wrap="square">
            <a:spAutoFit/>
          </a:bodyPr>
          <a:p>
            <a:pPr indent="0" algn="ctr" defTabSz="266700">
              <a:spcBef>
                <a:spcPct val="0"/>
              </a:spcBef>
              <a:spcAft>
                <a:spcPct val="0"/>
              </a:spcAft>
            </a:pPr>
            <a:r>
              <a:rPr sz="2000" b="1">
                <a:solidFill>
                  <a:srgbClr val="000000"/>
                </a:solidFill>
                <a:latin typeface="Arial" panose="020B0604020202020204" pitchFamily="34" charset="0"/>
                <a:ea typeface="Times New Roman" panose="02020603050405020304"/>
                <a:cs typeface="Arial" panose="020B0604020202020204" pitchFamily="34" charset="0"/>
              </a:rPr>
              <a:t>3</a:t>
            </a:r>
            <a:r>
              <a:rPr lang="ru-RU" sz="2000" b="1">
                <a:solidFill>
                  <a:srgbClr val="000000"/>
                </a:solidFill>
                <a:latin typeface="Arial" panose="020B0604020202020204" pitchFamily="34" charset="0"/>
                <a:ea typeface="Times New Roman" panose="02020603050405020304"/>
                <a:cs typeface="Arial" panose="020B0604020202020204" pitchFamily="34" charset="0"/>
              </a:rPr>
              <a:t>.</a:t>
            </a:r>
            <a:r>
              <a:rPr sz="2000" b="1">
                <a:solidFill>
                  <a:srgbClr val="000000"/>
                </a:solidFill>
                <a:latin typeface="Arial" panose="020B0604020202020204" pitchFamily="34" charset="0"/>
                <a:ea typeface="Times New Roman" panose="02020603050405020304"/>
                <a:cs typeface="Arial" panose="020B0604020202020204" pitchFamily="34" charset="0"/>
              </a:rPr>
              <a:t>   Отделить    ось    корпуса    и    переводчик</a:t>
            </a:r>
            <a:r>
              <a:rPr lang="ru-RU" sz="2000" b="1">
                <a:solidFill>
                  <a:srgbClr val="000000"/>
                </a:solidFill>
                <a:latin typeface="Arial" panose="020B0604020202020204" pitchFamily="34" charset="0"/>
                <a:ea typeface="Times New Roman" panose="02020603050405020304"/>
                <a:cs typeface="Arial" panose="020B0604020202020204" pitchFamily="34" charset="0"/>
              </a:rPr>
              <a:t>.</a:t>
            </a:r>
            <a:endParaRPr lang="ru-RU" sz="2000">
              <a:solidFill>
                <a:srgbClr val="000000"/>
              </a:solidFill>
              <a:latin typeface="Arial" panose="020B0604020202020204" pitchFamily="34" charset="0"/>
              <a:ea typeface="Times New Roman" panose="02020603050405020304"/>
              <a:cs typeface="Arial" panose="020B0604020202020204" pitchFamily="34" charset="0"/>
            </a:endParaRPr>
          </a:p>
          <a:p>
            <a:pPr indent="0" algn="just" defTabSz="266700">
              <a:spcBef>
                <a:spcPct val="0"/>
              </a:spcBef>
              <a:spcAft>
                <a:spcPct val="0"/>
              </a:spcAft>
            </a:pPr>
            <a:r>
              <a:rPr sz="2000">
                <a:solidFill>
                  <a:srgbClr val="000000"/>
                </a:solidFill>
                <a:latin typeface="Arial" panose="020B0604020202020204" pitchFamily="34" charset="0"/>
                <a:ea typeface="Times New Roman" panose="02020603050405020304"/>
                <a:cs typeface="Arial" panose="020B0604020202020204" pitchFamily="34" charset="0"/>
              </a:rPr>
              <a:t> </a:t>
            </a:r>
            <a:r>
              <a:rPr lang="ru-RU" sz="2000">
                <a:solidFill>
                  <a:srgbClr val="000000"/>
                </a:solidFill>
                <a:latin typeface="Arial" panose="020B0604020202020204" pitchFamily="34" charset="0"/>
                <a:ea typeface="Times New Roman" panose="02020603050405020304"/>
                <a:cs typeface="Arial" panose="020B0604020202020204" pitchFamily="34" charset="0"/>
              </a:rPr>
              <a:t>У</a:t>
            </a:r>
            <a:r>
              <a:rPr sz="2000">
                <a:solidFill>
                  <a:srgbClr val="000000"/>
                </a:solidFill>
                <a:latin typeface="Arial" panose="020B0604020202020204" pitchFamily="34" charset="0"/>
                <a:ea typeface="Times New Roman" panose="02020603050405020304"/>
                <a:cs typeface="Arial" panose="020B0604020202020204" pitchFamily="34" charset="0"/>
              </a:rPr>
              <a:t>держивая корпус в левой руке, двумя пальцами правой руки последовательно извлечь из отверстий  корпуса  ось,  а  затем  переводчик;  для удобства извлечения переводчика поставить его в положение ПР, а при извлечении его одним пальцем левой руки нажать на замыкатель.</a:t>
            </a:r>
            <a:endParaRPr sz="2000">
              <a:solidFill>
                <a:srgbClr val="000000"/>
              </a:solidFill>
              <a:latin typeface="Arial" panose="020B0604020202020204" pitchFamily="34" charset="0"/>
              <a:ea typeface="Times New Roman" panose="02020603050405020304"/>
              <a:cs typeface="Arial" panose="020B0604020202020204" pitchFamily="34" charset="0"/>
            </a:endParaRPr>
          </a:p>
        </p:txBody>
      </p:sp>
      <p:pic>
        <p:nvPicPr>
          <p:cNvPr id="2" name="Изображение 1"/>
          <p:cNvPicPr/>
          <p:nvPr/>
        </p:nvPicPr>
        <p:blipFill>
          <a:blip r:embed="rId1"/>
          <a:stretch>
            <a:fillRect/>
          </a:stretch>
        </p:blipFill>
        <p:spPr>
          <a:xfrm>
            <a:off x="35560" y="45085"/>
            <a:ext cx="4526280" cy="4517390"/>
          </a:xfrm>
          <a:prstGeom prst="rect">
            <a:avLst/>
          </a:prstGeom>
        </p:spPr>
      </p:pic>
      <p:pic>
        <p:nvPicPr>
          <p:cNvPr id="8" name="Изображение 7"/>
          <p:cNvPicPr/>
          <p:nvPr/>
        </p:nvPicPr>
        <p:blipFill>
          <a:blip r:embed="rId2"/>
          <a:stretch>
            <a:fillRect/>
          </a:stretch>
        </p:blipFill>
        <p:spPr>
          <a:xfrm>
            <a:off x="4572000" y="135890"/>
            <a:ext cx="4483735" cy="4425950"/>
          </a:xfrm>
          <a:prstGeom prst="rect">
            <a:avLst/>
          </a:prstGeom>
        </p:spPr>
      </p:pic>
    </p:spTree>
  </p:cSld>
  <p:clrMapOvr>
    <a:masterClrMapping/>
  </p:clrMapOvr>
  <p:transition>
    <p:comb/>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овое поле 2"/>
          <p:cNvSpPr txBox="1"/>
          <p:nvPr/>
        </p:nvSpPr>
        <p:spPr>
          <a:xfrm>
            <a:off x="0" y="5445125"/>
            <a:ext cx="9173210" cy="706755"/>
          </a:xfrm>
          <a:prstGeom prst="rect">
            <a:avLst/>
          </a:prstGeom>
        </p:spPr>
        <p:txBody>
          <a:bodyPr wrap="square">
            <a:spAutoFit/>
          </a:bodyPr>
          <a:p>
            <a:pPr indent="0" algn="ctr" defTabSz="266700">
              <a:spcBef>
                <a:spcPct val="0"/>
              </a:spcBef>
              <a:spcAft>
                <a:spcPct val="0"/>
              </a:spcAft>
            </a:pPr>
            <a:r>
              <a:rPr lang="ru-RU" sz="2000" b="1">
                <a:solidFill>
                  <a:srgbClr val="000000"/>
                </a:solidFill>
                <a:latin typeface="Arial" panose="020B0604020202020204" pitchFamily="34" charset="0"/>
                <a:ea typeface="Times New Roman" panose="02020603050405020304"/>
                <a:cs typeface="Arial" panose="020B0604020202020204" pitchFamily="34" charset="0"/>
              </a:rPr>
              <a:t>4.</a:t>
            </a:r>
            <a:r>
              <a:rPr sz="2000" b="1">
                <a:solidFill>
                  <a:srgbClr val="000000"/>
                </a:solidFill>
                <a:latin typeface="Arial" panose="020B0604020202020204" pitchFamily="34" charset="0"/>
                <a:ea typeface="Times New Roman" panose="02020603050405020304"/>
                <a:cs typeface="Arial" panose="020B0604020202020204" pitchFamily="34" charset="0"/>
              </a:rPr>
              <a:t>   Отделить    казенник от  корпуса ударно-спускового механизма</a:t>
            </a:r>
            <a:r>
              <a:rPr lang="ru-RU" sz="2000" b="1">
                <a:solidFill>
                  <a:srgbClr val="000000"/>
                </a:solidFill>
                <a:latin typeface="Arial" panose="020B0604020202020204" pitchFamily="34" charset="0"/>
                <a:ea typeface="Times New Roman" panose="02020603050405020304"/>
                <a:cs typeface="Arial" panose="020B0604020202020204" pitchFamily="34" charset="0"/>
              </a:rPr>
              <a:t>.</a:t>
            </a:r>
            <a:r>
              <a:rPr sz="2000" b="1">
                <a:solidFill>
                  <a:srgbClr val="000000"/>
                </a:solidFill>
                <a:latin typeface="Arial" panose="020B0604020202020204" pitchFamily="34" charset="0"/>
                <a:ea typeface="Times New Roman" panose="02020603050405020304"/>
                <a:cs typeface="Arial" panose="020B0604020202020204" pitchFamily="34" charset="0"/>
              </a:rPr>
              <a:t> </a:t>
            </a:r>
            <a:r>
              <a:rPr lang="ru-RU" sz="2000">
                <a:solidFill>
                  <a:srgbClr val="000000"/>
                </a:solidFill>
                <a:latin typeface="Arial" panose="020B0604020202020204" pitchFamily="34" charset="0"/>
                <a:ea typeface="Times New Roman" panose="02020603050405020304"/>
                <a:cs typeface="Arial" panose="020B0604020202020204" pitchFamily="34" charset="0"/>
              </a:rPr>
              <a:t>В</a:t>
            </a:r>
            <a:r>
              <a:rPr sz="2000">
                <a:solidFill>
                  <a:srgbClr val="000000"/>
                </a:solidFill>
                <a:latin typeface="Arial" panose="020B0604020202020204" pitchFamily="34" charset="0"/>
                <a:ea typeface="Times New Roman" panose="02020603050405020304"/>
                <a:cs typeface="Arial" panose="020B0604020202020204" pitchFamily="34" charset="0"/>
              </a:rPr>
              <a:t>зяться правой рукой за корпус, а левой — за казенник   и   разъединить их.</a:t>
            </a:r>
            <a:endParaRPr sz="2000">
              <a:solidFill>
                <a:srgbClr val="000000"/>
              </a:solidFill>
              <a:latin typeface="Arial" panose="020B0604020202020204" pitchFamily="34" charset="0"/>
              <a:ea typeface="Times New Roman" panose="02020603050405020304"/>
              <a:cs typeface="Arial" panose="020B0604020202020204" pitchFamily="34" charset="0"/>
            </a:endParaRPr>
          </a:p>
        </p:txBody>
      </p:sp>
      <p:pic>
        <p:nvPicPr>
          <p:cNvPr id="5" name="Изображение 4"/>
          <p:cNvPicPr/>
          <p:nvPr/>
        </p:nvPicPr>
        <p:blipFill>
          <a:blip r:embed="rId1"/>
          <a:stretch>
            <a:fillRect/>
          </a:stretch>
        </p:blipFill>
        <p:spPr>
          <a:xfrm>
            <a:off x="95885" y="45085"/>
            <a:ext cx="4476115" cy="4717415"/>
          </a:xfrm>
          <a:prstGeom prst="rect">
            <a:avLst/>
          </a:prstGeom>
        </p:spPr>
      </p:pic>
      <p:pic>
        <p:nvPicPr>
          <p:cNvPr id="7" name="Изображение 6"/>
          <p:cNvPicPr/>
          <p:nvPr/>
        </p:nvPicPr>
        <p:blipFill>
          <a:blip r:embed="rId2"/>
          <a:srcRect b="9643"/>
          <a:stretch>
            <a:fillRect/>
          </a:stretch>
        </p:blipFill>
        <p:spPr>
          <a:xfrm>
            <a:off x="4572000" y="45085"/>
            <a:ext cx="4484370" cy="4685665"/>
          </a:xfrm>
          <a:prstGeom prst="rect">
            <a:avLst/>
          </a:prstGeom>
        </p:spPr>
      </p:pic>
    </p:spTree>
  </p:cSld>
  <p:clrMapOvr>
    <a:masterClrMapping/>
  </p:clrMapOvr>
  <p:transition>
    <p:comb/>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p:cNvPicPr/>
          <p:nvPr/>
        </p:nvPicPr>
        <p:blipFill>
          <a:blip r:embed="rId1"/>
          <a:srcRect t="7299"/>
          <a:stretch>
            <a:fillRect/>
          </a:stretch>
        </p:blipFill>
        <p:spPr>
          <a:xfrm>
            <a:off x="4445" y="635"/>
            <a:ext cx="9140190" cy="6452235"/>
          </a:xfrm>
          <a:prstGeom prst="rect">
            <a:avLst/>
          </a:prstGeom>
        </p:spPr>
      </p:pic>
      <p:sp>
        <p:nvSpPr>
          <p:cNvPr id="3" name="Текстовое поле 2"/>
          <p:cNvSpPr txBox="1"/>
          <p:nvPr/>
        </p:nvSpPr>
        <p:spPr>
          <a:xfrm>
            <a:off x="0" y="6453505"/>
            <a:ext cx="9138285" cy="318770"/>
          </a:xfrm>
          <a:prstGeom prst="rect">
            <a:avLst/>
          </a:prstGeom>
        </p:spPr>
        <p:txBody>
          <a:bodyPr wrap="square">
            <a:noAutofit/>
          </a:bodyPr>
          <a:p>
            <a:pPr marL="0" indent="0" algn="ctr"/>
            <a:r>
              <a:rPr sz="2000" b="1" i="0" spc="-100">
                <a:solidFill>
                  <a:srgbClr val="FF0000"/>
                </a:solidFill>
                <a:uFillTx/>
                <a:latin typeface="Arial" panose="020B0604020202020204" pitchFamily="34" charset="0"/>
                <a:ea typeface="Helvetica"/>
                <a:cs typeface="Arial" panose="020B0604020202020204" pitchFamily="34" charset="0"/>
              </a:rPr>
              <a:t>Порядок сборки после неполной разборки производится в порядке разборки.</a:t>
            </a:r>
            <a:endParaRPr sz="2000" b="1" i="0" spc="-100">
              <a:solidFill>
                <a:srgbClr val="FF0000"/>
              </a:solidFill>
              <a:uFillTx/>
              <a:latin typeface="Arial" panose="020B0604020202020204" pitchFamily="34" charset="0"/>
              <a:ea typeface="Helvetica"/>
              <a:cs typeface="Arial" panose="020B0604020202020204" pitchFamily="34" charset="0"/>
            </a:endParaRPr>
          </a:p>
          <a:p>
            <a:pPr marL="0" indent="0" algn="ctr"/>
            <a:r>
              <a:rPr sz="2000" b="1" i="0" spc="-100">
                <a:solidFill>
                  <a:srgbClr val="FF0000"/>
                </a:solidFill>
                <a:uFillTx/>
                <a:latin typeface="Arial" panose="020B0604020202020204" pitchFamily="34" charset="0"/>
                <a:ea typeface="Helvetica"/>
                <a:cs typeface="Arial" panose="020B0604020202020204" pitchFamily="34" charset="0"/>
              </a:rPr>
              <a:t> </a:t>
            </a:r>
            <a:endParaRPr sz="2000" b="1" i="0" spc="-100">
              <a:solidFill>
                <a:srgbClr val="FF0000"/>
              </a:solidFill>
              <a:uFillTx/>
              <a:latin typeface="Arial" panose="020B0604020202020204" pitchFamily="34" charset="0"/>
              <a:ea typeface="Helvetica"/>
              <a:cs typeface="Arial" panose="020B0604020202020204" pitchFamily="34" charset="0"/>
            </a:endParaRPr>
          </a:p>
        </p:txBody>
      </p:sp>
    </p:spTree>
  </p:cSld>
  <p:clrMapOvr>
    <a:masterClrMapping/>
  </p:clrMapOvr>
  <p:transition>
    <p:comb/>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p:nvPr/>
        </p:nvSpPr>
        <p:spPr>
          <a:xfrm>
            <a:off x="0" y="-24765"/>
            <a:ext cx="9144000" cy="784225"/>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t">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ru-RU" sz="2400" b="1" dirty="0" smtClean="0">
                <a:solidFill>
                  <a:srgbClr val="FF0000"/>
                </a:solidFill>
              </a:rPr>
              <a:t>Вопрос 2.</a:t>
            </a:r>
            <a:r>
              <a:rPr lang="ru-RU" sz="2400" b="1" dirty="0" smtClean="0"/>
              <a:t> </a:t>
            </a:r>
            <a:r>
              <a:rPr lang="ru-RU" sz="2400" b="1" dirty="0">
                <a:sym typeface="+mn-ea"/>
              </a:rPr>
              <a:t>Cнаряжение магазина патронами, </a:t>
            </a:r>
            <a:r>
              <a:rPr lang="ru-RU" sz="2400" b="1" dirty="0">
                <a:sym typeface="+mn-ea"/>
              </a:rPr>
              <a:t>условия и порядок </a:t>
            </a:r>
            <a:r>
              <a:rPr lang="ru-RU" sz="2400" b="1" dirty="0">
                <a:sym typeface="+mn-ea"/>
              </a:rPr>
              <a:t>выполнение Н-О-16.</a:t>
            </a:r>
            <a:endParaRPr lang="ru-RU" sz="2400" b="1" dirty="0"/>
          </a:p>
        </p:txBody>
      </p:sp>
      <p:sp>
        <p:nvSpPr>
          <p:cNvPr id="7" name="Прямоугольник 6"/>
          <p:cNvSpPr/>
          <p:nvPr/>
        </p:nvSpPr>
        <p:spPr>
          <a:xfrm>
            <a:off x="0" y="1196975"/>
            <a:ext cx="9144000" cy="5072380"/>
          </a:xfrm>
          <a:prstGeom prst="rect">
            <a:avLst/>
          </a:prstGeom>
        </p:spPr>
        <p:txBody>
          <a:bodyPr wrap="square">
            <a:noAutofit/>
          </a:bodyPr>
          <a:lstStyle/>
          <a:p>
            <a:pPr algn="just"/>
            <a:r>
              <a:rPr lang="ru-RU" sz="3200" b="1" dirty="0" smtClean="0">
                <a:solidFill>
                  <a:srgbClr val="FF0000"/>
                </a:solidFill>
              </a:rPr>
              <a:t>      Для </a:t>
            </a:r>
            <a:r>
              <a:rPr lang="ru-RU" sz="3200" b="1" dirty="0">
                <a:solidFill>
                  <a:srgbClr val="FF0000"/>
                </a:solidFill>
              </a:rPr>
              <a:t>снаряжения магазина</a:t>
            </a:r>
            <a:r>
              <a:rPr lang="ru-RU" dirty="0"/>
              <a:t> </a:t>
            </a:r>
            <a:r>
              <a:rPr lang="ru-RU" sz="2800" b="1" dirty="0"/>
              <a:t>следует взять его в левую руку горловиной вверх и выпуклой стороной влево, а в правую руку — патроны пулями к мизинцу так, чтобы дно гильзы немного возвышалось над большим и указательным пальцем.</a:t>
            </a:r>
            <a:endParaRPr lang="ru-RU" sz="2800" b="1" dirty="0"/>
          </a:p>
          <a:p>
            <a:pPr algn="just"/>
            <a:r>
              <a:rPr lang="ru-RU" sz="2800" b="1" dirty="0" smtClean="0"/>
              <a:t>      Удерживая </a:t>
            </a:r>
            <a:r>
              <a:rPr lang="ru-RU" sz="2800" b="1" dirty="0"/>
              <a:t>магазин с небольшим наклоном влево, нажимом большого пальца вкладывают патроны по одному под загибы боковых стенок дном гильзы к задней стенке магазина. Снаряженный магазин укладывают в сумку</a:t>
            </a:r>
            <a:r>
              <a:rPr lang="ru-RU" sz="2800" b="1" dirty="0" smtClean="0"/>
              <a:t>.</a:t>
            </a:r>
            <a:endParaRPr lang="ru-RU" sz="2800" b="1" dirty="0" smtClean="0"/>
          </a:p>
          <a:p>
            <a:pPr algn="just"/>
            <a:endParaRPr lang="ru-RU" sz="2800" b="1"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Таблица 9"/>
          <p:cNvGraphicFramePr>
            <a:graphicFrameLocks noGrp="1"/>
          </p:cNvGraphicFramePr>
          <p:nvPr/>
        </p:nvGraphicFramePr>
        <p:xfrm>
          <a:off x="68263" y="1052513"/>
          <a:ext cx="9001125" cy="5184775"/>
        </p:xfrm>
        <a:graphic>
          <a:graphicData uri="http://schemas.openxmlformats.org/drawingml/2006/table">
            <a:tbl>
              <a:tblPr firstRow="1" bandRow="1">
                <a:tableStyleId>{7DF18680-E054-41AD-8BC1-D1AEF772440D}</a:tableStyleId>
              </a:tblPr>
              <a:tblGrid>
                <a:gridCol w="3350969"/>
                <a:gridCol w="1728216"/>
                <a:gridCol w="1484848"/>
                <a:gridCol w="2437092"/>
              </a:tblGrid>
              <a:tr h="998651">
                <a:tc>
                  <a:txBody>
                    <a:bodyPr/>
                    <a:lstStyle/>
                    <a:p>
                      <a:pPr algn="ctr"/>
                      <a:r>
                        <a:rPr lang="ru-RU" sz="2800" i="1" dirty="0" smtClean="0"/>
                        <a:t>Нормативы</a:t>
                      </a:r>
                      <a:endParaRPr lang="ru-RU" sz="2800" dirty="0"/>
                    </a:p>
                  </a:txBody>
                  <a:tcPr marL="0" marR="0"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2400" dirty="0" smtClean="0">
                          <a:solidFill>
                            <a:srgbClr val="FF0000"/>
                          </a:solidFill>
                        </a:rPr>
                        <a:t>"отлично"</a:t>
                      </a:r>
                      <a:endParaRPr lang="ru-RU" sz="2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2400" dirty="0" smtClean="0">
                          <a:solidFill>
                            <a:srgbClr val="008000"/>
                          </a:solidFill>
                        </a:rPr>
                        <a:t>"хорошо"</a:t>
                      </a:r>
                      <a:endParaRPr lang="ru-RU" sz="2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2400" smtClean="0">
                          <a:solidFill>
                            <a:srgbClr val="0000FF"/>
                          </a:solidFill>
                        </a:rPr>
                        <a:t>"удовлетвори-тельно</a:t>
                      </a:r>
                      <a:r>
                        <a:rPr lang="ru-RU" sz="2400" dirty="0" smtClean="0">
                          <a:solidFill>
                            <a:srgbClr val="0000FF"/>
                          </a:solidFill>
                        </a:rPr>
                        <a:t>"</a:t>
                      </a:r>
                      <a:endParaRPr lang="ru-RU" sz="2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23698">
                <a:tc>
                  <a:txBody>
                    <a:bodyPr/>
                    <a:lstStyle/>
                    <a:p>
                      <a:pPr algn="ctr"/>
                      <a:r>
                        <a:rPr lang="ru-RU" sz="3200" b="1" dirty="0" smtClean="0"/>
                        <a:t>№16 </a:t>
                      </a:r>
                      <a:r>
                        <a:rPr lang="ru-RU" sz="3200" b="1" dirty="0" smtClean="0">
                          <a:solidFill>
                            <a:srgbClr val="008000"/>
                          </a:solidFill>
                        </a:rPr>
                        <a:t>«Снаряжение магазина</a:t>
                      </a:r>
                      <a:endParaRPr lang="ru-RU" sz="3200" b="1" dirty="0" smtClean="0">
                        <a:solidFill>
                          <a:srgbClr val="008000"/>
                        </a:solidFill>
                      </a:endParaRPr>
                    </a:p>
                    <a:p>
                      <a:pPr algn="ctr"/>
                      <a:r>
                        <a:rPr lang="ru-RU" sz="3200" b="1" dirty="0" smtClean="0">
                          <a:solidFill>
                            <a:srgbClr val="008000"/>
                          </a:solidFill>
                        </a:rPr>
                        <a:t> 30 патронами»	</a:t>
                      </a:r>
                      <a:r>
                        <a:rPr lang="ru-RU" sz="3200" b="1" dirty="0" smtClean="0"/>
                        <a:t> </a:t>
                      </a:r>
                      <a:endParaRPr lang="ru-RU" sz="3200" b="1" dirty="0"/>
                    </a:p>
                  </a:txBody>
                  <a:tcPr marL="0" marR="0"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3200" b="1" dirty="0" smtClean="0"/>
                        <a:t>33 с</a:t>
                      </a:r>
                      <a:endParaRPr lang="ru-RU" sz="3200" b="1" dirty="0"/>
                    </a:p>
                  </a:txBody>
                  <a:tcPr marL="91441" marR="91441"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3200" b="1" dirty="0" smtClean="0"/>
                        <a:t>38 с</a:t>
                      </a:r>
                      <a:endParaRPr lang="ru-RU" sz="3200" b="1" dirty="0"/>
                    </a:p>
                  </a:txBody>
                  <a:tcPr marL="91441" marR="91441"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3200" b="1" dirty="0" smtClean="0"/>
                        <a:t>43 с</a:t>
                      </a:r>
                      <a:endParaRPr lang="ru-RU" sz="3200" b="1" dirty="0"/>
                    </a:p>
                  </a:txBody>
                  <a:tcPr marL="91441" marR="91441"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8936" name="TextBox 3"/>
          <p:cNvSpPr txBox="1">
            <a:spLocks noChangeArrowheads="1"/>
          </p:cNvSpPr>
          <p:nvPr/>
        </p:nvSpPr>
        <p:spPr bwMode="auto">
          <a:xfrm>
            <a:off x="-1270" y="116205"/>
            <a:ext cx="9133205"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0000"/>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eaLnBrk="0" hangingPunct="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eaLnBrk="0" hangingPunct="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eaLnBrk="0" hangingPunct="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eaLnBrk="0" hangingPunct="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ru-RU" altLang="ru-RU" sz="2400" b="1">
                <a:latin typeface="Arial" panose="020B0604020202020204" pitchFamily="34" charset="0"/>
              </a:rPr>
              <a:t>Временные показатели </a:t>
            </a:r>
            <a:r>
              <a:rPr lang="ru-RU" altLang="ru-RU" sz="2400" b="1" dirty="0" smtClean="0">
                <a:ln>
                  <a:noFill/>
                </a:ln>
                <a:solidFill>
                  <a:srgbClr val="FF0000"/>
                </a:solidFill>
                <a:effectLst/>
                <a:latin typeface="Arial" panose="020B0604020202020204" pitchFamily="34" charset="0"/>
                <a:cs typeface="Arial" panose="020B0604020202020204" pitchFamily="34" charset="0"/>
                <a:sym typeface="+mn-ea"/>
              </a:rPr>
              <a:t>н</a:t>
            </a:r>
            <a:r>
              <a:rPr lang="ru-RU" altLang="ru-RU" sz="2400" b="1" dirty="0" smtClean="0">
                <a:ln>
                  <a:noFill/>
                </a:ln>
                <a:solidFill>
                  <a:srgbClr val="FF0000"/>
                </a:solidFill>
                <a:effectLst/>
                <a:latin typeface="Arial" panose="020B0604020202020204" pitchFamily="34" charset="0"/>
                <a:cs typeface="Arial" panose="020B0604020202020204" pitchFamily="34" charset="0"/>
                <a:sym typeface="+mn-ea"/>
              </a:rPr>
              <a:t>орматива N16 </a:t>
            </a:r>
            <a:endParaRPr lang="ru-RU" altLang="ru-RU" sz="2400" b="1" dirty="0" smtClean="0">
              <a:ln>
                <a:noFill/>
              </a:ln>
              <a:solidFill>
                <a:srgbClr val="FF0000"/>
              </a:solidFill>
              <a:effectLst/>
              <a:latin typeface="Arial" panose="020B0604020202020204" pitchFamily="34" charset="0"/>
              <a:cs typeface="Arial" panose="020B0604020202020204" pitchFamily="34" charset="0"/>
              <a:sym typeface="+mn-ea"/>
            </a:endParaRPr>
          </a:p>
          <a:p>
            <a:pPr algn="ctr" eaLnBrk="1" hangingPunct="1">
              <a:spcBef>
                <a:spcPct val="0"/>
              </a:spcBef>
              <a:buClrTx/>
              <a:buSzTx/>
              <a:buFontTx/>
              <a:buNone/>
            </a:pPr>
            <a:r>
              <a:rPr lang="ru-RU" altLang="ru-RU" sz="2400" b="1" dirty="0" smtClean="0">
                <a:ln>
                  <a:noFill/>
                </a:ln>
                <a:solidFill>
                  <a:srgbClr val="FF0000"/>
                </a:solidFill>
                <a:effectLst/>
                <a:latin typeface="Arial" panose="020B0604020202020204" pitchFamily="34" charset="0"/>
                <a:cs typeface="Arial" panose="020B0604020202020204" pitchFamily="34" charset="0"/>
                <a:sym typeface="+mn-ea"/>
              </a:rPr>
              <a:t>(снаряжение магазинов)</a:t>
            </a:r>
            <a:endParaRPr lang="ru-RU" altLang="ru-RU" sz="2400" b="1" dirty="0" smtClean="0">
              <a:ln>
                <a:noFill/>
              </a:ln>
              <a:solidFill>
                <a:srgbClr val="FF0000"/>
              </a:solidFill>
              <a:effectLst/>
              <a:latin typeface="Arial" panose="020B0604020202020204" pitchFamily="34" charset="0"/>
              <a:cs typeface="Arial" panose="020B0604020202020204" pitchFamily="34" charset="0"/>
              <a:sym typeface="+mn-ea"/>
            </a:endParaRPr>
          </a:p>
        </p:txBody>
      </p:sp>
    </p:spTree>
  </p:cSld>
  <p:clrMapOvr>
    <a:masterClrMapping/>
  </p:clrMapOvr>
  <p:transition>
    <p:comb/>
  </p:transition>
  <p:timing>
    <p:tnLst>
      <p:par>
        <p:cTn id="1" dur="indefinite" restart="never" nodeType="tmRoot"/>
      </p:par>
    </p:tnLst>
  </p:timing>
</p:sld>
</file>

<file path=ppt/tags/tag1.xml><?xml version="1.0" encoding="utf-8"?>
<p:tagLst xmlns:p="http://schemas.openxmlformats.org/presentationml/2006/main">
  <p:tag name="TIMING" val="|8"/>
</p:tagLst>
</file>

<file path=ppt/tags/tag10.xml><?xml version="1.0" encoding="utf-8"?>
<p:tagLst xmlns:p="http://schemas.openxmlformats.org/presentationml/2006/main">
  <p:tag name="TABLE_ENDDRAG_ORIGIN_RECT" val="716*176"/>
  <p:tag name="TABLE_ENDDRAG_RECT" val="2*74*716*176"/>
</p:tagLst>
</file>

<file path=ppt/tags/tag11.xml><?xml version="1.0" encoding="utf-8"?>
<p:tagLst xmlns:p="http://schemas.openxmlformats.org/presentationml/2006/main">
  <p:tag name="TABLE_ENDDRAG_ORIGIN_RECT" val="716*176"/>
  <p:tag name="TABLE_ENDDRAG_RECT" val="2*74*716*176"/>
</p:tagLst>
</file>

<file path=ppt/tags/tag12.xml><?xml version="1.0" encoding="utf-8"?>
<p:tagLst xmlns:p="http://schemas.openxmlformats.org/presentationml/2006/main">
  <p:tag name="TABLE_ENDDRAG_ORIGIN_RECT" val="716*176"/>
  <p:tag name="TABLE_ENDDRAG_RECT" val="2*74*716*176"/>
</p:tagLst>
</file>

<file path=ppt/tags/tag13.xml><?xml version="1.0" encoding="utf-8"?>
<p:tagLst xmlns:p="http://schemas.openxmlformats.org/presentationml/2006/main">
  <p:tag name="TABLE_ENDDRAG_ORIGIN_RECT" val="716*176"/>
  <p:tag name="TABLE_ENDDRAG_RECT" val="2*74*716*176"/>
</p:tagLst>
</file>

<file path=ppt/tags/tag14.xml><?xml version="1.0" encoding="utf-8"?>
<p:tagLst xmlns:p="http://schemas.openxmlformats.org/presentationml/2006/main">
  <p:tag name="TABLE_ENDDRAG_ORIGIN_RECT" val="716*176"/>
  <p:tag name="TABLE_ENDDRAG_RECT" val="2*74*716*176"/>
</p:tagLst>
</file>

<file path=ppt/tags/tag15.xml><?xml version="1.0" encoding="utf-8"?>
<p:tagLst xmlns:p="http://schemas.openxmlformats.org/presentationml/2006/main">
  <p:tag name="TABLE_ENDDRAG_ORIGIN_RECT" val="716*176"/>
  <p:tag name="TABLE_ENDDRAG_RECT" val="2*74*716*176"/>
</p:tagLst>
</file>

<file path=ppt/tags/tag16.xml><?xml version="1.0" encoding="utf-8"?>
<p:tagLst xmlns:p="http://schemas.openxmlformats.org/presentationml/2006/main">
  <p:tag name="TABLE_ENDDRAG_ORIGIN_RECT" val="716*176"/>
  <p:tag name="TABLE_ENDDRAG_RECT" val="2*74*716*176"/>
</p:tagLst>
</file>

<file path=ppt/tags/tag17.xml><?xml version="1.0" encoding="utf-8"?>
<p:tagLst xmlns:p="http://schemas.openxmlformats.org/presentationml/2006/main">
  <p:tag name="TABLE_ENDDRAG_ORIGIN_RECT" val="716*176"/>
  <p:tag name="TABLE_ENDDRAG_RECT" val="2*74*716*176"/>
</p:tagLst>
</file>

<file path=ppt/tags/tag2.xml><?xml version="1.0" encoding="utf-8"?>
<p:tagLst xmlns:p="http://schemas.openxmlformats.org/presentationml/2006/main">
  <p:tag name="TIMING" val="|8"/>
</p:tagLst>
</file>

<file path=ppt/tags/tag3.xml><?xml version="1.0" encoding="utf-8"?>
<p:tagLst xmlns:p="http://schemas.openxmlformats.org/presentationml/2006/main">
  <p:tag name="TIMING" val="|8"/>
</p:tagLst>
</file>

<file path=ppt/tags/tag4.xml><?xml version="1.0" encoding="utf-8"?>
<p:tagLst xmlns:p="http://schemas.openxmlformats.org/presentationml/2006/main">
  <p:tag name="TABLE_ENDDRAG_ORIGIN_RECT" val="719*502"/>
  <p:tag name="TABLE_ENDDRAG_RECT" val="0*33*719*502"/>
</p:tagLst>
</file>

<file path=ppt/tags/tag5.xml><?xml version="1.0" encoding="utf-8"?>
<p:tagLst xmlns:p="http://schemas.openxmlformats.org/presentationml/2006/main">
  <p:tag name="TABLE_ENDDRAG_ORIGIN_RECT" val="716*176"/>
  <p:tag name="TABLE_ENDDRAG_RECT" val="2*74*716*176"/>
</p:tagLst>
</file>

<file path=ppt/tags/tag6.xml><?xml version="1.0" encoding="utf-8"?>
<p:tagLst xmlns:p="http://schemas.openxmlformats.org/presentationml/2006/main">
  <p:tag name="TABLE_ENDDRAG_ORIGIN_RECT" val="716*176"/>
  <p:tag name="TABLE_ENDDRAG_RECT" val="2*74*716*176"/>
</p:tagLst>
</file>

<file path=ppt/tags/tag7.xml><?xml version="1.0" encoding="utf-8"?>
<p:tagLst xmlns:p="http://schemas.openxmlformats.org/presentationml/2006/main">
  <p:tag name="TABLE_ENDDRAG_ORIGIN_RECT" val="714*210"/>
  <p:tag name="TABLE_ENDDRAG_RECT" val="3*43*714*210"/>
</p:tagLst>
</file>

<file path=ppt/tags/tag8.xml><?xml version="1.0" encoding="utf-8"?>
<p:tagLst xmlns:p="http://schemas.openxmlformats.org/presentationml/2006/main">
  <p:tag name="TABLE_ENDDRAG_ORIGIN_RECT" val="716*176"/>
  <p:tag name="TABLE_ENDDRAG_RECT" val="2*74*716*176"/>
</p:tagLst>
</file>

<file path=ppt/tags/tag9.xml><?xml version="1.0" encoding="utf-8"?>
<p:tagLst xmlns:p="http://schemas.openxmlformats.org/presentationml/2006/main">
  <p:tag name="TABLE_ENDDRAG_ORIGIN_RECT" val="716*176"/>
  <p:tag name="TABLE_ENDDRAG_RECT" val="2*74*716*176"/>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46353</Words>
  <Application>WPS Presentation</Application>
  <PresentationFormat>Экран (4:3)</PresentationFormat>
  <Paragraphs>1693</Paragraphs>
  <Slides>104</Slides>
  <Notes>0</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104</vt:i4>
      </vt:variant>
    </vt:vector>
  </HeadingPairs>
  <TitlesOfParts>
    <vt:vector size="122" baseType="lpstr">
      <vt:lpstr>Arial</vt:lpstr>
      <vt:lpstr>SimSun</vt:lpstr>
      <vt:lpstr>Wingdings</vt:lpstr>
      <vt:lpstr>Bookman Old Style</vt:lpstr>
      <vt:lpstr>+Основной текст (восточно-азиат</vt:lpstr>
      <vt:lpstr>Segoe Print</vt:lpstr>
      <vt:lpstr>Wingdings 2</vt:lpstr>
      <vt:lpstr>Times New Roman</vt:lpstr>
      <vt:lpstr>Wingdings 3</vt:lpstr>
      <vt:lpstr>Times New Roman</vt:lpstr>
      <vt:lpstr>Wingdings</vt:lpstr>
      <vt:lpstr>a_Timer</vt:lpstr>
      <vt:lpstr>Calibri</vt:lpstr>
      <vt:lpstr>Microsoft YaHei</vt:lpstr>
      <vt:lpstr>Arial Unicode MS</vt:lpstr>
      <vt:lpstr>Helvetica</vt:lpstr>
      <vt:lpstr>Calibri Light</vt:lpstr>
      <vt:lpstr>Тема Office</vt:lpstr>
      <vt:lpstr>Огневая подготовка</vt:lpstr>
      <vt:lpstr>PowerPoint 演示文稿</vt:lpstr>
      <vt:lpstr>PowerPoint 演示文稿</vt:lpstr>
      <vt:lpstr>Литература:  1. Курс стрельб из стрелкового оружия, боевых машин и танков ВС РФ (КС СО БМ и Т – 2003) . М.- Воениздат, 2006 г.-44-87 с. 2. Наставление по стрелковому делу. Основы стрельбы из стрелкового оружия. М. : Воениздат, 1986. – 176 с. 3. Сборник нормативов по боевой подготовке Сухопутных войск. Книга 1. М. Воениздат, 1991. – 276 с.  Огневая подготовка / Учебное пособие. М.: Воениздат 1978 г. -336 с.5. Правила стрельбы из стрелкового оружия и боевых машин. М: Воениздат, 1992 г.5.  Руководство по учебным стрелковым приборам и наглядным пособиям М: Воениздат, 1973 г.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Огневая подготовка</dc:title>
  <dc:creator/>
  <cp:lastModifiedBy>WPS_1631613828</cp:lastModifiedBy>
  <cp:revision>150</cp:revision>
  <dcterms:created xsi:type="dcterms:W3CDTF">2024-10-07T01:26:00Z</dcterms:created>
  <dcterms:modified xsi:type="dcterms:W3CDTF">2024-10-17T08:38:07Z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FF21F33B93B3424FAD6A4CD179BB3AC4_12</vt:lpwstr>
  </property>
  <property fmtid="{D5CDD505-2E9C-101B-9397-08002B2CF9AE}" pid="3" name="KSOProductBuildVer">
    <vt:lpwstr>1049-12.2.0.18283</vt:lpwstr>
  </property>
</Properties>
</file>