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83" r:id="rId5"/>
    <p:sldId id="379" r:id="rId6"/>
    <p:sldId id="311" r:id="rId7"/>
    <p:sldId id="312" r:id="rId8"/>
    <p:sldId id="337" r:id="rId9"/>
    <p:sldId id="313" r:id="rId10"/>
    <p:sldId id="284" r:id="rId11"/>
    <p:sldId id="310" r:id="rId12"/>
    <p:sldId id="258" r:id="rId13"/>
    <p:sldId id="293" r:id="rId14"/>
    <p:sldId id="294" r:id="rId15"/>
    <p:sldId id="296" r:id="rId16"/>
    <p:sldId id="295" r:id="rId17"/>
    <p:sldId id="287" r:id="rId18"/>
    <p:sldId id="299" r:id="rId19"/>
    <p:sldId id="300" r:id="rId20"/>
    <p:sldId id="301" r:id="rId21"/>
    <p:sldId id="261" r:id="rId22"/>
    <p:sldId id="304" r:id="rId23"/>
    <p:sldId id="305" r:id="rId24"/>
    <p:sldId id="306" r:id="rId25"/>
    <p:sldId id="307" r:id="rId26"/>
    <p:sldId id="309" r:id="rId27"/>
    <p:sldId id="308" r:id="rId28"/>
    <p:sldId id="266" r:id="rId29"/>
    <p:sldId id="267" r:id="rId30"/>
    <p:sldId id="268" r:id="rId31"/>
    <p:sldId id="302" r:id="rId32"/>
    <p:sldId id="363" r:id="rId33"/>
    <p:sldId id="364" r:id="rId34"/>
    <p:sldId id="365" r:id="rId35"/>
    <p:sldId id="366" r:id="rId36"/>
    <p:sldId id="269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 userDrawn="1">
          <p15:clr>
            <a:srgbClr val="A4A3A4"/>
          </p15:clr>
        </p15:guide>
        <p15:guide id="2" pos="28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464" y="-78"/>
      </p:cViewPr>
      <p:guideLst>
        <p:guide orient="horz" pos="2174"/>
        <p:guide pos="28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hyperlink" Target="https://ru.wikipedia.org/wiki/%D0%93%D0%90%D0%97-2975_%C2%AB%D0%A2%D0%B8%D0%B3%D1%80%C2%BB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8.jpeg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04664"/>
            <a:ext cx="8136904" cy="18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cap="all" dirty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образовательное учреждение высшего образования </a:t>
            </a:r>
            <a:br>
              <a:rPr lang="ru-RU" sz="2000" b="1" cap="all" dirty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ЗАБАЙКАЛЬСКИЙ ГОСУДАРСТВЕННЫЙ </a:t>
            </a:r>
            <a:r>
              <a:rPr lang="ru-RU" sz="2000" b="1" cap="all" dirty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  <a:br>
              <a:rPr lang="en-US" sz="3200" b="1" cap="all" dirty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all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УЧЕБНЫЙ ЦЕНТР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861048"/>
            <a:ext cx="7200800" cy="94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№ </a:t>
            </a:r>
            <a:r>
              <a:rPr lang="en-US" sz="24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военную специальность</a:t>
            </a:r>
            <a:r>
              <a:rPr lang="ru-RU" sz="2400" b="1" dirty="0" smtClean="0">
                <a:solidFill>
                  <a:srgbClr val="212745"/>
                </a:solidFill>
                <a:latin typeface="Times New Roman" panose="02020603050405020304"/>
                <a:ea typeface="Times New Roman" panose="02020603050405020304"/>
              </a:rPr>
              <a:t>»</a:t>
            </a:r>
            <a:endParaRPr lang="ru-RU" sz="2400" dirty="0">
              <a:solidFill>
                <a:srgbClr val="21274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3105835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тактической и тактико-специальной подготовки</a:t>
            </a:r>
            <a:endParaRPr lang="ru-RU" sz="2400" b="1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476672"/>
            <a:ext cx="7920880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предъявляемые к курсантам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военного учебного центра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132856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605" algn="just">
              <a:spcAft>
                <a:spcPts val="0"/>
              </a:spcAf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1.Посещение занятий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военном учебном центре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lang="ru-RU" sz="2800" dirty="0">
              <a:solidFill>
                <a:schemeClr val="tx2"/>
              </a:solidFill>
              <a:latin typeface="Times New Roman" panose="02020603050405020304"/>
              <a:ea typeface="Times New Roman" panose="02020603050405020304"/>
            </a:endParaRPr>
          </a:p>
          <a:p>
            <a:pPr marR="14605" algn="just"/>
            <a:r>
              <a:rPr lang="ru-RU" sz="2800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</a:rPr>
              <a:t>2. Ведение конспекта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lang="ru-RU" sz="2800" dirty="0">
              <a:solidFill>
                <a:schemeClr val="tx2"/>
              </a:solidFill>
              <a:latin typeface="Times New Roman" panose="02020603050405020304"/>
              <a:ea typeface="Times New Roman" panose="02020603050405020304"/>
            </a:endParaRPr>
          </a:p>
          <a:p>
            <a:pPr marR="14605" algn="just">
              <a:spcAft>
                <a:spcPts val="0"/>
              </a:spcAf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</a:rPr>
              <a:t>3.Курсанты ВУЦ приравниваются к военнослужащим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по призыву. </a:t>
            </a:r>
            <a:endParaRPr lang="ru-RU" sz="2800" dirty="0">
              <a:solidFill>
                <a:schemeClr val="tx2"/>
              </a:solidFill>
              <a:latin typeface="Times New Roman" panose="02020603050405020304"/>
              <a:ea typeface="Times New Roman" panose="02020603050405020304"/>
            </a:endParaRPr>
          </a:p>
          <a:p>
            <a:pPr marR="14605" algn="just">
              <a:spcAft>
                <a:spcPts val="0"/>
              </a:spcAf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</a:rPr>
              <a:t>4.Обращение к преподавателям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военного учебного центра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по воинским званиям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 sz="2800" dirty="0">
              <a:solidFill>
                <a:schemeClr val="tx2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tass1.cdnvideo.ru/width/744_b12f2926/tass/m2/uploads/i/20170428/448460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370" y="1772816"/>
            <a:ext cx="514238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41850" y="1174440"/>
            <a:ext cx="3619231" cy="53732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ru-RU" sz="2400" dirty="0">
                <a:latin typeface="Times New Roman" panose="02020603050405020304"/>
                <a:ea typeface="Calibri" panose="020F0502020204030204"/>
              </a:rPr>
              <a:t>Военная подготовка в гражданских вузах является важнейшим элементом системы подготовки и накопления профессионального и </a:t>
            </a:r>
            <a:r>
              <a:rPr lang="ru-RU" sz="2400" dirty="0" smtClean="0">
                <a:latin typeface="Times New Roman" panose="02020603050405020304"/>
                <a:ea typeface="Calibri" panose="020F0502020204030204"/>
              </a:rPr>
              <a:t>квалифицированного </a:t>
            </a:r>
            <a:r>
              <a:rPr lang="ru-RU" sz="2400" u="sng" dirty="0" smtClean="0">
                <a:latin typeface="Times New Roman" panose="02020603050405020304"/>
                <a:ea typeface="Calibri" panose="020F0502020204030204"/>
              </a:rPr>
              <a:t>мобилизационного </a:t>
            </a:r>
            <a:r>
              <a:rPr lang="ru-RU" sz="2400" u="sng" dirty="0">
                <a:latin typeface="Times New Roman" panose="02020603050405020304"/>
                <a:ea typeface="Calibri" panose="020F0502020204030204"/>
              </a:rPr>
              <a:t>ресурса</a:t>
            </a:r>
            <a:r>
              <a:rPr lang="ru-RU" sz="2400" dirty="0">
                <a:latin typeface="Times New Roman" panose="02020603050405020304"/>
                <a:ea typeface="Calibri" panose="020F0502020204030204"/>
              </a:rPr>
              <a:t>. </a:t>
            </a:r>
            <a:endParaRPr lang="ru-RU" sz="2400" dirty="0" smtClean="0"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/>
          <a:srcRect l="3304" r="6279"/>
          <a:stretch>
            <a:fillRect/>
          </a:stretch>
        </p:blipFill>
        <p:spPr bwMode="auto">
          <a:xfrm>
            <a:off x="3827776" y="1743982"/>
            <a:ext cx="5140977" cy="42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7310" y="116840"/>
            <a:ext cx="9009380" cy="7289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marL="342900" algn="ctr">
              <a:spcAft>
                <a:spcPts val="0"/>
              </a:spcAft>
            </a:pPr>
            <a:endParaRPr lang="ru-RU" sz="2400" b="1" dirty="0" smtClean="0">
              <a:latin typeface="Times New Roman" panose="02020603050405020304"/>
              <a:ea typeface="Times New Roman" panose="02020603050405020304"/>
            </a:endParaRPr>
          </a:p>
          <a:p>
            <a:pPr marL="342900"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/>
                <a:ea typeface="Times New Roman" panose="02020603050405020304"/>
              </a:rPr>
              <a:t>2. </a:t>
            </a:r>
            <a:r>
              <a:rPr lang="ru-RU" sz="2400" b="1" dirty="0" smtClean="0">
                <a:latin typeface="Times New Roman" panose="02020603050405020304"/>
                <a:ea typeface="Calibri" panose="020F0502020204030204"/>
                <a:sym typeface="+mn-ea"/>
              </a:rPr>
              <a:t>Краткая </a:t>
            </a:r>
            <a:r>
              <a:rPr lang="ru-RU" sz="2400" b="1" dirty="0">
                <a:latin typeface="Times New Roman" panose="02020603050405020304"/>
                <a:ea typeface="Calibri" panose="020F0502020204030204"/>
                <a:sym typeface="+mn-ea"/>
              </a:rPr>
              <a:t>история создания и развития военной кафедры, ее задачи, структура и традиции</a:t>
            </a:r>
            <a:endParaRPr lang="ru-RU" sz="2400" dirty="0"/>
          </a:p>
          <a:p>
            <a:pPr marL="342900" algn="ctr">
              <a:spcAft>
                <a:spcPts val="0"/>
              </a:spcAft>
            </a:pPr>
            <a:endParaRPr lang="ru-RU" sz="2400" b="1" dirty="0">
              <a:solidFill>
                <a:schemeClr val="tx1"/>
              </a:solidFill>
              <a:effectLst/>
              <a:latin typeface="Times New Roman" panose="02020603050405020304"/>
              <a:ea typeface="Times New Roman" panose="02020603050405020304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16" y="42055"/>
            <a:ext cx="91440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Истоки </a:t>
            </a:r>
            <a:r>
              <a:rPr lang="ru-RU" sz="2800" dirty="0"/>
              <a:t>военного образования в гражданских вузах Забайкалья уходят в 70 годы прошлого века. Одна из шести военных кафедр вузов СССР, обеспечивающая подготовку  офицеров запаса для Сухопутных и Ракетных войск стратегического назначения., военная кафедра Читинского государственного технического университета (</a:t>
            </a:r>
            <a:r>
              <a:rPr lang="ru-RU" sz="2800" dirty="0" err="1"/>
              <a:t>ЧитГТУ</a:t>
            </a:r>
            <a:r>
              <a:rPr lang="ru-RU" sz="2800" dirty="0"/>
              <a:t>) , просуществовавшая с 1976 по 2008 гг.,  была создана на основании приказа Министра высшего и среднего специального образования СССР № 124 от 30 июля 1976 г.</a:t>
            </a:r>
            <a:endParaRPr lang="ru-RU" sz="2800" dirty="0"/>
          </a:p>
          <a:p>
            <a:pPr algn="just"/>
            <a:r>
              <a:rPr lang="ru-RU" sz="2800" dirty="0" err="1"/>
              <a:t>ЗабГУ</a:t>
            </a:r>
            <a:r>
              <a:rPr lang="ru-RU" sz="2800" dirty="0"/>
              <a:t> имеет многолетний опыт подготовки специалистов по военно-учетным командным, техническим специальностям, а так же обладает помещениями для размещения соответствующих учебно-методических подразделений и классов.</a:t>
            </a:r>
            <a:endParaRPr lang="ru-RU" sz="2800" dirty="0"/>
          </a:p>
          <a:p>
            <a:pPr algn="just"/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4" y="116632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</a:t>
            </a:r>
            <a:r>
              <a:rPr lang="ru-RU" sz="2800" dirty="0" smtClean="0"/>
              <a:t>Первоначально </a:t>
            </a:r>
            <a:r>
              <a:rPr lang="ru-RU" sz="2800" dirty="0"/>
              <a:t>военная кафедра проводила подготовку офицеров запаса по специальности ВУС-021101 - командир танковых взводов. На кафедре было два цикла: тактической и общевойсковой подготовки. В 1985 г. Директивой ГК СВ № 458/010 от 23 января на военной кафедре установлены: </a:t>
            </a:r>
            <a:endParaRPr lang="ru-RU" sz="2800" dirty="0"/>
          </a:p>
          <a:p>
            <a:pPr lvl="0" algn="just"/>
            <a:r>
              <a:rPr lang="ru-RU" sz="2800" dirty="0"/>
              <a:t>цикл тактической подготовки</a:t>
            </a:r>
            <a:r>
              <a:rPr lang="en-US" sz="2800" dirty="0"/>
              <a:t>;</a:t>
            </a:r>
            <a:endParaRPr lang="ru-RU" sz="2800" dirty="0"/>
          </a:p>
          <a:p>
            <a:pPr lvl="0" algn="just"/>
            <a:r>
              <a:rPr lang="ru-RU" sz="2800" dirty="0"/>
              <a:t>цикл огневой подготовки</a:t>
            </a:r>
            <a:r>
              <a:rPr lang="en-US" sz="2800" dirty="0"/>
              <a:t>;</a:t>
            </a:r>
            <a:endParaRPr lang="ru-RU" sz="2800" dirty="0"/>
          </a:p>
          <a:p>
            <a:pPr lvl="0" algn="just"/>
            <a:r>
              <a:rPr lang="ru-RU" sz="2800" dirty="0"/>
              <a:t>цикл военной подготовки. </a:t>
            </a:r>
            <a:endParaRPr lang="ru-RU" sz="2800" dirty="0"/>
          </a:p>
          <a:p>
            <a:pPr algn="just"/>
            <a:r>
              <a:rPr lang="ru-RU" sz="2800" dirty="0"/>
              <a:t>	Кафедра готовила офицеров запаса по двум специальностям: </a:t>
            </a:r>
            <a:endParaRPr lang="ru-RU" sz="2800" dirty="0"/>
          </a:p>
          <a:p>
            <a:pPr lvl="0" algn="just"/>
            <a:r>
              <a:rPr lang="ru-RU" sz="2800" dirty="0"/>
              <a:t>ВУС-021101 -"Командир танковых взводов»</a:t>
            </a:r>
            <a:r>
              <a:rPr lang="en-US" sz="2800" dirty="0"/>
              <a:t>;</a:t>
            </a:r>
            <a:endParaRPr lang="ru-RU" sz="2800" dirty="0"/>
          </a:p>
          <a:p>
            <a:pPr lvl="0" algn="just"/>
            <a:r>
              <a:rPr lang="ru-RU" sz="2800" dirty="0"/>
              <a:t>ВУС-420100 "Заместитель командира танковой роты по вооружению".</a:t>
            </a:r>
            <a:endParaRPr lang="ru-RU" sz="2800" dirty="0"/>
          </a:p>
          <a:p>
            <a:pPr algn="just"/>
            <a:r>
              <a:rPr lang="ru-RU" sz="2400" dirty="0"/>
              <a:t>   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23" y="-31577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     Учебные </a:t>
            </a:r>
            <a:r>
              <a:rPr lang="ru-RU" sz="2800" dirty="0"/>
              <a:t>помещения, предназначенные для проведения занятий по военному обучению были  оснащены техническими средствами обучения, табельными образцами учебного вооружения и военной техникой. Особое внимание на военной кафедре уделялось  военно-патриотической работе</a:t>
            </a:r>
            <a:endParaRPr lang="ru-RU" sz="2800" dirty="0"/>
          </a:p>
          <a:p>
            <a:pPr algn="just"/>
            <a:r>
              <a:rPr lang="ru-RU" sz="2800" dirty="0"/>
              <a:t>Военная кафедра  Читинского государственного педагогического университета им. Н.Г. Чернышевского (ЧГПИ-</a:t>
            </a:r>
            <a:r>
              <a:rPr lang="ru-RU" sz="2800" dirty="0" err="1"/>
              <a:t>ЗабГПУ</a:t>
            </a:r>
            <a:r>
              <a:rPr lang="ru-RU" sz="2800" dirty="0"/>
              <a:t>-</a:t>
            </a:r>
            <a:r>
              <a:rPr lang="ru-RU" sz="2800" dirty="0" err="1"/>
              <a:t>ЗабГГПУ</a:t>
            </a:r>
            <a:r>
              <a:rPr lang="ru-RU" sz="2800" dirty="0"/>
              <a:t>)  до 2002г. осуществляла подготовку военных руководителей курса начальной военной подготовки (НВП) в школах. Преподавательский состав кафедры был  укомплектован офицерами, имеющими войсковой опыт службы на руководящих должностях в частях ВС РФ.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39552" y="1243798"/>
            <a:ext cx="8136904" cy="4969658"/>
            <a:chOff x="107133" y="1126837"/>
            <a:chExt cx="6490219" cy="375206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7133" y="1214630"/>
              <a:ext cx="2194272" cy="5112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990000"/>
                  </a:solidFill>
                  <a:latin typeface="+mj-lt"/>
                  <a:ea typeface="Times New Roman" panose="02020603050405020304"/>
                  <a:cs typeface="Times New Roman" panose="02020603050405020304" pitchFamily="18" charset="0"/>
                </a:rPr>
                <a:t>20-е годы</a:t>
              </a:r>
              <a:r>
                <a:rPr lang="ru-RU" sz="2400" b="1" dirty="0" smtClean="0">
                  <a:solidFill>
                    <a:srgbClr val="000000"/>
                  </a:solidFill>
                  <a:latin typeface="+mj-lt"/>
                  <a:ea typeface="Times New Roman" panose="02020603050405020304"/>
                  <a:cs typeface="Times New Roman" panose="02020603050405020304" pitchFamily="18" charset="0"/>
                </a:rPr>
                <a:t> </a:t>
              </a:r>
              <a:endParaRPr lang="en-US" sz="2400" b="1" dirty="0" smtClean="0">
                <a:solidFill>
                  <a:srgbClr val="000000"/>
                </a:solidFill>
                <a:latin typeface="+mj-lt"/>
                <a:ea typeface="Times New Roman" panose="02020603050405020304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  <a:latin typeface="+mj-lt"/>
                  <a:ea typeface="Times New Roman" panose="02020603050405020304"/>
                  <a:cs typeface="Times New Roman" panose="02020603050405020304" pitchFamily="18" charset="0"/>
                </a:rPr>
                <a:t>Кабинет </a:t>
              </a:r>
              <a:r>
                <a:rPr lang="ru-RU" sz="1400" b="1" dirty="0">
                  <a:solidFill>
                    <a:srgbClr val="000000"/>
                  </a:solidFill>
                  <a:latin typeface="+mj-lt"/>
                  <a:ea typeface="Times New Roman" panose="02020603050405020304"/>
                  <a:cs typeface="Times New Roman" panose="02020603050405020304" pitchFamily="18" charset="0"/>
                </a:rPr>
                <a:t>военного </a:t>
              </a:r>
              <a:r>
                <a:rPr lang="ru-RU" sz="1400" b="1" dirty="0" smtClean="0">
                  <a:solidFill>
                    <a:srgbClr val="000000"/>
                  </a:solidFill>
                  <a:latin typeface="+mj-lt"/>
                  <a:ea typeface="Times New Roman" panose="02020603050405020304"/>
                  <a:cs typeface="Times New Roman" panose="02020603050405020304" pitchFamily="18" charset="0"/>
                </a:rPr>
                <a:t>обучения</a:t>
              </a:r>
              <a:endParaRPr lang="ru-RU" sz="1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86990" y="1214630"/>
              <a:ext cx="2054134" cy="5112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400" b="1" dirty="0" smtClean="0">
                  <a:solidFill>
                    <a:srgbClr val="990000"/>
                  </a:solidFill>
                  <a:latin typeface="+mj-lt"/>
                </a:rPr>
                <a:t>1976-2008 </a:t>
              </a:r>
              <a:endParaRPr lang="en-US" sz="2400" b="1" dirty="0">
                <a:solidFill>
                  <a:srgbClr val="990000"/>
                </a:solidFill>
                <a:latin typeface="+mj-lt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+mj-lt"/>
                </a:rPr>
                <a:t>Военная кафедра</a:t>
              </a:r>
              <a:endParaRPr lang="ru-RU" sz="14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56038" y="4112081"/>
              <a:ext cx="6347360" cy="7668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годы  работы выпущено более </a:t>
              </a:r>
              <a:r>
                <a:rPr lang="ru-RU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12 000</a:t>
              </a:r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специалистов по военно-учётным командным, техническим специальностям.</a:t>
              </a:r>
              <a:endPara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543218" y="1214630"/>
              <a:ext cx="2054134" cy="511213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990000"/>
                  </a:solidFill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С 2018</a:t>
              </a:r>
              <a:endParaRPr lang="en-US" sz="2400" b="1" dirty="0" smtClean="0">
                <a:solidFill>
                  <a:srgbClr val="99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endParaRPr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Военный учебный центр</a:t>
              </a:r>
              <a:endPara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Стрелка вниз 9"/>
            <p:cNvSpPr/>
            <p:nvPr/>
          </p:nvSpPr>
          <p:spPr bwMode="auto">
            <a:xfrm rot="16200000">
              <a:off x="2145177" y="1360775"/>
              <a:ext cx="315725" cy="200920"/>
            </a:xfrm>
            <a:prstGeom prst="downArrow">
              <a:avLst>
                <a:gd name="adj1" fmla="val 64481"/>
                <a:gd name="adj2" fmla="val 50000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/>
            <a:lstStyle/>
            <a:p>
              <a:pPr defTabSz="685800"/>
              <a:endParaRPr lang="ru-RU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pic>
          <p:nvPicPr>
            <p:cNvPr id="11" name="Рисунок 10" descr="Рисунок (43).jpg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257282" y="1717683"/>
              <a:ext cx="3072437" cy="2244841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 bwMode="auto">
            <a:xfrm>
              <a:off x="257282" y="1126837"/>
              <a:ext cx="6244991" cy="197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Стрелка вниз 13"/>
            <p:cNvSpPr/>
            <p:nvPr/>
          </p:nvSpPr>
          <p:spPr bwMode="auto">
            <a:xfrm rot="16200000">
              <a:off x="4341084" y="1326440"/>
              <a:ext cx="315725" cy="200920"/>
            </a:xfrm>
            <a:prstGeom prst="downArrow">
              <a:avLst>
                <a:gd name="adj1" fmla="val 64481"/>
                <a:gd name="adj2" fmla="val 50000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/>
            <a:lstStyle/>
            <a:p>
              <a:pPr defTabSz="685800"/>
              <a:endParaRPr lang="ru-RU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442500" y="188641"/>
            <a:ext cx="8460965" cy="6480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/>
                <a:ea typeface="Calibri" panose="020F0502020204030204"/>
              </a:rPr>
              <a:t> История военной кафедры при Забайкальском государственном университете</a:t>
            </a:r>
            <a:endParaRPr lang="ru-RU" dirty="0"/>
          </a:p>
        </p:txBody>
      </p:sp>
      <p:pic>
        <p:nvPicPr>
          <p:cNvPr id="1026" name="Picture 3" descr="E: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76" y="1989043"/>
            <a:ext cx="4170703" cy="304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 bwMode="auto">
          <a:xfrm>
            <a:off x="395660" y="116751"/>
            <a:ext cx="3672408" cy="453650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0" i="0" u="sng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467360" y="4797047"/>
          <a:ext cx="8105275" cy="187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805"/>
                <a:gridCol w="2978150"/>
                <a:gridCol w="829945"/>
                <a:gridCol w="3444375"/>
              </a:tblGrid>
              <a:tr h="93599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33</a:t>
                      </a:r>
                      <a:endParaRPr lang="ru-RU" sz="16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чел.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100 «Стрелковые»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sym typeface="+mn-ea"/>
                        </a:rPr>
                        <a:t>(182 «Командир  отделения»)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66 чел.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100 «Стрелковые»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(868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«Старший стрелок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»)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467360" y="5877560"/>
            <a:ext cx="8105140" cy="648335"/>
          </a:xfrm>
          <a:prstGeom prst="rect">
            <a:avLst/>
          </a:prstGeom>
          <a:solidFill>
            <a:schemeClr val="accent2">
              <a:alpha val="91000"/>
            </a:schemeClr>
          </a:solidFill>
          <a:ln w="9525" cap="flat" cmpd="sng" algn="ctr">
            <a:solidFill>
              <a:sysClr val="windowText" lastClr="000000">
                <a:shade val="75000"/>
                <a:lumMod val="80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Подготовка специалистов ведется в интересах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Сухопутных войск Вооруженных сил Российской Федерации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859710" y="116751"/>
            <a:ext cx="3672408" cy="453650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0" i="0" u="sng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12115" y="4797047"/>
          <a:ext cx="3886200" cy="93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050"/>
                <a:gridCol w="2978150"/>
              </a:tblGrid>
              <a:tr h="935990">
                <a:tc>
                  <a:txBody>
                    <a:bodyPr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+mn-cs"/>
                        </a:rPr>
                        <a:t>33 чел.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100 «Стрелковые»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(182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«Командир отделения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»)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6" name="Изображение 1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188595"/>
            <a:ext cx="3550285" cy="440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Изображение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5" y="188595"/>
            <a:ext cx="3531870" cy="44018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smtClean="0"/>
              <a:t>        </a:t>
            </a:r>
            <a:r>
              <a:rPr lang="ru-RU" sz="2400" smtClean="0"/>
              <a:t>12 декабря 2013 года, Президент Российской Федерации В.В. Путин выступил в своем ежегодном Послании Федеральному Собранию РФ, в котором обозначил необходимость создания подготовленного мобилизационного резерва, преимущественно для рядовых и сержантских должностей военной службы. В докладе, Президент РФ предложил предоставить всем студентам возможность пройти в ходе учебы и последующего военного сбора воинскую подготовку и получить военную специальность, прежде всего по наиболее востребованным командным и воинским специальностям.</a:t>
            </a:r>
            <a:endParaRPr lang="ru-RU" sz="2400" smtClean="0"/>
          </a:p>
          <a:p>
            <a:pPr algn="just"/>
            <a:r>
              <a:rPr lang="ru-RU" sz="2400" smtClean="0"/>
              <a:t>Как говорилось ранее, в 2008 г. кафедра была реорганизована, спустя 10 лет решением Правительства Российской Федерации от 13 декабря 2017 года № 2790-р Министерству образования и науки России было предписано -  создать военную кафедру при федеральном государственном бюджетном учреждении высшего образования «Забайкальский государственный университет».</a:t>
            </a:r>
            <a:r>
              <a:rPr lang="ru-RU" sz="2400" b="1" smtClean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</a:t>
            </a:r>
            <a:r>
              <a:rPr lang="ru-RU" sz="2700" dirty="0" smtClean="0"/>
              <a:t>    31 </a:t>
            </a:r>
            <a:r>
              <a:rPr lang="ru-RU" sz="2700" dirty="0"/>
              <a:t>августа 2018 года состоялся приказ № 911-с ректора Забайкальского государственного университета о допуске граждан к военной подготовке на военной кафедре студентов Забайкальского государственного университета, граждан Российской Федерации, заключивших договор об обучении по программе военной подготовки сержантов запаса, по военно-учетной специальности «Командир мотострелкового отделения» с 01 сентября 2018 г.</a:t>
            </a:r>
            <a:endParaRPr lang="ru-RU" sz="2700" dirty="0"/>
          </a:p>
          <a:p>
            <a:pPr algn="just"/>
            <a:r>
              <a:rPr lang="ru-RU" sz="2700" dirty="0"/>
              <a:t>Исходя из мобилизационной потребности специалистов Сухопутных войск, а также в целях повышения качества мобилизационного ресурса в нашем регионе заказчиком подготовки определены две военно-учетные специальности: командир мотострелкового отделения (ВУС – 100 код – 182) и старший стрелок (ВУС – 100 код – 868</a:t>
            </a:r>
            <a:r>
              <a:rPr lang="ru-RU" sz="2700" dirty="0" smtClean="0"/>
              <a:t>).</a:t>
            </a:r>
            <a:endParaRPr lang="ru-RU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831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  В </a:t>
            </a:r>
            <a:r>
              <a:rPr lang="ru-RU" sz="2800" dirty="0"/>
              <a:t>настоящее время на территории Забайкальского  края размещаются 19 воинских  частей и подразделений. В целях  практической  реализации программы военной подготовки, проведения учебных сборов граждан  в военном учебном центре </a:t>
            </a:r>
            <a:r>
              <a:rPr lang="ru-RU" sz="2800" dirty="0" err="1"/>
              <a:t>ЗабГУ</a:t>
            </a:r>
            <a:r>
              <a:rPr lang="ru-RU" sz="2800" dirty="0"/>
              <a:t> используется полевая учебная база 212-го окружного  учебного центра (войсковая часть 21250), полигон  «Красный Яр» и   др. воинские части, расположенные на территории Забайкальского края.</a:t>
            </a:r>
            <a:endParaRPr lang="ru-RU" sz="2800" dirty="0"/>
          </a:p>
          <a:p>
            <a:pPr algn="just"/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7"/>
            <a:ext cx="7776864" cy="4438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dirty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ВОПРОСЫ:</a:t>
            </a:r>
            <a:endParaRPr lang="ru-RU" sz="2800" b="1" dirty="0">
              <a:solidFill>
                <a:srgbClr val="4E67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605" algn="just">
              <a:spcAft>
                <a:spcPts val="0"/>
              </a:spcAft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1.Организация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учебно-воспитательного процесса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военном учебном центре.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  <a:p>
            <a:pPr marR="14605" algn="just">
              <a:spcAft>
                <a:spcPts val="0"/>
              </a:spcAft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2.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Краткая история создания и развития военной кафедры, ее задачи, структура и традиции. 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  <a:p>
            <a:pPr marR="14605" algn="just">
              <a:spcAft>
                <a:spcPts val="0"/>
              </a:spcAft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3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обязанности студентов, проходящих военную подготовку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R="14605" algn="just">
              <a:spcAft>
                <a:spcPts val="0"/>
              </a:spcAft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4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Командование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состав ВС РФ.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Военные округа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  <a:p>
            <a:pPr marR="14605" algn="just">
              <a:spcAft>
                <a:spcPts val="0"/>
              </a:spcAft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5. Вооружение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и военная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техника.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  <a:latin typeface="Times New Roman" panose="02020603050405020304"/>
              <a:ea typeface="Times New Roman" panose="02020603050405020304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4679669" y="524199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1582341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      Права </a:t>
            </a:r>
            <a:r>
              <a:rPr lang="ru-RU" sz="2800" dirty="0"/>
              <a:t>и обязанности курсантов, проходящих военную подготовку, определяются законодательством Российской Федерации, общевоинскими уставами, нормативными правовыми актами Правительства Российской Федерации, Министерства обороны Российской Федерации, Министерства образования и науки Российской Федерации, уставом </a:t>
            </a:r>
            <a:r>
              <a:rPr lang="ru-RU" sz="2800" dirty="0" err="1"/>
              <a:t>ЗабГУ</a:t>
            </a:r>
            <a:r>
              <a:rPr lang="ru-RU" sz="2800" dirty="0"/>
              <a:t>, правилами внутреннего распорядка </a:t>
            </a:r>
            <a:r>
              <a:rPr lang="ru-RU" sz="2800" dirty="0" err="1"/>
              <a:t>ЗабГУ</a:t>
            </a:r>
            <a:r>
              <a:rPr lang="ru-RU" sz="2800" dirty="0"/>
              <a:t>, Положением о Военном учебном центре </a:t>
            </a:r>
            <a:r>
              <a:rPr lang="ru-RU" sz="2800" dirty="0" err="1"/>
              <a:t>ЗабГУ</a:t>
            </a:r>
            <a:r>
              <a:rPr lang="ru-RU" sz="2800" dirty="0"/>
              <a:t>, а также заключенным договором.</a:t>
            </a:r>
            <a:endParaRPr lang="ru-RU" sz="28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4450" y="260985"/>
            <a:ext cx="9009380" cy="6470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marL="342900"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/>
                <a:ea typeface="Times New Roman" panose="02020603050405020304"/>
              </a:rPr>
              <a:t>3.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Права и обязанности студентов, проходящих военную подготовку</a:t>
            </a:r>
            <a:endParaRPr lang="ru-RU" sz="2400" b="1" dirty="0">
              <a:solidFill>
                <a:schemeClr val="tx1"/>
              </a:solidFill>
              <a:effectLst/>
              <a:latin typeface="Times New Roman" panose="02020603050405020304"/>
              <a:ea typeface="Times New Roman" panose="02020603050405020304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4679669" y="524199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-4464" y="42527"/>
            <a:ext cx="9144000" cy="6480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Курсанты,  проходящие обучение в Военном учебном центре при </a:t>
            </a:r>
            <a:r>
              <a:rPr lang="ru-RU" sz="2400" b="1" dirty="0" err="1"/>
              <a:t>ЗабГУ</a:t>
            </a:r>
            <a:r>
              <a:rPr lang="ru-RU" sz="2400" b="1" dirty="0"/>
              <a:t>, </a:t>
            </a:r>
            <a:r>
              <a:rPr lang="ru-RU" sz="2400" dirty="0"/>
              <a:t>имеют право</a:t>
            </a:r>
            <a:r>
              <a:rPr lang="ru-RU" sz="2400" b="1" dirty="0"/>
              <a:t>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71691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dirty="0" smtClean="0"/>
              <a:t>- На </a:t>
            </a:r>
            <a:r>
              <a:rPr lang="ru-RU" sz="2200" dirty="0"/>
              <a:t>уважение своего человеческого достоинства, на свободу совести, информации, на свободное выражение собственных мнений и убеждений;</a:t>
            </a:r>
            <a:endParaRPr lang="ru-RU" sz="2200" b="1" dirty="0"/>
          </a:p>
          <a:p>
            <a:pPr lvl="0" algn="just"/>
            <a:r>
              <a:rPr lang="ru-RU" sz="2200" dirty="0"/>
              <a:t>Пользоваться библиотекой, информационными фондами Военного учебного центра </a:t>
            </a:r>
            <a:r>
              <a:rPr lang="ru-RU" sz="2200" dirty="0" err="1"/>
              <a:t>ЗабГУ</a:t>
            </a:r>
            <a:r>
              <a:rPr lang="ru-RU" sz="2200" dirty="0"/>
              <a:t>;</a:t>
            </a:r>
            <a:endParaRPr lang="ru-RU" sz="2200" b="1" dirty="0"/>
          </a:p>
          <a:p>
            <a:pPr lvl="0" algn="just"/>
            <a:r>
              <a:rPr lang="ru-RU" sz="2200" dirty="0" smtClean="0"/>
              <a:t>- Принимать </a:t>
            </a:r>
            <a:r>
              <a:rPr lang="ru-RU" sz="2200" dirty="0"/>
              <a:t>участие в военно-научной работе, представлять свои научные работы на межуниверситетские, межведомственные и всероссийские конкурсы, участвовать в олимпиадах;</a:t>
            </a:r>
            <a:endParaRPr lang="ru-RU" sz="2200" b="1" dirty="0"/>
          </a:p>
          <a:p>
            <a:pPr algn="just"/>
            <a:r>
              <a:rPr lang="ru-RU" sz="2200" spc="-50" dirty="0" smtClean="0"/>
              <a:t>- Получать </a:t>
            </a:r>
            <a:r>
              <a:rPr lang="ru-RU" sz="2200" spc="-50" dirty="0"/>
              <a:t>консультации по правовым вопросам, касающимся обучения в Военном учебном центре и прохождения военной службы;</a:t>
            </a:r>
            <a:endParaRPr lang="ru-RU" sz="2200" b="1" spc="-50" dirty="0"/>
          </a:p>
          <a:p>
            <a:pPr lvl="0" algn="just"/>
            <a:r>
              <a:rPr lang="ru-RU" sz="2200" dirty="0" smtClean="0"/>
              <a:t>- Вносить </a:t>
            </a:r>
            <a:r>
              <a:rPr lang="ru-RU" sz="2200" dirty="0"/>
              <a:t>предложения начальнику Военного учебного центра при </a:t>
            </a:r>
            <a:r>
              <a:rPr lang="ru-RU" sz="2200" dirty="0" err="1"/>
              <a:t>ЗабГУ</a:t>
            </a:r>
            <a:r>
              <a:rPr lang="ru-RU" sz="2200" dirty="0"/>
              <a:t> по совершенствованию учебного процесса;</a:t>
            </a:r>
            <a:endParaRPr lang="ru-RU" sz="2200" b="1" dirty="0"/>
          </a:p>
          <a:p>
            <a:pPr algn="just"/>
            <a:r>
              <a:rPr lang="ru-RU" sz="2200" b="1" dirty="0"/>
              <a:t>В исключительных случаях, по решению начальника Военного учебного центра </a:t>
            </a:r>
            <a:r>
              <a:rPr lang="ru-RU" sz="2200" b="1" dirty="0" err="1"/>
              <a:t>ЗабГУ</a:t>
            </a:r>
            <a:r>
              <a:rPr lang="ru-RU" sz="2200" b="1" dirty="0"/>
              <a:t>, досрочно сдавать зачеты и экзамены по дисциплинам обучения с последующим освобождением от занятий в текущем семестре, а также обучаться по индивидуальным планам в соответствии с порядком, установленным в </a:t>
            </a:r>
            <a:r>
              <a:rPr lang="ru-RU" sz="2200" b="1" dirty="0" err="1"/>
              <a:t>ЗабГУ</a:t>
            </a:r>
            <a:r>
              <a:rPr lang="ru-RU" sz="2200" b="1" dirty="0"/>
              <a:t>.</a:t>
            </a:r>
            <a:endParaRPr lang="ru-RU" sz="2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4679669" y="524199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-14808" y="28058"/>
            <a:ext cx="9144000" cy="6480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Курсанты, проходящие обучение в Военном учебном центре при </a:t>
            </a:r>
            <a:r>
              <a:rPr lang="ru-RU" sz="2400" dirty="0" err="1"/>
              <a:t>ЗабГУ</a:t>
            </a:r>
            <a:r>
              <a:rPr lang="ru-RU" sz="2400" dirty="0"/>
              <a:t>, </a:t>
            </a:r>
            <a:r>
              <a:rPr lang="ru-RU" sz="2400" dirty="0">
                <a:solidFill>
                  <a:srgbClr val="FF0000"/>
                </a:solidFill>
              </a:rPr>
              <a:t>обязаны: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4808" y="703055"/>
            <a:ext cx="912919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/>
              <a:t>- Быть </a:t>
            </a:r>
            <a:r>
              <a:rPr lang="ru-RU" sz="2400" dirty="0"/>
              <a:t>дисциплинированными, добросовестно выполнять условия договора, настойчиво овладевать знаниями, командными, методическими и практическими навыками по соответствующей ВУС;</a:t>
            </a:r>
            <a:endParaRPr lang="ru-RU" sz="2400" b="1" dirty="0"/>
          </a:p>
          <a:p>
            <a:pPr lvl="0" algn="just"/>
            <a:r>
              <a:rPr lang="ru-RU" sz="2400" dirty="0" smtClean="0"/>
              <a:t>- Постоянно </a:t>
            </a:r>
            <a:r>
              <a:rPr lang="ru-RU" sz="2400" dirty="0"/>
              <a:t>посещать все виды учебных занятий, предусмотренные программами подготовки специалистов запаса, принимать участие в мероприятиях, планируемых и проводимых в Военном учебном центре при </a:t>
            </a:r>
            <a:r>
              <a:rPr lang="ru-RU" sz="2400" dirty="0" err="1"/>
              <a:t>ЗабГУ</a:t>
            </a:r>
            <a:r>
              <a:rPr lang="ru-RU" sz="2400" dirty="0"/>
              <a:t> в рамках «военного дня»;</a:t>
            </a:r>
            <a:endParaRPr lang="ru-RU" sz="2400" b="1" dirty="0"/>
          </a:p>
          <a:p>
            <a:pPr lvl="0" algn="just"/>
            <a:r>
              <a:rPr lang="ru-RU" sz="2400" dirty="0" smtClean="0"/>
              <a:t>- Выполнять </a:t>
            </a:r>
            <a:r>
              <a:rPr lang="ru-RU" sz="2400" dirty="0"/>
              <a:t>в установленные сроки все виды учебных заданий, сдавать зачеты и экзамены, предусмотренные программами подготовки и учебными планами;</a:t>
            </a:r>
            <a:endParaRPr lang="ru-RU" sz="2400" b="1" dirty="0"/>
          </a:p>
          <a:p>
            <a:pPr lvl="0" algn="just"/>
            <a:r>
              <a:rPr lang="ru-RU" sz="2400" dirty="0" smtClean="0"/>
              <a:t>- Соблюдать </a:t>
            </a:r>
            <a:r>
              <a:rPr lang="ru-RU" sz="2400" dirty="0"/>
              <a:t>требования общевоинских уставов при нахождении на территории Военного учебного центра при </a:t>
            </a:r>
            <a:r>
              <a:rPr lang="ru-RU" sz="2400" dirty="0" err="1"/>
              <a:t>ЗабГУ</a:t>
            </a:r>
            <a:r>
              <a:rPr lang="ru-RU" sz="2400" dirty="0"/>
              <a:t>, в местах проведения занятий, на учебных сборах и при следовании к местам их проведения и обратно;</a:t>
            </a:r>
            <a:endParaRPr lang="ru-RU" sz="2400" b="1" dirty="0"/>
          </a:p>
          <a:p>
            <a:pPr lvl="0" algn="just"/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4679669" y="524199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-14808" y="28058"/>
            <a:ext cx="9144000" cy="6480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Курсанты, проходящие обучение в Военном учебном центре при </a:t>
            </a:r>
            <a:r>
              <a:rPr lang="ru-RU" sz="2400" dirty="0" err="1"/>
              <a:t>ЗабГУ</a:t>
            </a:r>
            <a:r>
              <a:rPr lang="ru-RU" sz="2400" dirty="0"/>
              <a:t>, </a:t>
            </a:r>
            <a:r>
              <a:rPr lang="ru-RU" sz="2400" dirty="0">
                <a:solidFill>
                  <a:srgbClr val="FF0000"/>
                </a:solidFill>
              </a:rPr>
              <a:t>обязаны: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42" y="671691"/>
            <a:ext cx="91291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dirty="0" smtClean="0"/>
              <a:t>- Своевременно </a:t>
            </a:r>
            <a:r>
              <a:rPr lang="ru-RU" sz="2200" dirty="0"/>
              <a:t>предоставлять необходимые данные для оформления документов, установленных в Военном учебном центре по учету студентов, проходящих военную подготовку, а также проходить в установленном порядке медицинское освидетельствование военно-врачебной комиссией военного комиссариата по направлению начальника Военного учебного центра или военного комиссара;</a:t>
            </a:r>
            <a:endParaRPr lang="ru-RU" sz="2200" b="1" dirty="0"/>
          </a:p>
          <a:p>
            <a:pPr lvl="0" algn="just"/>
            <a:r>
              <a:rPr lang="ru-RU" sz="2200" dirty="0" smtClean="0"/>
              <a:t>- Соблюдать </a:t>
            </a:r>
            <a:r>
              <a:rPr lang="ru-RU" sz="2200" dirty="0"/>
              <a:t>чистоту в помещениях и на территории Военного учебного центра при  </a:t>
            </a:r>
            <a:r>
              <a:rPr lang="ru-RU" sz="2200" dirty="0" err="1"/>
              <a:t>ЗабГУ</a:t>
            </a:r>
            <a:r>
              <a:rPr lang="ru-RU" sz="2200" dirty="0"/>
              <a:t>;</a:t>
            </a:r>
            <a:endParaRPr lang="ru-RU" sz="2200" b="1" dirty="0"/>
          </a:p>
          <a:p>
            <a:pPr lvl="0" algn="just"/>
            <a:r>
              <a:rPr lang="ru-RU" sz="2200" dirty="0" smtClean="0"/>
              <a:t>- Бережно </a:t>
            </a:r>
            <a:r>
              <a:rPr lang="ru-RU" sz="2200" dirty="0"/>
              <a:t>относиться к вооружению, военной технике, военно-учебному имуществу и имуществу </a:t>
            </a:r>
            <a:r>
              <a:rPr lang="ru-RU" sz="2200" dirty="0" err="1"/>
              <a:t>ЗабГУ</a:t>
            </a:r>
            <a:r>
              <a:rPr lang="ru-RU" sz="2200" dirty="0"/>
              <a:t>;</a:t>
            </a:r>
            <a:endParaRPr lang="ru-RU" sz="2200" b="1" dirty="0"/>
          </a:p>
          <a:p>
            <a:pPr lvl="0" algn="just"/>
            <a:r>
              <a:rPr lang="ru-RU" sz="2200" dirty="0" smtClean="0"/>
              <a:t>- Знать </a:t>
            </a:r>
            <a:r>
              <a:rPr lang="ru-RU" sz="2200" dirty="0"/>
              <a:t>и строго соблюдать правила и меры безопасности при обращении с оружием, работе на вооружении, военной, автомобильной технике и в других случаях;</a:t>
            </a:r>
            <a:endParaRPr lang="ru-RU" sz="2200" b="1" dirty="0"/>
          </a:p>
          <a:p>
            <a:pPr lvl="0" algn="just"/>
            <a:r>
              <a:rPr lang="ru-RU" sz="2200" dirty="0" smtClean="0"/>
              <a:t>- Знать </a:t>
            </a:r>
            <a:r>
              <a:rPr lang="ru-RU" sz="2200" dirty="0"/>
              <a:t>и строго выполнять требования личной безопасности при нахождении в Военном учебном центре, пожарной безопасности и режима секретности;</a:t>
            </a:r>
            <a:endParaRPr lang="ru-RU" sz="2200" b="1" dirty="0"/>
          </a:p>
          <a:p>
            <a:pPr algn="just"/>
            <a:r>
              <a:rPr lang="ru-RU" sz="2200" b="1" dirty="0">
                <a:solidFill>
                  <a:srgbClr val="FF0000"/>
                </a:solidFill>
              </a:rPr>
              <a:t>Докладывать по команде о полученных замечаниях</a:t>
            </a:r>
            <a:r>
              <a:rPr lang="ru-RU" sz="2200" b="1" dirty="0" smtClean="0">
                <a:solidFill>
                  <a:srgbClr val="FF0000"/>
                </a:solidFill>
              </a:rPr>
              <a:t>.</a:t>
            </a:r>
            <a:endParaRPr lang="ru-RU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4679669" y="524199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-26707" y="0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 В </a:t>
            </a:r>
            <a:r>
              <a:rPr lang="ru-RU" sz="2400" dirty="0"/>
              <a:t>Военном учебном центре при </a:t>
            </a:r>
            <a:r>
              <a:rPr lang="ru-RU" sz="2400" dirty="0" err="1"/>
              <a:t>ЗабГУ</a:t>
            </a:r>
            <a:r>
              <a:rPr lang="ru-RU" sz="2400" dirty="0"/>
              <a:t> курсанты должны строго соблюдать порядок и правила воинской вежливости, беспрекословно выполнять требования профессорско-преподавательского состава, приказы и приказания командиров учебных взводов и  командиров отделений.</a:t>
            </a:r>
            <a:endParaRPr lang="ru-RU" sz="2400" dirty="0"/>
          </a:p>
          <a:p>
            <a:pPr algn="just"/>
            <a:r>
              <a:rPr lang="ru-RU" sz="2400" dirty="0"/>
              <a:t>Все действия курсантов регламентируются общевоинскими уставами, распорядком дня центра, расписанием занятий, приказами и распоряжениями начальника Военного учебного центра при </a:t>
            </a:r>
            <a:r>
              <a:rPr lang="ru-RU" sz="2400" dirty="0" err="1"/>
              <a:t>ЗабГУ</a:t>
            </a:r>
            <a:r>
              <a:rPr lang="ru-RU" sz="2400" dirty="0"/>
              <a:t>.</a:t>
            </a:r>
            <a:endParaRPr lang="ru-RU" sz="2400" dirty="0"/>
          </a:p>
          <a:p>
            <a:pPr algn="just"/>
            <a:r>
              <a:rPr lang="ru-RU" sz="2400" dirty="0"/>
              <a:t>Посещение всех видов занятий в Военном учебном центре является обязательным. За каждый пропуск занятий курсант отчитываются в установленном порядке. В первый день обучения, следующий после пропуска занятий в Военном учебном центре, курсант обязан представить начальнику Военного учебного центра документ,    подтверждающий причину пропуска занятий (справку от врача и т.п.), а при отсутствии такого документа - рапорт с указанием причины пропуска занятий.</a:t>
            </a:r>
            <a:endParaRPr lang="ru-RU" sz="2400" dirty="0"/>
          </a:p>
          <a:p>
            <a:pPr algn="just"/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646" y="1340768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  На </a:t>
            </a:r>
            <a:r>
              <a:rPr lang="ru-RU" sz="2400" dirty="0"/>
              <a:t>занятия курсанты обязаны прибывать своевременно, как правило, за 15 минут до построения, опрятно одетыми, чисто выбритыми, с короткой аккуратной прической, в форме одежды, установленной в Военном учебном центре при </a:t>
            </a:r>
            <a:r>
              <a:rPr lang="ru-RU" sz="2400" dirty="0" err="1"/>
              <a:t>ЗабГУ</a:t>
            </a:r>
            <a:r>
              <a:rPr lang="ru-RU" sz="2400" dirty="0"/>
              <a:t>.</a:t>
            </a:r>
            <a:endParaRPr lang="ru-RU" sz="2400" dirty="0"/>
          </a:p>
          <a:p>
            <a:pPr algn="just"/>
            <a:r>
              <a:rPr lang="ru-RU" sz="2400" dirty="0"/>
              <a:t> Студенту, окончившему </a:t>
            </a:r>
            <a:r>
              <a:rPr lang="ru-RU" sz="2400" dirty="0" err="1"/>
              <a:t>ЗабГУ</a:t>
            </a:r>
            <a:r>
              <a:rPr lang="ru-RU" sz="2400" dirty="0"/>
              <a:t> и прошедшему итоговую аттестацию по военной подготовке, в установленном порядке присваивается воинское звание сержанта или солдата при зачислении в запас.</a:t>
            </a:r>
            <a:endParaRPr 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4679669" y="524199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-14808" y="28058"/>
            <a:ext cx="9144000" cy="6480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Основаниями для отстранения курсанта от обучения в Военном учебном центре </a:t>
            </a:r>
            <a:r>
              <a:rPr lang="ru-RU" sz="2400" b="1" dirty="0" err="1"/>
              <a:t>ЗабГУ</a:t>
            </a:r>
            <a:r>
              <a:rPr lang="ru-RU" sz="2400" b="1" dirty="0"/>
              <a:t> являются: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08" y="676129"/>
            <a:ext cx="91291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50" dirty="0"/>
              <a:t>отчисление из </a:t>
            </a:r>
            <a:r>
              <a:rPr lang="ru-RU" sz="2250" dirty="0" err="1"/>
              <a:t>ЗабГУ</a:t>
            </a:r>
            <a:r>
              <a:rPr lang="ru-RU" sz="2250" dirty="0"/>
              <a:t>;</a:t>
            </a:r>
            <a:endParaRPr lang="ru-RU" sz="2250" dirty="0"/>
          </a:p>
          <a:p>
            <a:pPr lvl="0" algn="just"/>
            <a:r>
              <a:rPr lang="ru-RU" sz="2250" dirty="0"/>
              <a:t>невыполнение студентом условий договора;</a:t>
            </a:r>
            <a:endParaRPr lang="ru-RU" sz="2250" dirty="0"/>
          </a:p>
          <a:p>
            <a:pPr lvl="0" algn="just"/>
            <a:r>
              <a:rPr lang="ru-RU" sz="2250" dirty="0"/>
              <a:t>нарушение устава </a:t>
            </a:r>
            <a:r>
              <a:rPr lang="ru-RU" sz="2250" dirty="0" err="1"/>
              <a:t>ЗабГУ</a:t>
            </a:r>
            <a:r>
              <a:rPr lang="ru-RU" sz="2250" dirty="0"/>
              <a:t>, правил внутреннего распорядка </a:t>
            </a:r>
            <a:r>
              <a:rPr lang="ru-RU" sz="2250" dirty="0" err="1"/>
              <a:t>ЗабГУ</a:t>
            </a:r>
            <a:r>
              <a:rPr lang="ru-RU" sz="2250" dirty="0"/>
              <a:t>;</a:t>
            </a:r>
            <a:endParaRPr lang="ru-RU" sz="2250" dirty="0"/>
          </a:p>
          <a:p>
            <a:pPr lvl="0" algn="just"/>
            <a:r>
              <a:rPr lang="ru-RU" sz="2250" dirty="0"/>
              <a:t>несоответствие студента установленным законодательством Российской Федерации требованиям, предъявляемым к получаемой ВУС, в том числе, к состоянию здоровья (на основании заключения военно-врачебной комиссии военного комиссариата, в котором студент состоит на воинском учете);</a:t>
            </a:r>
            <a:endParaRPr lang="ru-RU" sz="2250" dirty="0"/>
          </a:p>
          <a:p>
            <a:pPr lvl="0" algn="just"/>
            <a:r>
              <a:rPr lang="ru-RU" sz="2250" dirty="0"/>
              <a:t>невозможность продолжения военной подготовки по независящим от студента причинам (по желанию студента);</a:t>
            </a:r>
            <a:endParaRPr lang="ru-RU" sz="2250" dirty="0"/>
          </a:p>
          <a:p>
            <a:pPr lvl="0" algn="just"/>
            <a:r>
              <a:rPr lang="ru-RU" sz="2250" dirty="0"/>
              <a:t>инициатива Министерства обороны Российской Федерации, в случае невозможности продолжения курсантами военной подготовки по независящим от Министерства обороны Российской Федерации причинам.</a:t>
            </a:r>
            <a:endParaRPr lang="ru-RU" sz="2250" dirty="0"/>
          </a:p>
          <a:p>
            <a:pPr algn="just"/>
            <a:r>
              <a:rPr lang="ru-RU" sz="2250" dirty="0"/>
              <a:t>Отстранение курсанта от обучения в Военном учебном центре осуществляется приказом ректора </a:t>
            </a:r>
            <a:r>
              <a:rPr lang="ru-RU" sz="2250" dirty="0" err="1"/>
              <a:t>ЗабГУ</a:t>
            </a:r>
            <a:r>
              <a:rPr lang="ru-RU" sz="2250" dirty="0"/>
              <a:t>, заключенный с ним договор расторгается и повторно такой гражданин к военной подготовке не допускается.</a:t>
            </a:r>
            <a:endParaRPr lang="ru-RU" sz="225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8195" y="692951"/>
            <a:ext cx="8568952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/>
                <a:ea typeface="Calibri" panose="020F0502020204030204"/>
              </a:rPr>
              <a:t>Вооружённые Силы Российской Федерации</a:t>
            </a:r>
            <a:r>
              <a:rPr lang="ru-RU" dirty="0">
                <a:latin typeface="Times New Roman" panose="02020603050405020304"/>
                <a:ea typeface="Calibri" panose="020F0502020204030204"/>
              </a:rPr>
              <a:t> — государственная военная организация Российской Федерации, предназначенная для отражения агрессии, направленной против Российской Федерации, для вооружённой защиты территориальной целостности и неприкосновенности её территории, а также для выполнения задач в соответствии с международными договорами России.</a:t>
            </a:r>
            <a:endParaRPr lang="ru-RU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348880"/>
            <a:ext cx="4752528" cy="374441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Штатная численность Вооружённых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C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ил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устанавливается указами президента Российской 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Федерации </a:t>
            </a:r>
            <a:r>
              <a:rPr lang="ru-RU" dirty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17 ноября 2017 г. Президент РФ В. В. Путин подписал указ № 555 «Об установлении штатной численности Вооруженных Сил Российской Федерации», которым численность Вооруженных сил РФ определена в 1 902 758 единиц, в том числе 1 013 628 военнослужащих.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Указ </a:t>
            </a:r>
            <a:r>
              <a:rPr lang="ru-RU" dirty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вступает в силу с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1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января 2018 года.</a:t>
            </a:r>
            <a:endParaRPr lang="ru-RU" b="1" dirty="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/>
                <a:ea typeface="Calibri" panose="020F0502020204030204"/>
              </a:rPr>
              <a:t> </a:t>
            </a:r>
            <a:endParaRPr lang="ru-RU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5415" y="2348865"/>
            <a:ext cx="3661410" cy="43916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/>
                <a:ea typeface="Calibri" panose="020F0502020204030204"/>
              </a:rPr>
              <a:t>        </a:t>
            </a:r>
            <a:endParaRPr lang="ru-RU" b="1" dirty="0" smtClean="0">
              <a:latin typeface="Times New Roman" panose="02020603050405020304"/>
              <a:ea typeface="Calibri" panose="020F0502020204030204"/>
            </a:endParaRPr>
          </a:p>
          <a:p>
            <a:pPr algn="just">
              <a:spcAft>
                <a:spcPts val="0"/>
              </a:spcAft>
            </a:pPr>
            <a:endParaRPr lang="ru-RU" b="1" dirty="0">
              <a:latin typeface="Times New Roman" panose="02020603050405020304"/>
              <a:ea typeface="Calibri" panose="020F0502020204030204"/>
            </a:endParaRPr>
          </a:p>
          <a:p>
            <a:pPr algn="just">
              <a:spcAft>
                <a:spcPts val="0"/>
              </a:spcAft>
            </a:pPr>
            <a:endParaRPr lang="ru-RU" b="1" dirty="0" smtClean="0">
              <a:latin typeface="Times New Roman" panose="02020603050405020304"/>
              <a:ea typeface="Calibri" panose="020F0502020204030204"/>
            </a:endParaRPr>
          </a:p>
          <a:p>
            <a:pPr algn="just">
              <a:spcAft>
                <a:spcPts val="0"/>
              </a:spcAft>
            </a:pPr>
            <a:endParaRPr lang="ru-RU" b="1" dirty="0" smtClean="0">
              <a:latin typeface="Times New Roman" panose="02020603050405020304"/>
              <a:ea typeface="Calibri" panose="020F0502020204030204"/>
            </a:endParaRPr>
          </a:p>
          <a:p>
            <a:pPr algn="just">
              <a:spcAft>
                <a:spcPts val="0"/>
              </a:spcAft>
            </a:pPr>
            <a:endParaRPr lang="ru-RU" b="1" dirty="0">
              <a:latin typeface="Times New Roman" panose="02020603050405020304"/>
              <a:ea typeface="Calibri" panose="020F0502020204030204"/>
            </a:endParaRPr>
          </a:p>
          <a:p>
            <a:pPr algn="just">
              <a:spcAft>
                <a:spcPts val="0"/>
              </a:spcAft>
            </a:pPr>
            <a:endParaRPr lang="ru-RU" b="1" dirty="0" smtClean="0">
              <a:latin typeface="Times New Roman" panose="02020603050405020304"/>
              <a:ea typeface="Calibri" panose="020F0502020204030204"/>
            </a:endParaRPr>
          </a:p>
          <a:p>
            <a:pPr algn="just">
              <a:spcAft>
                <a:spcPts val="0"/>
              </a:spcAft>
            </a:pPr>
            <a:endParaRPr lang="ru-RU" b="1" dirty="0">
              <a:latin typeface="Times New Roman" panose="02020603050405020304"/>
              <a:ea typeface="Calibri" panose="020F0502020204030204"/>
            </a:endParaRPr>
          </a:p>
          <a:p>
            <a:pPr algn="just">
              <a:spcAft>
                <a:spcPts val="0"/>
              </a:spcAft>
            </a:pPr>
            <a:endParaRPr lang="ru-RU" b="1" dirty="0" smtClean="0">
              <a:latin typeface="Times New Roman" panose="02020603050405020304"/>
              <a:ea typeface="Calibri" panose="020F0502020204030204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ru-RU" sz="1600" b="1" dirty="0" smtClean="0">
                <a:latin typeface="Times New Roman" panose="02020603050405020304"/>
                <a:ea typeface="Calibri" panose="020F0502020204030204"/>
              </a:rPr>
              <a:t>       Укомплектованность Российской </a:t>
            </a:r>
            <a:r>
              <a:rPr lang="ru-RU" sz="1600" b="1" dirty="0">
                <a:latin typeface="Times New Roman" panose="02020603050405020304"/>
                <a:ea typeface="Calibri" panose="020F0502020204030204"/>
              </a:rPr>
              <a:t>армии </a:t>
            </a:r>
            <a:r>
              <a:rPr lang="ru-RU" sz="1600" dirty="0">
                <a:latin typeface="Times New Roman" panose="02020603050405020304"/>
                <a:ea typeface="Calibri" panose="020F0502020204030204"/>
              </a:rPr>
              <a:t>личным составом</a:t>
            </a:r>
            <a:r>
              <a:rPr lang="ru-RU" sz="1600" dirty="0" smtClean="0">
                <a:latin typeface="Times New Roman" panose="02020603050405020304"/>
                <a:ea typeface="Calibri" panose="020F0502020204030204"/>
              </a:rPr>
              <a:t>:</a:t>
            </a:r>
            <a:endParaRPr lang="ru-RU" sz="1600" dirty="0" smtClean="0">
              <a:latin typeface="Times New Roman" panose="02020603050405020304"/>
              <a:ea typeface="Calibri" panose="020F0502020204030204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/>
                <a:ea typeface="Calibri" panose="020F0502020204030204"/>
              </a:rPr>
              <a:t>25 августа 2022 года президент РФ Владимир Путин подписал указ об увеличении штатной численности Вооруженных сил РФ (включая гражданский персонал) с 1 января 2023 года - на 137 тыс. человек, с 1 млн 902 тыс. 758 до 2 млн 39 тыс. 758. Тем же указом была увеличена штатная численность военнослужащих с 1 млн 13 тыс. 628 до 1 млн 150 тыс. 628.</a:t>
            </a:r>
            <a:endParaRPr lang="ru-RU" sz="1600" dirty="0" smtClean="0">
              <a:latin typeface="Times New Roman" panose="02020603050405020304"/>
              <a:ea typeface="Calibri" panose="020F0502020204030204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/>
                <a:ea typeface="Calibri" panose="020F0502020204030204"/>
              </a:rPr>
              <a:t>Впервые в истории России сержантский состав полностью стал профессиональным.</a:t>
            </a:r>
            <a:endParaRPr lang="ru-RU" dirty="0" smtClean="0">
              <a:latin typeface="Times New Roman" panose="02020603050405020304"/>
              <a:ea typeface="Times New Roman" panose="02020603050405020304"/>
            </a:endParaRPr>
          </a:p>
          <a:p>
            <a:pPr algn="just">
              <a:spcAft>
                <a:spcPts val="0"/>
              </a:spcAft>
            </a:pPr>
            <a:endParaRPr lang="ru-RU" dirty="0">
              <a:effectLst/>
              <a:latin typeface="Times New Roman" panose="02020603050405020304"/>
              <a:ea typeface="Times New Roman" panose="02020603050405020304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latin typeface="Times New Roman" panose="02020603050405020304"/>
              <a:ea typeface="Times New Roman" panose="02020603050405020304"/>
            </a:endParaRPr>
          </a:p>
          <a:p>
            <a:pPr algn="just">
              <a:spcAft>
                <a:spcPts val="0"/>
              </a:spcAft>
            </a:pPr>
            <a:endParaRPr lang="ru-RU" dirty="0">
              <a:effectLst/>
              <a:latin typeface="Times New Roman" panose="02020603050405020304"/>
              <a:ea typeface="Times New Roman" panose="02020603050405020304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latin typeface="Times New Roman" panose="02020603050405020304"/>
              <a:ea typeface="Times New Roman" panose="02020603050405020304"/>
            </a:endParaRPr>
          </a:p>
          <a:p>
            <a:pPr algn="just">
              <a:spcAft>
                <a:spcPts val="0"/>
              </a:spcAft>
            </a:pPr>
            <a:endParaRPr lang="ru-RU" dirty="0">
              <a:effectLst/>
              <a:latin typeface="Times New Roman" panose="02020603050405020304"/>
              <a:ea typeface="Times New Roman" panose="02020603050405020304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latin typeface="Times New Roman" panose="02020603050405020304"/>
              <a:ea typeface="Times New Roman" panose="02020603050405020304"/>
            </a:endParaRPr>
          </a:p>
          <a:p>
            <a:pPr algn="just">
              <a:spcAft>
                <a:spcPts val="0"/>
              </a:spcAft>
            </a:pPr>
            <a:endParaRPr lang="ru-RU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4450" y="45085"/>
            <a:ext cx="9009380" cy="5041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marL="342900"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/>
                <a:ea typeface="Times New Roman" panose="02020603050405020304"/>
              </a:rPr>
              <a:t>4.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Командование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состав ВС РФ.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Военные округа</a:t>
            </a:r>
            <a:endParaRPr lang="ru-RU" sz="2400" b="1" dirty="0">
              <a:solidFill>
                <a:schemeClr val="tx1"/>
              </a:solidFill>
              <a:effectLst/>
              <a:latin typeface="Times New Roman" panose="02020603050405020304"/>
              <a:ea typeface="Times New Roman" panose="02020603050405020304"/>
              <a:sym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188640"/>
            <a:ext cx="8424936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/>
                <a:ea typeface="Calibri" panose="020F0502020204030204"/>
              </a:rPr>
              <a:t>Верховным главнокомандующим Вооружёнными Силами Российской Федерации</a:t>
            </a:r>
            <a:r>
              <a:rPr lang="ru-RU" sz="2000" dirty="0">
                <a:latin typeface="Times New Roman" panose="02020603050405020304"/>
                <a:ea typeface="Calibri" panose="020F0502020204030204"/>
              </a:rPr>
              <a:t> является президент Российской Федерации — </a:t>
            </a:r>
            <a:endParaRPr lang="ru-RU" sz="2000" dirty="0" smtClean="0">
              <a:latin typeface="Times New Roman" panose="02020603050405020304"/>
              <a:ea typeface="Calibri" panose="020F0502020204030204"/>
            </a:endParaRPr>
          </a:p>
          <a:p>
            <a:pPr algn="ctr"/>
            <a:r>
              <a:rPr lang="ru-RU" sz="2000" dirty="0" smtClean="0">
                <a:latin typeface="Times New Roman" panose="02020603050405020304"/>
                <a:ea typeface="Calibri" panose="020F0502020204030204"/>
              </a:rPr>
              <a:t>Владимир </a:t>
            </a:r>
            <a:r>
              <a:rPr lang="ru-RU" sz="2000" dirty="0">
                <a:latin typeface="Times New Roman" panose="02020603050405020304"/>
                <a:ea typeface="Calibri" panose="020F0502020204030204"/>
              </a:rPr>
              <a:t>Владимирович </a:t>
            </a:r>
            <a:r>
              <a:rPr lang="ru-RU" sz="2000" dirty="0" smtClean="0">
                <a:latin typeface="Times New Roman" panose="02020603050405020304"/>
                <a:ea typeface="Calibri" panose="020F0502020204030204"/>
              </a:rPr>
              <a:t>Путин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79912" y="1340768"/>
            <a:ext cx="5112568" cy="2520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/>
                <a:ea typeface="Calibri" panose="020F0502020204030204"/>
              </a:rPr>
              <a:t>В случае агрессии против России или непосредственной угрозы агрессии он вводит на территории России или в отдельных её местностях военное положение, с целью создания условий для её отражения или предотвращения, с незамедлительным сообщением об этом Совету Федерации и Государственной думе для утверждения соответствующего указа.</a:t>
            </a:r>
            <a:endParaRPr lang="ru-RU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1026" name="Picture 2" descr="https://ukraina.ru/images/101713/64/101713642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3843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4005064"/>
            <a:ext cx="5400600" cy="26867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endParaRPr lang="ru-RU" sz="1600" dirty="0" smtClean="0">
              <a:latin typeface="Times New Roman" panose="02020603050405020304"/>
              <a:ea typeface="Calibri" panose="020F0502020204030204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latin typeface="Times New Roman" panose="02020603050405020304"/>
              <a:ea typeface="Calibri" panose="020F0502020204030204"/>
            </a:endParaRPr>
          </a:p>
          <a:p>
            <a:pPr indent="450215" algn="just">
              <a:spcAft>
                <a:spcPts val="0"/>
              </a:spcAft>
            </a:pPr>
            <a:endParaRPr lang="ru-RU" sz="1600" dirty="0" smtClean="0">
              <a:latin typeface="Times New Roman" panose="02020603050405020304"/>
              <a:ea typeface="Calibri" panose="020F0502020204030204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/>
                <a:ea typeface="Calibri" panose="020F0502020204030204"/>
              </a:rPr>
              <a:t>Министерство</a:t>
            </a:r>
            <a:r>
              <a:rPr lang="ru-RU" sz="1600" b="1" dirty="0">
                <a:latin typeface="Times New Roman" panose="02020603050405020304"/>
                <a:ea typeface="Calibri" panose="020F0502020204030204"/>
              </a:rPr>
              <a:t> обороны Российской Федерации </a:t>
            </a:r>
            <a:r>
              <a:rPr lang="ru-RU" sz="1600" dirty="0">
                <a:latin typeface="Times New Roman" panose="02020603050405020304"/>
                <a:ea typeface="Calibri" panose="020F0502020204030204"/>
              </a:rPr>
              <a:t>является органом управления Вооруженными силами Российской </a:t>
            </a:r>
            <a:r>
              <a:rPr lang="ru-RU" sz="1600" dirty="0" smtClean="0">
                <a:latin typeface="Times New Roman" panose="02020603050405020304"/>
                <a:ea typeface="Calibri" panose="020F0502020204030204"/>
              </a:rPr>
              <a:t>Федерации. </a:t>
            </a:r>
            <a:r>
              <a:rPr lang="ru-RU" sz="1600" dirty="0">
                <a:latin typeface="Times New Roman" panose="02020603050405020304"/>
                <a:ea typeface="Calibri" panose="020F0502020204030204"/>
              </a:rPr>
              <a:t>Министерство обороны возглавляет Министр обороны Российской Федерации, назначаемый на должность и освобождаемый от должности президентом России по представлению председателя Правительства России. Действующий Министр обороны Российской Федерации — </a:t>
            </a:r>
            <a:r>
              <a:rPr lang="ru-RU" sz="1600">
                <a:latin typeface="Times New Roman" panose="02020603050405020304"/>
                <a:ea typeface="Calibri" panose="020F0502020204030204"/>
              </a:rPr>
              <a:t> Действительный государственный советник Российской Федерации 1 класса Андрей Белоусов (с 14 мая 2024 года)</a:t>
            </a:r>
            <a:r>
              <a:rPr lang="ru-RU" sz="1600" dirty="0" smtClean="0">
                <a:latin typeface="Times New Roman" panose="02020603050405020304"/>
                <a:ea typeface="Calibri" panose="020F0502020204030204"/>
              </a:rPr>
              <a:t>.</a:t>
            </a:r>
            <a:endParaRPr lang="ru-RU" sz="1600" dirty="0">
              <a:latin typeface="Times New Roman" panose="02020603050405020304"/>
              <a:ea typeface="Times New Roman" panose="02020603050405020304"/>
            </a:endParaRPr>
          </a:p>
          <a:p>
            <a:pPr indent="450215">
              <a:spcAft>
                <a:spcPts val="0"/>
              </a:spcAft>
            </a:pPr>
            <a:r>
              <a:rPr lang="ru-RU" sz="1600" dirty="0">
                <a:latin typeface="Times New Roman" panose="02020603050405020304"/>
                <a:ea typeface="Calibri" panose="020F0502020204030204"/>
              </a:rPr>
              <a:t> </a:t>
            </a:r>
            <a:endParaRPr lang="ru-RU" sz="1600" dirty="0">
              <a:latin typeface="Times New Roman" panose="02020603050405020304"/>
              <a:ea typeface="Times New Roman" panose="02020603050405020304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 panose="02020603050405020304"/>
              <a:ea typeface="Times New Roman" panose="02020603050405020304"/>
            </a:endParaRPr>
          </a:p>
          <a:p>
            <a:pPr algn="just"/>
            <a:endParaRPr lang="ru-RU" dirty="0"/>
          </a:p>
        </p:txBody>
      </p:sp>
      <p:pic>
        <p:nvPicPr>
          <p:cNvPr id="5" name="Изображение -2147482619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165" y="3968750"/>
            <a:ext cx="2280285" cy="27247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4210" y="260648"/>
            <a:ext cx="84969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/>
                <a:ea typeface="Calibri" panose="020F0502020204030204"/>
              </a:rPr>
              <a:t>Генеральный штаб Вооружённых сил Российской Федерации </a:t>
            </a:r>
            <a:r>
              <a:rPr lang="ru-RU" sz="2000" b="1" dirty="0" smtClean="0">
                <a:latin typeface="Times New Roman" panose="02020603050405020304"/>
                <a:ea typeface="Calibri" panose="020F0502020204030204"/>
              </a:rPr>
              <a:t>-</a:t>
            </a:r>
            <a:r>
              <a:rPr lang="ru-RU" sz="2000" dirty="0" smtClean="0">
                <a:latin typeface="Times New Roman" panose="02020603050405020304"/>
                <a:ea typeface="Calibri" panose="020F0502020204030204"/>
              </a:rPr>
              <a:t> </a:t>
            </a:r>
            <a:r>
              <a:rPr lang="ru-RU" sz="2000" dirty="0">
                <a:latin typeface="Times New Roman" panose="02020603050405020304"/>
                <a:ea typeface="Calibri" panose="020F0502020204030204"/>
              </a:rPr>
              <a:t>центральный орган военного управления и основной орган оперативного управления Вооружёнными силами. </a:t>
            </a:r>
            <a:endParaRPr lang="ru-RU" sz="2000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2050" name="Picture 2" descr="https://img.tsargrad.tv/cache/6/7/20171207_gaf_rm50_004.jpg/w1056h594fil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" y="1556792"/>
            <a:ext cx="45031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4797152"/>
            <a:ext cx="8352928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/>
                <a:ea typeface="Calibri" panose="020F0502020204030204"/>
              </a:rPr>
              <a:t>К основным задачам Генштаба </a:t>
            </a:r>
            <a:r>
              <a:rPr lang="ru-RU" sz="2000" dirty="0" smtClean="0">
                <a:latin typeface="Times New Roman" panose="02020603050405020304"/>
                <a:ea typeface="Calibri" panose="020F0502020204030204"/>
              </a:rPr>
              <a:t>относятся:</a:t>
            </a:r>
            <a:endParaRPr lang="ru-RU" sz="2000" dirty="0" smtClean="0">
              <a:latin typeface="Times New Roman" panose="02020603050405020304"/>
              <a:ea typeface="Calibri" panose="020F0502020204030204"/>
            </a:endParaRPr>
          </a:p>
          <a:p>
            <a:pPr algn="ctr"/>
            <a:r>
              <a:rPr lang="ru-RU" sz="2000" dirty="0" smtClean="0">
                <a:latin typeface="Times New Roman" panose="02020603050405020304"/>
                <a:ea typeface="Calibri" panose="020F0502020204030204"/>
              </a:rPr>
              <a:t> </a:t>
            </a:r>
            <a:r>
              <a:rPr lang="ru-RU" sz="2000" dirty="0">
                <a:latin typeface="Times New Roman" panose="02020603050405020304"/>
                <a:ea typeface="Calibri" panose="020F0502020204030204"/>
              </a:rPr>
              <a:t>осуществление стратегического планирования применения вооружённых сил, других войск, воинских формирований и органов с учётом их задач и военно-административного деления </a:t>
            </a:r>
            <a:r>
              <a:rPr lang="ru-RU" sz="2000" dirty="0" smtClean="0">
                <a:latin typeface="Times New Roman" panose="02020603050405020304"/>
                <a:ea typeface="Calibri" panose="020F0502020204030204"/>
              </a:rPr>
              <a:t>страны.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49348" y="1916832"/>
            <a:ext cx="4231806" cy="24482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/>
                <a:ea typeface="Calibri" panose="020F0502020204030204"/>
              </a:rPr>
              <a:t>Действующий начальник </a:t>
            </a:r>
            <a:endParaRPr lang="ru-RU" sz="2000" dirty="0" smtClean="0">
              <a:latin typeface="Times New Roman" panose="02020603050405020304"/>
              <a:ea typeface="Calibri" panose="020F0502020204030204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/>
                <a:ea typeface="Calibri" panose="020F0502020204030204"/>
              </a:rPr>
              <a:t>Генерального</a:t>
            </a:r>
            <a:r>
              <a:rPr lang="ru-RU" sz="2000" dirty="0">
                <a:latin typeface="Times New Roman" panose="02020603050405020304"/>
                <a:ea typeface="Calibri" panose="020F0502020204030204"/>
              </a:rPr>
              <a:t> штаба </a:t>
            </a:r>
            <a:r>
              <a:rPr lang="ru-RU" sz="2000" dirty="0" smtClean="0">
                <a:latin typeface="Times New Roman" panose="02020603050405020304"/>
                <a:ea typeface="Calibri" panose="020F0502020204030204"/>
              </a:rPr>
              <a:t>Вооружённых</a:t>
            </a:r>
            <a:r>
              <a:rPr lang="ru-RU" sz="2000" dirty="0">
                <a:latin typeface="Times New Roman" panose="02020603050405020304"/>
                <a:ea typeface="Calibri" panose="020F0502020204030204"/>
              </a:rPr>
              <a:t> Сил Российской Федерации — Герой Российской Федерации генерал армии </a:t>
            </a:r>
            <a:r>
              <a:rPr lang="ru-RU" sz="2000" dirty="0" smtClean="0">
                <a:latin typeface="Times New Roman" panose="02020603050405020304"/>
                <a:ea typeface="Calibri" panose="020F0502020204030204"/>
              </a:rPr>
              <a:t>Валерий</a:t>
            </a:r>
            <a:r>
              <a:rPr lang="ru-RU" sz="2000" dirty="0">
                <a:latin typeface="Times New Roman" panose="02020603050405020304"/>
                <a:ea typeface="Calibri" panose="020F0502020204030204"/>
              </a:rPr>
              <a:t> Герасимов </a:t>
            </a:r>
            <a:endParaRPr lang="ru-RU" sz="2000" dirty="0" smtClean="0">
              <a:latin typeface="Times New Roman" panose="02020603050405020304"/>
              <a:ea typeface="Calibri" panose="020F0502020204030204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/>
                <a:ea typeface="Calibri" panose="020F0502020204030204"/>
              </a:rPr>
              <a:t>(</a:t>
            </a:r>
            <a:r>
              <a:rPr lang="ru-RU" sz="2000" dirty="0">
                <a:latin typeface="Times New Roman" panose="02020603050405020304"/>
                <a:ea typeface="Calibri" panose="020F0502020204030204"/>
              </a:rPr>
              <a:t>с 9 ноября 2012 года).</a:t>
            </a:r>
            <a:endParaRPr lang="ru-RU" sz="2000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59205" y="908685"/>
            <a:ext cx="6696710" cy="750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Учебно-воспитательного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военном учебном центре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методом единого военного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ведется в соответствии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расписанием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25" y="45085"/>
            <a:ext cx="9009380" cy="7289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marL="342900" algn="ctr">
              <a:spcAft>
                <a:spcPts val="0"/>
              </a:spcAft>
            </a:pPr>
            <a:endParaRPr lang="ru-RU" sz="2400" b="1" dirty="0" smtClean="0">
              <a:latin typeface="Times New Roman" panose="02020603050405020304"/>
              <a:ea typeface="Times New Roman" panose="02020603050405020304"/>
            </a:endParaRPr>
          </a:p>
          <a:p>
            <a:pPr marL="342900"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/>
                <a:ea typeface="Times New Roman" panose="02020603050405020304"/>
              </a:rPr>
              <a:t>1.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Организация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учебно-воспитательного процесса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военном учебном центре</a:t>
            </a:r>
            <a:endParaRPr lang="ru-RU" sz="2400" dirty="0"/>
          </a:p>
          <a:p>
            <a:pPr marL="342900" algn="ctr">
              <a:spcAft>
                <a:spcPts val="0"/>
              </a:spcAft>
            </a:pPr>
            <a:endParaRPr lang="ru-RU" sz="2400" b="1" dirty="0">
              <a:solidFill>
                <a:schemeClr val="tx1"/>
              </a:solidFill>
              <a:effectLst/>
              <a:latin typeface="Times New Roman" panose="02020603050405020304"/>
              <a:ea typeface="Times New Roman" panose="02020603050405020304"/>
              <a:sym typeface="+mn-ea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07950" y="2853055"/>
            <a:ext cx="5080635" cy="33934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0" i="0" u="sng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292090" y="1718310"/>
            <a:ext cx="3672205" cy="495109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0" i="0" u="sng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/>
          <p:nvPr>
            <p:custDataLst>
              <p:tags r:id="rId1"/>
            </p:custDataLst>
          </p:nvPr>
        </p:nvGraphicFramePr>
        <p:xfrm>
          <a:off x="179705" y="2852420"/>
          <a:ext cx="4993640" cy="3702050"/>
        </p:xfrm>
        <a:graphic>
          <a:graphicData uri="http://schemas.openxmlformats.org/drawingml/2006/table">
            <a:tbl>
              <a:tblPr/>
              <a:tblGrid>
                <a:gridCol w="561340"/>
                <a:gridCol w="911860"/>
                <a:gridCol w="897890"/>
                <a:gridCol w="908050"/>
                <a:gridCol w="994410"/>
                <a:gridCol w="720090"/>
              </a:tblGrid>
              <a:tr h="268605">
                <a:tc gridSpan="6">
                  <a:txBody>
                    <a:bodyPr/>
                    <a:p>
                      <a:pPr marL="9525" indent="0" algn="ctr" fontAlgn="b"/>
                      <a:r>
                        <a:rPr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Даты проведения занятий с учебными взводами военного учебного центра</a:t>
                      </a:r>
                      <a:br>
                        <a:rPr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Забайкальского государственного университета в I семестре 2024-2025  учебного года</a:t>
                      </a:r>
                      <a:endParaRPr sz="7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rowSpan="2">
                  <a:txBody>
                    <a:bodyPr/>
                    <a:p>
                      <a:pPr marL="9525" indent="0" algn="ctr" fontAlgn="ctr"/>
                      <a:r>
                        <a:rPr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Кол-во </a:t>
                      </a:r>
                      <a:br>
                        <a:rPr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занятий</a:t>
                      </a:r>
                      <a:endParaRPr sz="7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p>
                      <a:pPr marL="9525" indent="0" algn="ctr" fontAlgn="ctr"/>
                      <a:r>
                        <a:rPr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Дни занятий</a:t>
                      </a:r>
                      <a:endParaRPr sz="7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marL="9525" indent="0" algn="ctr" fontAlgn="ctr"/>
                      <a:r>
                        <a:rPr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Примечание</a:t>
                      </a:r>
                      <a:endParaRPr sz="7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660"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1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учебный взвод № 233</a:t>
                      </a:r>
                      <a:endParaRPr sz="700" b="1" i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1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учебный взвод № 241</a:t>
                      </a:r>
                      <a:endParaRPr sz="700" b="1" i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1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учебный взвод № 242</a:t>
                      </a:r>
                      <a:endParaRPr sz="700" b="1" i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1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учебный взвод № 243</a:t>
                      </a:r>
                      <a:endParaRPr sz="700" b="1" i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03.09.2024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04.09.2024 г.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05.09.2024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06.09.2024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11.09.2024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12.09.2024 г.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13.09.2024 г.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09.09.2024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19.09.2024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20.09.2024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16.09.2024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17.09.2024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27.09.2024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23.09.2024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24.09.2024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25.09.2024 г.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8605"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30.09.2024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01.10.2024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02.10.2024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03.10.2024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занятия в 212 ОУЦ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08.10.2024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09.10.2024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10.10.2024 г.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11.10.2024 г.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16.10.2024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17.10.2024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18.10.2024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14.10.2024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24.10.2024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25.10.2024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21.10.2024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22.10.2024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01.11.2024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28.10.2024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29.10.2024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30.10.2024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l" fontAlgn="b"/>
                      <a:endParaRPr sz="700" b="0" i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9842" marR="9842" marT="9842" anchor="b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05.11.2024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06.11.2024 г.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07.11.2024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08.11.2024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8605"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11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11.11.2024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12.11.2024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13.11.2024 г.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14.11.2024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занятия в 212 ОУЦ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20.11.2024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21.11.2024 г.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22.11.2024 г.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18.11.2024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l" fontAlgn="b"/>
                      <a:endParaRPr sz="700" b="0" i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9842" marR="9842" marT="9842" anchor="b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61925"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13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28.11.2024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29.11.2024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25.11.2024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26.11.2024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14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06.12.2024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02.12.2024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03.12.2024 г.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04.12.2024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15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09.12.2024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10.12.2024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11.12.2024 г. 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12.12.2024 г.</a:t>
                      </a:r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625">
                <a:tc gridSpan="6">
                  <a:txBody>
                    <a:bodyPr/>
                    <a:p>
                      <a:pPr marL="9525" indent="0" algn="ctr" fontAlgn="ctr"/>
                      <a:br>
                        <a:rPr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                                                                                                 </a:t>
                      </a:r>
                      <a:endParaRPr sz="7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cP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/>
          <p:nvPr/>
        </p:nvGraphicFramePr>
        <p:xfrm>
          <a:off x="5401310" y="1718183"/>
          <a:ext cx="3533775" cy="4653280"/>
        </p:xfrm>
        <a:graphic>
          <a:graphicData uri="http://schemas.openxmlformats.org/drawingml/2006/table">
            <a:tbl>
              <a:tblPr/>
              <a:tblGrid>
                <a:gridCol w="717550"/>
                <a:gridCol w="724535"/>
                <a:gridCol w="678180"/>
                <a:gridCol w="930910"/>
                <a:gridCol w="482600"/>
              </a:tblGrid>
              <a:tr h="420370">
                <a:tc gridSpan="5">
                  <a:txBody>
                    <a:bodyPr/>
                    <a:p>
                      <a:pPr marL="9525" indent="0" algn="ctr" fontAlgn="ctr"/>
                      <a: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Дни проведения занятий с учебными взводами военного учебного центра</a:t>
                      </a:r>
                      <a:b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Забайкальского государственного университета в ФОК</a:t>
                      </a:r>
                      <a:b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  I семестре 2024-2025 учебного года</a:t>
                      </a:r>
                      <a:endParaRPr sz="6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45770">
                <a:tc>
                  <a:txBody>
                    <a:bodyPr/>
                    <a:p>
                      <a:pPr marL="9525" indent="0" algn="ctr" fontAlgn="ctr"/>
                      <a: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Время</a:t>
                      </a:r>
                      <a:b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проведения</a:t>
                      </a:r>
                      <a:endParaRPr sz="6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Номер</a:t>
                      </a:r>
                      <a:b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учебного взвода</a:t>
                      </a:r>
                      <a:endParaRPr sz="6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Дни</a:t>
                      </a:r>
                      <a:b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недели</a:t>
                      </a:r>
                      <a:endParaRPr sz="6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Место</a:t>
                      </a:r>
                      <a:b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проведения тренировок</a:t>
                      </a:r>
                      <a:endParaRPr sz="6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Примечание</a:t>
                      </a:r>
                      <a:endParaRPr sz="6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430">
                <a:tc>
                  <a:txBody>
                    <a:bodyPr/>
                    <a:p>
                      <a:pPr marL="9525" indent="0" algn="l" fontAlgn="ctr"/>
                      <a:r>
                        <a:rPr sz="600" b="0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16.00 - 17.00</a:t>
                      </a:r>
                      <a:endParaRPr sz="600" b="0" i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233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Понедельник 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Универсальный зал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430">
                <a:tc>
                  <a:txBody>
                    <a:bodyPr/>
                    <a:p>
                      <a:pPr marL="9525" indent="0" algn="l" fontAlgn="ctr"/>
                      <a:r>
                        <a:rPr sz="600" b="0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17.00 - 18.00</a:t>
                      </a:r>
                      <a:endParaRPr sz="600" b="0" i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Тренажерный зал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430">
                <a:tc>
                  <a:txBody>
                    <a:bodyPr/>
                    <a:p>
                      <a:pPr marL="9525" indent="0" algn="l" fontAlgn="ctr"/>
                      <a:r>
                        <a:rPr sz="600" b="0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16.00 - 17.00</a:t>
                      </a:r>
                      <a:endParaRPr sz="600" b="0" i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241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Вторник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Универсальный зал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38430">
                <a:tc>
                  <a:txBody>
                    <a:bodyPr/>
                    <a:p>
                      <a:pPr marL="9525" indent="0" algn="l" fontAlgn="ctr"/>
                      <a:r>
                        <a:rPr sz="600" b="0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17.00 - 18.00</a:t>
                      </a:r>
                      <a:endParaRPr sz="600" b="0" i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Тренажерный зал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430">
                <a:tc>
                  <a:txBody>
                    <a:bodyPr/>
                    <a:p>
                      <a:pPr marL="9525" indent="0" algn="l" fontAlgn="ctr"/>
                      <a:r>
                        <a:rPr sz="600" b="0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16.00 - 17.00</a:t>
                      </a:r>
                      <a:endParaRPr sz="600" b="0" i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242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Среда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Универсальный зал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38430">
                <a:tc>
                  <a:txBody>
                    <a:bodyPr/>
                    <a:p>
                      <a:pPr marL="9525" indent="0" algn="l" fontAlgn="ctr"/>
                      <a:r>
                        <a:rPr sz="600" b="0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17.00 - 18.00</a:t>
                      </a:r>
                      <a:endParaRPr sz="600" b="0" i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Тренажерный зал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430">
                <a:tc>
                  <a:txBody>
                    <a:bodyPr/>
                    <a:p>
                      <a:pPr marL="9525" indent="0" algn="l" fontAlgn="ctr"/>
                      <a:r>
                        <a:rPr sz="600" b="0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16.00 - 17.00</a:t>
                      </a:r>
                      <a:endParaRPr sz="600" b="0" i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243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Четверг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Универсальный зал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430">
                <a:tc>
                  <a:txBody>
                    <a:bodyPr/>
                    <a:p>
                      <a:pPr marL="9525" indent="0" algn="l" fontAlgn="ctr"/>
                      <a:r>
                        <a:rPr sz="600" b="0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17.00 - 18.00</a:t>
                      </a:r>
                      <a:endParaRPr sz="600" b="0" i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Тренажерный зал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210">
                <a:tc gridSpan="5">
                  <a:txBody>
                    <a:bodyPr/>
                    <a:p>
                      <a:pPr marL="9525" indent="0" algn="ctr" fontAlgn="ctr"/>
                      <a: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Дни проведения занятий с учебными взводами военного учебного центра</a:t>
                      </a:r>
                      <a:b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Забайкальского государственного университета в ФОК</a:t>
                      </a:r>
                      <a:b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во  II семестре 2024-2025 учебного года</a:t>
                      </a:r>
                      <a:endParaRPr sz="6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0210">
                <a:tc>
                  <a:txBody>
                    <a:bodyPr/>
                    <a:p>
                      <a:pPr marL="9525" indent="0" algn="ctr" fontAlgn="ctr"/>
                      <a: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Время</a:t>
                      </a:r>
                      <a:b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проведения</a:t>
                      </a:r>
                      <a:endParaRPr sz="6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Номер</a:t>
                      </a:r>
                      <a:b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учебного взвода</a:t>
                      </a:r>
                      <a:endParaRPr sz="6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Дни</a:t>
                      </a:r>
                      <a:b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недели</a:t>
                      </a:r>
                      <a:endParaRPr sz="6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Место</a:t>
                      </a:r>
                      <a:b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проведения тренировок</a:t>
                      </a:r>
                      <a:endParaRPr sz="6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Примечание</a:t>
                      </a:r>
                      <a:endParaRPr sz="6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750">
                <a:tc>
                  <a:txBody>
                    <a:bodyPr/>
                    <a:p>
                      <a:pPr marL="9525" indent="0" algn="l" fontAlgn="ctr"/>
                      <a:r>
                        <a:rPr sz="600" b="0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16.00 - 17.00</a:t>
                      </a:r>
                      <a:endParaRPr sz="600" b="0" i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233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Понедельник 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Универсальный зал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53670">
                <a:tc>
                  <a:txBody>
                    <a:bodyPr/>
                    <a:p>
                      <a:pPr marL="9525" indent="0" algn="l" fontAlgn="ctr"/>
                      <a:r>
                        <a:rPr sz="600" b="0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17.00 - 18.00</a:t>
                      </a:r>
                      <a:endParaRPr sz="600" b="0" i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Тренажерный зал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750">
                <a:tc>
                  <a:txBody>
                    <a:bodyPr/>
                    <a:p>
                      <a:pPr marL="9525" indent="0" algn="l" fontAlgn="ctr"/>
                      <a:r>
                        <a:rPr sz="600" b="0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16.00 - 17.00</a:t>
                      </a:r>
                      <a:endParaRPr sz="600" b="0" i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241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Вторник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Универсальный зал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48590">
                <a:tc>
                  <a:txBody>
                    <a:bodyPr/>
                    <a:p>
                      <a:pPr marL="9525" indent="0" algn="l" fontAlgn="ctr"/>
                      <a:r>
                        <a:rPr sz="600" b="0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17.00 - 18.00</a:t>
                      </a:r>
                      <a:endParaRPr sz="600" b="0" i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Тренажерный зал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510">
                <a:tc>
                  <a:txBody>
                    <a:bodyPr/>
                    <a:p>
                      <a:pPr marL="9525" indent="0" algn="l" fontAlgn="ctr"/>
                      <a:r>
                        <a:rPr sz="600" b="0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16.00 - 17.00</a:t>
                      </a:r>
                      <a:endParaRPr sz="600" b="0" i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242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Среда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Универсальный зал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38430">
                <a:tc>
                  <a:txBody>
                    <a:bodyPr/>
                    <a:p>
                      <a:pPr marL="9525" indent="0" algn="l" fontAlgn="ctr"/>
                      <a:r>
                        <a:rPr sz="600" b="0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17.00 - 18.00</a:t>
                      </a:r>
                      <a:endParaRPr sz="600" b="0" i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Тренажерный зал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430">
                <a:tc>
                  <a:txBody>
                    <a:bodyPr/>
                    <a:p>
                      <a:pPr marL="9525" indent="0" algn="l" fontAlgn="ctr"/>
                      <a:r>
                        <a:rPr sz="600" b="0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16.00 - 17.00</a:t>
                      </a:r>
                      <a:endParaRPr sz="600" b="0" i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243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Четверг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Универсальный зал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38430">
                <a:tc>
                  <a:txBody>
                    <a:bodyPr/>
                    <a:p>
                      <a:pPr marL="9525" indent="0" algn="l" fontAlgn="ctr"/>
                      <a:r>
                        <a:rPr sz="600" b="0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17.00 - 18.00</a:t>
                      </a:r>
                      <a:endParaRPr sz="600" b="0" i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Тренажерный зал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430">
                <a:tc>
                  <a:txBody>
                    <a:bodyPr/>
                    <a:p>
                      <a:pPr marL="9525" indent="0" algn="l" fontAlgn="ctr"/>
                      <a:r>
                        <a:rPr sz="600" b="0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16.00 - 17.00</a:t>
                      </a:r>
                      <a:endParaRPr sz="600" b="0" i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251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Пятница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Универсальный зал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38430">
                <a:tc>
                  <a:txBody>
                    <a:bodyPr/>
                    <a:p>
                      <a:pPr marL="9525" indent="0" algn="l" fontAlgn="ctr"/>
                      <a:r>
                        <a:rPr sz="600" b="0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17.00 - 18.00</a:t>
                      </a:r>
                      <a:endParaRPr sz="600" b="0" i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Тренажерный зал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430">
                <a:tc>
                  <a:txBody>
                    <a:bodyPr/>
                    <a:p>
                      <a:pPr marL="9525" indent="0" algn="l" fontAlgn="ctr"/>
                      <a:r>
                        <a:rPr sz="600" b="0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16.00 - 17.00</a:t>
                      </a:r>
                      <a:endParaRPr sz="600" b="0" i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252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Пятница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Тренажерный зал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38430">
                <a:tc>
                  <a:txBody>
                    <a:bodyPr/>
                    <a:p>
                      <a:pPr marL="9525" indent="0" algn="l" fontAlgn="ctr"/>
                      <a:r>
                        <a:rPr sz="600" b="0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17.00 - 18.00</a:t>
                      </a:r>
                      <a:endParaRPr sz="600" b="0" i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sz="6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Универсальный зал</a:t>
                      </a:r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endParaRPr sz="6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/>
          <p:nvPr/>
        </p:nvPicPr>
        <p:blipFill>
          <a:blip r:embed="rId1"/>
        </p:blipFill>
        <p:spPr>
          <a:xfrm>
            <a:off x="0" y="0"/>
            <a:ext cx="916495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080" y="620688"/>
            <a:ext cx="784887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Сухопутных войск РФ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8079" y="1357779"/>
            <a:ext cx="3582765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Главнокомандующий СВ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3881" y="1357779"/>
            <a:ext cx="3312368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штаб СВ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8080" y="2636912"/>
            <a:ext cx="2256278" cy="5397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Мотострелковые войска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080" y="3681028"/>
            <a:ext cx="2256278" cy="3960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Танковые войска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079" y="4588030"/>
            <a:ext cx="2298377" cy="6411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Ракетные войска и артиллерия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31197" y="2928844"/>
            <a:ext cx="2365977" cy="8601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Разведывательные соединения и воинские части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55575" y="4257092"/>
            <a:ext cx="2365977" cy="5760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</a:t>
            </a:r>
            <a:r>
              <a:rPr lang="ru-RU" dirty="0"/>
              <a:t>ы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42919" y="2672622"/>
            <a:ext cx="2093522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Инженерные войска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12735" y="3852653"/>
            <a:ext cx="2027980" cy="3960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РХБЗ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12735" y="4833156"/>
            <a:ext cx="2027980" cy="39604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связи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2295" y="2132856"/>
            <a:ext cx="4258759" cy="2880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Рода войск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xn--80ahclcogc6ci4h.xn--90anlfbebar6i.xn--p1ai/images/military/military/photo/19-06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993238"/>
            <a:ext cx="1248073" cy="71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4" descr="https://news.pn/photo/85f64a967ec94735b619c4ea421a509c.i750x431x51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5126" name="Picture 6" descr="https://im0-tub-ru.yandex.net/i?id=984163ded90f39daa839cc354ccf0e13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20" y="5993239"/>
            <a:ext cx="1304688" cy="71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vsamara.ru/upload/iblock/b3e/b3e1cda5ccf3dd4707ffb3ccc1c7fe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076" y="5993238"/>
            <a:ext cx="1045204" cy="78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mtdata.ru/u23/photo462A/20612872673-0/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733" y="5993238"/>
            <a:ext cx="1351380" cy="79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function.mil.ru/images/upload/2015/PXBZ_S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16" y="5993238"/>
            <a:ext cx="1512168" cy="78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mr-project.ru/upload/medialibrary/1e2/1e2359da1e2cf06edd209b73a18c955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993238"/>
            <a:ext cx="1368152" cy="76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84887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400" dirty="0" smtClean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Воздушно-космических сил РФ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196752"/>
            <a:ext cx="3672408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Главнокомандующий ВКС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07164" y="1207767"/>
            <a:ext cx="4313308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штаб ВКС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276872"/>
            <a:ext cx="7272808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Рода войск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3068960"/>
            <a:ext cx="2664296" cy="7920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Военно-воздушные силы 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3848" y="3068960"/>
            <a:ext cx="259228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Космические войска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2160" y="2924944"/>
            <a:ext cx="2808312" cy="9361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воздушной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ракетной обороны 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>
            <a:stCxn id="3" idx="3"/>
            <a:endCxn id="4" idx="1"/>
          </p:cNvCxnSpPr>
          <p:nvPr/>
        </p:nvCxnSpPr>
        <p:spPr>
          <a:xfrm>
            <a:off x="4139952" y="1628800"/>
            <a:ext cx="367212" cy="11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низ 13"/>
          <p:cNvSpPr/>
          <p:nvPr/>
        </p:nvSpPr>
        <p:spPr>
          <a:xfrm>
            <a:off x="1727684" y="2708920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99992" y="2708920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164288" y="2708920"/>
            <a:ext cx="4846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s://www.sevbti.ru/upload/iblock/db7/db73d0869ca42e1e79ad9fdf906bf884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4" y="4581128"/>
            <a:ext cx="2831170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0.liveinternet.ru/images/attach/c/11/116/996/116996064_4945204_Den_kosmicheskih_voisk_i_goryashie_pytevki_v_sanatorii_Kislovodska_na_2014_i_2015_godi_po_snijennim_cen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420" y="4581128"/>
            <a:ext cx="26477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oday.kz/static/uploads/media/pages/2013/08/266171-DSC_33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1128"/>
            <a:ext cx="3024336" cy="174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260648"/>
            <a:ext cx="7992888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Военно-морского флота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980728"/>
            <a:ext cx="388843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Главнокомандующий ВМФ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32040" y="980728"/>
            <a:ext cx="338437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штаб ВМФ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772816"/>
            <a:ext cx="7704856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Рода силы (войск)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2564904"/>
            <a:ext cx="172819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Подводные силы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06786" y="2564904"/>
            <a:ext cx="165618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Надводные силы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3928" y="2563768"/>
            <a:ext cx="165618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Морская авиация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0152" y="2564904"/>
            <a:ext cx="151216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Береговые войска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96336" y="2564904"/>
            <a:ext cx="1440160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Морская пехот</a:t>
            </a:r>
            <a:r>
              <a:rPr lang="ru-RU" dirty="0"/>
              <a:t>а </a:t>
            </a:r>
            <a:endParaRPr lang="ru-RU" dirty="0"/>
          </a:p>
        </p:txBody>
      </p:sp>
      <p:pic>
        <p:nvPicPr>
          <p:cNvPr id="4098" name="Picture 2" descr="http://xn--80aaxridipd.xn--p1ai/wp-content/uploads/2014/07/yasen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7"/>
            <a:ext cx="199928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dvsp.ru/pic/news/15002689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90" y="3573017"/>
            <a:ext cx="214223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araparabellum.ru/wp-content/uploads/2012/11/%D0%BC%D0%BF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73017"/>
            <a:ext cx="194421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900igr.net/datai/obschestvoznanie/Struktura-vooruzhjonnykh-sil-Rossijskoj-Federatsii/0022-030-Nadvodnye-korab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13176"/>
            <a:ext cx="3024336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function.mil.ru/images/upload/2015/123-550%281%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13176"/>
            <a:ext cx="3240360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>
            <a:stCxn id="7" idx="2"/>
          </p:cNvCxnSpPr>
          <p:nvPr/>
        </p:nvCxnSpPr>
        <p:spPr>
          <a:xfrm>
            <a:off x="2934878" y="328498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9" idx="2"/>
            <a:endCxn id="4106" idx="0"/>
          </p:cNvCxnSpPr>
          <p:nvPr/>
        </p:nvCxnSpPr>
        <p:spPr>
          <a:xfrm>
            <a:off x="6696236" y="328498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6" idx="2"/>
          </p:cNvCxnSpPr>
          <p:nvPr/>
        </p:nvCxnSpPr>
        <p:spPr>
          <a:xfrm>
            <a:off x="971600" y="3284984"/>
            <a:ext cx="0" cy="288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4100" idx="0"/>
          </p:cNvCxnSpPr>
          <p:nvPr/>
        </p:nvCxnSpPr>
        <p:spPr>
          <a:xfrm>
            <a:off x="4653009" y="3234680"/>
            <a:ext cx="0" cy="338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0" idx="2"/>
          </p:cNvCxnSpPr>
          <p:nvPr/>
        </p:nvCxnSpPr>
        <p:spPr>
          <a:xfrm>
            <a:off x="8316416" y="3284984"/>
            <a:ext cx="0" cy="288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право 25"/>
          <p:cNvSpPr/>
          <p:nvPr/>
        </p:nvSpPr>
        <p:spPr>
          <a:xfrm>
            <a:off x="4355976" y="1304764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99592" y="260648"/>
            <a:ext cx="748883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рода войск ВС РФ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908720"/>
            <a:ext cx="2880320" cy="34563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стратегического назначения (РВСН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dirty="0"/>
              <a:t>войска </a:t>
            </a:r>
            <a:r>
              <a:rPr lang="ru-RU" dirty="0" smtClean="0"/>
              <a:t>постоянной готовности</a:t>
            </a:r>
            <a:r>
              <a:rPr lang="ru-RU" dirty="0"/>
              <a:t>. Их предназначение </a:t>
            </a:r>
            <a:r>
              <a:rPr lang="ru-RU" dirty="0" smtClean="0"/>
              <a:t>сдерживание </a:t>
            </a:r>
            <a:r>
              <a:rPr lang="ru-RU" dirty="0"/>
              <a:t>потенциального агрессора от развязывания войны против России и её </a:t>
            </a:r>
            <a:r>
              <a:rPr lang="ru-RU" dirty="0" smtClean="0"/>
              <a:t>союзников</a:t>
            </a:r>
            <a:r>
              <a:rPr lang="ru-RU" dirty="0"/>
              <a:t>.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7864" y="908720"/>
            <a:ext cx="2808312" cy="2520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Воздушно-десантные войска (ВДВ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для боевых действий в тылу противника.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44208" y="908720"/>
            <a:ext cx="2570613" cy="31683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для тылового обеспечения войск и сил флота всем необходимым в интересах их эффективной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http://mccvu.ru.opt-images.1c-bitrix-cdn.ru/upload/medialibrary/f12/f1254dd599762e667e05db9b530550a3.jpg?145033603414353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3192289" cy="20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dn.fishki.net/upload/post/2016/08/01/2029556/7-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4653136"/>
            <a:ext cx="2664297" cy="200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topwar.ru/uploads/posts/2016-07/1469997731_ty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050" y="4581128"/>
            <a:ext cx="2814772" cy="207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3861047"/>
            <a:ext cx="8856984" cy="28083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Военно-административное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Российской Федерации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округ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штаб в Москве;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Ленинградский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военный округ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— штаб в Санкт-Петербурге;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округ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штаб в Ростове-на-Дону;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округ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штаб в Екатеринбурге;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округ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штаб в Хабаровске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/>
                <a:ea typeface="Calibri" panose="020F0502020204030204"/>
              </a:rPr>
              <a:t>                </a:t>
            </a:r>
            <a:endParaRPr lang="ru-RU" sz="2000" dirty="0">
              <a:latin typeface="Times New Roman" panose="02020603050405020304"/>
              <a:ea typeface="Times New Roman" panose="02020603050405020304"/>
            </a:endParaRPr>
          </a:p>
          <a:p>
            <a:pPr lvl="0" algn="just">
              <a:spcAft>
                <a:spcPts val="0"/>
              </a:spcAft>
            </a:pPr>
            <a:endParaRPr lang="ru-RU" sz="2000" dirty="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1"/>
        </p:blipFill>
        <p:spPr>
          <a:xfrm>
            <a:off x="395605" y="42545"/>
            <a:ext cx="8402955" cy="381825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4450" y="188595"/>
            <a:ext cx="9009380" cy="5041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/>
                <a:ea typeface="Times New Roman" panose="02020603050405020304"/>
              </a:rPr>
              <a:t>5. Вооружение </a:t>
            </a:r>
            <a:r>
              <a:rPr lang="ru-RU" sz="2400" b="1" dirty="0">
                <a:latin typeface="Times New Roman" panose="02020603050405020304"/>
                <a:ea typeface="Times New Roman" panose="02020603050405020304"/>
              </a:rPr>
              <a:t>и военная </a:t>
            </a:r>
            <a:r>
              <a:rPr lang="ru-RU" sz="2400" b="1" dirty="0" smtClean="0">
                <a:latin typeface="Times New Roman" panose="02020603050405020304"/>
                <a:ea typeface="Times New Roman" panose="02020603050405020304"/>
              </a:rPr>
              <a:t>техника</a:t>
            </a:r>
            <a:endParaRPr lang="ru-RU" sz="2400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908720"/>
            <a:ext cx="8467110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/>
                <a:ea typeface="Calibri" panose="020F0502020204030204"/>
              </a:rPr>
              <a:t>В настоящее время на вооружении сухопутных </a:t>
            </a:r>
            <a:r>
              <a:rPr lang="ru-RU" sz="2000" dirty="0" smtClean="0">
                <a:latin typeface="Times New Roman" panose="02020603050405020304"/>
                <a:ea typeface="Calibri" panose="020F0502020204030204"/>
              </a:rPr>
              <a:t>войск</a:t>
            </a:r>
            <a:endParaRPr lang="ru-RU" sz="2000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4128" y="1988840"/>
            <a:ext cx="2880320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0215" algn="just"/>
            <a:endParaRPr lang="ru-RU" sz="2000" dirty="0" smtClean="0">
              <a:solidFill>
                <a:prstClr val="black"/>
              </a:solidFill>
              <a:latin typeface="Times New Roman" panose="02020603050405020304"/>
              <a:ea typeface="Calibri" panose="020F0502020204030204"/>
            </a:endParaRPr>
          </a:p>
          <a:p>
            <a:pPr lvl="0" indent="450215" algn="just"/>
            <a:endParaRPr lang="ru-RU" sz="2000" b="1" dirty="0" smtClean="0">
              <a:solidFill>
                <a:prstClr val="black"/>
              </a:solidFill>
              <a:latin typeface="Times New Roman" panose="02020603050405020304"/>
              <a:ea typeface="Calibri" panose="020F0502020204030204"/>
            </a:endParaRPr>
          </a:p>
          <a:p>
            <a:pPr lvl="0" indent="450215" algn="just"/>
            <a:endParaRPr lang="ru-RU" sz="2000" b="1" dirty="0">
              <a:solidFill>
                <a:prstClr val="black"/>
              </a:solidFill>
              <a:latin typeface="Times New Roman" panose="02020603050405020304"/>
              <a:ea typeface="Calibri" panose="020F0502020204030204"/>
            </a:endParaRPr>
          </a:p>
          <a:p>
            <a:pPr lvl="0" indent="450215" algn="just"/>
            <a:r>
              <a:rPr lang="ru-RU" sz="2000" b="1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</a:rPr>
              <a:t>С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</a:rPr>
              <a:t>остоят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</a:rPr>
              <a:t>танки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</a:rPr>
              <a:t>: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/>
              <a:ea typeface="Calibri" panose="020F0502020204030204"/>
            </a:endParaRPr>
          </a:p>
          <a:p>
            <a:pPr lvl="0" indent="450215"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</a:rPr>
              <a:t>    Т-90</a:t>
            </a:r>
            <a:endParaRPr lang="ru-RU" sz="2000" dirty="0" smtClean="0">
              <a:solidFill>
                <a:prstClr val="black"/>
              </a:solidFill>
              <a:latin typeface="Times New Roman" panose="02020603050405020304"/>
              <a:ea typeface="Times New Roman" panose="02020603050405020304"/>
            </a:endParaRPr>
          </a:p>
          <a:p>
            <a:pPr lvl="0" indent="450215"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</a:rPr>
              <a:t>    Т-80</a:t>
            </a:r>
            <a:endParaRPr lang="ru-RU" sz="2000" dirty="0" smtClean="0">
              <a:solidFill>
                <a:prstClr val="black"/>
              </a:solidFill>
              <a:latin typeface="Times New Roman" panose="02020603050405020304"/>
              <a:ea typeface="Times New Roman" panose="02020603050405020304"/>
            </a:endParaRPr>
          </a:p>
          <a:p>
            <a:pPr lvl="0" indent="450215"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</a:rPr>
              <a:t>    Т-72</a:t>
            </a:r>
            <a:endParaRPr lang="ru-RU" sz="2000" dirty="0">
              <a:solidFill>
                <a:prstClr val="black"/>
              </a:solidFill>
              <a:latin typeface="Times New Roman" panose="02020603050405020304"/>
              <a:ea typeface="Times New Roman" panose="02020603050405020304"/>
            </a:endParaRPr>
          </a:p>
          <a:p>
            <a:pPr lvl="0" indent="450215" algn="just"/>
            <a:endParaRPr lang="ru-RU" sz="2000" dirty="0" smtClean="0">
              <a:solidFill>
                <a:prstClr val="black"/>
              </a:solidFill>
              <a:latin typeface="Times New Roman" panose="02020603050405020304"/>
              <a:ea typeface="Times New Roman" panose="02020603050405020304"/>
            </a:endParaRPr>
          </a:p>
          <a:p>
            <a:pPr lvl="0" indent="450215" algn="just"/>
            <a:endParaRPr lang="ru-RU" sz="2000" dirty="0">
              <a:solidFill>
                <a:prstClr val="black"/>
              </a:solidFill>
              <a:latin typeface="Times New Roman" panose="02020603050405020304"/>
              <a:ea typeface="Times New Roman" panose="02020603050405020304"/>
            </a:endParaRPr>
          </a:p>
          <a:p>
            <a:pPr lvl="0" indent="450215" algn="just"/>
            <a:endParaRPr lang="ru-RU" sz="2000" dirty="0" smtClean="0">
              <a:solidFill>
                <a:prstClr val="black"/>
              </a:solidFill>
              <a:latin typeface="Times New Roman" panose="02020603050405020304"/>
              <a:ea typeface="Times New Roman" panose="02020603050405020304"/>
            </a:endParaRPr>
          </a:p>
          <a:p>
            <a:pPr lvl="0" indent="450215" algn="just"/>
            <a:endParaRPr lang="ru-RU" sz="2000" dirty="0">
              <a:solidFill>
                <a:prstClr val="black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4098" name="Picture 2" descr="http://samlib.ru/img/h/hljustow_m_w/tanks/tanks-8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28799"/>
            <a:ext cx="4896545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724128" y="4653136"/>
            <a:ext cx="2880320" cy="1728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endParaRPr lang="ru-RU" sz="2000" b="1" dirty="0" smtClean="0">
              <a:latin typeface="Times New Roman" panose="02020603050405020304"/>
              <a:ea typeface="Calibri" panose="020F0502020204030204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/>
                <a:ea typeface="Calibri" panose="020F0502020204030204"/>
              </a:rPr>
              <a:t>Б</a:t>
            </a:r>
            <a:r>
              <a:rPr lang="ru-RU" sz="2000" b="1" dirty="0" smtClean="0">
                <a:latin typeface="Times New Roman" panose="02020603050405020304"/>
                <a:ea typeface="Calibri" panose="020F0502020204030204"/>
              </a:rPr>
              <a:t>оевые </a:t>
            </a:r>
            <a:r>
              <a:rPr lang="ru-RU" sz="2000" b="1" dirty="0">
                <a:latin typeface="Times New Roman" panose="02020603050405020304"/>
                <a:ea typeface="Calibri" panose="020F0502020204030204"/>
              </a:rPr>
              <a:t>машины пехоты</a:t>
            </a:r>
            <a:r>
              <a:rPr lang="ru-RU" dirty="0" smtClean="0">
                <a:latin typeface="Times New Roman" panose="02020603050405020304"/>
                <a:ea typeface="Calibri" panose="020F0502020204030204"/>
              </a:rPr>
              <a:t>:</a:t>
            </a:r>
            <a:endParaRPr lang="ru-RU" dirty="0" smtClean="0">
              <a:latin typeface="Times New Roman" panose="02020603050405020304"/>
              <a:ea typeface="Calibri" panose="020F0502020204030204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/>
                <a:ea typeface="Times New Roman" panose="02020603050405020304"/>
              </a:rPr>
              <a:t>     БМП-3</a:t>
            </a:r>
            <a:endParaRPr lang="ru-RU" dirty="0" smtClean="0">
              <a:effectLst/>
              <a:latin typeface="Times New Roman" panose="02020603050405020304"/>
              <a:ea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/>
                <a:ea typeface="Times New Roman" panose="02020603050405020304"/>
              </a:rPr>
              <a:t>     БМП-2</a:t>
            </a:r>
            <a:endParaRPr lang="ru-RU" dirty="0" smtClean="0">
              <a:latin typeface="Times New Roman" panose="02020603050405020304"/>
              <a:ea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/>
                <a:ea typeface="Times New Roman" panose="02020603050405020304"/>
              </a:rPr>
              <a:t>     БМП-1</a:t>
            </a:r>
            <a:endParaRPr lang="ru-RU" dirty="0">
              <a:effectLst/>
              <a:latin typeface="Times New Roman" panose="02020603050405020304"/>
              <a:ea typeface="Times New Roman" panose="02020603050405020304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/>
              <a:ea typeface="Times New Roman" panose="02020603050405020304"/>
            </a:endParaRPr>
          </a:p>
          <a:p>
            <a:pPr>
              <a:spcAft>
                <a:spcPts val="0"/>
              </a:spcAft>
            </a:pPr>
            <a:endParaRPr lang="ru-RU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4101" name="Picture 5" descr="http://army-news.ru/images_stati/voennye_namereny_2-762x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4365105"/>
            <a:ext cx="4896545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88024" y="260648"/>
            <a:ext cx="3744416" cy="20882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/>
                <a:ea typeface="Calibri" panose="020F0502020204030204"/>
              </a:rPr>
              <a:t>Боевые </a:t>
            </a:r>
            <a:r>
              <a:rPr lang="ru-RU" sz="2000" b="1" dirty="0">
                <a:latin typeface="Times New Roman" panose="02020603050405020304"/>
                <a:ea typeface="Calibri" panose="020F0502020204030204"/>
              </a:rPr>
              <a:t>машины десанта: </a:t>
            </a:r>
            <a:endParaRPr lang="ru-RU" sz="2000" b="1" dirty="0" smtClean="0">
              <a:latin typeface="Times New Roman" panose="02020603050405020304"/>
              <a:ea typeface="Calibri" panose="020F0502020204030204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/>
                <a:ea typeface="Calibri" panose="020F0502020204030204"/>
              </a:rPr>
              <a:t>       БМД-4М</a:t>
            </a:r>
            <a:endParaRPr lang="ru-RU" dirty="0">
              <a:latin typeface="Times New Roman" panose="02020603050405020304"/>
              <a:ea typeface="Times New Roman" panose="02020603050405020304"/>
            </a:endParaRPr>
          </a:p>
          <a:p>
            <a:pPr lvl="0"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/>
                <a:ea typeface="Calibri" panose="020F0502020204030204"/>
              </a:rPr>
              <a:t>       БМД-3</a:t>
            </a:r>
            <a:endParaRPr lang="ru-RU" dirty="0">
              <a:latin typeface="Times New Roman" panose="02020603050405020304"/>
              <a:ea typeface="Times New Roman" panose="02020603050405020304"/>
            </a:endParaRPr>
          </a:p>
          <a:p>
            <a:pPr lvl="0"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/>
                <a:ea typeface="Calibri" panose="020F0502020204030204"/>
              </a:rPr>
              <a:t>       БМД-2</a:t>
            </a:r>
            <a:endParaRPr lang="ru-RU" dirty="0">
              <a:latin typeface="Times New Roman" panose="02020603050405020304"/>
              <a:ea typeface="Times New Roman" panose="02020603050405020304"/>
            </a:endParaRPr>
          </a:p>
          <a:p>
            <a:pPr lvl="0"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/>
                <a:ea typeface="Calibri" panose="020F0502020204030204"/>
              </a:rPr>
              <a:t>       БМД-1</a:t>
            </a:r>
            <a:endParaRPr lang="ru-RU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88024" y="2636912"/>
            <a:ext cx="3744416" cy="1944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/>
                <a:ea typeface="Calibri" panose="020F0502020204030204"/>
              </a:rPr>
              <a:t>Бронетранспортёры:</a:t>
            </a:r>
            <a:endParaRPr lang="ru-RU" sz="2000" b="1" dirty="0" smtClean="0">
              <a:latin typeface="Times New Roman" panose="02020603050405020304"/>
              <a:ea typeface="Calibri" panose="020F0502020204030204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/>
                <a:ea typeface="Times New Roman" panose="02020603050405020304"/>
              </a:rPr>
              <a:t>       БТР-82</a:t>
            </a:r>
            <a:endParaRPr lang="ru-RU" sz="2000" b="1" dirty="0" smtClean="0">
              <a:latin typeface="Times New Roman" panose="02020603050405020304"/>
              <a:ea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/>
                <a:ea typeface="Times New Roman" panose="02020603050405020304"/>
              </a:rPr>
              <a:t>       БТР-80</a:t>
            </a:r>
            <a:endParaRPr lang="ru-RU" sz="2000" b="1" dirty="0" smtClean="0">
              <a:latin typeface="Times New Roman" panose="02020603050405020304"/>
              <a:ea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/>
                <a:ea typeface="Times New Roman" panose="02020603050405020304"/>
              </a:rPr>
              <a:t>       БТР-70</a:t>
            </a:r>
            <a:endParaRPr lang="ru-RU" sz="2000" b="1" dirty="0"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4220" y="4873526"/>
            <a:ext cx="3744416" cy="172819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/>
                <a:ea typeface="Calibri" panose="020F0502020204030204"/>
              </a:rPr>
              <a:t>Бронеавтомобиль</a:t>
            </a:r>
            <a:endParaRPr lang="ru-RU" sz="2000" b="1" dirty="0" smtClean="0">
              <a:latin typeface="Times New Roman" panose="02020603050405020304"/>
              <a:ea typeface="Calibri" panose="020F0502020204030204"/>
            </a:endParaRPr>
          </a:p>
          <a:p>
            <a:pPr algn="ctr"/>
            <a:r>
              <a:rPr lang="ru-RU" sz="2000" b="1" dirty="0" smtClean="0">
                <a:latin typeface="Times New Roman" panose="02020603050405020304"/>
                <a:ea typeface="Calibri" panose="020F0502020204030204"/>
              </a:rPr>
              <a:t> ГАЗ-2975 «ТИГР»</a:t>
            </a:r>
            <a:r>
              <a:rPr lang="ru-RU" sz="2000" b="1" dirty="0">
                <a:latin typeface="Times New Roman" panose="02020603050405020304"/>
                <a:ea typeface="Calibri" panose="020F0502020204030204"/>
              </a:rPr>
              <a:t> </a:t>
            </a:r>
            <a:endParaRPr lang="ru-RU" sz="2000" b="1" dirty="0" smtClean="0">
              <a:latin typeface="Times New Roman" panose="02020603050405020304"/>
              <a:ea typeface="Calibri" panose="020F0502020204030204"/>
            </a:endParaRPr>
          </a:p>
          <a:p>
            <a:pPr algn="ctr"/>
            <a:endParaRPr lang="ru-RU" sz="2000" b="1" dirty="0">
              <a:solidFill>
                <a:srgbClr val="0000FF"/>
              </a:solidFill>
              <a:latin typeface="Times New Roman" panose="02020603050405020304"/>
              <a:ea typeface="Calibri" panose="020F0502020204030204"/>
              <a:cs typeface="Times New Roman" panose="02020603050405020304"/>
              <a:hlinkClick r:id="rId1" tooltip="ГАЗ-2975 "/>
            </a:endParaRPr>
          </a:p>
          <a:p>
            <a:pPr algn="ctr"/>
            <a:endParaRPr lang="ru-RU" sz="2000" b="1" dirty="0">
              <a:solidFill>
                <a:srgbClr val="0000FF"/>
              </a:solidFill>
              <a:latin typeface="Times New Roman" panose="02020603050405020304"/>
              <a:ea typeface="Calibri" panose="020F0502020204030204"/>
              <a:cs typeface="Times New Roman" panose="02020603050405020304"/>
              <a:hlinkClick r:id="rId1" tooltip="ГАЗ-2975 "/>
            </a:endParaRPr>
          </a:p>
        </p:txBody>
      </p:sp>
      <p:pic>
        <p:nvPicPr>
          <p:cNvPr id="5122" name="Picture 2" descr="https://www.newsli.ru/up_img/png_6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417500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regnum.ru/uploads/pictures/news/2017/05/04/regnum_picture_14938819761948747_nor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92896"/>
            <a:ext cx="417500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g.tyt.by/n/it/0c/4/dqhe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4581128"/>
            <a:ext cx="417500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64088" y="260648"/>
            <a:ext cx="3600400" cy="62646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/>
                <a:ea typeface="Calibri" panose="020F0502020204030204"/>
              </a:rPr>
              <a:t>Реактивные </a:t>
            </a:r>
            <a:r>
              <a:rPr lang="ru-RU" sz="2000" b="1" dirty="0">
                <a:latin typeface="Times New Roman" panose="02020603050405020304"/>
                <a:ea typeface="Calibri" panose="020F0502020204030204"/>
              </a:rPr>
              <a:t>системы залпового </a:t>
            </a:r>
            <a:r>
              <a:rPr lang="ru-RU" sz="2000" b="1" dirty="0" smtClean="0">
                <a:latin typeface="Times New Roman" panose="02020603050405020304"/>
                <a:ea typeface="Calibri" panose="020F0502020204030204"/>
              </a:rPr>
              <a:t>огня: </a:t>
            </a:r>
            <a:endParaRPr lang="ru-RU" sz="2000" b="1" dirty="0" smtClean="0">
              <a:latin typeface="Times New Roman" panose="02020603050405020304"/>
              <a:ea typeface="Calibri" panose="020F0502020204030204"/>
            </a:endParaRPr>
          </a:p>
          <a:p>
            <a:pPr algn="ctr">
              <a:spcAft>
                <a:spcPts val="0"/>
              </a:spcAft>
            </a:pPr>
            <a:endParaRPr lang="ru-RU" sz="2000" b="1" dirty="0" smtClean="0">
              <a:latin typeface="Times New Roman" panose="02020603050405020304"/>
              <a:ea typeface="Calibri" panose="020F0502020204030204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/>
                <a:ea typeface="Calibri" panose="020F0502020204030204"/>
              </a:rPr>
              <a:t>       - ГРАД</a:t>
            </a:r>
            <a:endParaRPr lang="ru-RU" sz="2000" b="1" dirty="0" smtClean="0">
              <a:latin typeface="Times New Roman" panose="02020603050405020304"/>
              <a:ea typeface="Calibri" panose="020F0502020204030204"/>
            </a:endParaRPr>
          </a:p>
          <a:p>
            <a:pPr algn="just">
              <a:spcAft>
                <a:spcPts val="0"/>
              </a:spcAft>
            </a:pPr>
            <a:endParaRPr lang="ru-RU" sz="2000" b="1" dirty="0" smtClean="0">
              <a:latin typeface="Times New Roman" panose="02020603050405020304"/>
              <a:ea typeface="Calibri" panose="020F0502020204030204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/>
                <a:ea typeface="Calibri" panose="020F0502020204030204"/>
              </a:rPr>
              <a:t>       - Ураган</a:t>
            </a:r>
            <a:endParaRPr lang="ru-RU" sz="2000" b="1" dirty="0" smtClean="0">
              <a:latin typeface="Times New Roman" panose="02020603050405020304"/>
              <a:ea typeface="Calibri" panose="020F0502020204030204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/>
                <a:ea typeface="Calibri" panose="020F0502020204030204"/>
              </a:rPr>
              <a:t>       </a:t>
            </a:r>
            <a:endParaRPr lang="ru-RU" sz="2000" b="1" dirty="0" smtClean="0"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6146" name="Picture 2" descr="http://kbaott.net/wp-content/uploads/2014/10/210410_61432104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506449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rms-expo.ru/upload/iblock/7b0/7b00e559aac32be1a09233ec3937e3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4" y="3392996"/>
            <a:ext cx="5064497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83935" y="1196975"/>
            <a:ext cx="2471420" cy="41046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/>
                <a:ea typeface="Calibri" panose="020F0502020204030204"/>
              </a:rPr>
              <a:t>Тактические </a:t>
            </a:r>
            <a:r>
              <a:rPr lang="ru-RU" sz="2000" b="1" dirty="0">
                <a:latin typeface="Times New Roman" panose="02020603050405020304"/>
                <a:ea typeface="Calibri" panose="020F0502020204030204"/>
              </a:rPr>
              <a:t>ракетные </a:t>
            </a:r>
            <a:r>
              <a:rPr lang="ru-RU" sz="2000" b="1" dirty="0" smtClean="0">
                <a:latin typeface="Times New Roman" panose="02020603050405020304"/>
                <a:ea typeface="Calibri" panose="020F0502020204030204"/>
              </a:rPr>
              <a:t>комплексы:</a:t>
            </a:r>
            <a:endParaRPr lang="ru-RU" sz="2000" b="1" dirty="0" smtClean="0">
              <a:latin typeface="Times New Roman" panose="02020603050405020304"/>
              <a:ea typeface="Calibri" panose="020F0502020204030204"/>
            </a:endParaRPr>
          </a:p>
          <a:p>
            <a:pPr algn="ctr">
              <a:spcAft>
                <a:spcPts val="0"/>
              </a:spcAft>
            </a:pPr>
            <a:endParaRPr lang="ru-RU" sz="2000" b="1" dirty="0" smtClean="0">
              <a:latin typeface="Times New Roman" panose="02020603050405020304"/>
              <a:ea typeface="Calibri" panose="020F0502020204030204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/>
                <a:ea typeface="Calibri" panose="020F0502020204030204"/>
              </a:rPr>
              <a:t>   - </a:t>
            </a:r>
            <a:r>
              <a:rPr lang="ru-RU" sz="2000" b="1" dirty="0" smtClean="0">
                <a:latin typeface="Times New Roman" panose="02020603050405020304"/>
                <a:ea typeface="Calibri" panose="020F0502020204030204"/>
                <a:sym typeface="+mn-ea"/>
              </a:rPr>
              <a:t>Искандер</a:t>
            </a:r>
            <a:endParaRPr lang="ru-RU" sz="2000" b="1" dirty="0" smtClean="0">
              <a:latin typeface="Times New Roman" panose="02020603050405020304"/>
              <a:ea typeface="Calibri" panose="020F0502020204030204"/>
            </a:endParaRPr>
          </a:p>
          <a:p>
            <a:pPr algn="just">
              <a:spcAft>
                <a:spcPts val="0"/>
              </a:spcAft>
            </a:pPr>
            <a:endParaRPr lang="ru-RU" sz="2000" b="1" dirty="0" smtClean="0">
              <a:latin typeface="Times New Roman" panose="02020603050405020304"/>
              <a:ea typeface="Calibri" panose="020F0502020204030204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/>
                <a:ea typeface="Calibri" panose="020F0502020204030204"/>
              </a:rPr>
              <a:t>   - Искандер «М»</a:t>
            </a:r>
            <a:endParaRPr lang="ru-RU" sz="2000" b="1" dirty="0">
              <a:latin typeface="Times New Roman" panose="02020603050405020304"/>
              <a:ea typeface="Calibri" panose="020F0502020204030204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/>
                <a:ea typeface="Calibri" panose="020F0502020204030204"/>
              </a:rPr>
              <a:t> </a:t>
            </a:r>
            <a:endParaRPr lang="ru-RU" sz="2000" b="1" dirty="0"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7172" name="Picture 4" descr="https://warfiles.ru/uploads/posts/2017-01/org_fdlh188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5040560" cy="308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Изображение 2"/>
          <p:cNvPicPr/>
          <p:nvPr/>
        </p:nvPicPr>
        <p:blipFill>
          <a:blip r:embed="rId2"/>
          <a:srcRect l="-104" t="-214" r="31486" b="214"/>
        </p:blipFill>
        <p:spPr>
          <a:xfrm>
            <a:off x="395605" y="116205"/>
            <a:ext cx="5009515" cy="32143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4035" y="620395"/>
            <a:ext cx="8164830" cy="1008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Распорядок дня курсантов военного учебного центра при ЗабГУ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772816"/>
            <a:ext cx="8640960" cy="49685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/>
              <a:t>Учебный день в ВУЦ:</a:t>
            </a:r>
            <a:endParaRPr lang="ru-RU" sz="1400" dirty="0"/>
          </a:p>
          <a:p>
            <a:pPr lvl="0"/>
            <a:r>
              <a:rPr lang="ru-RU" sz="1400" b="1" dirty="0"/>
              <a:t>Инструктаж наряда по военному учебному центру </a:t>
            </a:r>
            <a:endParaRPr lang="ru-RU" sz="1400" dirty="0"/>
          </a:p>
          <a:p>
            <a:r>
              <a:rPr lang="ru-RU" sz="1400" dirty="0"/>
              <a:t>(день предшествующий </a:t>
            </a:r>
            <a:r>
              <a:rPr lang="ru-RU" sz="1400" dirty="0" err="1"/>
              <a:t>заступлению</a:t>
            </a:r>
            <a:r>
              <a:rPr lang="ru-RU" sz="1400" dirty="0"/>
              <a:t>)                     </a:t>
            </a:r>
            <a:r>
              <a:rPr lang="ru-RU" sz="1400" dirty="0" smtClean="0"/>
              <a:t>          16.00 </a:t>
            </a:r>
            <a:r>
              <a:rPr lang="ru-RU" sz="1400" dirty="0"/>
              <a:t>– </a:t>
            </a:r>
            <a:r>
              <a:rPr lang="ru-RU" sz="1400" dirty="0" smtClean="0"/>
              <a:t>16.40</a:t>
            </a:r>
            <a:endParaRPr lang="ru-RU" sz="1400" dirty="0"/>
          </a:p>
          <a:p>
            <a:r>
              <a:rPr lang="ru-RU" sz="1400" b="1" dirty="0"/>
              <a:t>2.</a:t>
            </a:r>
            <a:r>
              <a:rPr lang="ru-RU" sz="1400" dirty="0"/>
              <a:t> </a:t>
            </a:r>
            <a:r>
              <a:rPr lang="ru-RU" sz="1400" b="1" dirty="0"/>
              <a:t>Развод перед началом учебных занятий:</a:t>
            </a:r>
            <a:endParaRPr lang="ru-RU" sz="1400" dirty="0"/>
          </a:p>
          <a:p>
            <a:r>
              <a:rPr lang="ru-RU" sz="1400" dirty="0"/>
              <a:t>- построение, проверка внешнего вида и наличия студентов, подъём флага                                                                                            08.15 – </a:t>
            </a:r>
            <a:r>
              <a:rPr lang="ru-RU" sz="1400" dirty="0" smtClean="0"/>
              <a:t>08:25</a:t>
            </a:r>
            <a:endParaRPr lang="ru-RU" sz="1400" dirty="0"/>
          </a:p>
          <a:p>
            <a:r>
              <a:rPr lang="ru-RU" sz="1400" b="1" dirty="0"/>
              <a:t>3.</a:t>
            </a:r>
            <a:r>
              <a:rPr lang="ru-RU" sz="1400" dirty="0"/>
              <a:t> </a:t>
            </a:r>
            <a:r>
              <a:rPr lang="ru-RU" sz="1400" b="1" dirty="0"/>
              <a:t>Учебные занятия:</a:t>
            </a:r>
            <a:endParaRPr lang="ru-RU" sz="1400" dirty="0"/>
          </a:p>
          <a:p>
            <a:r>
              <a:rPr lang="ru-RU" sz="1400" dirty="0"/>
              <a:t>- 1-ый час занятий                                                            08:30 - 09:15</a:t>
            </a:r>
            <a:endParaRPr lang="ru-RU" sz="1400" dirty="0"/>
          </a:p>
          <a:p>
            <a:r>
              <a:rPr lang="ru-RU" sz="1400" dirty="0"/>
              <a:t>- 2-ой час занятий                                                             09:20 - 10:05</a:t>
            </a:r>
            <a:endParaRPr lang="ru-RU" sz="1400" dirty="0"/>
          </a:p>
          <a:p>
            <a:r>
              <a:rPr lang="ru-RU" sz="1400" dirty="0"/>
              <a:t>- 3-ий час занятий                                                             10:15 - 11:00</a:t>
            </a:r>
            <a:endParaRPr lang="ru-RU" sz="1400" dirty="0"/>
          </a:p>
          <a:p>
            <a:r>
              <a:rPr lang="ru-RU" sz="1400" dirty="0"/>
              <a:t>- 4-ый час занятий                                                            11:05 - 11:50</a:t>
            </a:r>
            <a:endParaRPr lang="ru-RU" sz="1400" dirty="0"/>
          </a:p>
          <a:p>
            <a:r>
              <a:rPr lang="ru-RU" sz="1400" dirty="0"/>
              <a:t>- 5-ый час занятий                                                            12:00 - 12:45</a:t>
            </a:r>
            <a:endParaRPr lang="ru-RU" sz="1400" dirty="0"/>
          </a:p>
          <a:p>
            <a:r>
              <a:rPr lang="ru-RU" sz="1400" dirty="0"/>
              <a:t>- 6-ой час занятий                                                             12:50 - 13:35</a:t>
            </a:r>
            <a:endParaRPr lang="ru-RU" sz="1400" dirty="0"/>
          </a:p>
          <a:p>
            <a:r>
              <a:rPr lang="ru-RU" sz="1400" b="1" dirty="0"/>
              <a:t>4.</a:t>
            </a:r>
            <a:r>
              <a:rPr lang="ru-RU" sz="1400" dirty="0"/>
              <a:t> </a:t>
            </a:r>
            <a:r>
              <a:rPr lang="ru-RU" sz="1400" b="1" dirty="0"/>
              <a:t>Перерыв на обед</a:t>
            </a:r>
            <a:r>
              <a:rPr lang="ru-RU" sz="1400" dirty="0"/>
              <a:t>                                                         13.35 - </a:t>
            </a:r>
            <a:r>
              <a:rPr lang="ru-RU" sz="1400" dirty="0" smtClean="0"/>
              <a:t>14.25</a:t>
            </a:r>
            <a:endParaRPr lang="ru-RU" sz="1400" dirty="0"/>
          </a:p>
          <a:p>
            <a:r>
              <a:rPr lang="ru-RU" sz="1400" b="1" dirty="0"/>
              <a:t>5.</a:t>
            </a:r>
            <a:r>
              <a:rPr lang="ru-RU" sz="1400" dirty="0"/>
              <a:t> </a:t>
            </a:r>
            <a:r>
              <a:rPr lang="ru-RU" sz="1400" b="1" dirty="0"/>
              <a:t>Самоподготовка:</a:t>
            </a:r>
            <a:endParaRPr lang="ru-RU" sz="1400" dirty="0"/>
          </a:p>
          <a:p>
            <a:r>
              <a:rPr lang="ru-RU" sz="1400" dirty="0"/>
              <a:t>- 1-ый час самоподготовки                                              </a:t>
            </a:r>
            <a:r>
              <a:rPr lang="ru-RU" sz="1400" dirty="0" smtClean="0"/>
              <a:t>  14.30 </a:t>
            </a:r>
            <a:r>
              <a:rPr lang="ru-RU" sz="1400" dirty="0"/>
              <a:t>– 15.15</a:t>
            </a:r>
            <a:endParaRPr lang="ru-RU" sz="1400" dirty="0"/>
          </a:p>
          <a:p>
            <a:r>
              <a:rPr lang="ru-RU" sz="1400" dirty="0"/>
              <a:t>- 2-ой час самоподготовки                                               </a:t>
            </a:r>
            <a:r>
              <a:rPr lang="ru-RU" sz="1400" dirty="0" smtClean="0"/>
              <a:t>  15.20 </a:t>
            </a:r>
            <a:r>
              <a:rPr lang="ru-RU" sz="1400" dirty="0"/>
              <a:t>– 16.05</a:t>
            </a:r>
            <a:endParaRPr lang="ru-RU" sz="1400" dirty="0"/>
          </a:p>
          <a:p>
            <a:r>
              <a:rPr lang="ru-RU" sz="1400" b="1" dirty="0"/>
              <a:t>6.Тренировки, воспитательные мероприятия          </a:t>
            </a:r>
            <a:r>
              <a:rPr lang="ru-RU" sz="1400" b="1" dirty="0" smtClean="0"/>
              <a:t>      </a:t>
            </a:r>
            <a:r>
              <a:rPr lang="ru-RU" sz="1400" dirty="0" smtClean="0"/>
              <a:t>16.15 </a:t>
            </a:r>
            <a:r>
              <a:rPr lang="ru-RU" sz="1400" dirty="0"/>
              <a:t>– 17.00</a:t>
            </a:r>
            <a:endParaRPr lang="ru-RU" sz="1400" dirty="0"/>
          </a:p>
          <a:p>
            <a:r>
              <a:rPr lang="ru-RU" sz="1400" b="1" dirty="0"/>
              <a:t>7.</a:t>
            </a:r>
            <a:r>
              <a:rPr lang="ru-RU" sz="1400" dirty="0"/>
              <a:t> </a:t>
            </a:r>
            <a:r>
              <a:rPr lang="ru-RU" sz="1400" b="1" dirty="0"/>
              <a:t>Подведение итогов военного дня, наведение порядка и сдача аудиторий дежурному офицеру</a:t>
            </a:r>
            <a:r>
              <a:rPr lang="ru-RU" sz="1400" dirty="0"/>
              <a:t>                                              </a:t>
            </a:r>
            <a:r>
              <a:rPr lang="ru-RU" sz="1400" dirty="0" smtClean="0"/>
              <a:t>                             17.00 </a:t>
            </a:r>
            <a:r>
              <a:rPr lang="ru-RU" sz="1400" dirty="0"/>
              <a:t>– 17.15</a:t>
            </a:r>
            <a:endParaRPr lang="ru-RU" sz="1400" dirty="0"/>
          </a:p>
          <a:p>
            <a:r>
              <a:rPr lang="ru-RU" sz="1400" b="1" dirty="0"/>
              <a:t>8.</a:t>
            </a:r>
            <a:r>
              <a:rPr lang="ru-RU" sz="1400" dirty="0"/>
              <a:t> </a:t>
            </a:r>
            <a:r>
              <a:rPr lang="ru-RU" sz="1400" b="1" dirty="0"/>
              <a:t>Окончание военного дня                                          </a:t>
            </a:r>
            <a:r>
              <a:rPr lang="ru-RU" sz="1400" b="1" dirty="0" smtClean="0"/>
              <a:t>   </a:t>
            </a:r>
            <a:r>
              <a:rPr lang="ru-RU" sz="1400" dirty="0" smtClean="0"/>
              <a:t>17.20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00192" y="980728"/>
            <a:ext cx="2736304" cy="43204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/>
                <a:ea typeface="Calibri" panose="020F0502020204030204"/>
              </a:rPr>
              <a:t>Системы </a:t>
            </a:r>
            <a:r>
              <a:rPr lang="ru-RU" sz="2000" b="1" dirty="0">
                <a:latin typeface="Times New Roman" panose="02020603050405020304"/>
                <a:ea typeface="Calibri" panose="020F0502020204030204"/>
              </a:rPr>
              <a:t>противовоздушной </a:t>
            </a:r>
            <a:r>
              <a:rPr lang="ru-RU" sz="2000" b="1" dirty="0" smtClean="0">
                <a:latin typeface="Times New Roman" panose="02020603050405020304"/>
                <a:ea typeface="Calibri" panose="020F0502020204030204"/>
              </a:rPr>
              <a:t>обороны:</a:t>
            </a:r>
            <a:r>
              <a:rPr lang="ru-RU" sz="2000" b="1" dirty="0">
                <a:latin typeface="Times New Roman" panose="02020603050405020304"/>
                <a:ea typeface="Calibri" panose="020F0502020204030204"/>
              </a:rPr>
              <a:t> </a:t>
            </a:r>
            <a:endParaRPr lang="ru-RU" sz="2000" b="1" dirty="0" smtClean="0">
              <a:latin typeface="Times New Roman" panose="02020603050405020304"/>
              <a:ea typeface="Calibri" panose="020F0502020204030204"/>
            </a:endParaRPr>
          </a:p>
          <a:p>
            <a:pPr algn="just">
              <a:spcAft>
                <a:spcPts val="0"/>
              </a:spcAft>
            </a:pPr>
            <a:endParaRPr lang="ru-RU" sz="2000" b="1" dirty="0" smtClean="0">
              <a:latin typeface="Times New Roman" panose="02020603050405020304"/>
              <a:ea typeface="Calibri" panose="020F0502020204030204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/>
                <a:ea typeface="Calibri" panose="020F0502020204030204"/>
              </a:rPr>
              <a:t>    - БУК</a:t>
            </a:r>
            <a:endParaRPr lang="ru-RU" sz="2000" b="1" dirty="0" smtClean="0">
              <a:latin typeface="Times New Roman" panose="02020603050405020304"/>
              <a:ea typeface="Calibri" panose="020F0502020204030204"/>
            </a:endParaRPr>
          </a:p>
          <a:p>
            <a:pPr algn="just">
              <a:spcAft>
                <a:spcPts val="0"/>
              </a:spcAft>
            </a:pPr>
            <a:endParaRPr lang="ru-RU" sz="2000" b="1" dirty="0" smtClean="0">
              <a:latin typeface="Times New Roman" panose="02020603050405020304"/>
              <a:ea typeface="Calibri" panose="020F0502020204030204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/>
                <a:ea typeface="Calibri" panose="020F0502020204030204"/>
              </a:rPr>
              <a:t>   - С-400</a:t>
            </a:r>
            <a:endParaRPr lang="ru-RU" sz="2000" b="1" dirty="0" smtClean="0">
              <a:latin typeface="Times New Roman" panose="02020603050405020304"/>
              <a:ea typeface="Calibri" panose="020F0502020204030204"/>
            </a:endParaRPr>
          </a:p>
          <a:p>
            <a:pPr algn="just">
              <a:spcAft>
                <a:spcPts val="0"/>
              </a:spcAft>
            </a:pPr>
            <a:endParaRPr lang="ru-RU" sz="2000" b="1" dirty="0">
              <a:latin typeface="Times New Roman" panose="02020603050405020304"/>
              <a:ea typeface="Times New Roman" panose="02020603050405020304"/>
            </a:endParaRPr>
          </a:p>
          <a:p>
            <a:pPr algn="just">
              <a:spcAft>
                <a:spcPts val="0"/>
              </a:spcAft>
            </a:pPr>
            <a:endParaRPr lang="ru-RU" sz="2000" b="1" dirty="0" smtClean="0"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8194" name="Picture 2" descr="http://data8.i.gallery.ru/albums/gallery/149970-c127a-18179909-m750x74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9156"/>
            <a:ext cx="4608512" cy="296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7nn.ru/wp-content/uploads/2017/03/s-400-trium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460851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62025"/>
            <a:ext cx="8645525" cy="49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49238" y="188640"/>
            <a:ext cx="8645525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0215" algn="ctr"/>
            <a:r>
              <a:rPr lang="ru-RU" sz="2400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</a:rPr>
              <a:t>На вооружении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Воздушно-космических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с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ил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</a:rPr>
              <a:t>состоят:</a:t>
            </a:r>
            <a:endParaRPr lang="ru-RU" sz="2400" dirty="0">
              <a:solidFill>
                <a:prstClr val="black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9238" y="6093296"/>
            <a:ext cx="396272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Фронтовой бомбардировщик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Су-24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6093296"/>
            <a:ext cx="4248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Фронтовой бомбардировщик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Су-34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lanetavvs.ru/wp-content/uploads/2014/01/273271-blackangel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7"/>
            <a:ext cx="5328592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012160" y="1412776"/>
            <a:ext cx="2808312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/>
                <a:ea typeface="Calibri" panose="020F0502020204030204"/>
              </a:rPr>
              <a:t>Штурмовик Су-25</a:t>
            </a:r>
            <a:r>
              <a:rPr lang="ru-RU" sz="2000" dirty="0">
                <a:latin typeface="Times New Roman" panose="02020603050405020304"/>
                <a:ea typeface="Calibri" panose="020F0502020204030204"/>
              </a:rPr>
              <a:t> </a:t>
            </a:r>
            <a:endParaRPr lang="ru-RU" sz="2000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11269" name="Picture 5" descr="http://planetavvs.ru/wp-content/uploads/2013/08/4132786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59766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4509120"/>
            <a:ext cx="2664296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/>
                <a:ea typeface="Calibri" panose="020F0502020204030204"/>
              </a:rPr>
              <a:t>Дальний  стратегический бомбардировщик-ракетоносец</a:t>
            </a:r>
            <a:endParaRPr lang="ru-RU" b="1" dirty="0" smtClean="0">
              <a:latin typeface="Times New Roman" panose="02020603050405020304"/>
              <a:ea typeface="Calibri" panose="020F0502020204030204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/>
                <a:ea typeface="Calibri" panose="020F0502020204030204"/>
              </a:rPr>
              <a:t>Ту-22М3</a:t>
            </a:r>
            <a:r>
              <a:rPr lang="ru-RU" dirty="0">
                <a:latin typeface="Times New Roman" panose="02020603050405020304"/>
                <a:ea typeface="Calibri" panose="020F0502020204030204"/>
              </a:rPr>
              <a:t> </a:t>
            </a:r>
            <a:endParaRPr lang="ru-RU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opnano.ru/images/dsfdsf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0648"/>
            <a:ext cx="6144617" cy="31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697305" y="620688"/>
            <a:ext cx="2232248" cy="20162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</a:rPr>
              <a:t>Дальний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</a:rPr>
              <a:t>стратегический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</a:rPr>
              <a:t>бомбардировщик-ракетоносец</a:t>
            </a:r>
            <a:endParaRPr lang="ru-RU" b="1" dirty="0">
              <a:solidFill>
                <a:prstClr val="black"/>
              </a:solidFill>
              <a:latin typeface="Times New Roman" panose="02020603050405020304"/>
              <a:ea typeface="Calibri" panose="020F0502020204030204"/>
            </a:endParaRP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</a:rPr>
              <a:t>Ту-160</a:t>
            </a:r>
            <a:endParaRPr lang="ru-RU" dirty="0"/>
          </a:p>
        </p:txBody>
      </p:sp>
      <p:pic>
        <p:nvPicPr>
          <p:cNvPr id="12294" name="Picture 6" descr="https://img-fotki.yandex.ru/get/6516/137106206.203/0_a0e25_ba9f3494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996952"/>
            <a:ext cx="6172539" cy="374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5575" y="4221088"/>
            <a:ext cx="2472210" cy="20186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/>
                <a:ea typeface="Calibri" panose="020F0502020204030204"/>
              </a:rPr>
              <a:t>Самый большой в мире транспортный самолет  </a:t>
            </a:r>
            <a:endParaRPr lang="ru-RU" b="1" dirty="0" smtClean="0">
              <a:latin typeface="Times New Roman" panose="02020603050405020304"/>
              <a:ea typeface="Calibri" panose="020F0502020204030204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/>
                <a:ea typeface="Calibri" panose="020F0502020204030204"/>
              </a:rPr>
              <a:t>Ан-124 «Руслан»</a:t>
            </a:r>
            <a:endParaRPr lang="ru-RU" b="1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260648"/>
            <a:ext cx="7848872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/>
                <a:ea typeface="Calibri" panose="020F0502020204030204"/>
              </a:rPr>
              <a:t>На вооружении ВВС имеются также боевые вертолёты:</a:t>
            </a:r>
            <a:endParaRPr lang="ru-RU" sz="2400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14338" name="Picture 2" descr="https://getbg.net/upload/full/244738_mi-24_-super-hind-mk_-vertolyot_1600x1064_(www.GetBg.net)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7"/>
            <a:ext cx="3960440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55576" y="3573016"/>
            <a:ext cx="3024336" cy="1925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-24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http://oruzhie.info/images/ka-50/1855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91903"/>
            <a:ext cx="4248472" cy="23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951131" y="3598114"/>
            <a:ext cx="3672408" cy="2629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Ка-50 «Черная акула»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2" name="Picture 6" descr="http://www.dogswar.ru/images/stories/vertolet/ka-52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42484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87524" y="6401199"/>
            <a:ext cx="3960440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Ка-52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4" name="Picture 8" descr="http://aviadejavu.ru/Images6/AK/AK2015-03/2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4005064"/>
            <a:ext cx="435648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80012" y="6401199"/>
            <a:ext cx="4356484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Ми-35М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99592" y="260648"/>
            <a:ext cx="7416824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/>
                <a:ea typeface="Calibri" panose="020F0502020204030204"/>
              </a:rPr>
              <a:t>Военно-Морской Флот </a:t>
            </a:r>
            <a:endParaRPr lang="ru-RU" sz="2000" b="1" dirty="0"/>
          </a:p>
        </p:txBody>
      </p:sp>
      <p:pic>
        <p:nvPicPr>
          <p:cNvPr id="16386" name="Picture 2" descr="https://topwar.ru/uploads/posts/2017-05/1494549328_yayayay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3" y="908720"/>
            <a:ext cx="545399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868144" y="1268759"/>
            <a:ext cx="3035311" cy="13681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Авианесущий крейсер               «Адмирал Кузнецов»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16388" name="Picture 4" descr="http://files.balancer.ru/cache/forums/attaches/2015/08/640x480/19-3924671-dsc-22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45899"/>
            <a:ext cx="5040560" cy="266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83568" y="4653136"/>
            <a:ext cx="2808312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Ракетный крейсер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 </a:t>
            </a:r>
            <a:endParaRPr lang="ru-RU" sz="2000" dirty="0" smtClean="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проекта 1144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43608" y="188640"/>
            <a:ext cx="7272808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Стратегические ядерные силы Российской Федерации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toparmy.ru/wp-content/uploads/2015/05/Raketnyy_kompleks_Topol-M_na_parade_Pobedy_Moskva_2011_god-1024x68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633670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437112"/>
            <a:ext cx="8496944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/>
                <a:ea typeface="Calibri" panose="020F0502020204030204"/>
              </a:rPr>
              <a:t>стратегических носителей ядерного оружия. </a:t>
            </a:r>
            <a:endParaRPr lang="ru-RU" sz="2000" dirty="0" smtClean="0">
              <a:latin typeface="Times New Roman" panose="02020603050405020304"/>
              <a:ea typeface="Calibri" panose="020F0502020204030204"/>
            </a:endParaRPr>
          </a:p>
          <a:p>
            <a:pPr algn="ctr"/>
            <a:r>
              <a:rPr lang="ru-RU" sz="2000" dirty="0">
                <a:latin typeface="Times New Roman" panose="02020603050405020304"/>
                <a:ea typeface="Calibri" panose="020F0502020204030204"/>
              </a:rPr>
              <a:t>Развёрнутые стратегические ядерные силы распределены в так называемую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ядерную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триаду: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/>
              <a:buChar char="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межконтинентальные баллистические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ракеты</a:t>
            </a:r>
            <a:endParaRPr lang="ru-RU" sz="2000" dirty="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/>
              <a:buChar char="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баллистические ракеты подводных лодок </a:t>
            </a:r>
            <a:endParaRPr lang="ru-RU" sz="2000" dirty="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стратегические бомбардировщики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76256" y="836712"/>
            <a:ext cx="2016224" cy="3600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</a:rPr>
              <a:t>Россия обладает самым крупным в мире запасом ядерного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</a:rPr>
              <a:t>оружия и второй после США по численности группировкой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4005064"/>
            <a:ext cx="4464496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/>
              </a:rPr>
              <a:t>ЯРС, РС-24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01" y="476672"/>
            <a:ext cx="9144000" cy="6369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Изолированное </a:t>
            </a:r>
            <a:r>
              <a:rPr lang="ru-RU" sz="2400" dirty="0"/>
              <a:t>расположение от других подразделений вуза  двухэтажного здания  в центре  города  (ул. Бабушкина, 143) площадью около 500 </a:t>
            </a:r>
            <a:r>
              <a:rPr lang="ru-RU" sz="2400" dirty="0" err="1"/>
              <a:t>кв.м</a:t>
            </a:r>
            <a:r>
              <a:rPr lang="ru-RU" sz="2400" dirty="0"/>
              <a:t>., обеспечивающего возможность  организации и поддержания внутреннего порядка военного учебного центра в соответствии с требованиями общевойсковых уставов ВС РФ, 21 помещение, используемое в качестве учебно-вспомогательных пространства, огороженная площадка во дворе здания, которая может быть приспособлена для нужд военного учебного центра:</a:t>
            </a:r>
            <a:endParaRPr lang="ru-RU" sz="2400" dirty="0"/>
          </a:p>
          <a:p>
            <a:r>
              <a:rPr lang="ru-RU" sz="2400" i="1" dirty="0"/>
              <a:t>На цокольном этаже находятся аудитории и кабинеты:</a:t>
            </a:r>
            <a:endParaRPr lang="ru-RU" sz="2400" dirty="0"/>
          </a:p>
          <a:p>
            <a:r>
              <a:rPr lang="ru-RU" sz="2400" dirty="0"/>
              <a:t>1 – Электронный тир;</a:t>
            </a:r>
            <a:endParaRPr lang="ru-RU" sz="2400" dirty="0"/>
          </a:p>
          <a:p>
            <a:r>
              <a:rPr lang="ru-RU" sz="2400" dirty="0"/>
              <a:t>2 – помещение охраны;</a:t>
            </a:r>
            <a:endParaRPr lang="ru-RU" sz="2400" dirty="0"/>
          </a:p>
          <a:p>
            <a:r>
              <a:rPr lang="ru-RU" sz="2400" dirty="0"/>
              <a:t>3 –   </a:t>
            </a:r>
            <a:r>
              <a:rPr lang="ru-RU" sz="2400" dirty="0">
                <a:sym typeface="+mn-ea"/>
              </a:rPr>
              <a:t>комната для хранения оружия</a:t>
            </a:r>
            <a:r>
              <a:rPr lang="ru-RU" sz="2400" dirty="0"/>
              <a:t>;</a:t>
            </a:r>
            <a:endParaRPr lang="ru-RU" sz="2400" dirty="0"/>
          </a:p>
          <a:p>
            <a:r>
              <a:rPr lang="ru-RU" sz="2400" dirty="0"/>
              <a:t>4 –   </a:t>
            </a:r>
            <a:r>
              <a:rPr lang="ru-RU" sz="2400" dirty="0">
                <a:sym typeface="+mn-ea"/>
              </a:rPr>
              <a:t>класс для занятий по РХБ защите</a:t>
            </a:r>
            <a:r>
              <a:rPr lang="ru-RU" sz="2400" dirty="0"/>
              <a:t>;</a:t>
            </a:r>
            <a:endParaRPr lang="ru-RU" sz="2400" dirty="0"/>
          </a:p>
          <a:p>
            <a:r>
              <a:rPr lang="ru-RU" sz="2400" dirty="0"/>
              <a:t>5 –   </a:t>
            </a:r>
            <a:r>
              <a:rPr lang="ru-RU" sz="2400" dirty="0">
                <a:sym typeface="+mn-ea"/>
              </a:rPr>
              <a:t>гардероб</a:t>
            </a:r>
            <a:r>
              <a:rPr lang="ru-RU" sz="2400" dirty="0"/>
              <a:t>;</a:t>
            </a:r>
            <a:endParaRPr lang="ru-RU" sz="2400" dirty="0"/>
          </a:p>
          <a:p>
            <a:r>
              <a:rPr lang="ru-RU" sz="2400" dirty="0"/>
              <a:t>6 –   Склад ВТИ;</a:t>
            </a:r>
            <a:endParaRPr lang="ru-RU" sz="2400" dirty="0"/>
          </a:p>
          <a:p>
            <a:r>
              <a:rPr lang="ru-RU" sz="2400" dirty="0"/>
              <a:t>7 –   место для уборочного инвентаря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0"/>
            <a:ext cx="7920880" cy="4766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</a:rPr>
              <a:t>Расположение военного учебного центра: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01" y="476672"/>
            <a:ext cx="9144000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На </a:t>
            </a:r>
            <a:r>
              <a:rPr lang="ru-RU" sz="2400" i="1" dirty="0"/>
              <a:t>первом этаже находятся аудитории и кабинеты:</a:t>
            </a:r>
            <a:endParaRPr lang="ru-RU" sz="2400" dirty="0"/>
          </a:p>
          <a:p>
            <a:r>
              <a:rPr lang="ru-RU" sz="2400" dirty="0"/>
              <a:t>11 – кабинет начальника общего отдела;</a:t>
            </a:r>
            <a:endParaRPr lang="ru-RU" sz="2400" dirty="0"/>
          </a:p>
          <a:p>
            <a:r>
              <a:rPr lang="ru-RU" sz="2400" dirty="0"/>
              <a:t>12 – лекционная аудитория,</a:t>
            </a:r>
            <a:r>
              <a:rPr lang="ru-RU" sz="2400" b="1" dirty="0"/>
              <a:t> </a:t>
            </a:r>
            <a:r>
              <a:rPr lang="ru-RU" sz="2400" dirty="0"/>
              <a:t>класс военно-политической подготовки;</a:t>
            </a:r>
            <a:endParaRPr lang="ru-RU" sz="2400" dirty="0"/>
          </a:p>
          <a:p>
            <a:r>
              <a:rPr lang="ru-RU" sz="2400" dirty="0"/>
              <a:t>13 – туалет для студентов ВУЦ;</a:t>
            </a:r>
            <a:endParaRPr lang="ru-RU" sz="2400" dirty="0"/>
          </a:p>
          <a:p>
            <a:r>
              <a:rPr lang="ru-RU" sz="2400" dirty="0"/>
              <a:t>14 – библиотека;</a:t>
            </a:r>
            <a:endParaRPr lang="ru-RU" sz="2400" dirty="0"/>
          </a:p>
          <a:p>
            <a:r>
              <a:rPr lang="ru-RU" sz="2400" dirty="0"/>
              <a:t>15 – класс огневой подготовки;</a:t>
            </a:r>
            <a:endParaRPr lang="ru-RU" sz="2400" dirty="0"/>
          </a:p>
          <a:p>
            <a:r>
              <a:rPr lang="ru-RU" sz="2400" i="1" dirty="0"/>
              <a:t>На втором этаже находятся аудитории и кабинеты:</a:t>
            </a:r>
            <a:endParaRPr lang="ru-RU" sz="2400" dirty="0"/>
          </a:p>
          <a:p>
            <a:r>
              <a:rPr lang="ru-RU" sz="2400" dirty="0"/>
              <a:t>21 – кабинет начальника военного учебного центра;</a:t>
            </a:r>
            <a:endParaRPr lang="ru-RU" sz="2400" dirty="0"/>
          </a:p>
          <a:p>
            <a:r>
              <a:rPr lang="ru-RU" sz="2400" dirty="0"/>
              <a:t>22 – туалет для сотрудников ВУЦ;</a:t>
            </a:r>
            <a:endParaRPr lang="ru-RU" sz="2400" dirty="0"/>
          </a:p>
          <a:p>
            <a:r>
              <a:rPr lang="ru-RU" sz="2400" dirty="0"/>
              <a:t>23 – Класс </a:t>
            </a:r>
            <a:r>
              <a:rPr lang="ru-RU" sz="2400" dirty="0">
                <a:sym typeface="+mn-ea"/>
              </a:rPr>
              <a:t>подготовки по связи</a:t>
            </a:r>
            <a:r>
              <a:rPr lang="ru-RU" sz="2400" dirty="0"/>
              <a:t>;</a:t>
            </a:r>
            <a:endParaRPr lang="ru-RU" sz="2400" dirty="0"/>
          </a:p>
          <a:p>
            <a:r>
              <a:rPr lang="ru-RU" sz="2400" dirty="0"/>
              <a:t>24 – класс </a:t>
            </a:r>
            <a:r>
              <a:rPr lang="ru-RU" sz="2400" dirty="0">
                <a:sym typeface="+mn-ea"/>
              </a:rPr>
              <a:t>инженерной подготовки</a:t>
            </a:r>
            <a:r>
              <a:rPr lang="ru-RU" sz="2400" dirty="0"/>
              <a:t>;</a:t>
            </a:r>
            <a:endParaRPr lang="ru-RU" sz="2400" dirty="0"/>
          </a:p>
          <a:p>
            <a:r>
              <a:rPr lang="ru-RU" sz="2400" dirty="0"/>
              <a:t>25 – кабинет Методический кабинет, преподавательская</a:t>
            </a:r>
            <a:r>
              <a:rPr lang="ru-RU" sz="2400" dirty="0" smtClean="0"/>
              <a:t>;</a:t>
            </a:r>
            <a:endParaRPr lang="ru-RU" sz="2400" dirty="0" smtClean="0"/>
          </a:p>
          <a:p>
            <a:r>
              <a:rPr lang="ru-RU" sz="2400" i="1" dirty="0"/>
              <a:t>Чердачное помещение.</a:t>
            </a:r>
            <a:endParaRPr lang="ru-RU" sz="2400" i="1" dirty="0"/>
          </a:p>
          <a:p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0"/>
            <a:ext cx="7920880" cy="4766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</a:rPr>
              <a:t>Расположение военного учебного центра: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01" y="476672"/>
            <a:ext cx="914400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Учебный корпус,  ул. Бабушкина 125, строение № 1,2</a:t>
            </a:r>
            <a:r>
              <a:rPr lang="ru-RU" sz="2400" i="1" dirty="0"/>
              <a:t>:</a:t>
            </a:r>
            <a:endParaRPr lang="ru-RU" sz="2400" dirty="0"/>
          </a:p>
          <a:p>
            <a:r>
              <a:rPr lang="ru-RU" sz="2400" dirty="0"/>
              <a:t>1 – </a:t>
            </a:r>
            <a:r>
              <a:rPr lang="ru-RU" sz="2400" dirty="0">
                <a:sym typeface="+mn-ea"/>
              </a:rPr>
              <a:t>класс технической подготовки БМП-2</a:t>
            </a:r>
            <a:r>
              <a:rPr lang="ru-RU" sz="2400" dirty="0"/>
              <a:t>;</a:t>
            </a:r>
            <a:endParaRPr lang="ru-RU" sz="2400" dirty="0"/>
          </a:p>
          <a:p>
            <a:r>
              <a:rPr lang="ru-RU" sz="2400" dirty="0"/>
              <a:t>2 – </a:t>
            </a:r>
            <a:r>
              <a:rPr lang="ru-RU" sz="2400" dirty="0">
                <a:sym typeface="+mn-ea"/>
              </a:rPr>
              <a:t>класс технической подготовки и вождения</a:t>
            </a:r>
            <a:r>
              <a:rPr lang="ru-RU" sz="2400" dirty="0"/>
              <a:t>;</a:t>
            </a:r>
            <a:endParaRPr lang="ru-RU" sz="2400" dirty="0"/>
          </a:p>
          <a:p>
            <a:r>
              <a:rPr lang="ru-RU" sz="2400" dirty="0"/>
              <a:t>3 – </a:t>
            </a:r>
            <a:r>
              <a:rPr lang="ru-RU" sz="2400" dirty="0">
                <a:sym typeface="+mn-ea"/>
              </a:rPr>
              <a:t>класс тактической подготовки</a:t>
            </a:r>
            <a:r>
              <a:rPr lang="ru-RU" sz="2400" dirty="0"/>
              <a:t>;</a:t>
            </a:r>
            <a:endParaRPr lang="ru-RU" sz="2400" dirty="0"/>
          </a:p>
          <a:p>
            <a:r>
              <a:rPr lang="ru-RU" sz="2400" dirty="0"/>
              <a:t>4,5,6,7 – классы по модулю тактико-специальной подготовки;</a:t>
            </a:r>
            <a:endParaRPr lang="ru-RU" sz="2400" dirty="0"/>
          </a:p>
          <a:p>
            <a:r>
              <a:rPr lang="ru-RU" sz="2400" dirty="0"/>
              <a:t> В данный момент проводится ремонт</a:t>
            </a:r>
            <a:r>
              <a:rPr lang="ru-RU" sz="2400" i="1" dirty="0"/>
              <a:t>.</a:t>
            </a:r>
            <a:endParaRPr lang="ru-RU" sz="2400" i="1" dirty="0"/>
          </a:p>
          <a:p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0"/>
            <a:ext cx="7920880" cy="4766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</a:rPr>
              <a:t>Расположение военного учебного центра: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01" y="476672"/>
            <a:ext cx="914400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1. Строевой плац и место построения для развода на учебные занятия находится на улице перед зданием военного учебного центра;</a:t>
            </a:r>
            <a:endParaRPr lang="ru-RU" sz="2400" dirty="0"/>
          </a:p>
          <a:p>
            <a:r>
              <a:rPr lang="ru-RU" sz="2400" dirty="0"/>
              <a:t>2. Площадка для отработки нормативов по боевой подготовке; 3. </a:t>
            </a:r>
            <a:r>
              <a:rPr lang="ru-RU" sz="2400" dirty="0">
                <a:sym typeface="+mn-ea"/>
              </a:rPr>
              <a:t>Площадка для отработки нормативов по РХБ защите;</a:t>
            </a:r>
            <a:endParaRPr lang="ru-RU" sz="2400" dirty="0"/>
          </a:p>
          <a:p>
            <a:r>
              <a:rPr lang="ru-RU" sz="2400" dirty="0">
                <a:sym typeface="+mn-ea"/>
              </a:rPr>
              <a:t>4. Физкультурно оздоровительный комплекс для занятий по физической подготовке ул. Баргузинская 43а;</a:t>
            </a:r>
            <a:endParaRPr lang="ru-RU" sz="2400" dirty="0"/>
          </a:p>
          <a:p>
            <a:r>
              <a:rPr lang="ru-RU" sz="2400" dirty="0"/>
              <a:t>Доступ на территорию военного учебного центра осуществляется через главный вход здания с предъявлением пропуска на вахте цокольного этажа.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0"/>
            <a:ext cx="7920880" cy="4766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</a:rPr>
              <a:t>Расположение военного учебного центра: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188640"/>
            <a:ext cx="7056784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занятий на ВУЦ:</a:t>
            </a:r>
            <a:endPara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аудиторные (лекции, семинары, ГЗ,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ПЗ);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самостоятельная работа (индивидуальное задание, проработка учебного материала, подготовка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ГЗ, КР, экзаменам).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43808" y="1484784"/>
            <a:ext cx="3816424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контроля знаний студентов: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420888"/>
            <a:ext cx="2808312" cy="39604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контроль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проводиться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всех видов занятий в виде типовых заданий, контрольных работ, тестов и др. форм.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текущего контроля может учитываться преподавателем на экзамене (зачете).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15273" y="2420888"/>
            <a:ext cx="2868895" cy="42484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аттестация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зачетов, экзаменов.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Студенты, имеющие текущие задолженности к промежуточной аттестации не допускаются.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Неявка на экзамен или зачёт по неуважительной причине приравнивается к оценке «неудовлетворительно».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Студенты, получившие по 2 предметам неудовлетворительные оценки от дальнейшего обучения отчисляются.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Студенты, не ликвидировавшие академические задолженности в установленные сроки отчисляются от обучения </a:t>
            </a:r>
            <a:r>
              <a:rPr 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ВУЦ.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Пересдача одного и того же предмета допускается не более 2 раз, причем вторая пересдача осуществляется перед </a:t>
            </a:r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6759" y="2060848"/>
            <a:ext cx="2819737" cy="47525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военной подготовке проводится в форме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междисциплинарного экзамена, с выставлением итоговой оценки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(«отлично», «хорошо», «удовлетворительно», «неудовлетворительно»), в ходе которого устанавливается уровень теоретической и практической подготовки выпускников к выполнению военно-профессиональных задач и соответствие их подготовки квалификационным требованиям.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итоговой аттестации допускаются студенты, успешно завершившие освоение программы военной подготовки, сдавшие установленные </a:t>
            </a:r>
            <a:r>
              <a:rPr lang="ru-RU" sz="1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и зачёты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военно-профессиональным учебным дисциплинам и 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прошедшие учебный сбор.</a:t>
            </a:r>
            <a:endParaRPr lang="ru-R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83968" y="2060848"/>
            <a:ext cx="936104" cy="36004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064807">
            <a:off x="2435125" y="2024398"/>
            <a:ext cx="719417" cy="43770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349662">
            <a:off x="6491241" y="1962240"/>
            <a:ext cx="504056" cy="48970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393*264"/>
  <p:tag name="TABLE_ENDDRAG_RECT" val="8*144*393*264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27121</Words>
  <Application>WPS Presentation</Application>
  <PresentationFormat>Экран (4:3)</PresentationFormat>
  <Paragraphs>882</Paragraphs>
  <Slides>46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8" baseType="lpstr">
      <vt:lpstr>Arial</vt:lpstr>
      <vt:lpstr>SimSun</vt:lpstr>
      <vt:lpstr>Wingdings</vt:lpstr>
      <vt:lpstr>Georgia</vt:lpstr>
      <vt:lpstr>Times New Roman</vt:lpstr>
      <vt:lpstr>Times New Roman</vt:lpstr>
      <vt:lpstr>Calibri</vt:lpstr>
      <vt:lpstr>Trebuchet MS</vt:lpstr>
      <vt:lpstr>Microsoft YaHei</vt:lpstr>
      <vt:lpstr>Arial Unicode MS</vt:lpstr>
      <vt:lpstr>Symbol</vt:lpstr>
      <vt:lpstr>Воздушный поток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PeresadchenkoAA</cp:lastModifiedBy>
  <cp:revision>143</cp:revision>
  <dcterms:created xsi:type="dcterms:W3CDTF">2018-01-30T04:26:00Z</dcterms:created>
  <dcterms:modified xsi:type="dcterms:W3CDTF">2024-09-05T03:09:00Z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91B0439E26C8458D9B9B2915022D26CD_12</vt:lpwstr>
  </property>
  <property fmtid="{D5CDD505-2E9C-101B-9397-08002B2CF9AE}" pid="3" name="KSOProductBuildVer">
    <vt:lpwstr>1049-12.2.0.17562</vt:lpwstr>
  </property>
</Properties>
</file>