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46" r:id="rId3"/>
    <p:sldId id="304" r:id="rId4"/>
    <p:sldId id="257" r:id="rId5"/>
    <p:sldId id="261" r:id="rId6"/>
    <p:sldId id="262" r:id="rId7"/>
    <p:sldId id="321" r:id="rId8"/>
    <p:sldId id="324" r:id="rId9"/>
    <p:sldId id="325" r:id="rId10"/>
    <p:sldId id="347" r:id="rId11"/>
    <p:sldId id="326" r:id="rId12"/>
    <p:sldId id="348" r:id="rId13"/>
    <p:sldId id="323" r:id="rId14"/>
    <p:sldId id="322" r:id="rId15"/>
    <p:sldId id="310" r:id="rId16"/>
    <p:sldId id="338" r:id="rId17"/>
    <p:sldId id="339" r:id="rId18"/>
    <p:sldId id="327" r:id="rId19"/>
    <p:sldId id="349" r:id="rId20"/>
    <p:sldId id="340" r:id="rId21"/>
    <p:sldId id="341" r:id="rId22"/>
    <p:sldId id="342" r:id="rId23"/>
    <p:sldId id="343" r:id="rId24"/>
    <p:sldId id="328" r:id="rId25"/>
    <p:sldId id="330" r:id="rId26"/>
    <p:sldId id="337" r:id="rId27"/>
    <p:sldId id="331" r:id="rId28"/>
    <p:sldId id="329" r:id="rId29"/>
    <p:sldId id="350" r:id="rId30"/>
    <p:sldId id="345" r:id="rId31"/>
    <p:sldId id="336" r:id="rId32"/>
    <p:sldId id="332" r:id="rId33"/>
    <p:sldId id="334" r:id="rId34"/>
    <p:sldId id="335" r:id="rId35"/>
    <p:sldId id="318" r:id="rId36"/>
    <p:sldId id="274"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213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7DEBB-DDFE-4BC3-9B4A-CEA153369B74}" type="datetimeFigureOut">
              <a:rPr lang="ru-RU" smtClean="0"/>
              <a:pPr/>
              <a:t>10.10.2024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78E9A-DB8C-4EA7-B259-2E8B5069BDF0}" type="slidenum">
              <a:rPr lang="ru-RU" smtClean="0"/>
              <a:pPr/>
              <a:t>‹#›</a:t>
            </a:fld>
            <a:endParaRPr lang="ru-RU"/>
          </a:p>
        </p:txBody>
      </p:sp>
    </p:spTree>
    <p:extLst>
      <p:ext uri="{BB962C8B-B14F-4D97-AF65-F5344CB8AC3E}">
        <p14:creationId xmlns:p14="http://schemas.microsoft.com/office/powerpoint/2010/main" val="43993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A78E9A-DB8C-4EA7-B259-2E8B5069BDF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A78E9A-DB8C-4EA7-B259-2E8B5069BDF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A78E9A-DB8C-4EA7-B259-2E8B5069BDF0}"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A78E9A-DB8C-4EA7-B259-2E8B5069BDF0}"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269" y="116632"/>
            <a:ext cx="6696744" cy="923330"/>
          </a:xfrm>
          <a:prstGeom prst="rect">
            <a:avLst/>
          </a:prstGeom>
          <a:noFill/>
        </p:spPr>
        <p:txBody>
          <a:bodyPr wrap="square" rtlCol="0" anchor="ctr">
            <a:spAutoFit/>
          </a:bodyPr>
          <a:lstStyle/>
          <a:p>
            <a:pPr algn="ctr"/>
            <a:r>
              <a:rPr lang="ru-RU" altLang="ru-RU" b="1" dirty="0" smtClean="0">
                <a:latin typeface="Arial" charset="0"/>
              </a:rPr>
              <a:t>Военный учебный центр  при ФГБОУ ВО </a:t>
            </a:r>
          </a:p>
          <a:p>
            <a:pPr algn="ctr"/>
            <a:r>
              <a:rPr lang="ru-RU" altLang="ru-RU" b="1" dirty="0" smtClean="0">
                <a:latin typeface="Arial" charset="0"/>
              </a:rPr>
              <a:t>«Забайкальский государственный университет»</a:t>
            </a:r>
          </a:p>
          <a:p>
            <a:endParaRPr lang="ru-RU" dirty="0"/>
          </a:p>
        </p:txBody>
      </p:sp>
      <p:sp>
        <p:nvSpPr>
          <p:cNvPr id="11" name="Rectangle 22"/>
          <p:cNvSpPr>
            <a:spLocks noChangeArrowheads="1"/>
          </p:cNvSpPr>
          <p:nvPr/>
        </p:nvSpPr>
        <p:spPr bwMode="auto">
          <a:xfrm>
            <a:off x="-26838" y="809129"/>
            <a:ext cx="9161463" cy="461665"/>
          </a:xfrm>
          <a:prstGeom prst="rect">
            <a:avLst/>
          </a:prstGeom>
          <a:solidFill>
            <a:srgbClr val="FF0000"/>
          </a:solidFill>
          <a:ln w="57150" cmpd="thickThin">
            <a:noFill/>
            <a:miter lim="800000"/>
            <a:headEnd/>
            <a:tailEnd/>
          </a:ln>
        </p:spPr>
        <p:txBody>
          <a:bodyPr wrap="square">
            <a:spAutoFit/>
          </a:bodyPr>
          <a:lstStyle/>
          <a:p>
            <a:pPr algn="ctr"/>
            <a:r>
              <a:rPr lang="ru-RU" altLang="ru-RU" sz="2400" b="1" dirty="0" smtClean="0">
                <a:solidFill>
                  <a:srgbClr val="FFFF66"/>
                </a:solidFill>
              </a:rPr>
              <a:t>Техническая подготовка</a:t>
            </a:r>
            <a:endParaRPr lang="ru-RU" altLang="ru-RU" sz="2400" b="1" dirty="0">
              <a:solidFill>
                <a:srgbClr val="FFFF66"/>
              </a:solidFill>
            </a:endParaRPr>
          </a:p>
        </p:txBody>
      </p:sp>
      <p:sp>
        <p:nvSpPr>
          <p:cNvPr id="2" name="Скругленный прямоугольник 1"/>
          <p:cNvSpPr/>
          <p:nvPr/>
        </p:nvSpPr>
        <p:spPr>
          <a:xfrm>
            <a:off x="1214414" y="2428868"/>
            <a:ext cx="6886548" cy="1428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Тема № </a:t>
            </a:r>
            <a:r>
              <a:rPr lang="ru-RU" sz="2000" b="1" dirty="0" smtClean="0"/>
              <a:t>1. Занятие 1.</a:t>
            </a:r>
          </a:p>
          <a:p>
            <a:pPr algn="ctr"/>
            <a:r>
              <a:rPr lang="ru-RU" sz="2400" b="1" dirty="0" smtClean="0"/>
              <a:t> </a:t>
            </a:r>
            <a:r>
              <a:rPr lang="ru-RU" b="1" dirty="0" smtClean="0"/>
              <a:t>Основные положения по охране труда, требования безопасности при действиях с вооружением и работе на технике</a:t>
            </a:r>
            <a:r>
              <a:rPr lang="ru-RU" dirty="0" smtClean="0"/>
              <a:t>».</a:t>
            </a:r>
          </a:p>
          <a:p>
            <a:pPr algn="ctr"/>
            <a:endParaRPr lang="ru-RU" b="1" dirty="0"/>
          </a:p>
        </p:txBody>
      </p:sp>
      <p:pic>
        <p:nvPicPr>
          <p:cNvPr id="3" name="Picture 2" descr="0_d0bb1_a0af86b4_XXXL.jpg (1200×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0794"/>
            <a:ext cx="9134624" cy="5644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37097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строгий надзор и контроль командира  за соблюдением требований - недопущение к работе лиц, не прошедших в установленном порядке обучение и инструктаж по охране труда, стажировку и проверку знаний требований охраны труда.</a:t>
            </a:r>
          </a:p>
          <a:p>
            <a:r>
              <a:rPr lang="ru-RU" sz="2400" dirty="0">
                <a:latin typeface="Times New Roman" panose="02020603050405020304" pitchFamily="18" charset="0"/>
                <a:cs typeface="Times New Roman" panose="02020603050405020304" pitchFamily="18" charset="0"/>
              </a:rPr>
              <a:t>При работе на технике военнослужащий обязан:</a:t>
            </a:r>
          </a:p>
          <a:p>
            <a:r>
              <a:rPr lang="ru-RU" sz="2400" dirty="0">
                <a:latin typeface="Times New Roman" panose="02020603050405020304" pitchFamily="18" charset="0"/>
                <a:cs typeface="Times New Roman" panose="02020603050405020304" pitchFamily="18" charset="0"/>
              </a:rPr>
              <a:t>- соблюдать требования охраны труда, установленные законами, правилами и инструкциями по охране труда;</a:t>
            </a:r>
          </a:p>
          <a:p>
            <a:r>
              <a:rPr lang="ru-RU" sz="2400" dirty="0">
                <a:latin typeface="Times New Roman" panose="02020603050405020304" pitchFamily="18" charset="0"/>
                <a:cs typeface="Times New Roman" panose="02020603050405020304" pitchFamily="18" charset="0"/>
              </a:rPr>
              <a:t>- правильно применять средства индивидуальной и коллективной защиты;</a:t>
            </a:r>
          </a:p>
          <a:p>
            <a:r>
              <a:rPr lang="ru-RU" sz="2400" dirty="0">
                <a:latin typeface="Times New Roman" panose="02020603050405020304" pitchFamily="18" charset="0"/>
                <a:cs typeface="Times New Roman" panose="02020603050405020304" pitchFamily="18" charset="0"/>
              </a:rPr>
              <a:t>- проходить обучение безопасным методам и приемам выполнения работ по охране труда, оказанию первой помощи при несчастных случаях на производстве, инструктаж по охране труда, проверку знаний требований охраны труда;</a:t>
            </a:r>
          </a:p>
          <a:p>
            <a:r>
              <a:rPr lang="ru-RU" sz="2400" dirty="0">
                <a:latin typeface="Times New Roman" panose="02020603050405020304" pitchFamily="18" charset="0"/>
                <a:cs typeface="Times New Roman" panose="02020603050405020304" pitchFamily="18" charset="0"/>
              </a:rPr>
              <a:t>- немедленно извещать своего непосредственного или вышестоящего начальника о любой ситуации, угрожающей жизни и здоровью людей, о каждом несчастном случае;</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61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63417"/>
          </a:xfrm>
          <a:prstGeom prst="rect">
            <a:avLst/>
          </a:prstGeom>
        </p:spPr>
        <p:txBody>
          <a:bodyPr wrap="square">
            <a:sp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Мероприятия по предотвращению несчастных </a:t>
            </a:r>
            <a:r>
              <a:rPr lang="ru-RU" sz="4000" b="1" dirty="0" smtClean="0">
                <a:solidFill>
                  <a:srgbClr val="FF0000"/>
                </a:solidFill>
                <a:latin typeface="Times New Roman" panose="02020603050405020304" pitchFamily="18" charset="0"/>
                <a:cs typeface="Times New Roman" panose="02020603050405020304" pitchFamily="18" charset="0"/>
              </a:rPr>
              <a:t>случаев обеспечиваются:</a:t>
            </a:r>
            <a:endParaRPr lang="ru-RU" sz="4000" dirty="0">
              <a:solidFill>
                <a:srgbClr val="FF0000"/>
              </a:solidFill>
              <a:latin typeface="Times New Roman" panose="02020603050405020304" pitchFamily="18" charset="0"/>
              <a:cs typeface="Times New Roman" panose="02020603050405020304" pitchFamily="18" charset="0"/>
            </a:endParaRPr>
          </a:p>
          <a:p>
            <a:pPr algn="just"/>
            <a:r>
              <a:rPr lang="ru-RU" sz="4000" dirty="0">
                <a:latin typeface="Times New Roman" panose="02020603050405020304" pitchFamily="18" charset="0"/>
                <a:cs typeface="Times New Roman" panose="02020603050405020304" pitchFamily="18" charset="0"/>
              </a:rPr>
              <a:t>- твердым знанием личным составом материальной части машин и правил их использования, ремонта, обслуживания и хранения;</a:t>
            </a:r>
          </a:p>
          <a:p>
            <a:pPr algn="just"/>
            <a:r>
              <a:rPr lang="ru-RU" sz="4000" dirty="0">
                <a:latin typeface="Times New Roman" panose="02020603050405020304" pitchFamily="18" charset="0"/>
                <a:cs typeface="Times New Roman" panose="02020603050405020304" pitchFamily="18" charset="0"/>
              </a:rPr>
              <a:t>- исправным состоянием машин, средств обслуживания и ремонта;</a:t>
            </a:r>
          </a:p>
          <a:p>
            <a:pPr algn="just"/>
            <a:r>
              <a:rPr lang="ru-RU" sz="4000" dirty="0">
                <a:latin typeface="Times New Roman" panose="02020603050405020304" pitchFamily="18" charset="0"/>
                <a:cs typeface="Times New Roman" panose="02020603050405020304" pitchFamily="18" charset="0"/>
              </a:rPr>
              <a:t>- точным выполнением личным составом требований безопасности на местах обслуживания и ремонта машин</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740307"/>
          </a:xfrm>
          <a:prstGeom prst="rect">
            <a:avLst/>
          </a:prstGeom>
        </p:spPr>
        <p:txBody>
          <a:bodyPr wrap="square">
            <a:spAutoFit/>
          </a:bodyPr>
          <a:lstStyle/>
          <a:p>
            <a:pPr algn="just"/>
            <a:r>
              <a:rPr lang="ru-RU" sz="2400" b="1" i="1" u="sng" dirty="0">
                <a:latin typeface="Times New Roman" panose="02020603050405020304" pitchFamily="18" charset="0"/>
                <a:cs typeface="Times New Roman" panose="02020603050405020304" pitchFamily="18" charset="0"/>
              </a:rPr>
              <a:t>Командир машины (отделения)</a:t>
            </a:r>
            <a:r>
              <a:rPr lang="ru-RU" sz="2400" b="1"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отвечает за выполнение мер безопасности личным составом экипажа (отделения), расчета при проведении занятий и работ. Он обязан:</a:t>
            </a:r>
          </a:p>
          <a:p>
            <a:pPr lvl="0" algn="just"/>
            <a:r>
              <a:rPr lang="ru-RU" sz="2400" dirty="0">
                <a:latin typeface="Times New Roman" panose="02020603050405020304" pitchFamily="18" charset="0"/>
                <a:cs typeface="Times New Roman" panose="02020603050405020304" pitchFamily="18" charset="0"/>
              </a:rPr>
              <a:t>- знать правила и меры безопасности, проверять знание их личным составом экипажа (отделения) и выполнение при проведении любых работ и занятий на технике;</a:t>
            </a:r>
          </a:p>
          <a:p>
            <a:pPr lvl="0" algn="just"/>
            <a:r>
              <a:rPr lang="ru-RU" sz="2400" dirty="0">
                <a:latin typeface="Times New Roman" panose="02020603050405020304" pitchFamily="18" charset="0"/>
                <a:cs typeface="Times New Roman" panose="02020603050405020304" pitchFamily="18" charset="0"/>
              </a:rPr>
              <a:t>- организовывать и оказывать первую помощь пострадавшему при несчастных случаях;</a:t>
            </a:r>
          </a:p>
          <a:p>
            <a:pPr lvl="0" algn="just"/>
            <a:r>
              <a:rPr lang="ru-RU" sz="2400" dirty="0">
                <a:latin typeface="Times New Roman" panose="02020603050405020304" pitchFamily="18" charset="0"/>
                <a:cs typeface="Times New Roman" panose="02020603050405020304" pitchFamily="18" charset="0"/>
              </a:rPr>
              <a:t>- правильно хранить и использовать огнегасящие средства.</a:t>
            </a:r>
          </a:p>
          <a:p>
            <a:pPr lvl="0" algn="just"/>
            <a:r>
              <a:rPr lang="ru-RU" sz="2400" b="1" i="1" dirty="0">
                <a:latin typeface="Times New Roman" panose="02020603050405020304" pitchFamily="18" charset="0"/>
                <a:cs typeface="Times New Roman" panose="02020603050405020304" pitchFamily="18" charset="0"/>
              </a:rPr>
              <a:t>Члены экипажа машины (личный состав отделения), расчета и водитель</a:t>
            </a:r>
            <a:r>
              <a:rPr lang="ru-RU" sz="2400" b="1" dirty="0">
                <a:latin typeface="Times New Roman" panose="02020603050405020304" pitchFamily="18" charset="0"/>
                <a:cs typeface="Times New Roman" panose="02020603050405020304" pitchFamily="18" charset="0"/>
              </a:rPr>
              <a:t> обязаны:</a:t>
            </a:r>
            <a:endParaRPr lang="ru-RU" sz="2400" dirty="0">
              <a:latin typeface="Times New Roman" panose="02020603050405020304" pitchFamily="18" charset="0"/>
              <a:cs typeface="Times New Roman" panose="02020603050405020304" pitchFamily="18" charset="0"/>
            </a:endParaRPr>
          </a:p>
          <a:p>
            <a:pPr lvl="0" algn="just"/>
            <a:r>
              <a:rPr lang="ru-RU" sz="2400" dirty="0">
                <a:latin typeface="Times New Roman" panose="02020603050405020304" pitchFamily="18" charset="0"/>
                <a:cs typeface="Times New Roman" panose="02020603050405020304" pitchFamily="18" charset="0"/>
              </a:rPr>
              <a:t>- соблюдать инструкции по мерам безопасности; выполнять установленные требования безопасности при обращении с техникой и механизмами;</a:t>
            </a:r>
          </a:p>
          <a:p>
            <a:pPr lvl="0" algn="just"/>
            <a:r>
              <a:rPr lang="ru-RU" sz="2400" dirty="0">
                <a:latin typeface="Times New Roman" panose="02020603050405020304" pitchFamily="18" charset="0"/>
                <a:cs typeface="Times New Roman" panose="02020603050405020304" pitchFamily="18" charset="0"/>
              </a:rPr>
              <a:t>- правильно пользоваться выданными средствами индивидуальной защиты;</a:t>
            </a:r>
          </a:p>
          <a:p>
            <a:pPr lvl="0" algn="just"/>
            <a:r>
              <a:rPr lang="ru-RU" sz="2400" dirty="0">
                <a:latin typeface="Times New Roman" panose="02020603050405020304" pitchFamily="18" charset="0"/>
                <a:cs typeface="Times New Roman" panose="02020603050405020304" pitchFamily="18" charset="0"/>
              </a:rPr>
              <a:t>- знать и выполнять правила пожарной безопасности, уметь обращаться со средствами пожаротушения.</a:t>
            </a:r>
          </a:p>
        </p:txBody>
      </p:sp>
    </p:spTree>
    <p:extLst>
      <p:ext uri="{BB962C8B-B14F-4D97-AF65-F5344CB8AC3E}">
        <p14:creationId xmlns:p14="http://schemas.microsoft.com/office/powerpoint/2010/main" val="1592585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4213" y="476250"/>
            <a:ext cx="8001000" cy="649288"/>
          </a:xfrm>
          <a:effectLst>
            <a:outerShdw blurRad="50800" dist="38100" dir="2700000" algn="tl" rotWithShape="0">
              <a:prstClr val="black">
                <a:alpha val="40000"/>
              </a:prstClr>
            </a:outerShdw>
          </a:effectLst>
        </p:spPr>
        <p:txBody>
          <a:bodyPr>
            <a:normAutofit fontScale="90000"/>
          </a:bodyPr>
          <a:lstStyle/>
          <a:p>
            <a:pPr algn="ctr" eaLnBrk="1" hangingPunct="1">
              <a:defRPr/>
            </a:pPr>
            <a:r>
              <a:rPr lang="ru-RU" sz="2400" b="1" dirty="0" smtClean="0">
                <a:solidFill>
                  <a:schemeClr val="accent1"/>
                </a:solidFill>
                <a:effectLst>
                  <a:outerShdw blurRad="38100" dist="38100" dir="2700000" algn="tl">
                    <a:srgbClr val="000000"/>
                  </a:outerShdw>
                </a:effectLst>
                <a:latin typeface="Arial" pitchFamily="34" charset="0"/>
                <a:cs typeface="Arial" pitchFamily="34" charset="0"/>
              </a:rPr>
              <a:t>Обязанности командира (начальника) по организации требований безопасности</a:t>
            </a:r>
            <a:endParaRPr lang="ru-RU" sz="2400" b="1" dirty="0" smtClean="0">
              <a:solidFill>
                <a:schemeClr val="accent1"/>
              </a:solidFill>
              <a:effectLst>
                <a:outerShdw blurRad="38100" dist="38100" dir="2700000" algn="tl">
                  <a:srgbClr val="000000"/>
                </a:outerShdw>
              </a:effectLst>
              <a:latin typeface="Arial" charset="0"/>
            </a:endParaRPr>
          </a:p>
        </p:txBody>
      </p:sp>
      <p:sp>
        <p:nvSpPr>
          <p:cNvPr id="73731" name="Содержимое 2"/>
          <p:cNvSpPr>
            <a:spLocks noGrp="1"/>
          </p:cNvSpPr>
          <p:nvPr>
            <p:ph idx="4294967295"/>
          </p:nvPr>
        </p:nvSpPr>
        <p:spPr>
          <a:xfrm>
            <a:off x="179388" y="1268413"/>
            <a:ext cx="8785225" cy="5445125"/>
          </a:xfrm>
        </p:spPr>
        <p:txBody>
          <a:bodyPr/>
          <a:lstStyle/>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r>
              <a:rPr lang="ru-RU" sz="1800" b="1" dirty="0" smtClean="0">
                <a:effectLst>
                  <a:outerShdw blurRad="38100" dist="38100" dir="2700000" algn="tl">
                    <a:srgbClr val="FFFFFF"/>
                  </a:outerShdw>
                </a:effectLst>
                <a:latin typeface="Arial" charset="0"/>
              </a:rPr>
              <a:t>				</a:t>
            </a:r>
            <a:r>
              <a:rPr lang="ru-RU" sz="2000" b="1" dirty="0" smtClean="0">
                <a:latin typeface="Arial" pitchFamily="34" charset="0"/>
                <a:cs typeface="Arial" pitchFamily="34" charset="0"/>
              </a:rPr>
              <a:t>отвечают</a:t>
            </a:r>
            <a:r>
              <a:rPr lang="ru-RU" sz="2400" b="1" dirty="0" smtClean="0">
                <a:latin typeface="Arial" pitchFamily="34" charset="0"/>
                <a:cs typeface="Arial" pitchFamily="34" charset="0"/>
              </a:rPr>
              <a:t> </a:t>
            </a:r>
          </a:p>
          <a:p>
            <a:pPr marL="0" indent="450850" algn="just">
              <a:buFont typeface="Wingdings 2" pitchFamily="18" charset="2"/>
              <a:buNone/>
              <a:defRPr/>
            </a:pPr>
            <a:endParaRPr lang="ru-RU" sz="2400" b="1" dirty="0" smtClean="0">
              <a:latin typeface="Arial" pitchFamily="34" charset="0"/>
              <a:cs typeface="Arial" pitchFamily="34" charset="0"/>
            </a:endParaRPr>
          </a:p>
          <a:p>
            <a:pPr marL="0" indent="450850" algn="just">
              <a:buFont typeface="Wingdings 2" pitchFamily="18" charset="2"/>
              <a:buNone/>
              <a:defRPr/>
            </a:pPr>
            <a:endParaRPr lang="ru-RU" sz="900" b="1" dirty="0" smtClean="0">
              <a:latin typeface="Arial" pitchFamily="34" charset="0"/>
              <a:cs typeface="Arial" pitchFamily="34" charset="0"/>
            </a:endParaRPr>
          </a:p>
          <a:p>
            <a:pPr marL="0" indent="450850" algn="just">
              <a:buFont typeface="Wingdings 2" pitchFamily="18" charset="2"/>
              <a:buNone/>
              <a:defRPr/>
            </a:pPr>
            <a:endParaRPr lang="ru-RU" sz="900" b="1" dirty="0" smtClean="0">
              <a:latin typeface="Arial" pitchFamily="34" charset="0"/>
              <a:cs typeface="Arial" pitchFamily="34" charset="0"/>
            </a:endParaRPr>
          </a:p>
          <a:p>
            <a:pPr marL="0" indent="450850" algn="just">
              <a:buFont typeface="Wingdings 2" pitchFamily="18" charset="2"/>
              <a:buNone/>
              <a:defRPr/>
            </a:pPr>
            <a:endParaRPr lang="ru-RU" sz="900" b="1" dirty="0" smtClean="0">
              <a:latin typeface="Arial" pitchFamily="34" charset="0"/>
              <a:cs typeface="Arial" pitchFamily="34" charset="0"/>
            </a:endParaRPr>
          </a:p>
          <a:p>
            <a:pPr marL="0" indent="450850" algn="just">
              <a:buFont typeface="Wingdings 2" pitchFamily="18" charset="2"/>
              <a:buNone/>
              <a:defRPr/>
            </a:pPr>
            <a:r>
              <a:rPr lang="ru-RU" sz="900" b="1" dirty="0" smtClean="0">
                <a:latin typeface="Arial" pitchFamily="34" charset="0"/>
                <a:cs typeface="Arial" pitchFamily="34" charset="0"/>
              </a:rPr>
              <a:t>				</a:t>
            </a:r>
            <a:r>
              <a:rPr lang="ru-RU" sz="2000" b="1" dirty="0" smtClean="0">
                <a:latin typeface="Arial" pitchFamily="34" charset="0"/>
                <a:cs typeface="Arial" pitchFamily="34" charset="0"/>
              </a:rPr>
              <a:t>обязаны</a:t>
            </a:r>
            <a:endParaRPr lang="ru-RU" sz="2000" b="1" dirty="0" smtClean="0">
              <a:effectLst>
                <a:outerShdw blurRad="38100" dist="38100" dir="2700000" algn="tl">
                  <a:srgbClr val="FFFFFF"/>
                </a:outerShdw>
              </a:effectLst>
              <a:latin typeface="Arial" pitchFamily="34" charset="0"/>
              <a:cs typeface="Arial" pitchFamily="34" charset="0"/>
            </a:endParaRPr>
          </a:p>
        </p:txBody>
      </p:sp>
      <p:sp>
        <p:nvSpPr>
          <p:cNvPr id="4" name="AutoShape 2"/>
          <p:cNvSpPr>
            <a:spLocks noChangeArrowheads="1"/>
          </p:cNvSpPr>
          <p:nvPr/>
        </p:nvSpPr>
        <p:spPr bwMode="auto">
          <a:xfrm>
            <a:off x="900113" y="1341438"/>
            <a:ext cx="2663825" cy="719137"/>
          </a:xfrm>
          <a:prstGeom prst="roundRect">
            <a:avLst>
              <a:gd name="adj" fmla="val 16667"/>
            </a:avLst>
          </a:prstGeom>
          <a:solidFill>
            <a:srgbClr val="FFC0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effectLst>
                  <a:outerShdw blurRad="38100" dist="38100" dir="2700000" algn="tl">
                    <a:srgbClr val="FFFFFF"/>
                  </a:outerShdw>
                </a:effectLst>
                <a:ea typeface="Lucida Sans Unicode" pitchFamily="34" charset="0"/>
                <a:cs typeface="Lucida Sans Unicode" pitchFamily="34" charset="0"/>
              </a:rPr>
              <a:t>Командир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effectLst>
                  <a:outerShdw blurRad="38100" dist="38100" dir="2700000" algn="tl">
                    <a:srgbClr val="FFFFFF"/>
                  </a:outerShdw>
                </a:effectLst>
                <a:ea typeface="Lucida Sans Unicode" pitchFamily="34" charset="0"/>
                <a:cs typeface="Lucida Sans Unicode" pitchFamily="34" charset="0"/>
              </a:rPr>
              <a:t>роты (взвода)</a:t>
            </a:r>
            <a:endParaRPr lang="en-GB" sz="2000" b="1">
              <a:solidFill>
                <a:srgbClr val="000000"/>
              </a:solidFill>
              <a:effectLst>
                <a:outerShdw blurRad="38100" dist="38100" dir="2700000" algn="tl">
                  <a:srgbClr val="FFFFFF"/>
                </a:outerShdw>
              </a:effectLst>
              <a:ea typeface="Lucida Sans Unicode" pitchFamily="34" charset="0"/>
              <a:cs typeface="Lucida Sans Unicode" pitchFamily="34" charset="0"/>
            </a:endParaRPr>
          </a:p>
        </p:txBody>
      </p:sp>
      <p:sp>
        <p:nvSpPr>
          <p:cNvPr id="8197" name="AutoShape 3"/>
          <p:cNvSpPr>
            <a:spLocks noChangeArrowheads="1"/>
          </p:cNvSpPr>
          <p:nvPr/>
        </p:nvSpPr>
        <p:spPr bwMode="auto">
          <a:xfrm>
            <a:off x="4643438" y="2420938"/>
            <a:ext cx="4321175" cy="936625"/>
          </a:xfrm>
          <a:prstGeom prst="roundRect">
            <a:avLst>
              <a:gd name="adj" fmla="val 16667"/>
            </a:avLst>
          </a:prstGeom>
          <a:solidFill>
            <a:srgbClr val="F17D09"/>
          </a:solidFill>
          <a:ln w="9360">
            <a:solidFill>
              <a:srgbClr val="000000"/>
            </a:solidFill>
            <a:miter lim="800000"/>
            <a:headEnd/>
            <a:tailEnd/>
          </a:ln>
        </p:spPr>
        <p:txBody>
          <a:bodyPr wrap="none" lIns="90000" tIns="46800" rIns="90000" bIns="46800" anchor="ctr"/>
          <a:lstStyle/>
          <a:p>
            <a:pPr algn="ctr"/>
            <a:r>
              <a:rPr lang="ru-RU" sz="1600" b="1"/>
              <a:t>за выполнение л/с требований </a:t>
            </a:r>
          </a:p>
          <a:p>
            <a:pPr algn="ctr"/>
            <a:r>
              <a:rPr lang="ru-RU" sz="1600" b="1"/>
              <a:t>безопасности при проведении </a:t>
            </a:r>
          </a:p>
          <a:p>
            <a:pPr algn="ctr"/>
            <a:r>
              <a:rPr lang="ru-RU" sz="1600" b="1"/>
              <a:t>занятий или работ на ВВТ </a:t>
            </a:r>
          </a:p>
        </p:txBody>
      </p:sp>
      <p:sp>
        <p:nvSpPr>
          <p:cNvPr id="16" name="AutoShape 3"/>
          <p:cNvSpPr>
            <a:spLocks noChangeArrowheads="1"/>
          </p:cNvSpPr>
          <p:nvPr/>
        </p:nvSpPr>
        <p:spPr bwMode="auto">
          <a:xfrm>
            <a:off x="179388" y="2420938"/>
            <a:ext cx="4248150" cy="936625"/>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a:t>за организацию и осуществление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a:t>ТБ при эксплуатации, учебном и боевом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a:t>применении вооружения и техники</a:t>
            </a:r>
            <a:endParaRPr lang="en-GB" sz="1600" b="1" dirty="0">
              <a:solidFill>
                <a:srgbClr val="000000"/>
              </a:solidFill>
              <a:effectLst>
                <a:outerShdw blurRad="38100" dist="38100" dir="2700000" algn="tl">
                  <a:srgbClr val="FFFFFF"/>
                </a:outerShdw>
              </a:effectLst>
              <a:cs typeface="Lucida Sans Unicode" pitchFamily="34" charset="0"/>
            </a:endParaRPr>
          </a:p>
        </p:txBody>
      </p:sp>
      <p:sp>
        <p:nvSpPr>
          <p:cNvPr id="8199" name="Line 15"/>
          <p:cNvSpPr>
            <a:spLocks noChangeShapeType="1"/>
          </p:cNvSpPr>
          <p:nvPr/>
        </p:nvSpPr>
        <p:spPr bwMode="auto">
          <a:xfrm>
            <a:off x="2195513" y="2060575"/>
            <a:ext cx="0" cy="360363"/>
          </a:xfrm>
          <a:prstGeom prst="line">
            <a:avLst/>
          </a:prstGeom>
          <a:noFill/>
          <a:ln w="38100">
            <a:solidFill>
              <a:schemeClr val="tx1"/>
            </a:solidFill>
            <a:round/>
            <a:headEnd/>
            <a:tailEnd type="triangle" w="lg" len="lg"/>
          </a:ln>
        </p:spPr>
        <p:txBody>
          <a:bodyPr/>
          <a:lstStyle/>
          <a:p>
            <a:endParaRPr lang="ru-RU"/>
          </a:p>
        </p:txBody>
      </p:sp>
      <p:sp>
        <p:nvSpPr>
          <p:cNvPr id="21" name="AutoShape 3"/>
          <p:cNvSpPr>
            <a:spLocks noChangeArrowheads="1"/>
          </p:cNvSpPr>
          <p:nvPr/>
        </p:nvSpPr>
        <p:spPr bwMode="auto">
          <a:xfrm>
            <a:off x="34925" y="3644900"/>
            <a:ext cx="4537075" cy="3213100"/>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lstStyle/>
          <a:p>
            <a:pPr algn="just">
              <a:defRPr/>
            </a:pPr>
            <a:r>
              <a:rPr lang="ru-RU" sz="1500" b="1" dirty="0"/>
              <a:t>- проводить со всем л/с инструктаж </a:t>
            </a:r>
          </a:p>
          <a:p>
            <a:pPr algn="just">
              <a:defRPr/>
            </a:pPr>
            <a:r>
              <a:rPr lang="ru-RU" sz="1500" b="1" dirty="0"/>
              <a:t>перед занятиями и работами в составе </a:t>
            </a:r>
          </a:p>
          <a:p>
            <a:pPr algn="just">
              <a:defRPr/>
            </a:pPr>
            <a:r>
              <a:rPr lang="ru-RU" sz="1500" b="1" dirty="0"/>
              <a:t>подразделения;</a:t>
            </a:r>
          </a:p>
          <a:p>
            <a:pPr algn="just">
              <a:buFontTx/>
              <a:buChar char="-"/>
              <a:defRPr/>
            </a:pPr>
            <a:r>
              <a:rPr lang="ru-RU" sz="1500" b="1" dirty="0"/>
              <a:t> лично проверять знание правил и ТБ и </a:t>
            </a:r>
          </a:p>
          <a:p>
            <a:pPr algn="just">
              <a:defRPr/>
            </a:pPr>
            <a:r>
              <a:rPr lang="ru-RU" sz="1500" b="1" dirty="0"/>
              <a:t>выполнение их в/сл подразделения</a:t>
            </a:r>
            <a:r>
              <a:rPr lang="ru-RU" sz="1500" dirty="0"/>
              <a:t>;</a:t>
            </a:r>
          </a:p>
          <a:p>
            <a:pPr algn="just">
              <a:buFontTx/>
              <a:buChar char="-"/>
              <a:defRPr/>
            </a:pPr>
            <a:r>
              <a:rPr lang="ru-RU" sz="1500" b="1" dirty="0"/>
              <a:t>своевременно истребовать средства </a:t>
            </a:r>
          </a:p>
          <a:p>
            <a:pPr algn="just">
              <a:defRPr/>
            </a:pPr>
            <a:r>
              <a:rPr lang="ru-RU" sz="1500" b="1" dirty="0"/>
              <a:t>защиты, организовывать их хранение и </a:t>
            </a:r>
          </a:p>
          <a:p>
            <a:pPr algn="just">
              <a:defRPr/>
            </a:pPr>
            <a:r>
              <a:rPr lang="ru-RU" sz="1500" b="1" dirty="0"/>
              <a:t>ремонт;</a:t>
            </a:r>
          </a:p>
          <a:p>
            <a:pPr algn="just">
              <a:defRPr/>
            </a:pPr>
            <a:r>
              <a:rPr lang="ru-RU" sz="1500" b="1" dirty="0"/>
              <a:t>- расследовать несчастные случаи и </a:t>
            </a:r>
          </a:p>
          <a:p>
            <a:pPr algn="just">
              <a:defRPr/>
            </a:pPr>
            <a:r>
              <a:rPr lang="ru-RU" sz="1500" b="1" dirty="0"/>
              <a:t>анализировать причины их возникновения,</a:t>
            </a:r>
          </a:p>
          <a:p>
            <a:pPr algn="just">
              <a:defRPr/>
            </a:pPr>
            <a:r>
              <a:rPr lang="ru-RU" sz="1500" b="1" dirty="0"/>
              <a:t>докладывать вышестоящему начальству;</a:t>
            </a:r>
          </a:p>
          <a:p>
            <a:pPr algn="just">
              <a:defRPr/>
            </a:pPr>
            <a:r>
              <a:rPr lang="ru-RU" sz="1500" b="1" dirty="0"/>
              <a:t>- изучать и постоянно требовать от л/с </a:t>
            </a:r>
          </a:p>
          <a:p>
            <a:pPr algn="just">
              <a:defRPr/>
            </a:pPr>
            <a:r>
              <a:rPr lang="ru-RU" sz="1500" b="1" dirty="0"/>
              <a:t>выполнения правил пожарной безопасности</a:t>
            </a:r>
          </a:p>
          <a:p>
            <a:pPr>
              <a:defRPr/>
            </a:pPr>
            <a:endParaRPr lang="en-GB" b="1" dirty="0">
              <a:solidFill>
                <a:srgbClr val="000000"/>
              </a:solidFill>
              <a:effectLst>
                <a:outerShdw blurRad="38100" dist="38100" dir="2700000" algn="tl">
                  <a:srgbClr val="FFFFFF"/>
                </a:outerShdw>
              </a:effectLst>
              <a:cs typeface="Lucida Sans Unicode" pitchFamily="34" charset="0"/>
            </a:endParaRPr>
          </a:p>
        </p:txBody>
      </p:sp>
      <p:sp>
        <p:nvSpPr>
          <p:cNvPr id="22" name="AutoShape 3"/>
          <p:cNvSpPr>
            <a:spLocks noChangeArrowheads="1"/>
          </p:cNvSpPr>
          <p:nvPr/>
        </p:nvSpPr>
        <p:spPr bwMode="auto">
          <a:xfrm>
            <a:off x="4643438" y="3644900"/>
            <a:ext cx="4429125" cy="3213100"/>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lstStyle/>
          <a:p>
            <a:pPr algn="ctr">
              <a:buFontTx/>
              <a:buChar char="-"/>
              <a:defRPr/>
            </a:pPr>
            <a:r>
              <a:rPr lang="ru-RU" sz="1500" b="1" dirty="0"/>
              <a:t> </a:t>
            </a:r>
          </a:p>
          <a:p>
            <a:pPr algn="ctr">
              <a:buFontTx/>
              <a:buChar char="-"/>
              <a:defRPr/>
            </a:pPr>
            <a:r>
              <a:rPr lang="ru-RU" sz="1500" b="1" dirty="0"/>
              <a:t>знать требования безопасности, проверять </a:t>
            </a:r>
          </a:p>
          <a:p>
            <a:pPr algn="ctr">
              <a:defRPr/>
            </a:pPr>
            <a:r>
              <a:rPr lang="ru-RU" sz="1500" b="1" dirty="0"/>
              <a:t>знания их у л/с экипажа (отделения) и </a:t>
            </a:r>
          </a:p>
          <a:p>
            <a:pPr algn="ctr">
              <a:defRPr/>
            </a:pPr>
            <a:r>
              <a:rPr lang="ru-RU" sz="1500" b="1" dirty="0"/>
              <a:t>требовать их выполнения при проведении </a:t>
            </a:r>
          </a:p>
          <a:p>
            <a:pPr algn="ctr">
              <a:defRPr/>
            </a:pPr>
            <a:r>
              <a:rPr lang="ru-RU" sz="1500" b="1" dirty="0"/>
              <a:t>любых работ и занятий с вооружением и </a:t>
            </a:r>
          </a:p>
          <a:p>
            <a:pPr algn="ctr">
              <a:defRPr/>
            </a:pPr>
            <a:r>
              <a:rPr lang="ru-RU" sz="1500" b="1" dirty="0"/>
              <a:t>техникой;</a:t>
            </a:r>
          </a:p>
          <a:p>
            <a:pPr algn="ctr">
              <a:defRPr/>
            </a:pPr>
            <a:r>
              <a:rPr lang="ru-RU" sz="1500" b="1" dirty="0"/>
              <a:t>- организовывать и оказывать первую </a:t>
            </a:r>
          </a:p>
          <a:p>
            <a:pPr algn="ctr">
              <a:defRPr/>
            </a:pPr>
            <a:r>
              <a:rPr lang="ru-RU" sz="1500" b="1" dirty="0"/>
              <a:t>помощь пострадавшим при несчетных </a:t>
            </a:r>
          </a:p>
          <a:p>
            <a:pPr algn="ctr">
              <a:defRPr/>
            </a:pPr>
            <a:r>
              <a:rPr lang="ru-RU" sz="1500" b="1" dirty="0"/>
              <a:t>случаях;</a:t>
            </a:r>
          </a:p>
          <a:p>
            <a:pPr algn="ctr">
              <a:buFontTx/>
              <a:buChar char="-"/>
              <a:defRPr/>
            </a:pPr>
            <a:r>
              <a:rPr lang="ru-RU" sz="1500" b="1" dirty="0"/>
              <a:t> правильно хранить и использовать </a:t>
            </a:r>
          </a:p>
          <a:p>
            <a:pPr algn="ctr">
              <a:defRPr/>
            </a:pPr>
            <a:r>
              <a:rPr lang="ru-RU" sz="1500" b="1" dirty="0"/>
              <a:t>огнегасящие средства.</a:t>
            </a:r>
          </a:p>
          <a:p>
            <a:pPr algn="ctr">
              <a:buClr>
                <a:srgbClr val="000000"/>
              </a:buClr>
              <a:buSzPct val="100000"/>
              <a:buFont typeface="Times New Roman" pitchFamily="18" charset="0"/>
              <a:buNone/>
              <a:defRPr/>
            </a:pPr>
            <a:endParaRPr lang="en-GB" b="1" dirty="0">
              <a:solidFill>
                <a:srgbClr val="000000"/>
              </a:solidFill>
              <a:effectLst>
                <a:outerShdw blurRad="38100" dist="38100" dir="2700000" algn="tl">
                  <a:srgbClr val="FFFFFF"/>
                </a:outerShdw>
              </a:effectLst>
              <a:cs typeface="Lucida Sans Unicode" pitchFamily="34" charset="0"/>
            </a:endParaRPr>
          </a:p>
        </p:txBody>
      </p:sp>
      <p:sp>
        <p:nvSpPr>
          <p:cNvPr id="23" name="AutoShape 2"/>
          <p:cNvSpPr>
            <a:spLocks noChangeArrowheads="1"/>
          </p:cNvSpPr>
          <p:nvPr/>
        </p:nvSpPr>
        <p:spPr bwMode="auto">
          <a:xfrm>
            <a:off x="5219700" y="1341438"/>
            <a:ext cx="2808288" cy="719137"/>
          </a:xfrm>
          <a:prstGeom prst="roundRect">
            <a:avLst>
              <a:gd name="adj" fmla="val 16667"/>
            </a:avLst>
          </a:prstGeom>
          <a:solidFill>
            <a:srgbClr val="FFC0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effectLst>
                  <a:outerShdw blurRad="38100" dist="38100" dir="2700000" algn="tl">
                    <a:srgbClr val="FFFFFF"/>
                  </a:outerShdw>
                </a:effectLst>
                <a:ea typeface="Lucida Sans Unicode" pitchFamily="34" charset="0"/>
                <a:cs typeface="Lucida Sans Unicode" pitchFamily="34" charset="0"/>
              </a:rPr>
              <a:t>Командир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effectLst>
                  <a:outerShdw blurRad="38100" dist="38100" dir="2700000" algn="tl">
                    <a:srgbClr val="FFFFFF"/>
                  </a:outerShdw>
                </a:effectLst>
                <a:ea typeface="Lucida Sans Unicode" pitchFamily="34" charset="0"/>
                <a:cs typeface="Lucida Sans Unicode" pitchFamily="34" charset="0"/>
              </a:rPr>
              <a:t>отделения (экипажа)</a:t>
            </a:r>
            <a:endParaRPr lang="en-GB" sz="2000" b="1">
              <a:solidFill>
                <a:srgbClr val="000000"/>
              </a:solidFill>
              <a:effectLst>
                <a:outerShdw blurRad="38100" dist="38100" dir="2700000" algn="tl">
                  <a:srgbClr val="FFFFFF"/>
                </a:outerShdw>
              </a:effectLst>
              <a:ea typeface="Lucida Sans Unicode" pitchFamily="34" charset="0"/>
              <a:cs typeface="Lucida Sans Unicode" pitchFamily="34" charset="0"/>
            </a:endParaRPr>
          </a:p>
        </p:txBody>
      </p:sp>
      <p:sp>
        <p:nvSpPr>
          <p:cNvPr id="8203" name="Line 15"/>
          <p:cNvSpPr>
            <a:spLocks noChangeShapeType="1"/>
          </p:cNvSpPr>
          <p:nvPr/>
        </p:nvSpPr>
        <p:spPr bwMode="auto">
          <a:xfrm>
            <a:off x="6659563" y="2060575"/>
            <a:ext cx="0" cy="360363"/>
          </a:xfrm>
          <a:prstGeom prst="line">
            <a:avLst/>
          </a:prstGeom>
          <a:noFill/>
          <a:ln w="38100">
            <a:solidFill>
              <a:schemeClr val="tx1"/>
            </a:solidFill>
            <a:round/>
            <a:headEnd/>
            <a:tailEnd type="triangle" w="lg" len="lg"/>
          </a:ln>
        </p:spPr>
        <p:txBody>
          <a:bodyPr/>
          <a:lstStyle/>
          <a:p>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4213" y="476250"/>
            <a:ext cx="8001000" cy="649288"/>
          </a:xfrm>
          <a:effectLst>
            <a:outerShdw blurRad="50800" dist="38100" dir="2700000" algn="tl" rotWithShape="0">
              <a:prstClr val="black">
                <a:alpha val="40000"/>
              </a:prstClr>
            </a:outerShdw>
          </a:effectLst>
        </p:spPr>
        <p:txBody>
          <a:bodyPr/>
          <a:lstStyle/>
          <a:p>
            <a:pPr algn="ctr" eaLnBrk="1" hangingPunct="1">
              <a:defRPr/>
            </a:pPr>
            <a:r>
              <a:rPr lang="ru-RU" sz="2400" b="1" dirty="0" smtClean="0">
                <a:solidFill>
                  <a:schemeClr val="accent1"/>
                </a:solidFill>
                <a:effectLst>
                  <a:outerShdw blurRad="38100" dist="38100" dir="2700000" algn="tl">
                    <a:srgbClr val="000000"/>
                  </a:outerShdw>
                </a:effectLst>
                <a:latin typeface="Arial" pitchFamily="34" charset="0"/>
                <a:cs typeface="Arial" pitchFamily="34" charset="0"/>
              </a:rPr>
              <a:t>Общие положения требований безопасности</a:t>
            </a:r>
            <a:endParaRPr lang="ru-RU" sz="2400" b="1" dirty="0" smtClean="0">
              <a:solidFill>
                <a:schemeClr val="accent1"/>
              </a:solidFill>
              <a:effectLst>
                <a:outerShdw blurRad="38100" dist="38100" dir="2700000" algn="tl">
                  <a:srgbClr val="000000"/>
                </a:outerShdw>
              </a:effectLst>
              <a:latin typeface="Arial" charset="0"/>
            </a:endParaRPr>
          </a:p>
        </p:txBody>
      </p:sp>
      <p:sp>
        <p:nvSpPr>
          <p:cNvPr id="73731" name="Содержимое 2"/>
          <p:cNvSpPr>
            <a:spLocks noGrp="1"/>
          </p:cNvSpPr>
          <p:nvPr>
            <p:ph idx="4294967295"/>
          </p:nvPr>
        </p:nvSpPr>
        <p:spPr>
          <a:xfrm>
            <a:off x="179388" y="1412875"/>
            <a:ext cx="8785225" cy="5329238"/>
          </a:xfrm>
        </p:spPr>
        <p:txBody>
          <a:bodyPr/>
          <a:lstStyle/>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p:txBody>
      </p:sp>
      <p:sp>
        <p:nvSpPr>
          <p:cNvPr id="4" name="AutoShape 2"/>
          <p:cNvSpPr>
            <a:spLocks noChangeArrowheads="1"/>
          </p:cNvSpPr>
          <p:nvPr/>
        </p:nvSpPr>
        <p:spPr bwMode="auto">
          <a:xfrm>
            <a:off x="2843213" y="1484313"/>
            <a:ext cx="3600450" cy="1368425"/>
          </a:xfrm>
          <a:prstGeom prst="roundRect">
            <a:avLst>
              <a:gd name="adj" fmla="val 16667"/>
            </a:avLst>
          </a:prstGeom>
          <a:solidFill>
            <a:srgbClr val="FFC0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000000"/>
                </a:solidFill>
                <a:effectLst>
                  <a:outerShdw blurRad="38100" dist="38100" dir="2700000" algn="tl">
                    <a:srgbClr val="FFFFFF"/>
                  </a:outerShdw>
                </a:effectLst>
                <a:ea typeface="Lucida Sans Unicode" pitchFamily="34" charset="0"/>
                <a:cs typeface="Lucida Sans Unicode" pitchFamily="34" charset="0"/>
              </a:rPr>
              <a:t>Виды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000000"/>
                </a:solidFill>
                <a:effectLst>
                  <a:outerShdw blurRad="38100" dist="38100" dir="2700000" algn="tl">
                    <a:srgbClr val="FFFFFF"/>
                  </a:outerShdw>
                </a:effectLst>
                <a:ea typeface="Lucida Sans Unicode" pitchFamily="34" charset="0"/>
                <a:cs typeface="Lucida Sans Unicode" pitchFamily="34" charset="0"/>
              </a:rPr>
              <a:t>инструктажей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000000"/>
                </a:solidFill>
                <a:effectLst>
                  <a:outerShdw blurRad="38100" dist="38100" dir="2700000" algn="tl">
                    <a:srgbClr val="FFFFFF"/>
                  </a:outerShdw>
                </a:effectLst>
                <a:ea typeface="Lucida Sans Unicode" pitchFamily="34" charset="0"/>
                <a:cs typeface="Lucida Sans Unicode" pitchFamily="34" charset="0"/>
              </a:rPr>
              <a:t>по ТБ</a:t>
            </a:r>
            <a:endParaRPr lang="en-GB" sz="2800" b="1">
              <a:solidFill>
                <a:srgbClr val="000000"/>
              </a:solidFill>
              <a:effectLst>
                <a:outerShdw blurRad="38100" dist="38100" dir="2700000" algn="tl">
                  <a:srgbClr val="FFFFFF"/>
                </a:outerShdw>
              </a:effectLst>
              <a:ea typeface="Lucida Sans Unicode" pitchFamily="34" charset="0"/>
              <a:cs typeface="Lucida Sans Unicode" pitchFamily="34" charset="0"/>
            </a:endParaRPr>
          </a:p>
        </p:txBody>
      </p:sp>
      <p:sp>
        <p:nvSpPr>
          <p:cNvPr id="6" name="AutoShape 3"/>
          <p:cNvSpPr>
            <a:spLocks noChangeArrowheads="1"/>
          </p:cNvSpPr>
          <p:nvPr/>
        </p:nvSpPr>
        <p:spPr bwMode="auto">
          <a:xfrm>
            <a:off x="3100388" y="3213100"/>
            <a:ext cx="2736850" cy="1295400"/>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Первичный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на рабочем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месте</a:t>
            </a:r>
            <a:endParaRPr lang="en-GB" sz="2800" b="1" dirty="0">
              <a:solidFill>
                <a:srgbClr val="000000"/>
              </a:solidFill>
              <a:effectLst>
                <a:outerShdw blurRad="38100" dist="38100" dir="2700000" algn="tl">
                  <a:srgbClr val="FFFFFF"/>
                </a:outerShdw>
              </a:effectLst>
              <a:cs typeface="Lucida Sans Unicode" pitchFamily="34" charset="0"/>
            </a:endParaRPr>
          </a:p>
        </p:txBody>
      </p:sp>
      <p:sp>
        <p:nvSpPr>
          <p:cNvPr id="7" name="AutoShape 3"/>
          <p:cNvSpPr>
            <a:spLocks noChangeArrowheads="1"/>
          </p:cNvSpPr>
          <p:nvPr/>
        </p:nvSpPr>
        <p:spPr bwMode="auto">
          <a:xfrm>
            <a:off x="6084888" y="3213100"/>
            <a:ext cx="2879725" cy="1295400"/>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Периодический </a:t>
            </a:r>
          </a:p>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(повторный)</a:t>
            </a:r>
            <a:endParaRPr lang="en-GB" sz="2800" b="1" dirty="0">
              <a:solidFill>
                <a:srgbClr val="000000"/>
              </a:solidFill>
              <a:effectLst>
                <a:outerShdw blurRad="38100" dist="38100" dir="2700000" algn="tl">
                  <a:srgbClr val="FFFFFF"/>
                </a:outerShdw>
              </a:effectLst>
              <a:cs typeface="Lucida Sans Unicode" pitchFamily="34" charset="0"/>
            </a:endParaRPr>
          </a:p>
        </p:txBody>
      </p:sp>
      <p:sp>
        <p:nvSpPr>
          <p:cNvPr id="9" name="AutoShape 3"/>
          <p:cNvSpPr>
            <a:spLocks noChangeArrowheads="1"/>
          </p:cNvSpPr>
          <p:nvPr/>
        </p:nvSpPr>
        <p:spPr bwMode="auto">
          <a:xfrm>
            <a:off x="1116013" y="4868863"/>
            <a:ext cx="2879725" cy="1368425"/>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повседневный</a:t>
            </a:r>
            <a:endParaRPr lang="en-GB" sz="2800" b="1" dirty="0">
              <a:solidFill>
                <a:srgbClr val="000000"/>
              </a:solidFill>
              <a:effectLst>
                <a:outerShdw blurRad="38100" dist="38100" dir="2700000" algn="tl">
                  <a:srgbClr val="FFFFFF"/>
                </a:outerShdw>
              </a:effectLst>
              <a:cs typeface="Lucida Sans Unicode" pitchFamily="34" charset="0"/>
            </a:endParaRPr>
          </a:p>
        </p:txBody>
      </p:sp>
      <p:sp>
        <p:nvSpPr>
          <p:cNvPr id="12" name="AutoShape 3"/>
          <p:cNvSpPr>
            <a:spLocks noChangeArrowheads="1"/>
          </p:cNvSpPr>
          <p:nvPr/>
        </p:nvSpPr>
        <p:spPr bwMode="auto">
          <a:xfrm>
            <a:off x="5076825" y="4868863"/>
            <a:ext cx="2879725" cy="1368425"/>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внеплановый</a:t>
            </a:r>
            <a:endParaRPr lang="en-GB" sz="2800" b="1" dirty="0">
              <a:solidFill>
                <a:srgbClr val="000000"/>
              </a:solidFill>
              <a:effectLst>
                <a:outerShdw blurRad="38100" dist="38100" dir="2700000" algn="tl">
                  <a:srgbClr val="FFFFFF"/>
                </a:outerShdw>
              </a:effectLst>
              <a:cs typeface="Lucida Sans Unicode" pitchFamily="34" charset="0"/>
            </a:endParaRPr>
          </a:p>
        </p:txBody>
      </p:sp>
      <p:sp>
        <p:nvSpPr>
          <p:cNvPr id="7177" name="Line 15"/>
          <p:cNvSpPr>
            <a:spLocks noChangeShapeType="1"/>
          </p:cNvSpPr>
          <p:nvPr/>
        </p:nvSpPr>
        <p:spPr bwMode="auto">
          <a:xfrm>
            <a:off x="6372225" y="2781300"/>
            <a:ext cx="287338" cy="431800"/>
          </a:xfrm>
          <a:prstGeom prst="line">
            <a:avLst/>
          </a:prstGeom>
          <a:noFill/>
          <a:ln w="38100">
            <a:solidFill>
              <a:schemeClr val="tx1"/>
            </a:solidFill>
            <a:round/>
            <a:headEnd/>
            <a:tailEnd type="triangle" w="lg" len="lg"/>
          </a:ln>
        </p:spPr>
        <p:txBody>
          <a:bodyPr/>
          <a:lstStyle/>
          <a:p>
            <a:endParaRPr lang="ru-RU"/>
          </a:p>
        </p:txBody>
      </p:sp>
      <p:sp>
        <p:nvSpPr>
          <p:cNvPr id="7178" name="Line 15"/>
          <p:cNvSpPr>
            <a:spLocks noChangeShapeType="1"/>
          </p:cNvSpPr>
          <p:nvPr/>
        </p:nvSpPr>
        <p:spPr bwMode="auto">
          <a:xfrm flipH="1">
            <a:off x="2484438" y="2781300"/>
            <a:ext cx="431800" cy="431800"/>
          </a:xfrm>
          <a:prstGeom prst="line">
            <a:avLst/>
          </a:prstGeom>
          <a:noFill/>
          <a:ln w="38100">
            <a:solidFill>
              <a:schemeClr val="tx1"/>
            </a:solidFill>
            <a:round/>
            <a:headEnd/>
            <a:tailEnd type="triangle" w="lg" len="lg"/>
          </a:ln>
        </p:spPr>
        <p:txBody>
          <a:bodyPr/>
          <a:lstStyle/>
          <a:p>
            <a:endParaRPr lang="ru-RU"/>
          </a:p>
        </p:txBody>
      </p:sp>
      <p:sp>
        <p:nvSpPr>
          <p:cNvPr id="7179" name="Line 15"/>
          <p:cNvSpPr>
            <a:spLocks noChangeShapeType="1"/>
          </p:cNvSpPr>
          <p:nvPr/>
        </p:nvSpPr>
        <p:spPr bwMode="auto">
          <a:xfrm>
            <a:off x="4500563" y="2870200"/>
            <a:ext cx="0" cy="360363"/>
          </a:xfrm>
          <a:prstGeom prst="line">
            <a:avLst/>
          </a:prstGeom>
          <a:noFill/>
          <a:ln w="38100">
            <a:solidFill>
              <a:schemeClr val="tx1"/>
            </a:solidFill>
            <a:round/>
            <a:headEnd/>
            <a:tailEnd type="triangle" w="lg" len="lg"/>
          </a:ln>
        </p:spPr>
        <p:txBody>
          <a:bodyPr/>
          <a:lstStyle/>
          <a:p>
            <a:endParaRPr lang="ru-RU"/>
          </a:p>
        </p:txBody>
      </p:sp>
      <p:sp>
        <p:nvSpPr>
          <p:cNvPr id="16" name="AutoShape 3"/>
          <p:cNvSpPr>
            <a:spLocks noChangeArrowheads="1"/>
          </p:cNvSpPr>
          <p:nvPr/>
        </p:nvSpPr>
        <p:spPr bwMode="auto">
          <a:xfrm>
            <a:off x="107950" y="3213100"/>
            <a:ext cx="2663825" cy="1295400"/>
          </a:xfrm>
          <a:prstGeom prst="roundRect">
            <a:avLst>
              <a:gd name="adj" fmla="val 16667"/>
            </a:avLst>
          </a:prstGeom>
          <a:solidFill>
            <a:srgbClr val="F17D09"/>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b="1" i="1" dirty="0"/>
              <a:t>вводный</a:t>
            </a:r>
            <a:endParaRPr lang="en-GB" sz="2800" b="1" dirty="0">
              <a:solidFill>
                <a:srgbClr val="000000"/>
              </a:solidFill>
              <a:effectLst>
                <a:outerShdw blurRad="38100" dist="38100" dir="2700000" algn="tl">
                  <a:srgbClr val="FFFFFF"/>
                </a:outerShdw>
              </a:effectLst>
              <a:cs typeface="Lucida Sans Unicode" pitchFamily="34" charset="0"/>
            </a:endParaRPr>
          </a:p>
        </p:txBody>
      </p:sp>
      <p:sp>
        <p:nvSpPr>
          <p:cNvPr id="7181" name="Line 15"/>
          <p:cNvSpPr>
            <a:spLocks noChangeShapeType="1"/>
          </p:cNvSpPr>
          <p:nvPr/>
        </p:nvSpPr>
        <p:spPr bwMode="auto">
          <a:xfrm flipH="1">
            <a:off x="2843213" y="2852738"/>
            <a:ext cx="215900" cy="2016125"/>
          </a:xfrm>
          <a:prstGeom prst="line">
            <a:avLst/>
          </a:prstGeom>
          <a:noFill/>
          <a:ln w="38100">
            <a:solidFill>
              <a:schemeClr val="tx1"/>
            </a:solidFill>
            <a:round/>
            <a:headEnd/>
            <a:tailEnd type="triangle" w="lg" len="lg"/>
          </a:ln>
        </p:spPr>
        <p:txBody>
          <a:bodyPr/>
          <a:lstStyle/>
          <a:p>
            <a:endParaRPr lang="ru-RU"/>
          </a:p>
        </p:txBody>
      </p:sp>
      <p:sp>
        <p:nvSpPr>
          <p:cNvPr id="7182" name="Line 15"/>
          <p:cNvSpPr>
            <a:spLocks noChangeShapeType="1"/>
          </p:cNvSpPr>
          <p:nvPr/>
        </p:nvSpPr>
        <p:spPr bwMode="auto">
          <a:xfrm>
            <a:off x="5867400" y="2852738"/>
            <a:ext cx="217488" cy="2016125"/>
          </a:xfrm>
          <a:prstGeom prst="line">
            <a:avLst/>
          </a:prstGeom>
          <a:noFill/>
          <a:ln w="38100">
            <a:solidFill>
              <a:schemeClr val="tx1"/>
            </a:solidFill>
            <a:round/>
            <a:headEnd/>
            <a:tailEnd type="triangle" w="lg" len="lg"/>
          </a:ln>
        </p:spPr>
        <p:txBody>
          <a:bodyPr/>
          <a:lstStyle/>
          <a:p>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611560" y="2132856"/>
            <a:ext cx="7848872" cy="2736304"/>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r>
              <a:rPr lang="ru-RU" sz="2800" b="1" dirty="0" smtClean="0"/>
              <a:t>      </a:t>
            </a:r>
            <a:r>
              <a:rPr lang="ru-RU" sz="2400" dirty="0" smtClean="0"/>
              <a:t>Основные требования безопасности при работе личного состава на боевых машинах и автомобилях, их обслуживании и ремонте, при проведении учений и стрельб, на занятиях по вождению, при вытаскивании и буксировке машин. </a:t>
            </a:r>
          </a:p>
          <a:p>
            <a:pPr marL="514350" lvl="0" indent="-514350" algn="just"/>
            <a:endParaRPr lang="ru-RU" sz="2800" b="1" dirty="0" smtClean="0"/>
          </a:p>
        </p:txBody>
      </p:sp>
      <p:sp>
        <p:nvSpPr>
          <p:cNvPr id="7" name="Прямоугольник 6"/>
          <p:cNvSpPr/>
          <p:nvPr/>
        </p:nvSpPr>
        <p:spPr>
          <a:xfrm>
            <a:off x="179512" y="54868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2-й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esentacii.ru/documents_2/5db4d1e1186f0e980c6f6f31abd079c2/img4.jpg"/>
          <p:cNvPicPr>
            <a:picLocks noChangeAspect="1" noChangeArrowheads="1"/>
          </p:cNvPicPr>
          <p:nvPr/>
        </p:nvPicPr>
        <p:blipFill>
          <a:blip r:embed="rId2"/>
          <a:srcRect/>
          <a:stretch>
            <a:fillRect/>
          </a:stretch>
        </p:blipFill>
        <p:spPr bwMode="auto">
          <a:xfrm>
            <a:off x="0" y="8956"/>
            <a:ext cx="9144000" cy="68490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presentacii.ru/documents_2/5db4d1e1186f0e980c6f6f31abd079c2/img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01" y="13048"/>
            <a:ext cx="9144000" cy="6863417"/>
          </a:xfrm>
          <a:prstGeom prst="rect">
            <a:avLst/>
          </a:prstGeom>
        </p:spPr>
        <p:txBody>
          <a:bodyPr wrap="square">
            <a:spAutoFit/>
          </a:bodyPr>
          <a:lstStyle/>
          <a:p>
            <a:pPr algn="just">
              <a:lnSpc>
                <a:spcPts val="2200"/>
              </a:lnSpc>
            </a:pPr>
            <a:r>
              <a:rPr lang="ru-RU" sz="2000" dirty="0">
                <a:latin typeface="Times New Roman" panose="02020603050405020304" pitchFamily="18" charset="0"/>
                <a:cs typeface="Times New Roman" panose="02020603050405020304" pitchFamily="18" charset="0"/>
              </a:rPr>
              <a:t>К проведению всех видов занятий и практических работ допускаются только лица, знающие устройства и правила эксплуатации БТВТ в объеме «ТЕХНИЧЕСКОГО ОПИСАНИЯ И ИНСТРУКЦИИ ПО ЭКСПЛУАТАЦИИ».</a:t>
            </a:r>
          </a:p>
          <a:p>
            <a:pPr algn="just">
              <a:lnSpc>
                <a:spcPts val="2200"/>
              </a:lnSpc>
            </a:pPr>
            <a:r>
              <a:rPr lang="ru-RU" sz="2000" dirty="0">
                <a:latin typeface="Times New Roman" panose="02020603050405020304" pitchFamily="18" charset="0"/>
                <a:cs typeface="Times New Roman" panose="02020603050405020304" pitchFamily="18" charset="0"/>
              </a:rPr>
              <a:t>-Все виды работ проводить в определенной спецодежде и головных уборах, все пуговицы на одежде должны быть застегнуты.</a:t>
            </a:r>
          </a:p>
          <a:p>
            <a:pPr algn="just">
              <a:lnSpc>
                <a:spcPts val="2200"/>
              </a:lnSpc>
            </a:pPr>
            <a:r>
              <a:rPr lang="ru-RU" sz="2000" dirty="0">
                <a:latin typeface="Times New Roman" panose="02020603050405020304" pitchFamily="18" charset="0"/>
                <a:cs typeface="Times New Roman" panose="02020603050405020304" pitchFamily="18" charset="0"/>
              </a:rPr>
              <a:t>- На стоянках и остановках БТВТ должно быть всегда заторможено тормозом. Пускать двигатель только при выжатой и установленной на защелку педали остановочного тормоза и при нахождении рычага переключателя передач в нейтральном положении.</a:t>
            </a:r>
          </a:p>
          <a:p>
            <a:pPr algn="just">
              <a:lnSpc>
                <a:spcPts val="2200"/>
              </a:lnSpc>
            </a:pPr>
            <a:r>
              <a:rPr lang="ru-RU" sz="2000" dirty="0">
                <a:latin typeface="Times New Roman" panose="02020603050405020304" pitchFamily="18" charset="0"/>
                <a:cs typeface="Times New Roman" panose="02020603050405020304" pitchFamily="18" charset="0"/>
              </a:rPr>
              <a:t>- Пуск двигателя в работу рычагами управления выполнять только по команде руководителя.</a:t>
            </a:r>
          </a:p>
          <a:p>
            <a:pPr algn="just">
              <a:lnSpc>
                <a:spcPts val="2200"/>
              </a:lnSpc>
            </a:pPr>
            <a:r>
              <a:rPr lang="ru-RU" sz="2000" dirty="0">
                <a:latin typeface="Times New Roman" panose="02020603050405020304" pitchFamily="18" charset="0"/>
                <a:cs typeface="Times New Roman" panose="02020603050405020304" pitchFamily="18" charset="0"/>
              </a:rPr>
              <a:t>-Закрывать и открывать крышки люков только за рукоятки, предназначенные для этих целей. Открытые крышки люков должны быть застопорены.</a:t>
            </a:r>
          </a:p>
          <a:p>
            <a:pPr algn="just">
              <a:lnSpc>
                <a:spcPts val="2200"/>
              </a:lnSpc>
            </a:pPr>
            <a:r>
              <a:rPr lang="ru-RU" sz="2000" dirty="0">
                <a:latin typeface="Times New Roman" panose="02020603050405020304" pitchFamily="18" charset="0"/>
                <a:cs typeface="Times New Roman" panose="02020603050405020304" pitchFamily="18" charset="0"/>
              </a:rPr>
              <a:t>- Крыши над радиаторами поднимаются и опускаются усилиями двух человек.</a:t>
            </a:r>
          </a:p>
          <a:p>
            <a:pPr algn="just">
              <a:lnSpc>
                <a:spcPts val="2200"/>
              </a:lnSpc>
            </a:pPr>
            <a:r>
              <a:rPr lang="ru-RU" sz="2000" dirty="0" smtClean="0">
                <a:latin typeface="Times New Roman" panose="02020603050405020304" pitchFamily="18" charset="0"/>
                <a:cs typeface="Times New Roman" panose="02020603050405020304" pitchFamily="18" charset="0"/>
              </a:rPr>
              <a:t>- При приведении проверочных и регулировочных работ двигатель должен быть остановлен, АБ выключены.</a:t>
            </a:r>
          </a:p>
          <a:p>
            <a:pPr algn="just">
              <a:lnSpc>
                <a:spcPts val="2200"/>
              </a:lnSpc>
            </a:pPr>
            <a:r>
              <a:rPr lang="ru-RU" sz="2000" dirty="0" smtClean="0">
                <a:latin typeface="Times New Roman" panose="02020603050405020304" pitchFamily="18" charset="0"/>
                <a:cs typeface="Times New Roman" panose="02020603050405020304" pitchFamily="18" charset="0"/>
              </a:rPr>
              <a:t>- При проведении работ под машиной использовать специальные тележки и лежаки.</a:t>
            </a:r>
          </a:p>
          <a:p>
            <a:pPr algn="just">
              <a:lnSpc>
                <a:spcPts val="2200"/>
              </a:lnSpc>
            </a:pPr>
            <a:r>
              <a:rPr lang="ru-RU" sz="2000" dirty="0" smtClean="0">
                <a:latin typeface="Times New Roman" panose="02020603050405020304" pitchFamily="18" charset="0"/>
                <a:cs typeface="Times New Roman" panose="02020603050405020304" pitchFamily="18" charset="0"/>
              </a:rPr>
              <a:t>- Снятые узлы и агрегаты укладывать на специальные подставки или стеллажи, исключающие их опрокидывание.</a:t>
            </a:r>
          </a:p>
          <a:p>
            <a:pPr algn="just">
              <a:lnSpc>
                <a:spcPts val="2200"/>
              </a:lnSpc>
            </a:pPr>
            <a:r>
              <a:rPr lang="ru-RU" sz="2000" dirty="0" smtClean="0">
                <a:latin typeface="Times New Roman" panose="02020603050405020304" pitchFamily="18" charset="0"/>
                <a:cs typeface="Times New Roman" panose="02020603050405020304" pitchFamily="18" charset="0"/>
              </a:rPr>
              <a:t>- По окончании работ все снятые узлы должны быть установлены на свои места, а привод вентилятора системы охлаждения – включен.</a:t>
            </a:r>
          </a:p>
          <a:p>
            <a:pPr algn="just">
              <a:lnSpc>
                <a:spcPts val="2200"/>
              </a:lnSpc>
            </a:pPr>
            <a:r>
              <a:rPr lang="ru-RU" sz="2000" dirty="0" smtClean="0">
                <a:latin typeface="Times New Roman" panose="02020603050405020304" pitchFamily="18" charset="0"/>
                <a:cs typeface="Times New Roman" panose="02020603050405020304" pitchFamily="18" charset="0"/>
              </a:rPr>
              <a:t>- Снятые с БТВТ баллоны ППО хранить только в специальных закрытых помещениях.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01" y="13048"/>
            <a:ext cx="9144000" cy="7294305"/>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ЗАПРЕЩАЕТСЯ:</a:t>
            </a:r>
            <a:endParaRPr lang="ru-RU" sz="2400" dirty="0">
              <a:solidFill>
                <a:srgbClr val="FF0000"/>
              </a:solidFill>
              <a:latin typeface="Times New Roman" panose="02020603050405020304" pitchFamily="18" charset="0"/>
              <a:cs typeface="Times New Roman" panose="02020603050405020304" pitchFamily="18" charset="0"/>
            </a:endParaRPr>
          </a:p>
          <a:p>
            <a:pPr algn="just">
              <a:lnSpc>
                <a:spcPts val="2800"/>
              </a:lnSpc>
            </a:pPr>
            <a:r>
              <a:rPr lang="ru-RU" sz="2400" dirty="0">
                <a:latin typeface="Times New Roman" panose="02020603050405020304" pitchFamily="18" charset="0"/>
                <a:cs typeface="Times New Roman" panose="02020603050405020304" pitchFamily="18" charset="0"/>
              </a:rPr>
              <a:t>- пуск двигателя или подогревателя в закрытых помещениях без вентиляции;</a:t>
            </a:r>
          </a:p>
          <a:p>
            <a:pPr algn="just">
              <a:lnSpc>
                <a:spcPts val="2800"/>
              </a:lnSpc>
            </a:pPr>
            <a:r>
              <a:rPr lang="ru-RU" sz="2400" dirty="0">
                <a:latin typeface="Times New Roman" panose="02020603050405020304" pitchFamily="18" charset="0"/>
                <a:cs typeface="Times New Roman" panose="02020603050405020304" pitchFamily="18" charset="0"/>
              </a:rPr>
              <a:t>- пуск двигателя при нахождении рычага переключения ступеней привода вентилятора в нейтральном положении;</a:t>
            </a:r>
          </a:p>
          <a:p>
            <a:pPr algn="just">
              <a:lnSpc>
                <a:spcPts val="2800"/>
              </a:lnSpc>
            </a:pPr>
            <a:r>
              <a:rPr lang="ru-RU" sz="2400" dirty="0">
                <a:latin typeface="Times New Roman" panose="02020603050405020304" pitchFamily="18" charset="0"/>
                <a:cs typeface="Times New Roman" panose="02020603050405020304" pitchFamily="18" charset="0"/>
              </a:rPr>
              <a:t>- включать кнопки «СТАРТЕР» и «МЗН» запуска буксира во время работы двигателя, а также ранее, чем через 5 секунд после его остановки;</a:t>
            </a:r>
          </a:p>
          <a:p>
            <a:pPr algn="just">
              <a:lnSpc>
                <a:spcPts val="2800"/>
              </a:lnSpc>
            </a:pPr>
            <a:r>
              <a:rPr lang="ru-RU" sz="2400" dirty="0">
                <a:latin typeface="Times New Roman" panose="02020603050405020304" pitchFamily="18" charset="0"/>
                <a:cs typeface="Times New Roman" panose="02020603050405020304" pitchFamily="18" charset="0"/>
              </a:rPr>
              <a:t>- поднимать крышу над трансмиссией на угол больше угла, соответствующего фиксированному положению рычагов подъема крыши;</a:t>
            </a:r>
          </a:p>
          <a:p>
            <a:pPr algn="just">
              <a:lnSpc>
                <a:spcPts val="2800"/>
              </a:lnSpc>
            </a:pPr>
            <a:r>
              <a:rPr lang="ru-RU" sz="2400" dirty="0">
                <a:latin typeface="Times New Roman" panose="02020603050405020304" pitchFamily="18" charset="0"/>
                <a:cs typeface="Times New Roman" panose="02020603050405020304" pitchFamily="18" charset="0"/>
              </a:rPr>
              <a:t>- начинать работу в силовом отделении без установленных штанг между корпусом и крышами;</a:t>
            </a:r>
          </a:p>
          <a:p>
            <a:pPr algn="just">
              <a:lnSpc>
                <a:spcPts val="2800"/>
              </a:lnSpc>
            </a:pPr>
            <a:r>
              <a:rPr lang="ru-RU" sz="2400" dirty="0">
                <a:latin typeface="Times New Roman" panose="02020603050405020304" pitchFamily="18" charset="0"/>
                <a:cs typeface="Times New Roman" panose="02020603050405020304" pitchFamily="18" charset="0"/>
              </a:rPr>
              <a:t>- удерживать лом за конец при переводе отвала для самоокапывания в рабочее положение;</a:t>
            </a:r>
          </a:p>
          <a:p>
            <a:pPr algn="just">
              <a:lnSpc>
                <a:spcPts val="2800"/>
              </a:lnSpc>
            </a:pPr>
            <a:r>
              <a:rPr lang="ru-RU" sz="2400" dirty="0">
                <a:latin typeface="Times New Roman" panose="02020603050405020304" pitchFamily="18" charset="0"/>
                <a:cs typeface="Times New Roman" panose="02020603050405020304" pitchFamily="18" charset="0"/>
              </a:rPr>
              <a:t>- баллоны воздушной системы и ручные огнетушители, снятые с БТВТ, укладывать в местах, незащищенных от воздействия солнечных лучей, а также на расстояние менее 1 м от радиаторов и других приборов отопления.</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942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3508" y="402113"/>
            <a:ext cx="8856984" cy="5976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b="1" dirty="0">
                <a:solidFill>
                  <a:srgbClr val="FF0000"/>
                </a:solidFill>
              </a:rPr>
              <a:t>Тема № </a:t>
            </a:r>
            <a:r>
              <a:rPr lang="ru-RU" sz="2200" b="1" dirty="0" smtClean="0">
                <a:solidFill>
                  <a:srgbClr val="FF0000"/>
                </a:solidFill>
              </a:rPr>
              <a:t>1.</a:t>
            </a:r>
          </a:p>
          <a:p>
            <a:pPr algn="ctr"/>
            <a:r>
              <a:rPr lang="ru-RU" sz="2200" b="1" dirty="0"/>
              <a:t>Основные положения по охране труда, требования безопасности при действиях с вооружением и работе на технике.</a:t>
            </a:r>
            <a:endParaRPr lang="ru-RU" sz="2200" b="1" dirty="0" smtClean="0"/>
          </a:p>
          <a:p>
            <a:pPr algn="ctr"/>
            <a:r>
              <a:rPr lang="ru-RU" sz="2200" b="1" dirty="0" smtClean="0">
                <a:solidFill>
                  <a:srgbClr val="FF0000"/>
                </a:solidFill>
              </a:rPr>
              <a:t> Занятие 1.</a:t>
            </a:r>
          </a:p>
          <a:p>
            <a:pPr algn="ctr"/>
            <a:r>
              <a:rPr lang="ru-RU" sz="2200" b="1" dirty="0" smtClean="0"/>
              <a:t> </a:t>
            </a:r>
            <a:r>
              <a:rPr lang="ru-RU" sz="2200" b="1" dirty="0"/>
              <a:t>Требование уставов ВС по сохранению здоровья военнослужащих и предупреждению травматизма. Организация охраны труда в подразделениях при работе личного состава с вооружением и техникой. Обязанности командиров отделений по организации техники безопасности. Мероприятия по предупреждению несчастных </a:t>
            </a:r>
            <a:r>
              <a:rPr lang="ru-RU" sz="2200" b="1" dirty="0" smtClean="0"/>
              <a:t>случаев,  </a:t>
            </a:r>
            <a:r>
              <a:rPr lang="ru-RU" sz="2200" b="1" dirty="0"/>
              <a:t>основные положения по их расследованию и учету. Основные  требования безопасности при работе личного состава на боевых машинах и автомобилях, их  обслуживание и ремонте, при  проведении учений и стрельб, на занятиях по вождению, при вытаскивании и буксировке машин. Требования безопасности при работе в парках.  Основные  причины  возникновения пожаров, Средства тушения пожаров в частях, подразделениях и на технике.</a:t>
            </a:r>
          </a:p>
        </p:txBody>
      </p:sp>
    </p:spTree>
    <p:extLst>
      <p:ext uri="{BB962C8B-B14F-4D97-AF65-F5344CB8AC3E}">
        <p14:creationId xmlns:p14="http://schemas.microsoft.com/office/powerpoint/2010/main" val="164031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ediaryazan.ru/upload/iblock/c90/IMGP6182.JPG"/>
          <p:cNvPicPr>
            <a:picLocks noChangeAspect="1" noChangeArrowheads="1"/>
          </p:cNvPicPr>
          <p:nvPr/>
        </p:nvPicPr>
        <p:blipFill>
          <a:blip r:embed="rId2"/>
          <a:srcRect/>
          <a:stretch>
            <a:fillRect/>
          </a:stretch>
        </p:blipFill>
        <p:spPr bwMode="auto">
          <a:xfrm>
            <a:off x="-26054" y="0"/>
            <a:ext cx="9170054"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mediaryazan.ru/upload/iblock/de5/IMGP6177.JPG"/>
          <p:cNvPicPr>
            <a:picLocks noChangeAspect="1" noChangeArrowheads="1"/>
          </p:cNvPicPr>
          <p:nvPr/>
        </p:nvPicPr>
        <p:blipFill>
          <a:blip r:embed="rId2"/>
          <a:srcRect/>
          <a:stretch>
            <a:fillRect/>
          </a:stretch>
        </p:blipFill>
        <p:spPr bwMode="auto">
          <a:xfrm>
            <a:off x="-12596" y="0"/>
            <a:ext cx="9156596"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www.niann.ru/_data/objects/0043/2832/icon.jpg"/>
          <p:cNvPicPr>
            <a:picLocks noChangeAspect="1" noChangeArrowheads="1"/>
          </p:cNvPicPr>
          <p:nvPr/>
        </p:nvPicPr>
        <p:blipFill>
          <a:blip r:embed="rId2"/>
          <a:srcRect/>
          <a:stretch>
            <a:fillRect/>
          </a:stretch>
        </p:blipFill>
        <p:spPr bwMode="auto">
          <a:xfrm>
            <a:off x="45590" y="0"/>
            <a:ext cx="909841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studfiles.net/html/2706/295/html_kzUXvObR8U.VBYz/img-iuaJQq.jpg"/>
          <p:cNvPicPr>
            <a:picLocks noChangeAspect="1" noChangeArrowheads="1"/>
          </p:cNvPicPr>
          <p:nvPr/>
        </p:nvPicPr>
        <p:blipFill>
          <a:blip r:embed="rId2"/>
          <a:srcRect/>
          <a:stretch>
            <a:fillRect/>
          </a:stretch>
        </p:blipFill>
        <p:spPr bwMode="auto">
          <a:xfrm>
            <a:off x="-14763" y="116632"/>
            <a:ext cx="9144000" cy="67413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24945"/>
          </a:xfrm>
          <a:prstGeom prst="rect">
            <a:avLst/>
          </a:prstGeom>
        </p:spPr>
        <p:txBody>
          <a:bodyPr wrap="square">
            <a:spAutoFit/>
          </a:bodyPr>
          <a:lstStyle/>
          <a:p>
            <a:pPr algn="just">
              <a:lnSpc>
                <a:spcPts val="2100"/>
              </a:lnSpc>
            </a:pPr>
            <a:r>
              <a:rPr lang="ru-RU" sz="2400" b="1" dirty="0">
                <a:solidFill>
                  <a:srgbClr val="FF0000"/>
                </a:solidFill>
                <a:latin typeface="Times New Roman" panose="02020603050405020304" pitchFamily="18" charset="0"/>
                <a:cs typeface="Times New Roman" panose="02020603050405020304" pitchFamily="18" charset="0"/>
              </a:rPr>
              <a:t>Меры и правила безопасности при обращении с ГСМ и техническими жидкостями</a:t>
            </a:r>
            <a:endParaRPr lang="ru-RU" sz="2400" dirty="0">
              <a:solidFill>
                <a:srgbClr val="FF0000"/>
              </a:solidFill>
              <a:latin typeface="Times New Roman" panose="02020603050405020304" pitchFamily="18" charset="0"/>
              <a:cs typeface="Times New Roman" panose="02020603050405020304" pitchFamily="18" charset="0"/>
            </a:endParaRPr>
          </a:p>
          <a:p>
            <a:pPr algn="just">
              <a:lnSpc>
                <a:spcPts val="2100"/>
              </a:lnSpc>
            </a:pPr>
            <a:r>
              <a:rPr lang="ru-RU" sz="2400" dirty="0">
                <a:latin typeface="Times New Roman" panose="02020603050405020304" pitchFamily="18" charset="0"/>
                <a:cs typeface="Times New Roman" panose="02020603050405020304" pitchFamily="18" charset="0"/>
              </a:rPr>
              <a:t>. Не разрешается заправлять БМП из АТМЗ (АТЗ), если у него негерметичны выпускные коллекторы и патрубки, оборвана цепь заземления, повреждено электрооборудование, нет огнетушителя.</a:t>
            </a:r>
          </a:p>
          <a:p>
            <a:pPr algn="just">
              <a:lnSpc>
                <a:spcPts val="2100"/>
              </a:lnSpc>
            </a:pPr>
            <a:r>
              <a:rPr lang="ru-RU" sz="2400" dirty="0">
                <a:latin typeface="Times New Roman" panose="02020603050405020304" pitchFamily="18" charset="0"/>
                <a:cs typeface="Times New Roman" panose="02020603050405020304" pitchFamily="18" charset="0"/>
              </a:rPr>
              <a:t>2. Перед использованием для заправки агрегата МЗА-3 проверить исправность его электропроводки и выключателей.</a:t>
            </a:r>
          </a:p>
          <a:p>
            <a:pPr algn="just">
              <a:lnSpc>
                <a:spcPts val="2100"/>
              </a:lnSpc>
            </a:pPr>
            <a:r>
              <a:rPr lang="ru-RU" sz="2400" dirty="0">
                <a:latin typeface="Times New Roman" panose="02020603050405020304" pitchFamily="18" charset="0"/>
                <a:cs typeface="Times New Roman" panose="02020603050405020304" pitchFamily="18" charset="0"/>
              </a:rPr>
              <a:t>3. Перед работой с НОЖ и раствором трехкомпонентной присадки необходимо изучить их токсичные свойства и правила </a:t>
            </a:r>
            <a:r>
              <a:rPr lang="ru-RU" sz="2400" dirty="0" smtClean="0">
                <a:latin typeface="Times New Roman" panose="02020603050405020304" pitchFamily="18" charset="0"/>
                <a:cs typeface="Times New Roman" panose="02020603050405020304" pitchFamily="18" charset="0"/>
              </a:rPr>
              <a:t>работы.</a:t>
            </a:r>
            <a:endParaRPr lang="ru-RU" sz="2400" dirty="0">
              <a:latin typeface="Times New Roman" panose="02020603050405020304" pitchFamily="18" charset="0"/>
              <a:cs typeface="Times New Roman" panose="02020603050405020304" pitchFamily="18" charset="0"/>
            </a:endParaRPr>
          </a:p>
          <a:p>
            <a:pPr algn="just">
              <a:lnSpc>
                <a:spcPts val="2100"/>
              </a:lnSpc>
            </a:pPr>
            <a:r>
              <a:rPr lang="ru-RU" sz="2400" dirty="0">
                <a:latin typeface="Times New Roman" panose="02020603050405020304" pitchFamily="18" charset="0"/>
                <a:cs typeface="Times New Roman" panose="02020603050405020304" pitchFamily="18" charset="0"/>
              </a:rPr>
              <a:t>4. На таре, в которой хранятся НОЖ и раствор трехкомпонентной присадки должна быть четкая надпись краской «ЯД», «СМЕРТЕЛЬНО» – и поставлен знак, установленный для ядовитых веществ. Тара должна быть опломбирована.</a:t>
            </a:r>
          </a:p>
          <a:p>
            <a:pPr algn="just">
              <a:lnSpc>
                <a:spcPts val="2100"/>
              </a:lnSpc>
            </a:pPr>
            <a:r>
              <a:rPr lang="ru-RU" sz="2400" dirty="0">
                <a:latin typeface="Times New Roman" panose="02020603050405020304" pitchFamily="18" charset="0"/>
                <a:cs typeface="Times New Roman" panose="02020603050405020304" pitchFamily="18" charset="0"/>
              </a:rPr>
              <a:t>5. Переливать НОЖ и воду с трехкомпонентной присадкой следует с помощью насосов и тары, специально выделенных для этой цели.</a:t>
            </a:r>
          </a:p>
          <a:p>
            <a:pPr algn="just">
              <a:lnSpc>
                <a:spcPts val="2100"/>
              </a:lnSpc>
            </a:pPr>
            <a:r>
              <a:rPr lang="ru-RU" sz="2400" dirty="0">
                <a:latin typeface="Times New Roman" panose="02020603050405020304" pitchFamily="18" charset="0"/>
                <a:cs typeface="Times New Roman" panose="02020603050405020304" pitchFamily="18" charset="0"/>
              </a:rPr>
              <a:t>6. После работы с ГСМ, растворами этиленгликоля и трехкомпонентной присадкой и перед приемом пищи нужно мыть руки теплой водой с мылом.</a:t>
            </a:r>
          </a:p>
          <a:p>
            <a:pPr algn="just">
              <a:lnSpc>
                <a:spcPts val="2100"/>
              </a:lnSpc>
            </a:pPr>
            <a:r>
              <a:rPr lang="ru-RU" sz="2400" b="1" dirty="0">
                <a:solidFill>
                  <a:srgbClr val="FF0000"/>
                </a:solidFill>
                <a:latin typeface="Times New Roman" panose="02020603050405020304" pitchFamily="18" charset="0"/>
                <a:cs typeface="Times New Roman" panose="02020603050405020304" pitchFamily="18" charset="0"/>
              </a:rPr>
              <a:t>ЗАПРЕЩАЕТСЯ:</a:t>
            </a:r>
            <a:r>
              <a:rPr lang="ru-RU" sz="2400" dirty="0">
                <a:latin typeface="Times New Roman" panose="02020603050405020304" pitchFamily="18" charset="0"/>
                <a:cs typeface="Times New Roman" panose="02020603050405020304" pitchFamily="18" charset="0"/>
              </a:rPr>
              <a:t>- сливать ГСМ и ядовитые технические жидкости на землю (пол), переносить и хранить в таре, не имеющей плотно закрывающихся крышек и пробок;</a:t>
            </a:r>
          </a:p>
          <a:p>
            <a:pPr algn="just">
              <a:lnSpc>
                <a:spcPts val="2100"/>
              </a:lnSpc>
            </a:pPr>
            <a:r>
              <a:rPr lang="ru-RU" sz="2400" dirty="0">
                <a:latin typeface="Times New Roman" panose="02020603050405020304" pitchFamily="18" charset="0"/>
                <a:cs typeface="Times New Roman" panose="02020603050405020304" pitchFamily="18" charset="0"/>
              </a:rPr>
              <a:t>- засасывать ГСМ и ядовитые технические жидкости ртом через шланг для переливания;</a:t>
            </a:r>
          </a:p>
          <a:p>
            <a:pPr algn="just">
              <a:lnSpc>
                <a:spcPts val="2100"/>
              </a:lnSpc>
            </a:pPr>
            <a:r>
              <a:rPr lang="ru-RU" sz="2400" dirty="0">
                <a:latin typeface="Times New Roman" panose="02020603050405020304" pitchFamily="18" charset="0"/>
                <a:cs typeface="Times New Roman" panose="02020603050405020304" pitchFamily="18" charset="0"/>
              </a:rPr>
              <a:t>- принимать пищу, пить, курить в помещениях, где проводились работы с ГСМ и ядовитыми техническими жидкостями.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571472" y="1214422"/>
            <a:ext cx="7848872" cy="4367978"/>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400" b="1" dirty="0" smtClean="0"/>
              <a:t>Требования безопасности при работах в парках. Основные причины возникновения пожаров. Средства тушения пожаров в частях, подразделениях и на технике. Основные правила и способы тушения пожаров, боевой техники, зданий, складов, требования безопасности при тушении пожаров.</a:t>
            </a:r>
            <a:endParaRPr lang="ru-RU" sz="2400" b="1" dirty="0"/>
          </a:p>
        </p:txBody>
      </p:sp>
      <p:sp>
        <p:nvSpPr>
          <p:cNvPr id="7" name="Прямоугольник 6"/>
          <p:cNvSpPr/>
          <p:nvPr/>
        </p:nvSpPr>
        <p:spPr>
          <a:xfrm>
            <a:off x="0" y="357166"/>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3-й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livelib.ru/selection/721183/1200x630/8f82/Ustavy_Vooruzhennyh_Sil_Rossijskoj_Federatsi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u.livelib.ru/selection/721183/1200x630/8f82/Ustavy_Vooruzhennyh_Sil_Rossijskoj_Federatsi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lh5.googleusercontent.com/DH3DZ9NekxYtSgsHm7rM-gJkPdL6K0b6XKD86arFB5BT17fR5TrFDw=w1200-h630-p"/>
          <p:cNvPicPr>
            <a:picLocks noChangeAspect="1" noChangeArrowheads="1"/>
          </p:cNvPicPr>
          <p:nvPr/>
        </p:nvPicPr>
        <p:blipFill>
          <a:blip r:embed="rId2"/>
          <a:srcRect/>
          <a:stretch>
            <a:fillRect/>
          </a:stretch>
        </p:blipFill>
        <p:spPr bwMode="auto">
          <a:xfrm>
            <a:off x="0" y="548680"/>
            <a:ext cx="9144000" cy="6309320"/>
          </a:xfrm>
          <a:prstGeom prst="rect">
            <a:avLst/>
          </a:prstGeom>
          <a:noFill/>
        </p:spPr>
      </p:pic>
      <p:sp>
        <p:nvSpPr>
          <p:cNvPr id="5" name="TextBox 4"/>
          <p:cNvSpPr txBox="1"/>
          <p:nvPr/>
        </p:nvSpPr>
        <p:spPr>
          <a:xfrm>
            <a:off x="8431" y="-21126"/>
            <a:ext cx="9144000" cy="2308324"/>
          </a:xfrm>
          <a:prstGeom prst="rect">
            <a:avLst/>
          </a:prstGeom>
          <a:solidFill>
            <a:schemeClr val="accent2">
              <a:lumMod val="40000"/>
              <a:lumOff val="60000"/>
            </a:schemeClr>
          </a:solidFill>
        </p:spPr>
        <p:txBody>
          <a:bodyPr wrap="square" rtlCol="0">
            <a:spAutoFit/>
          </a:bodyPr>
          <a:lstStyle/>
          <a:p>
            <a:r>
              <a:rPr lang="ru-RU" sz="2400" b="1" u="sng" dirty="0" smtClean="0">
                <a:solidFill>
                  <a:srgbClr val="FF0000"/>
                </a:solidFill>
                <a:latin typeface="Times New Roman" panose="02020603050405020304" pitchFamily="18" charset="0"/>
                <a:cs typeface="Times New Roman" panose="02020603050405020304" pitchFamily="18" charset="0"/>
              </a:rPr>
              <a:t>Обязанности военнослужащих определены в уставе внутренней службы Вооруженных Сил Российской Федерации.</a:t>
            </a:r>
            <a:br>
              <a:rPr lang="ru-RU" sz="2400" b="1" u="sng" dirty="0" smtClean="0">
                <a:solidFill>
                  <a:srgbClr val="FF0000"/>
                </a:solidFill>
                <a:latin typeface="Times New Roman" panose="02020603050405020304" pitchFamily="18" charset="0"/>
                <a:cs typeface="Times New Roman" panose="02020603050405020304" pitchFamily="18" charset="0"/>
              </a:rPr>
            </a:br>
            <a:r>
              <a:rPr lang="ru-RU" sz="2400" b="1" u="sng" dirty="0" smtClean="0">
                <a:solidFill>
                  <a:srgbClr val="FF0000"/>
                </a:solidFill>
                <a:latin typeface="Times New Roman" panose="02020603050405020304" pitchFamily="18" charset="0"/>
                <a:cs typeface="Times New Roman" panose="02020603050405020304" pitchFamily="18" charset="0"/>
              </a:rPr>
              <a:t>Статья УВС ВС РФ требуют:</a:t>
            </a:r>
            <a:r>
              <a:rPr lang="ru-RU" sz="2400" dirty="0" smtClean="0">
                <a:solidFill>
                  <a:srgbClr val="FF0000"/>
                </a:solidFill>
                <a:latin typeface="Times New Roman" panose="02020603050405020304" pitchFamily="18" charset="0"/>
                <a:cs typeface="Times New Roman" panose="02020603050405020304" pitchFamily="18" charset="0"/>
              </a:rPr>
              <a:t/>
            </a:r>
            <a:br>
              <a:rPr lang="ru-RU" sz="24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cs typeface="Times New Roman" panose="02020603050405020304" pitchFamily="18" charset="0"/>
              </a:rPr>
              <a:t>Ст.</a:t>
            </a:r>
            <a:r>
              <a:rPr lang="ru-RU" sz="2400" b="1" dirty="0" smtClean="0">
                <a:solidFill>
                  <a:srgbClr val="FF0000"/>
                </a:solidFill>
                <a:latin typeface="Times New Roman" panose="02020603050405020304" pitchFamily="18" charset="0"/>
                <a:cs typeface="Times New Roman" panose="02020603050405020304" pitchFamily="18" charset="0"/>
              </a:rPr>
              <a:t> 334.</a:t>
            </a:r>
            <a:r>
              <a:rPr lang="ru-RU" sz="2400" dirty="0" smtClean="0">
                <a:solidFill>
                  <a:srgbClr val="FF0000"/>
                </a:solidFill>
                <a:latin typeface="Times New Roman" panose="02020603050405020304" pitchFamily="18" charset="0"/>
                <a:cs typeface="Times New Roman" panose="02020603050405020304" pitchFamily="18" charset="0"/>
              </a:rPr>
              <a:t> Все военнослужащие обязаны знать и соблюдать требования пожарной безопасности на объектах полка и уметь обращаться со средствами пожаротушения.</a:t>
            </a:r>
            <a:endParaRPr lang="ru-RU"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2906"/>
            <a:ext cx="9144000" cy="6971139"/>
          </a:xfrm>
          <a:prstGeom prst="rect">
            <a:avLst/>
          </a:prstGeom>
        </p:spPr>
        <p:txBody>
          <a:bodyPr wrap="square">
            <a:spAutoFit/>
          </a:bodyPr>
          <a:lstStyle/>
          <a:p>
            <a:pPr algn="just"/>
            <a:r>
              <a:rPr lang="ru-RU" sz="2400" b="1" u="sng" dirty="0">
                <a:solidFill>
                  <a:srgbClr val="FF0000"/>
                </a:solidFill>
                <a:latin typeface="Times New Roman" panose="02020603050405020304" pitchFamily="18" charset="0"/>
                <a:cs typeface="Times New Roman" panose="02020603050405020304" pitchFamily="18" charset="0"/>
              </a:rPr>
              <a:t>Обязанности военнослужащих определены в уставе внутренней службы Вооруженных Сил Российской Федерации.</a:t>
            </a:r>
            <a:br>
              <a:rPr lang="ru-RU" sz="2400" b="1" u="sng" dirty="0">
                <a:solidFill>
                  <a:srgbClr val="FF0000"/>
                </a:solidFill>
                <a:latin typeface="Times New Roman" panose="02020603050405020304" pitchFamily="18" charset="0"/>
                <a:cs typeface="Times New Roman" panose="02020603050405020304" pitchFamily="18" charset="0"/>
              </a:rPr>
            </a:br>
            <a:r>
              <a:rPr lang="ru-RU" sz="2400" b="1" u="sng" dirty="0">
                <a:solidFill>
                  <a:srgbClr val="FF0000"/>
                </a:solidFill>
                <a:latin typeface="Times New Roman" panose="02020603050405020304" pitchFamily="18" charset="0"/>
                <a:cs typeface="Times New Roman" panose="02020603050405020304" pitchFamily="18" charset="0"/>
              </a:rPr>
              <a:t>Статья УВС ВС РФ требуют</a:t>
            </a:r>
            <a:r>
              <a:rPr lang="ru-RU" sz="2400" b="1" u="sng" dirty="0" smtClean="0">
                <a:solidFill>
                  <a:srgbClr val="FF0000"/>
                </a:solidFill>
                <a:latin typeface="Times New Roman" panose="02020603050405020304" pitchFamily="18" charset="0"/>
                <a:cs typeface="Times New Roman" panose="02020603050405020304" pitchFamily="18" charset="0"/>
              </a:rPr>
              <a:t>:</a:t>
            </a:r>
          </a:p>
          <a:p>
            <a:pPr algn="just">
              <a:lnSpc>
                <a:spcPts val="2500"/>
              </a:lnSpc>
            </a:pPr>
            <a:r>
              <a:rPr lang="ru-RU" sz="2400" dirty="0" smtClean="0">
                <a:latin typeface="Times New Roman" panose="02020603050405020304" pitchFamily="18" charset="0"/>
                <a:cs typeface="Times New Roman" panose="02020603050405020304" pitchFamily="18" charset="0"/>
              </a:rPr>
              <a:t>Ст</a:t>
            </a: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 334.</a:t>
            </a:r>
            <a:r>
              <a:rPr lang="ru-RU" sz="2400" dirty="0">
                <a:latin typeface="Times New Roman" panose="02020603050405020304" pitchFamily="18" charset="0"/>
                <a:cs typeface="Times New Roman" panose="02020603050405020304" pitchFamily="18" charset="0"/>
              </a:rPr>
              <a:t> Все военнослужащие обязаны знать и соблюдать требования пожарной безопасности на объектах полка и уметь обращаться со средствами пожаротушения</a:t>
            </a:r>
            <a:r>
              <a:rPr lang="ru-RU" sz="2400" dirty="0" smtClean="0">
                <a:latin typeface="Times New Roman" panose="02020603050405020304" pitchFamily="18" charset="0"/>
                <a:cs typeface="Times New Roman" panose="02020603050405020304" pitchFamily="18" charset="0"/>
              </a:rPr>
              <a:t>.</a:t>
            </a:r>
          </a:p>
          <a:p>
            <a:pPr algn="just">
              <a:lnSpc>
                <a:spcPts val="2500"/>
              </a:lnSpc>
            </a:pPr>
            <a:r>
              <a:rPr lang="ru-RU" sz="2400" dirty="0" smtClean="0">
                <a:latin typeface="Times New Roman" panose="02020603050405020304" pitchFamily="18" charset="0"/>
                <a:cs typeface="Times New Roman" panose="02020603050405020304" pitchFamily="18" charset="0"/>
              </a:rPr>
              <a:t>Военнослужащий </a:t>
            </a:r>
            <a:r>
              <a:rPr lang="ru-RU" sz="2400" dirty="0">
                <a:latin typeface="Times New Roman" panose="02020603050405020304" pitchFamily="18" charset="0"/>
                <a:cs typeface="Times New Roman" panose="02020603050405020304" pitchFamily="18" charset="0"/>
              </a:rPr>
              <a:t>при обнаружении пожара или признаков горения (задымление, запах гари, повышение температуры и т.п.) обязан незамедлительно принять меры по вызову пожарной команды и тушению пожара всеми имеющимися средствами, а также по спасению людей, сохранению вооружения, военной техники и другого военного имущества</a:t>
            </a:r>
            <a:r>
              <a:rPr lang="ru-RU" sz="2400" dirty="0" smtClean="0">
                <a:latin typeface="Times New Roman" panose="02020603050405020304" pitchFamily="18" charset="0"/>
                <a:cs typeface="Times New Roman" panose="02020603050405020304" pitchFamily="18" charset="0"/>
              </a:rPr>
              <a:t>.</a:t>
            </a:r>
          </a:p>
          <a:p>
            <a:pPr algn="just">
              <a:lnSpc>
                <a:spcPts val="2500"/>
              </a:lnSpc>
            </a:pPr>
            <a:r>
              <a:rPr lang="ru-RU" sz="2400" dirty="0" smtClean="0">
                <a:latin typeface="Times New Roman" panose="02020603050405020304" pitchFamily="18" charset="0"/>
                <a:cs typeface="Times New Roman" panose="02020603050405020304" pitchFamily="18" charset="0"/>
              </a:rPr>
              <a:t>Ст</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70.</a:t>
            </a:r>
            <a:r>
              <a:rPr lang="ru-RU" sz="2400" dirty="0">
                <a:latin typeface="Times New Roman" panose="02020603050405020304" pitchFamily="18" charset="0"/>
                <a:cs typeface="Times New Roman" panose="02020603050405020304" pitchFamily="18" charset="0"/>
              </a:rPr>
              <a:t> Военнослужащие </a:t>
            </a:r>
            <a:r>
              <a:rPr lang="ru-RU" sz="2400" dirty="0" smtClean="0">
                <a:latin typeface="Times New Roman" panose="02020603050405020304" pitchFamily="18" charset="0"/>
                <a:cs typeface="Times New Roman" panose="02020603050405020304" pitchFamily="18" charset="0"/>
              </a:rPr>
              <a:t>должны </a:t>
            </a:r>
            <a:r>
              <a:rPr lang="ru-RU" sz="2400" dirty="0">
                <a:latin typeface="Times New Roman" panose="02020603050405020304" pitchFamily="18" charset="0"/>
                <a:cs typeface="Times New Roman" panose="02020603050405020304" pitchFamily="18" charset="0"/>
              </a:rPr>
              <a:t>оказывать помощь гражданам при несчастных случаях, </a:t>
            </a:r>
            <a:r>
              <a:rPr lang="ru-RU" sz="2400" b="1" dirty="0">
                <a:latin typeface="Times New Roman" panose="02020603050405020304" pitchFamily="18" charset="0"/>
                <a:cs typeface="Times New Roman" panose="02020603050405020304" pitchFamily="18" charset="0"/>
              </a:rPr>
              <a:t>пожарах</a:t>
            </a:r>
            <a:r>
              <a:rPr lang="ru-RU" sz="2400" dirty="0">
                <a:latin typeface="Times New Roman" panose="02020603050405020304" pitchFamily="18" charset="0"/>
                <a:cs typeface="Times New Roman" panose="02020603050405020304" pitchFamily="18" charset="0"/>
              </a:rPr>
              <a:t> и других чрезвычайных ситуациях природного и техногенного характера</a:t>
            </a:r>
            <a:r>
              <a:rPr lang="ru-RU" sz="2400" dirty="0" smtClean="0">
                <a:latin typeface="Times New Roman" panose="02020603050405020304" pitchFamily="18" charset="0"/>
                <a:cs typeface="Times New Roman" panose="02020603050405020304" pitchFamily="18" charset="0"/>
              </a:rPr>
              <a:t>.</a:t>
            </a:r>
          </a:p>
          <a:p>
            <a:pPr algn="just">
              <a:lnSpc>
                <a:spcPts val="2500"/>
              </a:lnSpc>
            </a:pPr>
            <a:r>
              <a:rPr lang="ru-RU" sz="2400" dirty="0" smtClean="0">
                <a:latin typeface="Times New Roman" panose="02020603050405020304" pitchFamily="18" charset="0"/>
                <a:cs typeface="Times New Roman" panose="02020603050405020304" pitchFamily="18" charset="0"/>
              </a:rPr>
              <a:t>Ст</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202.</a:t>
            </a:r>
            <a:r>
              <a:rPr lang="ru-RU" sz="2400" dirty="0">
                <a:latin typeface="Times New Roman" panose="02020603050405020304" pitchFamily="18" charset="0"/>
                <a:cs typeface="Times New Roman" panose="02020603050405020304" pitchFamily="18" charset="0"/>
              </a:rPr>
              <a:t> На время отопительного сезона приказом командира полка для топки печей из числа солдат назначаются истопники, которые должны быть предварительно обучены правилам топки и ознакомлены с требованиями пожарной безопасности</a:t>
            </a:r>
            <a:r>
              <a:rPr lang="ru-RU" sz="2400" dirty="0" smtClean="0">
                <a:latin typeface="Times New Roman" panose="02020603050405020304" pitchFamily="18" charset="0"/>
                <a:cs typeface="Times New Roman" panose="02020603050405020304" pitchFamily="18" charset="0"/>
              </a:rPr>
              <a:t>.</a:t>
            </a:r>
          </a:p>
          <a:p>
            <a:pPr algn="just">
              <a:lnSpc>
                <a:spcPts val="2500"/>
              </a:lnSpc>
            </a:pPr>
            <a:r>
              <a:rPr lang="ru-RU" sz="2400" dirty="0" smtClean="0">
                <a:latin typeface="Times New Roman" panose="02020603050405020304" pitchFamily="18" charset="0"/>
                <a:cs typeface="Times New Roman" panose="02020603050405020304" pitchFamily="18" charset="0"/>
              </a:rPr>
              <a:t>Ст</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216.</a:t>
            </a:r>
            <a:r>
              <a:rPr lang="ru-RU" sz="2400" dirty="0">
                <a:latin typeface="Times New Roman" panose="02020603050405020304" pitchFamily="18" charset="0"/>
                <a:cs typeface="Times New Roman" panose="02020603050405020304" pitchFamily="18" charset="0"/>
              </a:rPr>
              <a:t> В каждом помещении назначается старший, который отвечает </a:t>
            </a:r>
            <a:r>
              <a:rPr lang="ru-RU" sz="2400" dirty="0" smtClean="0">
                <a:latin typeface="Times New Roman" panose="02020603050405020304" pitchFamily="18" charset="0"/>
                <a:cs typeface="Times New Roman" panose="02020603050405020304" pitchFamily="18" charset="0"/>
              </a:rPr>
              <a:t>за </a:t>
            </a:r>
            <a:r>
              <a:rPr lang="ru-RU" sz="2400" dirty="0">
                <a:latin typeface="Times New Roman" panose="02020603050405020304" pitchFamily="18" charset="0"/>
                <a:cs typeface="Times New Roman" panose="02020603050405020304" pitchFamily="18" charset="0"/>
              </a:rPr>
              <a:t>соблюдение требований пожарной безопасности</a:t>
            </a:r>
            <a:r>
              <a:rPr lang="ru-RU" sz="2400" dirty="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273" y="0"/>
            <a:ext cx="9144000" cy="6829755"/>
          </a:xfrm>
          <a:prstGeom prst="rect">
            <a:avLst/>
          </a:prstGeom>
        </p:spPr>
        <p:txBody>
          <a:bodyPr wrap="square">
            <a:spAutoFit/>
          </a:bodyPr>
          <a:lstStyle/>
          <a:p>
            <a:pPr algn="just">
              <a:lnSpc>
                <a:spcPts val="2100"/>
              </a:lnSpc>
            </a:pPr>
            <a:r>
              <a:rPr lang="ru-RU" sz="2400" dirty="0">
                <a:latin typeface="Times New Roman" panose="02020603050405020304" pitchFamily="18" charset="0"/>
                <a:cs typeface="Times New Roman" panose="02020603050405020304" pitchFamily="18" charset="0"/>
              </a:rPr>
              <a:t>- устраивать в подвальных помещениях зданий мастерские и склады, связанные с обработкой или хранением горючих жидкостей и сгораемых материалов;</a:t>
            </a:r>
          </a:p>
          <a:p>
            <a:pPr algn="just">
              <a:lnSpc>
                <a:spcPts val="2100"/>
              </a:lnSpc>
            </a:pPr>
            <a:r>
              <a:rPr lang="ru-RU" sz="2400" dirty="0">
                <a:latin typeface="Times New Roman" panose="02020603050405020304" pitchFamily="18" charset="0"/>
                <a:cs typeface="Times New Roman" panose="02020603050405020304" pitchFamily="18" charset="0"/>
              </a:rPr>
              <a:t>- преграждать доступ к средствам пожаротушения, электрощитам и </a:t>
            </a:r>
            <a:r>
              <a:rPr lang="ru-RU" sz="2400" dirty="0" err="1">
                <a:latin typeface="Times New Roman" panose="02020603050405020304" pitchFamily="18" charset="0"/>
                <a:cs typeface="Times New Roman" panose="02020603050405020304" pitchFamily="18" charset="0"/>
              </a:rPr>
              <a:t>электрорубильникам</a:t>
            </a:r>
            <a:r>
              <a:rPr lang="ru-RU" sz="2400" dirty="0">
                <a:latin typeface="Times New Roman" panose="02020603050405020304" pitchFamily="18" charset="0"/>
                <a:cs typeface="Times New Roman" panose="02020603050405020304" pitchFamily="18" charset="0"/>
              </a:rPr>
              <a:t>;</a:t>
            </a:r>
          </a:p>
          <a:p>
            <a:pPr marL="342900" indent="-342900" algn="just">
              <a:lnSpc>
                <a:spcPts val="2100"/>
              </a:lnSpc>
              <a:buFontTx/>
              <a:buChar char="-"/>
            </a:pPr>
            <a:r>
              <a:rPr lang="ru-RU" sz="2400" dirty="0">
                <a:latin typeface="Times New Roman" panose="02020603050405020304" pitchFamily="18" charset="0"/>
                <a:cs typeface="Times New Roman" panose="02020603050405020304" pitchFamily="18" charset="0"/>
              </a:rPr>
              <a:t>использовать не по назначению средства пожаротушения;</a:t>
            </a:r>
          </a:p>
          <a:p>
            <a:pPr algn="just">
              <a:lnSpc>
                <a:spcPts val="2100"/>
              </a:lnSpc>
            </a:pPr>
            <a:r>
              <a:rPr lang="ru-RU" sz="2400" dirty="0">
                <a:latin typeface="Times New Roman" panose="02020603050405020304" pitchFamily="18" charset="0"/>
                <a:cs typeface="Times New Roman" panose="02020603050405020304" pitchFamily="18" charset="0"/>
              </a:rPr>
              <a:t>- пользоваться неисправными электропроводкой и оборудованием; применять бытовые электронагревательные приборы без несгораемых подставок, а также заменять в распределительных щитках перегоревшие предохранители (пробки) проволокой и другими предметами;</a:t>
            </a:r>
          </a:p>
          <a:p>
            <a:pPr algn="just">
              <a:lnSpc>
                <a:spcPts val="2100"/>
              </a:lnSpc>
            </a:pPr>
            <a:r>
              <a:rPr lang="ru-RU" sz="2400" dirty="0">
                <a:latin typeface="Times New Roman" panose="02020603050405020304" pitchFamily="18" charset="0"/>
                <a:cs typeface="Times New Roman" panose="02020603050405020304" pitchFamily="18" charset="0"/>
              </a:rPr>
              <a:t>- обертывать электролампы бумагой и материей; заклеивать или закрывать провода обоями, плакатами и т.п.; применять для устройства осветительной электросети телефонные провода;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сдавать под охрану помещения (хранилища), не проверенные в отношении пожарной безопасности.</a:t>
            </a:r>
          </a:p>
          <a:p>
            <a:pPr algn="just">
              <a:lnSpc>
                <a:spcPts val="2100"/>
              </a:lnSpc>
            </a:pPr>
            <a:r>
              <a:rPr lang="ru-RU" sz="2400" dirty="0">
                <a:latin typeface="Times New Roman" panose="02020603050405020304" pitchFamily="18" charset="0"/>
                <a:cs typeface="Times New Roman" panose="02020603050405020304" pitchFamily="18" charset="0"/>
              </a:rPr>
              <a:t>В штабах, казармах, клубах и парках курение разрешается только в специально отведенных местах, безопасных в отношении пожарной безопасности и оборудованных вытяжной вентиляцией.</a:t>
            </a:r>
          </a:p>
          <a:p>
            <a:pPr algn="just">
              <a:lnSpc>
                <a:spcPts val="2100"/>
              </a:lnSpc>
            </a:pPr>
            <a:r>
              <a:rPr lang="ru-RU" sz="2400" dirty="0">
                <a:latin typeface="Times New Roman" panose="02020603050405020304" pitchFamily="18" charset="0"/>
                <a:cs typeface="Times New Roman" panose="02020603050405020304" pitchFamily="18" charset="0"/>
              </a:rPr>
              <a:t>Коридоры, проходы, основные и запасные выходы, лестничные клетки должны быть постоянно свободными и не должны загромождаться. Входные двери помещений </a:t>
            </a:r>
            <a:r>
              <a:rPr lang="ru-RU" sz="2400" dirty="0" smtClean="0">
                <a:latin typeface="Times New Roman" panose="02020603050405020304" pitchFamily="18" charset="0"/>
                <a:cs typeface="Times New Roman" panose="02020603050405020304" pitchFamily="18" charset="0"/>
              </a:rPr>
              <a:t>открываться </a:t>
            </a:r>
            <a:r>
              <a:rPr lang="ru-RU" sz="2400" dirty="0">
                <a:latin typeface="Times New Roman" panose="02020603050405020304" pitchFamily="18" charset="0"/>
                <a:cs typeface="Times New Roman" panose="02020603050405020304" pitchFamily="18" charset="0"/>
              </a:rPr>
              <a:t>наружу. </a:t>
            </a:r>
          </a:p>
          <a:p>
            <a:pPr algn="just">
              <a:lnSpc>
                <a:spcPts val="2100"/>
              </a:lnSpc>
            </a:pPr>
            <a:r>
              <a:rPr lang="ru-RU" sz="2400" dirty="0">
                <a:latin typeface="Times New Roman" panose="02020603050405020304" pitchFamily="18" charset="0"/>
                <a:cs typeface="Times New Roman" panose="02020603050405020304" pitchFamily="18" charset="0"/>
              </a:rPr>
              <a:t>Средства пожаротушения, водоемы, пожарные гидранты и краны должны быть исправны, а местонахождение их должно быть обозначено стандартными указателями.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273" y="0"/>
            <a:ext cx="9144000" cy="7171194"/>
          </a:xfrm>
          <a:prstGeom prst="rect">
            <a:avLst/>
          </a:prstGeom>
        </p:spPr>
        <p:txBody>
          <a:bodyPr wrap="square">
            <a:spAutoFit/>
          </a:bodyPr>
          <a:lstStyle/>
          <a:p>
            <a:pPr algn="just">
              <a:lnSpc>
                <a:spcPts val="2300"/>
              </a:lnSpc>
            </a:pPr>
            <a:r>
              <a:rPr lang="ru-RU" sz="2400" dirty="0">
                <a:latin typeface="Times New Roman" panose="02020603050405020304" pitchFamily="18" charset="0"/>
                <a:cs typeface="Times New Roman" panose="02020603050405020304" pitchFamily="18" charset="0"/>
              </a:rPr>
              <a:t>-Территория воинской части должна постоянно очищаться от мусора и сухой травы</a:t>
            </a:r>
            <a:r>
              <a:rPr lang="ru-RU" sz="2400" dirty="0" smtClean="0">
                <a:latin typeface="Times New Roman" panose="02020603050405020304" pitchFamily="18" charset="0"/>
                <a:cs typeface="Times New Roman" panose="02020603050405020304" pitchFamily="18" charset="0"/>
              </a:rPr>
              <a:t>.</a:t>
            </a:r>
          </a:p>
          <a:p>
            <a:pPr algn="just">
              <a:lnSpc>
                <a:spcPts val="2300"/>
              </a:lnSpc>
            </a:pP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Все хранилища, навесы, площадки с боеприпасами, цехи основного и вспомогательного производства, лаборатории, линии высокого напряжения, электростанции и трансформаторные подстанции, трубы котельных, водонапорные башни, склады горючего и смазочных материалов и другого военного имущества должны быть оборудованы </a:t>
            </a:r>
            <a:r>
              <a:rPr lang="ru-RU" sz="2400" dirty="0" err="1">
                <a:latin typeface="Times New Roman" panose="02020603050405020304" pitchFamily="18" charset="0"/>
                <a:cs typeface="Times New Roman" panose="02020603050405020304" pitchFamily="18" charset="0"/>
              </a:rPr>
              <a:t>молниезащитными</a:t>
            </a:r>
            <a:r>
              <a:rPr lang="ru-RU" sz="2400" dirty="0">
                <a:latin typeface="Times New Roman" panose="02020603050405020304" pitchFamily="18" charset="0"/>
                <a:cs typeface="Times New Roman" panose="02020603050405020304" pitchFamily="18" charset="0"/>
              </a:rPr>
              <a:t> устройствами и другими инженерными системами, обеспечивающими их </a:t>
            </a:r>
            <a:r>
              <a:rPr lang="ru-RU" sz="2400" dirty="0" err="1">
                <a:latin typeface="Times New Roman" panose="02020603050405020304" pitchFamily="18" charset="0"/>
                <a:cs typeface="Times New Roman" panose="02020603050405020304" pitchFamily="18" charset="0"/>
              </a:rPr>
              <a:t>пожаро</a:t>
            </a:r>
            <a:r>
              <a:rPr lang="ru-RU" sz="2400" dirty="0">
                <a:latin typeface="Times New Roman" panose="02020603050405020304" pitchFamily="18" charset="0"/>
                <a:cs typeface="Times New Roman" panose="02020603050405020304" pitchFamily="18" charset="0"/>
              </a:rPr>
              <a:t>- и взрывобезопасность в соответствии с требованиями действующих норм и правил</a:t>
            </a:r>
            <a:r>
              <a:rPr lang="ru-RU" sz="2400" dirty="0" smtClean="0">
                <a:latin typeface="Times New Roman" panose="02020603050405020304" pitchFamily="18" charset="0"/>
                <a:cs typeface="Times New Roman" panose="02020603050405020304" pitchFamily="18" charset="0"/>
              </a:rPr>
              <a:t>.</a:t>
            </a:r>
          </a:p>
          <a:p>
            <a:pPr algn="just">
              <a:lnSpc>
                <a:spcPts val="2300"/>
              </a:lnSpc>
            </a:pP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Подъезды к источникам пожарного водоснабжения, к зданиям и все проезды по территории должны быть всегда свободными для движения пожарных машин</a:t>
            </a:r>
            <a:r>
              <a:rPr lang="ru-RU" sz="2400" dirty="0" smtClean="0">
                <a:latin typeface="Times New Roman" panose="02020603050405020304" pitchFamily="18" charset="0"/>
                <a:cs typeface="Times New Roman" panose="02020603050405020304" pitchFamily="18" charset="0"/>
              </a:rPr>
              <a:t>.</a:t>
            </a:r>
          </a:p>
          <a:p>
            <a:pPr algn="just">
              <a:lnSpc>
                <a:spcPts val="2300"/>
              </a:lnSpc>
            </a:pP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целях пожарной безопасности запрещается: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разводить огонь ближе 50 м от строений, площадок с имуществом, вооружением и военной техникой, а также курить и применять приборы с открытым огнем в парках, хранилищах, ангарах и подобных им помещениях</a:t>
            </a:r>
            <a:r>
              <a:rPr lang="ru-RU" sz="2400" dirty="0" smtClean="0">
                <a:latin typeface="Times New Roman" panose="02020603050405020304" pitchFamily="18" charset="0"/>
                <a:cs typeface="Times New Roman" panose="02020603050405020304" pitchFamily="18" charset="0"/>
              </a:rPr>
              <a:t>;</a:t>
            </a:r>
          </a:p>
          <a:p>
            <a:pPr marL="342900" indent="-342900" algn="just">
              <a:lnSpc>
                <a:spcPts val="2300"/>
              </a:lnSpc>
              <a:buFontTx/>
              <a:buChar char="-"/>
            </a:pPr>
            <a:r>
              <a:rPr lang="ru-RU" sz="2400" dirty="0" smtClean="0">
                <a:latin typeface="Times New Roman" panose="02020603050405020304" pitchFamily="18" charset="0"/>
                <a:cs typeface="Times New Roman" panose="02020603050405020304" pitchFamily="18" charset="0"/>
              </a:rPr>
              <a:t>отогревать </a:t>
            </a:r>
            <a:r>
              <a:rPr lang="ru-RU" sz="2400" dirty="0">
                <a:latin typeface="Times New Roman" panose="02020603050405020304" pitchFamily="18" charset="0"/>
                <a:cs typeface="Times New Roman" panose="02020603050405020304" pitchFamily="18" charset="0"/>
              </a:rPr>
              <a:t>замерзшие водопроводные и другие трубы в </a:t>
            </a:r>
            <a:r>
              <a:rPr lang="ru-RU" sz="2400" dirty="0" err="1">
                <a:latin typeface="Times New Roman" panose="02020603050405020304" pitchFamily="18" charset="0"/>
                <a:cs typeface="Times New Roman" panose="02020603050405020304" pitchFamily="18" charset="0"/>
              </a:rPr>
              <a:t>паркахо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ткрытым</a:t>
            </a:r>
            <a:r>
              <a:rPr lang="ru-RU" sz="2400" dirty="0">
                <a:latin typeface="Times New Roman" panose="02020603050405020304" pitchFamily="18" charset="0"/>
                <a:cs typeface="Times New Roman" panose="02020603050405020304" pitchFamily="18" charset="0"/>
              </a:rPr>
              <a:t> огнем (факелами, паяльными лампами); отогревание труб и конструкций зданий производить только паром, горячей водой и другими безопасными средствами</a:t>
            </a:r>
            <a:r>
              <a:rPr lang="ru-RU" sz="2400" dirty="0" smtClean="0">
                <a:latin typeface="Times New Roman" panose="02020603050405020304" pitchFamily="18" charset="0"/>
                <a:cs typeface="Times New Roman" panose="02020603050405020304" pitchFamily="18" charset="0"/>
              </a:rPr>
              <a:t>;</a:t>
            </a:r>
          </a:p>
          <a:p>
            <a:pPr algn="just">
              <a:lnSpc>
                <a:spcPts val="2300"/>
              </a:lnSpc>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65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28662" y="500042"/>
            <a:ext cx="7181751" cy="461665"/>
          </a:xfrm>
          <a:prstGeom prst="rect">
            <a:avLst/>
          </a:prstGeom>
          <a:solidFill>
            <a:srgbClr val="C00000"/>
          </a:solidFill>
          <a:ln w="57150" cmpd="thickThin">
            <a:noFill/>
            <a:miter lim="800000"/>
            <a:headEnd/>
            <a:tailEnd/>
          </a:ln>
        </p:spPr>
        <p:txBody>
          <a:bodyPr wrap="square">
            <a:spAutoFit/>
          </a:bodyPr>
          <a:lstStyle/>
          <a:p>
            <a:pPr algn="ctr"/>
            <a:r>
              <a:rPr lang="ru-RU" sz="2400" b="1" dirty="0" smtClean="0">
                <a:solidFill>
                  <a:srgbClr val="FFFF00"/>
                </a:solidFill>
              </a:rPr>
              <a:t>Ознакомление с учебной дисциплиной</a:t>
            </a:r>
            <a:endParaRPr lang="ru-RU" altLang="ru-RU" sz="2400" b="1" dirty="0">
              <a:solidFill>
                <a:srgbClr val="FFFF00"/>
              </a:solidFill>
            </a:endParaRPr>
          </a:p>
        </p:txBody>
      </p:sp>
      <p:sp>
        <p:nvSpPr>
          <p:cNvPr id="40961" name="Rectangle 1"/>
          <p:cNvSpPr>
            <a:spLocks noChangeArrowheads="1"/>
          </p:cNvSpPr>
          <p:nvPr/>
        </p:nvSpPr>
        <p:spPr bwMode="auto">
          <a:xfrm>
            <a:off x="179512" y="1380688"/>
            <a:ext cx="5606934"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solidFill>
                  <a:srgbClr val="FF0000"/>
                </a:solidFill>
              </a:rPr>
              <a:t>Главной целью изучения дисциплины является: </a:t>
            </a:r>
            <a:r>
              <a:rPr lang="ru-RU" sz="1600" dirty="0" smtClean="0">
                <a:solidFill>
                  <a:srgbClr val="FF0000"/>
                </a:solidFill>
              </a:rPr>
              <a:t>-</a:t>
            </a:r>
            <a:r>
              <a:rPr lang="ru-RU" sz="1600" b="1" dirty="0" smtClean="0"/>
              <a:t>подготовка командиров отделений, младших специалистов мотострелковых (стрелковых) подразделений, знающих основы устройства и эксплуатации бронетанкового вооружения и техники (БТВТ)  мотострелковых (стрелковых) подразделений, умеющих практически выполнять работы по техническому обслуживанию и содержанию в боевой готовности, способных организовывать и обеспечить технически правильное использование и обслуживание машин в различных условиях боевой деятельности.</a:t>
            </a:r>
          </a:p>
          <a:p>
            <a:r>
              <a:rPr lang="ru-RU" sz="1600" b="1" dirty="0" smtClean="0"/>
              <a:t>В результате изучения программы по технической подготовке студенты должны</a:t>
            </a:r>
          </a:p>
          <a:p>
            <a:r>
              <a:rPr lang="ru-RU" sz="1600" b="1" i="1" dirty="0" smtClean="0"/>
              <a:t>Знать:</a:t>
            </a:r>
            <a:r>
              <a:rPr lang="ru-RU" sz="1600" b="1" dirty="0" smtClean="0"/>
              <a:t> назначение, тактико-технические и боевые характеристики; общее устройство боевой машины, основы эксплуатации; периодичность и объем работ по техническому обслуживанию боевой машины; причины и последствия эксплуатационных неисправностей и боевых повреждений; требования безопасности при техническом обслуживании и ремонте боевой машины.</a:t>
            </a:r>
          </a:p>
          <a:p>
            <a:r>
              <a:rPr lang="ru-RU" sz="1600" b="1" i="1" dirty="0" smtClean="0"/>
              <a:t>Уметь:</a:t>
            </a:r>
            <a:r>
              <a:rPr lang="ru-RU" sz="1600" b="1" dirty="0" smtClean="0"/>
              <a:t> организовать работу экипажа по техническому обслуживанию, текущему ремонту и подготовке боевой машины к боевому применению.</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929322" y="1500174"/>
            <a:ext cx="2928958" cy="5262979"/>
          </a:xfrm>
          <a:prstGeom prst="rect">
            <a:avLst/>
          </a:prstGeom>
          <a:noFill/>
        </p:spPr>
        <p:txBody>
          <a:bodyPr wrap="square" rtlCol="0">
            <a:spAutoFit/>
          </a:bodyPr>
          <a:lstStyle/>
          <a:p>
            <a:r>
              <a:rPr lang="ru-RU" sz="1600" b="1" dirty="0" smtClean="0">
                <a:solidFill>
                  <a:srgbClr val="003300"/>
                </a:solidFill>
              </a:rPr>
              <a:t>Основными методами учебных занятий считать практические и групповые занятия, самостоятельную подготовку под руководством преподавателя. В основу замысла по реализации целевых установок изучения дисциплины положить ориентацию на формирование и развитие у обучаемых творческого мышления, направленного на овладение специальностью.</a:t>
            </a:r>
          </a:p>
          <a:p>
            <a:pPr algn="ctr"/>
            <a:r>
              <a:rPr lang="ru-RU" sz="1600" dirty="0" smtClean="0">
                <a:solidFill>
                  <a:srgbClr val="FF0000"/>
                </a:solidFill>
              </a:rPr>
              <a:t>РАСЧЁТ ВРЕМЕНИ</a:t>
            </a:r>
          </a:p>
          <a:p>
            <a:r>
              <a:rPr lang="ru-RU" sz="1600" dirty="0" smtClean="0">
                <a:solidFill>
                  <a:srgbClr val="002060"/>
                </a:solidFill>
              </a:rPr>
              <a:t>Командиры отделений-20часов групповых занятий</a:t>
            </a:r>
          </a:p>
          <a:p>
            <a:r>
              <a:rPr lang="ru-RU" sz="1600" dirty="0" smtClean="0">
                <a:solidFill>
                  <a:srgbClr val="002060"/>
                </a:solidFill>
              </a:rPr>
              <a:t>Старшие стрелки -8чачов групповых занятий.</a:t>
            </a:r>
          </a:p>
          <a:p>
            <a:endParaRPr lang="ru-RU" sz="1600" b="1" dirty="0" smtClean="0">
              <a:solidFill>
                <a:srgbClr val="003300"/>
              </a:solidFill>
            </a:endParaRPr>
          </a:p>
          <a:p>
            <a:endParaRPr lang="ru-RU" sz="1600" dirty="0">
              <a:solidFill>
                <a:srgbClr val="002060"/>
              </a:solidFill>
            </a:endParaRPr>
          </a:p>
        </p:txBody>
      </p:sp>
    </p:spTree>
    <p:extLst>
      <p:ext uri="{BB962C8B-B14F-4D97-AF65-F5344CB8AC3E}">
        <p14:creationId xmlns:p14="http://schemas.microsoft.com/office/powerpoint/2010/main" val="1208211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files1.armyman.info/uploads/posts/2014-11/image-0e_S.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cf.ppt-online.org/files/slide/3/3KCTVvG7smdnLtWOHRQB0YJrNeX8ygc4bUuZhj/slide-8.jpg"/>
          <p:cNvPicPr>
            <a:picLocks noChangeAspect="1" noChangeArrowheads="1"/>
          </p:cNvPicPr>
          <p:nvPr/>
        </p:nvPicPr>
        <p:blipFill>
          <a:blip r:embed="rId2"/>
          <a:srcRect/>
          <a:stretch>
            <a:fillRect/>
          </a:stretch>
        </p:blipFill>
        <p:spPr bwMode="auto">
          <a:xfrm>
            <a:off x="0" y="-31637"/>
            <a:ext cx="9144000" cy="688963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bp.blogspot.com/-47ZDefpsbOY/Ukn5jUucpSI/AAAAAAAAAHo/MpeW4OJCov0/s1600/%D0%9F%D0%BB%D0%B0%D0%BA%D0%B0%D1%82.jpg"/>
          <p:cNvPicPr>
            <a:picLocks noChangeAspect="1" noChangeArrowheads="1"/>
          </p:cNvPicPr>
          <p:nvPr/>
        </p:nvPicPr>
        <p:blipFill>
          <a:blip r:embed="rId2" cstate="print"/>
          <a:srcRect/>
          <a:stretch>
            <a:fillRect/>
          </a:stretch>
        </p:blipFill>
        <p:spPr bwMode="auto">
          <a:xfrm>
            <a:off x="0" y="8203"/>
            <a:ext cx="9144000" cy="684979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centrmag.ru/catalog/m111215dw71.jpg"/>
          <p:cNvPicPr>
            <a:picLocks noChangeAspect="1" noChangeArrowheads="1"/>
          </p:cNvPicPr>
          <p:nvPr/>
        </p:nvPicPr>
        <p:blipFill>
          <a:blip r:embed="rId2"/>
          <a:srcRect/>
          <a:stretch>
            <a:fillRect/>
          </a:stretch>
        </p:blipFill>
        <p:spPr bwMode="auto">
          <a:xfrm>
            <a:off x="0" y="14630"/>
            <a:ext cx="9144000" cy="68433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badumka.ru/images/1088544_ognetushitel-v-kartinka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9144000" cy="1143000"/>
          </a:xfrm>
        </p:spPr>
        <p:txBody>
          <a:bodyPr/>
          <a:lstStyle/>
          <a:p>
            <a:r>
              <a:rPr lang="ru-RU" b="1" dirty="0" smtClean="0">
                <a:solidFill>
                  <a:srgbClr val="FF0000"/>
                </a:solidFill>
              </a:rPr>
              <a:t>ВЫВОДЫ</a:t>
            </a:r>
            <a:endParaRPr lang="ru-RU" b="1" dirty="0">
              <a:solidFill>
                <a:srgbClr val="FF0000"/>
              </a:solidFill>
            </a:endParaRPr>
          </a:p>
        </p:txBody>
      </p:sp>
      <p:sp>
        <p:nvSpPr>
          <p:cNvPr id="3" name="Прямоугольник 2"/>
          <p:cNvSpPr/>
          <p:nvPr/>
        </p:nvSpPr>
        <p:spPr>
          <a:xfrm>
            <a:off x="107504" y="476672"/>
            <a:ext cx="9036496" cy="6001643"/>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В </a:t>
            </a:r>
            <a:r>
              <a:rPr lang="ru-RU" sz="2400" b="1" dirty="0">
                <a:latin typeface="Times New Roman" panose="02020603050405020304" pitchFamily="18" charset="0"/>
                <a:cs typeface="Times New Roman" panose="02020603050405020304" pitchFamily="18" charset="0"/>
              </a:rPr>
              <a:t>соответствии с действующим законодательством четко определяется техника безопасности при работе на технике и в быту, как один из наиболее важных элементов защиты военнослужащих На данном занятии студентам был доведён точный порядок регулирования отношений в сфере охраны военнослужащих, который возникает в процессе прохождения ими военной службы. Основы действующего законодательства устанавливают четкие гарантии реализации права на то, чтобы каждый военнослужащий получал соответствующую охрану труда, но при этом им должна соблюдаться установленная техника безопасности.</a:t>
            </a:r>
          </a:p>
          <a:p>
            <a:pPr algn="just"/>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Студенты </a:t>
            </a:r>
            <a:r>
              <a:rPr lang="ru-RU" sz="2400" b="1" dirty="0">
                <a:latin typeface="Times New Roman" panose="02020603050405020304" pitchFamily="18" charset="0"/>
                <a:cs typeface="Times New Roman" panose="02020603050405020304" pitchFamily="18" charset="0"/>
              </a:rPr>
              <a:t>смогут применять на практике правила пожарной и электробезопасности, способы тушения пожара в боевой машине, порядок использования  противопожарного оборудования, а также,  действовать грамотно и слажено в составе экипажа.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1000100" y="571480"/>
            <a:ext cx="7181751" cy="1077218"/>
          </a:xfrm>
          <a:prstGeom prst="rect">
            <a:avLst/>
          </a:prstGeom>
          <a:solidFill>
            <a:srgbClr val="FF0000"/>
          </a:solidFill>
          <a:ln w="57150" cmpd="thickThin">
            <a:noFill/>
            <a:miter lim="800000"/>
            <a:headEnd/>
            <a:tailEnd/>
          </a:ln>
        </p:spPr>
        <p:txBody>
          <a:bodyPr wrap="square">
            <a:spAutoFit/>
          </a:bodyPr>
          <a:lstStyle/>
          <a:p>
            <a:pPr algn="ctr"/>
            <a:r>
              <a:rPr lang="ru-RU" altLang="ru-RU" sz="3200" b="1" dirty="0" smtClean="0">
                <a:solidFill>
                  <a:srgbClr val="FFFF66"/>
                </a:solidFill>
              </a:rPr>
              <a:t>Задание на самостоятельную подготовку  </a:t>
            </a:r>
            <a:endParaRPr lang="ru-RU" altLang="ru-RU" sz="3200" b="1" dirty="0">
              <a:solidFill>
                <a:srgbClr val="FFCC00"/>
              </a:solidFill>
              <a:latin typeface="Arial" charset="0"/>
            </a:endParaRPr>
          </a:p>
        </p:txBody>
      </p:sp>
      <p:sp>
        <p:nvSpPr>
          <p:cNvPr id="8" name="Содержимое 2"/>
          <p:cNvSpPr>
            <a:spLocks noGrp="1"/>
          </p:cNvSpPr>
          <p:nvPr>
            <p:ph idx="1"/>
          </p:nvPr>
        </p:nvSpPr>
        <p:spPr>
          <a:xfrm>
            <a:off x="683568" y="1916832"/>
            <a:ext cx="8064896" cy="3600400"/>
          </a:xfrm>
        </p:spPr>
        <p:txBody>
          <a:bodyPr>
            <a:normAutofit/>
          </a:bodyPr>
          <a:lstStyle/>
          <a:p>
            <a:pPr lvl="0" algn="just"/>
            <a:r>
              <a:rPr lang="ru-RU" dirty="0"/>
              <a:t>Изучить материал данного занятия.</a:t>
            </a:r>
          </a:p>
          <a:p>
            <a:pPr lvl="0" algn="just"/>
            <a:r>
              <a:rPr lang="ru-RU"/>
              <a:t>Доработать </a:t>
            </a:r>
            <a:r>
              <a:rPr lang="ru-RU" smtClean="0"/>
              <a:t>конспект занятия</a:t>
            </a:r>
            <a:r>
              <a:rPr lang="ru-RU" dirty="0" smtClean="0"/>
              <a:t>, </a:t>
            </a:r>
            <a:r>
              <a:rPr lang="ru-RU" dirty="0"/>
              <a:t>используя перечень основных руководящих документов. </a:t>
            </a:r>
            <a:endParaRPr lang="ru-RU" dirty="0" smtClean="0"/>
          </a:p>
          <a:p>
            <a:pPr lvl="0" algn="just"/>
            <a:r>
              <a:rPr lang="ru-RU" dirty="0" smtClean="0"/>
              <a:t>Подготовиться </a:t>
            </a:r>
            <a:r>
              <a:rPr lang="ru-RU" dirty="0"/>
              <a:t>к опросу.</a:t>
            </a:r>
          </a:p>
          <a:p>
            <a:endParaRPr lang="ru-RU" dirty="0"/>
          </a:p>
        </p:txBody>
      </p:sp>
    </p:spTree>
    <p:extLst>
      <p:ext uri="{BB962C8B-B14F-4D97-AF65-F5344CB8AC3E}">
        <p14:creationId xmlns:p14="http://schemas.microsoft.com/office/powerpoint/2010/main" val="273648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1000100" y="285728"/>
            <a:ext cx="7181751" cy="584775"/>
          </a:xfrm>
          <a:prstGeom prst="rect">
            <a:avLst/>
          </a:prstGeom>
          <a:solidFill>
            <a:srgbClr val="C00000"/>
          </a:solidFill>
          <a:ln w="57150" cmpd="thickThin">
            <a:noFill/>
            <a:miter lim="800000"/>
            <a:headEnd/>
            <a:tailEnd/>
          </a:ln>
        </p:spPr>
        <p:txBody>
          <a:bodyPr wrap="square">
            <a:spAutoFit/>
          </a:bodyPr>
          <a:lstStyle/>
          <a:p>
            <a:pPr algn="ctr"/>
            <a:r>
              <a:rPr lang="ru-RU" altLang="ru-RU" sz="3200" b="1" dirty="0" smtClean="0">
                <a:solidFill>
                  <a:srgbClr val="FFFF66"/>
                </a:solidFill>
              </a:rPr>
              <a:t>Учебные вопросы</a:t>
            </a:r>
            <a:endParaRPr lang="ru-RU" altLang="ru-RU" sz="3200" b="1" dirty="0">
              <a:solidFill>
                <a:srgbClr val="FFCC00"/>
              </a:solidFill>
              <a:latin typeface="Arial" charset="0"/>
            </a:endParaRPr>
          </a:p>
        </p:txBody>
      </p:sp>
      <p:sp>
        <p:nvSpPr>
          <p:cNvPr id="8" name="Содержимое 2"/>
          <p:cNvSpPr>
            <a:spLocks noGrp="1"/>
          </p:cNvSpPr>
          <p:nvPr>
            <p:ph idx="1"/>
          </p:nvPr>
        </p:nvSpPr>
        <p:spPr>
          <a:xfrm>
            <a:off x="611560" y="1785926"/>
            <a:ext cx="8064896" cy="4857784"/>
          </a:xfrm>
        </p:spPr>
        <p:txBody>
          <a:bodyPr>
            <a:noAutofit/>
          </a:bodyPr>
          <a:lstStyle/>
          <a:p>
            <a:pPr marL="514350" indent="-514350" algn="just">
              <a:buFont typeface="+mj-lt"/>
              <a:buAutoNum type="arabicPeriod"/>
            </a:pPr>
            <a:r>
              <a:rPr lang="ru-RU" sz="1800" b="1" dirty="0" smtClean="0"/>
              <a:t>Основные положения законодательства по охране труда и технике безопасности. Требования уставов вооружённых сил по сохранению здоровья военнослужащих и предупреждению травматизма. Организация охраны труда в подразделениях при работе личного состава с вооружением и техникой. Обязанности командиров отделений по организации техники безопасности. Мероприятия по предупреждению несчастных случаев, основные положения по их расследованию и учёту. </a:t>
            </a:r>
          </a:p>
          <a:p>
            <a:pPr lvl="0">
              <a:buFont typeface="+mj-lt"/>
              <a:buAutoNum type="arabicPeriod"/>
            </a:pPr>
            <a:r>
              <a:rPr lang="ru-RU" sz="1800" b="1" dirty="0" smtClean="0"/>
              <a:t>    Основные требования безопасности при работе личного состава на боевых машинах и автомобилях, их обслуживании и ремонте, при проведении учений и стрельб, на занятиях по вождению, при вытаскивании и буксировке машин. </a:t>
            </a:r>
          </a:p>
          <a:p>
            <a:pPr>
              <a:buFont typeface="+mj-lt"/>
              <a:buAutoNum type="arabicPeriod"/>
            </a:pPr>
            <a:r>
              <a:rPr lang="ru-RU" sz="1800" b="1" dirty="0" smtClean="0"/>
              <a:t>    Требования безопасности при работах в парках. Основные причины возникновения пожаров. Средства тушения пожаров в частях, подразделениях и на технике. Основные правила и способы тушения пожаров, боевой техники, зданий, складов, требования безопасности при тушении пожаров.</a:t>
            </a:r>
          </a:p>
          <a:p>
            <a:pPr lvl="0">
              <a:buFont typeface="+mj-lt"/>
              <a:buAutoNum type="arabicPeriod"/>
            </a:pPr>
            <a:endParaRPr lang="ru-RU" sz="1800" b="1" dirty="0" smtClean="0"/>
          </a:p>
          <a:p>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28662" y="1214422"/>
            <a:ext cx="7181751" cy="461665"/>
          </a:xfrm>
          <a:prstGeom prst="rect">
            <a:avLst/>
          </a:prstGeom>
          <a:solidFill>
            <a:srgbClr val="FF0000"/>
          </a:solidFill>
          <a:ln w="57150" cmpd="thickThin">
            <a:noFill/>
            <a:miter lim="800000"/>
            <a:headEnd/>
            <a:tailEnd/>
          </a:ln>
        </p:spPr>
        <p:txBody>
          <a:bodyPr wrap="square">
            <a:spAutoFit/>
          </a:bodyPr>
          <a:lstStyle/>
          <a:p>
            <a:pPr algn="ctr"/>
            <a:r>
              <a:rPr lang="ru-RU" altLang="ru-RU" sz="2400" b="1" dirty="0" smtClean="0">
                <a:solidFill>
                  <a:srgbClr val="FFFF66"/>
                </a:solidFill>
              </a:rPr>
              <a:t>Рекомендованная литература</a:t>
            </a:r>
            <a:endParaRPr lang="ru-RU" altLang="ru-RU" sz="2400" b="1" dirty="0">
              <a:solidFill>
                <a:srgbClr val="FFCC00"/>
              </a:solidFill>
              <a:latin typeface="Arial" charset="0"/>
            </a:endParaRPr>
          </a:p>
        </p:txBody>
      </p:sp>
      <p:sp>
        <p:nvSpPr>
          <p:cNvPr id="8" name="Содержимое 2"/>
          <p:cNvSpPr>
            <a:spLocks noGrp="1"/>
          </p:cNvSpPr>
          <p:nvPr>
            <p:ph idx="1"/>
          </p:nvPr>
        </p:nvSpPr>
        <p:spPr>
          <a:xfrm>
            <a:off x="857224" y="2357430"/>
            <a:ext cx="7891240" cy="4214842"/>
          </a:xfrm>
        </p:spPr>
        <p:txBody>
          <a:bodyPr>
            <a:noAutofit/>
          </a:bodyPr>
          <a:lstStyle/>
          <a:p>
            <a:pPr lvl="0"/>
            <a:r>
              <a:rPr lang="ru-RU" sz="2400" dirty="0" smtClean="0"/>
              <a:t>Боевая машина пехоты БМП-1. Техническое описание и инструкция по эксплуатации. – М.: Воениздат, 1979г. </a:t>
            </a:r>
            <a:r>
              <a:rPr lang="ru-RU" sz="2400" dirty="0" err="1" smtClean="0"/>
              <a:t>стр</a:t>
            </a:r>
            <a:r>
              <a:rPr lang="ru-RU" sz="2400" dirty="0" smtClean="0"/>
              <a:t>: 564-565</a:t>
            </a:r>
          </a:p>
          <a:p>
            <a:pPr lvl="0"/>
            <a:r>
              <a:rPr lang="ru-RU" sz="2400" dirty="0" smtClean="0"/>
              <a:t> Общевоинские уставы Вооружённых Сил Российской Федерации. – М.: </a:t>
            </a:r>
            <a:r>
              <a:rPr lang="ru-RU" sz="2400" dirty="0" err="1" smtClean="0"/>
              <a:t>Эксмо</a:t>
            </a:r>
            <a:r>
              <a:rPr lang="ru-RU" sz="2400" dirty="0" smtClean="0"/>
              <a:t>, 2010. </a:t>
            </a:r>
            <a:r>
              <a:rPr lang="ru-RU" sz="2400" dirty="0" err="1" smtClean="0"/>
              <a:t>стр</a:t>
            </a:r>
            <a:r>
              <a:rPr lang="ru-RU" sz="2400" dirty="0" smtClean="0"/>
              <a:t>: 86-89</a:t>
            </a:r>
          </a:p>
          <a:p>
            <a:endParaRPr lang="ru-RU" sz="2400" dirty="0" smtClean="0"/>
          </a:p>
          <a:p>
            <a:pPr lvl="0" algn="just"/>
            <a:endParaRPr lang="ru-RU" sz="2400" b="1" dirty="0" smtClean="0"/>
          </a:p>
        </p:txBody>
      </p:sp>
    </p:spTree>
    <p:extLst>
      <p:ext uri="{BB962C8B-B14F-4D97-AF65-F5344CB8AC3E}">
        <p14:creationId xmlns:p14="http://schemas.microsoft.com/office/powerpoint/2010/main" val="56747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571472" y="1214422"/>
            <a:ext cx="7848872" cy="4367978"/>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400" dirty="0" smtClean="0"/>
              <a:t>«</a:t>
            </a:r>
            <a:r>
              <a:rPr lang="ru-RU" sz="2400" b="1" dirty="0" smtClean="0"/>
              <a:t>Основные положения законодательства по охране труда и технике безопасности. Требования уставов вооружённых сил по сохранению здоровья военнослужащих и предупреждению травматизма. Организация охраны труда в подразделениях при работе личного состава с вооружением и техникой. Обязанности командиров отделений по организации техники безопасности. Мероприятия по предупреждению несчастных случаев, основные положения по их расследованию и учёту»</a:t>
            </a:r>
            <a:endParaRPr lang="ru-RU" sz="2400" b="1" dirty="0"/>
          </a:p>
        </p:txBody>
      </p:sp>
      <p:sp>
        <p:nvSpPr>
          <p:cNvPr id="7" name="Прямоугольник 6"/>
          <p:cNvSpPr/>
          <p:nvPr/>
        </p:nvSpPr>
        <p:spPr>
          <a:xfrm>
            <a:off x="0" y="21429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1-й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4213" y="476250"/>
            <a:ext cx="8001000" cy="504825"/>
          </a:xfrm>
          <a:effectLst>
            <a:outerShdw blurRad="50800" dist="38100" dir="2700000" algn="tl" rotWithShape="0">
              <a:prstClr val="black">
                <a:alpha val="40000"/>
              </a:prstClr>
            </a:outerShdw>
          </a:effectLst>
        </p:spPr>
        <p:txBody>
          <a:bodyPr/>
          <a:lstStyle/>
          <a:p>
            <a:pPr algn="ctr" eaLnBrk="1" hangingPunct="1">
              <a:defRPr/>
            </a:pPr>
            <a:r>
              <a:rPr lang="ru-RU" sz="2400" b="1" dirty="0" smtClean="0">
                <a:solidFill>
                  <a:schemeClr val="accent1"/>
                </a:solidFill>
                <a:effectLst>
                  <a:outerShdw blurRad="38100" dist="38100" dir="2700000" algn="tl">
                    <a:srgbClr val="000000"/>
                  </a:outerShdw>
                </a:effectLst>
                <a:latin typeface="Arial" pitchFamily="34" charset="0"/>
                <a:cs typeface="Arial" pitchFamily="34" charset="0"/>
              </a:rPr>
              <a:t>Общие положения требований безопасности</a:t>
            </a:r>
            <a:endParaRPr lang="ru-RU" sz="2400" b="1" dirty="0" smtClean="0">
              <a:solidFill>
                <a:schemeClr val="accent1"/>
              </a:solidFill>
              <a:effectLst>
                <a:outerShdw blurRad="38100" dist="38100" dir="2700000" algn="tl">
                  <a:srgbClr val="000000"/>
                </a:outerShdw>
              </a:effectLst>
              <a:latin typeface="Arial" charset="0"/>
            </a:endParaRPr>
          </a:p>
        </p:txBody>
      </p:sp>
      <p:sp>
        <p:nvSpPr>
          <p:cNvPr id="73731" name="Содержимое 2"/>
          <p:cNvSpPr>
            <a:spLocks noGrp="1"/>
          </p:cNvSpPr>
          <p:nvPr>
            <p:ph idx="4294967295"/>
          </p:nvPr>
        </p:nvSpPr>
        <p:spPr>
          <a:xfrm>
            <a:off x="323850" y="1123950"/>
            <a:ext cx="8640763" cy="5329238"/>
          </a:xfrm>
        </p:spPr>
        <p:txBody>
          <a:bodyPr/>
          <a:lstStyle/>
          <a:p>
            <a:pPr marL="0" indent="0" algn="just">
              <a:buFont typeface="Wingdings 2" pitchFamily="18" charset="2"/>
              <a:buNone/>
              <a:tabLst>
                <a:tab pos="355600" algn="l"/>
              </a:tabLst>
              <a:defRPr/>
            </a:pPr>
            <a:r>
              <a:rPr lang="ru-RU" sz="2000" i="1" dirty="0" smtClean="0"/>
              <a:t>	</a:t>
            </a:r>
            <a:endParaRPr lang="ru-RU" sz="2000" b="1" dirty="0" smtClean="0">
              <a:solidFill>
                <a:srgbClr val="FF0000"/>
              </a:solidFill>
            </a:endParaRPr>
          </a:p>
          <a:p>
            <a:pPr marL="0" indent="355600" algn="just">
              <a:spcBef>
                <a:spcPts val="0"/>
              </a:spcBef>
              <a:buFont typeface="Wingdings 2" pitchFamily="18" charset="2"/>
              <a:buNone/>
              <a:tabLst>
                <a:tab pos="355600" algn="l"/>
              </a:tabLst>
              <a:defRPr/>
            </a:pPr>
            <a:endParaRPr lang="ru-RU" sz="2000" b="1" dirty="0" smtClean="0"/>
          </a:p>
          <a:p>
            <a:pPr marL="0" indent="355600" algn="just">
              <a:spcBef>
                <a:spcPts val="0"/>
              </a:spcBef>
              <a:buFont typeface="Wingdings 2" pitchFamily="18" charset="2"/>
              <a:buNone/>
              <a:tabLst>
                <a:tab pos="355600" algn="l"/>
              </a:tabLst>
              <a:defRPr/>
            </a:pPr>
            <a:endParaRPr lang="ru-RU" sz="2000" b="1" dirty="0" smtClean="0"/>
          </a:p>
          <a:p>
            <a:pPr marL="0" indent="355600" algn="just">
              <a:spcBef>
                <a:spcPts val="0"/>
              </a:spcBef>
              <a:buFont typeface="Wingdings 2" pitchFamily="18" charset="2"/>
              <a:buNone/>
              <a:tabLst>
                <a:tab pos="355600" algn="l"/>
              </a:tabLst>
              <a:defRPr/>
            </a:pPr>
            <a:endParaRPr lang="ru-RU" sz="2000" b="1" dirty="0" smtClean="0"/>
          </a:p>
          <a:p>
            <a:pPr marL="0" indent="355600" algn="just">
              <a:spcBef>
                <a:spcPts val="0"/>
              </a:spcBef>
              <a:buFont typeface="Wingdings 2" pitchFamily="18" charset="2"/>
              <a:buNone/>
              <a:tabLst>
                <a:tab pos="355600" algn="l"/>
              </a:tabLst>
              <a:defRPr/>
            </a:pPr>
            <a:endParaRPr lang="ru-RU" sz="2000" b="1" dirty="0" smtClean="0"/>
          </a:p>
          <a:p>
            <a:pPr marL="0" indent="355600" algn="just">
              <a:spcBef>
                <a:spcPts val="0"/>
              </a:spcBef>
              <a:buFont typeface="Wingdings 2" pitchFamily="18" charset="2"/>
              <a:buNone/>
              <a:tabLst>
                <a:tab pos="355600" algn="l"/>
              </a:tabLst>
              <a:defRPr/>
            </a:pPr>
            <a:endParaRPr lang="ru-RU" sz="2000" b="1" dirty="0" smtClean="0"/>
          </a:p>
          <a:p>
            <a:pPr marL="0" indent="355600" algn="just">
              <a:spcBef>
                <a:spcPts val="0"/>
              </a:spcBef>
              <a:buFont typeface="Wingdings 2" pitchFamily="18" charset="2"/>
              <a:buNone/>
              <a:tabLst>
                <a:tab pos="355600" algn="l"/>
              </a:tabLst>
              <a:defRPr/>
            </a:pPr>
            <a:r>
              <a:rPr lang="ru-RU" sz="2000" b="1" dirty="0" smtClean="0">
                <a:latin typeface="Arial" charset="0"/>
              </a:rPr>
              <a:t>В ВС РФ организация, контроль и выполнение мероприятий требований безопасности (охраны воинского труда) расписаны в основных руководящих документах, которые определяют обязанности  и ответственность всех категорий военнослужащих </a:t>
            </a:r>
            <a:r>
              <a:rPr lang="ru-RU" sz="2000" b="1" i="1" dirty="0" smtClean="0">
                <a:latin typeface="Arial" charset="0"/>
              </a:rPr>
              <a:t>(Уставах, приказах, наставлениях, руководствах, инструкциях).</a:t>
            </a:r>
          </a:p>
          <a:p>
            <a:pPr marL="0" indent="355600" algn="just">
              <a:spcBef>
                <a:spcPts val="0"/>
              </a:spcBef>
              <a:buFont typeface="Wingdings 2" pitchFamily="18" charset="2"/>
              <a:buNone/>
              <a:defRPr/>
            </a:pPr>
            <a:endParaRPr lang="ru-RU" sz="2000" b="1" i="1" dirty="0" smtClean="0">
              <a:solidFill>
                <a:srgbClr val="FF0000"/>
              </a:solidFill>
            </a:endParaRPr>
          </a:p>
          <a:p>
            <a:pPr>
              <a:buFontTx/>
              <a:buChar char="-"/>
              <a:defRPr/>
            </a:pPr>
            <a:endParaRPr lang="ru-RU" sz="2000" b="1" dirty="0" smtClean="0">
              <a:effectLst>
                <a:outerShdw blurRad="38100" dist="38100" dir="2700000" algn="tl">
                  <a:srgbClr val="000000">
                    <a:alpha val="43137"/>
                  </a:srgbClr>
                </a:outerShdw>
              </a:effectLst>
            </a:endParaRPr>
          </a:p>
          <a:p>
            <a:pPr marL="0" indent="450850" algn="just">
              <a:spcBef>
                <a:spcPts val="0"/>
              </a:spcBef>
              <a:buFont typeface="Wingdings 2" pitchFamily="18" charset="2"/>
              <a:buNone/>
              <a:defRPr/>
            </a:pPr>
            <a:endParaRPr lang="ru-RU" sz="20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a:p>
            <a:pPr marL="0" indent="450850" algn="just">
              <a:buFont typeface="Wingdings 2" pitchFamily="18" charset="2"/>
              <a:buNone/>
              <a:defRPr/>
            </a:pPr>
            <a:endParaRPr lang="ru-RU" sz="1800" b="1" dirty="0" smtClean="0">
              <a:effectLst>
                <a:outerShdw blurRad="38100" dist="38100" dir="2700000" algn="tl">
                  <a:srgbClr val="FFFFFF"/>
                </a:outerShdw>
              </a:effectLst>
              <a:latin typeface="Arial" charset="0"/>
            </a:endParaRPr>
          </a:p>
        </p:txBody>
      </p:sp>
      <p:sp>
        <p:nvSpPr>
          <p:cNvPr id="6148" name="Rectangle 7"/>
          <p:cNvSpPr>
            <a:spLocks noChangeArrowheads="1"/>
          </p:cNvSpPr>
          <p:nvPr/>
        </p:nvSpPr>
        <p:spPr bwMode="auto">
          <a:xfrm>
            <a:off x="323850" y="1196975"/>
            <a:ext cx="8640763" cy="1511300"/>
          </a:xfrm>
          <a:prstGeom prst="rect">
            <a:avLst/>
          </a:prstGeom>
          <a:solidFill>
            <a:srgbClr val="FFCC66"/>
          </a:solidFill>
          <a:ln w="25400">
            <a:solidFill>
              <a:srgbClr val="FF6600"/>
            </a:solidFill>
            <a:miter lim="800000"/>
            <a:headEnd/>
            <a:tailEnd/>
          </a:ln>
        </p:spPr>
        <p:txBody>
          <a:bodyPr anchor="ctr"/>
          <a:lstStyle/>
          <a:p>
            <a:pPr indent="355600" algn="just" eaLnBrk="0" hangingPunct="0">
              <a:spcBef>
                <a:spcPct val="20000"/>
              </a:spcBef>
              <a:buClr>
                <a:schemeClr val="accent1"/>
              </a:buClr>
              <a:buSzPct val="80000"/>
              <a:buFont typeface="Wingdings 2" pitchFamily="18" charset="2"/>
              <a:buNone/>
              <a:tabLst>
                <a:tab pos="273050" algn="l"/>
              </a:tabLst>
            </a:pPr>
            <a:r>
              <a:rPr lang="ru-RU" sz="2000" b="1" dirty="0"/>
              <a:t>Требования безопасности представляют собой систему организационных и  технических мероприятий, а также средств, предотвращающих воздействие на работающие опасные физические и химические факторы, связанные с выполнением технических операций.</a:t>
            </a:r>
            <a:endParaRPr lang="ru-RU" sz="2000" b="1" dirty="0">
              <a:latin typeface="Calibri" pitchFamily="34" charset="0"/>
            </a:endParaRPr>
          </a:p>
        </p:txBody>
      </p:sp>
      <p:sp>
        <p:nvSpPr>
          <p:cNvPr id="6149" name="Rectangle 7"/>
          <p:cNvSpPr>
            <a:spLocks noChangeArrowheads="1"/>
          </p:cNvSpPr>
          <p:nvPr/>
        </p:nvSpPr>
        <p:spPr bwMode="auto">
          <a:xfrm>
            <a:off x="323850" y="4724400"/>
            <a:ext cx="8640763" cy="1511300"/>
          </a:xfrm>
          <a:prstGeom prst="rect">
            <a:avLst/>
          </a:prstGeom>
          <a:solidFill>
            <a:srgbClr val="FFCC66"/>
          </a:solidFill>
          <a:ln w="25400">
            <a:solidFill>
              <a:srgbClr val="FF6600"/>
            </a:solidFill>
            <a:miter lim="800000"/>
            <a:headEnd/>
            <a:tailEnd/>
          </a:ln>
        </p:spPr>
        <p:txBody>
          <a:bodyPr anchor="ctr"/>
          <a:lstStyle/>
          <a:p>
            <a:pPr indent="355600" algn="just" eaLnBrk="0" hangingPunct="0">
              <a:spcBef>
                <a:spcPct val="20000"/>
              </a:spcBef>
              <a:buClr>
                <a:schemeClr val="accent1"/>
              </a:buClr>
              <a:buSzPct val="80000"/>
              <a:tabLst>
                <a:tab pos="273050" algn="l"/>
              </a:tabLst>
            </a:pPr>
            <a:r>
              <a:rPr lang="ru-RU" sz="2000" b="1"/>
              <a:t>Главная цель требований всех руководящих документов - создание здоровых и безопасных условий труда, исключающих травматизм, увечья и гибель военнослужащих.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109639"/>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Охрана труда</a:t>
            </a:r>
            <a:r>
              <a:rPr lang="ru-RU" sz="2400" dirty="0">
                <a:latin typeface="Times New Roman" panose="02020603050405020304" pitchFamily="18" charset="0"/>
                <a:cs typeface="Times New Roman" panose="02020603050405020304" pitchFamily="18" charset="0"/>
              </a:rPr>
              <a:t> – система сохранения жизни и здоровья военнослужащих в процессе трудовой деятельности, включающая в себя правовые, социально-экономические, организационно-технические, лечебно-профилактические и иные мероприятия.</a:t>
            </a:r>
          </a:p>
          <a:p>
            <a:pPr algn="just"/>
            <a:r>
              <a:rPr lang="ru-RU" sz="2400" b="1" dirty="0">
                <a:latin typeface="Times New Roman" panose="02020603050405020304" pitchFamily="18" charset="0"/>
                <a:cs typeface="Times New Roman" panose="02020603050405020304" pitchFamily="18" charset="0"/>
              </a:rPr>
              <a:t>Условия труда</a:t>
            </a:r>
            <a:r>
              <a:rPr lang="ru-RU" sz="2400" dirty="0">
                <a:latin typeface="Times New Roman" panose="02020603050405020304" pitchFamily="18" charset="0"/>
                <a:cs typeface="Times New Roman" panose="02020603050405020304" pitchFamily="18" charset="0"/>
              </a:rPr>
              <a:t> – совокупность факторов производственной среды и трудового процесса, оказывающих влияние на работоспособность и здоровье военнослужащего.</a:t>
            </a:r>
          </a:p>
          <a:p>
            <a:pPr algn="just"/>
            <a:r>
              <a:rPr lang="ru-RU" sz="2400" b="1" dirty="0">
                <a:latin typeface="Times New Roman" panose="02020603050405020304" pitchFamily="18" charset="0"/>
                <a:cs typeface="Times New Roman" panose="02020603050405020304" pitchFamily="18" charset="0"/>
              </a:rPr>
              <a:t>Безопасные условия труда</a:t>
            </a:r>
            <a:r>
              <a:rPr lang="ru-RU" sz="2400" dirty="0">
                <a:latin typeface="Times New Roman" panose="02020603050405020304" pitchFamily="18" charset="0"/>
                <a:cs typeface="Times New Roman" panose="02020603050405020304" pitchFamily="18" charset="0"/>
              </a:rPr>
              <a:t> – условия труда, при которых воздействие на работающих вредных и (или) опасных производственных факторов исключено, либо уровни их воздействия не превышают установленных нормативов.</a:t>
            </a:r>
          </a:p>
          <a:p>
            <a:pPr algn="just"/>
            <a:r>
              <a:rPr lang="ru-RU" sz="2400" b="1" dirty="0">
                <a:latin typeface="Times New Roman" panose="02020603050405020304" pitchFamily="18" charset="0"/>
                <a:cs typeface="Times New Roman" panose="02020603050405020304" pitchFamily="18" charset="0"/>
              </a:rPr>
              <a:t>Рабочее место</a:t>
            </a:r>
            <a:r>
              <a:rPr lang="ru-RU" sz="2400" dirty="0">
                <a:latin typeface="Times New Roman" panose="02020603050405020304" pitchFamily="18" charset="0"/>
                <a:cs typeface="Times New Roman" panose="02020603050405020304" pitchFamily="18" charset="0"/>
              </a:rPr>
              <a:t> – место, где солдат должен находиться или куда ему необходимо прибыть в связи с его работой и которое прямо или косвенно находится под контролем </a:t>
            </a:r>
            <a:r>
              <a:rPr lang="ru-RU" sz="2400" dirty="0" smtClean="0">
                <a:latin typeface="Times New Roman" panose="02020603050405020304" pitchFamily="18" charset="0"/>
                <a:cs typeface="Times New Roman" panose="02020603050405020304" pitchFamily="18" charset="0"/>
              </a:rPr>
              <a:t>командира.</a:t>
            </a:r>
          </a:p>
          <a:p>
            <a:r>
              <a:rPr lang="ru-RU" sz="2400" b="1" u="sng" dirty="0">
                <a:latin typeface="Times New Roman" panose="02020603050405020304" pitchFamily="18" charset="0"/>
                <a:cs typeface="Times New Roman" panose="02020603050405020304" pitchFamily="18" charset="0"/>
              </a:rPr>
              <a:t>Основными направлениями в области охраны труда являются</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обеспечение приоритета сохранения жизни и здоровья;</a:t>
            </a:r>
          </a:p>
          <a:p>
            <a:r>
              <a:rPr lang="ru-RU" sz="2400" dirty="0">
                <a:latin typeface="Times New Roman" panose="02020603050405020304" pitchFamily="18" charset="0"/>
                <a:cs typeface="Times New Roman" panose="02020603050405020304" pitchFamily="18" charset="0"/>
              </a:rPr>
              <a:t>- выполнение федеральных законов и иных нормативных правовых актов Российской Федерации об охране труда;</a:t>
            </a:r>
          </a:p>
          <a:p>
            <a:pPr algn="just"/>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74030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строгий надзор и контроль командира  за соблюдением требований охраны труда;</a:t>
            </a:r>
          </a:p>
          <a:p>
            <a:r>
              <a:rPr lang="ru-RU" sz="2400" dirty="0">
                <a:latin typeface="Times New Roman" panose="02020603050405020304" pitchFamily="18" charset="0"/>
                <a:cs typeface="Times New Roman" panose="02020603050405020304" pitchFamily="18" charset="0"/>
              </a:rPr>
              <a:t>- расследование и учет несчастных случаев на производстве и професси­ональных заболеваний;</a:t>
            </a:r>
          </a:p>
          <a:p>
            <a:r>
              <a:rPr lang="ru-RU" sz="2400" dirty="0">
                <a:latin typeface="Times New Roman" panose="02020603050405020304" pitchFamily="18" charset="0"/>
                <a:cs typeface="Times New Roman" panose="02020603050405020304" pitchFamily="18" charset="0"/>
              </a:rPr>
              <a:t>- защита законных интересов пострадавших от несчастных случаев при работе  на технике и профессиональных заболеваний, а также членов их семей на основе обязательного социального страхования.</a:t>
            </a:r>
          </a:p>
          <a:p>
            <a:r>
              <a:rPr lang="ru-RU" sz="2400" b="1" dirty="0" smtClean="0">
                <a:latin typeface="Times New Roman" panose="02020603050405020304" pitchFamily="18" charset="0"/>
                <a:cs typeface="Times New Roman" panose="02020603050405020304" pitchFamily="18" charset="0"/>
              </a:rPr>
              <a:t>Командир </a:t>
            </a:r>
            <a:r>
              <a:rPr lang="ru-RU" sz="2400" b="1" dirty="0">
                <a:latin typeface="Times New Roman" panose="02020603050405020304" pitchFamily="18" charset="0"/>
                <a:cs typeface="Times New Roman" panose="02020603050405020304" pitchFamily="18" charset="0"/>
              </a:rPr>
              <a:t>обязан обеспечить:</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безопасность подчинённых при эксплуатации бронетанковой техники, а также применяемых при этом инструментов и материалов;</a:t>
            </a:r>
          </a:p>
          <a:p>
            <a:r>
              <a:rPr lang="ru-RU" sz="2400" dirty="0">
                <a:latin typeface="Times New Roman" panose="02020603050405020304" pitchFamily="18" charset="0"/>
                <a:cs typeface="Times New Roman" panose="02020603050405020304" pitchFamily="18" charset="0"/>
              </a:rPr>
              <a:t>- применение средств индивидуальной и коллективной защиты </a:t>
            </a:r>
            <a:r>
              <a:rPr lang="ru-RU" sz="2400" dirty="0" smtClean="0">
                <a:latin typeface="Times New Roman" panose="02020603050405020304" pitchFamily="18" charset="0"/>
                <a:cs typeface="Times New Roman" panose="02020603050405020304" pitchFamily="18" charset="0"/>
              </a:rPr>
              <a:t>в/</a:t>
            </a:r>
            <a:r>
              <a:rPr lang="ru-RU" sz="2400" dirty="0" err="1" smtClean="0">
                <a:latin typeface="Times New Roman" panose="02020603050405020304" pitchFamily="18" charset="0"/>
                <a:cs typeface="Times New Roman" panose="02020603050405020304" pitchFamily="18" charset="0"/>
              </a:rPr>
              <a:t>сл</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соответствующие требованиям охраны труда условия труда на каждом рабочем месте;</a:t>
            </a:r>
          </a:p>
          <a:p>
            <a:r>
              <a:rPr lang="ru-RU" sz="2400" dirty="0">
                <a:latin typeface="Times New Roman" panose="02020603050405020304" pitchFamily="18" charset="0"/>
                <a:cs typeface="Times New Roman" panose="02020603050405020304" pitchFamily="18" charset="0"/>
              </a:rPr>
              <a:t>- режим труда и отдыха .</a:t>
            </a:r>
          </a:p>
          <a:p>
            <a:r>
              <a:rPr lang="ru-RU" sz="2400" dirty="0">
                <a:latin typeface="Times New Roman" panose="02020603050405020304" pitchFamily="18" charset="0"/>
                <a:cs typeface="Times New Roman" panose="02020603050405020304" pitchFamily="18" charset="0"/>
              </a:rPr>
              <a:t>- обучение безопасным методам и приемам выполнения работ по охране труда и оказанию первой помощи при несчастных случаях при работе, проверку знаний требований охраны труда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2378</Words>
  <Application>Microsoft Office PowerPoint</Application>
  <PresentationFormat>Экран (4:3)</PresentationFormat>
  <Paragraphs>196</Paragraphs>
  <Slides>36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Общие положения требований 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Обязанности командира (начальника) по организации требований безопасности</vt:lpstr>
      <vt:lpstr>Общие положения требований 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ОКалинин</dc:creator>
  <cp:lastModifiedBy>Admin</cp:lastModifiedBy>
  <cp:revision>169</cp:revision>
  <dcterms:created xsi:type="dcterms:W3CDTF">2017-05-14T02:09:21Z</dcterms:created>
  <dcterms:modified xsi:type="dcterms:W3CDTF">2024-10-09T23:10:56Z</dcterms:modified>
</cp:coreProperties>
</file>