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315" r:id="rId3"/>
    <p:sldId id="316" r:id="rId4"/>
    <p:sldId id="317" r:id="rId5"/>
    <p:sldId id="369" r:id="rId6"/>
    <p:sldId id="328" r:id="rId7"/>
    <p:sldId id="329" r:id="rId8"/>
    <p:sldId id="330" r:id="rId10"/>
    <p:sldId id="331" r:id="rId11"/>
    <p:sldId id="332" r:id="rId12"/>
    <p:sldId id="309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33" r:id="rId24"/>
    <p:sldId id="334" r:id="rId25"/>
    <p:sldId id="335" r:id="rId26"/>
    <p:sldId id="336" r:id="rId27"/>
    <p:sldId id="337" r:id="rId28"/>
    <p:sldId id="338" r:id="rId29"/>
    <p:sldId id="339" r:id="rId30"/>
    <p:sldId id="340" r:id="rId31"/>
    <p:sldId id="341" r:id="rId32"/>
    <p:sldId id="342" r:id="rId33"/>
    <p:sldId id="343" r:id="rId34"/>
    <p:sldId id="344" r:id="rId35"/>
    <p:sldId id="345" r:id="rId36"/>
    <p:sldId id="346" r:id="rId37"/>
    <p:sldId id="347" r:id="rId38"/>
    <p:sldId id="348" r:id="rId39"/>
    <p:sldId id="349" r:id="rId40"/>
    <p:sldId id="350" r:id="rId41"/>
    <p:sldId id="352" r:id="rId42"/>
    <p:sldId id="351" r:id="rId43"/>
    <p:sldId id="353" r:id="rId44"/>
    <p:sldId id="354" r:id="rId45"/>
    <p:sldId id="355" r:id="rId46"/>
    <p:sldId id="356" r:id="rId47"/>
    <p:sldId id="357" r:id="rId48"/>
    <p:sldId id="358" r:id="rId49"/>
    <p:sldId id="359" r:id="rId50"/>
    <p:sldId id="360" r:id="rId51"/>
    <p:sldId id="361" r:id="rId52"/>
    <p:sldId id="362" r:id="rId53"/>
    <p:sldId id="363" r:id="rId54"/>
    <p:sldId id="364" r:id="rId55"/>
    <p:sldId id="365" r:id="rId56"/>
    <p:sldId id="366" r:id="rId57"/>
    <p:sldId id="367" r:id="rId58"/>
    <p:sldId id="368" r:id="rId59"/>
    <p:sldId id="372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568" autoAdjust="0"/>
  </p:normalViewPr>
  <p:slideViewPr>
    <p:cSldViewPr>
      <p:cViewPr>
        <p:scale>
          <a:sx n="94" d="100"/>
          <a:sy n="94" d="100"/>
        </p:scale>
        <p:origin x="-1284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3" Type="http://schemas.openxmlformats.org/officeDocument/2006/relationships/tableStyles" Target="tableStyles.xml"/><Relationship Id="rId62" Type="http://schemas.openxmlformats.org/officeDocument/2006/relationships/viewProps" Target="viewProps.xml"/><Relationship Id="rId61" Type="http://schemas.openxmlformats.org/officeDocument/2006/relationships/presProps" Target="presProps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E5F34-CFF9-484B-9647-581F65D731E5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9290B-8CCC-481D-AEE8-DA355DBA9773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6084" name="Номер слайда 3"/>
          <p:cNvSpPr txBox="1">
            <a:spLocks noGrp="1"/>
          </p:cNvSpPr>
          <p:nvPr/>
        </p:nvSpPr>
        <p:spPr bwMode="auto">
          <a:xfrm>
            <a:off x="3884613" y="8685778"/>
            <a:ext cx="2971800" cy="45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FFA268F-8FCB-4EB4-9318-FD0648F05D5D}" type="slidenum">
              <a:rPr lang="ru-RU" altLang="ru-RU"/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1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39962"/>
            <a:ext cx="9144000" cy="51683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Огневая подготовка</a:t>
            </a:r>
            <a:endParaRPr lang="ru-RU" dirty="0"/>
          </a:p>
        </p:txBody>
      </p:sp>
      <p:pic>
        <p:nvPicPr>
          <p:cNvPr id="4" name="Содержимое 3" descr="Обзор A&amp;K ПКМ: Часть 1 / Обзоры страйкбольного оружия &amp; экипировки / Strike UP - Страйкбол"/>
          <p:cNvPicPr>
            <a:picLocks noGrp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 bwMode="auto">
          <a:xfrm>
            <a:off x="0" y="1643050"/>
            <a:ext cx="9144000" cy="509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15269" y="116632"/>
            <a:ext cx="6696744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ru-RU" b="1" dirty="0" smtClean="0">
                <a:latin typeface="Arial" panose="020B0604020202020204" pitchFamily="34" charset="0"/>
              </a:rPr>
              <a:t>Военный учебный центр  при ФГБОУ ВО </a:t>
            </a:r>
            <a:endParaRPr lang="ru-RU" altLang="ru-RU" b="1" dirty="0" smtClean="0">
              <a:latin typeface="Arial" panose="020B0604020202020204" pitchFamily="34" charset="0"/>
            </a:endParaRPr>
          </a:p>
          <a:p>
            <a:pPr algn="ctr"/>
            <a:r>
              <a:rPr lang="ru-RU" altLang="ru-RU" b="1" dirty="0" smtClean="0">
                <a:latin typeface="Arial" panose="020B0604020202020204" pitchFamily="34" charset="0"/>
              </a:rPr>
              <a:t>«Забайкальский государственный университет»</a:t>
            </a:r>
            <a:endParaRPr lang="ru-RU" altLang="ru-RU" b="1" dirty="0" smtClean="0">
              <a:latin typeface="Arial" panose="020B0604020202020204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5.45мм автомат Калашникова АК-74</a:t>
            </a:r>
            <a:r>
              <a:rPr lang="ru-RU" sz="3000" b="1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является </a:t>
            </a:r>
            <a:r>
              <a:rPr lang="ru-RU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индивидуальным оружием и предназначен для уничтожения живой силы противника. Для поражения противника в рукопашном бою к автомату присоединяется штык-нож (кроме АКС-74у).</a:t>
            </a:r>
            <a:endParaRPr lang="ru-RU" sz="3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3000" dirty="0"/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467544" y="44624"/>
            <a:ext cx="8229600" cy="11521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rgbClr val="FF0000"/>
                </a:solidFill>
              </a:rPr>
              <a:t>Вопрос 1.</a:t>
            </a:r>
            <a:r>
              <a:rPr lang="ru-RU" sz="2400" b="1" dirty="0" smtClean="0"/>
              <a:t>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Назначение, боевые свойства, общее устройство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5,45-мм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автоматов Калашникова АК-74,  АКС-74у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dirty="0"/>
          </a:p>
        </p:txBody>
      </p:sp>
      <p:pic>
        <p:nvPicPr>
          <p:cNvPr id="6" name="Picture 6" descr="АК-7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76528" y="4149080"/>
            <a:ext cx="8928992" cy="2442133"/>
          </a:xfrm>
          <a:prstGeom prst="rect">
            <a:avLst/>
          </a:prstGeom>
          <a:ln w="76200">
            <a:solidFill>
              <a:srgbClr val="0000FF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552728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автомата ведется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автоматический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одиночный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огонь. Автоматический огонь является основным видом огня из автомата; он ведется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короткими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(до 5 выстрелов) и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длинными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(до 10 выстрелов) очередями и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непрерывно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Подача патронов при стрельбе производится из коробчатого магазина емкостью на 30 патронов.</a:t>
            </a:r>
            <a:r>
              <a:rPr lang="ru-RU" b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4" name="Picture 6" descr="АК-7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76528" y="4149080"/>
            <a:ext cx="9067472" cy="2442133"/>
          </a:xfrm>
          <a:prstGeom prst="rect">
            <a:avLst/>
          </a:prstGeom>
          <a:ln w="76200">
            <a:solidFill>
              <a:srgbClr val="0000FF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669359"/>
          </a:xfrm>
        </p:spPr>
        <p:txBody>
          <a:bodyPr>
            <a:normAutofit fontScale="92500" lnSpcReduction="10000"/>
          </a:bodyPr>
          <a:lstStyle/>
          <a:p>
            <a:pPr algn="just">
              <a:defRPr/>
            </a:pPr>
            <a:r>
              <a:rPr lang="ru-RU" sz="2400" b="1" dirty="0" smtClean="0">
                <a:solidFill>
                  <a:srgbClr val="0000CC"/>
                </a:solidFill>
              </a:rPr>
              <a:t> </a:t>
            </a:r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Автоматическое действие автомата основано на использовании энергии пороховых газов, отводимых из канала ствола в газовую камеру.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выстреле часть пороховых газов, следующих за пулей, устремляется через отверстие в стенке ствола в газовую камеру, давит на переднюю стенку газового поршня и отбрасывает поршень и затворную раму с затвором в заднее положение.</a:t>
            </a:r>
            <a:endParaRPr lang="ru-RU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переднее положение затворная рама с затвором возвращается под действием возвратного механизма, затвор при этом досылает очередной патрон из магазина в патронник и запирает канал ствола, а затворная рама выводит шептало автоспуска из-под взвода автоспуска курка.</a:t>
            </a:r>
            <a:b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741368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Курок становится на боевой взвод. Запирание канала ствола осуществляется поворотом затвора вокруг продольной   оси вправо, в результате чего боевые выступы затвора заходят за боевые упоры   ствольной коробки</a:t>
            </a:r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переводчик установлен на автоматический огонь, то стрельба будет продолжаться до тех пор, пока нажат спусковой крючок и в магазине есть патроны.</a:t>
            </a:r>
            <a:br>
              <a:rPr lang="ru-RU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Если переводчик установлен на одиночный огонь, то при нажатии на спусковой крючок произойдет только один выстрел; для производства следующего выстрела необходимо отпустить спусковой крючок и нажать на него снова.</a:t>
            </a:r>
            <a:br>
              <a:rPr lang="ru-RU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Тактико-технические характеристики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764704"/>
          <a:ext cx="9144000" cy="6093296"/>
        </p:xfrm>
        <a:graphic>
          <a:graphicData uri="http://schemas.openxmlformats.org/drawingml/2006/table">
            <a:tbl>
              <a:tblPr/>
              <a:tblGrid>
                <a:gridCol w="4796851"/>
                <a:gridCol w="1439507"/>
                <a:gridCol w="1476158"/>
                <a:gridCol w="1431484"/>
              </a:tblGrid>
              <a:tr h="7350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ХАРАКТЕРИСТИКА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АКМ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АК-74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АКС-74у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6711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Калибр, мм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7,62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5,45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5,45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5189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Патрон 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7,62х39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5,45х39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5,45х39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14462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Вес автомата без </a:t>
                      </a:r>
                      <a:r>
                        <a:rPr kumimoji="0" lang="ru-RU" sz="2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штык-ножа</a:t>
                      </a:r>
                      <a:r>
                        <a:rPr kumimoji="0" 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, кг </a:t>
                      </a:r>
                      <a:endParaRPr kumimoji="0" 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с неснаряженным магазином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со снаряженным магазином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3,1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3,6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3,3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3,6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2,7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3,0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16953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Длина автомата, мм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без </a:t>
                      </a:r>
                      <a:r>
                        <a:rPr kumimoji="0" lang="ru-RU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штык-ножа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с примкнутым </a:t>
                      </a:r>
                      <a:r>
                        <a:rPr kumimoji="0" lang="ru-RU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штык-ножом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с откинут./сложен. прикладом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880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1020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940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1089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730/490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5132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Прицельная дальность, м 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1000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1000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500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5132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Наиболее эффективный </a:t>
                      </a:r>
                      <a:r>
                        <a:rPr kumimoji="0" lang="ru-RU" sz="2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огонь,м</a:t>
                      </a:r>
                      <a:endParaRPr kumimoji="0" 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до 400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до 500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до 400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Тактико-технические характеристики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692697"/>
          <a:ext cx="9144000" cy="6342260"/>
        </p:xfrm>
        <a:graphic>
          <a:graphicData uri="http://schemas.openxmlformats.org/drawingml/2006/table">
            <a:tbl>
              <a:tblPr/>
              <a:tblGrid>
                <a:gridCol w="5547410"/>
                <a:gridCol w="1199440"/>
                <a:gridCol w="1049477"/>
                <a:gridCol w="1347673"/>
              </a:tblGrid>
              <a:tr h="6460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ХАРАКТЕРИСТИКА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АКМ 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АК-74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АКС-74у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6722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Начальная скорость пули, м/с 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5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715 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900 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735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6177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Темп стрельбы, </a:t>
                      </a: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выстр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./мин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. 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~600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~600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650-700</a:t>
                      </a:r>
                      <a:endParaRPr lang="ru-RU" sz="2400" dirty="0"/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1344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Боевая скорострельность, </a:t>
                      </a:r>
                      <a:r>
                        <a:rPr kumimoji="0" lang="ru-RU" sz="2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выс</a:t>
                      </a:r>
                      <a:r>
                        <a:rPr kumimoji="0" 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./мин.</a:t>
                      </a:r>
                      <a:endParaRPr kumimoji="0" 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при стрельбе одиночными выстрелами </a:t>
                      </a:r>
                      <a:endParaRPr kumimoji="0" 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при стрельбе очередями </a:t>
                      </a:r>
                      <a:endParaRPr kumimoji="0" 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1344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Дальность прямого выстрела 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по грудной фигуре (</a:t>
                      </a: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выс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. 50 см), м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по бегущей фигуре (выс.150 см), м 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350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525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440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625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360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520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8358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Дальность, до которой сохраняется убойное действие пули, м 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1500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1350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1100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7042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Предельная дальность полета </a:t>
                      </a:r>
                      <a:r>
                        <a:rPr kumimoji="0" lang="ru-RU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пули,м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3000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3150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2900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Тактико-технические характеристики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692696"/>
          <a:ext cx="9144000" cy="6165303"/>
        </p:xfrm>
        <a:graphic>
          <a:graphicData uri="http://schemas.openxmlformats.org/drawingml/2006/table">
            <a:tbl>
              <a:tblPr/>
              <a:tblGrid>
                <a:gridCol w="4932921"/>
                <a:gridCol w="1366040"/>
                <a:gridCol w="1331233"/>
                <a:gridCol w="1513806"/>
              </a:tblGrid>
              <a:tr h="6424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ХАРАКТЕРИСТИКА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АКМ 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АК-74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АКС-74у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9250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Емкость магазина, шт. </a:t>
                      </a: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патр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5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8993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Длина ствола, мм 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415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415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206,5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8097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Число нарезов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8463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Вес </a:t>
                      </a: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штык-ножа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с ножнами, кг 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0,45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0,49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9850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Вес пули (обыкновенной со стальным сердечником), г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7,9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3,4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3,4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10573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Вес патрона, г 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16,2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10,2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10,2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 Калашникова обр. 1947 года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Picture 7" descr="АК-47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73496" y="620689"/>
            <a:ext cx="9035008" cy="1440159"/>
          </a:xfrm>
          <a:prstGeom prst="rect">
            <a:avLst/>
          </a:prstGeom>
          <a:ln w="76200">
            <a:solidFill>
              <a:srgbClr val="0000FF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73496" y="206084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АКМС со складным прикладом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" name="Picture 5" descr="АКМС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3496" y="2522513"/>
            <a:ext cx="9035008" cy="1482551"/>
          </a:xfrm>
          <a:ln w="76200">
            <a:solidFill>
              <a:srgbClr val="0000FF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0" y="407707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7,62 мм автомат АКМ с подствольным гранатометом ГП-25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8" name="Picture 6" descr="АКМ С ГП-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3496" y="4538737"/>
            <a:ext cx="9035008" cy="2202631"/>
          </a:xfrm>
          <a:prstGeom prst="rect">
            <a:avLst/>
          </a:prstGeom>
          <a:ln w="76200">
            <a:solidFill>
              <a:srgbClr val="0000FF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99824" y="-2"/>
            <a:ext cx="5052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5.45мм автомат Калашникова АК-74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Picture 6" descr="АК-74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>
          <a:xfrm>
            <a:off x="-12824" y="469199"/>
            <a:ext cx="9144000" cy="1519641"/>
          </a:xfrm>
          <a:ln w="76200">
            <a:solidFill>
              <a:srgbClr val="0000FF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-8580" y="198884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АК-74 поздних выпусков, с пластиковой черной фурнитурой  и  штык-ножом  нового  образца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7" name="Picture 6" descr="АК-74_пласти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17160" y="2819837"/>
            <a:ext cx="9161160" cy="1833299"/>
          </a:xfrm>
          <a:prstGeom prst="rect">
            <a:avLst/>
          </a:prstGeom>
          <a:ln w="76200">
            <a:solidFill>
              <a:srgbClr val="0000FF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-25740" y="4653136"/>
            <a:ext cx="9161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АКС-74 со складным металлическим прикладом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9" name="Picture 6" descr="АКС-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496" y="5114801"/>
            <a:ext cx="9099924" cy="1626567"/>
          </a:xfrm>
          <a:prstGeom prst="rect">
            <a:avLst/>
          </a:prstGeom>
          <a:ln w="76200">
            <a:solidFill>
              <a:srgbClr val="0000FF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7555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5,45 мм автомат АК-74М. </a:t>
            </a:r>
            <a:br>
              <a:rPr lang="ru-RU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Принят на вооружение Российской Армии    в  начале  1990х.  Отличается  от  поздних  АК-74  складным  вбок пластиковым  прикладом  и  планкой  для крепления прицельных приспособлений на левой стороне ствольной коробки.</a:t>
            </a:r>
            <a:endParaRPr lang="ru-RU" dirty="0"/>
          </a:p>
        </p:txBody>
      </p:sp>
      <p:pic>
        <p:nvPicPr>
          <p:cNvPr id="5" name="Picture 6" descr="АК-74М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>
          <a:xfrm>
            <a:off x="51978" y="1330217"/>
            <a:ext cx="9040044" cy="2458823"/>
          </a:xfrm>
          <a:ln w="76200">
            <a:solidFill>
              <a:srgbClr val="0000FF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5496" y="377423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5,45 мм автомат АКС-74У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7" name="Picture 6" descr="АКС-74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4235896"/>
            <a:ext cx="9073008" cy="2505472"/>
          </a:xfrm>
          <a:prstGeom prst="rect">
            <a:avLst/>
          </a:prstGeom>
          <a:ln w="76200">
            <a:solidFill>
              <a:srgbClr val="0000FF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79512" y="188640"/>
            <a:ext cx="8784976" cy="62646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Тема № </a:t>
            </a:r>
            <a:r>
              <a:rPr lang="ru-RU" sz="2400" b="1" dirty="0" smtClean="0">
                <a:solidFill>
                  <a:srgbClr val="FF0000"/>
                </a:solidFill>
              </a:rPr>
              <a:t>1.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Стрелковое </a:t>
            </a:r>
            <a:r>
              <a:rPr lang="ru-RU" sz="2400" b="1" dirty="0"/>
              <a:t>оружие, гранатометы и учебные стрелковые </a:t>
            </a:r>
            <a:r>
              <a:rPr lang="ru-RU" sz="2400" b="1" dirty="0" smtClean="0"/>
              <a:t>приборы</a:t>
            </a:r>
            <a:endParaRPr lang="ru-RU" sz="2400" b="1" dirty="0" smtClean="0"/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 Занятие 1.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/>
              <a:t>Назначение, боевые свойства и устройство 5,45-мм автомата Калашникова, его неполная разборка и сборка. Изучение условий и порядка выполнения нормативов по неполной разборке и сборке автомата. Работа частей и механизмов автомата при заряжании и стрельбе. Возможные задержки и неисправности, возникающие при стрельбе и способы их устранения. Требования безопасности при обращении со стрелковым оружием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3312" y="116632"/>
            <a:ext cx="910850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Модифицированный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АКС-74УБ</a:t>
            </a:r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комплекте со съемным </a:t>
            </a: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глушителем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30мм подствольным   бесшумным   гранатометом </a:t>
            </a: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БС-1"Тишина"</a:t>
            </a:r>
            <a:endParaRPr lang="ru-RU" dirty="0"/>
          </a:p>
        </p:txBody>
      </p:sp>
      <p:pic>
        <p:nvPicPr>
          <p:cNvPr id="5" name="Picture 6" descr="АКС-74У_с_глушит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98808" y="1223688"/>
            <a:ext cx="8937688" cy="5517680"/>
          </a:xfrm>
          <a:prstGeom prst="rect">
            <a:avLst/>
          </a:prstGeom>
          <a:ln w="76200">
            <a:solidFill>
              <a:srgbClr val="0000FF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8999538" cy="672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 состоит из следующих основных частей и механизмов: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404664"/>
            <a:ext cx="9144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1.ствол со ствольной коробкой, с прицельным приспособлением, прикладом и пистолетной рукояткой;</a:t>
            </a:r>
            <a:endParaRPr lang="ru-RU" sz="3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defRPr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2.крышка ствольной коробки;</a:t>
            </a:r>
            <a:endParaRPr lang="ru-RU" sz="3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defRPr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3.затворная рама с газовым поршнем;</a:t>
            </a:r>
            <a:endParaRPr lang="ru-RU" sz="3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defRPr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4.затвор;</a:t>
            </a:r>
            <a:endParaRPr lang="ru-RU" sz="3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defRPr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5.возвратный механизм;</a:t>
            </a:r>
            <a:endParaRPr lang="ru-RU" sz="3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defRPr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6.газовая трубка со ствольной накладкой;</a:t>
            </a:r>
            <a:endParaRPr lang="ru-RU" sz="3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defRPr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7.ударно-спусковой механизм;</a:t>
            </a:r>
            <a:endParaRPr lang="ru-RU" sz="3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defRPr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8.цевьё;</a:t>
            </a:r>
            <a:endParaRPr lang="ru-RU" sz="3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9.магазин.</a:t>
            </a:r>
            <a:r>
              <a:rPr lang="ru-RU" sz="3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Кроме </a:t>
            </a: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того, у автомата имеется штык-нож.</a:t>
            </a:r>
            <a:endParaRPr lang="ru-RU" sz="3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комплект автомата входят</a:t>
            </a:r>
            <a:r>
              <a:rPr lang="ru-RU" sz="3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3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принадлежность (шомпол  и пенал с принадлежностью), ремень и сумка для магазинов.</a:t>
            </a:r>
            <a:endParaRPr lang="ru-R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133350"/>
            <a:ext cx="1841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br>
              <a:rPr lang="ru-RU" altLang="ru-RU" sz="1800">
                <a:latin typeface="Arial" panose="020B0604020202020204" pitchFamily="34" charset="0"/>
              </a:rPr>
            </a:b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2873" y="739775"/>
            <a:ext cx="8966200" cy="251301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 состоит из следующих основных частей и механизмов:</a:t>
            </a:r>
            <a:endParaRPr lang="ru-RU" sz="24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0" hangingPunct="0">
              <a:lnSpc>
                <a:spcPts val="4000"/>
              </a:lnSpc>
              <a:defRPr/>
            </a:pP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1 - ствол со ствольной коробкой, с ударно-спусковым механизмом, прицельным приспособлением, прикладом и пистолетной рукояткой;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10" descr="132b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2788"/>
            <a:ext cx="9109075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/>
          <p:nvPr/>
        </p:nvSpPr>
        <p:spPr>
          <a:xfrm>
            <a:off x="0" y="48895"/>
            <a:ext cx="9144000" cy="57179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rgbClr val="FF0000"/>
                </a:solidFill>
              </a:rPr>
              <a:t>Вопрос 2.</a:t>
            </a:r>
            <a:r>
              <a:rPr lang="ru-RU" sz="2400" b="1" dirty="0" smtClean="0"/>
              <a:t>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Назначение и устройство частей и механизмов автомата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111125" y="533400"/>
            <a:ext cx="885666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Ствол служит для направления полета 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пули. 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>
              <a:defRPr/>
            </a:pPr>
            <a:r>
              <a:rPr lang="ru-RU" sz="2000" dirty="0">
                <a:cs typeface="+mn-cs"/>
              </a:rPr>
              <a:t>Внутри ствол имеет канал с четырьмя </a:t>
            </a:r>
            <a:endParaRPr lang="ru-RU" sz="2000" dirty="0">
              <a:cs typeface="+mn-cs"/>
            </a:endParaRPr>
          </a:p>
          <a:p>
            <a:pPr>
              <a:defRPr/>
            </a:pPr>
            <a:r>
              <a:rPr lang="ru-RU" sz="2000" dirty="0">
                <a:cs typeface="+mn-cs"/>
              </a:rPr>
              <a:t>нарезами, вьющимися слева вверх направо. Нарезы служат для придания пуле вращательного движения. </a:t>
            </a:r>
            <a:endParaRPr lang="ru-RU" sz="2000" dirty="0">
              <a:cs typeface="+mn-cs"/>
            </a:endParaRPr>
          </a:p>
          <a:p>
            <a:pPr>
              <a:defRPr/>
            </a:pPr>
            <a:r>
              <a:rPr lang="ru-RU" sz="2000" dirty="0">
                <a:cs typeface="+mn-cs"/>
              </a:rPr>
              <a:t>Промежутки между нарезами называются </a:t>
            </a:r>
            <a:endParaRPr lang="ru-RU" sz="2000" dirty="0">
              <a:cs typeface="+mn-cs"/>
            </a:endParaRPr>
          </a:p>
          <a:p>
            <a:pPr>
              <a:defRPr/>
            </a:pPr>
            <a:r>
              <a:rPr lang="ru-RU" sz="2000" dirty="0">
                <a:cs typeface="+mn-cs"/>
              </a:rPr>
              <a:t>полями.</a:t>
            </a:r>
            <a:br>
              <a:rPr lang="ru-RU" sz="2000" dirty="0">
                <a:cs typeface="+mn-cs"/>
              </a:rPr>
            </a:br>
            <a:r>
              <a:rPr lang="ru-RU" sz="2000" dirty="0">
                <a:cs typeface="+mn-cs"/>
              </a:rPr>
              <a:t>Расстояние между двумя </a:t>
            </a:r>
            <a:endParaRPr lang="ru-RU" sz="2000" dirty="0">
              <a:cs typeface="+mn-cs"/>
            </a:endParaRPr>
          </a:p>
          <a:p>
            <a:pPr>
              <a:defRPr/>
            </a:pPr>
            <a:r>
              <a:rPr lang="ru-RU" sz="2000" dirty="0">
                <a:cs typeface="+mn-cs"/>
              </a:rPr>
              <a:t>противоположными полями (по диаметру) называется калибром канала ствола.</a:t>
            </a:r>
            <a:br>
              <a:rPr lang="ru-RU" sz="2000" dirty="0">
                <a:cs typeface="+mn-cs"/>
              </a:rPr>
            </a:br>
            <a:r>
              <a:rPr lang="ru-RU" sz="2000" dirty="0">
                <a:cs typeface="+mn-cs"/>
              </a:rPr>
              <a:t>В казенной части канал гладкий и сделан по форме гильзы; эта часть канала служит для помещения патрона и называется патронником. Переход от патронника к нарезной части канала ствола называется </a:t>
            </a:r>
            <a:r>
              <a:rPr lang="ru-RU" sz="2000" dirty="0" err="1">
                <a:cs typeface="+mn-cs"/>
              </a:rPr>
              <a:t>пульным</a:t>
            </a:r>
            <a:r>
              <a:rPr lang="ru-RU" sz="2000" dirty="0">
                <a:cs typeface="+mn-cs"/>
              </a:rPr>
              <a:t> входом. Снаружи ствол имеет: резьбу на дульной части, основание мушки, газоотводное отверстие, газовую камору, соединительную муфту, колодку прицела. Резьба (левая) на дульной части служит для навинчивания дульного тормоза-компенсатора и втулки при стрельбе холостыми патронами.</a:t>
            </a:r>
            <a:endParaRPr lang="ru-RU" sz="2000" dirty="0">
              <a:solidFill>
                <a:schemeClr val="accent2"/>
              </a:solidFill>
              <a:cs typeface="+mn-cs"/>
            </a:endParaRPr>
          </a:p>
        </p:txBody>
      </p:sp>
      <p:pic>
        <p:nvPicPr>
          <p:cNvPr id="16387" name="Picture 2" descr="http://im1-tub-ru.yandex.net/i?id=172029735-56-72&amp;n=2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33375"/>
            <a:ext cx="3560763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1"/>
          <p:cNvSpPr>
            <a:spLocks noChangeArrowheads="1"/>
          </p:cNvSpPr>
          <p:nvPr/>
        </p:nvSpPr>
        <p:spPr bwMode="auto">
          <a:xfrm>
            <a:off x="14288" y="104775"/>
            <a:ext cx="518477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>
                <a:solidFill>
                  <a:srgbClr val="C00000"/>
                </a:solidFill>
                <a:latin typeface="Arial" panose="020B0604020202020204" pitchFamily="34" charset="0"/>
              </a:rPr>
              <a:t>Ствольная коробка служит для соединения частей и механизмов автомата, для обеспечения закрывания канала ствола затвором и запирания затвора</a:t>
            </a:r>
            <a:r>
              <a:rPr lang="ru-RU" altLang="ru-RU" sz="2400" b="1">
                <a:latin typeface="Arial" panose="020B0604020202020204" pitchFamily="34" charset="0"/>
              </a:rPr>
              <a:t>. </a:t>
            </a:r>
            <a:endParaRPr lang="ru-RU" altLang="ru-RU" sz="24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>
                <a:latin typeface="Arial" panose="020B0604020202020204" pitchFamily="34" charset="0"/>
              </a:rPr>
              <a:t>В ствольной коробке помещается ударно-спусковой механизм. Сверху она закрывается крышкой.</a:t>
            </a:r>
            <a:endParaRPr lang="ru-RU" altLang="ru-RU" sz="2400" b="1"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6050" y="3641725"/>
            <a:ext cx="3292475" cy="30464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Газовая 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камера 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служит для направления пороховых газов из ствола на газовый поршень затворной рамы.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17412" name="Picture 2" descr="http://airsoft.ua/microclassifieds/photos/958cac470396e22045a9a143b4b7c92f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84138"/>
            <a:ext cx="38576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 descr="http://im0-tub-ru.yandex.net/i?id=393779975-16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890963"/>
            <a:ext cx="3744912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http://im4-tub-ru.yandex.net/i?id=140029621-54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13" y="3482975"/>
            <a:ext cx="2771775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dmazay.ru/products_pictures/d055%20SOK%20AK%20planka1000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82600"/>
            <a:ext cx="3568700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Прямоугольник 1"/>
          <p:cNvSpPr>
            <a:spLocks noChangeArrowheads="1"/>
          </p:cNvSpPr>
          <p:nvPr/>
        </p:nvSpPr>
        <p:spPr bwMode="auto">
          <a:xfrm>
            <a:off x="107950" y="1120775"/>
            <a:ext cx="53276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Прицел состоит из колодки прицела, пластинчатой пружины, прицельной планки  и хомутика. </a:t>
            </a:r>
            <a:endParaRPr lang="ru-RU" altLang="ru-RU" sz="18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На прицельной планке нанесена шкала с делениями и буквой «П»; цифры шкалы обозначают дальности стрельбы в сотнях метров; «П» - постоянная установка прицела, соответствующая прицелу 3. 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18436" name="Picture 4" descr="http://im3-tub-ru.yandex.net/i?id=223211124-11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573463"/>
            <a:ext cx="324008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Прямоугольник 2"/>
          <p:cNvSpPr>
            <a:spLocks noChangeArrowheads="1"/>
          </p:cNvSpPr>
          <p:nvPr/>
        </p:nvSpPr>
        <p:spPr bwMode="auto">
          <a:xfrm>
            <a:off x="3708400" y="3700463"/>
            <a:ext cx="5456238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Основание мушки имеет упор для рукоятки штыка-ножа с отверстием для шомпола, полозок мушки, предохранитель мушки, резьбу для навинчивания дульного тормоза-компенсатора и фиксатор с пружиной.</a:t>
            </a:r>
            <a:br>
              <a:rPr lang="ru-RU" altLang="ru-RU" sz="1800">
                <a:latin typeface="Arial" panose="020B0604020202020204" pitchFamily="34" charset="0"/>
              </a:rPr>
            </a:br>
            <a:r>
              <a:rPr lang="ru-RU" altLang="ru-RU" sz="1800">
                <a:latin typeface="Arial" panose="020B0604020202020204" pitchFamily="34" charset="0"/>
              </a:rPr>
              <a:t>Фиксатор удерживает от свинчивания со ствола дульный тормоз-компенсатор.</a:t>
            </a:r>
            <a:br>
              <a:rPr lang="ru-RU" altLang="ru-RU" sz="1800">
                <a:latin typeface="Arial" panose="020B0604020202020204" pitchFamily="34" charset="0"/>
              </a:rPr>
            </a:br>
            <a:r>
              <a:rPr lang="ru-RU" altLang="ru-RU" sz="1800">
                <a:latin typeface="Arial" panose="020B0604020202020204" pitchFamily="34" charset="0"/>
              </a:rPr>
              <a:t>Мушка ввинчена в полозок, который закреплен в основании мушки. На полозке и на основании мушки нанесены риски, определяющие положение мушки.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8438" name="Прямоугольник 5"/>
          <p:cNvSpPr>
            <a:spLocks noChangeArrowheads="1"/>
          </p:cNvSpPr>
          <p:nvPr/>
        </p:nvSpPr>
        <p:spPr bwMode="auto">
          <a:xfrm>
            <a:off x="107950" y="23813"/>
            <a:ext cx="8969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C00000"/>
                </a:solidFill>
                <a:latin typeface="Arial" panose="020B0604020202020204" pitchFamily="34" charset="0"/>
              </a:rPr>
              <a:t>Прицельное приспособление служит для наводки автомата при стрельбе по целям на различные расстояния. </a:t>
            </a:r>
            <a:endParaRPr lang="ru-RU" altLang="ru-RU" sz="1800" b="1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Оно состоит из прицела и мушки. </a:t>
            </a:r>
            <a:endParaRPr lang="ru-RU" altLang="ru-RU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strikeguns.ru/images/s/1/strikeguns_airsoft_998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98425"/>
            <a:ext cx="38576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850" y="260350"/>
            <a:ext cx="4572000" cy="56943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Приклад и пистолетная рукоятка служит для удобства действия автоматом.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Приклад имеет антабку для ремня, гнездо для принадлежности и затыльник с крышкой над гнездом. В гнезде приклада укреплена пружина для выталкивания пенала с принадлежностью.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19460" name="Picture 4" descr="http://im0-tub-ru.yandex.net/i?id=293705196-53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3500438"/>
            <a:ext cx="4119563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4450"/>
            <a:ext cx="91440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4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2 – дульный тормоз-компенсатор</a:t>
            </a:r>
            <a:endParaRPr lang="ru-RU" sz="4000" b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288" y="3068638"/>
            <a:ext cx="8353425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Дульный тормоз – компенсатор </a:t>
            </a:r>
            <a:r>
              <a:rPr lang="ru-RU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служит для повышения кучности боя и уменьшения энергии отдачи. </a:t>
            </a:r>
            <a:endParaRPr lang="ru-RU" sz="36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just">
              <a:defRPr/>
            </a:pPr>
            <a:r>
              <a:rPr lang="ru-RU" sz="2000" dirty="0">
                <a:cs typeface="+mn-cs"/>
              </a:rPr>
              <a:t>Он имеет две каморы: переднюю и заднюю (с круглым отверстием в них для вылета пули). Передняя камора имеет венчик, на который надевается штык-нож, прямоугольный паз, в который входит выступ штык-ножа и два окна для выхода пороховых газов. Задняя камора имеет спереди две щели, а в средней части – три компенсационных отверстия для выхода пороховых </a:t>
            </a:r>
            <a:endParaRPr lang="ru-RU" sz="2000" dirty="0">
              <a:cs typeface="+mn-cs"/>
            </a:endParaRPr>
          </a:p>
          <a:p>
            <a:pPr>
              <a:defRPr/>
            </a:pPr>
            <a:endParaRPr lang="ru-RU" sz="12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20484" name="Picture 2" descr="http://im1-tub-ru.yandex.net/i?id=330426805-01-72&amp;n=2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13" y="742950"/>
            <a:ext cx="42703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288" y="188913"/>
            <a:ext cx="816292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4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3 - крышка ствольной коробки</a:t>
            </a:r>
            <a:endParaRPr lang="ru-RU" sz="4000" b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2" descr="http://im5-tub-ru.yandex.net/i?id=524078961-69-72&amp;n=2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896938"/>
            <a:ext cx="43195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" y="3933825"/>
            <a:ext cx="8713788" cy="2584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Крышка ствольной коробки предохраняет от загрязнения части и механизмы, помещенные в ствольной коробке. </a:t>
            </a:r>
            <a:endParaRPr lang="ru-RU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>
              <a:defRPr/>
            </a:pPr>
            <a:r>
              <a:rPr lang="ru-RU" dirty="0">
                <a:cs typeface="+mn-cs"/>
              </a:rPr>
              <a:t>С правой стороны она имеет ступенчатый вырез для прохода выбрасываемых наружу гильз и для движения рукоятки затворной рамы; сзади - отверстие (2) для выступа направляющего стержня возвратного механизма.</a:t>
            </a:r>
            <a:br>
              <a:rPr lang="ru-RU" dirty="0">
                <a:cs typeface="+mn-cs"/>
              </a:rPr>
            </a:br>
            <a:r>
              <a:rPr lang="ru-RU" dirty="0">
                <a:cs typeface="+mn-cs"/>
              </a:rPr>
              <a:t>Крышка удерживается на ствольной коробке при помощи полукруглого выреза на колодке прицела, поперечного паза ствольной коробки и выступа направляющего стержня возвратного механизма. На крышке имеются ребра жесткости.</a:t>
            </a:r>
            <a:endParaRPr lang="ru-RU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899592" y="188640"/>
            <a:ext cx="7181751" cy="584775"/>
          </a:xfrm>
          <a:prstGeom prst="rect">
            <a:avLst/>
          </a:prstGeom>
          <a:solidFill>
            <a:srgbClr val="C00000"/>
          </a:solidFill>
          <a:ln w="57150" cmpd="thickThin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rgbClr val="FFFF66"/>
                </a:solidFill>
              </a:rPr>
              <a:t>Учебные вопросы</a:t>
            </a:r>
            <a:endParaRPr lang="ru-RU" altLang="ru-RU" sz="3200" b="1" dirty="0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107504" y="1484784"/>
            <a:ext cx="8856984" cy="4248472"/>
          </a:xfrm>
        </p:spPr>
        <p:txBody>
          <a:bodyPr>
            <a:noAutofit/>
          </a:bodyPr>
          <a:lstStyle/>
          <a:p>
            <a:pPr marL="0" indent="-60960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Назначение, боевые свойства, общее устройство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5,45-мм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автоматов Калашникова АК-74,  АКС-74у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-609600">
              <a:lnSpc>
                <a:spcPct val="80000"/>
              </a:lnSpc>
              <a:spcBef>
                <a:spcPts val="0"/>
              </a:spcBef>
              <a:buNone/>
              <a:defRPr/>
            </a:pP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-60960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Назначение и устройство частей и механизмов автомата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-609600">
              <a:lnSpc>
                <a:spcPct val="80000"/>
              </a:lnSpc>
              <a:spcBef>
                <a:spcPts val="0"/>
              </a:spcBef>
              <a:buNone/>
              <a:defRPr/>
            </a:pP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-60960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Неполная разборка автомата и сборка после нее.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ts val="2200"/>
              </a:lnSpc>
              <a:buFontTx/>
              <a:buNone/>
            </a:pP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ts val="2200"/>
              </a:lnSpc>
              <a:buFontTx/>
              <a:buNone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Задержки при стрельбе из автомата и способы их устранения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Требования безопасности при обращении со стрелковым оружием.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704" y="11976"/>
            <a:ext cx="9329738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4 - затворная рама с газовым поршнем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1" name="Picture 2" descr="http://im2-tub-ru.yandex.net/i?id=109761996-65-72&amp;n=2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42526"/>
            <a:ext cx="6384925" cy="129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325" y="3141663"/>
            <a:ext cx="8928100" cy="37846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Затворная рама с газовым поршнем служит для приведения в действие затвора и ударно-спускового механизма.</a:t>
            </a:r>
            <a:endParaRPr lang="ru-RU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just">
              <a:defRPr/>
            </a:pPr>
            <a:r>
              <a:rPr lang="ru-RU" dirty="0">
                <a:cs typeface="+mn-cs"/>
              </a:rPr>
              <a:t>Затворная рама имеет: внутри - каналы для возвратного механизма и для затвора (1). Сзади - предохранительный выступ (2). По бокам - пазы для движения затворной рамы по отгибам ствольной коробки (4); с правой стороны - выступ для опускания (поворота) рычага автоспуска (3) и рукоятку для </a:t>
            </a:r>
            <a:r>
              <a:rPr lang="ru-RU" dirty="0" err="1">
                <a:cs typeface="+mn-cs"/>
              </a:rPr>
              <a:t>перезаряжания</a:t>
            </a:r>
            <a:r>
              <a:rPr lang="ru-RU" dirty="0">
                <a:cs typeface="+mn-cs"/>
              </a:rPr>
              <a:t> автомата (5). Снизу - фигурный вырез для помещения в нем ведущего выступа затвора (6) и паз для прохода отражательного выступа ствольной коробки (7). В передней части затворной рамы укреплен газовый поршень (8).</a:t>
            </a:r>
            <a:endParaRPr lang="ru-RU" dirty="0">
              <a:cs typeface="+mn-cs"/>
            </a:endParaRPr>
          </a:p>
        </p:txBody>
      </p:sp>
      <p:pic>
        <p:nvPicPr>
          <p:cNvPr id="5" name="Picture 6" descr="C:\Users\Администратор\Pictures\Затв.рама.PNG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755576" y="1964056"/>
            <a:ext cx="7992888" cy="1177608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8188" y="44450"/>
            <a:ext cx="2646362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4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5 - затвор</a:t>
            </a:r>
            <a:endParaRPr lang="ru-RU" sz="4000" b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5" name="Picture 2" descr="http://gunsua.net/nsd/avtomat/545/rukovodstvo_545_ak_i_rpk_1982/ris_38_zatvor_5.45_ak74.gif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765175"/>
            <a:ext cx="38576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6525" y="3602038"/>
            <a:ext cx="8928100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Затвор служит для досылания патрона в патронник, закрывания канала ствола, разбивания капсюля и извлечения из патронника гильзы (патрона).</a:t>
            </a:r>
            <a:endParaRPr lang="ru-RU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>
              <a:defRPr/>
            </a:pPr>
            <a:r>
              <a:rPr lang="ru-RU" dirty="0">
                <a:cs typeface="+mn-cs"/>
              </a:rPr>
              <a:t>Затвор состоит из остова (а), ударника (б), выбрасывателя (в) с пружиной (7) и осью (8), шпильки (9).</a:t>
            </a:r>
            <a:br>
              <a:rPr lang="ru-RU" dirty="0">
                <a:cs typeface="+mn-cs"/>
              </a:rPr>
            </a:br>
            <a:r>
              <a:rPr lang="ru-RU" dirty="0">
                <a:cs typeface="+mn-cs"/>
              </a:rPr>
              <a:t>Внутри остов затвора имеет канал для помещения ударника. Ударник имеет боек и уступ для шпильки. Выбрасыватель с пружиной служит для извлечения гильзы из патронника и удержания ее до встречи с отражательным выступом ствольной коробки. Выбрасыватель имеет зацеп для захвата гильзы, гнездо для пружины и вырез для оси. Шпилька служит для закрепления ударника к оси выбрасывателя.</a:t>
            </a:r>
            <a:endParaRPr lang="ru-RU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913" y="271463"/>
            <a:ext cx="6815137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4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6 - возвратный механизм;</a:t>
            </a:r>
            <a:endParaRPr lang="ru-RU" sz="4000" b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9" name="Picture 2" descr="http://im7-tub-ru.yandex.net/i?id=483526986-23-72&amp;n=2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7775575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Прямоугольник 2"/>
          <p:cNvSpPr>
            <a:spLocks noChangeArrowheads="1"/>
          </p:cNvSpPr>
          <p:nvPr/>
        </p:nvSpPr>
        <p:spPr bwMode="auto">
          <a:xfrm>
            <a:off x="238125" y="3573463"/>
            <a:ext cx="8640763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>
                <a:solidFill>
                  <a:srgbClr val="000099"/>
                </a:solidFill>
                <a:latin typeface="Arial" panose="020B0604020202020204" pitchFamily="34" charset="0"/>
              </a:rPr>
              <a:t>Возвратный механизм служит для возвращения затворной рамы с затвором в переднее положение. </a:t>
            </a:r>
            <a:endParaRPr lang="ru-RU" altLang="ru-RU" b="1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Он состоит из возвратной пружины (1), направляющего стержня (2), подвижного стержня (3) и муфты (4). </a:t>
            </a:r>
            <a:endParaRPr lang="ru-RU" altLang="ru-RU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Направляющий стержень имеет на заднем конце упор для пружины, пятку с выступами для соединения со ствольной коробкой и выступ для удержания крышки ствольной коробки. Подвижный стержень на переднем конце имеет загибы для надевания муфты.</a:t>
            </a:r>
            <a:endParaRPr lang="ru-RU" altLang="ru-RU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850" y="44450"/>
            <a:ext cx="87122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4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7 - газовая трубка со ствольной накладкой</a:t>
            </a:r>
            <a:endParaRPr lang="ru-RU" sz="4000" b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3" name="Picture 4" descr="http://www.dmazay.ru/files/089/saiga_ak_gazootv_trubka_0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1341438"/>
            <a:ext cx="53784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525" y="3971925"/>
            <a:ext cx="9026525" cy="2862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cs typeface="+mn-cs"/>
              </a:rPr>
              <a:t>Газовая трубка со ствольной накладкой состоит из газовой трубки (1), передней (3) и задней (5) соединительных муфт, ствольной накладки (4) и металлического полукольца. </a:t>
            </a:r>
            <a:endParaRPr lang="ru-RU" dirty="0">
              <a:cs typeface="+mn-cs"/>
            </a:endParaRPr>
          </a:p>
          <a:p>
            <a:pPr algn="ctr">
              <a:defRPr/>
            </a:pPr>
            <a:r>
              <a:rPr lang="ru-RU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Газовая трубка служит для направления движения газового поршня. </a:t>
            </a:r>
            <a:endParaRPr lang="ru-RU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>
              <a:defRPr/>
            </a:pPr>
            <a:r>
              <a:rPr lang="ru-RU" dirty="0">
                <a:cs typeface="+mn-cs"/>
              </a:rPr>
              <a:t>Она имеет направляющие ребра (2).</a:t>
            </a:r>
            <a:br>
              <a:rPr lang="ru-RU" dirty="0">
                <a:cs typeface="+mn-cs"/>
              </a:rPr>
            </a:br>
            <a:r>
              <a:rPr lang="ru-RU" dirty="0">
                <a:cs typeface="+mn-cs"/>
              </a:rPr>
              <a:t>Передним концом газовая трубка надевается на патрубок газовой каморы. </a:t>
            </a:r>
            <a:endParaRPr lang="ru-RU" dirty="0">
              <a:cs typeface="+mn-cs"/>
            </a:endParaRPr>
          </a:p>
          <a:p>
            <a:pPr algn="ctr">
              <a:defRPr/>
            </a:pPr>
            <a:r>
              <a:rPr lang="ru-RU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Ствольная накладка служит для предохранения рук автоматчика от ожогов при стрельбе. </a:t>
            </a:r>
            <a:endParaRPr lang="ru-RU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>
              <a:defRPr/>
            </a:pPr>
            <a:r>
              <a:rPr lang="ru-RU" dirty="0">
                <a:cs typeface="+mn-cs"/>
              </a:rPr>
              <a:t>Ствольная накладка укреплена на газовой трубке, задняя соединительная муфта имеет выступ (6), в который упирается </a:t>
            </a:r>
            <a:r>
              <a:rPr lang="ru-RU" dirty="0" err="1">
                <a:cs typeface="+mn-cs"/>
              </a:rPr>
              <a:t>замыкатель</a:t>
            </a:r>
            <a:r>
              <a:rPr lang="ru-RU" dirty="0">
                <a:cs typeface="+mn-cs"/>
              </a:rPr>
              <a:t> газовой трубки.</a:t>
            </a:r>
            <a:endParaRPr lang="ru-RU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2138" y="161925"/>
            <a:ext cx="2444750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4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8 - цевьё</a:t>
            </a:r>
            <a:endParaRPr lang="ru-RU" sz="4000" b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7" name="Picture 2" descr="http://vk.bstu.ru/book52/tsevie_ak74.gif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836613"/>
            <a:ext cx="38576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http://im0-tub-ru.yandex.net/i?id=42260326-38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5" r="12794"/>
          <a:stretch>
            <a:fillRect/>
          </a:stretch>
        </p:blipFill>
        <p:spPr bwMode="auto">
          <a:xfrm>
            <a:off x="4756150" y="836613"/>
            <a:ext cx="424338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3213100"/>
            <a:ext cx="9144000" cy="3478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Цевье служит для удобства действия и для предохранения рук автоматчика от ожогов. </a:t>
            </a:r>
            <a:endParaRPr lang="ru-RU" sz="3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>
              <a:defRPr/>
            </a:pPr>
            <a:r>
              <a:rPr lang="ru-RU" sz="1600" dirty="0">
                <a:cs typeface="+mn-cs"/>
              </a:rPr>
              <a:t>Оно прикрепляется к стволу снизу при помощи соединительной муфты и к ствольной коробке посредством выступа (2), входящего в гнездо ствольной коробки. В теле цевья имеется отверстие для шомпола (4). В задней части цевья имеются вырезы и выем, в который помещается пластинчатая пружина (3).</a:t>
            </a:r>
            <a:br>
              <a:rPr lang="ru-RU" sz="1600" dirty="0">
                <a:cs typeface="+mn-cs"/>
              </a:rPr>
            </a:br>
            <a:r>
              <a:rPr lang="ru-RU" sz="1600" dirty="0">
                <a:cs typeface="+mn-cs"/>
              </a:rPr>
              <a:t>По бокам – находятся упоры для пальцев рук (1). Вырезы на цевье и ствольной накладке образуют окна для охлаждения ствола и газовой трубки при стрельбе. Пластмассовое цевье имеет металлический экран, предназначенный для уменьшения нагрева цевья при стрельбе.</a:t>
            </a:r>
            <a:endParaRPr lang="ru-RU" sz="16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36950" y="407988"/>
            <a:ext cx="2970213" cy="7064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4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9 - магазин</a:t>
            </a:r>
            <a:endParaRPr lang="ru-RU" sz="4000" b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1" name="Picture 2" descr="http://im3-tub-ru.yandex.net/i?id=31000562-01-72&amp;n=2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77788"/>
            <a:ext cx="251936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http://im6-tub-ru.yandex.net/i?id=83234141-33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46392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588" y="2600325"/>
            <a:ext cx="9107488" cy="4124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Магазин служит для помещения патронов и подачи их в ствольную коробку. </a:t>
            </a:r>
            <a:endParaRPr lang="ru-RU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>
              <a:defRPr/>
            </a:pPr>
            <a:r>
              <a:rPr lang="ru-RU" dirty="0">
                <a:cs typeface="+mn-cs"/>
              </a:rPr>
              <a:t>Он состоит из корпуса, крышки, стопорной планки, пружины и </a:t>
            </a:r>
            <a:r>
              <a:rPr lang="ru-RU" dirty="0" err="1">
                <a:cs typeface="+mn-cs"/>
              </a:rPr>
              <a:t>подавателя</a:t>
            </a:r>
            <a:r>
              <a:rPr lang="ru-RU" dirty="0">
                <a:cs typeface="+mn-cs"/>
              </a:rPr>
              <a:t>. </a:t>
            </a:r>
            <a:endParaRPr lang="ru-RU" dirty="0">
              <a:cs typeface="+mn-cs"/>
            </a:endParaRPr>
          </a:p>
          <a:p>
            <a:pPr>
              <a:defRPr/>
            </a:pPr>
            <a:r>
              <a:rPr lang="ru-RU" dirty="0">
                <a:cs typeface="+mn-cs"/>
              </a:rPr>
              <a:t>Боковые стенки корпуса имеют загибы для удержания патронов от выпадения и выступы, ограничивающие подъем </a:t>
            </a:r>
            <a:r>
              <a:rPr lang="ru-RU" dirty="0" err="1">
                <a:cs typeface="+mn-cs"/>
              </a:rPr>
              <a:t>подавателя</a:t>
            </a:r>
            <a:r>
              <a:rPr lang="ru-RU" dirty="0">
                <a:cs typeface="+mn-cs"/>
              </a:rPr>
              <a:t>.</a:t>
            </a:r>
            <a:br>
              <a:rPr lang="ru-RU" dirty="0">
                <a:cs typeface="+mn-cs"/>
              </a:rPr>
            </a:br>
            <a:r>
              <a:rPr lang="ru-RU" dirty="0">
                <a:cs typeface="+mn-cs"/>
              </a:rPr>
              <a:t>На передней стенке имеется зацеп, а на задней - опорный выступ, посредством которых магазин присоединяется к ствольной коробке.</a:t>
            </a:r>
            <a:br>
              <a:rPr lang="ru-RU" dirty="0">
                <a:cs typeface="+mn-cs"/>
              </a:rPr>
            </a:br>
            <a:r>
              <a:rPr lang="ru-RU" dirty="0">
                <a:cs typeface="+mn-cs"/>
              </a:rPr>
              <a:t>На задней стенке корпуса внизу имеется контрольное отверстие для определения полноты снаряжения магазина патронами. Стенки корпуса для прочности сделаны ребристыми. Снизу корпус закрывается крышкой. В крышке имеется отверстие для выступа стопорной планки. Внутри корпуса помещаются подаватель и пружина со стопорной планкой. Подаватель имеет выступ, обеспечивающий шахматное расположение патронов магазине.</a:t>
            </a:r>
            <a:endParaRPr lang="ru-RU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750" y="115888"/>
            <a:ext cx="373697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4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10 - штык-нож</a:t>
            </a:r>
            <a:endParaRPr lang="ru-RU" sz="4000" b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765175"/>
            <a:ext cx="9144000" cy="6492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Штык-нож присоединяется к автомату перед </a:t>
            </a:r>
            <a:endParaRPr lang="ru-RU" sz="1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>
              <a:defRPr/>
            </a:pPr>
            <a:r>
              <a:rPr lang="ru-RU" sz="1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атакой и служит для поражения противника в </a:t>
            </a:r>
            <a:endParaRPr lang="ru-RU" sz="1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>
              <a:defRPr/>
            </a:pPr>
            <a:r>
              <a:rPr lang="ru-RU" sz="1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рукопашном бою. В остальное время он </a:t>
            </a:r>
            <a:endParaRPr lang="ru-RU" sz="1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>
              <a:defRPr/>
            </a:pPr>
            <a:r>
              <a:rPr lang="ru-RU" sz="1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используется в качестве ножа, пилы </a:t>
            </a:r>
            <a:endParaRPr lang="ru-RU" sz="1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>
              <a:defRPr/>
            </a:pPr>
            <a:r>
              <a:rPr lang="ru-RU" sz="1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(для распиловки металла) и ножниц (для резки </a:t>
            </a:r>
            <a:endParaRPr lang="ru-RU" sz="1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>
              <a:defRPr/>
            </a:pPr>
            <a:r>
              <a:rPr lang="ru-RU" sz="1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проволоки).</a:t>
            </a:r>
            <a:endParaRPr lang="ru-RU" sz="1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>
              <a:defRPr/>
            </a:pPr>
            <a:r>
              <a:rPr lang="ru-RU" sz="1600" dirty="0">
                <a:cs typeface="+mn-cs"/>
              </a:rPr>
              <a:t>Провода осветительной сети необходимо резать по одному, сняв предварительно ремень со штыка-ножа и подвеску с ножен. При резке провода следить за тем, чтобы руки не прикасались к металлической поверхности штыка-ножа и ножен. </a:t>
            </a:r>
            <a:r>
              <a:rPr lang="ru-RU" sz="1600" b="1" dirty="0">
                <a:cs typeface="+mn-cs"/>
              </a:rPr>
              <a:t>Проделывание проходов в электризованных проволочных заграждениях штыка-ножом не разрешается.</a:t>
            </a:r>
            <a:br>
              <a:rPr lang="ru-RU" sz="1600" b="1" dirty="0">
                <a:cs typeface="+mn-cs"/>
              </a:rPr>
            </a:br>
            <a:r>
              <a:rPr lang="ru-RU" sz="1600" dirty="0">
                <a:cs typeface="+mn-cs"/>
              </a:rPr>
              <a:t>Штык-нож состоит из лезвия и рукоятки. На лезвии имеются: режущая грань; пила; заточенная кромка, которая в сочетании с ножнами используется как ножницы; отверстие, в которое вставляется выступ - ось ножен. Рукоятка служит для удобства действия и для примыкания штыка-ножа к автомату. </a:t>
            </a:r>
            <a:br>
              <a:rPr lang="ru-RU" sz="1600" dirty="0">
                <a:cs typeface="+mn-cs"/>
              </a:rPr>
            </a:br>
            <a:r>
              <a:rPr lang="ru-RU" sz="1600" dirty="0">
                <a:cs typeface="+mn-cs"/>
              </a:rPr>
              <a:t>На рукоятке имеются ремень для удобства обращения со штык-ножом. Спереди находится кольцо и выступ для присоединения к дульному тормозу-компенсатору и зацеп для ремня. Сзади – металлический наконечник с соединительным винтом. На наконечнике имеются продольные пазы, которыми штык-нож надевается на соответствующие выступы на упоре основания мушки; защелка; предохранительный выступ; отверстие для ремня; пластмассовые щечки.</a:t>
            </a:r>
            <a:br>
              <a:rPr lang="ru-RU" sz="1600" dirty="0">
                <a:cs typeface="+mn-cs"/>
              </a:rPr>
            </a:br>
            <a:r>
              <a:rPr lang="ru-RU" sz="1600" dirty="0">
                <a:cs typeface="+mn-cs"/>
              </a:rPr>
              <a:t>Ножны служат для ношения, штыка-ножа на поясном ремне. Кроме того, они используются вместе со штыком-ножом для резки проволоки. Ножны имеют подвеску с петлей-застежкой и </a:t>
            </a:r>
            <a:r>
              <a:rPr lang="ru-RU" sz="1600" dirty="0" err="1">
                <a:cs typeface="+mn-cs"/>
              </a:rPr>
              <a:t>карабинчиком</a:t>
            </a:r>
            <a:r>
              <a:rPr lang="ru-RU" sz="1600" dirty="0">
                <a:cs typeface="+mn-cs"/>
              </a:rPr>
              <a:t>, пластмассовый корпус, выступ-ось, упор для ограничения поворота штыка-ножа при действии им как ножницами; внутри ножен имеется пластинчатая пружина с фиксатором для удержания штыка-ножа от выпадения.</a:t>
            </a:r>
            <a:endParaRPr lang="ru-RU" sz="1600" dirty="0">
              <a:cs typeface="+mn-cs"/>
            </a:endParaRPr>
          </a:p>
        </p:txBody>
      </p:sp>
      <p:pic>
        <p:nvPicPr>
          <p:cNvPr id="28676" name="Picture 2" descr="http://forums.drom.ru/attachment.php?attachmentid=2625891&amp;d=1321529879&amp;thumb=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9" b="15057"/>
          <a:stretch>
            <a:fillRect/>
          </a:stretch>
        </p:blipFill>
        <p:spPr bwMode="auto">
          <a:xfrm>
            <a:off x="5148263" y="44450"/>
            <a:ext cx="3857625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/>
          <p:nvPr/>
        </p:nvSpPr>
        <p:spPr>
          <a:xfrm>
            <a:off x="0" y="1"/>
            <a:ext cx="9144000" cy="6206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rgbClr val="FF0000"/>
                </a:solidFill>
              </a:rPr>
              <a:t>Вопрос 3.</a:t>
            </a:r>
            <a:r>
              <a:rPr lang="ru-RU" sz="2400" b="1" dirty="0" smtClean="0"/>
              <a:t>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Неполная разборка автомата и сборка после нее.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192" y="761896"/>
            <a:ext cx="91440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600" b="1" dirty="0" smtClean="0">
                <a:latin typeface="Bookman Old Style" panose="02050604050505020204" pitchFamily="18" charset="0"/>
              </a:rPr>
              <a:t>Разборка автомата может быть неполная и полная:</a:t>
            </a:r>
            <a:endParaRPr lang="ru-RU" altLang="ru-RU" sz="2600" b="1" dirty="0" smtClean="0">
              <a:latin typeface="Bookman Old Style" panose="02050604050505020204" pitchFamily="18" charset="0"/>
            </a:endParaRPr>
          </a:p>
          <a:p>
            <a:pPr>
              <a:spcBef>
                <a:spcPct val="0"/>
              </a:spcBef>
            </a:pPr>
            <a:r>
              <a:rPr lang="ru-RU" altLang="ru-RU" sz="2600" b="1" dirty="0" smtClean="0">
                <a:latin typeface="Arial" panose="020B0604020202020204" pitchFamily="34" charset="0"/>
              </a:rPr>
              <a:t>неполная</a:t>
            </a:r>
            <a:r>
              <a:rPr lang="ru-RU" altLang="ru-RU" sz="2600" b="1" dirty="0" smtClean="0">
                <a:solidFill>
                  <a:schemeClr val="accent2"/>
                </a:solidFill>
                <a:latin typeface="Arial" panose="020B0604020202020204" pitchFamily="34" charset="0"/>
              </a:rPr>
              <a:t>  </a:t>
            </a:r>
            <a:r>
              <a:rPr lang="ru-RU" altLang="ru-RU" sz="2600" dirty="0" smtClean="0">
                <a:solidFill>
                  <a:srgbClr val="0000FF"/>
                </a:solidFill>
                <a:latin typeface="Arial" panose="020B0604020202020204" pitchFamily="34" charset="0"/>
              </a:rPr>
              <a:t>— для чистки, смазки и осмотра автомата; </a:t>
            </a:r>
            <a:endParaRPr lang="ru-RU" altLang="ru-RU" sz="2600" dirty="0" smtClean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ru-RU" altLang="ru-RU" sz="2600" b="1" dirty="0" smtClean="0">
                <a:latin typeface="Arial" panose="020B0604020202020204" pitchFamily="34" charset="0"/>
              </a:rPr>
              <a:t>полная </a:t>
            </a:r>
            <a:r>
              <a:rPr lang="ru-RU" altLang="ru-RU" sz="2600" dirty="0" smtClean="0">
                <a:solidFill>
                  <a:srgbClr val="0000FF"/>
                </a:solidFill>
                <a:latin typeface="Arial" panose="020B0604020202020204" pitchFamily="34" charset="0"/>
              </a:rPr>
              <a:t>—для чистки при сильном загрязнении автомата, после нахождения его под дождем или в снегу и при ремонте.</a:t>
            </a:r>
            <a:r>
              <a:rPr lang="ru-RU" altLang="ru-RU" sz="26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endParaRPr lang="ru-RU" altLang="ru-RU" sz="2600" b="1" dirty="0" smtClean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ru-RU" altLang="ru-RU" sz="2600" b="1" i="1" dirty="0" smtClean="0">
                <a:solidFill>
                  <a:srgbClr val="0000FF"/>
                </a:solidFill>
                <a:latin typeface="Arial" panose="020B0604020202020204" pitchFamily="34" charset="0"/>
              </a:rPr>
              <a:t>Излишне частая разборка автомата вредна, так как ускоряет изнашивание частей и механизмов.</a:t>
            </a:r>
            <a:endParaRPr lang="ru-RU" altLang="ru-RU" sz="2600" b="1" i="1" dirty="0" smtClean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ru-RU" altLang="ru-RU" sz="2600" b="1" dirty="0" smtClean="0">
                <a:latin typeface="Arial" panose="020B0604020202020204" pitchFamily="34" charset="0"/>
              </a:rPr>
              <a:t>	Разборку и сборку автомата производить: </a:t>
            </a:r>
            <a:endParaRPr lang="ru-RU" altLang="ru-RU" sz="2600" b="1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ru-RU" altLang="ru-RU" sz="26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на столе или чистой подстилке или специальном столе, </a:t>
            </a:r>
            <a:endParaRPr lang="ru-RU" altLang="ru-RU" sz="2600" b="1" dirty="0" smtClean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ru-RU" altLang="ru-RU" sz="26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части и механизмы класть в порядке разборки, обращаться с ними осторожно, не класть одну часть на другую и не применять излишних усилий и резких ударов.</a:t>
            </a:r>
            <a:endParaRPr lang="ru-RU" sz="26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68263" y="1052513"/>
          <a:ext cx="9001125" cy="518477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350969"/>
                <a:gridCol w="1728216"/>
                <a:gridCol w="1484848"/>
                <a:gridCol w="2437092"/>
              </a:tblGrid>
              <a:tr h="998651"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/>
                        <a:t>Нормативы</a:t>
                      </a:r>
                      <a:endParaRPr lang="ru-RU" sz="2800" dirty="0"/>
                    </a:p>
                  </a:txBody>
                  <a:tcPr marL="0" marR="0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FF0000"/>
                          </a:solidFill>
                        </a:rPr>
                        <a:t>"отлично"</a:t>
                      </a:r>
                      <a:endParaRPr lang="ru-RU" sz="2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8000"/>
                          </a:solidFill>
                        </a:rPr>
                        <a:t>"хорошо"</a:t>
                      </a:r>
                      <a:endParaRPr lang="ru-RU" sz="2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smtClean="0">
                          <a:solidFill>
                            <a:srgbClr val="0000FF"/>
                          </a:solidFill>
                        </a:rPr>
                        <a:t>"удовлетвори-тельно</a:t>
                      </a:r>
                      <a:r>
                        <a:rPr lang="ru-RU" sz="2400" dirty="0" smtClean="0">
                          <a:solidFill>
                            <a:srgbClr val="0000FF"/>
                          </a:solidFill>
                        </a:rPr>
                        <a:t>"</a:t>
                      </a:r>
                      <a:endParaRPr lang="ru-RU" sz="2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698"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№13 </a:t>
                      </a:r>
                      <a:r>
                        <a:rPr lang="ru-RU" sz="3200" b="1" dirty="0" smtClean="0">
                          <a:solidFill>
                            <a:srgbClr val="008000"/>
                          </a:solidFill>
                        </a:rPr>
                        <a:t>«Неполная</a:t>
                      </a:r>
                      <a:endParaRPr lang="ru-RU" sz="3200" b="1" dirty="0" smtClean="0">
                        <a:solidFill>
                          <a:srgbClr val="008000"/>
                        </a:solidFill>
                      </a:endParaRPr>
                    </a:p>
                    <a:p>
                      <a:r>
                        <a:rPr lang="ru-RU" sz="3200" b="1" dirty="0" smtClean="0">
                          <a:solidFill>
                            <a:srgbClr val="008000"/>
                          </a:solidFill>
                        </a:rPr>
                        <a:t> разборки»	</a:t>
                      </a:r>
                      <a:r>
                        <a:rPr lang="ru-RU" sz="3200" b="1" dirty="0" smtClean="0"/>
                        <a:t> </a:t>
                      </a:r>
                      <a:endParaRPr lang="ru-RU" sz="3200" b="1" dirty="0"/>
                    </a:p>
                  </a:txBody>
                  <a:tcPr marL="0" marR="0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15 с	</a:t>
                      </a:r>
                      <a:endParaRPr lang="ru-RU" sz="3200" b="1" dirty="0"/>
                    </a:p>
                  </a:txBody>
                  <a:tcPr marL="91441" marR="91441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17 с	</a:t>
                      </a:r>
                      <a:endParaRPr lang="ru-RU" sz="3200" b="1" dirty="0"/>
                    </a:p>
                  </a:txBody>
                  <a:tcPr marL="91441" marR="91441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19 с</a:t>
                      </a:r>
                      <a:endParaRPr lang="ru-RU" sz="3200" b="1" dirty="0"/>
                    </a:p>
                  </a:txBody>
                  <a:tcPr marL="91441" marR="91441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2426"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№14 </a:t>
                      </a:r>
                      <a:r>
                        <a:rPr lang="ru-RU" sz="3200" b="1" dirty="0" smtClean="0">
                          <a:solidFill>
                            <a:srgbClr val="008000"/>
                          </a:solidFill>
                        </a:rPr>
                        <a:t>«Сборка </a:t>
                      </a:r>
                      <a:endParaRPr lang="ru-RU" sz="3200" b="1" dirty="0" smtClean="0">
                        <a:solidFill>
                          <a:srgbClr val="008000"/>
                        </a:solidFill>
                      </a:endParaRPr>
                    </a:p>
                    <a:p>
                      <a:r>
                        <a:rPr lang="ru-RU" sz="3200" b="1" dirty="0" smtClean="0">
                          <a:solidFill>
                            <a:srgbClr val="008000"/>
                          </a:solidFill>
                        </a:rPr>
                        <a:t>после неполной </a:t>
                      </a:r>
                      <a:endParaRPr lang="ru-RU" sz="3200" b="1" dirty="0" smtClean="0">
                        <a:solidFill>
                          <a:srgbClr val="008000"/>
                        </a:solidFill>
                      </a:endParaRPr>
                    </a:p>
                    <a:p>
                      <a:r>
                        <a:rPr lang="ru-RU" sz="3200" b="1" dirty="0" smtClean="0">
                          <a:solidFill>
                            <a:srgbClr val="008000"/>
                          </a:solidFill>
                        </a:rPr>
                        <a:t>разборки»</a:t>
                      </a:r>
                      <a:endParaRPr lang="ru-RU" sz="3200" b="1" dirty="0"/>
                    </a:p>
                  </a:txBody>
                  <a:tcPr marL="0" marR="0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25 с</a:t>
                      </a:r>
                      <a:endParaRPr lang="ru-RU" sz="3200" b="1" dirty="0"/>
                    </a:p>
                  </a:txBody>
                  <a:tcPr marL="91441" marR="91441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27 с</a:t>
                      </a:r>
                      <a:endParaRPr lang="ru-RU" sz="3200" b="1" dirty="0"/>
                    </a:p>
                  </a:txBody>
                  <a:tcPr marL="91441" marR="91441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3200" b="1" dirty="0" smtClean="0"/>
                        <a:t>32 с</a:t>
                      </a:r>
                      <a:endParaRPr lang="ru-RU" sz="3200" b="1" dirty="0"/>
                    </a:p>
                  </a:txBody>
                  <a:tcPr marL="91441" marR="91441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8936" name="TextBox 3"/>
          <p:cNvSpPr txBox="1">
            <a:spLocks noChangeArrowheads="1"/>
          </p:cNvSpPr>
          <p:nvPr/>
        </p:nvSpPr>
        <p:spPr bwMode="auto">
          <a:xfrm>
            <a:off x="1295400" y="115888"/>
            <a:ext cx="6553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>
                <a:latin typeface="Arial" panose="020B0604020202020204" pitchFamily="34" charset="0"/>
              </a:rPr>
              <a:t>Временные показатели неполной разборки и сборки АК-74</a:t>
            </a:r>
            <a:endParaRPr lang="ru-RU" altLang="ru-RU" sz="24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689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Литература:</a:t>
            </a:r>
            <a:br>
              <a:rPr lang="ru-RU" sz="3200" dirty="0" smtClean="0"/>
            </a:br>
            <a:br>
              <a:rPr lang="ru-RU" sz="3200" dirty="0" smtClean="0"/>
            </a:br>
            <a:r>
              <a:rPr lang="ru-RU" sz="2700" b="1" dirty="0" smtClean="0"/>
              <a:t>1. Курс стрельб из стрелкового оружия, боевых машин и танков ВС РФ (КС СО БМ и Т – 2003) . М.- Воениздат, 2006 г.-44-87 с.</a:t>
            </a:r>
            <a:br>
              <a:rPr lang="ru-RU" sz="2700" b="1" dirty="0" smtClean="0"/>
            </a:br>
            <a:r>
              <a:rPr lang="ru-RU" sz="2700" b="1" dirty="0" smtClean="0"/>
              <a:t>2. Наставление по стрелковому делу. Основы стрельбы из стрелкового оружия. М. : Воениздат, 1986. – 176 с.</a:t>
            </a:r>
            <a:br>
              <a:rPr lang="ru-RU" sz="2700" b="1" dirty="0" smtClean="0"/>
            </a:br>
            <a:r>
              <a:rPr lang="ru-RU" sz="2700" b="1" dirty="0" smtClean="0"/>
              <a:t>3. Сборник нормативов по боевой подготовке Сухопутных войск. Книга 1. М. Воениздат, 1991. – 276 с.</a:t>
            </a:r>
            <a:br>
              <a:rPr lang="ru-RU" sz="2700" b="1" dirty="0" smtClean="0"/>
            </a:br>
            <a:r>
              <a:rPr lang="ru-RU" sz="2700" b="1" dirty="0" smtClean="0"/>
              <a:t> Огневая подготовка / Учебное пособие. М.: Воениздат 1978 г. -336 с.5. Правила стрельбы из стрелкового оружия и боевых машин. М: Воениздат, 1992 г.5.  Руководство по учебным стрелковым приборам и наглядным пособиям М: Воениздат, 1973 г.</a:t>
            </a:r>
            <a:br>
              <a:rPr lang="ru-RU" sz="2700" b="1" dirty="0" smtClean="0"/>
            </a:br>
            <a:endParaRPr lang="ru-RU" sz="2700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0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Порядок неполной разборки автомата Калашникова: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468700"/>
            <a:ext cx="9036844" cy="1143000"/>
          </a:xfrm>
          <a:prstGeom prst="rect">
            <a:avLst/>
          </a:prstGeom>
        </p:spPr>
        <p:txBody>
          <a:bodyPr lIns="36000" tIns="36000" rIns="36000" bIns="3600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lnSpc>
                <a:spcPct val="90000"/>
              </a:lnSpc>
              <a:buFontTx/>
              <a:buNone/>
            </a:pPr>
            <a:r>
              <a:rPr lang="ru-RU" sz="2000" b="1" dirty="0" smtClean="0">
                <a:solidFill>
                  <a:schemeClr val="tx2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Отделить магазин.</a:t>
            </a: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Удерживая автомат левой рукой за шейку приклада или цевье, правой рукой обхватить магазин; нажимая большим пальцем на защелку, подать нижнюю часть магазина вперед и отделить его.</a:t>
            </a:r>
            <a:endParaRPr lang="ru-RU" sz="2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 descr="CIMG600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717888" y="1391216"/>
            <a:ext cx="4032448" cy="2990222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" name="Picture 3" descr="CIMG6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671" y="3573016"/>
            <a:ext cx="4301752" cy="3137748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" name="Picture 4" descr="CIMG6002"/>
          <p:cNvPicPr>
            <a:picLocks noChangeAspect="1" noChangeArrowheads="1"/>
          </p:cNvPicPr>
          <p:nvPr/>
        </p:nvPicPr>
        <p:blipFill>
          <a:blip r:embed="rId3" cstate="print"/>
          <a:srcRect l="7863" t="7236"/>
          <a:stretch>
            <a:fillRect/>
          </a:stretch>
        </p:blipFill>
        <p:spPr bwMode="auto">
          <a:xfrm>
            <a:off x="4734112" y="3573016"/>
            <a:ext cx="4302732" cy="3137748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-428625" y="-171400"/>
            <a:ext cx="9572625" cy="15001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just">
              <a:buFontTx/>
              <a:buNone/>
              <a:defRPr/>
            </a:pPr>
            <a:r>
              <a:rPr lang="ru-RU" dirty="0" smtClean="0">
                <a:solidFill>
                  <a:srgbClr val="0000FF"/>
                </a:solidFill>
              </a:rPr>
              <a:t>     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Проверить, нет ли в патроннике патрона.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чего: опустить переводчик вниз, поставив его в положение “АВ” или “ОД”; отвести рукоятку затворной рамы назад, осмотреть патронник; отпустить рукоятку затворной рамы и спустить курок с боевого взвода.</a:t>
            </a:r>
            <a:endParaRPr lang="ru-RU" sz="2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4" descr="CIMG6010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79512" y="1395920"/>
            <a:ext cx="2880320" cy="2286732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9" name="Picture 4" descr="CIMG6013"/>
          <p:cNvPicPr>
            <a:picLocks noChangeAspect="1" noChangeArrowheads="1"/>
          </p:cNvPicPr>
          <p:nvPr/>
        </p:nvPicPr>
        <p:blipFill>
          <a:blip r:embed="rId2" cstate="print"/>
          <a:srcRect l="7687" t="6961"/>
          <a:stretch>
            <a:fillRect/>
          </a:stretch>
        </p:blipFill>
        <p:spPr bwMode="auto">
          <a:xfrm>
            <a:off x="6084168" y="1328787"/>
            <a:ext cx="2952328" cy="236705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0" name="Picture 4" descr="CIMG6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825" y="3944827"/>
            <a:ext cx="3703326" cy="270892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1" name="Picture 4" descr="CIMG6010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203848" y="1373980"/>
            <a:ext cx="2808312" cy="2308672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2" name="Picture 4" descr="CIMG60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1321" y="3944827"/>
            <a:ext cx="3649517" cy="270892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>
            <a:spLocks noChangeArrowheads="1"/>
          </p:cNvSpPr>
          <p:nvPr/>
        </p:nvSpPr>
        <p:spPr bwMode="auto">
          <a:xfrm>
            <a:off x="214312" y="214313"/>
            <a:ext cx="8929687" cy="9233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Вынуть пенал с принадлежностью из гнезда приклада.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чего: утопить пальцем правой руки крышку гнезда так, чтобы пенал под действием пружины вышел из гнезда.</a:t>
            </a:r>
            <a:endParaRPr lang="ru-RU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4" descr="CIMG6018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139952" y="3099636"/>
            <a:ext cx="4938785" cy="3641731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" name="Picture 4" descr="CIMG6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14312" y="1628800"/>
            <a:ext cx="4725144" cy="3510713"/>
          </a:xfrm>
          <a:prstGeom prst="rect">
            <a:avLst/>
          </a:prstGeom>
          <a:ln w="76200"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IMG6020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4658055" y="1137643"/>
            <a:ext cx="3762306" cy="2795414"/>
          </a:xfrm>
          <a:prstGeom prst="rect">
            <a:avLst/>
          </a:prstGeom>
          <a:ln w="76200">
            <a:solidFill>
              <a:srgbClr val="0000FF"/>
            </a:solidFill>
          </a:ln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0" y="214313"/>
            <a:ext cx="9144000" cy="9233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ru-RU" b="1" dirty="0">
                <a:solidFill>
                  <a:srgbClr val="FF0000"/>
                </a:solidFill>
              </a:rPr>
              <a:t>        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Отделить шомпол: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оттянуть конец шомпола от ствола так, чтобы его головка вышла из-под упора на основании мушки, </a:t>
            </a:r>
            <a:endParaRPr lang="ru-RU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>
              <a:defRPr/>
            </a:pP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и вынуть шомпол.</a:t>
            </a:r>
            <a:endParaRPr lang="ru-RU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 descr="CIMG6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288" y="1149331"/>
            <a:ext cx="3629801" cy="2711717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" name="Picture 4" descr="CIMG60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861048"/>
            <a:ext cx="3888432" cy="2905332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0" y="142875"/>
            <a:ext cx="9001125" cy="15716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179705">
              <a:lnSpc>
                <a:spcPts val="2200"/>
              </a:lnSpc>
              <a:buFontTx/>
              <a:buNone/>
              <a:defRPr/>
            </a:pPr>
            <a:r>
              <a:rPr lang="ru-RU" dirty="0" smtClean="0">
                <a:solidFill>
                  <a:srgbClr val="FF0000"/>
                </a:solidFill>
              </a:rPr>
              <a:t>    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Отделить крышку ствольной коробки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чего: левой рукой обхватить шейку приклада, большим пальцем этой руки нажать на выступ направляющего стержня возвратного механизма; правой рукой приподнять вверх заднюю часть крышки ствольной коробки    и отделить крышку.</a:t>
            </a:r>
            <a:endParaRPr lang="ru-RU" sz="2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4" descr="CIMG602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99592" y="1628800"/>
            <a:ext cx="3252248" cy="2416844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" name="Picture 4" descr="CIMG6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628800"/>
            <a:ext cx="3384376" cy="2416844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" name="Picture 4" descr="CIMG6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4293096"/>
            <a:ext cx="3312368" cy="2484276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-357188" y="142875"/>
            <a:ext cx="9358313" cy="20002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None/>
              <a:defRPr/>
            </a:pPr>
            <a:r>
              <a:rPr lang="ru-RU" sz="2000" b="1" dirty="0" smtClean="0">
                <a:solidFill>
                  <a:srgbClr val="FF0000"/>
                </a:solidFill>
              </a:rPr>
              <a:t>        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Отделить возвратный механизм.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Удерживая автомат левой рукой за шейку приклада, правой подать вперед направляющий стержень возвратного механизма до выхода его пятки из продольного паза ствольной коробки; приподнять задний конец направляющего стержня и извлечь возвратный механизм из канала затворной рамы.</a:t>
            </a:r>
            <a:endParaRPr lang="ru-RU" sz="2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4" descr="CIMG6032"/>
          <p:cNvPicPr>
            <a:picLocks noChangeAspect="1" noChangeArrowheads="1"/>
          </p:cNvPicPr>
          <p:nvPr/>
        </p:nvPicPr>
        <p:blipFill>
          <a:blip r:embed="rId1" cstate="print"/>
          <a:srcRect l="9350" t="20827"/>
          <a:stretch>
            <a:fillRect/>
          </a:stretch>
        </p:blipFill>
        <p:spPr bwMode="auto">
          <a:xfrm>
            <a:off x="110957" y="1772816"/>
            <a:ext cx="5383802" cy="349393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" name="Picture 4" descr="CIMG6034"/>
          <p:cNvPicPr>
            <a:picLocks noChangeAspect="1" noChangeArrowheads="1"/>
          </p:cNvPicPr>
          <p:nvPr/>
        </p:nvPicPr>
        <p:blipFill>
          <a:blip r:embed="rId2" cstate="print"/>
          <a:srcRect t="7838"/>
          <a:stretch>
            <a:fillRect/>
          </a:stretch>
        </p:blipFill>
        <p:spPr bwMode="auto">
          <a:xfrm>
            <a:off x="4180062" y="3519782"/>
            <a:ext cx="4911904" cy="3221586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-142875" y="142875"/>
            <a:ext cx="9286875" cy="12858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None/>
              <a:defRPr/>
            </a:pP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7. Отделить затворную раму с затвором.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Продолжая удерживать автомат  левой  рукой,  правой отвести затворную раму назад до отказа, приподнять ее вместе с затвором и отделить от ствольной коробки.</a:t>
            </a:r>
            <a:endParaRPr lang="ru-RU" sz="2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4" descr="CIMG6037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285875" y="1571625"/>
            <a:ext cx="6786563" cy="5043488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-428625" y="0"/>
            <a:ext cx="9358313" cy="13573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just">
              <a:buFontTx/>
              <a:buNone/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       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Отделить затвор от затворной рамы.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чего: взять затворную раму в левую руку затвором кверху; правой рукой отвести затвор назад, повернуть его так, чтобы ведущий выступ затвора вышел    из фигурного выреза затворной рамы; вывести затвор вперед.</a:t>
            </a:r>
            <a:endParaRPr lang="ru-RU" sz="2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4" descr="CIMG6041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07504" y="1357313"/>
            <a:ext cx="4703174" cy="3495174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" name="Picture 4" descr="CIMG60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357313"/>
            <a:ext cx="4921991" cy="365710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" name="Picture 4" descr="CIMG60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4221088"/>
            <a:ext cx="3816424" cy="2514378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0" y="0"/>
            <a:ext cx="9126538" cy="16430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just">
              <a:buFontTx/>
              <a:buNone/>
              <a:defRPr/>
            </a:pPr>
            <a:r>
              <a:rPr lang="ru-RU" sz="2000" b="1" dirty="0" smtClean="0">
                <a:solidFill>
                  <a:srgbClr val="FF0000"/>
                </a:solidFill>
              </a:rPr>
              <a:t>        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Отделить газовую трубку со ствольной накладкой: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удерживая автомат левой рукой, правой надеть пенал с принадлежностью прямоугольным отверстием на выступ </a:t>
            </a:r>
            <a:r>
              <a:rPr lang="ru-RU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замыкателя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газовой трубки; повернуть </a:t>
            </a:r>
            <a:r>
              <a:rPr lang="ru-RU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замыкатель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 себя до вертикального положения; снять газовую трубку с патрубка газовой камеры.</a:t>
            </a:r>
            <a:endParaRPr lang="ru-RU" sz="2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6" descr="CIMG6048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6588" y="1643063"/>
            <a:ext cx="5122391" cy="3806418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" name="Picture 4" descr="CIMG60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6374" y="1643063"/>
            <a:ext cx="4987626" cy="366402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" name="Picture 4" descr="CIMG60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4221088"/>
            <a:ext cx="4064765" cy="2636912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IMG6057"/>
          <p:cNvPicPr>
            <a:picLocks noChangeAspect="1" noChangeArrowheads="1"/>
          </p:cNvPicPr>
          <p:nvPr/>
        </p:nvPicPr>
        <p:blipFill>
          <a:blip r:embed="rId1" cstate="print"/>
          <a:srcRect t="27526" b="8505"/>
          <a:stretch>
            <a:fillRect/>
          </a:stretch>
        </p:blipFill>
        <p:spPr>
          <a:xfrm>
            <a:off x="107504" y="1412776"/>
            <a:ext cx="8928992" cy="3960440"/>
          </a:xfrm>
          <a:prstGeom prst="rect">
            <a:avLst/>
          </a:prstGeom>
          <a:ln w="76200">
            <a:solidFill>
              <a:srgbClr val="0000FF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0" y="18864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Порядок сборки после неполной разборки автомата Калашникова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51723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Сборка  автомата  после  неполной разборки производится в обратном порядке.</a:t>
            </a: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3"/>
          <p:cNvSpPr>
            <a:spLocks noChangeArrowheads="1"/>
          </p:cNvSpPr>
          <p:nvPr/>
        </p:nvSpPr>
        <p:spPr bwMode="auto">
          <a:xfrm>
            <a:off x="323850" y="4360863"/>
            <a:ext cx="86407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>
                <a:latin typeface="Calibri" panose="020F0502020204030204" pitchFamily="34" charset="0"/>
              </a:rPr>
              <a:t>Дата рождения:  </a:t>
            </a:r>
            <a:r>
              <a:rPr lang="ru-RU" altLang="ru-RU" sz="1800">
                <a:latin typeface="Calibri" panose="020F0502020204030204" pitchFamily="34" charset="0"/>
              </a:rPr>
              <a:t>10 ноября 1919 года, семнадцатый ребенок в семье.</a:t>
            </a:r>
            <a:endParaRPr lang="ru-RU" altLang="ru-RU" sz="18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>
                <a:latin typeface="Calibri" panose="020F0502020204030204" pitchFamily="34" charset="0"/>
              </a:rPr>
              <a:t>Дата смерти: </a:t>
            </a:r>
            <a:r>
              <a:rPr lang="ru-RU" altLang="ru-RU" sz="1800">
                <a:latin typeface="Calibri" panose="020F0502020204030204" pitchFamily="34" charset="0"/>
              </a:rPr>
              <a:t>23 декабря 2013 (94 года)</a:t>
            </a:r>
            <a:endParaRPr lang="ru-RU" altLang="ru-RU" sz="18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>
                <a:latin typeface="Calibri" panose="020F0502020204030204" pitchFamily="34" charset="0"/>
              </a:rPr>
              <a:t>Место рождения: </a:t>
            </a:r>
            <a:r>
              <a:rPr lang="ru-RU" altLang="ru-RU" sz="1800">
                <a:latin typeface="Calibri" panose="020F0502020204030204" pitchFamily="34" charset="0"/>
              </a:rPr>
              <a:t>село Курья Алтайского края.</a:t>
            </a:r>
            <a:endParaRPr lang="ru-RU" altLang="ru-RU" sz="18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>
                <a:latin typeface="Calibri" panose="020F0502020204030204" pitchFamily="34" charset="0"/>
              </a:rPr>
              <a:t>Семья: </a:t>
            </a:r>
            <a:r>
              <a:rPr lang="ru-RU" altLang="ru-RU" sz="1800">
                <a:latin typeface="Calibri" panose="020F0502020204030204" pitchFamily="34" charset="0"/>
              </a:rPr>
              <a:t> мать -  Александра Фроловна Калашникова, отец  -  Тимофей Александрович Калашников.</a:t>
            </a:r>
            <a:endParaRPr lang="ru-RU" altLang="ru-RU" sz="18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>
                <a:latin typeface="Calibri" panose="020F0502020204030204" pitchFamily="34" charset="0"/>
              </a:rPr>
              <a:t>Историческая справка: </a:t>
            </a:r>
            <a:r>
              <a:rPr lang="ru-RU" altLang="ru-RU" sz="1800">
                <a:latin typeface="Calibri" panose="020F0502020204030204" pitchFamily="34" charset="0"/>
              </a:rPr>
              <a:t>в 1930 году семья, признанная кулаческой,  сослана  в Томскую область, посёлок Нижняя Моховая. </a:t>
            </a:r>
            <a:endParaRPr lang="ru-RU" altLang="ru-RU" sz="18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>
                <a:latin typeface="Calibri" panose="020F0502020204030204" pitchFamily="34" charset="0"/>
              </a:rPr>
              <a:t>Интересы: </a:t>
            </a:r>
            <a:r>
              <a:rPr lang="ru-RU" altLang="ru-RU" sz="1800">
                <a:latin typeface="Calibri" panose="020F0502020204030204" pitchFamily="34" charset="0"/>
              </a:rPr>
              <a:t>техника, устройство и принципы работы разных механизмов.</a:t>
            </a:r>
            <a:endParaRPr lang="ru-RU" altLang="ru-RU" sz="1800">
              <a:latin typeface="Calibri" panose="020F0502020204030204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468313" y="-26988"/>
            <a:ext cx="8064500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Жизнь и творчество</a:t>
            </a:r>
            <a:endParaRPr lang="ru-RU" sz="3200" b="1" dirty="0">
              <a:ln w="18000">
                <a:solidFill>
                  <a:srgbClr val="FF0000"/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32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Михаила Тимофеевича Калашникова</a:t>
            </a:r>
            <a:endParaRPr lang="ru-RU" sz="3200" b="1" dirty="0">
              <a:ln w="18000">
                <a:solidFill>
                  <a:srgbClr val="FF0000"/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7" t="8597"/>
          <a:stretch>
            <a:fillRect/>
          </a:stretch>
        </p:blipFill>
        <p:spPr bwMode="auto">
          <a:xfrm>
            <a:off x="3132138" y="1084263"/>
            <a:ext cx="2303462" cy="328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/>
          <p:nvPr/>
        </p:nvSpPr>
        <p:spPr>
          <a:xfrm>
            <a:off x="114324" y="332656"/>
            <a:ext cx="9001156" cy="3571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b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Задержки при стрельбе из АК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518" y="1268760"/>
          <a:ext cx="9045986" cy="5711834"/>
        </p:xfrm>
        <a:graphic>
          <a:graphicData uri="http://schemas.openxmlformats.org/drawingml/2006/table">
            <a:tbl>
              <a:tblPr/>
              <a:tblGrid>
                <a:gridCol w="3000365"/>
                <a:gridCol w="2357485"/>
                <a:gridCol w="3688136"/>
              </a:tblGrid>
              <a:tr h="6429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ts val="29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Задержки и их характеристика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27" marR="63427" marT="31713" marB="31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ts val="29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Причины задержек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27" marR="63427" marT="31713" marB="31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29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Способы устранения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27" marR="63427" marT="31713" marB="31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44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ts val="24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Неподача патрона: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затвор в переднем положении, но выстрела не произошло — в патроннике нет патрона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27" marR="63427" marT="31713" marB="31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ts val="24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1. Загрязнение или неисправность магазина.</a:t>
                      </a:r>
                      <a:b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</a:b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2. Неисправность защелки магазина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27" marR="63427" marT="31713" marB="31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ts val="24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Перезарядить автомат и продолжать стрельбу. Заменить магазин. При неисправности магазина отдать автомат в мастерскую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27" marR="63427" marT="31713" marB="31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8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ts val="24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Утыкание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патрона: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патрон пулей уткнулся в казенный срез ствола, подвижные части остановились в среднем положении.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27" marR="63427" marT="31713" marB="31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ts val="24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Погнутость загибов боковых стенок магазина.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27" marR="63427" marT="31713" marB="31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ts val="24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Удерживая рукоятку затворной рамы, удалить уткнувшийся патрон и продолжать стрельбу. При повторении задержки заменить магазин.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27" marR="63427" marT="31713" marB="31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7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ts val="24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Осечка: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затвор в переднем положении, патрон в патроннике, курок спущен, выстрела не произошло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27" marR="63427" marT="31713" marB="31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ts val="24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1. Неисправность патрона.</a:t>
                      </a:r>
                      <a:b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</a:b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2. Неисправность ударника или ударно-спускового механизма; загрязнение или застывание смазки.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27" marR="63427" marT="31713" marB="31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ts val="24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Перезарядить автомат и продолжать стрельбу. При повторении задержки осмотреть и прочистить ударник и ударно-спусковой механизм; при их поломке или износе автомат отправить в ремонтную мастерскую.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27" marR="63427" marT="31713" marB="31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Заголовок 1"/>
          <p:cNvSpPr txBox="1"/>
          <p:nvPr/>
        </p:nvSpPr>
        <p:spPr>
          <a:xfrm>
            <a:off x="42902" y="-104780"/>
            <a:ext cx="9144000" cy="10855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rgbClr val="FF0000"/>
                </a:solidFill>
              </a:rPr>
              <a:t>Вопрос 4.</a:t>
            </a:r>
            <a:r>
              <a:rPr lang="ru-RU" sz="2400" b="1" dirty="0" smtClean="0"/>
              <a:t>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Задержки при стрельбе из автомата и способы их устранения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Требования безопасности при обращении со стрелковым оружием.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одержимое 3"/>
          <p:cNvGraphicFramePr/>
          <p:nvPr/>
        </p:nvGraphicFramePr>
        <p:xfrm>
          <a:off x="214313" y="142875"/>
          <a:ext cx="8715375" cy="6715125"/>
        </p:xfrm>
        <a:graphic>
          <a:graphicData uri="http://schemas.openxmlformats.org/drawingml/2006/table">
            <a:tbl>
              <a:tblPr/>
              <a:tblGrid>
                <a:gridCol w="2143125"/>
                <a:gridCol w="2428875"/>
                <a:gridCol w="4143375"/>
              </a:tblGrid>
              <a:tr h="7232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ts val="29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Задержки и их характеристика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26" marR="85626" marT="42813" marB="428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ts val="29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Причины задержек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26" marR="85626" marT="42813" marB="428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29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Способы устранения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26" marR="85626" marT="42813" marB="428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885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ts val="24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Неизвлечение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гильзы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: гильза в патроннике, очередной патрон уткнулся в нее пулей, подвижные части остановились в среднем положении.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26" marR="85626" marT="42813" marB="428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ts val="24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1. Грязный патрон или загрязнение патронника.</a:t>
                      </a:r>
                      <a:b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</a:b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2. Загрязнение или неисправность выбрасывателя или его пружины.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26" marR="85626" marT="42813" marB="428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ts val="24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Отвести рукоятку затворной рамы назад и, удерживая ее в заднем положении, отделить магазин и извлечь уткнувшийся патрон. Извлечь затвором или шомполом гильзу из патронника. Продолжать стрельбу. При повторении задержки прочистить патронник и патроны. Осмотреть и очистить от грязи выбрасыватель и продолжать стрельбу. При неисправности выбрасывателя автомат отправить в ремонт.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26" marR="85626" marT="42813" marB="428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69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ts val="24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Прихват или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неотражение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гильзы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26" marR="85626" marT="42813" marB="428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ts val="24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1. Загрязнение трущихся частей, газовых путей или патронника.</a:t>
                      </a:r>
                      <a:b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</a:b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2. Загрязнение или неисправность выбрасывателя.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26" marR="85626" marT="42813" marB="428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ts val="24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Отвести рукоятку затворной рамы назад, выбросить гильзу и продолжать стрельбу. При повторении задержки прочистить газовые пути, трущиеся части и патронник; трущиеся части смазать. При неисправности выбрасывателя автомат отправить в ремонт.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26" marR="85626" marT="42813" marB="428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284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19" marR="64219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/>
          <p:nvPr/>
        </p:nvSpPr>
        <p:spPr>
          <a:xfrm>
            <a:off x="0" y="0"/>
            <a:ext cx="9144000" cy="260648"/>
          </a:xfrm>
          <a:prstGeom prst="rect">
            <a:avLst/>
          </a:prstGeom>
        </p:spPr>
        <p:txBody>
          <a:bodyPr lIns="10800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200"/>
              </a:lnSpc>
              <a:buFontTx/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безопасности при обращении со стрелковым оружием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8933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стрельб запрещается: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064777"/>
            <a:ext cx="9117268" cy="4154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351155" algn="just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допускать к выполнению упражнений учебных стрельб сотрудников, не сдавших зачетов по знанию материальной части оружия, требований мер безопасности, не выполнивших подготовительных упражнений;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indent="351155" algn="just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направлять оружие независимо от того, заряжено оно или нет, в сторону, где находятся люди, в направлении их возможного появления, тыл стрельбища;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indent="351155" algn="just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заряжать оружие без команды руководителя стрельбы;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indent="351155" algn="just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оставлять оружие без присмотра, а также передавать его другим лицам;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indent="351155" algn="just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вести стрельбу из незакрепленного оружия;</a:t>
            </a:r>
            <a:endParaRPr lang="ru-RU" b="1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/>
          <p:nvPr/>
        </p:nvSpPr>
        <p:spPr>
          <a:xfrm>
            <a:off x="35496" y="116632"/>
            <a:ext cx="9073008" cy="6552728"/>
          </a:xfrm>
          <a:prstGeom prst="rect">
            <a:avLst/>
          </a:prstGeom>
        </p:spPr>
        <p:txBody>
          <a:bodyPr wrap="square" lIns="0" tIns="36000" rIns="0" bIns="3600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705" indent="-609600" algn="ctr">
              <a:lnSpc>
                <a:spcPct val="80000"/>
              </a:lnSpc>
              <a:buFontTx/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стрельб запрещается:</a:t>
            </a:r>
            <a:endParaRPr lang="ru-RU" sz="2400" b="1" u="sng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 algn="just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держать указательный палец на спусковом крючке во время выполнения упражнения при передвижении;</a:t>
            </a:r>
            <a:endParaRPr lang="ru-RU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 algn="just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пользоваться телефонами сотовой связи, пейджерами при нахождении на исходном положении или рубеже открытия огня;</a:t>
            </a:r>
            <a:endParaRPr lang="ru-RU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 algn="just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разряжать оружие внутри боевой техники;</a:t>
            </a:r>
            <a:endParaRPr lang="ru-RU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 algn="just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использовать боеприпасы, не предусмотренные в эксплуатационной и технической документации на данный вид оружия;</a:t>
            </a:r>
            <a:endParaRPr lang="ru-RU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 algn="just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разбирать боеприпасы, взрывчатые вещества, имитационные средства, запалы и устранять в них неисправности. Трогать неразорвавшиеся гранаты, снаряды, мины, взрыватели и другие взрывоопасные вещества. О каждой неразорвавшейся гранате, имитационном заряде докладывать руководителю стрельбы;</a:t>
            </a:r>
            <a:endParaRPr lang="ru-RU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9705" indent="0" algn="just">
              <a:spcBef>
                <a:spcPts val="0"/>
              </a:spcBef>
              <a:buFontTx/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9705" indent="0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9705" indent="-609600">
              <a:lnSpc>
                <a:spcPct val="80000"/>
              </a:lnSpc>
              <a:buFontTx/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ru-RU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/>
          <p:nvPr/>
        </p:nvSpPr>
        <p:spPr>
          <a:xfrm>
            <a:off x="0" y="0"/>
            <a:ext cx="9144000" cy="6552728"/>
          </a:xfrm>
          <a:prstGeom prst="rect">
            <a:avLst/>
          </a:prstGeom>
        </p:spPr>
        <p:txBody>
          <a:bodyPr wrap="square" lIns="36000" tIns="72000" rIns="36000" bIns="7200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705" indent="-609600" algn="ctr">
              <a:buFontTx/>
              <a:buNone/>
            </a:pP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стрельб запрещается:</a:t>
            </a:r>
            <a:endPara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 algn="just">
              <a:spcBef>
                <a:spcPts val="0"/>
              </a:spcBef>
              <a:buClr>
                <a:srgbClr val="FFCC00"/>
              </a:buClr>
              <a:buFont typeface="Wingdings" panose="05000000000000000000" pitchFamily="2" charset="2"/>
              <a:buNone/>
              <a:defRPr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11. открывать и вести огонь без команды руководителя стрельбы, из неисправного оружия, за пределы границ стрельбища, до выхода на рубеж открытия огня и после достижения рубежа прекращения огня, при поднятом белом флаге (фонаре) на командном пункте стрельбища;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 algn="just">
              <a:spcBef>
                <a:spcPts val="0"/>
              </a:spcBef>
              <a:buClr>
                <a:srgbClr val="FFCC00"/>
              </a:buClr>
              <a:buFont typeface="Wingdings" panose="05000000000000000000" pitchFamily="2" charset="2"/>
              <a:buNone/>
              <a:defRPr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выполнять упражнения учебных стрельб с использованием трассирующих патронов в жаркую и сухую погоду, при наличии в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излетном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пространстве легковоспламеняющейся растительности (высохшей травы, валежника и т. д.);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 algn="just">
              <a:spcBef>
                <a:spcPts val="0"/>
              </a:spcBef>
              <a:buClr>
                <a:srgbClr val="FFCC00"/>
              </a:buClr>
              <a:buFont typeface="Wingdings" panose="05000000000000000000" pitchFamily="2" charset="2"/>
              <a:buNone/>
              <a:defRPr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заходить (выезжать) на участки стрельбищ, где имеются боевые неразорвавшиеся гранаты и другие взрывоопасные предметы; эти участки являются запретными зонами, должны быть огорожены и обозначены указателями и знаками (треугольный флажок красного цвета, лоскут красной материи на штыре) с предупредительными надписями, например: "Опасно", "Неразорвавшаяся граната - не трогать";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9705" indent="-609600">
              <a:buFontTx/>
              <a:buNone/>
            </a:pPr>
            <a:endParaRPr lang="ru-RU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/>
          <p:nvPr/>
        </p:nvSpPr>
        <p:spPr>
          <a:xfrm>
            <a:off x="0" y="0"/>
            <a:ext cx="9144000" cy="66693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705" indent="-609600" algn="ctr">
              <a:buFontTx/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   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стрельб запрещается: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 algn="just">
              <a:spcBef>
                <a:spcPts val="0"/>
              </a:spcBef>
              <a:buClr>
                <a:srgbClr val="FFCC00"/>
              </a:buClr>
              <a:buFont typeface="Wingdings" panose="05000000000000000000" pitchFamily="2" charset="2"/>
              <a:buNone/>
              <a:defRPr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открывать люки и выходить с БМ до возращения их в исходное положение (до подачи команды "К машинам");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 algn="just">
              <a:spcBef>
                <a:spcPts val="0"/>
              </a:spcBef>
              <a:buClr>
                <a:srgbClr val="FFCC00"/>
              </a:buClr>
              <a:buFont typeface="Wingdings" panose="05000000000000000000" pitchFamily="2" charset="2"/>
              <a:buNone/>
              <a:defRPr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 вести огонь из вооружения боевой техники при открытых люках;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 algn="just">
              <a:spcBef>
                <a:spcPts val="0"/>
              </a:spcBef>
              <a:buClr>
                <a:srgbClr val="FFCC00"/>
              </a:buClr>
              <a:buFont typeface="Wingdings" panose="05000000000000000000" pitchFamily="2" charset="2"/>
              <a:buNone/>
              <a:defRPr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 допускать к выполнению упражнений лиц, находящихся в алкогольном опьянении, под воздействием препаратов, содержащих наркотические или психотропные вещества, посторонних лиц.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9705" indent="-609600">
              <a:buFontTx/>
              <a:buNone/>
            </a:pP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/>
          <p:nvPr/>
        </p:nvSpPr>
        <p:spPr>
          <a:xfrm>
            <a:off x="0" y="21423"/>
            <a:ext cx="9144000" cy="131934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Ведение огня всеми стреляющими должно немедленно прекращаться самостоятельно или по команде руководителя стрельбы в следующих случаях: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 txBox="1"/>
          <p:nvPr/>
        </p:nvSpPr>
        <p:spPr>
          <a:xfrm>
            <a:off x="-12144" y="1196752"/>
            <a:ext cx="9144000" cy="42980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457200" algn="just">
              <a:spcBef>
                <a:spcPts val="0"/>
              </a:spcBef>
              <a:defRPr/>
            </a:pP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появление людей, машин или животных на мишенном поле, а также низко летящих летательных аппаратов над районом стрельбы;</a:t>
            </a:r>
            <a:endParaRPr lang="ru-RU" sz="23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452755" algn="just">
              <a:spcBef>
                <a:spcPts val="0"/>
              </a:spcBef>
              <a:defRPr/>
            </a:pP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поднятие белого флага (фонаря) на командном пункте или блиндаже (укрытии);</a:t>
            </a:r>
            <a:endParaRPr lang="ru-RU" sz="23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452755" algn="just">
              <a:spcBef>
                <a:spcPts val="0"/>
              </a:spcBef>
              <a:defRPr/>
            </a:pP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возникновение пожара на мишенном поле и на территории </a:t>
            </a:r>
            <a:r>
              <a:rPr lang="ru-RU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излетного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пространства;</a:t>
            </a:r>
            <a:endParaRPr lang="ru-RU" sz="23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452755" algn="just">
              <a:spcBef>
                <a:spcPts val="0"/>
              </a:spcBef>
              <a:defRPr/>
            </a:pP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подачи с поста оцепления установленного сигнала об опасности продолжения стрельбы;</a:t>
            </a:r>
            <a:endParaRPr lang="ru-RU" sz="23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452755" algn="just">
              <a:spcBef>
                <a:spcPts val="0"/>
              </a:spcBef>
              <a:defRPr/>
            </a:pP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потери ориентации стреляющим, особенно ночью;</a:t>
            </a:r>
            <a:endParaRPr lang="ru-RU" sz="23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452755" algn="just">
              <a:spcBef>
                <a:spcPts val="0"/>
              </a:spcBef>
              <a:defRPr/>
            </a:pP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при отсутствии (потере) радиосвязи экипажей стреляющих бронетранспортеров (БТР) с руководителем стрельбы;</a:t>
            </a:r>
            <a:endParaRPr lang="ru-RU" sz="23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452755" algn="just">
              <a:spcBef>
                <a:spcPts val="0"/>
              </a:spcBef>
              <a:defRPr/>
            </a:pP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если вследствие тумана, снегопада, дождя или сильной запыленности цель в прицел не видна, или из-за распутицы, гололеда не обеспечивается боевой машиной необходимая скорость движения.</a:t>
            </a:r>
            <a:endParaRPr lang="ru-RU" sz="23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918641" y="140057"/>
            <a:ext cx="7181751" cy="1077218"/>
          </a:xfrm>
          <a:prstGeom prst="rect">
            <a:avLst/>
          </a:prstGeom>
          <a:solidFill>
            <a:srgbClr val="FF0000"/>
          </a:solidFill>
          <a:ln w="57150" cmpd="thickThin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rgbClr val="FFFF66"/>
                </a:solidFill>
              </a:rPr>
              <a:t>Задание на самостоятельную подготовку  </a:t>
            </a:r>
            <a:endParaRPr lang="ru-RU" altLang="ru-RU" sz="3200" b="1" dirty="0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683568" y="1916832"/>
            <a:ext cx="8064896" cy="3600400"/>
          </a:xfrm>
        </p:spPr>
        <p:txBody>
          <a:bodyPr>
            <a:normAutofit/>
          </a:bodyPr>
          <a:lstStyle/>
          <a:p>
            <a:pPr lvl="0" algn="just"/>
            <a:r>
              <a:rPr lang="ru-RU" dirty="0"/>
              <a:t>Изучить материал данного занятия.</a:t>
            </a:r>
            <a:endParaRPr lang="ru-RU" dirty="0"/>
          </a:p>
          <a:p>
            <a:pPr lvl="0" algn="just"/>
            <a:r>
              <a:rPr lang="ru-RU" dirty="0"/>
              <a:t>Доработать конспекты лекций, используя перечень основных руководящих документов. </a:t>
            </a:r>
            <a:endParaRPr lang="ru-RU" dirty="0" smtClean="0"/>
          </a:p>
          <a:p>
            <a:pPr lvl="0" algn="just"/>
            <a:r>
              <a:rPr lang="ru-RU" dirty="0" smtClean="0"/>
              <a:t>Подготовиться </a:t>
            </a:r>
            <a:r>
              <a:rPr lang="ru-RU" dirty="0"/>
              <a:t>к опросу.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12875"/>
            <a:ext cx="72009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2862263" y="3800475"/>
            <a:ext cx="3394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Calibri" panose="020F0502020204030204" pitchFamily="34" charset="0"/>
              </a:rPr>
              <a:t>ПП Калашникова обр. 1942 года.</a:t>
            </a:r>
            <a:endParaRPr lang="ru-RU" altLang="ru-RU" sz="1800">
              <a:latin typeface="Calibri" panose="020F0502020204030204" pitchFamily="34" charset="0"/>
            </a:endParaRPr>
          </a:p>
        </p:txBody>
      </p:sp>
      <p:sp>
        <p:nvSpPr>
          <p:cNvPr id="7172" name="Прямоугольник 3"/>
          <p:cNvSpPr>
            <a:spLocks noChangeArrowheads="1"/>
          </p:cNvSpPr>
          <p:nvPr/>
        </p:nvSpPr>
        <p:spPr bwMode="auto">
          <a:xfrm>
            <a:off x="33338" y="4724400"/>
            <a:ext cx="90646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100">
                <a:latin typeface="Calibri" panose="020F0502020204030204" pitchFamily="34" charset="0"/>
              </a:rPr>
              <a:t>«Пистолет-пулемёт Калашникова в изготовлении сложнее и дороже, чем ППШ и ППС, и требует применения дефицитных и медленных фрезерных работ. Поэтому, несмотря на многие подкупающие стороны (малый вес, малая длина, наличие одиночного огня, удачное совмещение переводчика и предохранителя, компактный шомпол и пр.), в настоящем виде своём промышленного интереса не представляет…»</a:t>
            </a:r>
            <a:endParaRPr lang="ru-RU" altLang="ru-RU" sz="2100">
              <a:latin typeface="Calibri" panose="020F0502020204030204" pitchFamily="34" charset="0"/>
            </a:endParaRPr>
          </a:p>
        </p:txBody>
      </p:sp>
      <p:sp>
        <p:nvSpPr>
          <p:cNvPr id="7173" name="TextBox 5"/>
          <p:cNvSpPr txBox="1">
            <a:spLocks noChangeArrowheads="1"/>
          </p:cNvSpPr>
          <p:nvPr/>
        </p:nvSpPr>
        <p:spPr bwMode="auto">
          <a:xfrm>
            <a:off x="468313" y="4365625"/>
            <a:ext cx="8334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latin typeface="Calibri" panose="020F0502020204030204" pitchFamily="34" charset="0"/>
              </a:rPr>
              <a:t>Заключение специалистов Главного  Артиллерийского  Управления РККА</a:t>
            </a:r>
            <a:endParaRPr lang="ru-RU" altLang="ru-RU" sz="2000" b="1">
              <a:latin typeface="Calibri" panose="020F0502020204030204" pitchFamily="34" charset="0"/>
            </a:endParaRPr>
          </a:p>
        </p:txBody>
      </p:sp>
      <p:sp>
        <p:nvSpPr>
          <p:cNvPr id="7174" name="Text Box 7"/>
          <p:cNvSpPr txBox="1">
            <a:spLocks noChangeArrowheads="1"/>
          </p:cNvSpPr>
          <p:nvPr/>
        </p:nvSpPr>
        <p:spPr bwMode="auto">
          <a:xfrm>
            <a:off x="323850" y="404813"/>
            <a:ext cx="88201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>
                <a:latin typeface="Arial" panose="020B0604020202020204" pitchFamily="34" charset="0"/>
              </a:rPr>
              <a:t>Первый пистолет-пулемет</a:t>
            </a:r>
            <a:endParaRPr lang="ru-RU" altLang="ru-RU" b="1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>
                <a:latin typeface="Arial" panose="020B0604020202020204" pitchFamily="34" charset="0"/>
              </a:rPr>
              <a:t>М.Т. Калашникова</a:t>
            </a:r>
            <a:endParaRPr lang="ru-RU" altLang="ru-RU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2"/>
          <p:cNvSpPr>
            <a:spLocks noChangeArrowheads="1"/>
          </p:cNvSpPr>
          <p:nvPr/>
        </p:nvSpPr>
        <p:spPr bwMode="auto">
          <a:xfrm>
            <a:off x="179388" y="3397250"/>
            <a:ext cx="8856662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>
                <a:latin typeface="Calibri" panose="020F0502020204030204" pitchFamily="34" charset="0"/>
              </a:rPr>
              <a:t>С 1942 года Калашников работает на Центральном научно-исследовательском полигоне стрелкового вооружения (НИПСМВО) Главного Артиллерийского управления РККА. </a:t>
            </a:r>
            <a:endParaRPr lang="ru-RU" altLang="ru-RU" sz="240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>
                <a:latin typeface="Calibri" panose="020F0502020204030204" pitchFamily="34" charset="0"/>
              </a:rPr>
              <a:t>В 1944 году он создал опытный образец самозарядного карабина, который частично послужил прототипом для создания автомата. </a:t>
            </a:r>
            <a:endParaRPr lang="ru-RU" altLang="ru-RU" sz="240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>
                <a:latin typeface="Calibri" panose="020F0502020204030204" pitchFamily="34" charset="0"/>
              </a:rPr>
              <a:t>С 1945 года Михаил начал разработку автоматического оружия под промежуточный патрон 7,62×39 образца 1943 года. </a:t>
            </a:r>
            <a:endParaRPr lang="ru-RU" altLang="ru-RU" sz="240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>
                <a:latin typeface="Calibri" panose="020F0502020204030204" pitchFamily="34" charset="0"/>
              </a:rPr>
              <a:t>В 1947 году автомат Калашникова победил в конкурсе и был принят на вооружение. </a:t>
            </a:r>
            <a:endParaRPr lang="ru-RU" altLang="ru-RU" sz="2400">
              <a:latin typeface="Calibri" panose="020F0502020204030204" pitchFamily="34" charset="0"/>
            </a:endParaRP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196975"/>
            <a:ext cx="3240087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24479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88913"/>
            <a:ext cx="259238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3419475" y="260350"/>
            <a:ext cx="23050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4400" b="1">
                <a:latin typeface="Arial" panose="020B0604020202020204" pitchFamily="34" charset="0"/>
              </a:rPr>
              <a:t>АК-47</a:t>
            </a:r>
            <a:endParaRPr lang="ru-RU" altLang="ru-RU" sz="44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2150"/>
            <a:ext cx="8135937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Прямоугольник 2"/>
          <p:cNvSpPr>
            <a:spLocks noChangeArrowheads="1"/>
          </p:cNvSpPr>
          <p:nvPr/>
        </p:nvSpPr>
        <p:spPr bwMode="auto">
          <a:xfrm>
            <a:off x="395288" y="2565400"/>
            <a:ext cx="84597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Calibri" panose="020F0502020204030204" pitchFamily="34" charset="0"/>
              </a:rPr>
              <a:t>Флаг  страны Мозамбик          Герб страны Мозамбик     Герб страны Зимбабве           </a:t>
            </a:r>
            <a:endParaRPr lang="ru-RU" altLang="ru-RU" sz="1800" b="1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Calibri" panose="020F0502020204030204" pitchFamily="34" charset="0"/>
              </a:rPr>
              <a:t> </a:t>
            </a:r>
            <a:endParaRPr lang="ru-RU" altLang="ru-RU" sz="1800">
              <a:latin typeface="Calibri" panose="020F0502020204030204" pitchFamily="34" charset="0"/>
            </a:endParaRPr>
          </a:p>
        </p:txBody>
      </p:sp>
      <p:sp>
        <p:nvSpPr>
          <p:cNvPr id="10244" name="Прямоугольник 4"/>
          <p:cNvSpPr>
            <a:spLocks noChangeArrowheads="1"/>
          </p:cNvSpPr>
          <p:nvPr/>
        </p:nvSpPr>
        <p:spPr bwMode="auto">
          <a:xfrm>
            <a:off x="0" y="3068638"/>
            <a:ext cx="89423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Calibri" panose="020F0502020204030204" pitchFamily="34" charset="0"/>
              </a:rPr>
              <a:t>         Автоматы и пулемёты М.Т.Калашникова находятся на вооружении армий более чем пятидесяти стран мира.  В Мозамбике в честь советского автомата  родившимся мальчикам стали давать имя «Калаш».</a:t>
            </a:r>
            <a:endParaRPr lang="ru-RU" altLang="ru-RU" sz="1800">
              <a:latin typeface="Calibri" panose="020F0502020204030204" pitchFamily="34" charset="0"/>
            </a:endParaRPr>
          </a:p>
        </p:txBody>
      </p:sp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005263"/>
            <a:ext cx="360045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107950" y="188913"/>
            <a:ext cx="8712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>
                <a:latin typeface="Arial" panose="020B0604020202020204" pitchFamily="34" charset="0"/>
              </a:rPr>
              <a:t>АК-47 на флагах и гербах различных стран.</a:t>
            </a:r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0247" name="Text Box 9"/>
          <p:cNvSpPr txBox="1">
            <a:spLocks noChangeArrowheads="1"/>
          </p:cNvSpPr>
          <p:nvPr/>
        </p:nvSpPr>
        <p:spPr bwMode="auto">
          <a:xfrm>
            <a:off x="263674" y="6338888"/>
            <a:ext cx="8856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000" b="1" dirty="0">
                <a:latin typeface="Arial" panose="020B0604020202020204" pitchFamily="34" charset="0"/>
              </a:rPr>
              <a:t>Встреча Калашникова с Юджином </a:t>
            </a:r>
            <a:r>
              <a:rPr lang="ru-RU" altLang="ru-RU" sz="2000" b="1" dirty="0" err="1">
                <a:latin typeface="Arial" panose="020B0604020202020204" pitchFamily="34" charset="0"/>
              </a:rPr>
              <a:t>Стоунером</a:t>
            </a:r>
            <a:endParaRPr lang="ru-RU" altLang="ru-RU" sz="20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8424863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Прямоугольник 1"/>
          <p:cNvSpPr>
            <a:spLocks noChangeArrowheads="1"/>
          </p:cNvSpPr>
          <p:nvPr/>
        </p:nvSpPr>
        <p:spPr bwMode="auto">
          <a:xfrm>
            <a:off x="4211638" y="4494213"/>
            <a:ext cx="4824412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>
                <a:latin typeface="Calibri" panose="020F0502020204030204" pitchFamily="34" charset="0"/>
              </a:rPr>
              <a:t>К 85-летнему юбилею М.Т.Калашникова в 2004 году в Ижевске открылся музейно-выставочный комплекс, посвящённый легендарному конструктору-оружейнику. Центральное место в экспозиции занял памятник конструктору скульптора В.Курочкина.</a:t>
            </a:r>
            <a:endParaRPr lang="ru-RU" altLang="ru-RU" sz="2000">
              <a:latin typeface="Calibri" panose="020F0502020204030204" pitchFamily="34" charset="0"/>
            </a:endParaRPr>
          </a:p>
        </p:txBody>
      </p:sp>
      <p:sp>
        <p:nvSpPr>
          <p:cNvPr id="11268" name="Прямоугольник 2"/>
          <p:cNvSpPr>
            <a:spLocks noChangeArrowheads="1"/>
          </p:cNvSpPr>
          <p:nvPr/>
        </p:nvSpPr>
        <p:spPr bwMode="auto">
          <a:xfrm>
            <a:off x="144463" y="4437063"/>
            <a:ext cx="40671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>
                <a:latin typeface="Calibri" panose="020F0502020204030204" pitchFamily="34" charset="0"/>
              </a:rPr>
              <a:t>На родине М.Т.Калашникова,  </a:t>
            </a:r>
            <a:endParaRPr lang="ru-RU" altLang="ru-RU" sz="24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>
                <a:latin typeface="Calibri" panose="020F0502020204030204" pitchFamily="34" charset="0"/>
              </a:rPr>
              <a:t>в селе Курья,  в 1980 г. ему сооружён бронзовый бюст работы скульптора А.Бельдюшкина.</a:t>
            </a:r>
            <a:endParaRPr lang="ru-RU" altLang="ru-RU" sz="240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25610</Words>
  <Application>WPS Presentation</Application>
  <PresentationFormat>Экран (4:3)</PresentationFormat>
  <Paragraphs>556</Paragraphs>
  <Slides>57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68" baseType="lpstr">
      <vt:lpstr>Arial</vt:lpstr>
      <vt:lpstr>SimSun</vt:lpstr>
      <vt:lpstr>Wingdings</vt:lpstr>
      <vt:lpstr>Times New Roman</vt:lpstr>
      <vt:lpstr>Wingdings 2</vt:lpstr>
      <vt:lpstr>Wingdings 3</vt:lpstr>
      <vt:lpstr>Calibri</vt:lpstr>
      <vt:lpstr>Microsoft YaHei</vt:lpstr>
      <vt:lpstr>Arial Unicode MS</vt:lpstr>
      <vt:lpstr>Bookman Old Style</vt:lpstr>
      <vt:lpstr>Тема Office</vt:lpstr>
      <vt:lpstr>Огневая подготовка</vt:lpstr>
      <vt:lpstr>PowerPoint 演示文稿</vt:lpstr>
      <vt:lpstr>PowerPoint 演示文稿</vt:lpstr>
      <vt:lpstr>Литература:  1. Курс стрельб из стрелкового оружия, боевых машин и танков ВС РФ (КС СО БМ и Т – 2003) . М.- Воениздат, 2006 г.-44-87 с. 2. Наставление по стрелковому делу. Основы стрельбы из стрелкового оружия. М. : Воениздат, 1986. – 176 с. 3. Сборник нормативов по боевой подготовке Сухопутных войск. Книга 1. М. Воениздат, 1991. – 276 с.  Огневая подготовка / Учебное пособие. М.: Воениздат 1978 г. -336 с.5. Правила стрельбы из стрелкового оружия и боевых машин. М: Воениздат, 1992 г.5.  Руководство по учебным стрелковым приборам и наглядным пособиям М: Воениздат, 1973 г.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Вопрос 1. Назначение, боевые свойства, общее устройство 5,45-мм автоматов Калашникова АК-74,  АКС-74у. </vt:lpstr>
      <vt:lpstr>PowerPoint 演示文稿</vt:lpstr>
      <vt:lpstr>PowerPoint 演示文稿</vt:lpstr>
      <vt:lpstr>PowerPoint 演示文稿</vt:lpstr>
      <vt:lpstr>Тактико-технические характеристики</vt:lpstr>
      <vt:lpstr>Тактико-технические характеристики</vt:lpstr>
      <vt:lpstr>Тактико-технические характеристики</vt:lpstr>
      <vt:lpstr>Автомат Калашникова обр. 1947 года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Огневая подготовка</dc:title>
  <dc:creator/>
  <cp:lastModifiedBy>PeresadchenkoAA</cp:lastModifiedBy>
  <cp:revision>69</cp:revision>
  <dcterms:created xsi:type="dcterms:W3CDTF">2025-02-10T00:07:09Z</dcterms:created>
  <dcterms:modified xsi:type="dcterms:W3CDTF">2025-02-10T00:09:57Z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0B346F47658B44AFB2F1FF7A78496CB6_12</vt:lpwstr>
  </property>
  <property fmtid="{D5CDD505-2E9C-101B-9397-08002B2CF9AE}" pid="3" name="KSOProductBuildVer">
    <vt:lpwstr>1049-12.2.0.19805</vt:lpwstr>
  </property>
</Properties>
</file>