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6" r:id="rId4"/>
    <p:sldId id="265" r:id="rId5"/>
    <p:sldId id="280" r:id="rId6"/>
    <p:sldId id="266" r:id="rId7"/>
    <p:sldId id="257" r:id="rId8"/>
    <p:sldId id="259" r:id="rId9"/>
    <p:sldId id="258" r:id="rId10"/>
    <p:sldId id="261" r:id="rId11"/>
    <p:sldId id="260" r:id="rId12"/>
    <p:sldId id="262" r:id="rId13"/>
    <p:sldId id="263" r:id="rId14"/>
    <p:sldId id="264" r:id="rId15"/>
    <p:sldId id="267" r:id="rId16"/>
    <p:sldId id="275" r:id="rId17"/>
    <p:sldId id="278" r:id="rId18"/>
    <p:sldId id="276" r:id="rId19"/>
    <p:sldId id="279" r:id="rId20"/>
    <p:sldId id="268" r:id="rId21"/>
    <p:sldId id="269" r:id="rId22"/>
    <p:sldId id="270" r:id="rId23"/>
    <p:sldId id="281" r:id="rId24"/>
    <p:sldId id="282" r:id="rId25"/>
    <p:sldId id="271" r:id="rId26"/>
    <p:sldId id="272" r:id="rId27"/>
    <p:sldId id="273" r:id="rId28"/>
    <p:sldId id="274" r:id="rId29"/>
    <p:sldId id="285" r:id="rId30"/>
    <p:sldId id="277" r:id="rId31"/>
    <p:sldId id="283" r:id="rId32"/>
    <p:sldId id="28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50" autoAdjust="0"/>
  </p:normalViewPr>
  <p:slideViewPr>
    <p:cSldViewPr snapToGrid="0">
      <p:cViewPr varScale="1">
        <p:scale>
          <a:sx n="94" d="100"/>
          <a:sy n="94" d="100"/>
        </p:scale>
        <p:origin x="11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7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43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030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6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6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79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11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16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289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051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1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53A0C-0CD6-4C6D-BF0A-6AA718F5AA2F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2C558-0C94-4B52-B1B9-4EEBA4EC1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54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Теория государства и права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Тема </a:t>
            </a:r>
            <a:r>
              <a:rPr lang="ru-RU" sz="4000" dirty="0" smtClean="0">
                <a:solidFill>
                  <a:srgbClr val="FF0000"/>
                </a:solidFill>
              </a:rPr>
              <a:t>№ 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Понятие, признаки и сущность государства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712886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131" y="1041150"/>
            <a:ext cx="10515600" cy="278846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Сущность любого материального предмета и социального явления отражается в его функциях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606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519" y="280657"/>
            <a:ext cx="9144000" cy="618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01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61726"/>
            <a:ext cx="9144000" cy="624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25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733" y="162962"/>
            <a:ext cx="9144000" cy="65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45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310583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403116"/>
                </a:solidFill>
                <a:latin typeface="Georgia" panose="02040502050405020303" pitchFamily="18" charset="0"/>
              </a:rPr>
              <a:t>Вопрос 4. </a:t>
            </a:r>
            <a:r>
              <a:rPr lang="ru-RU" sz="4000" b="1" i="0" dirty="0" smtClean="0">
                <a:solidFill>
                  <a:srgbClr val="403116"/>
                </a:solidFill>
                <a:effectLst/>
                <a:latin typeface="Georgia" panose="02040502050405020303" pitchFamily="18" charset="0"/>
              </a:rPr>
              <a:t>Типология </a:t>
            </a:r>
            <a:r>
              <a:rPr lang="ru-RU" sz="4000" b="1" i="0" dirty="0" smtClean="0">
                <a:solidFill>
                  <a:srgbClr val="403116"/>
                </a:solidFill>
                <a:effectLst/>
                <a:latin typeface="Georgia" panose="02040502050405020303" pitchFamily="18" charset="0"/>
              </a:rPr>
              <a:t>государств: </a:t>
            </a:r>
            <a:r>
              <a:rPr lang="ru-RU" sz="4000" b="1" i="0" dirty="0" smtClean="0">
                <a:solidFill>
                  <a:srgbClr val="403116"/>
                </a:solidFill>
                <a:effectLst/>
                <a:latin typeface="Georgia" panose="02040502050405020303" pitchFamily="18" charset="0"/>
              </a:rPr>
              <a:t>понятие, критерии </a:t>
            </a:r>
            <a:r>
              <a:rPr lang="ru-RU" sz="4000" b="1" i="0" dirty="0" smtClean="0">
                <a:solidFill>
                  <a:srgbClr val="403116"/>
                </a:solidFill>
                <a:effectLst/>
                <a:latin typeface="Georgia" panose="02040502050405020303" pitchFamily="18" charset="0"/>
              </a:rPr>
              <a:t>и основные подходы</a:t>
            </a:r>
            <a:endParaRPr lang="ru-RU" sz="4000" b="1" i="0" dirty="0">
              <a:solidFill>
                <a:srgbClr val="403116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815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859340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Тип государства это общие черты различных государств, система их свойств, характеризующаяся общими признаками.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Типология государства это его классификация, предназначенная для разделения всех прошлых и настоящих гос. на группы дающие возможность раскрыть их социальную сущность.</a:t>
            </a:r>
          </a:p>
          <a:p>
            <a:pPr algn="ct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14363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469" y="418289"/>
            <a:ext cx="9144000" cy="634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09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353" y="107003"/>
            <a:ext cx="9144000" cy="667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82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0064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Типология проводится в основном с двух подходов: формационного и цивилизационного.</a:t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38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55600"/>
            <a:ext cx="9144000" cy="626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3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383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Товарищи студенты, два первых вопроса этой лекции (понятие государства и классические признаки государства)  мы рассмотрели на очном занятии.  Для лучшего усвоения третьего и четвертого вопроса предлагаю вам использовать данную презентацию.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41602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06168" y="301557"/>
            <a:ext cx="848611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Главным критерием формационного подхода выступают социально-экономические признаки (Маркс, Энгельс).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Выделяют следующие формационные типы государства: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-рабовладельческое государство – есть орудие поддержания власти над рабами, которые были собственностью свободных граждан. Раб не имел прав, фактически говорящее орудие труда;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-феодальное государство - диктатура класса феодалов, земельных собственников, присваивающих безвозмездный труд крестьян. Крестьяне находились в </a:t>
            </a:r>
            <a:r>
              <a:rPr lang="ru-RU" dirty="0" err="1" smtClean="0"/>
              <a:t>полурабской</a:t>
            </a:r>
            <a:r>
              <a:rPr lang="ru-RU" dirty="0" smtClean="0"/>
              <a:t> зависимости от помещиков;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-буржуазное государство – диктатура буржуазии, сословное неравенство заменяется социальным. Рабочий юридически свободен, но лишен средств производства, он вынужден продавать свою рабочую силу капиталисту. Данное государство проходит различные стадии развития: капиталистическое, монополистическое, индустриальное, постиндустриальное государство);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-социалистическое государство по мнению представителей формационного подхода, как государство высшего типа есть отмирающее государство, базирующееся на общественной собственности на средства производства и имеющее широкую социальную базу.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4371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1964" y="1484768"/>
            <a:ext cx="61020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Первые три типа охватываются родовым понятием – эксплуататорское государство, сущность которого в подавлении и эксплуатации одного класса над другим.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Социалистическое – это антиэксплуататорское, исторически последний тип государства, который по мнению Маркса, постепенно отмирает, выполнив свою задачу построения бесклассового коммунистического общества.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88962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751344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Достоинства формационной типологии: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·         продуктивная идея делить государства на основе социально-экономических факторов, которые существенно влияют на общество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·         показывает </a:t>
            </a:r>
            <a:r>
              <a:rPr lang="ru-RU" dirty="0" err="1" smtClean="0"/>
              <a:t>поэтапность</a:t>
            </a:r>
            <a:r>
              <a:rPr lang="ru-RU" dirty="0" smtClean="0"/>
              <a:t>, естественно-исторический характер развития государства.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Смена одного типа другим - процесс объективный, естественно-исторический, реализующийся в результате революций, более прогрессивный нежели предыдущий. Недостатки формационной типологии: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·         она во многом однолинейна, характеризуется излишней </a:t>
            </a:r>
            <a:r>
              <a:rPr lang="ru-RU" dirty="0" err="1" smtClean="0"/>
              <a:t>запрограммированностью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·         недооцениваются духовные факторы (религиозные, национальные, культурные)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932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04800"/>
            <a:ext cx="9144000" cy="618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78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200" y="243840"/>
            <a:ext cx="9144000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39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8701" y="91681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/>
              <a:t>В основе цивилизационного подхода лежат как раз духовные признаки – культурные, религиозные, национальные, психологические. Представители Тойнби, Шпенглер, Вебер.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Цивилизация – есть замкнутое, локальное состояние общества, отличающееся общностью религиозных, и других признаков.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83281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028343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Выделяют следующие типы цивилизационного подхода: египетскую, китайскую, западную, православную, арабскую, мексиканскую, иранскую и т.п. Каждая цивилизация придает устойчивую общность всем государствам существующим в ее рамках. Цивилизационный подход обосновывается идеей единства, целостности современного мира, приоритетом идеально-духовных факторов. Тойнби обосновал теорию круговорота сменяющих друг друга замкнутых цивилизаций. Динамические изменения (возникновение, рост, надлом) в соответствии с этой теорией происходят не в рамках мирового процесса, а внутри отдельной цивилизации, которая является как бы ветвями дерева, сосуществующими друг с другом. Движущей силой круговорота является творческая элита, которая увлекает за собой инертное большинство. Прогресс в духовном совершенстве поколений людей.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133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2075" y="419063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Достоинства цивилизационного подхода: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·         определены духовные факторы, как существенные в тех или иных конкретно-исторических условиях.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·         в связи с расширением диапазона духовных критериев, получается более географически заземленная типология государств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Недостатки цивилизационного подхода: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·         недооцениваются социально-экономические факторы, зачастую определяющие политику конкретной страны.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·         выделяя идеально-духовные факторы в качестве признаков цивилизации, авторы дают типологию не государства, а общества. Государство это полит. часть общества, которая имеет свои критерии,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89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8289" y="1025460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Типология государства является способом познания, поэтому формационный и цивилизационный подходы дополняют и углубляют друг друга, выступают более надежными приемами понимания различных типов государства с позиции не только социально-экономических, но и духовно-культурных факторов. Данные подходы могут и должны применяться и отдельно и в комплексе друг с другом.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02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760" y="264160"/>
            <a:ext cx="9773920" cy="65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184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640" y="2305685"/>
            <a:ext cx="10515600" cy="1325563"/>
          </a:xfrm>
        </p:spPr>
        <p:txBody>
          <a:bodyPr/>
          <a:lstStyle/>
          <a:p>
            <a:r>
              <a:rPr lang="ru-RU" dirty="0" smtClean="0"/>
              <a:t>Вопрос 3. Сущность и функции государства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7260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03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284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679" y="172016"/>
            <a:ext cx="9144000" cy="643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22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14960"/>
            <a:ext cx="9144000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08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053" y="303291"/>
            <a:ext cx="9144000" cy="655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51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07406"/>
            <a:ext cx="9144000" cy="622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61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61314"/>
            <a:ext cx="9144000" cy="629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59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5204" y="1208266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0" dirty="0" smtClean="0">
                <a:solidFill>
                  <a:srgbClr val="FF0000"/>
                </a:solidFill>
                <a:effectLst/>
                <a:latin typeface="YS Text"/>
              </a:rPr>
              <a:t>Сущность</a:t>
            </a:r>
            <a:r>
              <a:rPr lang="ru-RU" b="0" i="0" dirty="0" smtClean="0">
                <a:solidFill>
                  <a:srgbClr val="FF0000"/>
                </a:solidFill>
                <a:effectLst/>
                <a:latin typeface="YS Text"/>
              </a:rPr>
              <a:t> </a:t>
            </a:r>
            <a:r>
              <a:rPr lang="ru-RU" b="1" i="0" dirty="0" smtClean="0">
                <a:solidFill>
                  <a:srgbClr val="FF0000"/>
                </a:solidFill>
                <a:effectLst/>
                <a:latin typeface="YS Text"/>
              </a:rPr>
              <a:t>государства</a:t>
            </a:r>
            <a:r>
              <a:rPr lang="ru-RU" b="0" i="0" dirty="0" smtClean="0">
                <a:solidFill>
                  <a:srgbClr val="FF0000"/>
                </a:solidFill>
                <a:effectLst/>
                <a:latin typeface="YS Text"/>
              </a:rPr>
              <a:t> - то, что является главным, к чему оно стремится. </a:t>
            </a:r>
          </a:p>
          <a:p>
            <a:pPr algn="ctr"/>
            <a:endParaRPr lang="ru-RU" dirty="0">
              <a:solidFill>
                <a:srgbClr val="333333"/>
              </a:solidFill>
              <a:latin typeface="YS Text"/>
            </a:endParaRPr>
          </a:p>
          <a:p>
            <a:pPr algn="ctr"/>
            <a:endParaRPr lang="ru-RU" b="1" i="0" dirty="0" smtClean="0">
              <a:solidFill>
                <a:srgbClr val="333333"/>
              </a:solidFill>
              <a:effectLst/>
              <a:latin typeface="YS Text"/>
            </a:endParaRPr>
          </a:p>
          <a:p>
            <a:pPr algn="ctr"/>
            <a:r>
              <a:rPr lang="ru-RU" b="1" i="0" dirty="0" smtClean="0">
                <a:solidFill>
                  <a:srgbClr val="00B050"/>
                </a:solidFill>
                <a:effectLst/>
                <a:latin typeface="YS Text"/>
              </a:rPr>
              <a:t>Функции</a:t>
            </a:r>
            <a:r>
              <a:rPr lang="ru-RU" b="0" i="0" dirty="0" smtClean="0">
                <a:solidFill>
                  <a:srgbClr val="00B050"/>
                </a:solidFill>
                <a:effectLst/>
                <a:latin typeface="YS Text"/>
              </a:rPr>
              <a:t> </a:t>
            </a:r>
            <a:r>
              <a:rPr lang="ru-RU" b="1" i="0" dirty="0" smtClean="0">
                <a:solidFill>
                  <a:srgbClr val="00B050"/>
                </a:solidFill>
                <a:effectLst/>
                <a:latin typeface="YS Text"/>
              </a:rPr>
              <a:t>государства</a:t>
            </a:r>
            <a:r>
              <a:rPr lang="ru-RU" b="0" i="0" dirty="0" smtClean="0">
                <a:solidFill>
                  <a:srgbClr val="00B050"/>
                </a:solidFill>
                <a:effectLst/>
                <a:latin typeface="YS Text"/>
              </a:rPr>
              <a:t> - основные направления деятельности </a:t>
            </a:r>
            <a:r>
              <a:rPr lang="ru-RU" b="1" i="0" dirty="0" smtClean="0">
                <a:solidFill>
                  <a:srgbClr val="00B050"/>
                </a:solidFill>
                <a:effectLst/>
                <a:latin typeface="YS Text"/>
              </a:rPr>
              <a:t>государства</a:t>
            </a:r>
            <a:r>
              <a:rPr lang="ru-RU" b="0" i="0" dirty="0" smtClean="0">
                <a:solidFill>
                  <a:srgbClr val="00B050"/>
                </a:solidFill>
                <a:effectLst/>
                <a:latin typeface="YS Text"/>
              </a:rPr>
              <a:t> по решению стоящих перед ним задач.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1381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679</Words>
  <Application>Microsoft Office PowerPoint</Application>
  <PresentationFormat>Широкоэкранный</PresentationFormat>
  <Paragraphs>55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Georgia</vt:lpstr>
      <vt:lpstr>YS Text</vt:lpstr>
      <vt:lpstr>Тема Office</vt:lpstr>
      <vt:lpstr>Теория государства и права Тема № 3</vt:lpstr>
      <vt:lpstr>Товарищи студенты, два первых вопроса этой лекции (понятие государства и классические признаки государства)  мы рассмотрели на очном занятии.  Для лучшего усвоения третьего и четвертого вопроса предлагаю вам использовать данную презентацию. </vt:lpstr>
      <vt:lpstr>Вопрос 3. Сущность и функции государства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Сущность любого материального предмета и социального явления отражается в его функциях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Типология проводится в основном с двух подходов: формационного и цивилизационного.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 3</dc:title>
  <dc:creator>RePack by Diakov</dc:creator>
  <cp:lastModifiedBy>RePack by Diakov</cp:lastModifiedBy>
  <cp:revision>18</cp:revision>
  <dcterms:created xsi:type="dcterms:W3CDTF">2021-11-09T14:32:30Z</dcterms:created>
  <dcterms:modified xsi:type="dcterms:W3CDTF">2021-11-10T04:15:36Z</dcterms:modified>
</cp:coreProperties>
</file>