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3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5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71" r:id="rId13"/>
    <p:sldId id="267" r:id="rId14"/>
    <p:sldId id="272" r:id="rId15"/>
    <p:sldId id="273" r:id="rId16"/>
    <p:sldId id="274" r:id="rId17"/>
    <p:sldId id="275" r:id="rId18"/>
    <p:sldId id="276" r:id="rId19"/>
    <p:sldId id="277" r:id="rId20"/>
    <p:sldId id="278" r:id="rId21"/>
    <p:sldId id="279" r:id="rId22"/>
    <p:sldId id="280" r:id="rId23"/>
    <p:sldId id="281" r:id="rId24"/>
    <p:sldId id="282" r:id="rId25"/>
    <p:sldId id="283" r:id="rId26"/>
    <p:sldId id="284" r:id="rId27"/>
    <p:sldId id="285" r:id="rId28"/>
    <p:sldId id="286" r:id="rId29"/>
    <p:sldId id="287" r:id="rId30"/>
    <p:sldId id="288" r:id="rId31"/>
    <p:sldId id="289" r:id="rId32"/>
    <p:sldId id="290" r:id="rId33"/>
    <p:sldId id="291" r:id="rId3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BF3A42C-6BFA-4C52-9A86-54485006F585}" type="datetimeFigureOut">
              <a:rPr lang="ru-RU" smtClean="0"/>
              <a:pPr/>
              <a:t>19.10.2020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E191525-AC55-404B-887D-B7240ECC5A19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191525-AC55-404B-887D-B7240ECC5A19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19.10.2020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19.10.2020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19.10.2020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19.10.2020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683568" y="980728"/>
            <a:ext cx="7772400" cy="1470025"/>
          </a:xfrm>
        </p:spPr>
        <p:txBody>
          <a:bodyPr/>
          <a:lstStyle/>
          <a:p>
            <a:r>
              <a:rPr lang="ru-RU" dirty="0" smtClean="0"/>
              <a:t>Искусство налогового планирования. Введение</a:t>
            </a:r>
            <a:endParaRPr lang="ru-RU" dirty="0"/>
          </a:p>
        </p:txBody>
      </p:sp>
      <p:sp>
        <p:nvSpPr>
          <p:cNvPr id="6" name="Подзаголовок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/>
              <a:t>К.г.н., доцент Баранова О.А.</a:t>
            </a:r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/>
          <a:lstStyle/>
          <a:p>
            <a:r>
              <a:rPr lang="ru-RU" dirty="0" smtClean="0"/>
              <a:t>Этапы налогового планирования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1052736"/>
            <a:ext cx="8640960" cy="5544616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2000" dirty="0" smtClean="0"/>
              <a:t>3. </a:t>
            </a:r>
            <a:r>
              <a:rPr lang="ru-RU" sz="2000" b="1" dirty="0" smtClean="0"/>
              <a:t>Текущее налоговое планирование</a:t>
            </a:r>
            <a:r>
              <a:rPr lang="ru-RU" sz="2000" dirty="0" smtClean="0"/>
              <a:t>, в том числе: </a:t>
            </a:r>
          </a:p>
          <a:p>
            <a:pPr>
              <a:buNone/>
            </a:pPr>
            <a:r>
              <a:rPr lang="ru-RU" sz="2000" dirty="0" smtClean="0"/>
              <a:t>• оптимизация </a:t>
            </a:r>
            <a:r>
              <a:rPr lang="ru-RU" sz="2000" b="1" dirty="0" smtClean="0"/>
              <a:t>учетной политики предприятия</a:t>
            </a:r>
            <a:r>
              <a:rPr lang="ru-RU" sz="2000" dirty="0" smtClean="0"/>
              <a:t>, включая использование налоговых льгот; </a:t>
            </a:r>
          </a:p>
          <a:p>
            <a:pPr>
              <a:buNone/>
            </a:pPr>
            <a:r>
              <a:rPr lang="ru-RU" sz="2000" dirty="0" smtClean="0"/>
              <a:t>• использование </a:t>
            </a:r>
            <a:r>
              <a:rPr lang="ru-RU" sz="2000" b="1" dirty="0" smtClean="0"/>
              <a:t>оптимальных форм договоров</a:t>
            </a:r>
            <a:r>
              <a:rPr lang="ru-RU" sz="2000" dirty="0" smtClean="0"/>
              <a:t>; </a:t>
            </a:r>
          </a:p>
          <a:p>
            <a:pPr>
              <a:buNone/>
            </a:pPr>
            <a:r>
              <a:rPr lang="ru-RU" sz="2000" dirty="0" smtClean="0"/>
              <a:t>• рациональное </a:t>
            </a:r>
            <a:r>
              <a:rPr lang="ru-RU" sz="2000" b="1" dirty="0" smtClean="0"/>
              <a:t>финансирование расходов фирмы</a:t>
            </a:r>
            <a:r>
              <a:rPr lang="ru-RU" sz="2000" dirty="0" smtClean="0"/>
              <a:t>; </a:t>
            </a:r>
          </a:p>
          <a:p>
            <a:pPr>
              <a:buNone/>
            </a:pPr>
            <a:r>
              <a:rPr lang="ru-RU" sz="2000" dirty="0" smtClean="0"/>
              <a:t>• проведение </a:t>
            </a:r>
            <a:r>
              <a:rPr lang="ru-RU" sz="2000" b="1" dirty="0" smtClean="0"/>
              <a:t>внутреннего аудита </a:t>
            </a:r>
            <a:r>
              <a:rPr lang="ru-RU" sz="2000" dirty="0" smtClean="0"/>
              <a:t>для снижения размера налоговых штрафов; </a:t>
            </a:r>
          </a:p>
          <a:p>
            <a:pPr>
              <a:buNone/>
            </a:pPr>
            <a:r>
              <a:rPr lang="ru-RU" sz="2000" dirty="0" smtClean="0"/>
              <a:t>• оценка </a:t>
            </a:r>
            <a:r>
              <a:rPr lang="ru-RU" sz="2000" b="1" dirty="0" smtClean="0"/>
              <a:t>эффективности налогового планирования </a:t>
            </a:r>
            <a:r>
              <a:rPr lang="ru-RU" sz="2000" dirty="0" smtClean="0"/>
              <a:t>на основе использования налогового мониторинга.</a:t>
            </a:r>
          </a:p>
          <a:p>
            <a:pPr>
              <a:buNone/>
            </a:pPr>
            <a:r>
              <a:rPr lang="ru-RU" sz="2000" dirty="0" smtClean="0"/>
              <a:t>2. </a:t>
            </a:r>
            <a:r>
              <a:rPr lang="ru-RU" sz="2000" b="1" dirty="0" smtClean="0"/>
              <a:t>Наиболее выгодное размещение прибыли и активов фирмы</a:t>
            </a:r>
            <a:r>
              <a:rPr lang="ru-RU" sz="2000" dirty="0" smtClean="0"/>
              <a:t>: </a:t>
            </a:r>
          </a:p>
          <a:p>
            <a:pPr>
              <a:buNone/>
            </a:pPr>
            <a:r>
              <a:rPr lang="ru-RU" sz="2000" dirty="0" smtClean="0"/>
              <a:t>• налоговая оптимизация процесса распределения чистой прибыли; </a:t>
            </a:r>
          </a:p>
          <a:p>
            <a:pPr>
              <a:buNone/>
            </a:pPr>
            <a:r>
              <a:rPr lang="ru-RU" sz="2000" dirty="0" smtClean="0"/>
              <a:t>• выбор оптимальных «коридоров» транспортировки реинвестированной прибыли к месту ее использования; </a:t>
            </a:r>
          </a:p>
          <a:p>
            <a:pPr>
              <a:buNone/>
            </a:pPr>
            <a:r>
              <a:rPr lang="ru-RU" sz="2000" dirty="0" smtClean="0"/>
              <a:t>• надежное и безналоговое размещение основных средств и нематериальных активов фирмы. </a:t>
            </a:r>
          </a:p>
          <a:p>
            <a:pPr>
              <a:buNone/>
            </a:pPr>
            <a:r>
              <a:rPr lang="ru-RU" sz="2000" dirty="0" smtClean="0"/>
              <a:t>5. </a:t>
            </a:r>
            <a:r>
              <a:rPr lang="ru-RU" sz="2000" b="1" dirty="0" smtClean="0"/>
              <a:t>Выявление недостатков и пересмотр применяемых методов НП (переход к этапу 1).</a:t>
            </a:r>
            <a:endParaRPr lang="ru-RU" sz="2000" b="1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467544" y="1340768"/>
            <a:ext cx="8208912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dirty="0" smtClean="0"/>
              <a:t>Используемые источники </a:t>
            </a:r>
          </a:p>
          <a:p>
            <a:pPr marL="342900" indent="-342900">
              <a:buAutoNum type="arabicPeriod"/>
            </a:pPr>
            <a:r>
              <a:rPr lang="ru-RU" sz="2000" dirty="0" err="1" smtClean="0"/>
              <a:t>Вылкова</a:t>
            </a:r>
            <a:r>
              <a:rPr lang="ru-RU" sz="2000" dirty="0" smtClean="0"/>
              <a:t> Е.С. Налоговое планирование. Теория и практика: учебник для вузов. – 2-е изд., </a:t>
            </a:r>
            <a:r>
              <a:rPr lang="ru-RU" sz="2000" dirty="0" err="1" smtClean="0"/>
              <a:t>перераб</a:t>
            </a:r>
            <a:r>
              <a:rPr lang="ru-RU" sz="2000" dirty="0" smtClean="0"/>
              <a:t>. и доп. – М: Издательство </a:t>
            </a:r>
            <a:r>
              <a:rPr lang="ru-RU" sz="2000" dirty="0" err="1" smtClean="0"/>
              <a:t>Юрайт</a:t>
            </a:r>
            <a:r>
              <a:rPr lang="ru-RU" sz="2000" dirty="0" smtClean="0"/>
              <a:t>, 2014. – 660 с. Серия: Бакалавр. Углубленный курс. </a:t>
            </a:r>
          </a:p>
          <a:p>
            <a:pPr marL="342900" indent="-342900">
              <a:buAutoNum type="arabicPeriod"/>
            </a:pPr>
            <a:r>
              <a:rPr lang="ru-RU" sz="2000" dirty="0" err="1" smtClean="0"/>
              <a:t>Зябриков</a:t>
            </a:r>
            <a:r>
              <a:rPr lang="ru-RU" sz="2000" dirty="0" smtClean="0"/>
              <a:t> В.В. Налоговое планирование как способ согласования интересов фирмы и государства. </a:t>
            </a:r>
            <a:r>
              <a:rPr lang="ru-RU" sz="2000" dirty="0" err="1" smtClean="0"/>
              <a:t>Дис</a:t>
            </a:r>
            <a:r>
              <a:rPr lang="ru-RU" sz="2000" dirty="0" smtClean="0"/>
              <a:t>. на </a:t>
            </a:r>
            <a:r>
              <a:rPr lang="ru-RU" sz="2000" dirty="0" err="1" smtClean="0"/>
              <a:t>соиск</a:t>
            </a:r>
            <a:r>
              <a:rPr lang="ru-RU" sz="2000" dirty="0" smtClean="0"/>
              <a:t>. </a:t>
            </a:r>
            <a:r>
              <a:rPr lang="ru-RU" sz="2000" dirty="0" err="1" smtClean="0"/>
              <a:t>уч</a:t>
            </a:r>
            <a:r>
              <a:rPr lang="ru-RU" sz="2000" dirty="0" smtClean="0"/>
              <a:t>. степ. канд. </a:t>
            </a:r>
            <a:r>
              <a:rPr lang="ru-RU" sz="2000" dirty="0" err="1" smtClean="0"/>
              <a:t>экон</a:t>
            </a:r>
            <a:r>
              <a:rPr lang="ru-RU" sz="2000" dirty="0" smtClean="0"/>
              <a:t>. наук., Санкт-Петербург, 1997. – 205 с. </a:t>
            </a:r>
          </a:p>
          <a:p>
            <a:pPr marL="342900" indent="-342900">
              <a:buAutoNum type="arabicPeriod"/>
            </a:pPr>
            <a:r>
              <a:rPr lang="ru-RU" sz="2000" dirty="0" smtClean="0"/>
              <a:t>Налоговый кодекс РФ. </a:t>
            </a:r>
          </a:p>
          <a:p>
            <a:pPr marL="342900" indent="-342900">
              <a:buAutoNum type="arabicPeriod"/>
            </a:pPr>
            <a:r>
              <a:rPr lang="ru-RU" sz="2000" dirty="0" smtClean="0"/>
              <a:t>Официальный сайт ФНС. </a:t>
            </a:r>
          </a:p>
          <a:p>
            <a:pPr marL="342900" indent="-342900">
              <a:buAutoNum type="arabicPeriod"/>
            </a:pPr>
            <a:r>
              <a:rPr lang="ru-RU" sz="2000" dirty="0" smtClean="0"/>
              <a:t>Официальный сайт Минфина РФ. </a:t>
            </a:r>
          </a:p>
          <a:p>
            <a:pPr marL="342900" indent="-342900">
              <a:buAutoNum type="arabicPeriod"/>
            </a:pPr>
            <a:r>
              <a:rPr lang="ru-RU" sz="2000" dirty="0" smtClean="0"/>
              <a:t>Официальный сайт Росстата.</a:t>
            </a:r>
            <a:endParaRPr lang="ru-RU" sz="2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Измерение налоговой нагрузки: выбор масштаба и состава налогов 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ru-RU" sz="3800" dirty="0" smtClean="0"/>
              <a:t>«Ничто не требует столько мудрости и ума, как определение той части, которую у подданных забирают, и той, которую оставляют им. …В деле налогов следует принимать в соображение не то, что народ может дать, а то, что он может дать всегда.» </a:t>
            </a:r>
          </a:p>
          <a:p>
            <a:r>
              <a:rPr lang="ru-RU" dirty="0" smtClean="0"/>
              <a:t>Шарль Монтескье (1689–1755) Французский философ</a:t>
            </a:r>
            <a:endParaRPr lang="ru-RU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476672"/>
            <a:ext cx="7772400" cy="1470025"/>
          </a:xfrm>
        </p:spPr>
        <p:txBody>
          <a:bodyPr>
            <a:normAutofit/>
          </a:bodyPr>
          <a:lstStyle/>
          <a:p>
            <a:r>
              <a:rPr lang="ru-RU" dirty="0" smtClean="0"/>
              <a:t>Выбор масштаба измерения налоговой нагрузки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55576" y="2132856"/>
            <a:ext cx="7776864" cy="3505944"/>
          </a:xfrm>
        </p:spPr>
        <p:txBody>
          <a:bodyPr>
            <a:normAutofit fontScale="77500" lnSpcReduction="20000"/>
          </a:bodyPr>
          <a:lstStyle/>
          <a:p>
            <a:r>
              <a:rPr lang="ru-RU" dirty="0" smtClean="0"/>
              <a:t>Универсальным масштабом тяжести налогового бремени фирмы является добавленная стоимость (V ), соответствующая на </a:t>
            </a:r>
            <a:r>
              <a:rPr lang="ru-RU" dirty="0" err="1" smtClean="0"/>
              <a:t>макроуровне</a:t>
            </a:r>
            <a:r>
              <a:rPr lang="ru-RU" dirty="0" smtClean="0"/>
              <a:t> показателю — внутреннего валового продукта (ВВП). </a:t>
            </a:r>
          </a:p>
          <a:p>
            <a:r>
              <a:rPr lang="ru-RU" b="1" dirty="0" smtClean="0"/>
              <a:t>Добавленная стоимость </a:t>
            </a:r>
            <a:r>
              <a:rPr lang="ru-RU" dirty="0" smtClean="0"/>
              <a:t>— это стоимость, добавленная фирмой к стоимости исходных материалов, путем их переработки и рассчитываемая путем вычитания из выручки от реализации (без учета НДС) величины материальных затрат, включающих стоимость материалов и работ (услуг) поставщиков V = S – M.</a:t>
            </a:r>
            <a:endParaRPr lang="ru-RU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Факторное представление финансовых показателей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250419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114800"/>
                <a:gridCol w="41148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Факторы производства</a:t>
                      </a:r>
                    </a:p>
                    <a:p>
                      <a:pPr algn="ctr"/>
                      <a:r>
                        <a:rPr lang="ru-RU" dirty="0" smtClean="0"/>
                        <a:t> S = C + P = M + V</a:t>
                      </a:r>
                      <a:endParaRPr lang="ru-RU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Структура цены продукции</a:t>
                      </a:r>
                    </a:p>
                    <a:p>
                      <a:pPr algn="ctr"/>
                      <a:r>
                        <a:rPr lang="ru-RU" dirty="0" smtClean="0"/>
                        <a:t>Косвенные налоги - </a:t>
                      </a:r>
                      <a:r>
                        <a:rPr lang="en-US" dirty="0" err="1" smtClean="0"/>
                        <a:t>Tv</a:t>
                      </a:r>
                      <a:endParaRPr lang="ru-RU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Предпринимательские способности</a:t>
                      </a:r>
                      <a:endParaRPr lang="ru-RU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Прибыль - Р</a:t>
                      </a:r>
                      <a:endParaRPr lang="ru-RU" dirty="0"/>
                    </a:p>
                  </a:txBody>
                  <a:tcPr anchor="ctr"/>
                </a:tc>
              </a:tr>
              <a:tr h="385832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Информация</a:t>
                      </a:r>
                      <a:endParaRPr lang="ru-RU" dirty="0"/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Амортизация  - </a:t>
                      </a:r>
                      <a:r>
                        <a:rPr lang="en-US" dirty="0" smtClean="0"/>
                        <a:t>D</a:t>
                      </a:r>
                      <a:endParaRPr lang="ru-RU" dirty="0"/>
                    </a:p>
                  </a:txBody>
                  <a:tcPr anchor="ctr"/>
                </a:tc>
              </a:tr>
              <a:tr h="144016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Капитал</a:t>
                      </a:r>
                      <a:endParaRPr lang="ru-RU" dirty="0"/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Труд</a:t>
                      </a:r>
                      <a:endParaRPr lang="ru-RU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Зарплата</a:t>
                      </a:r>
                      <a:r>
                        <a:rPr lang="ru-RU" baseline="0" dirty="0" smtClean="0"/>
                        <a:t> - </a:t>
                      </a:r>
                      <a:r>
                        <a:rPr lang="en-US" baseline="0" dirty="0" smtClean="0"/>
                        <a:t>W</a:t>
                      </a:r>
                      <a:endParaRPr lang="ru-RU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Земля</a:t>
                      </a:r>
                      <a:endParaRPr lang="ru-RU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Материальные затраты - М</a:t>
                      </a:r>
                      <a:endParaRPr lang="ru-RU" dirty="0"/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Прямые и косвенные налоги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514350" indent="-514350">
              <a:buAutoNum type="arabicPeriod"/>
            </a:pPr>
            <a:r>
              <a:rPr lang="ru-RU" dirty="0" smtClean="0"/>
              <a:t>Прямой налог уплачивается за счет дохода налогоплательщика и переводится непосредственно в бюджет. Увеличение величины прямого налога ведет к снижению величины чистой прибыли организации. </a:t>
            </a:r>
          </a:p>
          <a:p>
            <a:pPr marL="514350" indent="-514350">
              <a:buAutoNum type="arabicPeriod"/>
            </a:pPr>
            <a:r>
              <a:rPr lang="ru-RU" dirty="0" smtClean="0"/>
              <a:t>Косвенный налог уплачивается за счет выручки сверх цены продукции (то есть за счет средств покупателя) и направляются сначала на счет продавца, накапливаясь на нем, а затем переводятся продавцом в бюджет. При нулевой эластичности спроса рост величины косвенного налога не меняет величину чистой прибыли организации.</a:t>
            </a:r>
            <a:endParaRPr lang="ru-RU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Полная ставка налогообложения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/>
              <a:t>Под полной ставкой налогообложения (ПСН) «следует понимать параметр, характеризующий налоговую нагрузку на фирму или тяжесть ее налогового бремени, рассчитываемый как отношение причитающихся к уплате налоговых платежей к добавленной стоимости или валовому внутреннему продукту». </a:t>
            </a:r>
          </a:p>
          <a:p>
            <a:pPr>
              <a:buNone/>
            </a:pPr>
            <a:r>
              <a:rPr lang="ru-RU" sz="1900" dirty="0" smtClean="0"/>
              <a:t>Источник: </a:t>
            </a:r>
            <a:r>
              <a:rPr lang="ru-RU" sz="1900" dirty="0" err="1" smtClean="0"/>
              <a:t>Вылкова</a:t>
            </a:r>
            <a:r>
              <a:rPr lang="ru-RU" sz="1900" dirty="0" smtClean="0"/>
              <a:t> Е.С. Налоговое планирование: учебник. М: Издательство </a:t>
            </a:r>
            <a:r>
              <a:rPr lang="ru-RU" sz="1900" dirty="0" err="1" smtClean="0"/>
              <a:t>Юрайт</a:t>
            </a:r>
            <a:r>
              <a:rPr lang="ru-RU" sz="1900" dirty="0" smtClean="0"/>
              <a:t>, 2011. с. 575. </a:t>
            </a:r>
            <a:endParaRPr lang="ru-RU" sz="19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Расчет налоговой нагрузки по методике Минфина РФ в %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124746"/>
          <a:ext cx="8229600" cy="573324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39226"/>
                <a:gridCol w="3071518"/>
                <a:gridCol w="792088"/>
                <a:gridCol w="720080"/>
                <a:gridCol w="864096"/>
                <a:gridCol w="1152128"/>
                <a:gridCol w="1090464"/>
              </a:tblGrid>
              <a:tr h="342774"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№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Показатели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К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В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600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ru-RU" sz="1600" dirty="0" smtClean="0"/>
                        <a:t>Минфин РФ</a:t>
                      </a:r>
                      <a:endParaRPr lang="ru-RU" sz="1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342774"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1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Реализация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18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100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S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100.0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18.0</a:t>
                      </a:r>
                      <a:endParaRPr lang="ru-RU" sz="1600" dirty="0"/>
                    </a:p>
                  </a:txBody>
                  <a:tcPr/>
                </a:tc>
              </a:tr>
              <a:tr h="342774"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2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Зарплата начисленная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W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-20.0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600" dirty="0"/>
                    </a:p>
                  </a:txBody>
                  <a:tcPr/>
                </a:tc>
              </a:tr>
              <a:tr h="342774"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3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Страховые</a:t>
                      </a:r>
                      <a:r>
                        <a:rPr lang="ru-RU" sz="1600" baseline="0" dirty="0" smtClean="0"/>
                        <a:t> взносы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60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-20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T w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-6.0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600" dirty="0"/>
                    </a:p>
                  </a:txBody>
                  <a:tcPr/>
                </a:tc>
              </a:tr>
              <a:tr h="342774"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4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Амортизация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D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0.0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600" dirty="0"/>
                    </a:p>
                  </a:txBody>
                  <a:tcPr/>
                </a:tc>
              </a:tr>
              <a:tr h="342774"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5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Материальные</a:t>
                      </a:r>
                      <a:r>
                        <a:rPr lang="ru-RU" sz="1600" baseline="0" dirty="0" smtClean="0"/>
                        <a:t> затраты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18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-60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M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-60.0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-10.8</a:t>
                      </a:r>
                      <a:endParaRPr lang="ru-RU" sz="1600" dirty="0"/>
                    </a:p>
                  </a:txBody>
                  <a:tcPr/>
                </a:tc>
              </a:tr>
              <a:tr h="591638"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6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Себестоимость / НДС к уплате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C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-86.0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-7.2</a:t>
                      </a:r>
                      <a:endParaRPr lang="ru-RU" sz="1600" dirty="0"/>
                    </a:p>
                  </a:txBody>
                  <a:tcPr/>
                </a:tc>
              </a:tr>
              <a:tr h="342774"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7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Операционная прибыль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Po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14.0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600"/>
                    </a:p>
                  </a:txBody>
                  <a:tcPr/>
                </a:tc>
              </a:tr>
              <a:tr h="342774"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8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Налог на прибыль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20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14,0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T p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-2.8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600"/>
                    </a:p>
                  </a:txBody>
                  <a:tcPr/>
                </a:tc>
              </a:tr>
              <a:tr h="342774"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9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Чистая прибыль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err="1" smtClean="0"/>
                        <a:t>Pn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11.2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600"/>
                    </a:p>
                  </a:txBody>
                  <a:tcPr/>
                </a:tc>
              </a:tr>
              <a:tr h="342774"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10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Налоги юр лица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T </a:t>
                      </a:r>
                      <a:r>
                        <a:rPr lang="ru-RU" sz="1600" dirty="0" err="1" smtClean="0"/>
                        <a:t>ю.л</a:t>
                      </a:r>
                      <a:r>
                        <a:rPr lang="ru-RU" sz="1600" dirty="0" smtClean="0"/>
                        <a:t>.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-8.8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600"/>
                    </a:p>
                  </a:txBody>
                  <a:tcPr/>
                </a:tc>
              </a:tr>
              <a:tr h="342774"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11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НДФЛ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13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-20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T r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-2.6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600"/>
                    </a:p>
                  </a:txBody>
                  <a:tcPr/>
                </a:tc>
              </a:tr>
              <a:tr h="342774"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12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НДС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15,25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-17,4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Т</a:t>
                      </a:r>
                      <a:r>
                        <a:rPr lang="en-US" sz="1600" dirty="0" smtClean="0"/>
                        <a:t>vat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-2.7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600"/>
                    </a:p>
                  </a:txBody>
                  <a:tcPr/>
                </a:tc>
              </a:tr>
              <a:tr h="342774"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13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Налоги </a:t>
                      </a:r>
                      <a:r>
                        <a:rPr lang="ru-RU" sz="1600" dirty="0" err="1" smtClean="0"/>
                        <a:t>физ</a:t>
                      </a:r>
                      <a:r>
                        <a:rPr lang="ru-RU" sz="1600" dirty="0" smtClean="0"/>
                        <a:t> лица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T</a:t>
                      </a:r>
                      <a:r>
                        <a:rPr lang="ru-RU" sz="1600" dirty="0" smtClean="0"/>
                        <a:t>ф.л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-5.3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600"/>
                    </a:p>
                  </a:txBody>
                  <a:tcPr/>
                </a:tc>
              </a:tr>
              <a:tr h="342774"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14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Всего налоги 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T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-14.3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600"/>
                    </a:p>
                  </a:txBody>
                  <a:tcPr/>
                </a:tc>
              </a:tr>
              <a:tr h="342774"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15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Налоговая нагрузка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100,0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40,0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T/S=14.1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T/V=35.3</a:t>
                      </a:r>
                      <a:endParaRPr lang="ru-RU" sz="16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Расчет налоговой нагрузки по методике ФНС РФ в %</a:t>
            </a:r>
            <a:endParaRPr lang="ru-RU" dirty="0"/>
          </a:p>
        </p:txBody>
      </p:sp>
      <p:graphicFrame>
        <p:nvGraphicFramePr>
          <p:cNvPr id="6" name="Содержимое 5"/>
          <p:cNvGraphicFramePr>
            <a:graphicFrameLocks noGrp="1"/>
          </p:cNvGraphicFramePr>
          <p:nvPr>
            <p:ph idx="1"/>
          </p:nvPr>
        </p:nvGraphicFramePr>
        <p:xfrm>
          <a:off x="179512" y="1196753"/>
          <a:ext cx="8964492" cy="566124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52128"/>
                <a:gridCol w="864096"/>
                <a:gridCol w="648072"/>
                <a:gridCol w="792088"/>
                <a:gridCol w="720080"/>
                <a:gridCol w="720080"/>
                <a:gridCol w="720080"/>
                <a:gridCol w="648072"/>
                <a:gridCol w="648072"/>
                <a:gridCol w="648072"/>
                <a:gridCol w="720080"/>
                <a:gridCol w="683572"/>
              </a:tblGrid>
              <a:tr h="808749">
                <a:tc>
                  <a:txBody>
                    <a:bodyPr/>
                    <a:lstStyle/>
                    <a:p>
                      <a:r>
                        <a:rPr lang="ru-RU" dirty="0" smtClean="0"/>
                        <a:t>Показатель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2006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2007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2008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2009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2010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2011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2012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2013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2014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2015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2016</a:t>
                      </a:r>
                      <a:endParaRPr lang="ru-RU" dirty="0"/>
                    </a:p>
                  </a:txBody>
                  <a:tcPr/>
                </a:tc>
              </a:tr>
              <a:tr h="1536624">
                <a:tc>
                  <a:txBody>
                    <a:bodyPr/>
                    <a:lstStyle/>
                    <a:p>
                      <a:r>
                        <a:rPr lang="ru-RU" dirty="0" smtClean="0"/>
                        <a:t>Рентабельность</a:t>
                      </a:r>
                      <a:r>
                        <a:rPr lang="ru-RU" baseline="0" dirty="0" smtClean="0"/>
                        <a:t> продаж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12,3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12,5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12,3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10,3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10,0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10,3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8,8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7,1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7,9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8,5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7,5</a:t>
                      </a:r>
                      <a:endParaRPr lang="ru-RU" dirty="0"/>
                    </a:p>
                  </a:txBody>
                  <a:tcPr/>
                </a:tc>
              </a:tr>
              <a:tr h="1536624">
                <a:tc>
                  <a:txBody>
                    <a:bodyPr/>
                    <a:lstStyle/>
                    <a:p>
                      <a:r>
                        <a:rPr lang="ru-RU" dirty="0" smtClean="0"/>
                        <a:t>Рентабельность активов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9,6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10,5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6,0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5,7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6,8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7,0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6,8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5,0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3,9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5,0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6,4</a:t>
                      </a:r>
                      <a:endParaRPr lang="ru-RU" dirty="0"/>
                    </a:p>
                  </a:txBody>
                  <a:tcPr/>
                </a:tc>
              </a:tr>
              <a:tr h="1779249">
                <a:tc>
                  <a:txBody>
                    <a:bodyPr/>
                    <a:lstStyle/>
                    <a:p>
                      <a:r>
                        <a:rPr lang="ru-RU" dirty="0" smtClean="0"/>
                        <a:t>Налоговые платежи/Выручка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11,6 (без соц.страхования)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14,4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13,5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12,4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9,4 (без соц. страхования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9,7 (без соц. страхования)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9,8 (без соц. страхования)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9,9 (без соц. страхования)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9,8 (без соц. страхования)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9,7 (без соц. страхования)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9,6</a:t>
                      </a:r>
                      <a:r>
                        <a:rPr lang="ru-RU" baseline="0" dirty="0" smtClean="0"/>
                        <a:t> (без соц. Страхования)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23528" y="404664"/>
            <a:ext cx="8496944" cy="10464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sz="2000" dirty="0" smtClean="0"/>
          </a:p>
          <a:p>
            <a:pPr algn="ctr"/>
            <a:r>
              <a:rPr lang="ru-RU" sz="2400" b="1" dirty="0" smtClean="0"/>
              <a:t>Расчет налоговой нагрузки по методике ФНС РФ в %</a:t>
            </a:r>
          </a:p>
          <a:p>
            <a:endParaRPr lang="ru-RU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395536" y="1196752"/>
          <a:ext cx="8208912" cy="300165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528392"/>
                <a:gridCol w="1584176"/>
                <a:gridCol w="1512168"/>
                <a:gridCol w="1584176"/>
              </a:tblGrid>
              <a:tr h="546332">
                <a:tc>
                  <a:txBody>
                    <a:bodyPr/>
                    <a:lstStyle/>
                    <a:p>
                      <a:r>
                        <a:rPr lang="ru-RU" dirty="0" smtClean="0"/>
                        <a:t>Показатель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2017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2018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2019</a:t>
                      </a:r>
                      <a:endParaRPr lang="ru-RU" dirty="0"/>
                    </a:p>
                  </a:txBody>
                  <a:tcPr/>
                </a:tc>
              </a:tr>
              <a:tr h="546332">
                <a:tc>
                  <a:txBody>
                    <a:bodyPr/>
                    <a:lstStyle/>
                    <a:p>
                      <a:r>
                        <a:rPr lang="ru-RU" dirty="0" smtClean="0"/>
                        <a:t>Рентабельность продаж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7,0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11,0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10,2</a:t>
                      </a:r>
                      <a:endParaRPr lang="ru-RU" dirty="0"/>
                    </a:p>
                  </a:txBody>
                  <a:tcPr/>
                </a:tc>
              </a:tr>
              <a:tr h="546332">
                <a:tc>
                  <a:txBody>
                    <a:bodyPr/>
                    <a:lstStyle/>
                    <a:p>
                      <a:r>
                        <a:rPr lang="ru-RU" dirty="0" smtClean="0"/>
                        <a:t>Рентабельность активов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5,3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6,4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6,8</a:t>
                      </a:r>
                      <a:endParaRPr lang="ru-RU" dirty="0"/>
                    </a:p>
                  </a:txBody>
                  <a:tcPr/>
                </a:tc>
              </a:tr>
              <a:tr h="816329">
                <a:tc>
                  <a:txBody>
                    <a:bodyPr/>
                    <a:lstStyle/>
                    <a:p>
                      <a:r>
                        <a:rPr lang="ru-RU" dirty="0" smtClean="0"/>
                        <a:t>Налоговые платежи / выручка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10,8 (без соц. страхования)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11,0 (без соц. страхования)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11,2 (без соц. страхования)</a:t>
                      </a:r>
                      <a:endParaRPr lang="ru-RU" dirty="0"/>
                    </a:p>
                  </a:txBody>
                  <a:tcPr/>
                </a:tc>
              </a:tr>
              <a:tr h="546332">
                <a:tc>
                  <a:txBody>
                    <a:bodyPr/>
                    <a:lstStyle/>
                    <a:p>
                      <a:r>
                        <a:rPr lang="ru-RU" dirty="0" smtClean="0"/>
                        <a:t>Страховые взносы / выручка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3,6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3,3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3,5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395536" y="4509120"/>
            <a:ext cx="828092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Приказ ФНС России от 30.05.2007 N ММ-3-06/333@ (Приложение N 3,4)</a:t>
            </a:r>
          </a:p>
          <a:p>
            <a:endParaRPr lang="ru-RU" dirty="0" smtClean="0"/>
          </a:p>
          <a:p>
            <a:r>
              <a:rPr lang="ru-RU" b="1" dirty="0" smtClean="0"/>
              <a:t>Рентабельность продаж </a:t>
            </a:r>
            <a:r>
              <a:rPr lang="ru-RU" dirty="0" smtClean="0"/>
              <a:t>— сальдированный финансовый результат от продаж / выручка. </a:t>
            </a:r>
          </a:p>
          <a:p>
            <a:r>
              <a:rPr lang="ru-RU" b="1" dirty="0" smtClean="0"/>
              <a:t>Рентабельность активов </a:t>
            </a:r>
            <a:r>
              <a:rPr lang="ru-RU" dirty="0" smtClean="0"/>
              <a:t>— сальдированный финансовый результат / стоимость активов.</a:t>
            </a: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Сущность налогового планирования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ru-RU" dirty="0" smtClean="0"/>
              <a:t>Налоги — цена цивилизованности общества. </a:t>
            </a:r>
            <a:br>
              <a:rPr lang="ru-RU" dirty="0" smtClean="0"/>
            </a:br>
            <a:r>
              <a:rPr lang="ru-RU" sz="1700" dirty="0" smtClean="0"/>
              <a:t>О. У. </a:t>
            </a:r>
            <a:r>
              <a:rPr lang="ru-RU" sz="1700" dirty="0" err="1" smtClean="0"/>
              <a:t>Холмс-старший</a:t>
            </a:r>
            <a:r>
              <a:rPr lang="ru-RU" sz="1700" dirty="0" smtClean="0"/>
              <a:t> (1809–1894) Надпись на фронтоне Министерства внутренних доходов США </a:t>
            </a:r>
          </a:p>
          <a:p>
            <a:r>
              <a:rPr lang="ru-RU" dirty="0" smtClean="0"/>
              <a:t>Собирать налогов больше, чем абсолютно необходимо, значит заниматься узаконенным грабежом. </a:t>
            </a:r>
          </a:p>
          <a:p>
            <a:pPr>
              <a:buNone/>
            </a:pPr>
            <a:r>
              <a:rPr lang="ru-RU" dirty="0" smtClean="0"/>
              <a:t>     </a:t>
            </a:r>
            <a:r>
              <a:rPr lang="ru-RU" sz="1700" dirty="0" err="1" smtClean="0">
                <a:latin typeface="Times New Roman" pitchFamily="18" charset="0"/>
                <a:cs typeface="Times New Roman" pitchFamily="18" charset="0"/>
              </a:rPr>
              <a:t>Калвин</a:t>
            </a:r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dirty="0" err="1" smtClean="0">
                <a:latin typeface="Times New Roman" pitchFamily="18" charset="0"/>
                <a:cs typeface="Times New Roman" pitchFamily="18" charset="0"/>
              </a:rPr>
              <a:t>Кулидж</a:t>
            </a:r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 (1872–1933), президент США </a:t>
            </a:r>
          </a:p>
          <a:p>
            <a:r>
              <a:rPr lang="ru-RU" dirty="0" smtClean="0"/>
              <a:t>Налоги в государстве — это паруса на корабле; они должны направлять, обеспечивать и доводить до гавани, но не обременять его, не держать постоянно на море и в конце концов потопить. </a:t>
            </a:r>
          </a:p>
          <a:p>
            <a:pPr>
              <a:buNone/>
            </a:pPr>
            <a:r>
              <a:rPr lang="ru-RU" dirty="0" smtClean="0"/>
              <a:t>    </a:t>
            </a:r>
            <a:r>
              <a:rPr lang="ru-RU" sz="1900" dirty="0" smtClean="0"/>
              <a:t>Л. </a:t>
            </a:r>
            <a:r>
              <a:rPr lang="ru-RU" sz="1900" dirty="0" err="1" smtClean="0"/>
              <a:t>Жокур</a:t>
            </a:r>
            <a:r>
              <a:rPr lang="ru-RU" sz="1900" dirty="0" smtClean="0"/>
              <a:t> (1704–1779)</a:t>
            </a:r>
            <a:endParaRPr lang="ru-RU" sz="19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642194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Структура поступлений в консолидированный бюджет и внебюджетные фонды в 2019 г.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1403648" y="2205038"/>
          <a:ext cx="6120680" cy="30784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649448"/>
                <a:gridCol w="2471232"/>
              </a:tblGrid>
              <a:tr h="370840"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Страховые взносы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23%</a:t>
                      </a:r>
                      <a:endParaRPr lang="ru-RU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НДС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19 %</a:t>
                      </a:r>
                      <a:endParaRPr lang="ru-RU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Налог на прибыль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12 %</a:t>
                      </a:r>
                      <a:endParaRPr lang="ru-RU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Таможенные пошлины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8 %</a:t>
                      </a:r>
                      <a:endParaRPr lang="ru-RU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НДФЛ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11 %</a:t>
                      </a:r>
                      <a:endParaRPr lang="ru-RU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Плата за пользование</a:t>
                      </a:r>
                      <a:r>
                        <a:rPr lang="ru-RU" sz="2000" baseline="0" dirty="0" smtClean="0"/>
                        <a:t> ресурсами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17 %</a:t>
                      </a:r>
                      <a:endParaRPr lang="ru-RU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Прочие налоги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10 %</a:t>
                      </a:r>
                      <a:endParaRPr lang="ru-RU" sz="20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1043608" y="5733256"/>
            <a:ext cx="348326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По данным ФНС РФ, Минфина РФ</a:t>
            </a:r>
            <a:endParaRPr lang="ru-RU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Риск выездной налоговой проверки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57403"/>
          </a:xfrm>
        </p:spPr>
        <p:txBody>
          <a:bodyPr>
            <a:normAutofit fontScale="62500" lnSpcReduction="20000"/>
          </a:bodyPr>
          <a:lstStyle/>
          <a:p>
            <a:pPr marL="514350" indent="-514350">
              <a:buAutoNum type="arabicPeriod"/>
            </a:pPr>
            <a:r>
              <a:rPr lang="ru-RU" b="1" dirty="0" smtClean="0"/>
              <a:t>По всем налогам</a:t>
            </a:r>
            <a:r>
              <a:rPr lang="ru-RU" dirty="0" smtClean="0"/>
              <a:t>: налоговая нагрузка существенно ниже средней по конкретному виду экономической деятельности (по данным ФНС). </a:t>
            </a:r>
          </a:p>
          <a:p>
            <a:pPr marL="514350" indent="-514350">
              <a:buAutoNum type="arabicPeriod"/>
            </a:pPr>
            <a:r>
              <a:rPr lang="ru-RU" b="1" dirty="0" smtClean="0"/>
              <a:t>По налогу на прибыль</a:t>
            </a:r>
            <a:r>
              <a:rPr lang="ru-RU" dirty="0" smtClean="0"/>
              <a:t>: отражение убытков в бухгалтерской или налоговой отчетности на протяжении нескольких налоговых периодов. </a:t>
            </a:r>
          </a:p>
          <a:p>
            <a:pPr marL="514350" indent="-514350">
              <a:buAutoNum type="arabicPeriod"/>
            </a:pPr>
            <a:r>
              <a:rPr lang="ru-RU" dirty="0" smtClean="0"/>
              <a:t>Опережающий темп роста налоговых расходов над темпами роста налоговых доходов за определенный период. </a:t>
            </a:r>
          </a:p>
          <a:p>
            <a:pPr marL="514350" indent="-514350">
              <a:buAutoNum type="arabicPeriod"/>
            </a:pPr>
            <a:r>
              <a:rPr lang="ru-RU" dirty="0" smtClean="0"/>
              <a:t>Отражение в налоговой отчетности значительных сумм налоговых вычетов. </a:t>
            </a:r>
          </a:p>
          <a:p>
            <a:pPr marL="514350" indent="-514350">
              <a:buAutoNum type="arabicPeriod"/>
            </a:pPr>
            <a:r>
              <a:rPr lang="ru-RU" dirty="0" smtClean="0"/>
              <a:t>Занижение прибыли: значительное отклонение уровня рентабельности продаж и активов от среднего уровня, приведенного в Приложении N 4 к Приказу ФНС России от 30.05.2007 N ММ-3-06/333@. </a:t>
            </a:r>
          </a:p>
          <a:p>
            <a:pPr marL="514350" indent="-514350">
              <a:buAutoNum type="arabicPeriod"/>
            </a:pPr>
            <a:r>
              <a:rPr lang="ru-RU" b="1" dirty="0" smtClean="0"/>
              <a:t>По НДФЛ и страховым взносам</a:t>
            </a:r>
            <a:r>
              <a:rPr lang="ru-RU" dirty="0" smtClean="0"/>
              <a:t>. Выплата среднемесячной заработной платы на одного работника ниже среднего уровня по виду экономической деятельности в субъекте РФ. </a:t>
            </a:r>
          </a:p>
          <a:p>
            <a:pPr marL="514350" indent="-514350">
              <a:buAutoNum type="arabicPeriod"/>
            </a:pPr>
            <a:r>
              <a:rPr lang="ru-RU" dirty="0" smtClean="0"/>
              <a:t>Отражение индивидуальным предпринимателем суммы расхода, максимально приближенной к сумме дохода.</a:t>
            </a:r>
            <a:endParaRPr lang="ru-RU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Риск выездной налоговой проверки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4929411"/>
          </a:xfrm>
        </p:spPr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ru-RU" dirty="0" smtClean="0"/>
              <a:t>8. </a:t>
            </a:r>
            <a:r>
              <a:rPr lang="ru-RU" b="1" dirty="0" smtClean="0"/>
              <a:t>УСН:</a:t>
            </a:r>
            <a:r>
              <a:rPr lang="ru-RU" dirty="0" smtClean="0"/>
              <a:t> приближение к предельным значениям (порогам) действия УСН (упрощенной системы налогообложения). </a:t>
            </a:r>
          </a:p>
          <a:p>
            <a:pPr>
              <a:buNone/>
            </a:pPr>
            <a:r>
              <a:rPr lang="ru-RU" dirty="0" smtClean="0"/>
              <a:t>9. </a:t>
            </a:r>
            <a:r>
              <a:rPr lang="ru-RU" b="1" dirty="0" smtClean="0"/>
              <a:t>Налоговые коммуникации</a:t>
            </a:r>
            <a:r>
              <a:rPr lang="ru-RU" dirty="0" smtClean="0"/>
              <a:t>: непредставление информации и пояснений в ответ на уведомление налогового органа. </a:t>
            </a:r>
          </a:p>
          <a:p>
            <a:pPr>
              <a:buNone/>
            </a:pPr>
            <a:r>
              <a:rPr lang="ru-RU" dirty="0" smtClean="0"/>
              <a:t>10. «</a:t>
            </a:r>
            <a:r>
              <a:rPr lang="ru-RU" b="1" dirty="0" smtClean="0"/>
              <a:t>Миграция»</a:t>
            </a:r>
            <a:r>
              <a:rPr lang="ru-RU" dirty="0" smtClean="0"/>
              <a:t> между налоговыми органами: неоднократное снятие с учета и постановка на учет в налоговых органах в связи с изменением места нахождения.</a:t>
            </a:r>
          </a:p>
          <a:p>
            <a:pPr>
              <a:buNone/>
            </a:pPr>
            <a:r>
              <a:rPr lang="ru-RU" dirty="0" smtClean="0"/>
              <a:t>11. </a:t>
            </a:r>
            <a:r>
              <a:rPr lang="ru-RU" b="1" dirty="0" smtClean="0"/>
              <a:t>Тест деловой цели</a:t>
            </a:r>
            <a:r>
              <a:rPr lang="ru-RU" dirty="0" smtClean="0"/>
              <a:t>: построение финансово-хозяйственной деятельности на основе заключения договоров с контрагентами-перекупщиками или посредниками («цепочки контрагентов») без разумных экономических или иных причин (деловой цели). </a:t>
            </a:r>
          </a:p>
          <a:p>
            <a:pPr>
              <a:buNone/>
            </a:pPr>
            <a:r>
              <a:rPr lang="ru-RU" dirty="0" smtClean="0"/>
              <a:t>12. Ведение финансово-хозяйственной деятельности с высоким налоговым риском: </a:t>
            </a:r>
          </a:p>
          <a:p>
            <a:pPr>
              <a:buNone/>
            </a:pPr>
            <a:r>
              <a:rPr lang="ru-RU" dirty="0" smtClean="0"/>
              <a:t>– отсутствие документов на руководителя контрагента (копия паспорта, копия документов, подтверждающих его полномочия); </a:t>
            </a:r>
          </a:p>
          <a:p>
            <a:pPr>
              <a:buNone/>
            </a:pPr>
            <a:r>
              <a:rPr lang="ru-RU" dirty="0" smtClean="0"/>
              <a:t>– отсутствие рекламы контрагента и сайта в Интернете; </a:t>
            </a:r>
          </a:p>
          <a:p>
            <a:pPr>
              <a:buNone/>
            </a:pPr>
            <a:r>
              <a:rPr lang="ru-RU" dirty="0" smtClean="0"/>
              <a:t>– отсутствие информации о фактическом местонахождении контрагента, а также его складских (производственных, торговых) площадей.</a:t>
            </a:r>
            <a:endParaRPr lang="ru-RU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274638"/>
            <a:ext cx="8435280" cy="850106"/>
          </a:xfrm>
        </p:spPr>
        <p:txBody>
          <a:bodyPr>
            <a:noAutofit/>
          </a:bodyPr>
          <a:lstStyle/>
          <a:p>
            <a:r>
              <a:rPr lang="ru-RU" sz="3200" dirty="0" smtClean="0"/>
              <a:t>Сравнительный анализ методик расчета налоговой нагрузки на организацию</a:t>
            </a:r>
            <a:endParaRPr lang="ru-RU" sz="3200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34747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522512"/>
                <a:gridCol w="1584176"/>
                <a:gridCol w="792088"/>
                <a:gridCol w="1440160"/>
                <a:gridCol w="1656184"/>
                <a:gridCol w="1234480"/>
              </a:tblGrid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Методика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Начисленные/уплаченные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НДФЛ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Социальные платежи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НДС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Масштаб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ФНС РФ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Уплаченные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НДФЛ</a:t>
                      </a: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mtClean="0"/>
                        <a:t>Социальные платежи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mtClean="0"/>
                        <a:t>НДС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Доход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Минфин РФ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Уплаченные</a:t>
                      </a: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нет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mtClean="0"/>
                        <a:t>Социальные платежи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mtClean="0"/>
                        <a:t>НДС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Выручка без</a:t>
                      </a:r>
                      <a:r>
                        <a:rPr lang="ru-RU" baseline="0" dirty="0" smtClean="0"/>
                        <a:t> НДС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err="1" smtClean="0"/>
                        <a:t>А.Кадушин</a:t>
                      </a:r>
                      <a:r>
                        <a:rPr lang="ru-RU" dirty="0" smtClean="0"/>
                        <a:t>, Н.Михайлова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Начисленные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mtClean="0"/>
                        <a:t>НДФЛ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mtClean="0"/>
                        <a:t>Социальные платежи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mtClean="0"/>
                        <a:t>НДС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ДС=НДС к уплате в бюджет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err="1" smtClean="0"/>
                        <a:t>В.Зябриков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Начисленные</a:t>
                      </a: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НДФЛ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Социальные платежи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НДС с учетом эластичности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Выручка без НДС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Виды макроэкономической налоговой политики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514350" indent="-514350">
              <a:buAutoNum type="arabicPeriod"/>
            </a:pPr>
            <a:r>
              <a:rPr lang="ru-RU" b="1" dirty="0" smtClean="0"/>
              <a:t>Политика фискального нейтралитета </a:t>
            </a:r>
            <a:r>
              <a:rPr lang="ru-RU" dirty="0" smtClean="0"/>
              <a:t>(налоговой нейтральности) — налоги не должны определять хозяйственные решения. </a:t>
            </a:r>
          </a:p>
          <a:p>
            <a:pPr marL="514350" indent="-514350">
              <a:buAutoNum type="arabicPeriod"/>
            </a:pPr>
            <a:r>
              <a:rPr lang="ru-RU" b="1" dirty="0" smtClean="0"/>
              <a:t>Политика налогового стимулирования </a:t>
            </a:r>
            <a:r>
              <a:rPr lang="ru-RU" dirty="0" smtClean="0"/>
              <a:t>(</a:t>
            </a:r>
            <a:r>
              <a:rPr lang="ru-RU" dirty="0" err="1" smtClean="0"/>
              <a:t>Кейнсианская</a:t>
            </a:r>
            <a:r>
              <a:rPr lang="ru-RU" dirty="0" smtClean="0"/>
              <a:t> политика): </a:t>
            </a:r>
          </a:p>
          <a:p>
            <a:pPr marL="514350" indent="-514350">
              <a:buNone/>
            </a:pPr>
            <a:r>
              <a:rPr lang="ru-RU" dirty="0" smtClean="0"/>
              <a:t>• </a:t>
            </a:r>
            <a:r>
              <a:rPr lang="ru-RU" dirty="0" err="1" smtClean="0"/>
              <a:t>дискриционная</a:t>
            </a:r>
            <a:r>
              <a:rPr lang="ru-RU" dirty="0" smtClean="0"/>
              <a:t> налоговая политика; </a:t>
            </a:r>
          </a:p>
          <a:p>
            <a:pPr marL="514350" indent="-514350">
              <a:buNone/>
            </a:pPr>
            <a:r>
              <a:rPr lang="ru-RU" dirty="0" smtClean="0"/>
              <a:t>• политика встроенных стабилизаторов (</a:t>
            </a:r>
            <a:r>
              <a:rPr lang="ru-RU" dirty="0" err="1" smtClean="0"/>
              <a:t>недискриционная</a:t>
            </a:r>
            <a:r>
              <a:rPr lang="ru-RU" dirty="0" smtClean="0"/>
              <a:t> налоговая политика).</a:t>
            </a:r>
            <a:endParaRPr lang="ru-RU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Макроэкономические аспекты налогового планирования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/>
              <a:t>1.Величина и структура налоговой нагрузки (прямые или косвенные налоги, прямые налоги на доход или капитал). </a:t>
            </a:r>
          </a:p>
          <a:p>
            <a:pPr>
              <a:buNone/>
            </a:pPr>
            <a:r>
              <a:rPr lang="ru-RU" dirty="0" smtClean="0"/>
              <a:t>2. Влияние уровня развития страны на уровень налоговой нагрузки. </a:t>
            </a:r>
          </a:p>
          <a:p>
            <a:pPr>
              <a:buNone/>
            </a:pPr>
            <a:r>
              <a:rPr lang="ru-RU" dirty="0" smtClean="0"/>
              <a:t>3. Влияние уровня налоговой нагрузки на темпы роста ВВП. </a:t>
            </a:r>
          </a:p>
          <a:p>
            <a:pPr>
              <a:buNone/>
            </a:pPr>
            <a:r>
              <a:rPr lang="ru-RU" dirty="0" smtClean="0"/>
              <a:t>4. Доля налоговых поступлений от физических лиц</a:t>
            </a:r>
            <a:endParaRPr lang="ru-RU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Налоговая нагрузка на среднюю фирму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en-US" dirty="0" err="1" smtClean="0"/>
              <a:t>Tv</a:t>
            </a:r>
            <a:r>
              <a:rPr lang="en-US" dirty="0" smtClean="0"/>
              <a:t> = (</a:t>
            </a:r>
            <a:r>
              <a:rPr lang="en-US" dirty="0" err="1" smtClean="0"/>
              <a:t>k</a:t>
            </a:r>
            <a:r>
              <a:rPr lang="en-US" sz="2000" dirty="0" err="1" smtClean="0"/>
              <a:t>w</a:t>
            </a:r>
            <a:r>
              <a:rPr lang="en-US" dirty="0" smtClean="0"/>
              <a:t>  + </a:t>
            </a:r>
            <a:r>
              <a:rPr lang="en-US" dirty="0" err="1" smtClean="0"/>
              <a:t>k</a:t>
            </a:r>
            <a:r>
              <a:rPr lang="en-US" sz="2000" dirty="0" err="1" smtClean="0"/>
              <a:t>r</a:t>
            </a:r>
            <a:r>
              <a:rPr lang="en-US" dirty="0" smtClean="0"/>
              <a:t> ) </a:t>
            </a:r>
            <a:r>
              <a:rPr lang="en-US" dirty="0" err="1" smtClean="0"/>
              <a:t>W</a:t>
            </a:r>
            <a:r>
              <a:rPr lang="en-US" sz="2000" dirty="0" err="1" smtClean="0"/>
              <a:t>v</a:t>
            </a:r>
            <a:r>
              <a:rPr lang="en-US" dirty="0" smtClean="0"/>
              <a:t>  + </a:t>
            </a:r>
            <a:r>
              <a:rPr lang="en-US" dirty="0" err="1" smtClean="0"/>
              <a:t>k</a:t>
            </a:r>
            <a:r>
              <a:rPr lang="en-US" sz="2000" dirty="0" err="1" smtClean="0"/>
              <a:t>F</a:t>
            </a:r>
            <a:r>
              <a:rPr lang="en-US" dirty="0" err="1" smtClean="0"/>
              <a:t>F</a:t>
            </a:r>
            <a:r>
              <a:rPr lang="en-US" sz="2000" dirty="0" err="1" smtClean="0"/>
              <a:t>v</a:t>
            </a:r>
            <a:r>
              <a:rPr lang="en-US" dirty="0" smtClean="0"/>
              <a:t>  + </a:t>
            </a:r>
            <a:r>
              <a:rPr lang="en-US" dirty="0" err="1" smtClean="0"/>
              <a:t>k</a:t>
            </a:r>
            <a:r>
              <a:rPr lang="en-US" sz="2000" dirty="0" err="1" smtClean="0"/>
              <a:t>p</a:t>
            </a:r>
            <a:r>
              <a:rPr lang="en-US" dirty="0" err="1" smtClean="0"/>
              <a:t>p</a:t>
            </a:r>
            <a:r>
              <a:rPr lang="en-US" sz="2000" dirty="0" err="1" smtClean="0"/>
              <a:t>v</a:t>
            </a:r>
            <a:r>
              <a:rPr lang="en-US" dirty="0" smtClean="0"/>
              <a:t>  + </a:t>
            </a:r>
            <a:r>
              <a:rPr lang="en-US" dirty="0" err="1" smtClean="0"/>
              <a:t>k</a:t>
            </a:r>
            <a:r>
              <a:rPr lang="en-US" sz="2000" dirty="0" err="1" smtClean="0"/>
              <a:t>v</a:t>
            </a:r>
            <a:endParaRPr lang="en-US" sz="2000" dirty="0" smtClean="0"/>
          </a:p>
          <a:p>
            <a:pPr algn="ctr">
              <a:buNone/>
            </a:pPr>
            <a:endParaRPr lang="ru-RU" sz="20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755576" y="2413338"/>
            <a:ext cx="7704856" cy="23391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dirty="0" smtClean="0"/>
              <a:t>T</a:t>
            </a:r>
            <a:r>
              <a:rPr lang="ru-RU" dirty="0" smtClean="0"/>
              <a:t> — сумма начисленных налогов, </a:t>
            </a:r>
            <a:r>
              <a:rPr lang="ru-RU" sz="3200" dirty="0" smtClean="0"/>
              <a:t>T</a:t>
            </a:r>
            <a:r>
              <a:rPr lang="ru-RU" sz="2000" dirty="0" smtClean="0"/>
              <a:t>V</a:t>
            </a:r>
            <a:r>
              <a:rPr lang="ru-RU" dirty="0" smtClean="0"/>
              <a:t> = </a:t>
            </a:r>
            <a:r>
              <a:rPr lang="en-US" sz="3200" dirty="0" smtClean="0"/>
              <a:t>T/V</a:t>
            </a:r>
            <a:r>
              <a:rPr lang="ru-RU" dirty="0" smtClean="0"/>
              <a:t>; </a:t>
            </a:r>
            <a:endParaRPr lang="en-US" dirty="0" smtClean="0"/>
          </a:p>
          <a:p>
            <a:r>
              <a:rPr lang="en-US" sz="3200" dirty="0" smtClean="0"/>
              <a:t>W=</a:t>
            </a:r>
            <a:r>
              <a:rPr lang="ru-RU" sz="3200" dirty="0" smtClean="0"/>
              <a:t>W</a:t>
            </a:r>
            <a:r>
              <a:rPr lang="en-US" sz="3200" dirty="0" smtClean="0"/>
              <a:t>/</a:t>
            </a:r>
            <a:r>
              <a:rPr lang="ru-RU" sz="3200" dirty="0" smtClean="0"/>
              <a:t>V </a:t>
            </a:r>
            <a:r>
              <a:rPr lang="ru-RU" dirty="0" smtClean="0"/>
              <a:t>— доля зарплаты в добавленной стоимости; </a:t>
            </a:r>
            <a:endParaRPr lang="en-US" dirty="0" smtClean="0"/>
          </a:p>
          <a:p>
            <a:r>
              <a:rPr lang="ru-RU" sz="3200" dirty="0" smtClean="0"/>
              <a:t>F</a:t>
            </a:r>
            <a:r>
              <a:rPr lang="ru-RU" sz="2000" dirty="0" smtClean="0"/>
              <a:t>V</a:t>
            </a:r>
            <a:r>
              <a:rPr lang="ru-RU" sz="3200" dirty="0" smtClean="0"/>
              <a:t> = </a:t>
            </a:r>
            <a:r>
              <a:rPr lang="en-US" sz="3200" dirty="0" smtClean="0"/>
              <a:t>F/</a:t>
            </a:r>
            <a:r>
              <a:rPr lang="ru-RU" sz="3200" dirty="0" smtClean="0"/>
              <a:t>V</a:t>
            </a:r>
            <a:r>
              <a:rPr lang="ru-RU" dirty="0" smtClean="0"/>
              <a:t> — отношение остаточной стоимости ОС к добавленной стоимости; </a:t>
            </a:r>
            <a:endParaRPr lang="en-US" dirty="0" smtClean="0"/>
          </a:p>
          <a:p>
            <a:r>
              <a:rPr lang="en-US" sz="3200" dirty="0" err="1" smtClean="0"/>
              <a:t>P</a:t>
            </a:r>
            <a:r>
              <a:rPr lang="en-US" sz="2000" dirty="0" err="1" smtClean="0"/>
              <a:t>v</a:t>
            </a:r>
            <a:r>
              <a:rPr lang="en-US" dirty="0" smtClean="0"/>
              <a:t>=</a:t>
            </a:r>
            <a:r>
              <a:rPr lang="en-US" sz="3200" dirty="0" smtClean="0"/>
              <a:t>P/V</a:t>
            </a:r>
            <a:r>
              <a:rPr lang="ru-RU" dirty="0" smtClean="0"/>
              <a:t>— отношение операционной прибыли к добавленной стоимости.</a:t>
            </a:r>
            <a:endParaRPr lang="ru-RU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Алгоритм налогового планирования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21234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834880"/>
                <a:gridCol w="3394720"/>
              </a:tblGrid>
              <a:tr h="370840">
                <a:tc>
                  <a:txBody>
                    <a:bodyPr/>
                    <a:lstStyle/>
                    <a:p>
                      <a:r>
                        <a:rPr lang="ru-RU" u="sng" dirty="0" smtClean="0"/>
                        <a:t>Субъект налога (налогоплательщик)</a:t>
                      </a:r>
                      <a:endParaRPr lang="en-US" u="sng" dirty="0" smtClean="0"/>
                    </a:p>
                    <a:p>
                      <a:r>
                        <a:rPr lang="ru-RU" dirty="0" smtClean="0"/>
                        <a:t>Носитель налога</a:t>
                      </a:r>
                      <a:endParaRPr lang="ru-RU" u="non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u="sng" dirty="0" smtClean="0"/>
                        <a:t>Объект налога </a:t>
                      </a:r>
                      <a:endParaRPr lang="en-US" u="sng" dirty="0" smtClean="0"/>
                    </a:p>
                    <a:p>
                      <a:r>
                        <a:rPr lang="ru-RU" dirty="0" smtClean="0"/>
                        <a:t>Налоговое изъятие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- </a:t>
                      </a:r>
                      <a:r>
                        <a:rPr lang="ru-RU" dirty="0" smtClean="0"/>
                        <a:t>Налоговая скидка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= </a:t>
                      </a:r>
                      <a:r>
                        <a:rPr lang="ru-RU" dirty="0" smtClean="0"/>
                        <a:t>База налога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* </a:t>
                      </a:r>
                      <a:r>
                        <a:rPr lang="ru-RU" dirty="0" smtClean="0"/>
                        <a:t>Налоговая ставка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= </a:t>
                      </a:r>
                      <a:r>
                        <a:rPr lang="ru-RU" dirty="0" smtClean="0"/>
                        <a:t>Налоговый оклад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Элементы налога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ru-RU" b="1" dirty="0" smtClean="0"/>
              <a:t>Всегда устанавливаются НК РФ</a:t>
            </a:r>
            <a:r>
              <a:rPr lang="ru-RU" dirty="0" smtClean="0"/>
              <a:t>: </a:t>
            </a:r>
          </a:p>
          <a:p>
            <a:pPr>
              <a:buNone/>
            </a:pPr>
            <a:r>
              <a:rPr lang="ru-RU" dirty="0" smtClean="0"/>
              <a:t>• субъект налога (налогоплательщик), в РФ — не включен в состав элементов налога; </a:t>
            </a:r>
          </a:p>
          <a:p>
            <a:pPr>
              <a:buNone/>
            </a:pPr>
            <a:r>
              <a:rPr lang="ru-RU" dirty="0" smtClean="0"/>
              <a:t>• объект налогообложения; </a:t>
            </a:r>
          </a:p>
          <a:p>
            <a:pPr>
              <a:buNone/>
            </a:pPr>
            <a:r>
              <a:rPr lang="ru-RU" dirty="0" smtClean="0"/>
              <a:t>• налоговая база </a:t>
            </a:r>
            <a:r>
              <a:rPr lang="ru-RU" b="1" dirty="0" smtClean="0"/>
              <a:t>B</a:t>
            </a:r>
            <a:r>
              <a:rPr lang="ru-RU" dirty="0" smtClean="0"/>
              <a:t>; </a:t>
            </a:r>
          </a:p>
          <a:p>
            <a:pPr>
              <a:buNone/>
            </a:pPr>
            <a:r>
              <a:rPr lang="ru-RU" dirty="0" smtClean="0"/>
              <a:t>• налоговый период. </a:t>
            </a:r>
          </a:p>
          <a:p>
            <a:pPr>
              <a:buNone/>
            </a:pPr>
            <a:r>
              <a:rPr lang="ru-RU" b="1" dirty="0" smtClean="0"/>
              <a:t>Устанавливаются НК РФ, региональными или местными органами власти в порядке и пределах, установленных НК РФ</a:t>
            </a:r>
            <a:r>
              <a:rPr lang="ru-RU" dirty="0" smtClean="0"/>
              <a:t>: </a:t>
            </a:r>
          </a:p>
          <a:p>
            <a:pPr>
              <a:buNone/>
            </a:pPr>
            <a:r>
              <a:rPr lang="ru-RU" dirty="0" smtClean="0"/>
              <a:t>• налоговая ставка </a:t>
            </a:r>
            <a:r>
              <a:rPr lang="ru-RU" b="1" dirty="0" err="1" smtClean="0"/>
              <a:t>k</a:t>
            </a:r>
            <a:r>
              <a:rPr lang="ru-RU" dirty="0" smtClean="0"/>
              <a:t>; </a:t>
            </a:r>
          </a:p>
          <a:p>
            <a:pPr>
              <a:buNone/>
            </a:pPr>
            <a:r>
              <a:rPr lang="ru-RU" dirty="0" smtClean="0"/>
              <a:t>• порядок исчисления налога; </a:t>
            </a:r>
          </a:p>
          <a:p>
            <a:pPr>
              <a:buNone/>
            </a:pPr>
            <a:r>
              <a:rPr lang="ru-RU" dirty="0" smtClean="0"/>
              <a:t>• порядок и сроки уплаты налога</a:t>
            </a:r>
            <a:endParaRPr lang="ru-RU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Федеральное строение налоговой системы РФ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8514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57400"/>
                <a:gridCol w="1769368"/>
                <a:gridCol w="3672408"/>
                <a:gridCol w="730424"/>
              </a:tblGrid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Виды налогов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Территория действия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Название налога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Кол-во 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Федеральные налоги и сборы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РФ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НДС, акцизы, налог на прибыль организации, НДФЛ, НДПИ, государственная пошлина, водный налог, сборы за пользование объектами животного мира, страховые взносы, таможенные пошлины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10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Региональные налоги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Субъект федерации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Налог на имущество организации, транспортный налог, налог на игорный бизнес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Местные налоги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Муниципальное образование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Земельный налог, налог на имущество физических лиц, торговый сбор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 gridSpan="3">
                  <a:txBody>
                    <a:bodyPr/>
                    <a:lstStyle/>
                    <a:p>
                      <a:pPr algn="r"/>
                      <a:r>
                        <a:rPr lang="ru-RU" dirty="0" smtClean="0"/>
                        <a:t>ИТОГО</a:t>
                      </a:r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16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Сущность налогового планирования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336079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0"/>
                <a:gridCol w="2057400"/>
                <a:gridCol w="2057400"/>
                <a:gridCol w="2057400"/>
              </a:tblGrid>
              <a:tr h="1562472">
                <a:tc gridSpan="2">
                  <a:txBody>
                    <a:bodyPr/>
                    <a:lstStyle/>
                    <a:p>
                      <a:r>
                        <a:rPr lang="ru-RU" sz="2800" dirty="0" smtClean="0"/>
                        <a:t>Законные по намерениям способы</a:t>
                      </a:r>
                      <a:endParaRPr lang="ru-RU" sz="28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ru-RU" sz="2800" dirty="0" smtClean="0"/>
                        <a:t>Незаконные по намерениям способы</a:t>
                      </a:r>
                      <a:endParaRPr lang="ru-RU" sz="28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1562472">
                <a:tc>
                  <a:txBody>
                    <a:bodyPr/>
                    <a:lstStyle/>
                    <a:p>
                      <a:r>
                        <a:rPr lang="ru-RU" sz="2800" dirty="0" smtClean="0"/>
                        <a:t>1. Стандартный способ 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dirty="0" smtClean="0"/>
                        <a:t>2. Налоговое планирование 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dirty="0" smtClean="0"/>
                        <a:t>3. Обход налогов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dirty="0" smtClean="0"/>
                        <a:t>4. Уклонение от уплаты налогов</a:t>
                      </a:r>
                      <a:endParaRPr lang="ru-RU" sz="28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Виды налогов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395536" y="1124744"/>
          <a:ext cx="8064896" cy="54051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16224"/>
                <a:gridCol w="2160240"/>
                <a:gridCol w="1944216"/>
                <a:gridCol w="1944216"/>
              </a:tblGrid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Признак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 группа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 группа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 группа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Субъект налога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Налоги физических лиц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Налоги организаций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Налоги физических лиц и организаций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Объект налога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Личные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Реальные</a:t>
                      </a: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Ставка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Пропорциональные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Прогрессивные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Регрессивные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Источник начисления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Прямые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Косвенные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Способ уплаты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По личной декларации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Удержание у источника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По квитанции налогового органа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Принцип построения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Резидентские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Территориальные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Смешанные</a:t>
                      </a:r>
                    </a:p>
                    <a:p>
                      <a:endParaRPr lang="ru-RU" dirty="0"/>
                    </a:p>
                  </a:txBody>
                  <a:tcPr/>
                </a:tc>
              </a:tr>
              <a:tr h="266888">
                <a:tc>
                  <a:txBody>
                    <a:bodyPr/>
                    <a:lstStyle/>
                    <a:p>
                      <a:r>
                        <a:rPr lang="ru-RU" dirty="0" err="1" smtClean="0"/>
                        <a:t>Законо-устанавливающий</a:t>
                      </a:r>
                      <a:r>
                        <a:rPr lang="ru-RU" dirty="0" smtClean="0"/>
                        <a:t> орган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Федеральные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Региональные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Местные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Ставки страховых взносов в 2020 г.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251520" y="1556792"/>
          <a:ext cx="8686800" cy="49428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507307"/>
                <a:gridCol w="1824203"/>
                <a:gridCol w="2356262"/>
                <a:gridCol w="999028"/>
              </a:tblGrid>
              <a:tr h="370840">
                <a:tc rowSpan="2">
                  <a:txBody>
                    <a:bodyPr/>
                    <a:lstStyle/>
                    <a:p>
                      <a:r>
                        <a:rPr lang="ru-RU" dirty="0" smtClean="0"/>
                        <a:t>Вид обязательного страхования</a:t>
                      </a:r>
                      <a:endParaRPr lang="ru-RU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r>
                        <a:rPr lang="ru-RU" dirty="0" smtClean="0"/>
                        <a:t>С выплат и иных вознаграждений в пользу физического лица нарастающим итогом с начала расчетного периода </a:t>
                      </a:r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До 912000 руб. (включительно)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Свыше 912000 руб., но до 1292000 руб. (включительно)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Свыше 1292000 руб.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Обязательное пенсионное страхование</a:t>
                      </a:r>
                      <a:endParaRPr lang="ru-RU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ru-RU" dirty="0" smtClean="0"/>
                        <a:t>22%</a:t>
                      </a:r>
                    </a:p>
                    <a:p>
                      <a:endParaRPr lang="ru-RU" dirty="0" smtClean="0"/>
                    </a:p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10%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Обязательное социальное страхование на случай временной нетрудоспособности и в связи с материнством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2,9%</a:t>
                      </a:r>
                      <a:endParaRPr lang="ru-RU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ru-RU" dirty="0" smtClean="0"/>
                        <a:t>0%</a:t>
                      </a:r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Обязательное медицинское страхование</a:t>
                      </a:r>
                      <a:endParaRPr lang="ru-RU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r>
                        <a:rPr lang="ru-RU" dirty="0" smtClean="0"/>
                        <a:t>5,1%</a:t>
                      </a:r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ru-RU" dirty="0" smtClean="0"/>
                        <a:t>итого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30%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27,1%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15,1%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Принципы построения налога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ru-RU" b="1" dirty="0" smtClean="0"/>
              <a:t>1.Резидентский. </a:t>
            </a:r>
          </a:p>
          <a:p>
            <a:pPr>
              <a:buNone/>
            </a:pPr>
            <a:r>
              <a:rPr lang="ru-RU" dirty="0" smtClean="0"/>
              <a:t>Субъект — первичен, затем определяется объект налогообложения. </a:t>
            </a:r>
          </a:p>
          <a:p>
            <a:pPr>
              <a:buNone/>
            </a:pPr>
            <a:r>
              <a:rPr lang="ru-RU" dirty="0" smtClean="0"/>
              <a:t>«Нет субъекта — нет налога». </a:t>
            </a:r>
          </a:p>
          <a:p>
            <a:pPr>
              <a:buNone/>
            </a:pPr>
            <a:r>
              <a:rPr lang="ru-RU" sz="2600" dirty="0" smtClean="0"/>
              <a:t>Пример: налог на доходы физических лиц (США).</a:t>
            </a:r>
          </a:p>
          <a:p>
            <a:pPr>
              <a:buNone/>
            </a:pPr>
            <a:r>
              <a:rPr lang="ru-RU" dirty="0" smtClean="0"/>
              <a:t>2. </a:t>
            </a:r>
            <a:r>
              <a:rPr lang="ru-RU" b="1" dirty="0" smtClean="0"/>
              <a:t>Территориальный</a:t>
            </a:r>
            <a:r>
              <a:rPr lang="ru-RU" dirty="0" smtClean="0"/>
              <a:t>. </a:t>
            </a:r>
          </a:p>
          <a:p>
            <a:pPr>
              <a:buNone/>
            </a:pPr>
            <a:r>
              <a:rPr lang="ru-RU" dirty="0" smtClean="0"/>
              <a:t>Объект — первичен, затем определяется субъект налога. </a:t>
            </a:r>
          </a:p>
          <a:p>
            <a:pPr>
              <a:buNone/>
            </a:pPr>
            <a:r>
              <a:rPr lang="ru-RU" dirty="0" smtClean="0"/>
              <a:t>«Нет объекта — нет налога». </a:t>
            </a:r>
          </a:p>
          <a:p>
            <a:pPr>
              <a:buNone/>
            </a:pPr>
            <a:r>
              <a:rPr lang="ru-RU" sz="2600" dirty="0" smtClean="0"/>
              <a:t>Пример: НДС (РФ). </a:t>
            </a:r>
          </a:p>
          <a:p>
            <a:pPr>
              <a:buNone/>
            </a:pPr>
            <a:r>
              <a:rPr lang="ru-RU" dirty="0" smtClean="0"/>
              <a:t>3. </a:t>
            </a:r>
            <a:r>
              <a:rPr lang="ru-RU" b="1" dirty="0" smtClean="0"/>
              <a:t>Смешанный</a:t>
            </a:r>
            <a:r>
              <a:rPr lang="ru-RU" dirty="0" smtClean="0"/>
              <a:t> — резидентский с элементами территориальности. </a:t>
            </a:r>
          </a:p>
          <a:p>
            <a:pPr>
              <a:buNone/>
            </a:pPr>
            <a:r>
              <a:rPr lang="ru-RU" sz="2600" dirty="0" smtClean="0"/>
              <a:t>Пример: налог на прибыль организаций (РФ).</a:t>
            </a:r>
            <a:endParaRPr lang="ru-RU" sz="2600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Налоговое </a:t>
            </a:r>
            <a:r>
              <a:rPr lang="ru-RU" dirty="0" err="1" smtClean="0"/>
              <a:t>резидентство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1340768"/>
            <a:ext cx="8229600" cy="4525963"/>
          </a:xfrm>
        </p:spPr>
        <p:txBody>
          <a:bodyPr>
            <a:normAutofit fontScale="85000" lnSpcReduction="20000"/>
          </a:bodyPr>
          <a:lstStyle/>
          <a:p>
            <a:pPr algn="ctr">
              <a:buNone/>
            </a:pPr>
            <a:r>
              <a:rPr lang="ru-RU" b="1" dirty="0" smtClean="0"/>
              <a:t>НАЛОГОПЛАТЕЛЬЩИК</a:t>
            </a:r>
            <a:r>
              <a:rPr lang="ru-RU" dirty="0" smtClean="0"/>
              <a:t>:</a:t>
            </a:r>
          </a:p>
          <a:p>
            <a:pPr marL="514350" indent="-514350">
              <a:buAutoNum type="arabicPeriod"/>
            </a:pPr>
            <a:r>
              <a:rPr lang="ru-RU" u="sng" dirty="0" smtClean="0"/>
              <a:t>Резидент </a:t>
            </a:r>
            <a:r>
              <a:rPr lang="ru-RU" dirty="0" smtClean="0"/>
              <a:t>- платит налоги со всех доходов, полученных как с территории РФ, так и за рубежом.</a:t>
            </a:r>
          </a:p>
          <a:p>
            <a:pPr marL="514350" indent="-514350">
              <a:buAutoNum type="arabicPeriod"/>
            </a:pPr>
            <a:r>
              <a:rPr lang="ru-RU" u="sng" dirty="0" smtClean="0"/>
              <a:t>Нерезидент</a:t>
            </a:r>
            <a:r>
              <a:rPr lang="ru-RU" dirty="0" smtClean="0"/>
              <a:t>:</a:t>
            </a:r>
          </a:p>
          <a:p>
            <a:pPr marL="514350" indent="-514350">
              <a:buNone/>
            </a:pPr>
            <a:r>
              <a:rPr lang="ru-RU" dirty="0" smtClean="0"/>
              <a:t>- образующие постоянное представительство - платят налоги только с доходов, полученных через постоянное представительство (ст. 307 п.1 НК РФ).</a:t>
            </a:r>
          </a:p>
          <a:p>
            <a:pPr marL="514350" indent="-514350">
              <a:buNone/>
            </a:pPr>
            <a:r>
              <a:rPr lang="ru-RU" dirty="0" smtClean="0"/>
              <a:t>- не образующие постоянное представительство -платят налоги только </a:t>
            </a:r>
            <a:r>
              <a:rPr lang="ru-RU" smtClean="0"/>
              <a:t>с </a:t>
            </a:r>
            <a:r>
              <a:rPr lang="ru-RU" smtClean="0"/>
              <a:t>доходов </a:t>
            </a:r>
            <a:r>
              <a:rPr lang="ru-RU" dirty="0" smtClean="0"/>
              <a:t>(как правило, пассивных), полученных на территории РФ (ст. 246 НК РФ).</a:t>
            </a:r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Сущность налогового планирования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061049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743200"/>
                <a:gridCol w="2743200"/>
                <a:gridCol w="2743200"/>
              </a:tblGrid>
              <a:tr h="1013252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Предписанные законом методы</a:t>
                      </a:r>
                      <a:endParaRPr lang="ru-RU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Стандартный метод</a:t>
                      </a:r>
                      <a:endParaRPr lang="ru-RU" sz="2400" dirty="0"/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Налоговое планирование</a:t>
                      </a:r>
                      <a:endParaRPr lang="ru-RU" sz="2400" dirty="0"/>
                    </a:p>
                  </a:txBody>
                  <a:tcPr anchor="ctr"/>
                </a:tc>
              </a:tr>
              <a:tr h="1013252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Использование «белых пятен»</a:t>
                      </a:r>
                      <a:endParaRPr lang="ru-RU" sz="2400" dirty="0"/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Обход налогов</a:t>
                      </a:r>
                      <a:endParaRPr lang="ru-RU" sz="2400" dirty="0"/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1447502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Противоречащие закону методы </a:t>
                      </a:r>
                      <a:endParaRPr lang="ru-RU" sz="2400" dirty="0"/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smtClean="0"/>
                        <a:t>Уклонение от уплаты налогов</a:t>
                      </a:r>
                    </a:p>
                    <a:p>
                      <a:pPr algn="ctr"/>
                      <a:endParaRPr lang="ru-RU" sz="2400" dirty="0"/>
                    </a:p>
                  </a:txBody>
                  <a:tcPr anchor="ctr"/>
                </a:tc>
              </a:tr>
              <a:tr h="587043">
                <a:tc>
                  <a:txBody>
                    <a:bodyPr/>
                    <a:lstStyle/>
                    <a:p>
                      <a:pPr algn="ctr"/>
                      <a:endParaRPr lang="ru-RU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solidFill>
                            <a:srgbClr val="FF0000"/>
                          </a:solidFill>
                        </a:rPr>
                        <a:t>Пассивный подход</a:t>
                      </a:r>
                      <a:endParaRPr lang="ru-RU" sz="2400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solidFill>
                            <a:srgbClr val="FF0000"/>
                          </a:solidFill>
                        </a:rPr>
                        <a:t>Активный подход</a:t>
                      </a:r>
                      <a:endParaRPr lang="ru-RU" sz="2400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Сущность налогового планирования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 </a:t>
            </a:r>
            <a:r>
              <a:rPr lang="ru-RU" b="1" dirty="0" smtClean="0"/>
              <a:t>Налоговое планирование (НП)</a:t>
            </a:r>
            <a:r>
              <a:rPr lang="ru-RU" dirty="0" smtClean="0"/>
              <a:t> — один из видов активной налоговой политики юридических и физических лиц, направленный на минимизацию негативного влияния налогообложения на процесс достижения стоящих перед ними целей любыми не противоречащими действующему законодательству методами.</a:t>
            </a:r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Роль налогового планирования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/>
              <a:t>    Переход к налоговому планированию на средних и крупных предприятиях:</a:t>
            </a:r>
          </a:p>
          <a:p>
            <a:r>
              <a:rPr lang="ru-RU" dirty="0" smtClean="0"/>
              <a:t>увеличивает их устойчивость за счет повышения прозрачности учета и снижения размера штрафных санкций; </a:t>
            </a:r>
          </a:p>
          <a:p>
            <a:r>
              <a:rPr lang="ru-RU" dirty="0" smtClean="0"/>
              <a:t>повышает безопасность руководства, поскольку позволяет добиться той же самой экономии на налогах, но уже законными средствами.</a:t>
            </a:r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Определение налоговой оптимизации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buNone/>
            </a:pPr>
            <a:r>
              <a:rPr lang="ru-RU" b="1" dirty="0" smtClean="0"/>
              <a:t>Оптимизация налоговых платежей</a:t>
            </a:r>
            <a:r>
              <a:rPr lang="ru-RU" dirty="0" smtClean="0"/>
              <a:t> — это такие действия налогоплательщика, которые хотя и имеют своим следствием неуплату налога либо уменьшение его суммы, но заключаются в использовании предоставленных законом прав, связанных с освобождением от уплаты налога, или с выбором наиболее выгодных форм предпринимательской деятельности и, соответственно, оптимального вида платежа. </a:t>
            </a:r>
            <a:r>
              <a:rPr lang="ru-RU" sz="1900" dirty="0" smtClean="0"/>
              <a:t>По постановлению Конституционного Суда РФ от 27.05.2003 N 9-П</a:t>
            </a:r>
            <a:endParaRPr lang="ru-RU" sz="1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Основные судебные доктрины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528" y="1196752"/>
            <a:ext cx="8568952" cy="5256584"/>
          </a:xfrm>
        </p:spPr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ru-RU" b="1" dirty="0" smtClean="0"/>
              <a:t>1. </a:t>
            </a:r>
            <a:r>
              <a:rPr lang="ru-RU" b="1" dirty="0" err="1" smtClean="0"/>
              <a:t>Equity</a:t>
            </a:r>
            <a:r>
              <a:rPr lang="ru-RU" b="1" dirty="0" smtClean="0"/>
              <a:t> </a:t>
            </a:r>
            <a:r>
              <a:rPr lang="ru-RU" b="1" dirty="0" err="1" smtClean="0"/>
              <a:t>above</a:t>
            </a:r>
            <a:r>
              <a:rPr lang="ru-RU" b="1" dirty="0" smtClean="0"/>
              <a:t> </a:t>
            </a:r>
            <a:r>
              <a:rPr lang="ru-RU" b="1" dirty="0" err="1" smtClean="0"/>
              <a:t>the</a:t>
            </a:r>
            <a:r>
              <a:rPr lang="ru-RU" b="1" dirty="0" smtClean="0"/>
              <a:t> </a:t>
            </a:r>
            <a:r>
              <a:rPr lang="ru-RU" b="1" dirty="0" err="1" smtClean="0"/>
              <a:t>form</a:t>
            </a:r>
            <a:r>
              <a:rPr lang="ru-RU" b="1" dirty="0" smtClean="0"/>
              <a:t> </a:t>
            </a:r>
            <a:r>
              <a:rPr lang="ru-RU" dirty="0" smtClean="0"/>
              <a:t>(«существо над формой») — юридические последствия наступают в соответствии с фактическими отношениями между сторонами сделки, а не способом их оформления. Притворную сделку суд может признать ничтожной (недействительной)</a:t>
            </a:r>
          </a:p>
          <a:p>
            <a:pPr>
              <a:buNone/>
            </a:pPr>
            <a:r>
              <a:rPr lang="ru-RU" dirty="0" smtClean="0"/>
              <a:t>2. </a:t>
            </a:r>
            <a:r>
              <a:rPr lang="ru-RU" b="1" dirty="0" err="1" smtClean="0"/>
              <a:t>Business</a:t>
            </a:r>
            <a:r>
              <a:rPr lang="ru-RU" b="1" dirty="0" smtClean="0"/>
              <a:t> </a:t>
            </a:r>
            <a:r>
              <a:rPr lang="ru-RU" b="1" dirty="0" err="1" smtClean="0"/>
              <a:t>purpose</a:t>
            </a:r>
            <a:r>
              <a:rPr lang="ru-RU" b="1" dirty="0" smtClean="0"/>
              <a:t> </a:t>
            </a:r>
            <a:r>
              <a:rPr lang="ru-RU" dirty="0" smtClean="0"/>
              <a:t>(«деловая цель») — деловая цель является обязательной. Если же сделка не преследует такой цели, а дает лишь налоговые преимущества, то она может быть признана судом ничтожной. Под </a:t>
            </a:r>
            <a:r>
              <a:rPr lang="ru-RU" dirty="0" err="1" smtClean="0"/>
              <a:t>лжепредпринимательством</a:t>
            </a:r>
            <a:r>
              <a:rPr lang="ru-RU" dirty="0" smtClean="0"/>
              <a:t> согласно ст. 173 Уголовного Кодекса РФ понимается «создание коммерческой организации без намерения осуществлять предпринимательскую или банковскую деятельность, имеющее целью … освобождение от налогов» (срок лишения свободы — до 4 лет).</a:t>
            </a:r>
          </a:p>
          <a:p>
            <a:pPr>
              <a:buNone/>
            </a:pPr>
            <a:r>
              <a:rPr lang="ru-RU" b="1" dirty="0" smtClean="0"/>
              <a:t>3Penalty </a:t>
            </a:r>
            <a:r>
              <a:rPr lang="ru-RU" b="1" dirty="0" err="1" smtClean="0"/>
              <a:t>taxes</a:t>
            </a:r>
            <a:r>
              <a:rPr lang="ru-RU" b="1" dirty="0" smtClean="0"/>
              <a:t> </a:t>
            </a:r>
            <a:r>
              <a:rPr lang="ru-RU" dirty="0" smtClean="0"/>
              <a:t>(«штрафные налоги»): </a:t>
            </a:r>
          </a:p>
          <a:p>
            <a:pPr>
              <a:buNone/>
            </a:pPr>
            <a:r>
              <a:rPr lang="ru-RU" dirty="0" smtClean="0"/>
              <a:t>• если вместо выплаты дивидендов собственникам, организация предоставляет им ссуду, то эта ссуда может быть признана дивидендами для целей налогообложения; </a:t>
            </a:r>
          </a:p>
          <a:p>
            <a:pPr>
              <a:buNone/>
            </a:pPr>
            <a:r>
              <a:rPr lang="ru-RU" dirty="0" smtClean="0"/>
              <a:t>• формирование таможенной стоимости — это источник штрафных налогов.</a:t>
            </a:r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Этапы налогового планирования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764704"/>
            <a:ext cx="8640960" cy="6093296"/>
          </a:xfrm>
        </p:spPr>
        <p:txBody>
          <a:bodyPr>
            <a:noAutofit/>
          </a:bodyPr>
          <a:lstStyle/>
          <a:p>
            <a:pPr marL="514350" indent="-514350">
              <a:buAutoNum type="arabicPeriod"/>
            </a:pPr>
            <a:r>
              <a:rPr lang="ru-RU" sz="2000" b="1" dirty="0" smtClean="0"/>
              <a:t>Оценка позиции налоговой администрации </a:t>
            </a:r>
            <a:r>
              <a:rPr lang="ru-RU" sz="2000" dirty="0" smtClean="0"/>
              <a:t>и основных направлений налоговой политики государства: </a:t>
            </a:r>
          </a:p>
          <a:p>
            <a:pPr marL="514350" indent="-514350">
              <a:buNone/>
            </a:pPr>
            <a:r>
              <a:rPr lang="ru-RU" sz="2000" dirty="0" smtClean="0"/>
              <a:t>• снижение неопределенности внешней среды путем </a:t>
            </a:r>
            <a:r>
              <a:rPr lang="ru-RU" sz="2000" b="1" dirty="0" smtClean="0"/>
              <a:t>экспертных оценок </a:t>
            </a:r>
            <a:r>
              <a:rPr lang="ru-RU" sz="2000" dirty="0" smtClean="0"/>
              <a:t>и прогнозов изменений налогового законодательства; </a:t>
            </a:r>
          </a:p>
          <a:p>
            <a:pPr marL="514350" indent="-514350">
              <a:buNone/>
            </a:pPr>
            <a:r>
              <a:rPr lang="ru-RU" sz="2000" dirty="0" smtClean="0"/>
              <a:t>• оценка </a:t>
            </a:r>
            <a:r>
              <a:rPr lang="ru-RU" sz="2000" b="1" dirty="0" smtClean="0"/>
              <a:t>тяжести налогового бремени </a:t>
            </a:r>
            <a:r>
              <a:rPr lang="ru-RU" sz="2000" dirty="0" smtClean="0"/>
              <a:t>и тенденций его изменения.</a:t>
            </a:r>
          </a:p>
          <a:p>
            <a:pPr marL="514350" indent="-514350">
              <a:buNone/>
            </a:pPr>
            <a:r>
              <a:rPr lang="ru-RU" sz="2000" dirty="0" smtClean="0"/>
              <a:t>2. </a:t>
            </a:r>
            <a:r>
              <a:rPr lang="ru-RU" sz="2000" b="1" dirty="0" smtClean="0"/>
              <a:t>Выбор оптимальных параметров фирмы</a:t>
            </a:r>
            <a:r>
              <a:rPr lang="ru-RU" sz="2000" dirty="0" smtClean="0"/>
              <a:t>: </a:t>
            </a:r>
          </a:p>
          <a:p>
            <a:pPr marL="514350" indent="-514350">
              <a:buNone/>
            </a:pPr>
            <a:r>
              <a:rPr lang="ru-RU" sz="2000" dirty="0" smtClean="0"/>
              <a:t>• наиболее эффективных </a:t>
            </a:r>
            <a:r>
              <a:rPr lang="ru-RU" sz="2000" b="1" dirty="0" smtClean="0"/>
              <a:t>направлений и видов деятельности</a:t>
            </a:r>
            <a:r>
              <a:rPr lang="ru-RU" sz="2000" dirty="0" smtClean="0"/>
              <a:t>; </a:t>
            </a:r>
          </a:p>
          <a:p>
            <a:pPr marL="514350" indent="-514350">
              <a:buNone/>
            </a:pPr>
            <a:r>
              <a:rPr lang="ru-RU" sz="2000" dirty="0" smtClean="0"/>
              <a:t>• </a:t>
            </a:r>
            <a:r>
              <a:rPr lang="ru-RU" sz="2000" b="1" dirty="0" smtClean="0"/>
              <a:t>места размещения </a:t>
            </a:r>
            <a:r>
              <a:rPr lang="ru-RU" sz="2000" dirty="0" smtClean="0"/>
              <a:t>юридических лиц, входящих в состав фирмы (выбор юрисдикции, использование </a:t>
            </a:r>
            <a:r>
              <a:rPr lang="ru-RU" sz="2000" dirty="0" err="1" smtClean="0"/>
              <a:t>офшорных</a:t>
            </a:r>
            <a:r>
              <a:rPr lang="ru-RU" sz="2000" dirty="0" smtClean="0"/>
              <a:t> фирм); </a:t>
            </a:r>
          </a:p>
          <a:p>
            <a:pPr marL="514350" indent="-514350">
              <a:buNone/>
            </a:pPr>
            <a:r>
              <a:rPr lang="ru-RU" sz="2000" dirty="0" smtClean="0"/>
              <a:t>• оптимальной </a:t>
            </a:r>
            <a:r>
              <a:rPr lang="ru-RU" sz="2000" b="1" dirty="0" smtClean="0"/>
              <a:t>организационно-правовой формы </a:t>
            </a:r>
            <a:r>
              <a:rPr lang="ru-RU" sz="2000" dirty="0" smtClean="0"/>
              <a:t>(партнерство, общество, LLC); </a:t>
            </a:r>
          </a:p>
          <a:p>
            <a:pPr marL="514350" indent="-514350">
              <a:buNone/>
            </a:pPr>
            <a:r>
              <a:rPr lang="ru-RU" sz="2000" dirty="0" smtClean="0"/>
              <a:t>• оптимального </a:t>
            </a:r>
            <a:r>
              <a:rPr lang="ru-RU" sz="2000" b="1" dirty="0" smtClean="0"/>
              <a:t>размера</a:t>
            </a:r>
            <a:r>
              <a:rPr lang="ru-RU" sz="2000" dirty="0" smtClean="0"/>
              <a:t> предприятий (например, использование упрощенной системы налогообложения);  </a:t>
            </a:r>
          </a:p>
          <a:p>
            <a:pPr marL="514350" indent="-514350">
              <a:buNone/>
            </a:pPr>
            <a:r>
              <a:rPr lang="ru-RU" sz="2000" dirty="0" smtClean="0"/>
              <a:t>• </a:t>
            </a:r>
            <a:r>
              <a:rPr lang="ru-RU" sz="2000" b="1" dirty="0" smtClean="0"/>
              <a:t>селекция налогов </a:t>
            </a:r>
            <a:r>
              <a:rPr lang="ru-RU" sz="2000" dirty="0" smtClean="0"/>
              <a:t>для целей налогового планирования по их величине, трудности снижения, мерам ответственности за нарушение законодательства и их </a:t>
            </a:r>
            <a:r>
              <a:rPr lang="ru-RU" sz="2000" b="1" dirty="0" smtClean="0"/>
              <a:t>группировка по одинаковым </a:t>
            </a:r>
            <a:r>
              <a:rPr lang="ru-RU" sz="2000" dirty="0" smtClean="0"/>
              <a:t>или сходным </a:t>
            </a:r>
            <a:r>
              <a:rPr lang="ru-RU" sz="2000" b="1" dirty="0" smtClean="0"/>
              <a:t>налоговым базам </a:t>
            </a:r>
            <a:r>
              <a:rPr lang="ru-RU" sz="2000" dirty="0" smtClean="0"/>
              <a:t>(объем реализации, размер заработной платы, стоимость имущества, прибыль организации).</a:t>
            </a:r>
            <a:endParaRPr lang="ru-RU" sz="2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204</TotalTime>
  <Words>2166</Words>
  <Application>Microsoft Office PowerPoint</Application>
  <PresentationFormat>Экран (4:3)</PresentationFormat>
  <Paragraphs>437</Paragraphs>
  <Slides>33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33</vt:i4>
      </vt:variant>
    </vt:vector>
  </HeadingPairs>
  <TitlesOfParts>
    <vt:vector size="34" baseType="lpstr">
      <vt:lpstr>Тема Office</vt:lpstr>
      <vt:lpstr>Искусство налогового планирования. Введение</vt:lpstr>
      <vt:lpstr>Сущность налогового планирования</vt:lpstr>
      <vt:lpstr>Сущность налогового планирования</vt:lpstr>
      <vt:lpstr>Сущность налогового планирования</vt:lpstr>
      <vt:lpstr>Сущность налогового планирования</vt:lpstr>
      <vt:lpstr>Роль налогового планирования</vt:lpstr>
      <vt:lpstr>Определение налоговой оптимизации</vt:lpstr>
      <vt:lpstr>Основные судебные доктрины</vt:lpstr>
      <vt:lpstr>Этапы налогового планирования </vt:lpstr>
      <vt:lpstr>Этапы налогового планирования</vt:lpstr>
      <vt:lpstr>Слайд 11</vt:lpstr>
      <vt:lpstr>Измерение налоговой нагрузки: выбор масштаба и состава налогов </vt:lpstr>
      <vt:lpstr>Выбор масштаба измерения налоговой нагрузки</vt:lpstr>
      <vt:lpstr>Факторное представление финансовых показателей</vt:lpstr>
      <vt:lpstr>Прямые и косвенные налоги </vt:lpstr>
      <vt:lpstr>Полная ставка налогообложения </vt:lpstr>
      <vt:lpstr>Расчет налоговой нагрузки по методике Минфина РФ в %</vt:lpstr>
      <vt:lpstr>Расчет налоговой нагрузки по методике ФНС РФ в %</vt:lpstr>
      <vt:lpstr>Слайд 19</vt:lpstr>
      <vt:lpstr>Структура поступлений в консолидированный бюджет и внебюджетные фонды в 2019 г.</vt:lpstr>
      <vt:lpstr>Риск выездной налоговой проверки</vt:lpstr>
      <vt:lpstr>Риск выездной налоговой проверки</vt:lpstr>
      <vt:lpstr>Сравнительный анализ методик расчета налоговой нагрузки на организацию</vt:lpstr>
      <vt:lpstr>Виды макроэкономической налоговой политики</vt:lpstr>
      <vt:lpstr>Макроэкономические аспекты налогового планирования</vt:lpstr>
      <vt:lpstr>Налоговая нагрузка на среднюю фирму</vt:lpstr>
      <vt:lpstr>Алгоритм налогового планирования</vt:lpstr>
      <vt:lpstr>Элементы налога</vt:lpstr>
      <vt:lpstr>Федеральное строение налоговой системы РФ</vt:lpstr>
      <vt:lpstr>Виды налогов</vt:lpstr>
      <vt:lpstr>Ставки страховых взносов в 2020 г.</vt:lpstr>
      <vt:lpstr>Принципы построения налога</vt:lpstr>
      <vt:lpstr>Налоговое резидентство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Искусство налогового планирования. Введение</dc:title>
  <dc:creator>Пользователь</dc:creator>
  <cp:lastModifiedBy>Баранова</cp:lastModifiedBy>
  <cp:revision>24</cp:revision>
  <dcterms:created xsi:type="dcterms:W3CDTF">2020-10-18T09:36:42Z</dcterms:created>
  <dcterms:modified xsi:type="dcterms:W3CDTF">2020-10-19T05:03:40Z</dcterms:modified>
</cp:coreProperties>
</file>