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1" r:id="rId2"/>
    <p:sldId id="279" r:id="rId3"/>
    <p:sldId id="291" r:id="rId4"/>
    <p:sldId id="284" r:id="rId5"/>
    <p:sldId id="290" r:id="rId6"/>
    <p:sldId id="280" r:id="rId7"/>
    <p:sldId id="283" r:id="rId8"/>
    <p:sldId id="287" r:id="rId9"/>
    <p:sldId id="288" r:id="rId10"/>
    <p:sldId id="292" r:id="rId11"/>
    <p:sldId id="293" r:id="rId12"/>
    <p:sldId id="294"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08" y="-9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05.11.2020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05.11.2020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05.11.2020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05.11.2020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05.11.2020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05.11.2020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05.11.2020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05.11.2020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b="1" u="sng" dirty="0" smtClean="0"/>
              <a:t>Лекция. Методология научного творчества</a:t>
            </a:r>
            <a:r>
              <a:rPr lang="ru-RU" sz="3600" b="1" dirty="0" smtClean="0"/>
              <a:t/>
            </a:r>
            <a:br>
              <a:rPr lang="ru-RU" sz="3600" b="1" dirty="0" smtClean="0"/>
            </a:br>
            <a:endParaRPr lang="ru-RU" sz="3600" b="1" dirty="0"/>
          </a:p>
        </p:txBody>
      </p:sp>
      <p:sp>
        <p:nvSpPr>
          <p:cNvPr id="3" name="Содержимое 2"/>
          <p:cNvSpPr>
            <a:spLocks noGrp="1"/>
          </p:cNvSpPr>
          <p:nvPr>
            <p:ph idx="1"/>
          </p:nvPr>
        </p:nvSpPr>
        <p:spPr>
          <a:xfrm>
            <a:off x="3419872" y="1124744"/>
            <a:ext cx="5472608" cy="5328592"/>
          </a:xfrm>
        </p:spPr>
        <p:txBody>
          <a:bodyPr>
            <a:normAutofit fontScale="62500" lnSpcReduction="20000"/>
          </a:bodyPr>
          <a:lstStyle/>
          <a:p>
            <a:pPr>
              <a:buNone/>
            </a:pPr>
            <a:r>
              <a:rPr lang="ru-RU" dirty="0" smtClean="0"/>
              <a:t>Цель изучения дисциплины формирование у магистрантов комплекса знаний по теории и методологии научных исследований. </a:t>
            </a:r>
          </a:p>
          <a:p>
            <a:pPr>
              <a:buNone/>
            </a:pPr>
            <a:r>
              <a:rPr lang="ru-RU" dirty="0" smtClean="0"/>
              <a:t>Задачи дисциплины:</a:t>
            </a:r>
          </a:p>
          <a:p>
            <a:pPr lvl="0"/>
            <a:r>
              <a:rPr lang="ru-RU" dirty="0" smtClean="0"/>
              <a:t>изучить многообразие подходов к методологии научного творчества;</a:t>
            </a:r>
          </a:p>
          <a:p>
            <a:pPr lvl="0"/>
            <a:r>
              <a:rPr lang="ru-RU" dirty="0" smtClean="0"/>
              <a:t>Систематизировать и углубить знания о целях, задачах и функциях, структуре и методах научного исследования (магистерской работы);</a:t>
            </a:r>
          </a:p>
          <a:p>
            <a:pPr lvl="0"/>
            <a:r>
              <a:rPr lang="ru-RU" dirty="0" smtClean="0"/>
              <a:t>выработать творческие навыки работы с научной литературой, ее структурирования,   анализа и обобщения;</a:t>
            </a:r>
          </a:p>
          <a:p>
            <a:pPr lvl="0"/>
            <a:r>
              <a:rPr lang="ru-RU" dirty="0" smtClean="0"/>
              <a:t>изучить  стандарты оформления научных трудов;</a:t>
            </a:r>
          </a:p>
          <a:p>
            <a:r>
              <a:rPr lang="ru-RU" dirty="0" smtClean="0"/>
              <a:t> сформировать навыки написания научной работы</a:t>
            </a:r>
            <a:endParaRPr lang="ru-RU" dirty="0"/>
          </a:p>
        </p:txBody>
      </p:sp>
      <p:pic>
        <p:nvPicPr>
          <p:cNvPr id="1026" name="Picture 2" descr="ÐÐ°ÑÑÐ¸Ð½ÐºÐ¸ Ð¿Ð¾ Ð·Ð°Ð¿ÑÐ¾ÑÑ Â«ÐÐµÑÐ¾Ð´Ð¾Ð»Ð¾Ð³Ð¸Ñ Ð½Ð°ÑÑÐ½Ð¾Ð³Ð¾ ÑÐ²Ð¾ÑÑÐµÑÑÐ²Ð°Â»"/>
          <p:cNvPicPr>
            <a:picLocks noChangeAspect="1" noChangeArrowheads="1"/>
          </p:cNvPicPr>
          <p:nvPr/>
        </p:nvPicPr>
        <p:blipFill>
          <a:blip r:embed="rId2" cstate="print"/>
          <a:srcRect/>
          <a:stretch>
            <a:fillRect/>
          </a:stretch>
        </p:blipFill>
        <p:spPr bwMode="auto">
          <a:xfrm>
            <a:off x="323528" y="1412776"/>
            <a:ext cx="3096343" cy="4124326"/>
          </a:xfrm>
          <a:prstGeom prst="rect">
            <a:avLst/>
          </a:prstGeom>
          <a:noFill/>
        </p:spPr>
      </p:pic>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Принципы научного исследования</a:t>
            </a:r>
            <a:br>
              <a:rPr lang="ru-RU" b="1" dirty="0"/>
            </a:br>
            <a:endParaRPr lang="ru-RU" dirty="0"/>
          </a:p>
        </p:txBody>
      </p:sp>
      <p:sp>
        <p:nvSpPr>
          <p:cNvPr id="3" name="Объект 2"/>
          <p:cNvSpPr>
            <a:spLocks noGrp="1"/>
          </p:cNvSpPr>
          <p:nvPr>
            <p:ph idx="1"/>
          </p:nvPr>
        </p:nvSpPr>
        <p:spPr>
          <a:xfrm>
            <a:off x="457200" y="980728"/>
            <a:ext cx="8229600" cy="5544616"/>
          </a:xfrm>
        </p:spPr>
        <p:txBody>
          <a:bodyPr>
            <a:normAutofit fontScale="70000" lnSpcReduction="20000"/>
          </a:bodyPr>
          <a:lstStyle/>
          <a:p>
            <a:pPr marL="0" indent="0">
              <a:buNone/>
            </a:pPr>
            <a:endParaRPr lang="ru-RU" dirty="0"/>
          </a:p>
          <a:p>
            <a:pPr lvl="0"/>
            <a:r>
              <a:rPr lang="ru-RU" dirty="0"/>
              <a:t>Принцип единства теории и практики. Практика- это </a:t>
            </a:r>
            <a:r>
              <a:rPr lang="ru-RU" dirty="0" smtClean="0"/>
              <a:t>критерий </a:t>
            </a:r>
            <a:r>
              <a:rPr lang="ru-RU" dirty="0"/>
              <a:t>истинности того или иного </a:t>
            </a:r>
            <a:r>
              <a:rPr lang="ru-RU" dirty="0" err="1" smtClean="0"/>
              <a:t>теор</a:t>
            </a:r>
            <a:r>
              <a:rPr lang="ru-RU" dirty="0" smtClean="0"/>
              <a:t>. положения. </a:t>
            </a:r>
            <a:endParaRPr lang="ru-RU" dirty="0"/>
          </a:p>
          <a:p>
            <a:pPr lvl="0"/>
            <a:r>
              <a:rPr lang="ru-RU" dirty="0"/>
              <a:t>Творческий, конкретно-исторический подход  к исследованию проблемы. Следует идти не шаблонным путем, а проявлять творчество</a:t>
            </a:r>
          </a:p>
          <a:p>
            <a:r>
              <a:rPr lang="ru-RU" dirty="0"/>
              <a:t> </a:t>
            </a:r>
            <a:r>
              <a:rPr lang="ru-RU" dirty="0" smtClean="0"/>
              <a:t>Принцип </a:t>
            </a:r>
            <a:r>
              <a:rPr lang="ru-RU" dirty="0"/>
              <a:t>объективности. Искусство исследователя </a:t>
            </a:r>
            <a:r>
              <a:rPr lang="ru-RU" dirty="0" smtClean="0"/>
              <a:t>заключается </a:t>
            </a:r>
            <a:r>
              <a:rPr lang="ru-RU" dirty="0"/>
              <a:t>в том, чтобы найти пути и средства проникновения в суть явления, не внеся при этом ничего </a:t>
            </a:r>
            <a:r>
              <a:rPr lang="ru-RU" dirty="0" smtClean="0"/>
              <a:t>личного, субъективного</a:t>
            </a:r>
            <a:endParaRPr lang="ru-RU" dirty="0"/>
          </a:p>
          <a:p>
            <a:pPr lvl="0"/>
            <a:r>
              <a:rPr lang="ru-RU" dirty="0"/>
              <a:t>Принцип всесторонности – Любой феномен связан  многими нитями с др</a:t>
            </a:r>
            <a:r>
              <a:rPr lang="ru-RU" dirty="0" smtClean="0"/>
              <a:t>. явлениями </a:t>
            </a:r>
            <a:r>
              <a:rPr lang="ru-RU" dirty="0"/>
              <a:t>и его изолированное одностороннее рассмотрение неизбежно приводит к искаженному ошибочному выводу</a:t>
            </a:r>
          </a:p>
          <a:p>
            <a:pPr lvl="0"/>
            <a:r>
              <a:rPr lang="ru-RU" dirty="0"/>
              <a:t>Единство исторического  и логического. Логика познания объекта, явления воспроизводит логику его развития, т.е. его историю</a:t>
            </a:r>
          </a:p>
          <a:p>
            <a:pPr lvl="0"/>
            <a:r>
              <a:rPr lang="ru-RU" dirty="0"/>
              <a:t>Системность – предполагает рассмотрение объекта изучения как системы</a:t>
            </a:r>
          </a:p>
          <a:p>
            <a:endParaRPr lang="ru-RU" dirty="0"/>
          </a:p>
        </p:txBody>
      </p:sp>
    </p:spTree>
    <p:extLst>
      <p:ext uri="{BB962C8B-B14F-4D97-AF65-F5344CB8AC3E}">
        <p14:creationId xmlns:p14="http://schemas.microsoft.com/office/powerpoint/2010/main" val="6336377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Процесс научного исследования</a:t>
            </a:r>
            <a:endParaRPr lang="ru-RU" sz="3200" dirty="0"/>
          </a:p>
        </p:txBody>
      </p:sp>
      <p:sp>
        <p:nvSpPr>
          <p:cNvPr id="3" name="Объект 2"/>
          <p:cNvSpPr>
            <a:spLocks noGrp="1"/>
          </p:cNvSpPr>
          <p:nvPr>
            <p:ph idx="1"/>
          </p:nvPr>
        </p:nvSpPr>
        <p:spPr/>
        <p:txBody>
          <a:bodyPr/>
          <a:lstStyle/>
          <a:p>
            <a:endParaRPr lang="ru-RU" dirty="0"/>
          </a:p>
        </p:txBody>
      </p:sp>
      <p:pic>
        <p:nvPicPr>
          <p:cNvPr id="1026" name="Рисунок 7"/>
          <p:cNvPicPr>
            <a:picLocks noChangeAspect="1" noChangeArrowheads="1"/>
          </p:cNvPicPr>
          <p:nvPr/>
        </p:nvPicPr>
        <p:blipFill rotWithShape="1">
          <a:blip r:embed="rId2">
            <a:extLst>
              <a:ext uri="{28A0092B-C50C-407E-A947-70E740481C1C}">
                <a14:useLocalDpi xmlns:a14="http://schemas.microsoft.com/office/drawing/2010/main" val="0"/>
              </a:ext>
            </a:extLst>
          </a:blip>
          <a:srcRect l="14752" t="37180" r="27045" b="11777"/>
          <a:stretch/>
        </p:blipFill>
        <p:spPr bwMode="auto">
          <a:xfrm>
            <a:off x="1084263" y="1467365"/>
            <a:ext cx="7016129" cy="4314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497143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052736"/>
          </a:xfrm>
        </p:spPr>
        <p:txBody>
          <a:bodyPr>
            <a:normAutofit fontScale="90000"/>
          </a:bodyPr>
          <a:lstStyle/>
          <a:p>
            <a:r>
              <a:rPr lang="ru-RU" sz="3200" dirty="0" smtClean="0"/>
              <a:t>Вопросы на практику №1 </a:t>
            </a:r>
            <a:br>
              <a:rPr lang="ru-RU" sz="3200" dirty="0" smtClean="0"/>
            </a:br>
            <a:r>
              <a:rPr lang="ru-RU" sz="3200" dirty="0" smtClean="0"/>
              <a:t>09.11.2020</a:t>
            </a:r>
            <a:endParaRPr lang="ru-RU" sz="3200" dirty="0"/>
          </a:p>
        </p:txBody>
      </p:sp>
      <p:sp>
        <p:nvSpPr>
          <p:cNvPr id="3" name="Объект 2"/>
          <p:cNvSpPr>
            <a:spLocks noGrp="1"/>
          </p:cNvSpPr>
          <p:nvPr>
            <p:ph idx="1"/>
          </p:nvPr>
        </p:nvSpPr>
        <p:spPr>
          <a:xfrm>
            <a:off x="179512" y="980728"/>
            <a:ext cx="8784976" cy="5976664"/>
          </a:xfrm>
        </p:spPr>
        <p:txBody>
          <a:bodyPr>
            <a:normAutofit fontScale="47500" lnSpcReduction="20000"/>
          </a:bodyPr>
          <a:lstStyle/>
          <a:p>
            <a:pPr marL="0" indent="0">
              <a:buNone/>
            </a:pPr>
            <a:r>
              <a:rPr lang="ru-RU" dirty="0"/>
              <a:t>1.Найдите и напишите со ссылкой на источники 2 определения - что такое методология научного творчества (или методология научного исследования</a:t>
            </a:r>
            <a:r>
              <a:rPr lang="ru-RU" dirty="0" smtClean="0"/>
              <a:t>)</a:t>
            </a:r>
          </a:p>
          <a:p>
            <a:pPr marL="0" indent="0">
              <a:buNone/>
            </a:pPr>
            <a:endParaRPr lang="ru-RU" dirty="0"/>
          </a:p>
          <a:p>
            <a:pPr marL="0" indent="0">
              <a:buNone/>
            </a:pPr>
            <a:r>
              <a:rPr lang="ru-RU" dirty="0"/>
              <a:t>2. </a:t>
            </a:r>
            <a:r>
              <a:rPr lang="ru-RU" dirty="0" smtClean="0"/>
              <a:t>На </a:t>
            </a:r>
            <a:r>
              <a:rPr lang="ru-RU" dirty="0"/>
              <a:t>слайде 5 представлены методы научного исследования, какие существуют другие классификации методов научного исследования? найдите понятные для вас классификации методов научного исследования и сделайте ссылку на источник. Какие методы исследования были использованы Вами при написании последнего диплома по высшему образованию? (обязательно напишите тему ВКР</a:t>
            </a:r>
            <a:r>
              <a:rPr lang="ru-RU" dirty="0" smtClean="0"/>
              <a:t>)</a:t>
            </a:r>
          </a:p>
          <a:p>
            <a:pPr marL="0" indent="0">
              <a:buNone/>
            </a:pPr>
            <a:endParaRPr lang="ru-RU" dirty="0"/>
          </a:p>
          <a:p>
            <a:pPr marL="0" indent="0">
              <a:buNone/>
            </a:pPr>
            <a:r>
              <a:rPr lang="ru-RU" dirty="0"/>
              <a:t>3. Дайте определение что такое фундаментальные  исследования?  прикладные  научные исследования?    НИОКР? К каким  видам  научного исследования можно отнести ваш диплом по высшему образованию? См. слайд 9</a:t>
            </a:r>
            <a:r>
              <a:rPr lang="ru-RU" dirty="0" smtClean="0"/>
              <a:t>.</a:t>
            </a:r>
          </a:p>
          <a:p>
            <a:pPr marL="0" indent="0">
              <a:buNone/>
            </a:pPr>
            <a:endParaRPr lang="ru-RU" dirty="0"/>
          </a:p>
          <a:p>
            <a:pPr marL="0" indent="0">
              <a:buNone/>
            </a:pPr>
            <a:r>
              <a:rPr lang="ru-RU" dirty="0"/>
              <a:t>4. какие принципы научного исследования вы использовали при написании своего диплома? К какому принципу относится высказывание: «Теория без практики мертва, а практика без теории слепа</a:t>
            </a:r>
            <a:r>
              <a:rPr lang="ru-RU" dirty="0" smtClean="0"/>
              <a:t>?</a:t>
            </a:r>
          </a:p>
          <a:p>
            <a:pPr marL="0" indent="0">
              <a:buNone/>
            </a:pPr>
            <a:endParaRPr lang="ru-RU" dirty="0"/>
          </a:p>
          <a:p>
            <a:pPr marL="0" indent="0">
              <a:buNone/>
            </a:pPr>
            <a:r>
              <a:rPr lang="ru-RU" dirty="0"/>
              <a:t>5. опишите более подробно принцип системности научного исследования</a:t>
            </a:r>
            <a:r>
              <a:rPr lang="ru-RU" dirty="0" smtClean="0"/>
              <a:t>.</a:t>
            </a:r>
          </a:p>
          <a:p>
            <a:pPr marL="0" indent="0">
              <a:buNone/>
            </a:pPr>
            <a:endParaRPr lang="ru-RU" dirty="0"/>
          </a:p>
          <a:p>
            <a:pPr marL="0" indent="0">
              <a:buNone/>
            </a:pPr>
            <a:r>
              <a:rPr lang="ru-RU" dirty="0"/>
              <a:t>6. опишите этапы научного исследования со ссылкой на источник, или сформулируйте сами, исходя из имеющегося собственного опыта.</a:t>
            </a:r>
          </a:p>
          <a:p>
            <a:pPr marL="0" indent="0">
              <a:buNone/>
            </a:pPr>
            <a:endParaRPr lang="ru-RU" dirty="0" smtClean="0"/>
          </a:p>
          <a:p>
            <a:pPr marL="0" indent="0">
              <a:buNone/>
            </a:pPr>
            <a:r>
              <a:rPr lang="ru-RU" b="1" dirty="0" smtClean="0"/>
              <a:t>ВАЖНО!</a:t>
            </a:r>
            <a:r>
              <a:rPr lang="ru-RU" dirty="0" smtClean="0"/>
              <a:t> По результатам всех выполненных заданий (№1,№2,№3) выставляю вам оценку за экзамен. Друг  у друга не списывать, работать самостоятельно. </a:t>
            </a:r>
            <a:r>
              <a:rPr lang="ru-RU" dirty="0" smtClean="0">
                <a:solidFill>
                  <a:srgbClr val="FF0000"/>
                </a:solidFill>
              </a:rPr>
              <a:t>Одинаковые работы </a:t>
            </a:r>
            <a:r>
              <a:rPr lang="ru-RU" dirty="0" smtClean="0"/>
              <a:t>оценивать буду по принципу: первому, кто сдал- оценка положительная, </a:t>
            </a:r>
            <a:r>
              <a:rPr lang="ru-RU" dirty="0" smtClean="0">
                <a:solidFill>
                  <a:srgbClr val="FF0000"/>
                </a:solidFill>
              </a:rPr>
              <a:t>остальным – неуд.</a:t>
            </a:r>
          </a:p>
          <a:p>
            <a:pPr marL="0" indent="0">
              <a:buNone/>
            </a:pPr>
            <a:endParaRPr lang="ru-RU" dirty="0" smtClean="0">
              <a:solidFill>
                <a:srgbClr val="FF0000"/>
              </a:solidFill>
            </a:endParaRPr>
          </a:p>
          <a:p>
            <a:pPr marL="0" indent="0">
              <a:buNone/>
            </a:pPr>
            <a:r>
              <a:rPr lang="ru-RU" dirty="0" smtClean="0">
                <a:solidFill>
                  <a:srgbClr val="FF0000"/>
                </a:solidFill>
              </a:rPr>
              <a:t>Работы загружаете в личный кабинет, правильно подписывайте: название дисциплины,  № задания, дата</a:t>
            </a:r>
          </a:p>
          <a:p>
            <a:pPr marL="0" indent="0">
              <a:buNone/>
            </a:pPr>
            <a:r>
              <a:rPr lang="ru-RU" dirty="0" smtClean="0">
                <a:solidFill>
                  <a:srgbClr val="FF0000"/>
                </a:solidFill>
              </a:rPr>
              <a:t>Лекции переписывать не обязательно, они у вас могут быть в электронном  виде</a:t>
            </a:r>
            <a:r>
              <a:rPr lang="ru-RU" dirty="0" smtClean="0">
                <a:solidFill>
                  <a:srgbClr val="FF0000"/>
                </a:solidFill>
              </a:rPr>
              <a:t>.</a:t>
            </a:r>
          </a:p>
          <a:p>
            <a:pPr marL="0" indent="0">
              <a:buNone/>
            </a:pPr>
            <a:r>
              <a:rPr lang="ru-RU" dirty="0" smtClean="0">
                <a:solidFill>
                  <a:srgbClr val="FF0000"/>
                </a:solidFill>
              </a:rPr>
              <a:t>Выполненные задания следует загружать по расписанию занятий., т.е. в тот </a:t>
            </a:r>
            <a:r>
              <a:rPr lang="ru-RU" smtClean="0">
                <a:solidFill>
                  <a:srgbClr val="FF0000"/>
                </a:solidFill>
              </a:rPr>
              <a:t>день когда </a:t>
            </a:r>
            <a:r>
              <a:rPr lang="ru-RU" dirty="0" smtClean="0">
                <a:solidFill>
                  <a:srgbClr val="FF0000"/>
                </a:solidFill>
              </a:rPr>
              <a:t>у вас стоит пара.  </a:t>
            </a:r>
            <a:endParaRPr lang="ru-RU" dirty="0">
              <a:solidFill>
                <a:srgbClr val="FF0000"/>
              </a:solidFill>
            </a:endParaRPr>
          </a:p>
        </p:txBody>
      </p:sp>
    </p:spTree>
    <p:extLst>
      <p:ext uri="{BB962C8B-B14F-4D97-AF65-F5344CB8AC3E}">
        <p14:creationId xmlns:p14="http://schemas.microsoft.com/office/powerpoint/2010/main" val="948089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052736"/>
          </a:xfrm>
          <a:solidFill>
            <a:schemeClr val="accent4"/>
          </a:solidFill>
        </p:spPr>
        <p:txBody>
          <a:bodyPr>
            <a:normAutofit fontScale="90000"/>
          </a:bodyPr>
          <a:lstStyle/>
          <a:p>
            <a:r>
              <a:rPr lang="ru-RU" b="1" dirty="0" smtClean="0"/>
              <a:t/>
            </a:r>
            <a:br>
              <a:rPr lang="ru-RU" b="1" dirty="0" smtClean="0"/>
            </a:br>
            <a:r>
              <a:rPr lang="ru-RU" b="1" dirty="0" smtClean="0"/>
              <a:t>Общие понятия и определения</a:t>
            </a:r>
            <a:br>
              <a:rPr lang="ru-RU" b="1" dirty="0" smtClean="0"/>
            </a:br>
            <a:endParaRPr lang="ru-RU" dirty="0"/>
          </a:p>
        </p:txBody>
      </p:sp>
      <p:sp>
        <p:nvSpPr>
          <p:cNvPr id="3" name="Содержимое 2"/>
          <p:cNvSpPr>
            <a:spLocks noGrp="1"/>
          </p:cNvSpPr>
          <p:nvPr>
            <p:ph idx="1"/>
          </p:nvPr>
        </p:nvSpPr>
        <p:spPr>
          <a:xfrm>
            <a:off x="251520" y="1340768"/>
            <a:ext cx="8640960" cy="5256584"/>
          </a:xfrm>
        </p:spPr>
        <p:txBody>
          <a:bodyPr>
            <a:normAutofit fontScale="92500" lnSpcReduction="20000"/>
          </a:bodyPr>
          <a:lstStyle/>
          <a:p>
            <a:r>
              <a:rPr lang="ru-RU" b="1" dirty="0" smtClean="0"/>
              <a:t>Методология </a:t>
            </a:r>
            <a:r>
              <a:rPr lang="ru-RU" dirty="0" smtClean="0"/>
              <a:t>в традиционном понимании — это учение о методах и процедурах научной  деятельности, а также раздел общей теории познания и философии науки.</a:t>
            </a:r>
          </a:p>
          <a:p>
            <a:r>
              <a:rPr lang="ru-RU" b="1" dirty="0" smtClean="0"/>
              <a:t>Методология</a:t>
            </a:r>
            <a:r>
              <a:rPr lang="ru-RU" dirty="0" smtClean="0"/>
              <a:t> в прикладном смысле — это система принципов и подходов исследовательской деятельности, на которые опирается учёный в ходе получения и разработки знаний в рамках конкретной научной  дисциплины </a:t>
            </a:r>
          </a:p>
          <a:p>
            <a:r>
              <a:rPr lang="ru-RU" b="1" dirty="0" smtClean="0"/>
              <a:t>Методология -</a:t>
            </a:r>
            <a:r>
              <a:rPr lang="ru-RU" dirty="0" smtClean="0"/>
              <a:t> учение о принципах построения, формах и способах научно-познавательной деятельности, это система научного познания.</a:t>
            </a:r>
          </a:p>
          <a:p>
            <a:endParaRPr lang="ru-RU" dirty="0" smtClean="0"/>
          </a:p>
          <a:p>
            <a:endParaRPr lang="ru-RU" dirty="0"/>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417638"/>
          </a:xfrm>
          <a:solidFill>
            <a:schemeClr val="accent3"/>
          </a:solidFill>
        </p:spPr>
        <p:txBody>
          <a:bodyPr/>
          <a:lstStyle/>
          <a:p>
            <a:r>
              <a:rPr lang="ru-RU" b="1" dirty="0" smtClean="0"/>
              <a:t>Уровни методологии</a:t>
            </a:r>
            <a:endParaRPr lang="ru-RU" b="1" dirty="0"/>
          </a:p>
        </p:txBody>
      </p:sp>
      <p:sp>
        <p:nvSpPr>
          <p:cNvPr id="3" name="Объект 2"/>
          <p:cNvSpPr>
            <a:spLocks noGrp="1"/>
          </p:cNvSpPr>
          <p:nvPr>
            <p:ph idx="1"/>
          </p:nvPr>
        </p:nvSpPr>
        <p:spPr/>
        <p:txBody>
          <a:bodyPr>
            <a:normAutofit/>
          </a:bodyPr>
          <a:lstStyle/>
          <a:p>
            <a:pPr marL="514350" indent="-514350">
              <a:buFont typeface="+mj-lt"/>
              <a:buAutoNum type="arabicPeriod"/>
            </a:pPr>
            <a:r>
              <a:rPr lang="ru-RU" sz="4400" b="1" dirty="0" smtClean="0"/>
              <a:t>Философская методология</a:t>
            </a:r>
          </a:p>
          <a:p>
            <a:pPr marL="514350" indent="-514350">
              <a:buFont typeface="+mj-lt"/>
              <a:buAutoNum type="arabicPeriod"/>
            </a:pPr>
            <a:r>
              <a:rPr lang="ru-RU" sz="4400" b="1" dirty="0" smtClean="0"/>
              <a:t>Общенаучная методология</a:t>
            </a:r>
          </a:p>
          <a:p>
            <a:pPr marL="514350" indent="-514350">
              <a:buFont typeface="+mj-lt"/>
              <a:buAutoNum type="arabicPeriod"/>
            </a:pPr>
            <a:r>
              <a:rPr lang="ru-RU" sz="4400" b="1" dirty="0" smtClean="0"/>
              <a:t>Частная (специально-научная) методология</a:t>
            </a:r>
            <a:endParaRPr lang="ru-RU" sz="4400" b="1" dirty="0"/>
          </a:p>
        </p:txBody>
      </p:sp>
    </p:spTree>
    <p:extLst>
      <p:ext uri="{BB962C8B-B14F-4D97-AF65-F5344CB8AC3E}">
        <p14:creationId xmlns:p14="http://schemas.microsoft.com/office/powerpoint/2010/main" val="7167383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02034"/>
          </a:xfrm>
        </p:spPr>
        <p:txBody>
          <a:bodyPr>
            <a:normAutofit fontScale="90000"/>
          </a:bodyPr>
          <a:lstStyle/>
          <a:p>
            <a:r>
              <a:rPr lang="ru-RU" b="1" dirty="0" smtClean="0"/>
              <a:t/>
            </a:r>
            <a:br>
              <a:rPr lang="ru-RU" b="1" dirty="0" smtClean="0"/>
            </a:br>
            <a:endParaRPr lang="ru-RU" dirty="0"/>
          </a:p>
        </p:txBody>
      </p:sp>
      <p:sp>
        <p:nvSpPr>
          <p:cNvPr id="3" name="Содержимое 2"/>
          <p:cNvSpPr>
            <a:spLocks noGrp="1"/>
          </p:cNvSpPr>
          <p:nvPr>
            <p:ph idx="1"/>
          </p:nvPr>
        </p:nvSpPr>
        <p:spPr>
          <a:xfrm>
            <a:off x="457200" y="404664"/>
            <a:ext cx="8229600" cy="5721499"/>
          </a:xfrm>
        </p:spPr>
        <p:txBody>
          <a:bodyPr>
            <a:normAutofit fontScale="92500" lnSpcReduction="20000"/>
          </a:bodyPr>
          <a:lstStyle/>
          <a:p>
            <a:pPr algn="ctr">
              <a:buNone/>
            </a:pPr>
            <a:r>
              <a:rPr lang="ru-RU" b="1" dirty="0" smtClean="0">
                <a:solidFill>
                  <a:srgbClr val="FF0000"/>
                </a:solidFill>
              </a:rPr>
              <a:t>Соотношение методологии и метода научного исследования</a:t>
            </a:r>
          </a:p>
          <a:p>
            <a:pPr algn="just">
              <a:buNone/>
            </a:pPr>
            <a:r>
              <a:rPr lang="ru-RU" b="1" dirty="0" smtClean="0"/>
              <a:t> методология</a:t>
            </a:r>
            <a:r>
              <a:rPr lang="ru-RU" dirty="0" smtClean="0"/>
              <a:t> – </a:t>
            </a:r>
            <a:r>
              <a:rPr lang="ru-RU" b="1" dirty="0" smtClean="0"/>
              <a:t>это стратегия </a:t>
            </a:r>
            <a:r>
              <a:rPr lang="ru-RU" dirty="0" smtClean="0"/>
              <a:t>научных исследований, обеспечивающих достижение цели, сформулированной в гипотезе предполагаемых научных результатов (генеральный путь познания)</a:t>
            </a:r>
          </a:p>
          <a:p>
            <a:pPr algn="just">
              <a:buNone/>
            </a:pPr>
            <a:r>
              <a:rPr lang="ru-RU" b="1" dirty="0" smtClean="0"/>
              <a:t>метод</a:t>
            </a:r>
            <a:r>
              <a:rPr lang="ru-RU" dirty="0" smtClean="0"/>
              <a:t> – </a:t>
            </a:r>
            <a:r>
              <a:rPr lang="ru-RU" b="1" dirty="0" smtClean="0"/>
              <a:t>это тактика</a:t>
            </a:r>
            <a:r>
              <a:rPr lang="ru-RU" dirty="0" smtClean="0"/>
              <a:t>, показывающая как лучше всего идти этим путем.</a:t>
            </a:r>
          </a:p>
          <a:p>
            <a:pPr algn="just">
              <a:buNone/>
            </a:pPr>
            <a:r>
              <a:rPr lang="ru-RU" b="1" dirty="0" smtClean="0"/>
              <a:t>Метод </a:t>
            </a:r>
            <a:r>
              <a:rPr lang="ru-RU" dirty="0" smtClean="0"/>
              <a:t>(гр. </a:t>
            </a:r>
            <a:r>
              <a:rPr lang="ru-RU" dirty="0" err="1" smtClean="0"/>
              <a:t>methodos</a:t>
            </a:r>
            <a:r>
              <a:rPr lang="ru-RU" dirty="0" smtClean="0"/>
              <a:t>) —  способ познания, исследования явлений природы и общественной жизни; </a:t>
            </a:r>
          </a:p>
          <a:p>
            <a:pPr algn="just">
              <a:buNone/>
            </a:pPr>
            <a:r>
              <a:rPr lang="ru-RU" b="1" dirty="0" smtClean="0"/>
              <a:t>Метод </a:t>
            </a:r>
            <a:r>
              <a:rPr lang="ru-RU" dirty="0" smtClean="0"/>
              <a:t>— путь исследования, способ достижения какой-либо цели, решения конкретных задач. </a:t>
            </a:r>
          </a:p>
          <a:p>
            <a:endParaRPr lang="ru-RU"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114"/>
          </a:xfrm>
        </p:spPr>
        <p:txBody>
          <a:bodyPr>
            <a:normAutofit/>
          </a:bodyPr>
          <a:lstStyle/>
          <a:p>
            <a:pPr lvl="0"/>
            <a:r>
              <a:rPr lang="ru-RU" sz="2000" dirty="0" smtClean="0">
                <a:latin typeface="Arial" pitchFamily="34" charset="0"/>
                <a:ea typeface="Calibri" pitchFamily="34" charset="0"/>
                <a:cs typeface="Times New Roman" pitchFamily="18" charset="0"/>
              </a:rPr>
              <a:t>Классификация научных методов исследований  </a:t>
            </a:r>
            <a:r>
              <a:rPr lang="ru-RU" sz="2000" dirty="0" smtClean="0">
                <a:latin typeface="Arial" pitchFamily="34" charset="0"/>
                <a:cs typeface="Arial" pitchFamily="34" charset="0"/>
              </a:rPr>
              <a:t/>
            </a:r>
            <a:br>
              <a:rPr lang="ru-RU" sz="2000" dirty="0" smtClean="0">
                <a:latin typeface="Arial" pitchFamily="34" charset="0"/>
                <a:cs typeface="Arial" pitchFamily="34" charset="0"/>
              </a:rPr>
            </a:br>
            <a:endParaRPr lang="ru-RU" sz="2000" dirty="0"/>
          </a:p>
        </p:txBody>
      </p:sp>
      <p:pic>
        <p:nvPicPr>
          <p:cNvPr id="1026" name="Picture 2" descr="https://konspekta.net/megaobuchalkaru/imgbaza/baza14/2145012446842.files/image00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31493"/>
          </a:xfrm>
          <a:prstGeom prst="rect">
            <a:avLst/>
          </a:prstGeom>
          <a:noFill/>
          <a:extLst>
            <a:ext uri="{909E8E84-426E-40DD-AFC4-6F175D3DCCD1}">
              <a14:hiddenFill xmlns:a14="http://schemas.microsoft.com/office/drawing/2010/main">
                <a:solidFill>
                  <a:srgbClr val="FFFFFF"/>
                </a:solidFill>
              </a14:hiddenFill>
            </a:ext>
          </a:extLst>
        </p:spPr>
      </p:pic>
      <p:sp>
        <p:nvSpPr>
          <p:cNvPr id="3" name="Объект 2"/>
          <p:cNvSpPr>
            <a:spLocks noGrp="1"/>
          </p:cNvSpPr>
          <p:nvPr>
            <p:ph idx="1"/>
          </p:nvPr>
        </p:nvSpPr>
        <p:spPr/>
        <p:txBody>
          <a:bodyPr/>
          <a:lstStyle/>
          <a:p>
            <a:endParaRPr lang="ru-RU"/>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404664"/>
            <a:ext cx="8229600" cy="6453336"/>
          </a:xfrm>
        </p:spPr>
        <p:txBody>
          <a:bodyPr>
            <a:normAutofit fontScale="92500" lnSpcReduction="10000"/>
          </a:bodyPr>
          <a:lstStyle/>
          <a:p>
            <a:pPr algn="ctr"/>
            <a:r>
              <a:rPr lang="ru-RU" dirty="0" smtClean="0"/>
              <a:t> </a:t>
            </a:r>
            <a:r>
              <a:rPr lang="ru-RU" b="1" dirty="0" smtClean="0">
                <a:solidFill>
                  <a:srgbClr val="FF0000"/>
                </a:solidFill>
              </a:rPr>
              <a:t>Сущность и особенности научного исследования</a:t>
            </a:r>
          </a:p>
          <a:p>
            <a:pPr algn="just"/>
            <a:r>
              <a:rPr lang="ru-RU" b="1" dirty="0" smtClean="0"/>
              <a:t>Научное исследование </a:t>
            </a:r>
            <a:r>
              <a:rPr lang="ru-RU" dirty="0" smtClean="0"/>
              <a:t>– это форма существования и развития науки, это целенаправленное познание, результаты которого выступают в виде системы понятий, законов, теорий, разработанных механизмов, методов, инструментов, методик</a:t>
            </a:r>
          </a:p>
          <a:p>
            <a:pPr algn="just"/>
            <a:r>
              <a:rPr lang="ru-RU" b="1" dirty="0" smtClean="0"/>
              <a:t>Творчество </a:t>
            </a:r>
            <a:r>
              <a:rPr lang="ru-RU" dirty="0" smtClean="0"/>
              <a:t>– мышление в его высшей форме, выходящее за пределы известного, а также деятельность, порождающая нечто качественно новое. </a:t>
            </a:r>
            <a:r>
              <a:rPr lang="ru-RU" i="1" dirty="0" smtClean="0"/>
              <a:t>Научное творчество </a:t>
            </a:r>
            <a:r>
              <a:rPr lang="ru-RU" dirty="0" smtClean="0"/>
              <a:t>связанно с познанием окружающего мира, выдвижением новых идей, решений. </a:t>
            </a:r>
          </a:p>
          <a:p>
            <a:pPr algn="just"/>
            <a:endParaRPr lang="ru-RU" dirty="0" smtClean="0"/>
          </a:p>
          <a:p>
            <a:pPr algn="just"/>
            <a:endParaRPr lang="ru-RU" dirty="0" smtClean="0"/>
          </a:p>
          <a:p>
            <a:pPr algn="just"/>
            <a:endParaRPr lang="ru-RU" dirty="0" smtClean="0"/>
          </a:p>
          <a:p>
            <a:endParaRPr lang="ru-RU" dirty="0"/>
          </a:p>
        </p:txBody>
      </p:sp>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188640"/>
            <a:ext cx="8229600" cy="6669360"/>
          </a:xfrm>
        </p:spPr>
        <p:txBody>
          <a:bodyPr>
            <a:normAutofit fontScale="70000" lnSpcReduction="20000"/>
          </a:bodyPr>
          <a:lstStyle/>
          <a:p>
            <a:r>
              <a:rPr lang="ru-RU" b="1" dirty="0" smtClean="0"/>
              <a:t>Кузин Ф.А</a:t>
            </a:r>
            <a:r>
              <a:rPr lang="ru-RU" dirty="0" smtClean="0"/>
              <a:t>. </a:t>
            </a:r>
          </a:p>
          <a:p>
            <a:pPr>
              <a:buNone/>
            </a:pPr>
            <a:r>
              <a:rPr lang="ru-RU" dirty="0" smtClean="0"/>
              <a:t>…</a:t>
            </a:r>
            <a:r>
              <a:rPr lang="ru-RU" sz="3400" b="1" i="1" dirty="0" smtClean="0"/>
              <a:t>Изучать в научном смысле </a:t>
            </a:r>
            <a:r>
              <a:rPr lang="ru-RU" sz="3400" b="1" dirty="0" smtClean="0"/>
              <a:t>— это значит вести поисковые исследования, как бы заглядывая в будущее.</a:t>
            </a:r>
          </a:p>
          <a:p>
            <a:pPr>
              <a:buNone/>
            </a:pPr>
            <a:r>
              <a:rPr lang="ru-RU" sz="3400" b="1" dirty="0" smtClean="0"/>
              <a:t> ..</a:t>
            </a:r>
            <a:r>
              <a:rPr lang="ru-RU" sz="3400" b="1" i="1" dirty="0" smtClean="0"/>
              <a:t>Воображение, фантазия, мечта</a:t>
            </a:r>
            <a:r>
              <a:rPr lang="ru-RU" sz="3400" b="1" dirty="0" smtClean="0"/>
              <a:t>, опирающиеся на реальные достижения науки и техники, являются важнейшими факторами научного исследования</a:t>
            </a:r>
          </a:p>
          <a:p>
            <a:pPr>
              <a:buNone/>
            </a:pPr>
            <a:r>
              <a:rPr lang="ru-RU" sz="3400" b="1" dirty="0" smtClean="0">
                <a:solidFill>
                  <a:srgbClr val="FF0000"/>
                </a:solidFill>
              </a:rPr>
              <a:t>..</a:t>
            </a:r>
            <a:r>
              <a:rPr lang="ru-RU" sz="3400" b="1" i="1" dirty="0" smtClean="0">
                <a:solidFill>
                  <a:srgbClr val="FF0000"/>
                </a:solidFill>
              </a:rPr>
              <a:t>Изучать в научном смысле </a:t>
            </a:r>
            <a:r>
              <a:rPr lang="ru-RU" sz="3400" b="1" dirty="0" smtClean="0">
                <a:solidFill>
                  <a:srgbClr val="FF0000"/>
                </a:solidFill>
              </a:rPr>
              <a:t>— это значит быть научно объективным. Нельзя отбрасывать факты в сторону только потому, что их трудно объяснить или найти им практическое применение. </a:t>
            </a:r>
          </a:p>
          <a:p>
            <a:pPr>
              <a:buNone/>
            </a:pPr>
            <a:r>
              <a:rPr lang="ru-RU" sz="3400" b="1" dirty="0" smtClean="0"/>
              <a:t>…</a:t>
            </a:r>
            <a:r>
              <a:rPr lang="ru-RU" sz="3400" b="1" i="1" dirty="0" smtClean="0"/>
              <a:t>При научном исследовании важно все</a:t>
            </a:r>
            <a:r>
              <a:rPr lang="ru-RU" sz="3400" b="1" dirty="0" smtClean="0"/>
              <a:t>. Концентрируя внимание на основных вопросах темы, нельзя не учитывать так называемые косвенные факты, которые на первый взгляд кажутся малозначительными. Часто бывает, что именно такие факты скрывают за собой начала важных открытий…</a:t>
            </a:r>
          </a:p>
          <a:p>
            <a:pPr>
              <a:buNone/>
            </a:pPr>
            <a:r>
              <a:rPr lang="ru-RU" sz="3400" b="1" dirty="0" smtClean="0"/>
              <a:t>…</a:t>
            </a:r>
            <a:r>
              <a:rPr lang="ru-RU" sz="3400" b="1" i="1" dirty="0" smtClean="0">
                <a:solidFill>
                  <a:srgbClr val="FF0000"/>
                </a:solidFill>
              </a:rPr>
              <a:t>В науке мало установить какой-либо новый </a:t>
            </a:r>
            <a:r>
              <a:rPr lang="ru-RU" sz="3400" b="1" dirty="0" smtClean="0">
                <a:solidFill>
                  <a:srgbClr val="FF0000"/>
                </a:solidFill>
              </a:rPr>
              <a:t>научный факт, важно дать ему объяснение с позиций современной науки, показать его </a:t>
            </a:r>
            <a:r>
              <a:rPr lang="ru-RU" sz="3400" b="1" dirty="0" err="1" smtClean="0">
                <a:solidFill>
                  <a:srgbClr val="FF0000"/>
                </a:solidFill>
              </a:rPr>
              <a:t>общепознавательное</a:t>
            </a:r>
            <a:r>
              <a:rPr lang="ru-RU" sz="3400" b="1" dirty="0" smtClean="0">
                <a:solidFill>
                  <a:srgbClr val="FF0000"/>
                </a:solidFill>
              </a:rPr>
              <a:t>, теоретическое или практическое значение…</a:t>
            </a:r>
          </a:p>
          <a:p>
            <a:pPr>
              <a:buNone/>
            </a:pPr>
            <a:endParaRPr lang="ru-RU" dirty="0"/>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124744"/>
          </a:xfrm>
          <a:solidFill>
            <a:schemeClr val="accent6"/>
          </a:solidFill>
        </p:spPr>
        <p:txBody>
          <a:bodyPr>
            <a:normAutofit/>
          </a:bodyPr>
          <a:lstStyle/>
          <a:p>
            <a:r>
              <a:rPr lang="ru-RU" sz="2800" b="1" dirty="0" smtClean="0"/>
              <a:t>Особенности научного исследования</a:t>
            </a:r>
            <a:endParaRPr lang="ru-RU" sz="2800" b="1" dirty="0"/>
          </a:p>
        </p:txBody>
      </p:sp>
      <p:sp>
        <p:nvSpPr>
          <p:cNvPr id="3" name="Содержимое 2"/>
          <p:cNvSpPr>
            <a:spLocks noGrp="1"/>
          </p:cNvSpPr>
          <p:nvPr>
            <p:ph idx="1"/>
          </p:nvPr>
        </p:nvSpPr>
        <p:spPr>
          <a:xfrm>
            <a:off x="457200" y="1124744"/>
            <a:ext cx="8229600" cy="5256584"/>
          </a:xfrm>
        </p:spPr>
        <p:txBody>
          <a:bodyPr>
            <a:normAutofit fontScale="85000" lnSpcReduction="10000"/>
          </a:bodyPr>
          <a:lstStyle/>
          <a:p>
            <a:r>
              <a:rPr lang="ru-RU" dirty="0" smtClean="0"/>
              <a:t>1.Обязательно целенаправленный процесс, достижение осознанно поставленной цели, четко сформулированных задач. </a:t>
            </a:r>
          </a:p>
          <a:p>
            <a:r>
              <a:rPr lang="ru-RU" dirty="0" smtClean="0"/>
              <a:t>2. Процесс, направленный на поиск нового, на творчество, на выдвижение оригинальных идей, на новое освещение рассматриваемых вопросов. </a:t>
            </a:r>
          </a:p>
          <a:p>
            <a:r>
              <a:rPr lang="ru-RU" dirty="0" smtClean="0"/>
              <a:t>3. Характеризуется систематичностью. Упорядочены, приведены в систему и сам процесс исследования и его результаты. </a:t>
            </a:r>
          </a:p>
          <a:p>
            <a:r>
              <a:rPr lang="ru-RU" dirty="0" smtClean="0"/>
              <a:t>4. Процессу присуща строгая доказательность, последовательное обоснование сделанных обобщений и выводов.</a:t>
            </a:r>
          </a:p>
          <a:p>
            <a:r>
              <a:rPr lang="ru-RU" dirty="0" smtClean="0"/>
              <a:t> </a:t>
            </a:r>
            <a:endParaRPr lang="ru-RU" dirty="0"/>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268760"/>
          </a:xfrm>
          <a:solidFill>
            <a:schemeClr val="tx2">
              <a:lumMod val="40000"/>
              <a:lumOff val="60000"/>
            </a:schemeClr>
          </a:solidFill>
        </p:spPr>
        <p:txBody>
          <a:bodyPr/>
          <a:lstStyle/>
          <a:p>
            <a:r>
              <a:rPr lang="ru-RU" dirty="0" smtClean="0"/>
              <a:t>Виды научных исследований</a:t>
            </a:r>
            <a:endParaRPr lang="ru-RU" dirty="0"/>
          </a:p>
        </p:txBody>
      </p:sp>
      <p:sp>
        <p:nvSpPr>
          <p:cNvPr id="3" name="Содержимое 2"/>
          <p:cNvSpPr>
            <a:spLocks noGrp="1"/>
          </p:cNvSpPr>
          <p:nvPr>
            <p:ph idx="1"/>
          </p:nvPr>
        </p:nvSpPr>
        <p:spPr>
          <a:xfrm>
            <a:off x="457200" y="1600200"/>
            <a:ext cx="8229600" cy="4925144"/>
          </a:xfrm>
        </p:spPr>
        <p:txBody>
          <a:bodyPr>
            <a:normAutofit fontScale="85000" lnSpcReduction="10000"/>
          </a:bodyPr>
          <a:lstStyle/>
          <a:p>
            <a:r>
              <a:rPr lang="ru-RU" dirty="0" smtClean="0"/>
              <a:t>1.по направлению: Фундаментальные   Прикладные     НИОКР</a:t>
            </a:r>
          </a:p>
          <a:p>
            <a:r>
              <a:rPr lang="ru-RU" dirty="0" smtClean="0"/>
              <a:t>2.по отраслям наук: химия, биология, социология…</a:t>
            </a:r>
          </a:p>
          <a:p>
            <a:r>
              <a:rPr lang="ru-RU" dirty="0" smtClean="0"/>
              <a:t>3. По способу финансирования: хоздоговорные, госбюджетные, </a:t>
            </a:r>
            <a:r>
              <a:rPr lang="ru-RU" dirty="0" err="1" smtClean="0"/>
              <a:t>самофинасирование</a:t>
            </a:r>
            <a:r>
              <a:rPr lang="ru-RU" dirty="0" smtClean="0"/>
              <a:t>….</a:t>
            </a:r>
          </a:p>
          <a:p>
            <a:r>
              <a:rPr lang="ru-RU" dirty="0" smtClean="0"/>
              <a:t>4.По длительности: долгосрочные, среднесрочные, краткосрочные</a:t>
            </a:r>
          </a:p>
          <a:p>
            <a:r>
              <a:rPr lang="ru-RU" dirty="0" smtClean="0"/>
              <a:t>5.Монодисциплинарное исследование </a:t>
            </a:r>
            <a:r>
              <a:rPr lang="ru-RU" sz="2200" dirty="0" smtClean="0"/>
              <a:t>проводится в рамках отдельной науки  </a:t>
            </a:r>
            <a:r>
              <a:rPr lang="ru-RU" dirty="0" smtClean="0"/>
              <a:t>Междисциплинарное исследование </a:t>
            </a:r>
            <a:r>
              <a:rPr lang="ru-RU" sz="1900" dirty="0" smtClean="0"/>
              <a:t>проводится на стыке нескольких научных дисциплин.</a:t>
            </a:r>
          </a:p>
          <a:p>
            <a:endParaRPr lang="ru-RU" sz="1900" dirty="0" smtClean="0"/>
          </a:p>
          <a:p>
            <a:endParaRPr lang="ru-RU" dirty="0" smtClean="0"/>
          </a:p>
          <a:p>
            <a:endParaRPr lang="ru-RU" dirty="0"/>
          </a:p>
        </p:txBody>
      </p:sp>
    </p:spTree>
  </p:cSld>
  <p:clrMapOvr>
    <a:masterClrMapping/>
  </p:clrMapOvr>
  <p:transition>
    <p:wipe dir="d"/>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599</TotalTime>
  <Words>736</Words>
  <Application>Microsoft Office PowerPoint</Application>
  <PresentationFormat>Экран (4:3)</PresentationFormat>
  <Paragraphs>74</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Лекция. Методология научного творчества </vt:lpstr>
      <vt:lpstr> Общие понятия и определения </vt:lpstr>
      <vt:lpstr>Уровни методологии</vt:lpstr>
      <vt:lpstr> </vt:lpstr>
      <vt:lpstr>Классификация научных методов исследований   </vt:lpstr>
      <vt:lpstr>Презентация PowerPoint</vt:lpstr>
      <vt:lpstr>Презентация PowerPoint</vt:lpstr>
      <vt:lpstr>Особенности научного исследования</vt:lpstr>
      <vt:lpstr>Виды научных исследований</vt:lpstr>
      <vt:lpstr>Принципы научного исследования </vt:lpstr>
      <vt:lpstr>Процесс научного исследования</vt:lpstr>
      <vt:lpstr>Вопросы на практику №1  09.11.2020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user</cp:lastModifiedBy>
  <cp:revision>69</cp:revision>
  <dcterms:created xsi:type="dcterms:W3CDTF">2019-01-11T04:16:32Z</dcterms:created>
  <dcterms:modified xsi:type="dcterms:W3CDTF">2020-11-05T08:03:11Z</dcterms:modified>
</cp:coreProperties>
</file>