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ion.ru/" TargetMode="External"/><Relationship Id="rId2" Type="http://schemas.openxmlformats.org/officeDocument/2006/relationships/hyperlink" Target="http://www.vinit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ks.ru/" TargetMode="External"/><Relationship Id="rId5" Type="http://schemas.openxmlformats.org/officeDocument/2006/relationships/hyperlink" Target="https://www.rsl.ru/" TargetMode="External"/><Relationship Id="rId4" Type="http://schemas.openxmlformats.org/officeDocument/2006/relationships/hyperlink" Target="http://www.gpntb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niti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ion.ru/publishing/journals/aktualnye-problemy-evropy/" TargetMode="External"/><Relationship Id="rId2" Type="http://schemas.openxmlformats.org/officeDocument/2006/relationships/hyperlink" Target="http://rossovmi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ion.ru/publishing/journals/politicheskaia-nauka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ld.inion.ru/scripts/Rweb.exe?DBNAME=phil&amp;DCNFN=242769&amp;SYSLANG=RU" TargetMode="External"/><Relationship Id="rId13" Type="http://schemas.openxmlformats.org/officeDocument/2006/relationships/hyperlink" Target="http://www.old.inion.ru/scripts/Rweb.exe?DBNAME=retro&amp;SYSLANG=RU" TargetMode="External"/><Relationship Id="rId3" Type="http://schemas.openxmlformats.org/officeDocument/2006/relationships/hyperlink" Target="http://www.old.inion.ru/scripts/Rweb.exe?DBNAME=law&amp;DCNFN=138982&amp;SYSLANG=RU" TargetMode="External"/><Relationship Id="rId7" Type="http://schemas.openxmlformats.org/officeDocument/2006/relationships/hyperlink" Target="http://old.inion.ru/scripts/Rweb.exe?DBNAME=scien&amp;DCNFN=152133&amp;SYSLANG=RU" TargetMode="External"/><Relationship Id="rId12" Type="http://schemas.openxmlformats.org/officeDocument/2006/relationships/hyperlink" Target="http://www.old.inion.ru/scripts/Rweb.exe?DBNAME=rcult&amp;SYSLANG=RU" TargetMode="External"/><Relationship Id="rId2" Type="http://schemas.openxmlformats.org/officeDocument/2006/relationships/hyperlink" Target="http://www.old.inion.ru/scripts/Rweb.exe?DBNAME=econ&amp;DCNFN=151111&amp;SYS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ld.inion.ru/scripts/Rweb.exe?DBNAME=liter&amp;DCNFN=175580&amp;SYSLANG=RU" TargetMode="External"/><Relationship Id="rId11" Type="http://schemas.openxmlformats.org/officeDocument/2006/relationships/hyperlink" Target="http://www.old.inion.ru/scripts/Rweb.exe?DBNAME=ivan&amp;SYSLANG=RU" TargetMode="External"/><Relationship Id="rId5" Type="http://schemas.openxmlformats.org/officeDocument/2006/relationships/hyperlink" Target="http://www.old.inion.ru/scripts/Rweb.exe?DBNAME=lingv&amp;DCNFN=144129&amp;SYSLANG=RU" TargetMode="External"/><Relationship Id="rId15" Type="http://schemas.openxmlformats.org/officeDocument/2006/relationships/hyperlink" Target="http://www.old.inion.ru/scripts/Rweb.exe?DBNAME=gota&amp;SYSLANG=RU" TargetMode="External"/><Relationship Id="rId10" Type="http://schemas.openxmlformats.org/officeDocument/2006/relationships/hyperlink" Target="http://www.old.inion.ru/scripts/Rweb.exe?DBNAME=dep&amp;DCNFN=7221&amp;SYSLANG=RU" TargetMode="External"/><Relationship Id="rId4" Type="http://schemas.openxmlformats.org/officeDocument/2006/relationships/hyperlink" Target="http://www.old.inion.ru/scripts/Rweb.exe?DBNAME=hist&amp;SYSLANG=RU" TargetMode="External"/><Relationship Id="rId9" Type="http://schemas.openxmlformats.org/officeDocument/2006/relationships/hyperlink" Target="http://www.old.inion.ru/scripts/Rweb.exe?DBNAME=relig&amp;DCNFN=27564&amp;SYSLANG=RU" TargetMode="External"/><Relationship Id="rId14" Type="http://schemas.openxmlformats.org/officeDocument/2006/relationships/hyperlink" Target="http://www.old.inion.ru/scripts/Rweb.exe?DBNAME=gender&amp;SYSLANG=R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zabgu.ru/php/page.php?query=elibrar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k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ciom.ru/research/research/nacfin/" TargetMode="External"/><Relationship Id="rId3" Type="http://schemas.openxmlformats.org/officeDocument/2006/relationships/hyperlink" Target="https://wciom.ru/research/research/socialno_ehkonomicheskie_issledovaniya/" TargetMode="External"/><Relationship Id="rId7" Type="http://schemas.openxmlformats.org/officeDocument/2006/relationships/hyperlink" Target="https://wciom.ru/research/research/tm/" TargetMode="External"/><Relationship Id="rId2" Type="http://schemas.openxmlformats.org/officeDocument/2006/relationships/hyperlink" Target="https://wciom.ru/research/research/politicheskie_issledovanij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ciom.ru/research/research/mmr/" TargetMode="External"/><Relationship Id="rId5" Type="http://schemas.openxmlformats.org/officeDocument/2006/relationships/hyperlink" Target="https://wciom.ru/research/research/ifors/" TargetMode="External"/><Relationship Id="rId4" Type="http://schemas.openxmlformats.org/officeDocument/2006/relationships/hyperlink" Target="https://wciom.ru/research/research/wanta/" TargetMode="External"/><Relationship Id="rId9" Type="http://schemas.openxmlformats.org/officeDocument/2006/relationships/hyperlink" Target="https://wciom.ru/nauka_i_obrazovanie/nauchnaja_rabota/nauchnye_proekty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vada.ru/zakazchikam/vidy-issledovanij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zabgu.ru/php/page.php?query=spisok_periodicheskix_podpisny'x_izdanij" TargetMode="External"/><Relationship Id="rId3" Type="http://schemas.openxmlformats.org/officeDocument/2006/relationships/hyperlink" Target="http://zabgu.ru/php/page.php?query=yurajt" TargetMode="External"/><Relationship Id="rId7" Type="http://schemas.openxmlformats.org/officeDocument/2006/relationships/hyperlink" Target="http://zabgu.ru/php/page.php?query=rgb" TargetMode="External"/><Relationship Id="rId2" Type="http://schemas.openxmlformats.org/officeDocument/2006/relationships/hyperlink" Target="http://zabgu.ru/php/page.php?query=elibr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bgu.ru/php/page.php?query=troickij_most" TargetMode="External"/><Relationship Id="rId5" Type="http://schemas.openxmlformats.org/officeDocument/2006/relationships/hyperlink" Target="http://zabgu.ru/php/page.php?query=konsul'tant_studenta" TargetMode="External"/><Relationship Id="rId10" Type="http://schemas.openxmlformats.org/officeDocument/2006/relationships/hyperlink" Target="http://zabgu.ru/php/page.php?query=gazety'_nb" TargetMode="External"/><Relationship Id="rId4" Type="http://schemas.openxmlformats.org/officeDocument/2006/relationships/hyperlink" Target="http://zabgu.ru/php/page.php?query=lan'" TargetMode="External"/><Relationship Id="rId9" Type="http://schemas.openxmlformats.org/officeDocument/2006/relationships/hyperlink" Target="http://zabgu.ru/php/page.php?query=statisticheskie_izdaniya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npbu.ru/" TargetMode="External"/><Relationship Id="rId13" Type="http://schemas.openxmlformats.org/officeDocument/2006/relationships/hyperlink" Target="http://studentam.net/" TargetMode="External"/><Relationship Id="rId3" Type="http://schemas.openxmlformats.org/officeDocument/2006/relationships/hyperlink" Target="https://www.prlib.ru/" TargetMode="External"/><Relationship Id="rId7" Type="http://schemas.openxmlformats.org/officeDocument/2006/relationships/hyperlink" Target="http://www.shpl.ru/" TargetMode="External"/><Relationship Id="rId12" Type="http://schemas.openxmlformats.org/officeDocument/2006/relationships/hyperlink" Target="http://lib.sportedu.ru/" TargetMode="External"/><Relationship Id="rId2" Type="http://schemas.openxmlformats.org/officeDocument/2006/relationships/hyperlink" Target="http://www.nlr.ru/" TargetMode="External"/><Relationship Id="rId16" Type="http://schemas.openxmlformats.org/officeDocument/2006/relationships/hyperlink" Target="http://rv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fl.ru/" TargetMode="External"/><Relationship Id="rId11" Type="http://schemas.openxmlformats.org/officeDocument/2006/relationships/hyperlink" Target="http://www.benran.ru/" TargetMode="External"/><Relationship Id="rId5" Type="http://schemas.openxmlformats.org/officeDocument/2006/relationships/hyperlink" Target="http://www.rgub.ru/" TargetMode="External"/><Relationship Id="rId15" Type="http://schemas.openxmlformats.org/officeDocument/2006/relationships/hyperlink" Target="http://techlib.org/" TargetMode="External"/><Relationship Id="rId10" Type="http://schemas.openxmlformats.org/officeDocument/2006/relationships/hyperlink" Target="http://www.rasl.ru/" TargetMode="External"/><Relationship Id="rId4" Type="http://schemas.openxmlformats.org/officeDocument/2006/relationships/hyperlink" Target="http://rgdb.ru/" TargetMode="External"/><Relationship Id="rId9" Type="http://schemas.openxmlformats.org/officeDocument/2006/relationships/hyperlink" Target="http://liart.ru/ru/" TargetMode="External"/><Relationship Id="rId14" Type="http://schemas.openxmlformats.org/officeDocument/2006/relationships/hyperlink" Target="http://www.zodchii.ws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ode.com/online/udc/1/1.html" TargetMode="External"/><Relationship Id="rId7" Type="http://schemas.openxmlformats.org/officeDocument/2006/relationships/hyperlink" Target="https://teacode.com/online/udc/33/33.html" TargetMode="External"/><Relationship Id="rId2" Type="http://schemas.openxmlformats.org/officeDocument/2006/relationships/hyperlink" Target="https://teacode.com/online/udc/00/0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code.com/online/udc/32/32.html" TargetMode="External"/><Relationship Id="rId5" Type="http://schemas.openxmlformats.org/officeDocument/2006/relationships/hyperlink" Target="https://teacode.com/online/udc/31/31.html" TargetMode="External"/><Relationship Id="rId4" Type="http://schemas.openxmlformats.org/officeDocument/2006/relationships/hyperlink" Target="https://teacode.com/online/udc/2/2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УДК, ГРНТИ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Виды научных документов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416824" cy="158417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Информационно-поисковые системы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b="1" dirty="0" smtClean="0"/>
              <a:t>Виды научных документов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Первичные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4245868" cy="427846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содержатся непосредственные результаты научных исследований и разработок, новые научные данные или новое осмысление известных идей и фактов.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Вторичные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pPr hangingPunct="0"/>
            <a:r>
              <a:rPr lang="ru-RU" sz="2800" dirty="0" smtClean="0"/>
              <a:t>содержаться результаты аналитико-синтетической и логической обработки одного или нескольких первичных документов или сведения о них.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260648"/>
          <a:ext cx="8208912" cy="6336704"/>
        </p:xfrm>
        <a:graphic>
          <a:graphicData uri="http://schemas.openxmlformats.org/drawingml/2006/table">
            <a:tbl>
              <a:tblPr/>
              <a:tblGrid>
                <a:gridCol w="1906859"/>
                <a:gridCol w="2428352"/>
                <a:gridCol w="3873701"/>
              </a:tblGrid>
              <a:tr h="63367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 документа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Первичный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Вторичный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01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Книги, брошюры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Монографии, сборники, материалы конференций, конгрессов, съездов, учебные издания и т.п.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Непериодические библиографические, реферативные, обзорные издания, энциклопедии, справочные издания, словари и т.п.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4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Периодические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Издания с продолжением, журналы. Бюллетени, газеты и т.п.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Библиографические (указатели, картотеки), реферативные (картотеки, сборники), экспресс информация, официальные бюллетени, указатели промышленных каталогов, информационные листки  и др.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Специальные 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Нормативно-технические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документы, промышленные каталоги и др.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Указатели стандартов и технических условий, отечественных и зарубежных изобретений и т.д.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Классификация печатных источников информации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7" y="1340767"/>
          <a:ext cx="8280918" cy="5341627"/>
        </p:xfrm>
        <a:graphic>
          <a:graphicData uri="http://schemas.openxmlformats.org/drawingml/2006/table">
            <a:tbl>
              <a:tblPr/>
              <a:tblGrid>
                <a:gridCol w="669672"/>
                <a:gridCol w="2054872"/>
                <a:gridCol w="5556374"/>
              </a:tblGrid>
              <a:tr h="57077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Вид издания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по назначению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0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Официальные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Публикации законодательства, нормативно-правовых актов государственных и хозяйственных органов управления.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0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Научные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Результаты научных, экспериментальных и других исследований в разных сферах знаний.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86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Научно-популярные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Данные из разных отраслей науки и техники, предназначенные для ознакомления непрофессионального круга читателей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0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Учебники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Знания научного и прикладного характера, сведённые в систему, предназначены для педагогических целей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8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Справочные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Содержат короткую научную и прикладную информацию для ознакомления специалистов об определённой отрасли знаний, а также для научных исследований и профессиональной деятельности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332653"/>
          <a:ext cx="8280919" cy="6303584"/>
        </p:xfrm>
        <a:graphic>
          <a:graphicData uri="http://schemas.openxmlformats.org/drawingml/2006/table">
            <a:tbl>
              <a:tblPr/>
              <a:tblGrid>
                <a:gridCol w="664480"/>
                <a:gridCol w="2108516"/>
                <a:gridCol w="5507923"/>
              </a:tblGrid>
              <a:tr h="134243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Нормативно-производственные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Правила, нормы и нормативы, стандарты, требования, предназначенные для использования в производстве, менеджменте и в другой практической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Рекламные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Сведения о товарах, услугах, рекомендуемые с целью привлечения покупателя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Патентно-лицензионные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Право на использование интеллектуальной собственности, трудовой деятельности в определённой сфере производства и бизнесе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Проспекты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Издания рекламного характера, касающиеся конкретного вида товара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Каталоги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Нормативно-производственные сведения по разным видам знаний научного и прикладного характера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3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Информационные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Систематические сведения про изданные труды по вопросам науки и практической деятельности в разных отраслях народного хозяйства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Информационно-поисковые системы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ВИНИТИ  </a:t>
            </a:r>
            <a:r>
              <a:rPr lang="ru-RU" b="1" dirty="0" smtClean="0">
                <a:hlinkClick r:id="rId2"/>
              </a:rPr>
              <a:t>http://www.viniti.ru</a:t>
            </a:r>
            <a:endParaRPr lang="ru-RU" b="1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ИНИОН РАН  </a:t>
            </a:r>
            <a:r>
              <a:rPr lang="en-US" b="1" dirty="0" smtClean="0">
                <a:hlinkClick r:id="rId3"/>
              </a:rPr>
              <a:t>http://inion.ru/</a:t>
            </a:r>
            <a:endParaRPr lang="ru-RU" b="1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ГПНТБ России  </a:t>
            </a:r>
            <a:r>
              <a:rPr lang="en-US" b="1" dirty="0" smtClean="0">
                <a:hlinkClick r:id="rId4"/>
              </a:rPr>
              <a:t>http://www.gpntb.ru/</a:t>
            </a:r>
            <a:endParaRPr lang="ru-RU" b="1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РГБ   </a:t>
            </a:r>
            <a:r>
              <a:rPr lang="en-US" b="1" dirty="0" smtClean="0">
                <a:hlinkClick r:id="rId5"/>
              </a:rPr>
              <a:t>https://www.rsl.ru/</a:t>
            </a:r>
            <a:endParaRPr lang="ru-RU" b="1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err="1" smtClean="0"/>
              <a:t>eLIBRARY.RU</a:t>
            </a:r>
            <a:r>
              <a:rPr lang="ru-RU" dirty="0" smtClean="0"/>
              <a:t>  </a:t>
            </a:r>
            <a:r>
              <a:rPr lang="en-US" b="1" dirty="0" smtClean="0"/>
              <a:t>https://elibrary.ru/</a:t>
            </a:r>
            <a:endParaRPr lang="ru-RU" b="1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u="sng" dirty="0" smtClean="0">
                <a:hlinkClick r:id="rId6"/>
              </a:rPr>
              <a:t>http://www.gks.ru/</a:t>
            </a:r>
            <a:endParaRPr lang="ru-RU" b="1" u="sng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ВЦИОМ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АНО Левада-Центр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Библиотека ЗАБГУ и др.библиотеки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ru-RU" b="1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ru-RU" b="1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ru-RU" b="1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ru-RU" b="1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52534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7030A0"/>
                </a:solidFill>
              </a:rPr>
              <a:t>Из Устава ВИНИТИ РАН</a:t>
            </a:r>
            <a:r>
              <a:rPr lang="ru-RU" sz="4500" dirty="0" smtClean="0"/>
              <a:t>, утвержденного приказом Министерства науки и высшего образования Российской Федерации № 5 от 06.07.2018</a:t>
            </a:r>
          </a:p>
          <a:p>
            <a:pPr>
              <a:buNone/>
            </a:pPr>
            <a:r>
              <a:rPr lang="ru-RU" sz="4500" b="1" dirty="0" smtClean="0"/>
              <a:t>20. Целью деятельности </a:t>
            </a:r>
            <a:r>
              <a:rPr lang="ru-RU" sz="4500" dirty="0" smtClean="0"/>
              <a:t>Института является информационное обеспечение фундаментальных, поисковых и прикладных научных исследований в России, в первую очередь по приоритетным направлениям развития сферы науки и техники, реализуемых государственными научными центрами России и иными организациями в рамках федеральных, региональных и международных проектов и программ, национальных проектов; проведение научных исследований, направленных на получение и применение новых знаний в области информатики и информационных технологий, а также информационное обслуживание ученых и специалистов России и других стран.</a:t>
            </a:r>
          </a:p>
          <a:p>
            <a:pPr>
              <a:buNone/>
            </a:pPr>
            <a:r>
              <a:rPr lang="ru-RU" sz="4500" b="1" dirty="0" smtClean="0"/>
              <a:t>21. Предметом деятельности Института является:</a:t>
            </a:r>
          </a:p>
          <a:p>
            <a:r>
              <a:rPr lang="ru-RU" sz="4500" dirty="0" smtClean="0"/>
              <a:t>научно-информационное и аналитическое обеспечение научных исследований по естественным и техническим наукам, а также в области национальной экономики, образования в соответствии с федеральными и региональными программами и проектами;</a:t>
            </a:r>
          </a:p>
          <a:p>
            <a:r>
              <a:rPr lang="ru-RU" sz="4500" dirty="0" smtClean="0"/>
              <a:t>разработка научно-методологических основ информатизации общества и осуществление инновационной деятельности, направленной на обеспечение социально-экономического развития и национальной безопасности Российской Федерации;</a:t>
            </a:r>
          </a:p>
          <a:p>
            <a:r>
              <a:rPr lang="ru-RU" sz="4500" dirty="0" smtClean="0"/>
              <a:t>развитие информационных технологий;</a:t>
            </a:r>
          </a:p>
          <a:p>
            <a:r>
              <a:rPr lang="ru-RU" sz="4500" dirty="0" smtClean="0"/>
              <a:t>разработка концептуальных основ и методологических подходов к оценке эффективности процессов информатизации общества</a:t>
            </a:r>
          </a:p>
          <a:p>
            <a:endParaRPr lang="ru-RU" sz="4500" dirty="0" smtClean="0"/>
          </a:p>
          <a:p>
            <a:pPr>
              <a:buNone/>
            </a:pPr>
            <a:r>
              <a:rPr lang="ru-RU" sz="8000" b="1" dirty="0" smtClean="0">
                <a:hlinkClick r:id="rId2"/>
              </a:rPr>
              <a:t>http://www.viniti.ru</a:t>
            </a:r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slider-journ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slider-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slider-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60887"/>
            <a:ext cx="91440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ИНИОН РАН</a:t>
            </a:r>
            <a:br>
              <a:rPr lang="ru-RU" b="1" dirty="0" smtClean="0"/>
            </a:br>
            <a:r>
              <a:rPr lang="en-US" dirty="0" smtClean="0"/>
              <a:t>http://inion.ru/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Институт научной информации по общественным наукам (ИНИОН) РАН создан в 1969 году на основе Фундаментальной библиотеки общественных наук </a:t>
            </a:r>
          </a:p>
          <a:p>
            <a:r>
              <a:rPr lang="ru-RU" dirty="0" smtClean="0"/>
              <a:t>Институт осуществляет: </a:t>
            </a:r>
          </a:p>
          <a:p>
            <a:pPr>
              <a:buNone/>
            </a:pPr>
            <a:r>
              <a:rPr lang="ru-RU" dirty="0" smtClean="0"/>
              <a:t>подготовку, издание и распространение научных работ аналитического, реферативного, библиографического и справочного характера в том числе журналов </a:t>
            </a:r>
            <a:r>
              <a:rPr lang="ru-RU" u="sng" dirty="0" smtClean="0">
                <a:hlinkClick r:id="rId2"/>
              </a:rPr>
              <a:t>«Россия и современный мир»</a:t>
            </a:r>
            <a:r>
              <a:rPr lang="ru-RU" dirty="0" smtClean="0"/>
              <a:t>, </a:t>
            </a:r>
            <a:r>
              <a:rPr lang="ru-RU" u="sng" dirty="0" smtClean="0">
                <a:hlinkClick r:id="rId3"/>
              </a:rPr>
              <a:t>«Актуальные проблемы Европы»</a:t>
            </a:r>
            <a:r>
              <a:rPr lang="ru-RU" dirty="0" smtClean="0"/>
              <a:t> и </a:t>
            </a:r>
            <a:r>
              <a:rPr lang="ru-RU" u="sng" dirty="0" smtClean="0">
                <a:hlinkClick r:id="rId4"/>
              </a:rPr>
              <a:t>«Политическая наука»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Список баз данных ИНИОН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052738"/>
          <a:ext cx="9143998" cy="7571232"/>
        </p:xfrm>
        <a:graphic>
          <a:graphicData uri="http://schemas.openxmlformats.org/drawingml/2006/table">
            <a:tbl>
              <a:tblPr/>
              <a:tblGrid>
                <a:gridCol w="476095"/>
                <a:gridCol w="396746"/>
                <a:gridCol w="2539176"/>
                <a:gridCol w="1159981"/>
                <a:gridCol w="1524000"/>
                <a:gridCol w="1524000"/>
                <a:gridCol w="235577"/>
                <a:gridCol w="1288423"/>
              </a:tblGrid>
              <a:tr h="25941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№№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База данных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Ведётся 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Объём (записей)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Дата пополнения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Добавлено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708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Тематические базы данных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База данных по экономике и демографии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1991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414 620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30.01.2019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29 790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64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База данных по государству и праву. Правоведение. Политология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1986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331 313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30.01.2019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34 251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51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База данных по истории, археологии и этнологии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533 632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30.01.2019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46 607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259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База данных по языкознанию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384 843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30.01.2019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31 380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389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База данных по литературоведению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431 782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30.01.2019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45 213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259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База данных по науковедению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324 559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30.01.2019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27 469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389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База данных по философии и социологии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1981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553 700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30.01.2019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62 531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259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9"/>
                        </a:rPr>
                        <a:t>База данных по религиоведению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1991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116 323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30.01.2019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17 651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259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0"/>
                        </a:rPr>
                        <a:t>Депонированные рукописи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1994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14 555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11.01.2010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259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1"/>
                        </a:rPr>
                        <a:t>База данных по востоковедению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1986–1993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12 000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 пополняется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51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2"/>
                        </a:rPr>
                        <a:t>Русская культура в мировом контексте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 пополняется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129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3"/>
                        </a:rPr>
                        <a:t>Редкая книга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1999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1 691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 Не пополняется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259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4"/>
                        </a:rPr>
                        <a:t>Гендерные исследования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8 968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 пополняется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  <a:tr h="389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5"/>
                        </a:rPr>
                        <a:t>База данных перемещенных книг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3 818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 пополняется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2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Библиотечные фонды ГПНТБ России </a:t>
            </a:r>
            <a:r>
              <a:rPr lang="en-US" dirty="0" smtClean="0"/>
              <a:t>http://www.gpntb.ru/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это более 8 </a:t>
            </a:r>
            <a:r>
              <a:rPr lang="ru-RU" dirty="0" err="1" smtClean="0"/>
              <a:t>млн</a:t>
            </a:r>
            <a:r>
              <a:rPr lang="ru-RU" dirty="0" smtClean="0"/>
              <a:t> единиц хранения отечественных и иностранных документов по естественным и техническим наукам, отраслям промышленности, экономике, экологии, шахматам, библиотековедению и научно-технической информации, а также смежным отраслям знаний.</a:t>
            </a:r>
          </a:p>
          <a:p>
            <a:r>
              <a:rPr lang="ru-RU" dirty="0" smtClean="0"/>
              <a:t>Для поиска необходимой литературы в ГПНТБ России создан единый электронный каталог, который содержит библиографические записи на все виды документов,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УДК - Универсальная десятичная классификация </a:t>
            </a:r>
            <a:br>
              <a:rPr lang="ru-RU" sz="2800" b="1" dirty="0" smtClean="0"/>
            </a:br>
            <a:r>
              <a:rPr lang="ru-RU" sz="2800" b="1" dirty="0" err="1" smtClean="0"/>
              <a:t>Universal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Decimal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Classification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используется более чем в 50 странах мира и является собственностью Международной федерации документации (МФД), отвечающей за дальнейшую разработку таблиц УДК, их состояние и издание. </a:t>
            </a:r>
          </a:p>
          <a:p>
            <a:pPr>
              <a:buNone/>
            </a:pPr>
            <a:r>
              <a:rPr lang="ru-RU" dirty="0" smtClean="0"/>
              <a:t>УДК необходим для:</a:t>
            </a:r>
          </a:p>
          <a:p>
            <a:pPr lvl="0"/>
            <a:r>
              <a:rPr lang="ru-RU" dirty="0" smtClean="0"/>
              <a:t>систематизации информации;</a:t>
            </a:r>
          </a:p>
          <a:p>
            <a:pPr lvl="0"/>
            <a:r>
              <a:rPr lang="ru-RU" dirty="0" smtClean="0"/>
              <a:t>поиска нужных сведений по конкретной теме;</a:t>
            </a:r>
          </a:p>
          <a:p>
            <a:pPr lvl="0"/>
            <a:r>
              <a:rPr lang="ru-RU" dirty="0" smtClean="0"/>
              <a:t>группировки новых статей, публикаций, книг по тематическим разделам.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РГБ </a:t>
            </a:r>
            <a:br>
              <a:rPr lang="ru-RU" b="1" dirty="0" smtClean="0"/>
            </a:br>
            <a:r>
              <a:rPr lang="en-US" b="1" dirty="0" smtClean="0"/>
              <a:t>https://www.rsl.ru/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Российская государственная библиотека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6866" name="Picture 2" descr="ÐÑÑÐ¾ÑÐ¸Ñ Ð Ð¾ÑÑÐ¸Ð¹ÑÐºÐ¾Ð¹ ÐÐ¾ÑÑÐ´Ð°ÑÑÑÐ²ÐµÐ½Ð½Ð¾Ð¹ Ð±Ð¸Ð±Ð»Ð¸Ð¾ÑÐµ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u="sng" dirty="0" smtClean="0">
                <a:hlinkClick r:id="rId2"/>
              </a:rPr>
              <a:t>НЭБ "</a:t>
            </a:r>
            <a:r>
              <a:rPr lang="ru-RU" u="sng" dirty="0" err="1" smtClean="0">
                <a:hlinkClick r:id="rId2"/>
              </a:rPr>
              <a:t>eLibrary</a:t>
            </a:r>
            <a:r>
              <a:rPr lang="ru-RU" u="sng" dirty="0" smtClean="0">
                <a:hlinkClick r:id="rId2"/>
              </a:rPr>
              <a:t>"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https://elibrary.ru/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крупнейшая в России электронная библиотека научных публикаций, обладающая богатыми возможностями поиска и анализа научной информации. Библиотека интегрирована с Российским индексом научного цитирования (РИНЦ) - созданным по заказу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бесплатным общедоступным инструментом измерения публикационной активности ученых и организаций.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8507" t="10286" r="5458" b="5142"/>
          <a:stretch>
            <a:fillRect/>
          </a:stretch>
        </p:blipFill>
        <p:spPr bwMode="auto">
          <a:xfrm>
            <a:off x="179512" y="332656"/>
            <a:ext cx="89644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hlinkClick r:id="rId2"/>
              </a:rPr>
              <a:t/>
            </a:r>
            <a:br>
              <a:rPr lang="ru-RU" b="1" u="sng" dirty="0" smtClean="0">
                <a:hlinkClick r:id="rId2"/>
              </a:rPr>
            </a:br>
            <a:r>
              <a:rPr lang="ru-RU" b="1" u="sng" dirty="0" smtClean="0">
                <a:hlinkClick r:id="rId2"/>
              </a:rPr>
              <a:t>http://www.gks.ru/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/>
              <a:t>государственная статистика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86044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Всероссийский центр изучения общественного мнения (ВЦИОМ)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Направления исследований:</a:t>
            </a:r>
          </a:p>
          <a:p>
            <a:pPr lvl="0"/>
            <a:r>
              <a:rPr lang="ru-RU" u="sng" dirty="0" smtClean="0">
                <a:hlinkClick r:id="rId2"/>
              </a:rPr>
              <a:t>Политические исследования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Социальные исследования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Маркетинговые исследования (партнер </a:t>
            </a:r>
            <a:r>
              <a:rPr lang="ru-RU" u="sng" dirty="0" err="1" smtClean="0">
                <a:hlinkClick r:id="rId4"/>
              </a:rPr>
              <a:t>Wanta</a:t>
            </a:r>
            <a:r>
              <a:rPr lang="ru-RU" u="sng" dirty="0" smtClean="0">
                <a:hlinkClick r:id="rId4"/>
              </a:rPr>
              <a:t> </a:t>
            </a:r>
            <a:r>
              <a:rPr lang="ru-RU" u="sng" dirty="0" err="1" smtClean="0">
                <a:hlinkClick r:id="rId4"/>
              </a:rPr>
              <a:t>group</a:t>
            </a:r>
            <a:r>
              <a:rPr lang="ru-RU" u="sng" dirty="0" smtClean="0">
                <a:hlinkClick r:id="rId4"/>
              </a:rPr>
              <a:t>)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Исследования брендов (партнер IFORS)</a:t>
            </a:r>
            <a:endParaRPr lang="ru-RU" dirty="0" smtClean="0"/>
          </a:p>
          <a:p>
            <a:pPr lvl="0"/>
            <a:r>
              <a:rPr lang="ru-RU" u="sng" dirty="0" err="1" smtClean="0">
                <a:hlinkClick r:id="rId6"/>
              </a:rPr>
              <a:t>MultiMedia</a:t>
            </a:r>
            <a:r>
              <a:rPr lang="ru-RU" u="sng" dirty="0" smtClean="0">
                <a:hlinkClick r:id="rId6"/>
              </a:rPr>
              <a:t> </a:t>
            </a:r>
            <a:r>
              <a:rPr lang="ru-RU" u="sng" dirty="0" err="1" smtClean="0">
                <a:hlinkClick r:id="rId6"/>
              </a:rPr>
              <a:t>Research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Экспертиза объектов интеллектуальной собственности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Финансы и страхование (партнер НАФИ)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Научные проекты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Автономная некоммерческая организация Аналитический Центр Юрия Левады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АНО Левада-Центр</a:t>
            </a:r>
            <a:r>
              <a:rPr lang="ru-RU" dirty="0" smtClean="0"/>
              <a:t> – российская негосударственная исследовательская организация. Центр регулярно проводит собственные и заказные социологические и маркетинговые исследования, применяя </a:t>
            </a:r>
            <a:r>
              <a:rPr lang="ru-RU" dirty="0" smtClean="0">
                <a:hlinkClick r:id="rId2"/>
              </a:rPr>
              <a:t>различные опросные методики</a:t>
            </a:r>
            <a:r>
              <a:rPr lang="ru-RU" dirty="0" smtClean="0"/>
              <a:t>.  Левада-Центр является одной из крупнейших исследовательских компаний в стране.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ЗАБГУ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Приобретенные электронные ресурсы:</a:t>
            </a:r>
          </a:p>
          <a:p>
            <a:pPr fontAlgn="base"/>
            <a:r>
              <a:rPr lang="ru-RU" b="1" u="sng" dirty="0" smtClean="0">
                <a:hlinkClick r:id="rId2"/>
              </a:rPr>
              <a:t>НЭБ "</a:t>
            </a:r>
            <a:r>
              <a:rPr lang="ru-RU" b="1" u="sng" dirty="0" err="1" smtClean="0">
                <a:hlinkClick r:id="rId2"/>
              </a:rPr>
              <a:t>eLibrary</a:t>
            </a:r>
            <a:r>
              <a:rPr lang="ru-RU" b="1" u="sng" dirty="0" smtClean="0">
                <a:hlinkClick r:id="rId2"/>
              </a:rPr>
              <a:t>"</a:t>
            </a:r>
            <a:endParaRPr lang="ru-RU" dirty="0" smtClean="0"/>
          </a:p>
          <a:p>
            <a:pPr fontAlgn="base"/>
            <a:r>
              <a:rPr lang="ru-RU" b="1" u="sng" dirty="0" smtClean="0">
                <a:hlinkClick r:id="rId3"/>
              </a:rPr>
              <a:t>ЭБС "</a:t>
            </a:r>
            <a:r>
              <a:rPr lang="ru-RU" b="1" u="sng" dirty="0" err="1" smtClean="0">
                <a:hlinkClick r:id="rId3"/>
              </a:rPr>
              <a:t>Юрайт</a:t>
            </a:r>
            <a:r>
              <a:rPr lang="ru-RU" b="1" u="sng" dirty="0" smtClean="0">
                <a:hlinkClick r:id="rId3"/>
              </a:rPr>
              <a:t>"</a:t>
            </a:r>
            <a:endParaRPr lang="ru-RU" dirty="0" smtClean="0"/>
          </a:p>
          <a:p>
            <a:pPr fontAlgn="base"/>
            <a:r>
              <a:rPr lang="ru-RU" b="1" u="sng" dirty="0" smtClean="0">
                <a:hlinkClick r:id="rId4"/>
              </a:rPr>
              <a:t>ЭБС "Лань"</a:t>
            </a:r>
            <a:endParaRPr lang="ru-RU" dirty="0" smtClean="0"/>
          </a:p>
          <a:p>
            <a:pPr fontAlgn="base"/>
            <a:r>
              <a:rPr lang="ru-RU" b="1" u="sng" dirty="0" smtClean="0">
                <a:hlinkClick r:id="rId5"/>
              </a:rPr>
              <a:t>ЭБС "Консультант Студента"</a:t>
            </a:r>
            <a:endParaRPr lang="ru-RU" dirty="0" smtClean="0"/>
          </a:p>
          <a:p>
            <a:pPr fontAlgn="base"/>
            <a:r>
              <a:rPr lang="ru-RU" b="1" u="sng" dirty="0" smtClean="0">
                <a:hlinkClick r:id="rId6"/>
              </a:rPr>
              <a:t>ЭБС "Троицкий Мост"</a:t>
            </a:r>
            <a:endParaRPr lang="ru-RU" dirty="0" smtClean="0"/>
          </a:p>
          <a:p>
            <a:pPr fontAlgn="base"/>
            <a:r>
              <a:rPr lang="ru-RU" b="1" u="sng" dirty="0" smtClean="0">
                <a:hlinkClick r:id="rId7"/>
              </a:rPr>
              <a:t>Электронная библиотека диссертаций "РГБ"</a:t>
            </a:r>
            <a:endParaRPr lang="ru-RU" dirty="0" smtClean="0"/>
          </a:p>
          <a:p>
            <a:endParaRPr lang="ru-RU" dirty="0" smtClean="0"/>
          </a:p>
          <a:p>
            <a:pPr fontAlgn="base"/>
            <a:r>
              <a:rPr lang="ru-RU" b="1" u="sng" dirty="0" smtClean="0">
                <a:hlinkClick r:id="rId8"/>
              </a:rPr>
              <a:t>Список периодических подписных изданий</a:t>
            </a:r>
            <a:endParaRPr lang="ru-RU" dirty="0" smtClean="0"/>
          </a:p>
          <a:p>
            <a:pPr fontAlgn="base"/>
            <a:r>
              <a:rPr lang="ru-RU" b="1" u="sng" dirty="0" smtClean="0">
                <a:hlinkClick r:id="rId9"/>
              </a:rPr>
              <a:t>Статистические издания</a:t>
            </a:r>
            <a:endParaRPr lang="ru-RU" dirty="0" smtClean="0"/>
          </a:p>
          <a:p>
            <a:pPr fontAlgn="base"/>
            <a:r>
              <a:rPr lang="ru-RU" b="1" u="sng" dirty="0" smtClean="0">
                <a:hlinkClick r:id="rId10"/>
              </a:rPr>
              <a:t>Газеты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библиотеки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400600"/>
          </a:xfrm>
        </p:spPr>
        <p:txBody>
          <a:bodyPr>
            <a:normAutofit fontScale="32500" lnSpcReduction="20000"/>
          </a:bodyPr>
          <a:lstStyle/>
          <a:p>
            <a:pPr fontAlgn="base">
              <a:buNone/>
            </a:pPr>
            <a:r>
              <a:rPr lang="ru-RU" sz="5500" b="1" u="sng" dirty="0" smtClean="0">
                <a:hlinkClick r:id="rId2"/>
              </a:rPr>
              <a:t>https://www.nlr.ru/</a:t>
            </a:r>
            <a:r>
              <a:rPr lang="ru-RU" sz="5500" dirty="0" smtClean="0"/>
              <a:t> - Российская национальная библиотека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3"/>
              </a:rPr>
              <a:t>https://www.prlib.ru/</a:t>
            </a:r>
            <a:r>
              <a:rPr lang="ru-RU" sz="5500" dirty="0" smtClean="0"/>
              <a:t> - Президентская библиотека им. Б.Н. Ельцина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4"/>
              </a:rPr>
              <a:t>http://rgdb.ru/</a:t>
            </a:r>
            <a:r>
              <a:rPr lang="ru-RU" sz="5500" dirty="0" smtClean="0"/>
              <a:t> - Российская государственная детская библиотека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5"/>
              </a:rPr>
              <a:t>http://www.rgub.ru/</a:t>
            </a:r>
            <a:r>
              <a:rPr lang="ru-RU" sz="5500" dirty="0" smtClean="0"/>
              <a:t> - Российская государственная библиотека для молодежи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6"/>
              </a:rPr>
              <a:t>http://libfl.ru/</a:t>
            </a:r>
            <a:r>
              <a:rPr lang="ru-RU" sz="5500" dirty="0" smtClean="0"/>
              <a:t> - Библиотека иностранной литературы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7"/>
              </a:rPr>
              <a:t>http://www.shpl.ru/</a:t>
            </a:r>
            <a:r>
              <a:rPr lang="ru-RU" sz="5500" dirty="0" smtClean="0"/>
              <a:t> - Государственная публичная историческая библиотека России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8"/>
              </a:rPr>
              <a:t>http://www.gnpbu.ru/</a:t>
            </a:r>
            <a:r>
              <a:rPr lang="ru-RU" sz="5500" dirty="0" smtClean="0"/>
              <a:t> - Государственная научная педагогическая библиотека им. Ушинского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9"/>
              </a:rPr>
              <a:t>http://liart.ru/ru/</a:t>
            </a:r>
            <a:r>
              <a:rPr lang="ru-RU" sz="5500" dirty="0" smtClean="0"/>
              <a:t> - Российская государственная библиотека по искусству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10"/>
              </a:rPr>
              <a:t>http://www.rasl.ru/</a:t>
            </a:r>
            <a:r>
              <a:rPr lang="ru-RU" sz="5500" dirty="0" smtClean="0"/>
              <a:t> - Библиотека Российской Академии наук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11"/>
              </a:rPr>
              <a:t>http://www.benran.ru/</a:t>
            </a:r>
            <a:r>
              <a:rPr lang="ru-RU" sz="5500" dirty="0" smtClean="0"/>
              <a:t> - Библиотека по естественным наукам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12"/>
              </a:rPr>
              <a:t>http://lib.sportedu.ru/</a:t>
            </a:r>
            <a:r>
              <a:rPr lang="ru-RU" sz="5500" dirty="0" smtClean="0"/>
              <a:t> - Центральная отраслевая библиотека по физической культуре и спорту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13"/>
              </a:rPr>
              <a:t>http://studentam.net/</a:t>
            </a:r>
            <a:r>
              <a:rPr lang="ru-RU" sz="5500" dirty="0" smtClean="0"/>
              <a:t> - Электронная библиотека учебников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14"/>
              </a:rPr>
              <a:t>http://www.zodchii.ws</a:t>
            </a:r>
            <a:r>
              <a:rPr lang="ru-RU" sz="5500" dirty="0" smtClean="0"/>
              <a:t> - Библиотека строительства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15"/>
              </a:rPr>
              <a:t>http://techlib.org</a:t>
            </a:r>
            <a:r>
              <a:rPr lang="ru-RU" sz="5500" dirty="0" smtClean="0"/>
              <a:t> - Библиотека технической литературы</a:t>
            </a:r>
          </a:p>
          <a:p>
            <a:pPr fontAlgn="base">
              <a:buNone/>
            </a:pPr>
            <a:r>
              <a:rPr lang="ru-RU" sz="5500" b="1" u="sng" dirty="0" smtClean="0">
                <a:hlinkClick r:id="rId16"/>
              </a:rPr>
              <a:t>http://rvb.ru/</a:t>
            </a:r>
            <a:r>
              <a:rPr lang="ru-RU" sz="5500" dirty="0" smtClean="0"/>
              <a:t> - Русская виртуальная библиотек</a:t>
            </a:r>
          </a:p>
          <a:p>
            <a:pPr>
              <a:buNone/>
            </a:pPr>
            <a:r>
              <a:rPr lang="ru-RU" sz="5500" b="1" dirty="0" smtClean="0"/>
              <a:t> </a:t>
            </a:r>
            <a:endParaRPr lang="ru-RU" sz="55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на практику № 2 . 10.11.2020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Найдите номер УДК по теме вашей ВКР (тему обязательно писать).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Найдите подходящие рубрики ГРНТИ по теме вашей ВКР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первичные и вторичные документы вы использовали при написании ВКР? (слайд 10 и 11)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Опишите одну (на ваш выбор) информационно-поисковую систему (слайд 14).Можно ли ее использовать для написания ВКР по </a:t>
            </a:r>
            <a:r>
              <a:rPr lang="ru-RU" smtClean="0"/>
              <a:t>магистерской диссертации? 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7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" cstate="print"/>
          <a:srcRect l="27945" t="28171" r="23907" b="7845"/>
          <a:stretch>
            <a:fillRect/>
          </a:stretch>
        </p:blipFill>
        <p:spPr bwMode="auto">
          <a:xfrm>
            <a:off x="251520" y="476672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Фрагмент УДК</a:t>
            </a:r>
            <a:br>
              <a:rPr lang="ru-RU" sz="2000" b="1" dirty="0" smtClean="0"/>
            </a:br>
            <a:r>
              <a:rPr lang="en-US" sz="2000" dirty="0" smtClean="0"/>
              <a:t> https://teacode.com/online/udc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692699"/>
          <a:ext cx="8568951" cy="5616621"/>
        </p:xfrm>
        <a:graphic>
          <a:graphicData uri="http://schemas.openxmlformats.org/drawingml/2006/table">
            <a:tbl>
              <a:tblPr/>
              <a:tblGrid>
                <a:gridCol w="936104"/>
                <a:gridCol w="5976664"/>
                <a:gridCol w="1656183"/>
              </a:tblGrid>
              <a:tr h="369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код УДК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число кодов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99"/>
                    </a:solidFill>
                  </a:tcPr>
                </a:tc>
              </a:tr>
              <a:tr h="1141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Наука в целом (информационные технологии - 004)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1082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5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Философия. Психология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740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5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Религия. Теология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993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798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Теория и методы общественных наук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428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798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31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Arial"/>
                          <a:ea typeface="Calibri"/>
                          <a:cs typeface="Times New Roman"/>
                        </a:rPr>
                        <a:t>Демография. Социология. Статистика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748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5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hlinkClick r:id="rId6"/>
                        </a:rPr>
                        <a:t>32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Arial"/>
                          <a:ea typeface="Calibri"/>
                          <a:cs typeface="Times New Roman"/>
                        </a:rPr>
                        <a:t>Политика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328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41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hlinkClick r:id="rId7"/>
                        </a:rPr>
                        <a:t>33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Экономика. Народное хозяйство. Экономические науки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2964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093296"/>
          <a:ext cx="9144001" cy="1018753"/>
        </p:xfrm>
        <a:graphic>
          <a:graphicData uri="http://schemas.openxmlformats.org/drawingml/2006/table">
            <a:tbl>
              <a:tblPr/>
              <a:tblGrid>
                <a:gridCol w="712926"/>
                <a:gridCol w="7301252"/>
                <a:gridCol w="921543"/>
                <a:gridCol w="208280"/>
              </a:tblGrid>
              <a:tr h="830158">
                <a:tc>
                  <a:txBody>
                    <a:bodyPr/>
                    <a:lstStyle/>
                    <a:p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126441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</a:tcPr>
                </a:tc>
              </a:tr>
              <a:tr h="9881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50" dirty="0">
                          <a:solidFill>
                            <a:srgbClr val="CC33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УДК научных статей и учебных пособий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УДК 338.28 </a:t>
            </a:r>
            <a:r>
              <a:rPr lang="ru-RU" dirty="0" smtClean="0"/>
              <a:t>Проектное управление  в  органах государственной  муниципальной власти: сущность, значение и современные тенденции</a:t>
            </a:r>
          </a:p>
          <a:p>
            <a:pPr>
              <a:buNone/>
            </a:pPr>
            <a:r>
              <a:rPr lang="ru-RU" b="1" dirty="0" smtClean="0"/>
              <a:t>УДК  316.346.32-053.9</a:t>
            </a:r>
            <a:r>
              <a:rPr lang="ru-RU" dirty="0" smtClean="0"/>
              <a:t>      Социально-культурная деятельность пожилых  людей как способ социальной интеграции и адаптации            </a:t>
            </a:r>
          </a:p>
          <a:p>
            <a:pPr>
              <a:buNone/>
            </a:pPr>
            <a:r>
              <a:rPr lang="ru-RU" b="1" dirty="0" smtClean="0"/>
              <a:t>УДК</a:t>
            </a:r>
            <a:r>
              <a:rPr lang="ru-RU" dirty="0" smtClean="0"/>
              <a:t> </a:t>
            </a:r>
            <a:r>
              <a:rPr lang="ru-RU" b="1" dirty="0" smtClean="0"/>
              <a:t>330.075-38</a:t>
            </a:r>
            <a:r>
              <a:rPr lang="ru-RU" dirty="0" smtClean="0"/>
              <a:t>  Теория организации: учебное пособие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solidFill>
            <a:srgbClr val="00B050"/>
          </a:solidFill>
        </p:spPr>
        <p:txBody>
          <a:bodyPr/>
          <a:lstStyle/>
          <a:p>
            <a:r>
              <a:rPr lang="ru-RU" dirty="0" smtClean="0"/>
              <a:t>ГРНТИ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Государственный рубрикатор научно-технической информации представляет собой универсальную иерархическую классификацию областей знания, принятую для систематизации всего потока научно-технической информации. На основе Рубрикатора построена система локальных (отраслевых, тематических, проблемных) рубрикаторов в органах научно-технической информации.</a:t>
            </a:r>
          </a:p>
          <a:p>
            <a:pPr algn="just"/>
            <a:r>
              <a:rPr lang="ru-RU" dirty="0" smtClean="0"/>
              <a:t>ВСЕГО 90 РУБРИК, КАЖДАЯ ПОДРАЗДЕЛЯТЕСЯ НА ПОДРАЗДЕЛЫ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http://grnti.ru/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7617" r="49109" b="12286"/>
          <a:stretch>
            <a:fillRect/>
          </a:stretch>
        </p:blipFill>
        <p:spPr bwMode="auto">
          <a:xfrm>
            <a:off x="0" y="1196752"/>
            <a:ext cx="88204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11.01 общие вопросы полит наук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6119" t="40286" r="50562" b="4286"/>
          <a:stretch>
            <a:fillRect/>
          </a:stretch>
        </p:blipFill>
        <p:spPr bwMode="auto">
          <a:xfrm>
            <a:off x="611560" y="1340768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b="1" dirty="0" smtClean="0"/>
              <a:t>Виды научных документов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Научным документом называют носитель, на котором зафиксированы научные данные или научно-техническая информация с обязательной ссылкой на то, где, кем и когда он был создан</a:t>
            </a:r>
          </a:p>
          <a:p>
            <a:pPr hangingPunct="0">
              <a:buNone/>
            </a:pPr>
            <a:r>
              <a:rPr lang="ru-RU" b="1" dirty="0" smtClean="0"/>
              <a:t>Различают</a:t>
            </a:r>
            <a:r>
              <a:rPr lang="ru-RU" dirty="0" smtClean="0"/>
              <a:t> </a:t>
            </a:r>
          </a:p>
          <a:p>
            <a:pPr hangingPunct="0">
              <a:buNone/>
            </a:pPr>
            <a:r>
              <a:rPr lang="ru-RU" dirty="0" smtClean="0"/>
              <a:t>- текстовые научные документы (книги, журналы, отчеты и т.д.),  </a:t>
            </a:r>
          </a:p>
          <a:p>
            <a:pPr hangingPunct="0">
              <a:buNone/>
            </a:pPr>
            <a:r>
              <a:rPr lang="ru-RU" dirty="0" smtClean="0"/>
              <a:t>- графические (чертежи, схемы, диаграммы), </a:t>
            </a:r>
          </a:p>
          <a:p>
            <a:pPr hangingPunct="0">
              <a:buNone/>
            </a:pPr>
            <a:r>
              <a:rPr lang="ru-RU" dirty="0" smtClean="0"/>
              <a:t>- аудиовизуальные (звукозаписи, кино- и видеофильмы), </a:t>
            </a:r>
          </a:p>
          <a:p>
            <a:pPr hangingPunct="0">
              <a:buNone/>
            </a:pPr>
            <a:r>
              <a:rPr lang="ru-RU" dirty="0" smtClean="0"/>
              <a:t>- электронные (записи на электронных носителях, информация в компьютерных сетях).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1124</Words>
  <Application>Microsoft Office PowerPoint</Application>
  <PresentationFormat>Экран (4:3)</PresentationFormat>
  <Paragraphs>285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УДК, ГРНТИ  Виды научных документов</vt:lpstr>
      <vt:lpstr>УДК - Универсальная десятичная классификация  Universal Decimal Classification  </vt:lpstr>
      <vt:lpstr>Презентация PowerPoint</vt:lpstr>
      <vt:lpstr>Фрагмент УДК  https://teacode.com/online/udc</vt:lpstr>
      <vt:lpstr>Примеры УДК научных статей и учебных пособий</vt:lpstr>
      <vt:lpstr>ГРНТИ</vt:lpstr>
      <vt:lpstr>http://grnti.ru/</vt:lpstr>
      <vt:lpstr>11.01 общие вопросы полит наук </vt:lpstr>
      <vt:lpstr>Виды научных документов</vt:lpstr>
      <vt:lpstr>Виды научных документов</vt:lpstr>
      <vt:lpstr>Презентация PowerPoint</vt:lpstr>
      <vt:lpstr>Классификация печатных источников информации</vt:lpstr>
      <vt:lpstr>Презентация PowerPoint</vt:lpstr>
      <vt:lpstr>Информационно-поисковые системы </vt:lpstr>
      <vt:lpstr>Презентация PowerPoint</vt:lpstr>
      <vt:lpstr>Презентация PowerPoint</vt:lpstr>
      <vt:lpstr>ИНИОН РАН http://inion.ru/</vt:lpstr>
      <vt:lpstr>Список баз данных ИНИОН </vt:lpstr>
      <vt:lpstr>Библиотечные фонды ГПНТБ России http://www.gpntb.ru/</vt:lpstr>
      <vt:lpstr> РГБ  https://www.rsl.ru/ Российская государственная библиотека </vt:lpstr>
      <vt:lpstr>НЭБ "eLibrary" https://elibrary.ru/</vt:lpstr>
      <vt:lpstr>Презентация PowerPoint</vt:lpstr>
      <vt:lpstr> http://www.gks.ru/ государственная статистика </vt:lpstr>
      <vt:lpstr>Всероссийский центр изучения общественного мнения (ВЦИОМ) </vt:lpstr>
      <vt:lpstr> Автономная некоммерческая организация Аналитический Центр Юрия Левады </vt:lpstr>
      <vt:lpstr> ЗАБГУ </vt:lpstr>
      <vt:lpstr>Другие библиотеки</vt:lpstr>
      <vt:lpstr>Задание на практику № 2 . 10.11.2020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УДК, ГРНТИ</dc:title>
  <dc:creator>User</dc:creator>
  <cp:lastModifiedBy>user</cp:lastModifiedBy>
  <cp:revision>15</cp:revision>
  <dcterms:created xsi:type="dcterms:W3CDTF">2019-02-21T23:18:36Z</dcterms:created>
  <dcterms:modified xsi:type="dcterms:W3CDTF">2020-11-05T07:57:53Z</dcterms:modified>
</cp:coreProperties>
</file>