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61" r:id="rId4"/>
    <p:sldId id="262" r:id="rId5"/>
    <p:sldId id="270" r:id="rId6"/>
    <p:sldId id="263" r:id="rId7"/>
    <p:sldId id="271" r:id="rId8"/>
    <p:sldId id="264" r:id="rId9"/>
    <p:sldId id="265" r:id="rId10"/>
    <p:sldId id="273" r:id="rId11"/>
    <p:sldId id="274" r:id="rId12"/>
    <p:sldId id="272" r:id="rId13"/>
    <p:sldId id="266" r:id="rId14"/>
    <p:sldId id="275" r:id="rId15"/>
    <p:sldId id="276" r:id="rId16"/>
    <p:sldId id="278" r:id="rId17"/>
    <p:sldId id="279" r:id="rId18"/>
    <p:sldId id="280" r:id="rId19"/>
    <p:sldId id="281" r:id="rId20"/>
    <p:sldId id="282" r:id="rId21"/>
    <p:sldId id="28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DA6E8-8C5D-4D9C-B393-AAF18667CE3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31AC3-1D43-488C-A60B-83D978F20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5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Повествует, что по мнению автора наиболее ценно и применимо</a:t>
            </a:r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8A409A-7888-44A9-B726-9CE24A8F2C98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konferencii.ru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hildandsociety.ru/ojs/index.php/cas/about/submissions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Виды научных публикаций</a:t>
            </a:r>
          </a:p>
          <a:p>
            <a:pPr algn="ctr">
              <a:buNone/>
            </a:pPr>
            <a:endParaRPr lang="ru-RU" sz="4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Методика </a:t>
            </a:r>
            <a:r>
              <a:rPr lang="ru-RU" sz="4400" b="1" dirty="0" smtClean="0">
                <a:solidFill>
                  <a:srgbClr val="FF0000"/>
                </a:solidFill>
              </a:rPr>
              <a:t>написания научной статьи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07504" y="1"/>
            <a:ext cx="8928992" cy="22048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b="1" dirty="0">
              <a:latin typeface="Georgia" pitchFamily="18" charset="0"/>
            </a:endParaRPr>
          </a:p>
        </p:txBody>
      </p:sp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317500" y="3357563"/>
            <a:ext cx="8647113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100" b="1" dirty="0" smtClean="0">
                <a:latin typeface="Times New Roman" pitchFamily="18" charset="0"/>
                <a:cs typeface="Times New Roman" pitchFamily="18" charset="0"/>
              </a:rPr>
              <a:t>Аннотация статьи</a:t>
            </a:r>
            <a:r>
              <a:rPr lang="ru-RU" altLang="ru-RU" sz="3100" b="1" dirty="0" smtClean="0"/>
              <a:t> - </a:t>
            </a:r>
            <a:r>
              <a:rPr lang="ru-RU" sz="3100" dirty="0" smtClean="0"/>
              <a:t>краткое описание основного содержания статьи. В ней раскрываются конкретные результаты</a:t>
            </a:r>
            <a:r>
              <a:rPr lang="ru-RU" sz="3100" dirty="0"/>
              <a:t>.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altLang="ru-RU" sz="3200" b="1" dirty="0" smtClean="0">
                <a:solidFill>
                  <a:srgbClr val="FF0000"/>
                </a:solidFill>
              </a:rPr>
              <a:t>Образец</a:t>
            </a:r>
            <a:r>
              <a:rPr lang="ru-RU" sz="3200" dirty="0" smtClean="0"/>
              <a:t> </a:t>
            </a:r>
            <a:r>
              <a:rPr lang="ru-RU" sz="2800" dirty="0" smtClean="0"/>
              <a:t>«</a:t>
            </a:r>
            <a:r>
              <a:rPr lang="ru-RU" sz="2800" b="1" dirty="0" smtClean="0"/>
              <a:t>СОЦИАЛЬНО-КУЛЬТУРНАЯ ДЕЯТЕЛЬНОСТЬ ПОЖИЛЫХ ЛЮДЕЙ КАК СПОСОБ  ИНТЕГРАЦИИ И АДАПТАЦИИ В СОВРЕМЕННОМ ОБЩЕСТВЕ </a:t>
            </a:r>
            <a:r>
              <a:rPr lang="ru-RU" altLang="ru-RU" sz="3200" b="1" dirty="0" smtClean="0"/>
              <a:t/>
            </a:r>
            <a:br>
              <a:rPr lang="ru-RU" altLang="ru-RU" sz="3200" b="1" dirty="0" smtClean="0"/>
            </a:br>
            <a: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  <a:t>Аннотация. </a:t>
            </a:r>
            <a:r>
              <a:rPr lang="ru-RU" sz="2700" dirty="0" smtClean="0"/>
              <a:t>В статье на основе теоретического и эмпирического материала определены и доказаны положения активной адаптации в пожилом возрасте посредством социально-культурной деятельности. Определены факторы и механизмы социальной интеграции пожилых людей в обществе </a:t>
            </a:r>
            <a:br>
              <a:rPr lang="ru-RU" sz="2700" dirty="0" smtClean="0"/>
            </a:br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>Ключевые </a:t>
            </a:r>
            <a: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  <a:t>слова  (5-10): </a:t>
            </a:r>
            <a:r>
              <a:rPr lang="ru-RU" sz="2700" dirty="0"/>
              <a:t>пожилые люди, социальная адаптация, социальная интеграция, социально-культурная деятельность, духовность</a:t>
            </a:r>
            <a:r>
              <a:rPr lang="ru-RU" sz="3200" dirty="0"/>
              <a:t>. 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endParaRPr lang="ru-RU" alt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113925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90872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 smtClean="0"/>
              <a:t>Для реферируемых журналов РФ и зарубежных журналов  </a:t>
            </a:r>
            <a:br>
              <a:rPr lang="ru-RU" sz="2000" b="1" dirty="0" smtClean="0"/>
            </a:br>
            <a:r>
              <a:rPr lang="ru-RU" sz="2000" b="1" dirty="0" smtClean="0"/>
              <a:t>аннотация должна содержать 100-250 слов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300" b="1" dirty="0"/>
              <a:t>ПРИОРИТЕТЫ СОЦИАЛЬНОЙ ПОЛИТИКИ В УСЛОВИЯХ СТАРЕНИЯ НАСЕЛЕНИЯ: СПЕЦИФИКА РОССИИ, КНР, </a:t>
            </a:r>
            <a:r>
              <a:rPr lang="ru-RU" sz="4300" b="1" dirty="0" smtClean="0"/>
              <a:t>США</a:t>
            </a:r>
          </a:p>
          <a:p>
            <a:pPr marL="0" indent="0">
              <a:buNone/>
            </a:pPr>
            <a:endParaRPr lang="ru-RU" sz="4300" b="1" dirty="0"/>
          </a:p>
          <a:p>
            <a:pPr marL="0" indent="0">
              <a:buNone/>
            </a:pPr>
            <a:r>
              <a:rPr lang="ru-RU" sz="4300" b="1" dirty="0"/>
              <a:t>Аннотация.</a:t>
            </a:r>
          </a:p>
          <a:p>
            <a:pPr marL="0" indent="0">
              <a:buNone/>
            </a:pPr>
            <a:r>
              <a:rPr lang="ru-RU" sz="4000" dirty="0"/>
              <a:t>В статье рассматривается специфика методов социальной политики по отношению к пожилому населению различных стран: России, Китая, США. Предлагается ретроспективный обзор теоретических разработок зарубежных и отечественных исследователей проблем «старшего поколения» с середины </a:t>
            </a:r>
            <a:r>
              <a:rPr lang="en-US" sz="4000" dirty="0"/>
              <a:t>XX</a:t>
            </a:r>
            <a:r>
              <a:rPr lang="ru-RU" sz="4000" dirty="0"/>
              <a:t> века до современности. Обзор представлен в рамках двух подходов: «подхода развития» и «подхода заботы», не противоречащих, а взаимодополняющих друг друга.</a:t>
            </a:r>
          </a:p>
          <a:p>
            <a:pPr marL="0" indent="0">
              <a:buNone/>
            </a:pPr>
            <a:r>
              <a:rPr lang="ru-RU" sz="4000" dirty="0"/>
              <a:t>На основании проведенных авторских социологических исследований разработана классификация пожилых людей в России их отношению к трудовой деятельности и степени активности, которая включающая девять групп, из которых четыре группы активны, трудятся и будут работать в ближайшее время, две – не работают, но активны в поисках работы, и три группы не желают участвовать в трудовой деятельности. Предложенная классификация может быть использована при разработке социальной политики по отношению к пожилому населению на местном, региональном уровне при выборе конкретных методов и инструментов для принятия эффективных управленческих решений, для разработки целевых, адресных социальных программ и проектов.</a:t>
            </a:r>
          </a:p>
          <a:p>
            <a:pPr marL="0" indent="0">
              <a:buNone/>
            </a:pPr>
            <a:r>
              <a:rPr lang="ru-RU" sz="4000" dirty="0"/>
              <a:t>На материалах России, Китая и США показан глобальный характер проблемы старения. Рассмотрена специфика приоритетов социальной политики по отношению к «старшему поколению» для трех стран, стремящихся к мировому лидерству. </a:t>
            </a:r>
          </a:p>
          <a:p>
            <a:pPr marL="0" indent="0">
              <a:buNone/>
            </a:pPr>
            <a:r>
              <a:rPr lang="ru-RU" sz="4000" dirty="0"/>
              <a:t>Выявленные особенности  социальной политики в отношении  пожилых людей рассматриваемых странах определяются уровнем их экономического развития, социально-политическим устройством, национально-культурными факторами. Вместе с тем определены общие тенденции. Во-первых, государства признают  необратимость демографического старения и необходимости смены приоритетов социальной политики и формирования механизмов их реализации. Во-вторых, при разработке и осуществлении социальной политики  учитывается неоднородность группы пожилых людей и это отражается на развитии новых и традиционных форм поддержки, защиты и обслуживания пожилого населения. В третьих, во всех странах (в большей или меньшей степени) приоритеты в осуществлении социальной политики сдвигаются в сторону «подхода развития», активной интеграции пожилых, но при этом не исключается «подход заботы». </a:t>
            </a:r>
          </a:p>
          <a:p>
            <a:pPr marL="0" indent="0">
              <a:buNone/>
            </a:pPr>
            <a:r>
              <a:rPr lang="ru-RU" sz="4000" dirty="0"/>
              <a:t>Основными методами в осуществлении социальной политики являются программно-целевой и проектный метод, страхование, государственно-частное партнерство.</a:t>
            </a:r>
          </a:p>
          <a:p>
            <a:pPr marL="0" indent="0">
              <a:buNone/>
            </a:pPr>
            <a:r>
              <a:rPr lang="ru-RU" sz="4000" dirty="0"/>
              <a:t>Старение как социальный феномен вызывает противоречивые социально-экономические последствия. С одной стороны, очевидны позитивные моменты: появление новых видов деятельности и профессий,  развитие отраслей экономики, связанных с обслуживанием пожилых и старых людей, расширение коммуникационных взаимодействий с другими возрастными стратами. С другой стороны, негативные характеристики связаны с демографической нагрузкой, ростом пенсионных выплат, значительными инфраструктурными преобразованиями и  политике стран в целом.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4300" b="1" dirty="0"/>
              <a:t>Ключевые слова: демографическое старение, социальные процессы, социальная политика, Россия, Китай, США.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489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В статье используется  </a:t>
            </a:r>
            <a:r>
              <a:rPr lang="ru-RU" b="1" dirty="0"/>
              <a:t>н</a:t>
            </a:r>
            <a:r>
              <a:rPr lang="ru-RU" b="1" dirty="0" smtClean="0"/>
              <a:t>аучный стиль изложения: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Точный, полный, строгий, логически-последовательный, насыщенный терминами (15-20 %)</a:t>
            </a:r>
          </a:p>
          <a:p>
            <a:r>
              <a:rPr lang="ru-RU" dirty="0" smtClean="0"/>
              <a:t>Содержит ссылки, цитаты, дискуссии с другими учеными</a:t>
            </a:r>
          </a:p>
          <a:p>
            <a:r>
              <a:rPr lang="ru-RU" dirty="0" smtClean="0"/>
              <a:t>Устойчивые речевые обороты </a:t>
            </a:r>
          </a:p>
          <a:p>
            <a:r>
              <a:rPr lang="ru-RU" dirty="0" smtClean="0"/>
              <a:t>Употребление местоимений: </a:t>
            </a:r>
            <a:r>
              <a:rPr lang="ru-RU" alt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мы, наш, </a:t>
            </a:r>
            <a:r>
              <a:rPr lang="ru-RU" alt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наши</a:t>
            </a:r>
            <a:r>
              <a:rPr lang="ru-RU" alt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Запрещается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употреблять местоимения: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я, моя, мое 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471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Этические принципы автора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Автор представляет рукопись, свидетельствующую о личном участии в разработке данной темы. Автор, с которым ведется переписка по поводу публикации, отвечает за то, чтобы были указаны все соавторы, а также за то, чтобы все соавторы увидели и одобрили финальную версию статьи и согласились передать её для публикации в  журнал.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Автор не использует материал, представляющий собой плагиат. Если авторы использовали чьи-либо работы и/или слова, то они должны соответствующим образом быть процитированы.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Автор обязуется не публиковать представленную рукопись в других изданиях, уведомлять редакцию о передаче в другое издание.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Автор имеет право отозвать статью на любом этапе её рассмотрения с обязательным уведомлением редакции.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Автор обязан соблюдать требования к оформлению рукописи</a:t>
            </a:r>
            <a:r>
              <a:rPr lang="ru-RU" b="1" dirty="0" smtClean="0"/>
              <a:t> </a:t>
            </a:r>
            <a:r>
              <a:rPr lang="ru-RU" dirty="0" smtClean="0"/>
              <a:t>(см.  сайт журнала).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 обнаружении значительной ошибки или неточности в публикуемой работе, автор обязан уведомить редактора об этом и сотрудничать по поводу исправления.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Клевета и оскорбительные высказывания в отношении иных авторов и изданий недопустимы.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68313" y="2349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Источники используемой литературы перечисляются в алфавитном порядке и должны быть оформлены в соответствии с ГОСТ</a:t>
            </a:r>
          </a:p>
        </p:txBody>
      </p:sp>
    </p:spTree>
    <p:extLst>
      <p:ext uri="{BB962C8B-B14F-4D97-AF65-F5344CB8AC3E}">
        <p14:creationId xmlns:p14="http://schemas.microsoft.com/office/powerpoint/2010/main" val="385772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185738" y="2781300"/>
            <a:ext cx="859155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altLang="ru-RU" sz="3600" dirty="0" err="1" smtClean="0">
                <a:latin typeface="Times New Roman" pitchFamily="18" charset="0"/>
                <a:cs typeface="Times New Roman" pitchFamily="18" charset="0"/>
              </a:rPr>
              <a:t>Гнатышина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 Е.А. </a:t>
            </a:r>
            <a:r>
              <a:rPr lang="ru-RU" altLang="ru-RU" sz="3600" dirty="0" err="1" smtClean="0">
                <a:latin typeface="Times New Roman" pitchFamily="18" charset="0"/>
                <a:cs typeface="Times New Roman" pitchFamily="18" charset="0"/>
              </a:rPr>
              <a:t>Компетентностно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- ориентированное управление подготовкой педагогов профессионального обучения: </a:t>
            </a:r>
            <a:r>
              <a:rPr lang="ru-RU" alt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монография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Текст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altLang="ru-RU" sz="3600" dirty="0" err="1" smtClean="0">
                <a:latin typeface="Times New Roman" pitchFamily="18" charset="0"/>
                <a:cs typeface="Times New Roman" pitchFamily="18" charset="0"/>
              </a:rPr>
              <a:t>Е.А.Гнатышина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. – СПб.: Кн. дом, 2008. – 424 с.</a:t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Евплова Е.В. Этапы формирования конкурентоспособности будущего специалиста [Текст] / Е.В. Евплова // Высшее образование в России. – 2011. – № 4. – С. 156–158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5400" dirty="0" smtClean="0"/>
              <a:t/>
            </a:r>
            <a:br>
              <a:rPr lang="ru-RU" altLang="ru-RU" sz="5400" dirty="0" smtClean="0"/>
            </a:br>
            <a:endParaRPr lang="ru-RU" altLang="ru-RU" dirty="0" smtClean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366713" y="115888"/>
            <a:ext cx="8229600" cy="8651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latin typeface="Georgia" pitchFamily="18" charset="0"/>
              </a:rPr>
              <a:t>Образец книги и журнала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01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3"/>
          <p:cNvSpPr txBox="1">
            <a:spLocks noChangeArrowheads="1"/>
          </p:cNvSpPr>
          <p:nvPr/>
        </p:nvSpPr>
        <p:spPr bwMode="auto">
          <a:xfrm>
            <a:off x="684213" y="476250"/>
            <a:ext cx="7848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3. Евплова Е.В. Комплекс моделей по формированию личностной конкурентоспособности будущего педагога профессионального обучения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[Электронный ресурс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] / Е.В. Евплова // Теория и практика общественного развития. – 2012. – № 1. – </a:t>
            </a:r>
            <a:r>
              <a:rPr lang="ru-RU" alt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Режим доступа: http://www.teoria-practica.ru/-1-2012/pedagogics/evplova.pdf. – </a:t>
            </a:r>
            <a:r>
              <a:rPr lang="ru-RU" altLang="ru-RU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Загл</a:t>
            </a:r>
            <a:r>
              <a:rPr lang="ru-RU" alt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 экрана </a:t>
            </a:r>
          </a:p>
        </p:txBody>
      </p:sp>
    </p:spTree>
    <p:extLst>
      <p:ext uri="{BB962C8B-B14F-4D97-AF65-F5344CB8AC3E}">
        <p14:creationId xmlns:p14="http://schemas.microsoft.com/office/powerpoint/2010/main" val="40228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79388" y="1628775"/>
            <a:ext cx="858996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altLang="ru-RU" sz="4800" smtClean="0">
                <a:latin typeface="Times New Roman" pitchFamily="18" charset="0"/>
                <a:cs typeface="Times New Roman" pitchFamily="18" charset="0"/>
              </a:rPr>
              <a:t>Таблица1</a:t>
            </a:r>
            <a:r>
              <a:rPr lang="ru-RU" altLang="ru-RU" sz="5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54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5400" smtClean="0"/>
              <a:t/>
            </a:r>
            <a:br>
              <a:rPr lang="ru-RU" altLang="ru-RU" sz="5400" smtClean="0"/>
            </a:br>
            <a:endParaRPr lang="ru-RU" altLang="ru-RU" smtClean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371475" y="115888"/>
            <a:ext cx="8593138" cy="8651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latin typeface="Georgia" pitchFamily="18" charset="0"/>
              </a:rPr>
              <a:t>Оформление таблиц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1793875" y="1897063"/>
            <a:ext cx="568801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400" b="1">
                <a:latin typeface="Times New Roman" pitchFamily="18" charset="0"/>
                <a:cs typeface="Times New Roman" pitchFamily="18" charset="0"/>
              </a:rPr>
              <a:t>Название таблицы</a:t>
            </a:r>
          </a:p>
          <a:p>
            <a:pPr algn="ctr"/>
            <a:endParaRPr lang="ru-RU" altLang="ru-RU" sz="44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571326"/>
              </p:ext>
            </p:extLst>
          </p:nvPr>
        </p:nvGraphicFramePr>
        <p:xfrm>
          <a:off x="184150" y="2638425"/>
          <a:ext cx="8569326" cy="1763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442"/>
                <a:gridCol w="2856442"/>
                <a:gridCol w="2856442"/>
              </a:tblGrid>
              <a:tr h="64789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07" marB="45707"/>
                </a:tc>
              </a:tr>
              <a:tr h="111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</a:t>
                      </a:r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</a:t>
                      </a:r>
                    </a:p>
                    <a:p>
                      <a:endParaRPr lang="ru-RU" sz="1800" dirty="0"/>
                    </a:p>
                  </a:txBody>
                  <a:tcPr marL="91444" marR="91444" marT="45707" marB="45707"/>
                </a:tc>
              </a:tr>
            </a:tbl>
          </a:graphicData>
        </a:graphic>
      </p:graphicFrame>
      <p:sp>
        <p:nvSpPr>
          <p:cNvPr id="38931" name="TextBox 7"/>
          <p:cNvSpPr txBox="1">
            <a:spLocks noChangeArrowheads="1"/>
          </p:cNvSpPr>
          <p:nvPr/>
        </p:nvSpPr>
        <p:spPr bwMode="auto">
          <a:xfrm>
            <a:off x="204788" y="4378325"/>
            <a:ext cx="8939212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забывайте делать ссылку на таблицу по тексту. </a:t>
            </a:r>
            <a:r>
              <a:rPr lang="ru-RU" altLang="ru-RU" sz="2600" i="1" dirty="0">
                <a:latin typeface="Times New Roman" pitchFamily="18" charset="0"/>
                <a:cs typeface="Times New Roman" pitchFamily="18" charset="0"/>
              </a:rPr>
              <a:t>Например: … (табл. 1).</a:t>
            </a:r>
          </a:p>
          <a:p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В оформлении таблиц используется </a:t>
            </a:r>
            <a:r>
              <a:rPr lang="ru-RU" altLang="ru-RU" sz="2600" b="1" dirty="0">
                <a:latin typeface="Times New Roman" pitchFamily="18" charset="0"/>
                <a:cs typeface="Times New Roman" pitchFamily="18" charset="0"/>
              </a:rPr>
              <a:t>12 шрифт, 1 интервал. 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Абзацные отступы </a:t>
            </a:r>
            <a:r>
              <a:rPr lang="ru-RU" altLang="ru-RU" sz="2600" b="1" dirty="0">
                <a:latin typeface="Times New Roman" pitchFamily="18" charset="0"/>
                <a:cs typeface="Times New Roman" pitchFamily="18" charset="0"/>
              </a:rPr>
              <a:t>не используются</a:t>
            </a:r>
          </a:p>
        </p:txBody>
      </p:sp>
    </p:spTree>
    <p:extLst>
      <p:ext uri="{BB962C8B-B14F-4D97-AF65-F5344CB8AC3E}">
        <p14:creationId xmlns:p14="http://schemas.microsoft.com/office/powerpoint/2010/main" val="28113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204788" y="115888"/>
            <a:ext cx="8759825" cy="12969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latin typeface="Georgia" pitchFamily="18" charset="0"/>
              </a:rPr>
              <a:t>Оформление рисунков/диаграмм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39939" name="TextBox 7"/>
          <p:cNvSpPr txBox="1">
            <a:spLocks noChangeArrowheads="1"/>
          </p:cNvSpPr>
          <p:nvPr/>
        </p:nvSpPr>
        <p:spPr bwMode="auto">
          <a:xfrm>
            <a:off x="204788" y="5300663"/>
            <a:ext cx="8939212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600">
                <a:latin typeface="Times New Roman" pitchFamily="18" charset="0"/>
                <a:cs typeface="Times New Roman" pitchFamily="18" charset="0"/>
              </a:rPr>
              <a:t>В названии рисунка</a:t>
            </a:r>
            <a:r>
              <a:rPr lang="ru-RU" altLang="ru-RU" sz="2600" b="1">
                <a:latin typeface="Times New Roman" pitchFamily="18" charset="0"/>
                <a:cs typeface="Times New Roman" pitchFamily="18" charset="0"/>
              </a:rPr>
              <a:t> точка не ставятся</a:t>
            </a:r>
          </a:p>
          <a:p>
            <a:r>
              <a:rPr lang="ru-RU" altLang="ru-RU" sz="2600">
                <a:latin typeface="Times New Roman" pitchFamily="18" charset="0"/>
                <a:cs typeface="Times New Roman" pitchFamily="18" charset="0"/>
              </a:rPr>
              <a:t>Не забывайте делать ссылку на рисунок по тексту. </a:t>
            </a:r>
            <a:r>
              <a:rPr lang="ru-RU" altLang="ru-RU" sz="2600" i="1">
                <a:latin typeface="Times New Roman" pitchFamily="18" charset="0"/>
                <a:cs typeface="Times New Roman" pitchFamily="18" charset="0"/>
              </a:rPr>
              <a:t>Например: … (рис. 1).</a:t>
            </a:r>
          </a:p>
        </p:txBody>
      </p:sp>
      <p:graphicFrame>
        <p:nvGraphicFramePr>
          <p:cNvPr id="39940" name="Диаграмма 3"/>
          <p:cNvGraphicFramePr>
            <a:graphicFrameLocks/>
          </p:cNvGraphicFramePr>
          <p:nvPr/>
        </p:nvGraphicFramePr>
        <p:xfrm>
          <a:off x="1928813" y="1577975"/>
          <a:ext cx="5573712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r:id="rId3" imgW="5578323" imgH="2981202" progId="Excel.Sheet.8">
                  <p:embed/>
                </p:oleObj>
              </mc:Choice>
              <mc:Fallback>
                <p:oleObj r:id="rId3" imgW="5578323" imgH="298120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1577975"/>
                        <a:ext cx="5573712" cy="298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12700" y="4425950"/>
            <a:ext cx="914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Рис. 1. Название</a:t>
            </a:r>
          </a:p>
        </p:txBody>
      </p:sp>
    </p:spTree>
    <p:extLst>
      <p:ext uri="{BB962C8B-B14F-4D97-AF65-F5344CB8AC3E}">
        <p14:creationId xmlns:p14="http://schemas.microsoft.com/office/powerpoint/2010/main" val="344857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204788" y="115888"/>
            <a:ext cx="8759825" cy="12969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latin typeface="Georgia" pitchFamily="18" charset="0"/>
              </a:rPr>
              <a:t>Употребление фамилий  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44035" name="TextBox 7"/>
          <p:cNvSpPr txBox="1">
            <a:spLocks noChangeArrowheads="1"/>
          </p:cNvSpPr>
          <p:nvPr/>
        </p:nvSpPr>
        <p:spPr bwMode="auto">
          <a:xfrm>
            <a:off x="323850" y="1916113"/>
            <a:ext cx="8939213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6000" b="1" dirty="0">
                <a:latin typeface="Times New Roman" pitchFamily="18" charset="0"/>
                <a:cs typeface="Times New Roman" pitchFamily="18" charset="0"/>
              </a:rPr>
              <a:t>Верный вариант: </a:t>
            </a:r>
            <a:r>
              <a:rPr lang="ru-RU" altLang="ru-RU" sz="6000" dirty="0" err="1">
                <a:latin typeface="Times New Roman" pitchFamily="18" charset="0"/>
                <a:cs typeface="Times New Roman" pitchFamily="18" charset="0"/>
              </a:rPr>
              <a:t>И.И.Петров</a:t>
            </a:r>
            <a:endParaRPr lang="ru-RU" altLang="ru-RU" sz="6000" dirty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6000" b="1" dirty="0">
                <a:latin typeface="Times New Roman" pitchFamily="18" charset="0"/>
                <a:cs typeface="Times New Roman" pitchFamily="18" charset="0"/>
              </a:rPr>
              <a:t>Не верный вариант: </a:t>
            </a:r>
            <a:r>
              <a:rPr lang="ru-RU" altLang="ru-RU" sz="6000" dirty="0">
                <a:latin typeface="Times New Roman" pitchFamily="18" charset="0"/>
                <a:cs typeface="Times New Roman" pitchFamily="18" charset="0"/>
              </a:rPr>
              <a:t>Петров И.И.</a:t>
            </a:r>
          </a:p>
        </p:txBody>
      </p:sp>
    </p:spTree>
    <p:extLst>
      <p:ext uri="{BB962C8B-B14F-4D97-AF65-F5344CB8AC3E}">
        <p14:creationId xmlns:p14="http://schemas.microsoft.com/office/powerpoint/2010/main" val="2609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b="1" dirty="0" smtClean="0"/>
              <a:t>Научная публикация </a:t>
            </a:r>
            <a:r>
              <a:rPr lang="ru-RU" dirty="0" smtClean="0"/>
              <a:t>- от лат.  </a:t>
            </a:r>
            <a:r>
              <a:rPr lang="ru-RU" dirty="0" err="1" smtClean="0"/>
              <a:t>publicato</a:t>
            </a:r>
            <a:r>
              <a:rPr lang="ru-RU" dirty="0" smtClean="0"/>
              <a:t> - объявляю всенародно</a:t>
            </a:r>
          </a:p>
          <a:p>
            <a:r>
              <a:rPr lang="ru-RU" b="1" dirty="0" smtClean="0"/>
              <a:t>Научная публикация</a:t>
            </a:r>
            <a:r>
              <a:rPr lang="ru-RU" dirty="0" smtClean="0"/>
              <a:t> – основной результат деятельности исследователя. Главная цель научной публикации – сделать работу автора достоянием других исследователей и обозначить его приоритет в избранной области исследований</a:t>
            </a:r>
          </a:p>
          <a:p>
            <a:r>
              <a:rPr lang="ru-RU" b="1" dirty="0" smtClean="0"/>
              <a:t>научная работа </a:t>
            </a:r>
            <a:r>
              <a:rPr lang="ru-RU" dirty="0" smtClean="0"/>
              <a:t>не считается завершённой, пока она не опубликована.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25" y="188640"/>
            <a:ext cx="8893175" cy="717119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можно опубликовать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статью?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статей/тезисов по результатам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конференций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https://konferencii.ru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http://www.ruconf.ru/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ru-RU" sz="3600" dirty="0" smtClean="0"/>
              <a:t>Электронные и печатные периодические издания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Рецензируемые научные журналы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https://nauchniestati.ru/jurnaly/</a:t>
            </a: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Журналы, рекомендуемые ВАК РФ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https://vak.minobrnauki.gov.ru/main</a:t>
            </a:r>
            <a:endParaRPr lang="ru-RU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ru-RU" sz="2000" dirty="0"/>
              <a:t>Менеджмент в России и за </a:t>
            </a:r>
            <a:r>
              <a:rPr lang="ru-RU" sz="2000" dirty="0" smtClean="0"/>
              <a:t>рубежом,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Власть, Вестник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ЗабГУ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/>
              <a:t>Мировая экономика и международные отношения Социум и </a:t>
            </a:r>
            <a:r>
              <a:rPr lang="ru-RU" sz="2000" dirty="0" smtClean="0"/>
              <a:t>власть, </a:t>
            </a:r>
            <a:r>
              <a:rPr lang="ru-RU" sz="2000" dirty="0"/>
              <a:t>Социологические </a:t>
            </a:r>
            <a:r>
              <a:rPr lang="ru-RU" sz="2000" dirty="0" smtClean="0"/>
              <a:t>исследования,  </a:t>
            </a:r>
            <a:r>
              <a:rPr lang="ru-RU" sz="2000" dirty="0"/>
              <a:t>Человек. Сообщество. </a:t>
            </a:r>
            <a:r>
              <a:rPr lang="ru-RU" sz="2000" dirty="0" smtClean="0"/>
              <a:t>Управление…..</a:t>
            </a:r>
            <a:endParaRPr lang="ru-RU" sz="2000" dirty="0"/>
          </a:p>
          <a:p>
            <a:pPr lvl="0">
              <a:defRPr/>
            </a:pPr>
            <a:endParaRPr lang="ru-RU" sz="2000" dirty="0"/>
          </a:p>
          <a:p>
            <a:pPr>
              <a:defRPr/>
            </a:pP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43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Задание №3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10.11.2020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Какие компоненты должна содержать  научная работа? Можно представить разные варианты со ссылкой на источники.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Сформулируйте цель, задачи исследования, объект и предмет исследования по одной из предложенных тем: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Механизмы управления развитием социальной инфраструктуры территории (на </a:t>
            </a:r>
            <a:r>
              <a:rPr lang="ru-RU" dirty="0" smtClean="0"/>
              <a:t>примере Иркутской области)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Оценка эффективности управления сферой образования в муниципальном образовании </a:t>
            </a:r>
            <a:r>
              <a:rPr lang="ru-RU" dirty="0" smtClean="0"/>
              <a:t>«</a:t>
            </a:r>
            <a:r>
              <a:rPr lang="ru-RU" dirty="0" err="1" smtClean="0"/>
              <a:t>Борзинский</a:t>
            </a:r>
            <a:r>
              <a:rPr lang="ru-RU" dirty="0" smtClean="0"/>
              <a:t> район</a:t>
            </a:r>
            <a:r>
              <a:rPr lang="ru-RU" dirty="0"/>
              <a:t>" Забайкальского края</a:t>
            </a:r>
            <a:r>
              <a:rPr lang="ru-RU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Развитие социальной сферы в Забайкальском крае: правовые, институциональные, организационные факторы влияния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2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r>
              <a:rPr lang="ru-RU" sz="2400" b="1" dirty="0" smtClean="0"/>
              <a:t>формы научной публикации делятся на две группы:</a:t>
            </a:r>
            <a:br>
              <a:rPr lang="ru-RU" sz="2400" b="1" dirty="0" smtClean="0"/>
            </a:br>
            <a:r>
              <a:rPr lang="ru-RU" sz="2400" b="1" dirty="0" smtClean="0"/>
              <a:t>1.научно-исследовательские;</a:t>
            </a:r>
            <a:br>
              <a:rPr lang="ru-RU" sz="2400" b="1" dirty="0" smtClean="0"/>
            </a:br>
            <a:r>
              <a:rPr lang="ru-RU" sz="2400" b="1" dirty="0" smtClean="0"/>
              <a:t>2. источниковедческие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/>
            <a:r>
              <a:rPr lang="ru-RU" dirty="0" smtClean="0"/>
              <a:t>научно-исследовательские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2792" cy="3951288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ru-RU" dirty="0" smtClean="0"/>
              <a:t>Монография</a:t>
            </a:r>
          </a:p>
          <a:p>
            <a:r>
              <a:rPr lang="ru-RU" dirty="0" smtClean="0"/>
              <a:t>научный реферат (автореферат)</a:t>
            </a:r>
          </a:p>
          <a:p>
            <a:r>
              <a:rPr lang="ru-RU" dirty="0" smtClean="0"/>
              <a:t>методические разработки/ рекомендации</a:t>
            </a:r>
          </a:p>
          <a:p>
            <a:r>
              <a:rPr lang="ru-RU" dirty="0" smtClean="0"/>
              <a:t> тезисы докладов</a:t>
            </a:r>
          </a:p>
          <a:p>
            <a:r>
              <a:rPr lang="ru-RU" dirty="0" smtClean="0">
                <a:hlinkClick r:id="rId2" tooltip="Публикация научной статьи по дошкольному образованию"/>
              </a:rPr>
              <a:t>научные статьи</a:t>
            </a:r>
            <a:endParaRPr lang="ru-RU" dirty="0" smtClean="0"/>
          </a:p>
          <a:p>
            <a:r>
              <a:rPr lang="ru-RU" dirty="0" smtClean="0"/>
              <a:t>депонирование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 источниковедческие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3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источниковедческие издания или научные документальные издания, которые содержат информацию о памятниках культуры и исторические документы, прошедшие текстологические обработки, имеют комментарии, поступления, статьи, вспомогательные указатели.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три группы научных статей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по области научной деятельности</a:t>
            </a:r>
            <a:r>
              <a:rPr lang="ru-RU" dirty="0" smtClean="0"/>
              <a:t>: статьи педагогические, психологические, исторические, математические и др.;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по коммуникативным задачам</a:t>
            </a:r>
            <a:r>
              <a:rPr lang="ru-RU" dirty="0" smtClean="0"/>
              <a:t>, стоящим перед исследователем: проблемные, научно-популярные, научно-публицистические, обзорные, аналитические;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по научной задаче</a:t>
            </a:r>
            <a:r>
              <a:rPr lang="ru-RU" dirty="0" smtClean="0"/>
              <a:t>: теоретические, описательные  и прикладные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Методика написания статьи</a:t>
            </a:r>
            <a:br>
              <a:rPr lang="ru-RU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1. Выбор темы и название статьи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357298"/>
            <a:ext cx="3929090" cy="5500702"/>
          </a:xfrm>
          <a:ln w="5715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Тема</a:t>
            </a:r>
            <a:r>
              <a:rPr lang="ru-RU" dirty="0" smtClean="0"/>
              <a:t> </a:t>
            </a:r>
            <a:r>
              <a:rPr lang="ru-RU" b="1" dirty="0" smtClean="0"/>
              <a:t>должна быть актуальной, интересной, значимой</a:t>
            </a:r>
          </a:p>
          <a:p>
            <a:endParaRPr lang="ru-RU" b="1" dirty="0" smtClean="0"/>
          </a:p>
          <a:p>
            <a:r>
              <a:rPr lang="ru-RU" sz="4000" b="1" dirty="0" smtClean="0">
                <a:solidFill>
                  <a:srgbClr val="0070C0"/>
                </a:solidFill>
              </a:rPr>
              <a:t>Название статьи </a:t>
            </a:r>
            <a:r>
              <a:rPr lang="ru-RU" b="1" dirty="0" smtClean="0"/>
              <a:t>емкое, краткое, четкое, соответствовать основному содержанию статьи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428736"/>
            <a:ext cx="4400552" cy="5429264"/>
          </a:xfrm>
          <a:ln w="7620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Например: </a:t>
            </a:r>
          </a:p>
          <a:p>
            <a:r>
              <a:rPr lang="ru-RU" dirty="0" err="1" smtClean="0"/>
              <a:t>Краудфандинг</a:t>
            </a:r>
            <a:r>
              <a:rPr lang="ru-RU" dirty="0" smtClean="0"/>
              <a:t> как новая технология развития региона</a:t>
            </a:r>
          </a:p>
          <a:p>
            <a:r>
              <a:rPr lang="ru-RU" dirty="0" smtClean="0"/>
              <a:t>  ИТ  как инструмент развития  сельского поселения</a:t>
            </a:r>
          </a:p>
          <a:p>
            <a:r>
              <a:rPr lang="ru-RU" dirty="0" smtClean="0"/>
              <a:t>Проект реорганизации </a:t>
            </a:r>
            <a:r>
              <a:rPr lang="ru-RU" dirty="0" err="1" smtClean="0"/>
              <a:t>мун</a:t>
            </a:r>
            <a:r>
              <a:rPr lang="ru-RU" dirty="0" smtClean="0"/>
              <a:t> власти в РФ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980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методика написания научной статьи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sz="3600" b="1" dirty="0" smtClean="0"/>
              <a:t>1. Выбор и формулировка темы</a:t>
            </a:r>
          </a:p>
          <a:p>
            <a:pPr marL="0" lvl="0" indent="0">
              <a:buNone/>
            </a:pPr>
            <a:r>
              <a:rPr lang="ru-RU" sz="3600" b="1" dirty="0" smtClean="0"/>
              <a:t>2. Сбор информации, поиск литературы, анализ источников по теме</a:t>
            </a:r>
          </a:p>
          <a:p>
            <a:pPr marL="0" indent="0">
              <a:buNone/>
            </a:pPr>
            <a:r>
              <a:rPr lang="ru-RU" dirty="0" smtClean="0"/>
              <a:t>Найти </a:t>
            </a:r>
            <a:r>
              <a:rPr lang="ru-RU" dirty="0"/>
              <a:t>похожие </a:t>
            </a:r>
            <a:r>
              <a:rPr lang="ru-RU" dirty="0" smtClean="0"/>
              <a:t>статьи, </a:t>
            </a:r>
            <a:r>
              <a:rPr lang="ru-RU" dirty="0"/>
              <a:t>материалы. Посмотреть что уже есть по теме </a:t>
            </a:r>
            <a:r>
              <a:rPr lang="ru-RU" dirty="0" smtClean="0"/>
              <a:t>исследования, провести систематизацию информации, выявить  противоречия и проблемы.</a:t>
            </a:r>
          </a:p>
          <a:p>
            <a:pPr marL="0" indent="0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sz="3600" b="1" dirty="0" smtClean="0"/>
              <a:t>3. Проведение собственного исследования.</a:t>
            </a:r>
          </a:p>
          <a:p>
            <a:pPr marL="0" indent="0">
              <a:buNone/>
            </a:pPr>
            <a:r>
              <a:rPr lang="ru-RU" dirty="0"/>
              <a:t>Проконсультироваться с руководителем и определить необходимость проведения собственного научного исследования (н-р: опрос экспертов, анкетирование, наблюдение)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pPr marL="0" lvl="0" indent="0">
              <a:buNone/>
            </a:pPr>
            <a:r>
              <a:rPr lang="ru-RU" sz="3600" b="1" dirty="0" smtClean="0"/>
              <a:t>4. Написание основного содержания статьи, в которой должно быть раскрыто:</a:t>
            </a:r>
          </a:p>
          <a:p>
            <a:r>
              <a:rPr lang="ru-RU" dirty="0" smtClean="0"/>
              <a:t>- актуальность  и   цель публикации;</a:t>
            </a:r>
          </a:p>
          <a:p>
            <a:r>
              <a:rPr lang="ru-RU" dirty="0" smtClean="0"/>
              <a:t>- уточнение используемых терминов исследования, </a:t>
            </a:r>
          </a:p>
          <a:p>
            <a:r>
              <a:rPr lang="ru-RU" dirty="0" smtClean="0"/>
              <a:t>- различные точки зрения ученых и практиков на исследуемые вопросы</a:t>
            </a:r>
          </a:p>
          <a:p>
            <a:r>
              <a:rPr lang="ru-RU" dirty="0" smtClean="0"/>
              <a:t>- методика собственного исследования и анализ эмпирических данных </a:t>
            </a:r>
          </a:p>
          <a:p>
            <a:r>
              <a:rPr lang="ru-RU" dirty="0" smtClean="0"/>
              <a:t>- выводы и точка зрения автора на исследуемые вопросы, перспективы исследования темы.</a:t>
            </a:r>
          </a:p>
          <a:p>
            <a:pPr>
              <a:buNone/>
            </a:pPr>
            <a:r>
              <a:rPr lang="ru-RU" dirty="0"/>
              <a:t>5</a:t>
            </a:r>
            <a:r>
              <a:rPr lang="ru-RU" sz="3600" b="1" dirty="0" smtClean="0"/>
              <a:t>. оформление статьи, ссылок и списка источников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b="1" dirty="0" smtClean="0"/>
              <a:t>Далее….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/>
              <a:t>Показываем свою работу научному руководителю, вносим исправления по его рекомендациям и убираем статью минимум на неделю. Забываем про нее…..</a:t>
            </a:r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ru-RU" i="1" dirty="0" smtClean="0"/>
              <a:t>Через неделю….</a:t>
            </a:r>
            <a:endParaRPr lang="ru-RU" i="1" dirty="0"/>
          </a:p>
          <a:p>
            <a:pPr>
              <a:buNone/>
            </a:pPr>
            <a:r>
              <a:rPr lang="ru-RU" i="1" dirty="0" smtClean="0"/>
              <a:t>Оцениваем свою статью критическим взглядом, если необходимо вносим правки.</a:t>
            </a:r>
          </a:p>
          <a:p>
            <a:pPr>
              <a:buNone/>
            </a:pPr>
            <a:endParaRPr lang="ru-RU" sz="4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36890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Критерии оценки статьи (научной работы)</a:t>
            </a:r>
            <a:r>
              <a:rPr lang="ru-RU" sz="3200" dirty="0" smtClean="0"/>
              <a:t>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актуальность исследования</a:t>
            </a:r>
          </a:p>
          <a:p>
            <a:pPr lvl="0"/>
            <a:r>
              <a:rPr lang="ru-RU" dirty="0" smtClean="0"/>
              <a:t>теоретическая и практическая значимость</a:t>
            </a:r>
          </a:p>
          <a:p>
            <a:pPr lvl="0"/>
            <a:r>
              <a:rPr lang="ru-RU" dirty="0" smtClean="0"/>
              <a:t>непротиворечивость изложенных положений</a:t>
            </a:r>
          </a:p>
          <a:p>
            <a:pPr lvl="0"/>
            <a:r>
              <a:rPr lang="ru-RU" dirty="0" smtClean="0"/>
              <a:t>новизна и оригинальность результатов исследования</a:t>
            </a:r>
          </a:p>
          <a:p>
            <a:pPr lvl="0"/>
            <a:r>
              <a:rPr lang="ru-RU" dirty="0" smtClean="0"/>
              <a:t>логичность, ясность и полнота изложения материла</a:t>
            </a:r>
          </a:p>
          <a:p>
            <a:pPr lvl="0"/>
            <a:r>
              <a:rPr lang="ru-RU" dirty="0" smtClean="0"/>
              <a:t>самостоятельность выводов автора</a:t>
            </a:r>
          </a:p>
          <a:p>
            <a:pPr lvl="0"/>
            <a:r>
              <a:rPr lang="ru-RU" dirty="0" smtClean="0"/>
              <a:t>использование методов и методик исследования</a:t>
            </a:r>
          </a:p>
          <a:p>
            <a:pPr lvl="0"/>
            <a:r>
              <a:rPr lang="ru-RU" dirty="0" smtClean="0"/>
              <a:t>связь с практикой социальной и политической действительности</a:t>
            </a:r>
          </a:p>
          <a:p>
            <a:pPr lvl="0"/>
            <a:r>
              <a:rPr lang="ru-RU" dirty="0" smtClean="0"/>
              <a:t>использование официальных источников и информации органов власти, международных организаций, статистических материалов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СТРУКТУРА НАУЧНОЙ СТАТЬИ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Название (заголовок).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Сведения об авторах.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Аннотация.</a:t>
            </a:r>
            <a:r>
              <a:rPr lang="en-US" b="1" dirty="0" smtClean="0"/>
              <a:t> </a:t>
            </a:r>
            <a:r>
              <a:rPr lang="ru-RU" b="1" dirty="0" smtClean="0"/>
              <a:t>-</a:t>
            </a:r>
            <a:r>
              <a:rPr lang="en-US" b="1" dirty="0" smtClean="0"/>
              <a:t>ABSTRACT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Ключевые слова.</a:t>
            </a:r>
            <a:r>
              <a:rPr lang="en-US" b="1" dirty="0" smtClean="0"/>
              <a:t> </a:t>
            </a:r>
            <a:r>
              <a:rPr lang="ru-RU" b="1" dirty="0" smtClean="0"/>
              <a:t>-</a:t>
            </a:r>
            <a:r>
              <a:rPr lang="en-US" b="1" dirty="0" smtClean="0"/>
              <a:t>KEYWORDS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Введение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b="1" dirty="0" smtClean="0"/>
              <a:t>Introduction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Обзор литературы, методология</a:t>
            </a:r>
            <a:r>
              <a:rPr lang="en-US" dirty="0" smtClean="0"/>
              <a:t> </a:t>
            </a:r>
            <a:r>
              <a:rPr lang="ru-RU" dirty="0" smtClean="0"/>
              <a:t>- </a:t>
            </a:r>
            <a:r>
              <a:rPr lang="en-US" b="1" dirty="0" smtClean="0"/>
              <a:t>Materials and Methods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Основная часть (результаты) –</a:t>
            </a:r>
            <a:r>
              <a:rPr lang="en-US" b="1" dirty="0" smtClean="0"/>
              <a:t>Results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Выводы и дальнейшие перспективы исследования -</a:t>
            </a:r>
            <a:r>
              <a:rPr lang="en-US" b="1" dirty="0" smtClean="0"/>
              <a:t>Discussion and Conclusions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Список литературы-</a:t>
            </a:r>
            <a:r>
              <a:rPr lang="en-US" b="1" dirty="0" smtClean="0"/>
              <a:t> REFERENCES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1295</Words>
  <Application>Microsoft Office PowerPoint</Application>
  <PresentationFormat>Экран (4:3)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Лист Microsoft Excel 97-2003</vt:lpstr>
      <vt:lpstr>Презентация PowerPoint</vt:lpstr>
      <vt:lpstr>Презентация PowerPoint</vt:lpstr>
      <vt:lpstr>формы научной публикации делятся на две группы: 1.научно-исследовательские; 2. источниковедческие</vt:lpstr>
      <vt:lpstr>три группы научных статей</vt:lpstr>
      <vt:lpstr>Методика написания статьи 1. Выбор темы и название статьи</vt:lpstr>
      <vt:lpstr> методика написания научной статьи </vt:lpstr>
      <vt:lpstr>Далее….</vt:lpstr>
      <vt:lpstr> Критерии оценки статьи (научной работы): </vt:lpstr>
      <vt:lpstr> СТРУКТУРА НАУЧНОЙ СТАТЬИ </vt:lpstr>
      <vt:lpstr> Аннотация статьи - краткое описание основного содержания статьи. В ней раскрываются конкретные результаты.  Образец «СОЦИАЛЬНО-КУЛЬТУРНАЯ ДЕЯТЕЛЬНОСТЬ ПОЖИЛЫХ ЛЮДЕЙ КАК СПОСОБ  ИНТЕГРАЦИИ И АДАПТАЦИИ В СОВРЕМЕННОМ ОБЩЕСТВЕ  Аннотация. В статье на основе теоретического и эмпирического материала определены и доказаны положения активной адаптации в пожилом возрасте посредством социально-культурной деятельности. Определены факторы и механизмы социальной интеграции пожилых людей в обществе  Ключевые слова  (5-10): пожилые люди, социальная адаптация, социальная интеграция, социально-культурная деятельность, духовность.    </vt:lpstr>
      <vt:lpstr>Для реферируемых журналов РФ и зарубежных журналов   аннотация должна содержать 100-250 слов</vt:lpstr>
      <vt:lpstr>В статье используется  научный стиль изложения:</vt:lpstr>
      <vt:lpstr>Этические принципы автора </vt:lpstr>
      <vt:lpstr>Источники используемой литературы перечисляются в алфавитном порядке и должны быть оформлены в соответствии с ГОСТ</vt:lpstr>
      <vt:lpstr>      1. Гнатышина Е.А. Компетентностно- ориентированное управление подготовкой педагогов профессионального обучения: монография [Текст] / Е.А.Гнатышина. – СПб.: Кн. дом, 2008. – 424 с.  2. Евплова Е.В. Этапы формирования конкурентоспособности будущего специалиста [Текст] / Е.В. Евплова // Высшее образование в России. – 2011. – № 4. – С. 156–158   </vt:lpstr>
      <vt:lpstr>Презентация PowerPoint</vt:lpstr>
      <vt:lpstr>Таблица1  </vt:lpstr>
      <vt:lpstr>Презентация PowerPoint</vt:lpstr>
      <vt:lpstr>Презентация PowerPoint</vt:lpstr>
      <vt:lpstr>Презентация PowerPoint</vt:lpstr>
      <vt:lpstr>Задание №3  10.11.2020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28</cp:revision>
  <dcterms:created xsi:type="dcterms:W3CDTF">2019-03-08T01:42:47Z</dcterms:created>
  <dcterms:modified xsi:type="dcterms:W3CDTF">2020-11-05T07:59:39Z</dcterms:modified>
</cp:coreProperties>
</file>