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8" r:id="rId18"/>
    <p:sldId id="271" r:id="rId19"/>
    <p:sldId id="272" r:id="rId20"/>
    <p:sldId id="273" r:id="rId21"/>
    <p:sldId id="274" r:id="rId22"/>
    <p:sldId id="275" r:id="rId23"/>
    <p:sldId id="279" r:id="rId24"/>
    <p:sldId id="277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Практическая работа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 дисциплине «Экономика государственного и муниципального сектора экономики»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1035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Сущность </a:t>
            </a:r>
            <a:r>
              <a:rPr lang="ru-RU" dirty="0">
                <a:solidFill>
                  <a:srgbClr val="FF0000"/>
                </a:solidFill>
              </a:rPr>
              <a:t>закона Вагнера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Данный закон был выявлен немецким экономистом Адольфом Вагнером в конце </a:t>
            </a:r>
            <a:r>
              <a:rPr lang="en-US" dirty="0"/>
              <a:t>XIX </a:t>
            </a:r>
            <a:r>
              <a:rPr lang="ru-RU" dirty="0"/>
              <a:t>в. и определил закономерность совместного развития государственного и частного секторов экономики. Его формулировка </a:t>
            </a:r>
            <a:r>
              <a:rPr lang="ru-RU" dirty="0" smtClean="0"/>
              <a:t>варьировалась, но остановимся на следующей: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рост </a:t>
            </a:r>
            <a:r>
              <a:rPr lang="ru-RU" dirty="0">
                <a:solidFill>
                  <a:srgbClr val="FF0000"/>
                </a:solidFill>
              </a:rPr>
              <a:t>ВВП сопровождается ускоренным ростом государственных расходов</a:t>
            </a:r>
          </a:p>
        </p:txBody>
      </p:sp>
    </p:spTree>
    <p:extLst>
      <p:ext uri="{BB962C8B-B14F-4D97-AF65-F5344CB8AC3E}">
        <p14:creationId xmlns:p14="http://schemas.microsoft.com/office/powerpoint/2010/main" xmlns="" val="2781547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 мнению Вагнера, такая тенденция обусловлена рядом </a:t>
            </a:r>
            <a:r>
              <a:rPr lang="ru-RU" sz="3200" dirty="0" smtClean="0">
                <a:solidFill>
                  <a:srgbClr val="FF0000"/>
                </a:solidFill>
              </a:rPr>
              <a:t>причин: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ru-RU" dirty="0" smtClean="0"/>
              <a:t>Расширение </a:t>
            </a:r>
            <a:r>
              <a:rPr lang="ru-RU" dirty="0"/>
              <a:t>социальных функций государства. </a:t>
            </a:r>
            <a:endParaRPr lang="ru-RU" dirty="0" smtClean="0"/>
          </a:p>
          <a:p>
            <a:r>
              <a:rPr lang="ru-RU" dirty="0" smtClean="0"/>
              <a:t>Рост </a:t>
            </a:r>
            <a:r>
              <a:rPr lang="ru-RU" dirty="0"/>
              <a:t>расходов по </a:t>
            </a:r>
            <a:r>
              <a:rPr lang="ru-RU" dirty="0" smtClean="0"/>
              <a:t>обслуживанию государственного долга.</a:t>
            </a:r>
          </a:p>
          <a:p>
            <a:r>
              <a:rPr lang="ru-RU" dirty="0" smtClean="0"/>
              <a:t>Осуществление </a:t>
            </a:r>
            <a:r>
              <a:rPr lang="ru-RU" dirty="0"/>
              <a:t>государственных ассигнований для стимулирования научно-технического прогресса.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6646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Математически рассматриваемый закон может быть выражен следующей </a:t>
            </a:r>
            <a:r>
              <a:rPr lang="ru-RU" sz="2800" dirty="0" smtClean="0">
                <a:solidFill>
                  <a:srgbClr val="FF0000"/>
                </a:solidFill>
              </a:rPr>
              <a:t>формулой:</a:t>
            </a:r>
            <a:endParaRPr lang="ru-RU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457200" indent="0" algn="ctr">
                  <a:lnSpc>
                    <a:spcPct val="150000"/>
                  </a:lnSpc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/>
                        <a:ea typeface="Calibri"/>
                        <a:cs typeface="Times New Roman"/>
                      </a:rPr>
                      <m:t>𝐺</m:t>
                    </m:r>
                    <m:r>
                      <a:rPr lang="ru-RU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r>
                      <a:rPr lang="ru-RU" i="1">
                        <a:effectLst/>
                        <a:latin typeface="Cambria Math"/>
                        <a:ea typeface="Calibri"/>
                        <a:cs typeface="Times New Roman"/>
                      </a:rPr>
                      <m:t>𝑚</m:t>
                    </m:r>
                    <m:r>
                      <a:rPr lang="ru-RU" i="1">
                        <a:effectLst/>
                        <a:latin typeface="Cambria Math"/>
                        <a:ea typeface="Calibri"/>
                        <a:cs typeface="Times New Roman"/>
                      </a:rPr>
                      <m:t>×</m:t>
                    </m:r>
                    <m:sSup>
                      <m:sSupPr>
                        <m:ctrlPr>
                          <a:rPr lang="ru-RU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sSupPr>
                      <m:e>
                        <m:r>
                          <a:rPr lang="ru-RU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𝑋</m:t>
                        </m:r>
                      </m:e>
                      <m:sup>
                        <m:r>
                          <a:rPr lang="ru-RU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𝜃</m:t>
                        </m:r>
                      </m:sup>
                    </m:sSup>
                  </m:oMath>
                </a14:m>
                <a:r>
                  <a:rPr lang="ru-RU" i="1" dirty="0">
                    <a:effectLst/>
                    <a:latin typeface="Times New Roman"/>
                    <a:ea typeface="Times New Roman"/>
                    <a:cs typeface="Times New Roman"/>
                  </a:rPr>
                  <a:t>,</a:t>
                </a:r>
                <a:endParaRPr lang="ru-RU" sz="2400" dirty="0">
                  <a:ea typeface="Calibri"/>
                  <a:cs typeface="Times New Roman"/>
                </a:endParaRPr>
              </a:p>
              <a:p>
                <a:pPr marL="457200" indent="450215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dirty="0">
                    <a:effectLst/>
                    <a:latin typeface="Times New Roman"/>
                    <a:ea typeface="Times New Roman"/>
                    <a:cs typeface="Times New Roman"/>
                  </a:rPr>
                  <a:t>где </a:t>
                </a:r>
                <a:r>
                  <a:rPr lang="en-US" i="1" dirty="0">
                    <a:effectLst/>
                    <a:latin typeface="Times New Roman"/>
                    <a:ea typeface="Times New Roman"/>
                    <a:cs typeface="Times New Roman"/>
                  </a:rPr>
                  <a:t>G</a:t>
                </a:r>
                <a:r>
                  <a:rPr lang="ru-RU" dirty="0">
                    <a:effectLst/>
                    <a:latin typeface="Times New Roman"/>
                    <a:ea typeface="Times New Roman"/>
                    <a:cs typeface="Times New Roman"/>
                  </a:rPr>
                  <a:t> – величина государственных расходов;</a:t>
                </a:r>
                <a:endParaRPr lang="ru-RU" sz="2400" dirty="0">
                  <a:ea typeface="Calibri"/>
                  <a:cs typeface="Times New Roman"/>
                </a:endParaRPr>
              </a:p>
              <a:p>
                <a:pPr marL="457200" indent="450215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i="1" dirty="0">
                    <a:effectLst/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ru-RU" i="1" dirty="0">
                    <a:effectLst/>
                    <a:latin typeface="Times New Roman"/>
                    <a:ea typeface="Calibri"/>
                    <a:cs typeface="Times New Roman"/>
                  </a:rPr>
                  <a:t>, </a:t>
                </a:r>
                <a:r>
                  <a:rPr lang="ru-RU" i="1" dirty="0">
                    <a:effectLst/>
                    <a:latin typeface="Times New Roman"/>
                    <a:ea typeface="Calibri"/>
                    <a:cs typeface="Times New Roman"/>
                    <a:sym typeface="Symbol"/>
                  </a:rPr>
                  <a:t></a:t>
                </a:r>
                <a:r>
                  <a:rPr lang="ru-RU" dirty="0">
                    <a:effectLst/>
                    <a:latin typeface="Times New Roman"/>
                    <a:ea typeface="Calibri"/>
                    <a:cs typeface="Times New Roman"/>
                  </a:rPr>
                  <a:t> – параметры, причем каждый из них больше 1;</a:t>
                </a:r>
                <a:endParaRPr lang="ru-RU" sz="2400" dirty="0">
                  <a:ea typeface="Calibri"/>
                  <a:cs typeface="Times New Roman"/>
                </a:endParaRPr>
              </a:p>
              <a:p>
                <a:pPr marL="457200" indent="450215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i="1" dirty="0">
                    <a:effectLst/>
                    <a:latin typeface="Times New Roman"/>
                    <a:ea typeface="Calibri"/>
                    <a:cs typeface="Times New Roman"/>
                  </a:rPr>
                  <a:t>X</a:t>
                </a:r>
                <a:r>
                  <a:rPr lang="ru-RU" dirty="0">
                    <a:effectLst/>
                    <a:latin typeface="Times New Roman"/>
                    <a:ea typeface="Calibri"/>
                    <a:cs typeface="Times New Roman"/>
                  </a:rPr>
                  <a:t> – объем валового внутреннего продукта.</a:t>
                </a:r>
                <a:endParaRPr lang="ru-RU" sz="2400" dirty="0">
                  <a:ea typeface="Calibri"/>
                  <a:cs typeface="Times New Roman"/>
                </a:endParaRPr>
              </a:p>
              <a:p>
                <a:r>
                  <a:rPr lang="ru-RU" dirty="0">
                    <a:effectLst/>
                    <a:latin typeface="Times New Roman"/>
                    <a:ea typeface="Calibri"/>
                  </a:rPr>
                  <a:t>Если параметр </a:t>
                </a:r>
                <a:r>
                  <a:rPr lang="ru-RU" i="1" dirty="0">
                    <a:effectLst/>
                    <a:latin typeface="Times New Roman"/>
                    <a:ea typeface="Calibri"/>
                    <a:cs typeface="Times New Roman"/>
                    <a:sym typeface="Symbol"/>
                  </a:rPr>
                  <a:t></a:t>
                </a:r>
                <a:r>
                  <a:rPr lang="ru-RU" i="1" dirty="0">
                    <a:effectLst/>
                    <a:latin typeface="Times New Roman"/>
                    <a:ea typeface="Calibri"/>
                  </a:rPr>
                  <a:t> ≤ 1</a:t>
                </a:r>
                <a:r>
                  <a:rPr lang="ru-RU" dirty="0">
                    <a:effectLst/>
                    <a:latin typeface="Times New Roman"/>
                    <a:ea typeface="Calibri"/>
                  </a:rPr>
                  <a:t>, то закон не выполняется. 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1481" r="-1704" b="-1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50758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Графически данная математическая зависимость представлена на рисунке </a:t>
            </a:r>
          </a:p>
        </p:txBody>
      </p:sp>
      <p:pic>
        <p:nvPicPr>
          <p:cNvPr id="4" name="Объект 3" descr="C:\Users\Гордеев\Pictures\Кривая гос расходов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5864" y="2060848"/>
            <a:ext cx="4288424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4653136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содержательно данный закон показывает, что со временем влияние государства на экономику возрастает, и вместе с этим увеличивается масштаб государственного сектора. </a:t>
            </a:r>
          </a:p>
        </p:txBody>
      </p:sp>
    </p:spTree>
    <p:extLst>
      <p:ext uri="{BB962C8B-B14F-4D97-AF65-F5344CB8AC3E}">
        <p14:creationId xmlns:p14="http://schemas.microsoft.com/office/powerpoint/2010/main" xmlns="" val="2736340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Ограничения закона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Однако, </a:t>
            </a:r>
            <a:r>
              <a:rPr lang="ru-RU" dirty="0"/>
              <a:t>естественным препятствием данному закону является </a:t>
            </a:r>
            <a:r>
              <a:rPr lang="ru-RU" b="1" i="1" dirty="0">
                <a:solidFill>
                  <a:srgbClr val="00B050"/>
                </a:solidFill>
              </a:rPr>
              <a:t>предел</a:t>
            </a:r>
            <a:r>
              <a:rPr lang="ru-RU" i="1" dirty="0">
                <a:solidFill>
                  <a:srgbClr val="00B050"/>
                </a:solidFill>
              </a:rPr>
              <a:t> его реализации в виде 100 % изъятия доходов населения и компаний и их последующее распределение через бюджет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Кроме </a:t>
            </a:r>
            <a:r>
              <a:rPr lang="ru-RU" dirty="0"/>
              <a:t>этого важным ограничением является действие так называемого эффекта </a:t>
            </a:r>
            <a:r>
              <a:rPr lang="ru-RU" dirty="0" err="1"/>
              <a:t>Арми</a:t>
            </a:r>
            <a:r>
              <a:rPr lang="ru-RU" dirty="0"/>
              <a:t>-Рана, отражающего </a:t>
            </a:r>
            <a:r>
              <a:rPr lang="ru-RU" dirty="0">
                <a:solidFill>
                  <a:srgbClr val="00B050"/>
                </a:solidFill>
              </a:rPr>
              <a:t>зависимость между </a:t>
            </a:r>
            <a:r>
              <a:rPr lang="ru-RU" b="1" i="1" dirty="0">
                <a:solidFill>
                  <a:srgbClr val="00B050"/>
                </a:solidFill>
              </a:rPr>
              <a:t>долей</a:t>
            </a:r>
            <a:r>
              <a:rPr lang="ru-RU" dirty="0">
                <a:solidFill>
                  <a:srgbClr val="00B050"/>
                </a:solidFill>
              </a:rPr>
              <a:t> (</a:t>
            </a:r>
            <a:r>
              <a:rPr lang="en-US" dirty="0">
                <a:solidFill>
                  <a:srgbClr val="00B050"/>
                </a:solidFill>
              </a:rPr>
              <a:t>G/X</a:t>
            </a:r>
            <a:r>
              <a:rPr lang="ru-RU" dirty="0">
                <a:solidFill>
                  <a:srgbClr val="00B050"/>
                </a:solidFill>
              </a:rPr>
              <a:t>) государственных расходов в ВВП и </a:t>
            </a:r>
            <a:r>
              <a:rPr lang="ru-RU" b="1" i="1" dirty="0" smtClean="0">
                <a:solidFill>
                  <a:srgbClr val="00B050"/>
                </a:solidFill>
              </a:rPr>
              <a:t>темпом</a:t>
            </a:r>
            <a:r>
              <a:rPr lang="en-US" b="1" i="1" dirty="0" smtClean="0">
                <a:solidFill>
                  <a:srgbClr val="00B050"/>
                </a:solidFill>
              </a:rPr>
              <a:t>  (</a:t>
            </a:r>
            <a:r>
              <a:rPr lang="en-US" b="1" i="1" dirty="0" smtClean="0">
                <a:solidFill>
                  <a:srgbClr val="00B050"/>
                </a:solidFill>
                <a:sym typeface="Symbol"/>
              </a:rPr>
              <a:t></a:t>
            </a:r>
            <a:r>
              <a:rPr lang="en-US" b="1" i="1" dirty="0" smtClean="0">
                <a:solidFill>
                  <a:srgbClr val="00B050"/>
                </a:solidFill>
              </a:rPr>
              <a:t>X/X)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B050"/>
                </a:solidFill>
              </a:rPr>
              <a:t>экономического роста в стране.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38723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13690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Для иллюстрации данного эффекта обозначим первый показатель как G/X, а темп роста экономики страны как ∆X/X. Сам эффект представлен в виде параболической кривой на </a:t>
            </a:r>
            <a:r>
              <a:rPr lang="ru-RU" sz="2400" dirty="0" smtClean="0"/>
              <a:t>рисунке</a:t>
            </a:r>
          </a:p>
          <a:p>
            <a:pPr algn="just"/>
            <a:endParaRPr lang="ru-RU" dirty="0"/>
          </a:p>
        </p:txBody>
      </p:sp>
      <p:pic>
        <p:nvPicPr>
          <p:cNvPr id="3" name="Рисунок 2" descr="C:\Users\Гордеев\Pictures\кривая Арми-Рана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001" y="1844824"/>
            <a:ext cx="4343400" cy="25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4743847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Данная геометрическая форма показывает наличие как прямой, так и обратной зависимости государственного влияния на экономику и экономический рост. </a:t>
            </a:r>
          </a:p>
        </p:txBody>
      </p:sp>
    </p:spTree>
    <p:extLst>
      <p:ext uri="{BB962C8B-B14F-4D97-AF65-F5344CB8AC3E}">
        <p14:creationId xmlns:p14="http://schemas.microsoft.com/office/powerpoint/2010/main" xmlns="" val="3121622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64704"/>
            <a:ext cx="72728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Тем самым, данный эффект </a:t>
            </a:r>
            <a:r>
              <a:rPr lang="ru-RU" sz="2400" dirty="0" smtClean="0"/>
              <a:t>вместе с </a:t>
            </a:r>
            <a:r>
              <a:rPr lang="ru-RU" sz="2400" dirty="0"/>
              <a:t>законом Вагнера определяет экономику страны как саморегулирующуюся систему, в которой возможны как процессы усиления, так и ослабления влияния государственного сектора. При этом стоит отметить, что в экстремуме данной кривой находится точка оптимального размера государственного сектора в сочетании с показателем государственных </a:t>
            </a:r>
            <a:r>
              <a:rPr lang="ru-RU" sz="2400" dirty="0" smtClean="0"/>
              <a:t>расходов.</a:t>
            </a:r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В совокупности, закон Вагнера и эффект </a:t>
            </a:r>
            <a:r>
              <a:rPr lang="ru-RU" sz="2400" dirty="0" err="1"/>
              <a:t>Арми</a:t>
            </a:r>
            <a:r>
              <a:rPr lang="ru-RU" sz="2400" dirty="0"/>
              <a:t>-Рана порождает так называемый </a:t>
            </a:r>
            <a:r>
              <a:rPr lang="ru-RU" sz="2400" b="1" i="1" dirty="0">
                <a:solidFill>
                  <a:srgbClr val="00B050"/>
                </a:solidFill>
              </a:rPr>
              <a:t>«парадокс богатства», </a:t>
            </a:r>
            <a:r>
              <a:rPr lang="ru-RU" sz="2400" dirty="0"/>
              <a:t>сущность которого заключается в том, что рост ВВП страны ограничивает свой собственный рост.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98190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Масштаб (размер) государственного сектора</a:t>
            </a:r>
          </a:p>
        </p:txBody>
      </p:sp>
    </p:spTree>
    <p:extLst>
      <p:ext uri="{BB962C8B-B14F-4D97-AF65-F5344CB8AC3E}">
        <p14:creationId xmlns:p14="http://schemas.microsoft.com/office/powerpoint/2010/main" xmlns="" val="1834788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74345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Точкой </a:t>
            </a:r>
            <a:r>
              <a:rPr lang="ru-RU" sz="2400" dirty="0"/>
              <a:t>отсчета любого экономического анализа является представление о масштабе изучаемого явления. При оценке масштабов деятельности госсектора на практике используется такой же подход, как при оценке масштабов деятельности любого другого сектора экономики, будь то отрасль, регион, группа хозяйствующих субъектов и т.п. Это означает, что после того, как статистическими органами вычленены все хозяйствующие субъекты госсектора в соответствии с действующими методиками учета, данная группа производственных объектов анализируется как некое целостное образование. Такой подход предполагает анализ результатов и затрат госсектора со всеми вытекающими отсюда методическими и аналитическими </a:t>
            </a:r>
            <a:r>
              <a:rPr lang="ru-RU" sz="2400" dirty="0" smtClean="0"/>
              <a:t>возможностями.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31452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04664"/>
            <a:ext cx="7416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Экономической </a:t>
            </a:r>
            <a:r>
              <a:rPr lang="ru-RU" sz="2800" dirty="0"/>
              <a:t>оценке могут подвергнуться любые стороны деятельности госсектора и его предприятий. Это означает, что феномен масштаба деятельности госсектора, вообще говоря, представляет собой векторную величину. Это связано с тем, что размер госсектора может оцениваться по различным сторонам его хозяйственной деятельности, </a:t>
            </a:r>
            <a:r>
              <a:rPr lang="ru-RU" sz="2800" dirty="0" smtClean="0"/>
              <a:t>это </a:t>
            </a:r>
            <a:r>
              <a:rPr lang="ru-RU" sz="2800" dirty="0"/>
              <a:t>предполагает использование разных частных показателей </a:t>
            </a:r>
            <a:r>
              <a:rPr lang="ru-RU" sz="2800" dirty="0" smtClean="0"/>
              <a:t>масштаба.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27056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Методические указания: </a:t>
            </a:r>
            <a:br>
              <a:rPr lang="ru-RU" sz="1800" dirty="0" smtClean="0"/>
            </a:br>
            <a:r>
              <a:rPr lang="ru-RU" sz="1800" dirty="0" smtClean="0"/>
              <a:t>1. Ознакомиться с методикой определения масштабов государственного сектора (просмотреть и прочитать презентацию).</a:t>
            </a:r>
            <a:br>
              <a:rPr lang="ru-RU" sz="1800" dirty="0" smtClean="0"/>
            </a:br>
            <a:r>
              <a:rPr lang="ru-RU" sz="1800" dirty="0" smtClean="0"/>
              <a:t>2. По представленным данным в презентации выбрать необходимые показатели для расчета показателей масштабов госсектора.</a:t>
            </a:r>
            <a:br>
              <a:rPr lang="ru-RU" sz="1800" dirty="0" smtClean="0"/>
            </a:br>
            <a:r>
              <a:rPr lang="ru-RU" sz="1800" dirty="0" smtClean="0"/>
              <a:t>3. Используя формулы и данные, определить интегральный показатель масштаба госсектора.</a:t>
            </a:r>
            <a:br>
              <a:rPr lang="ru-RU" sz="1800" dirty="0" smtClean="0"/>
            </a:br>
            <a:r>
              <a:rPr lang="ru-RU" sz="1800" dirty="0" smtClean="0"/>
              <a:t>4. Загрузить работу в ЛК для проверки.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выделяются </a:t>
            </a:r>
            <a:r>
              <a:rPr lang="ru-RU" dirty="0">
                <a:solidFill>
                  <a:srgbClr val="FF0000"/>
                </a:solidFill>
              </a:rPr>
              <a:t>следующие пять </a:t>
            </a:r>
            <a:r>
              <a:rPr lang="ru-RU" dirty="0" smtClean="0">
                <a:solidFill>
                  <a:srgbClr val="FF0000"/>
                </a:solidFill>
              </a:rPr>
              <a:t>показателей: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К1 </a:t>
            </a:r>
            <a:r>
              <a:rPr lang="ru-RU" dirty="0"/>
              <a:t>– доля государственного сектора в общей численности занятых в </a:t>
            </a:r>
            <a:r>
              <a:rPr lang="ru-RU" dirty="0" smtClean="0"/>
              <a:t>стране;</a:t>
            </a:r>
          </a:p>
          <a:p>
            <a:r>
              <a:rPr lang="ru-RU" dirty="0" smtClean="0"/>
              <a:t>К2 </a:t>
            </a:r>
            <a:r>
              <a:rPr lang="ru-RU" dirty="0"/>
              <a:t>– доля государственного сектора в общем объеме основных фондов в </a:t>
            </a:r>
            <a:r>
              <a:rPr lang="ru-RU" dirty="0" smtClean="0"/>
              <a:t>стране;</a:t>
            </a:r>
          </a:p>
          <a:p>
            <a:r>
              <a:rPr lang="ru-RU" dirty="0" smtClean="0"/>
              <a:t>К3 </a:t>
            </a:r>
            <a:r>
              <a:rPr lang="ru-RU" dirty="0"/>
              <a:t>– доля государственного сектора в валовом выпуске продукции в </a:t>
            </a:r>
            <a:r>
              <a:rPr lang="ru-RU" dirty="0" smtClean="0"/>
              <a:t>стране;</a:t>
            </a:r>
          </a:p>
          <a:p>
            <a:r>
              <a:rPr lang="ru-RU" dirty="0" smtClean="0"/>
              <a:t>К4 </a:t>
            </a:r>
            <a:r>
              <a:rPr lang="ru-RU" dirty="0"/>
              <a:t>– доля государственного сектора в общей численности предприятий в </a:t>
            </a:r>
            <a:r>
              <a:rPr lang="ru-RU" dirty="0" smtClean="0"/>
              <a:t>стране;</a:t>
            </a:r>
          </a:p>
          <a:p>
            <a:r>
              <a:rPr lang="ru-RU" dirty="0" smtClean="0"/>
              <a:t>К5 </a:t>
            </a:r>
            <a:r>
              <a:rPr lang="ru-RU" dirty="0"/>
              <a:t>– доля инвестиций в основные фонды (капиталовложения) государственного сектора в общем объеме инвестиций в стране. </a:t>
            </a:r>
          </a:p>
        </p:txBody>
      </p:sp>
    </p:spTree>
    <p:extLst>
      <p:ext uri="{BB962C8B-B14F-4D97-AF65-F5344CB8AC3E}">
        <p14:creationId xmlns:p14="http://schemas.microsoft.com/office/powerpoint/2010/main" xmlns="" val="376936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533" y="476672"/>
            <a:ext cx="835292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Выбор конкретных коэффициентов К1, К2, К3, К4 и К5 обусловлен их смысловой </a:t>
            </a:r>
            <a:r>
              <a:rPr lang="ru-RU" sz="2000" dirty="0" smtClean="0"/>
              <a:t>нагрузкой.</a:t>
            </a:r>
          </a:p>
          <a:p>
            <a:pPr algn="just"/>
            <a:endParaRPr lang="ru-RU" sz="2000" dirty="0" smtClean="0"/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К1 </a:t>
            </a:r>
            <a:r>
              <a:rPr lang="ru-RU" sz="2000" dirty="0"/>
              <a:t>и К2 показывают долю основных </a:t>
            </a:r>
            <a:r>
              <a:rPr lang="ru-RU" sz="2000" dirty="0" err="1"/>
              <a:t>макрофакторов</a:t>
            </a:r>
            <a:r>
              <a:rPr lang="ru-RU" sz="2000" dirty="0"/>
              <a:t> (труд и капитал), которая находится в распоряжении государственного сектора, чем достигается достаточно полный учет затратного аспекта его деятельности и соответственно его ресурсной </a:t>
            </a:r>
            <a:r>
              <a:rPr lang="ru-RU" sz="2000" dirty="0" smtClean="0"/>
              <a:t>мощи;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показатель </a:t>
            </a:r>
            <a:r>
              <a:rPr lang="ru-RU" sz="2000" dirty="0"/>
              <a:t>К3 отражает результаты (выпуск или объем производства</a:t>
            </a:r>
            <a:r>
              <a:rPr lang="ru-RU" sz="2000" dirty="0" smtClean="0"/>
              <a:t>), полученные </a:t>
            </a:r>
            <a:r>
              <a:rPr lang="ru-RU" sz="2000" dirty="0"/>
              <a:t>предприятиями государственного сектора</a:t>
            </a:r>
            <a:r>
              <a:rPr lang="ru-RU" sz="2000" dirty="0" smtClean="0"/>
              <a:t>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К4 </a:t>
            </a:r>
            <a:r>
              <a:rPr lang="ru-RU" sz="2000" dirty="0"/>
              <a:t>характеризует относительную массу хозяйствующих субъектов государственного сектора</a:t>
            </a:r>
            <a:r>
              <a:rPr lang="ru-RU" sz="2000" dirty="0" smtClean="0"/>
              <a:t>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в </a:t>
            </a:r>
            <a:r>
              <a:rPr lang="ru-RU" sz="2000" dirty="0"/>
              <a:t>отличие от предыдущих показателей, оценивающих текущее состояние госсектора, коэффициент К5 оценивает его «двигательные» возможности и «будущий» потенциал, заложенный в госсекторе. Интерпретация последнего коэффициента вытекает из самого понятия инвестиций (капиталовложений), которые создают предпосылки для будущего динамичного развития соответствующих предприятий. </a:t>
            </a:r>
          </a:p>
        </p:txBody>
      </p:sp>
    </p:spTree>
    <p:extLst>
      <p:ext uri="{BB962C8B-B14F-4D97-AF65-F5344CB8AC3E}">
        <p14:creationId xmlns:p14="http://schemas.microsoft.com/office/powerpoint/2010/main" xmlns="" val="4234391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244" y="692696"/>
            <a:ext cx="7200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Все рассмотренные показатели предполагают довольно простую и однозначную оценку; исключение составляет только коэффициент К3, который может рассчитываться как по показателю добавленной стоимости, так и по валовому выпуску. Оба варианта расчета по отношению друг к другу являются эквивалентными заменителями, хотя предпочтение все же должно быть отдано показателю добавленной стоимости. Главное при осуществлении прикладных расчетов на основе К3 заключается в обеспечении следующего требования: расчеты для госсектора и всей экономики следует проводить с помощью одного и того же показателя; в противном случае возникнут грубые ошибки. Следует иметь в виду, что приведенные пять масштабных показателей госсектора не исчерпывают проблему и на практике может потребоваться более подробный перечень аналогичных измерителей. </a:t>
            </a:r>
          </a:p>
        </p:txBody>
      </p:sp>
    </p:spTree>
    <p:extLst>
      <p:ext uri="{BB962C8B-B14F-4D97-AF65-F5344CB8AC3E}">
        <p14:creationId xmlns:p14="http://schemas.microsoft.com/office/powerpoint/2010/main" xmlns="" val="4155794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44016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Интегральная оценка масштаба государственного сектора </a:t>
            </a:r>
          </a:p>
        </p:txBody>
      </p:sp>
    </p:spTree>
    <p:extLst>
      <p:ext uri="{BB962C8B-B14F-4D97-AF65-F5344CB8AC3E}">
        <p14:creationId xmlns:p14="http://schemas.microsoft.com/office/powerpoint/2010/main" xmlns="" val="1007797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6940" y="332656"/>
            <a:ext cx="79928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Конкретные показатели масштаба госсектора зависят от целей проводимого анализа. Если это детальный, углубленный анализ, то работа должна </a:t>
            </a:r>
            <a:r>
              <a:rPr lang="ru-RU" sz="2000" dirty="0" smtClean="0"/>
              <a:t>идти </a:t>
            </a:r>
            <a:r>
              <a:rPr lang="ru-RU" sz="2000" dirty="0"/>
              <a:t>с вектором частных показателей. </a:t>
            </a:r>
            <a:endParaRPr lang="ru-RU" sz="2000" dirty="0" smtClean="0"/>
          </a:p>
          <a:p>
            <a:pPr algn="just"/>
            <a:r>
              <a:rPr lang="ru-RU" sz="2000" dirty="0" smtClean="0"/>
              <a:t>Если </a:t>
            </a:r>
            <a:r>
              <a:rPr lang="ru-RU" sz="2000" dirty="0"/>
              <a:t>же проводится макроэкономический анализ, направленный на уяснение основополагающих моментов в развитии госсектора, то необходимо сформировать сводную картину на основе очень небольшого набора показателей. </a:t>
            </a:r>
            <a:endParaRPr lang="ru-RU" sz="2000" dirty="0" smtClean="0"/>
          </a:p>
          <a:p>
            <a:pPr algn="just"/>
            <a:r>
              <a:rPr lang="ru-RU" sz="2000" dirty="0" smtClean="0"/>
              <a:t>В </a:t>
            </a:r>
            <a:r>
              <a:rPr lang="ru-RU" sz="2000" dirty="0"/>
              <a:t>этой связи возникает проблема получения некоей интегральной, итоговой оценки масштаба госсектора, учитывая, что многие масштабные элементы деятельности госсектора несопоставимы. </a:t>
            </a:r>
            <a:endParaRPr lang="ru-RU" sz="2000" dirty="0" smtClean="0"/>
          </a:p>
          <a:p>
            <a:pPr algn="just"/>
            <a:r>
              <a:rPr lang="ru-RU" sz="2000" dirty="0" smtClean="0"/>
              <a:t>Так</a:t>
            </a:r>
            <a:r>
              <a:rPr lang="ru-RU" sz="2000" dirty="0"/>
              <a:t>, количественные значения приведенных показателей К1, К2, К3, К4 и К5, как правило, сильно различаются. Например, в странах Европейского Союза в </a:t>
            </a:r>
            <a:r>
              <a:rPr lang="ru-RU" sz="2000" dirty="0" smtClean="0"/>
              <a:t>определённый год доля </a:t>
            </a:r>
            <a:r>
              <a:rPr lang="ru-RU" sz="2000" dirty="0"/>
              <a:t>госсектора в численности занятых составляла 8,3% (К1), в добавленной стоимости (К3) – 11,0%, а в инвестициях (К5) – 22,0%. В связи с этим помимо вышеприведенных пяти «первичных» показателей масштаба госсектора возникает потребность в их «свертывании», взвешивании и усреднении для получения обобщенной (интегральной) оценки участия государственного сектора в национальной экономике.</a:t>
            </a:r>
          </a:p>
        </p:txBody>
      </p:sp>
    </p:spTree>
    <p:extLst>
      <p:ext uri="{BB962C8B-B14F-4D97-AF65-F5344CB8AC3E}">
        <p14:creationId xmlns:p14="http://schemas.microsoft.com/office/powerpoint/2010/main" xmlns="" val="4191407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 мировой и российской практике аналитических исследований для этих целей используются следующие интегральные показатели относительного масштаба государственного сектора К: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endParaRPr lang="ru-RU" sz="2400" dirty="0" smtClean="0"/>
          </a:p>
          <a:p>
            <a:r>
              <a:rPr lang="ru-RU" sz="2400" dirty="0">
                <a:solidFill>
                  <a:srgbClr val="FF0000"/>
                </a:solidFill>
              </a:rPr>
              <a:t>К = </a:t>
            </a:r>
            <a:r>
              <a:rPr lang="en-US" sz="2400" dirty="0">
                <a:solidFill>
                  <a:srgbClr val="FF0000"/>
                </a:solidFill>
              </a:rPr>
              <a:t>[</a:t>
            </a:r>
            <a:r>
              <a:rPr lang="ru-RU" sz="2400" dirty="0">
                <a:solidFill>
                  <a:srgbClr val="FF0000"/>
                </a:solidFill>
              </a:rPr>
              <a:t>(</a:t>
            </a:r>
            <a:r>
              <a:rPr lang="ru-RU" sz="2400" dirty="0" smtClean="0">
                <a:solidFill>
                  <a:srgbClr val="FF0000"/>
                </a:solidFill>
              </a:rPr>
              <a:t>К1+К2+К3+К4+К5)/5</a:t>
            </a:r>
            <a:r>
              <a:rPr lang="en-US" sz="2400" dirty="0" smtClean="0">
                <a:solidFill>
                  <a:srgbClr val="FF0000"/>
                </a:solidFill>
              </a:rPr>
              <a:t>]*100</a:t>
            </a:r>
            <a:r>
              <a:rPr lang="ru-RU" sz="2400" dirty="0" smtClean="0">
                <a:solidFill>
                  <a:srgbClr val="FF0000"/>
                </a:solidFill>
              </a:rPr>
              <a:t> %</a:t>
            </a:r>
            <a:endParaRPr lang="ru-RU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400" dirty="0"/>
              <a:t>Подход, реализующий взвешивание частных коэффициентов по методу среднеарифметического, отражает идею о том, что все частные показатели масштаба госсектора являются равноправными и ни одному из них не может быть отдано предпочтение по сравнению с другими. Все попытки определения вектора неодинаковых весовых коэффициентов, как правило, основываются на субъективной вычислительной процедуре, не имеющей строгого обоснования.</a:t>
            </a:r>
            <a:endParaRPr lang="ru-RU" sz="2400" dirty="0" smtClean="0"/>
          </a:p>
          <a:p>
            <a:r>
              <a:rPr lang="ru-RU" sz="2400" dirty="0" smtClean="0">
                <a:solidFill>
                  <a:srgbClr val="FF0000"/>
                </a:solidFill>
              </a:rPr>
              <a:t>К = </a:t>
            </a:r>
            <a:r>
              <a:rPr lang="en-US" sz="2400" dirty="0" smtClean="0">
                <a:solidFill>
                  <a:srgbClr val="FF0000"/>
                </a:solidFill>
              </a:rPr>
              <a:t>[</a:t>
            </a:r>
            <a:r>
              <a:rPr lang="ru-RU" sz="2400" dirty="0" smtClean="0">
                <a:solidFill>
                  <a:srgbClr val="FF0000"/>
                </a:solidFill>
              </a:rPr>
              <a:t>(К1+К3+К5)/3</a:t>
            </a:r>
            <a:r>
              <a:rPr lang="en-US" sz="2400" dirty="0" smtClean="0">
                <a:solidFill>
                  <a:srgbClr val="FF0000"/>
                </a:solidFill>
              </a:rPr>
              <a:t>]*100</a:t>
            </a:r>
            <a:r>
              <a:rPr lang="ru-RU" sz="2400" dirty="0" smtClean="0">
                <a:solidFill>
                  <a:srgbClr val="FF0000"/>
                </a:solidFill>
              </a:rPr>
              <a:t> %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400" dirty="0"/>
              <a:t>В </a:t>
            </a:r>
            <a:r>
              <a:rPr lang="ru-RU" sz="2400" dirty="0" smtClean="0"/>
              <a:t>соответствии </a:t>
            </a:r>
            <a:r>
              <a:rPr lang="ru-RU" sz="2400" dirty="0"/>
              <a:t>с </a:t>
            </a:r>
            <a:r>
              <a:rPr lang="ru-RU" sz="2400" dirty="0" smtClean="0"/>
              <a:t>этим подходом при </a:t>
            </a:r>
            <a:r>
              <a:rPr lang="ru-RU" sz="2400" dirty="0"/>
              <a:t>оценке масштаба госсектора учитывается два классических </a:t>
            </a:r>
            <a:r>
              <a:rPr lang="ru-RU" sz="2400" dirty="0" err="1"/>
              <a:t>макрофактора</a:t>
            </a:r>
            <a:r>
              <a:rPr lang="ru-RU" sz="2400" dirty="0"/>
              <a:t> (труд и </a:t>
            </a:r>
            <a:r>
              <a:rPr lang="ru-RU" sz="2400" dirty="0" smtClean="0"/>
              <a:t>капитал</a:t>
            </a:r>
            <a:r>
              <a:rPr lang="ru-RU" sz="2400" dirty="0"/>
              <a:t>) и результат их сочетания (выпуск). </a:t>
            </a:r>
            <a:endParaRPr lang="ru-RU" sz="2400" dirty="0" smtClean="0"/>
          </a:p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К </a:t>
            </a:r>
            <a:r>
              <a:rPr lang="ru-RU" sz="2400" dirty="0">
                <a:solidFill>
                  <a:srgbClr val="FF0000"/>
                </a:solidFill>
              </a:rPr>
              <a:t>= </a:t>
            </a:r>
            <a:r>
              <a:rPr lang="en-US" sz="2400" dirty="0">
                <a:solidFill>
                  <a:srgbClr val="FF0000"/>
                </a:solidFill>
              </a:rPr>
              <a:t>[</a:t>
            </a:r>
            <a:r>
              <a:rPr lang="ru-RU" sz="2400" dirty="0">
                <a:solidFill>
                  <a:srgbClr val="FF0000"/>
                </a:solidFill>
              </a:rPr>
              <a:t>(</a:t>
            </a:r>
            <a:r>
              <a:rPr lang="ru-RU" sz="2400" dirty="0" smtClean="0">
                <a:solidFill>
                  <a:srgbClr val="FF0000"/>
                </a:solidFill>
              </a:rPr>
              <a:t>К1+К2+К3)/3</a:t>
            </a:r>
            <a:r>
              <a:rPr lang="en-US" sz="2400" dirty="0" smtClean="0">
                <a:solidFill>
                  <a:srgbClr val="FF0000"/>
                </a:solidFill>
              </a:rPr>
              <a:t>]*100</a:t>
            </a:r>
            <a:r>
              <a:rPr lang="ru-RU" sz="2400" dirty="0" smtClean="0">
                <a:solidFill>
                  <a:srgbClr val="FF0000"/>
                </a:solidFill>
              </a:rPr>
              <a:t>% </a:t>
            </a:r>
            <a:r>
              <a:rPr lang="ru-RU" sz="2400" dirty="0" smtClean="0"/>
              <a:t>(как вариант на основе имеющихся данных)</a:t>
            </a:r>
            <a:endParaRPr lang="ru-RU" sz="2400" dirty="0"/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05982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Показатель К представляет собой усредненную долю государственного сектора в экономике (отрасли, регионе), выраженную в процентах. Изменяться показатель К может в границах от 0 (отсутствие госсектора) до 100% (тотальный госсектор), что делает его очень наглядным. При анализе динамики развития государственного сектора уменьшение показателя К означает ослабление позиций государственного сектора в экономике (отрасли, регионе); увеличение К означает усиление роли и участия государственного сектора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/>
              <a:t>Исходя из соображений обеспечения экономической безопасности и достижения важнейших целей социально-экономического развития страны, для стратегически важных отраслей и сегментов экономики отчетный показатель К часто сравнивают с предельно допустимым нижним значением К*, определяемым экспертным путем. Возникновение ситуации, когда K&lt;K* свидетельствует об опасном или нежелательном развитии событий, когда государство начинает упускать стратегический контроль над отраслью (регионом и т.п.). Таким образом, даже в своем простейшем виде показатель масштаба госсектора может непосредственно использоваться при формировании политики государственного регулирования национальной экономики.</a:t>
            </a:r>
          </a:p>
        </p:txBody>
      </p:sp>
    </p:spTree>
    <p:extLst>
      <p:ext uri="{BB962C8B-B14F-4D97-AF65-F5344CB8AC3E}">
        <p14:creationId xmlns:p14="http://schemas.microsoft.com/office/powerpoint/2010/main" xmlns="" val="3547874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0" y="1"/>
            <a:ext cx="864870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9120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00" y="1471613"/>
            <a:ext cx="723900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7414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466788"/>
              </p:ext>
            </p:extLst>
          </p:nvPr>
        </p:nvGraphicFramePr>
        <p:xfrm>
          <a:off x="457200" y="1830546"/>
          <a:ext cx="8229600" cy="406527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0">
                <a:tc rowSpan="3"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Годы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Млн руб. (1990 г. – млрд руб.)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все основные фонды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 том числе по формам собственности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государственная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негосударственная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1990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1927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1754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173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2000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17464172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4366043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13098729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93185612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17705266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75480346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108001247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19440224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88561023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121268908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21828403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99440505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133521531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24033876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109487655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147429656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26537338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120892318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160725261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28930547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131794714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576" y="521186"/>
            <a:ext cx="7776864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  <a:cs typeface="Arial" pitchFamily="34" charset="0"/>
              </a:rPr>
              <a:t>Основные фонды по формам собственности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  <a:cs typeface="Arial" pitchFamily="34" charset="0"/>
              </a:rPr>
              <a:t>(на конец года; по полной учетной стоимости)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864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641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Масштабы и архитектура государственного сектора экономики</a:t>
            </a:r>
          </a:p>
        </p:txBody>
      </p:sp>
    </p:spTree>
    <p:extLst>
      <p:ext uri="{BB962C8B-B14F-4D97-AF65-F5344CB8AC3E}">
        <p14:creationId xmlns:p14="http://schemas.microsoft.com/office/powerpoint/2010/main" xmlns="" val="13885629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8268470"/>
              </p:ext>
            </p:extLst>
          </p:nvPr>
        </p:nvGraphicFramePr>
        <p:xfrm>
          <a:off x="457200" y="2301081"/>
          <a:ext cx="8229600" cy="2301240"/>
        </p:xfrm>
        <a:graphic>
          <a:graphicData uri="http://schemas.openxmlformats.org/drawingml/2006/table">
            <a:tbl>
              <a:tblPr/>
              <a:tblGrid>
                <a:gridCol w="1371600"/>
                <a:gridCol w="1087016"/>
                <a:gridCol w="1368152"/>
                <a:gridCol w="1944216"/>
                <a:gridCol w="1087016"/>
                <a:gridCol w="1371600"/>
              </a:tblGrid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 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Число организаций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Из них по формам собственности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 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тысяч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 процентах к итогу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государственная</a:t>
                      </a:r>
                    </a:p>
                    <a:p>
                      <a:r>
                        <a:rPr lang="ru-RU">
                          <a:effectLst/>
                        </a:rPr>
                        <a:t>и муниципальная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частная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смешанная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Всего, тыс.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4732,1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100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322,7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4377,8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31,6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Всего, в процентах к итогу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4732,1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100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6,82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92,51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0,67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03648" y="351910"/>
            <a:ext cx="6530679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  <a:cs typeface="Arial" pitchFamily="34" charset="0"/>
              </a:rPr>
              <a:t>Число организаций (из них по формам собственности) в 2015 г. (на конец года)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438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85266086"/>
              </p:ext>
            </p:extLst>
          </p:nvPr>
        </p:nvGraphicFramePr>
        <p:xfrm>
          <a:off x="457200" y="2021046"/>
          <a:ext cx="8229600" cy="395859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227584"/>
                <a:gridCol w="1515616"/>
                <a:gridCol w="1371600"/>
                <a:gridCol w="1371600"/>
              </a:tblGrid>
              <a:tr h="0">
                <a:tc rowSpan="2"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Годы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Доля общественного (государственного и муниципального) сектора в экономике 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Численность занятых</a:t>
                      </a:r>
                    </a:p>
                    <a:p>
                      <a:r>
                        <a:rPr lang="ru-RU" dirty="0">
                          <a:effectLst/>
                        </a:rPr>
                        <a:t>(К1</a:t>
                      </a:r>
                      <a:r>
                        <a:rPr lang="ru-RU" dirty="0" smtClean="0">
                          <a:effectLst/>
                        </a:rPr>
                        <a:t>)</a:t>
                      </a:r>
                      <a:endParaRPr lang="ru-RU" dirty="0">
                        <a:effectLst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Объем основных фондов</a:t>
                      </a:r>
                    </a:p>
                    <a:p>
                      <a:r>
                        <a:rPr lang="ru-RU">
                          <a:effectLst/>
                        </a:rPr>
                        <a:t>(К2)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Численность предприятий (К4)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Объем капиталовложений (К5)*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/>
                        </a:rPr>
                        <a:t>Интегральный показатель</a:t>
                      </a:r>
                      <a:endParaRPr lang="ru-RU" dirty="0">
                        <a:effectLst/>
                      </a:endParaRPr>
                    </a:p>
                    <a:p>
                      <a:r>
                        <a:rPr lang="ru-RU" dirty="0">
                          <a:effectLst/>
                        </a:rPr>
                        <a:t>(К1 + К2 + К4 + К5)/4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2005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33,5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23,0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8,7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22,6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21,95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29,4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18,0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7,3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21,6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19,08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28,7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18,0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7,0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21,7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18,85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28,0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18,0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7,0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22,3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18,83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2014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27,6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18,0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6,8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18,5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17,73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603647"/>
            <a:ext cx="860761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  <a:cs typeface="Arial" pitchFamily="34" charset="0"/>
              </a:rPr>
              <a:t>Оценка изменения масштабов общественного сектора в экономике России, 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064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При рассмотрении государственного сектора экономики закономерным является вопрос: </a:t>
            </a:r>
            <a:r>
              <a:rPr lang="ru-RU" sz="3200" i="1" dirty="0"/>
              <a:t>«как можно рассчитать его масштаб и размеры?». </a:t>
            </a:r>
            <a:r>
              <a:rPr lang="ru-RU" sz="3200" dirty="0"/>
              <a:t>В литературе, посвященной данной тематике, встречаются различные точки зрения.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93507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Возможные показатели </a:t>
            </a:r>
            <a:r>
              <a:rPr lang="ru-RU" sz="2800" dirty="0">
                <a:solidFill>
                  <a:srgbClr val="FF0000"/>
                </a:solidFill>
              </a:rPr>
              <a:t>измерения данной области экономики </a:t>
            </a:r>
            <a:r>
              <a:rPr lang="ru-RU" sz="2800" dirty="0" smtClean="0">
                <a:solidFill>
                  <a:srgbClr val="FF0000"/>
                </a:solidFill>
              </a:rPr>
              <a:t>государства (</a:t>
            </a:r>
            <a:r>
              <a:rPr lang="ru-RU" sz="2800" dirty="0" err="1" smtClean="0">
                <a:solidFill>
                  <a:srgbClr val="FF0000"/>
                </a:solidFill>
              </a:rPr>
              <a:t>Балацкий</a:t>
            </a:r>
            <a:r>
              <a:rPr lang="ru-RU" sz="2800" dirty="0" smtClean="0">
                <a:solidFill>
                  <a:srgbClr val="FF0000"/>
                </a:solidFill>
              </a:rPr>
              <a:t> Е.В. )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общее количество предприятий и организаций, находящихся в государственной собственности;</a:t>
            </a:r>
          </a:p>
          <a:p>
            <a:pPr lvl="0"/>
            <a:r>
              <a:rPr lang="ru-RU" dirty="0"/>
              <a:t>доля государства в уставном капитале разнообразных акционерных обществ;</a:t>
            </a:r>
          </a:p>
          <a:p>
            <a:pPr lvl="0"/>
            <a:r>
              <a:rPr lang="ru-RU" dirty="0"/>
              <a:t>общая стоимость основных фондов, принадлежащих государству;</a:t>
            </a:r>
          </a:p>
          <a:p>
            <a:pPr lvl="0"/>
            <a:r>
              <a:rPr lang="ru-RU" dirty="0"/>
              <a:t>доля государственных расходов во внутреннем валовом продукте страны;</a:t>
            </a:r>
          </a:p>
          <a:p>
            <a:r>
              <a:rPr lang="ru-RU" dirty="0"/>
              <a:t>численность занятых работников в государственном секторе </a:t>
            </a:r>
            <a:r>
              <a:rPr lang="ru-RU" dirty="0" smtClean="0"/>
              <a:t>экономики.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8984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92696"/>
            <a:ext cx="69847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Предлагается </a:t>
            </a:r>
            <a:r>
              <a:rPr lang="ru-RU" sz="2800" dirty="0"/>
              <a:t>помимо учета доли основных фондов, занятых, количества предприятий в общем размере данных показателей по стране и доли вклада в ВВП госсектора учитывать также </a:t>
            </a:r>
            <a:r>
              <a:rPr lang="ru-RU" sz="2800" i="1" dirty="0"/>
              <a:t>долю капиталовложений</a:t>
            </a:r>
            <a:r>
              <a:rPr lang="ru-RU" sz="2800" dirty="0"/>
              <a:t>, </a:t>
            </a:r>
            <a:r>
              <a:rPr lang="ru-RU" sz="2800" i="1" dirty="0"/>
              <a:t>направляемых в основные фонды госсектора, в общем объеме данных активов страны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53378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Н. П. </a:t>
            </a:r>
            <a:r>
              <a:rPr lang="ru-RU" sz="3200" dirty="0" err="1">
                <a:solidFill>
                  <a:srgbClr val="FF0000"/>
                </a:solidFill>
              </a:rPr>
              <a:t>Кононкова</a:t>
            </a:r>
            <a:r>
              <a:rPr lang="ru-RU" sz="3200" dirty="0">
                <a:solidFill>
                  <a:srgbClr val="FF0000"/>
                </a:solidFill>
              </a:rPr>
              <a:t> в своей работе выделяет </a:t>
            </a:r>
            <a:r>
              <a:rPr lang="ru-RU" sz="3200" dirty="0" smtClean="0">
                <a:solidFill>
                  <a:srgbClr val="FF0000"/>
                </a:solidFill>
              </a:rPr>
              <a:t>иные показатели: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общий объем продукции, производимой организациями государственного сектора;</a:t>
            </a:r>
          </a:p>
          <a:p>
            <a:pPr lvl="0"/>
            <a:r>
              <a:rPr lang="ru-RU" dirty="0"/>
              <a:t>объем государственного заказа, осуществляемого организациями из частного и государственного секторов, а также его удельный вес в ВВП страны;</a:t>
            </a:r>
          </a:p>
          <a:p>
            <a:pPr lvl="0"/>
            <a:r>
              <a:rPr lang="ru-RU" dirty="0"/>
              <a:t>объем средств, выделяемых из государственного бюджета на разнообразные сферы развития государства;</a:t>
            </a:r>
          </a:p>
          <a:p>
            <a:r>
              <a:rPr lang="ru-RU" dirty="0"/>
              <a:t>общий размер и удельный вес социальных трансфертов в доходах </a:t>
            </a:r>
            <a:r>
              <a:rPr lang="ru-RU" dirty="0" smtClean="0"/>
              <a:t>населения.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4905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Как видно из представленной </a:t>
            </a:r>
            <a:r>
              <a:rPr lang="ru-RU" sz="2800" dirty="0" smtClean="0"/>
              <a:t>информации, </a:t>
            </a:r>
            <a:r>
              <a:rPr lang="ru-RU" sz="2800" dirty="0"/>
              <a:t>точки зрения относительно измерения масштабов государственного сектора варьируются. </a:t>
            </a:r>
            <a:endParaRPr lang="ru-RU" sz="2800" dirty="0" smtClean="0"/>
          </a:p>
          <a:p>
            <a:pPr algn="just"/>
            <a:r>
              <a:rPr lang="ru-RU" sz="2800" dirty="0" smtClean="0"/>
              <a:t>Наиболее </a:t>
            </a:r>
            <a:r>
              <a:rPr lang="ru-RU" sz="2800" dirty="0"/>
              <a:t>оптимальным, на наш взгляд, является методика Е.В. </a:t>
            </a:r>
            <a:r>
              <a:rPr lang="ru-RU" sz="2800" dirty="0" err="1" smtClean="0"/>
              <a:t>Балацкого</a:t>
            </a:r>
            <a:r>
              <a:rPr lang="ru-RU" sz="2800" dirty="0" smtClean="0"/>
              <a:t>, </a:t>
            </a:r>
            <a:r>
              <a:rPr lang="ru-RU" sz="2800" dirty="0"/>
              <a:t>как более простая в плане поиска и обработки </a:t>
            </a:r>
            <a:r>
              <a:rPr lang="ru-RU" sz="2800" dirty="0" smtClean="0"/>
              <a:t>данных.</a:t>
            </a:r>
          </a:p>
          <a:p>
            <a:pPr algn="just"/>
            <a:r>
              <a:rPr lang="ru-RU" sz="2800" dirty="0" smtClean="0"/>
              <a:t>Но </a:t>
            </a:r>
            <a:r>
              <a:rPr lang="ru-RU" sz="2800" dirty="0"/>
              <a:t>решив вопрос, как измерить государственный сектор </a:t>
            </a:r>
            <a:r>
              <a:rPr lang="ru-RU" sz="2800" dirty="0" smtClean="0"/>
              <a:t>экономики, </a:t>
            </a:r>
            <a:r>
              <a:rPr lang="ru-RU" sz="2800" dirty="0"/>
              <a:t>важно также определиться с тем, какие должны быть границы оптимального сосуществования частного и государственного сектора.</a:t>
            </a:r>
          </a:p>
        </p:txBody>
      </p:sp>
    </p:spTree>
    <p:extLst>
      <p:ext uri="{BB962C8B-B14F-4D97-AF65-F5344CB8AC3E}">
        <p14:creationId xmlns:p14="http://schemas.microsoft.com/office/powerpoint/2010/main" xmlns="" val="1469541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Если рассматривать государственный сектор с позиций государственных расходов в общем объеме ВВП, то в данном случае, ключом к ответу может служить взаимосвязь кривой </a:t>
            </a:r>
            <a:r>
              <a:rPr lang="ru-RU" sz="3200" dirty="0" err="1"/>
              <a:t>Арми</a:t>
            </a:r>
            <a:r>
              <a:rPr lang="ru-RU" sz="3200" dirty="0"/>
              <a:t>-Рана и закона Вагнера.</a:t>
            </a:r>
          </a:p>
        </p:txBody>
      </p:sp>
    </p:spTree>
    <p:extLst>
      <p:ext uri="{BB962C8B-B14F-4D97-AF65-F5344CB8AC3E}">
        <p14:creationId xmlns:p14="http://schemas.microsoft.com/office/powerpoint/2010/main" xmlns="" val="778733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1777</Words>
  <Application>Microsoft Office PowerPoint</Application>
  <PresentationFormat>Экран (4:3)</PresentationFormat>
  <Paragraphs>176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Практическая работа</vt:lpstr>
      <vt:lpstr>Методические указания:  1. Ознакомиться с методикой определения масштабов государственного сектора (просмотреть и прочитать презентацию). 2. По представленным данным в презентации выбрать необходимые показатели для расчета показателей масштабов госсектора. 3. Используя формулы и данные, определить интегральный показатель масштаба госсектора. 4. Загрузить работу в ЛК для проверки. </vt:lpstr>
      <vt:lpstr>Масштабы и архитектура государственного сектора экономики</vt:lpstr>
      <vt:lpstr>Слайд 4</vt:lpstr>
      <vt:lpstr>Возможные показатели измерения данной области экономики государства (Балацкий Е.В. ) </vt:lpstr>
      <vt:lpstr>Слайд 6</vt:lpstr>
      <vt:lpstr>Н. П. Кононкова в своей работе выделяет иные показатели:</vt:lpstr>
      <vt:lpstr>Слайд 8</vt:lpstr>
      <vt:lpstr>Слайд 9</vt:lpstr>
      <vt:lpstr>Сущность закона Вагнера</vt:lpstr>
      <vt:lpstr>По мнению Вагнера, такая тенденция обусловлена рядом причин:</vt:lpstr>
      <vt:lpstr>Математически рассматриваемый закон может быть выражен следующей формулой:</vt:lpstr>
      <vt:lpstr>Графически данная математическая зависимость представлена на рисунке </vt:lpstr>
      <vt:lpstr>Ограничения закона</vt:lpstr>
      <vt:lpstr>Слайд 15</vt:lpstr>
      <vt:lpstr>Слайд 16</vt:lpstr>
      <vt:lpstr>Масштаб (размер) государственного сектора</vt:lpstr>
      <vt:lpstr>Слайд 18</vt:lpstr>
      <vt:lpstr>Слайд 19</vt:lpstr>
      <vt:lpstr>выделяются следующие пять показателей:</vt:lpstr>
      <vt:lpstr>Слайд 21</vt:lpstr>
      <vt:lpstr>Слайд 22</vt:lpstr>
      <vt:lpstr>Интегральная оценка масштаба государственного сектора </vt:lpstr>
      <vt:lpstr>Слайд 24</vt:lpstr>
      <vt:lpstr>В мировой и российской практике аналитических исследований для этих целей используются следующие интегральные показатели относительного масштаба государственного сектора К: 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Гордеев</dc:creator>
  <cp:lastModifiedBy>NovikovaTA</cp:lastModifiedBy>
  <cp:revision>11</cp:revision>
  <dcterms:created xsi:type="dcterms:W3CDTF">2020-01-10T11:06:17Z</dcterms:created>
  <dcterms:modified xsi:type="dcterms:W3CDTF">2020-11-09T03:27:46Z</dcterms:modified>
</cp:coreProperties>
</file>