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1" r:id="rId9"/>
    <p:sldId id="262" r:id="rId10"/>
    <p:sldId id="267" r:id="rId11"/>
    <p:sldId id="263" r:id="rId12"/>
    <p:sldId id="268" r:id="rId13"/>
    <p:sldId id="269" r:id="rId14"/>
    <p:sldId id="270" r:id="rId15"/>
    <p:sldId id="271" r:id="rId16"/>
    <p:sldId id="283" r:id="rId17"/>
    <p:sldId id="282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0" y="9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D7D75-8E22-4580-9D6B-C9A3F8D639EB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82396-1B63-4164-8E98-C9F97EFB9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880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82396-1B63-4164-8E98-C9F97EFB994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3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ГОСУДАРСТВЕННЫЙ СЕКТОР КАК ЭКОНОМИЧЕСКАЯ КАТЕГОРИЯ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7643192" cy="1752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Опорный конспект лекций по дисциплине «Экономика государственного и муниципального сектора»</a:t>
            </a:r>
          </a:p>
          <a:p>
            <a:pPr algn="just"/>
            <a:r>
              <a:rPr lang="ru-RU" dirty="0" smtClean="0"/>
              <a:t>Гордеева Т.Н. канд. социол. наук, доцент кафедры ГМУ и политики Забайкальского государственного университета.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437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08720"/>
            <a:ext cx="871296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Государственное имущество точно также может находиться в распоряжении хозяйствующих субъектов как государственного и негосударственного </a:t>
            </a:r>
            <a:r>
              <a:rPr lang="ru-RU" sz="2800" dirty="0" smtClean="0"/>
              <a:t>секторов</a:t>
            </a:r>
          </a:p>
          <a:p>
            <a:pPr algn="just"/>
            <a:r>
              <a:rPr lang="ru-RU" sz="2800" dirty="0" smtClean="0"/>
              <a:t>Примером </a:t>
            </a:r>
            <a:r>
              <a:rPr lang="ru-RU" sz="2800" dirty="0"/>
              <a:t>второго случая являются </a:t>
            </a:r>
            <a:r>
              <a:rPr lang="ru-RU" sz="2800" i="1" dirty="0"/>
              <a:t>концессии</a:t>
            </a:r>
            <a:r>
              <a:rPr lang="ru-RU" sz="2800" dirty="0"/>
              <a:t>. Если говорить о природных объектах государственной собственности, то они могут использоваться хозяйственными субъектами государственного и негосударственного секторов, а могут временно вообще никем не использоваться, оставаясь потенциальным богатством государства.</a:t>
            </a:r>
          </a:p>
          <a:p>
            <a:pPr algn="just"/>
            <a:endParaRPr lang="ru-RU" sz="3200" dirty="0" smtClean="0"/>
          </a:p>
          <a:p>
            <a:pPr algn="just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410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80920" cy="2002507"/>
          </a:xfrm>
        </p:spPr>
        <p:txBody>
          <a:bodyPr/>
          <a:lstStyle/>
          <a:p>
            <a:r>
              <a:rPr lang="ru-RU" dirty="0">
                <a:effectLst/>
              </a:rPr>
              <a:t>ГРАНИЦЫ ГОСУДАРСТВЕННОГО СЕКТОРА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4509120"/>
            <a:ext cx="7772400" cy="1509712"/>
          </a:xfrm>
        </p:spPr>
        <p:txBody>
          <a:bodyPr/>
          <a:lstStyle/>
          <a:p>
            <a:pPr algn="just"/>
            <a:r>
              <a:rPr lang="ru-RU" dirty="0" smtClean="0"/>
              <a:t>Помимо </a:t>
            </a:r>
            <a:r>
              <a:rPr lang="ru-RU" dirty="0"/>
              <a:t>принципиального понимания, что представляет собой госсектор необходимо еще очень четко определить его институциональную </a:t>
            </a:r>
            <a:r>
              <a:rPr lang="ru-RU" dirty="0" smtClean="0"/>
              <a:t>суть, </a:t>
            </a:r>
            <a:r>
              <a:rPr lang="ru-RU" dirty="0"/>
              <a:t>чтобы </a:t>
            </a:r>
            <a:r>
              <a:rPr lang="ru-RU" dirty="0" smtClean="0"/>
              <a:t>можно </a:t>
            </a:r>
            <a:r>
              <a:rPr lang="ru-RU" dirty="0"/>
              <a:t>было очертить границы этого сектора. </a:t>
            </a:r>
          </a:p>
        </p:txBody>
      </p:sp>
    </p:spTree>
    <p:extLst>
      <p:ext uri="{BB962C8B-B14F-4D97-AF65-F5344CB8AC3E}">
        <p14:creationId xmlns:p14="http://schemas.microsoft.com/office/powerpoint/2010/main" val="286945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77268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Границы и состав государственного сектора в Российской Федерации определяются Классификатором институциональных единиц по секторам экономики (КИЕС). Классификатор был утвержден приказом Федеральной службы государственной статистики (ФСГС) от 2 августа 2004 г. № 110 «Об утверждении и внедрении в информационную систему государственной статистики отраслевого статистического Классификатора институциональных единиц по секторам экономики (КИЕС)». </a:t>
            </a:r>
            <a:endParaRPr lang="ru-RU" sz="2400" dirty="0" smtClean="0"/>
          </a:p>
          <a:p>
            <a:pPr algn="just"/>
            <a:r>
              <a:rPr lang="ru-RU" sz="2400" dirty="0" smtClean="0"/>
              <a:t>КИЕС</a:t>
            </a:r>
            <a:r>
              <a:rPr lang="ru-RU" sz="2400" dirty="0"/>
              <a:t>, с одной стороны, отражает особенности форм организации экономики и законодательной базы, а также особенности систем учета, отчетности, классификаторов экономической информации в Российской Федерации, с другой стороны, КИЕС использует принципы и критерии секторальной классификации Системы национальных счетов (СНС).</a:t>
            </a:r>
          </a:p>
        </p:txBody>
      </p:sp>
    </p:spTree>
    <p:extLst>
      <p:ext uri="{BB962C8B-B14F-4D97-AF65-F5344CB8AC3E}">
        <p14:creationId xmlns:p14="http://schemas.microsoft.com/office/powerpoint/2010/main" val="114928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28343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Целью разработки КИЕС является подразделение отечественной экономики на некоторое число групп хозяйствующих субъектов — резидентов страны, однородных с точки зрения функций, осуществляемых ими в экономическом процессе, а также источников финансирования их затрат. Эта классификация </a:t>
            </a:r>
            <a:r>
              <a:rPr lang="ru-RU" sz="2400" dirty="0" smtClean="0"/>
              <a:t>обеспечивает институциональный </a:t>
            </a:r>
            <a:r>
              <a:rPr lang="ru-RU" sz="2400" dirty="0"/>
              <a:t>подход при формировании макроэкономических показателей, который позволяет подходить к изучаемым процессам не с точки зрения самого процесса (такой подход называется функциональным), а с точки зрения субъектов, их осуществляющих.</a:t>
            </a:r>
          </a:p>
        </p:txBody>
      </p:sp>
    </p:spTree>
    <p:extLst>
      <p:ext uri="{BB962C8B-B14F-4D97-AF65-F5344CB8AC3E}">
        <p14:creationId xmlns:p14="http://schemas.microsoft.com/office/powerpoint/2010/main" val="128798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340768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/>
              <a:t>Начало внедрения КИЕС в 2006 г. не означает, что ранее в отечественной статистике национальных счетов не производилось разделения на секторы экономики: в Федеральной службе государственной статистики действует схема классифицирования институциональных единиц по секторам экономики с использованием действующих </a:t>
            </a:r>
            <a:r>
              <a:rPr lang="ru-RU" sz="2000" i="1" dirty="0" smtClean="0"/>
              <a:t>классификаторов. </a:t>
            </a:r>
            <a:r>
              <a:rPr lang="ru-RU" sz="2000" i="1" dirty="0"/>
              <a:t>Введение нового классификатора </a:t>
            </a:r>
            <a:r>
              <a:rPr lang="ru-RU" sz="2000" i="1" dirty="0" smtClean="0"/>
              <a:t>упорядочивает </a:t>
            </a:r>
            <a:r>
              <a:rPr lang="ru-RU" sz="2000" i="1" dirty="0"/>
              <a:t>уже существующие наработки, российская статистика </a:t>
            </a:r>
            <a:r>
              <a:rPr lang="ru-RU" sz="2000" i="1" dirty="0" smtClean="0"/>
              <a:t>получает </a:t>
            </a:r>
            <a:r>
              <a:rPr lang="ru-RU" sz="2000" i="1" dirty="0"/>
              <a:t>стандартное инструментальное средство систематизации и структурирования статистической информации в соответствии с международными правилами. КИЕС позволяет гармонизировать систему национальных счетов, статистику государственных финансов и платежный баланс с точки зрения однородности охвата институциональных единиц и трактовки отдельных показателей.</a:t>
            </a:r>
          </a:p>
        </p:txBody>
      </p:sp>
    </p:spTree>
    <p:extLst>
      <p:ext uri="{BB962C8B-B14F-4D97-AF65-F5344CB8AC3E}">
        <p14:creationId xmlns:p14="http://schemas.microsoft.com/office/powerpoint/2010/main" val="374640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40768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Все основные понятия и определения, используемые в КИЕС, соответствуют понятиям и определениям, принятым в международных стандартах </a:t>
            </a:r>
            <a:r>
              <a:rPr lang="ru-RU" sz="2400" dirty="0" smtClean="0"/>
              <a:t>СНС (Системы национальных счетов) </a:t>
            </a:r>
            <a:r>
              <a:rPr lang="ru-RU" sz="2400" dirty="0"/>
              <a:t>и </a:t>
            </a:r>
            <a:r>
              <a:rPr lang="ru-RU" sz="2400" dirty="0" smtClean="0"/>
              <a:t>СГФ (Статистики государственных финансов). </a:t>
            </a:r>
            <a:r>
              <a:rPr lang="ru-RU" sz="2400" dirty="0"/>
              <a:t>Объектами классификации в российской практике, в точном соответствии с международными стандартами, являются </a:t>
            </a:r>
            <a:r>
              <a:rPr lang="ru-RU" sz="2400" i="1" dirty="0"/>
              <a:t>институциональные единицы</a:t>
            </a:r>
            <a:r>
              <a:rPr lang="ru-RU" sz="2400" dirty="0"/>
              <a:t>, которые группируются в секторы, подсекторы и </a:t>
            </a:r>
            <a:r>
              <a:rPr lang="ru-RU" sz="2400" dirty="0" err="1"/>
              <a:t>субподсекторы</a:t>
            </a:r>
            <a:r>
              <a:rPr lang="ru-RU" sz="2400" dirty="0"/>
              <a:t> экономики и образуют структуру КИЕС, представленную в </a:t>
            </a:r>
            <a:r>
              <a:rPr lang="ru-RU" sz="2400" dirty="0" smtClean="0"/>
              <a:t>таблице.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55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40768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>
                <a:solidFill>
                  <a:srgbClr val="0070C0"/>
                </a:solidFill>
              </a:rPr>
              <a:t>Институциональная </a:t>
            </a:r>
            <a:r>
              <a:rPr lang="ru-RU" sz="3600" b="1" i="1" dirty="0" smtClean="0">
                <a:solidFill>
                  <a:srgbClr val="0070C0"/>
                </a:solidFill>
              </a:rPr>
              <a:t>единица – </a:t>
            </a:r>
            <a:r>
              <a:rPr lang="ru-RU" sz="3600" dirty="0" smtClean="0"/>
              <a:t>это экономическая  структура, </a:t>
            </a:r>
            <a:r>
              <a:rPr lang="ru-RU" sz="3600" dirty="0"/>
              <a:t>которая может от своего имени владеть активами,  принимать обязательства и осуществлять экономическую деятельность и операции с другими структурами. 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0774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84976" cy="10668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некоторые </a:t>
            </a:r>
            <a:r>
              <a:rPr lang="ru-RU" sz="3200" dirty="0">
                <a:solidFill>
                  <a:srgbClr val="0070C0"/>
                </a:solidFill>
              </a:rPr>
              <a:t>существенные характеристики институциональных единиц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8892480" cy="468052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600" dirty="0"/>
              <a:t>Способность институциональной единицы владеть товарами или активами от своего имени означает, что она также может обмениваться правами собственности на товары или активы путем проведения операций с другими институциональными единицами.</a:t>
            </a:r>
          </a:p>
          <a:p>
            <a:pPr algn="just"/>
            <a:r>
              <a:rPr lang="ru-RU" sz="3600" dirty="0"/>
              <a:t>Институциональная единица может принимать экономические решения и осуществлять экономическую деятельность, за которую она сама несет непосредственную ответственность и отвечает перед законом.</a:t>
            </a:r>
          </a:p>
          <a:p>
            <a:pPr algn="just"/>
            <a:r>
              <a:rPr lang="ru-RU" sz="3600" dirty="0"/>
              <a:t>Институциональная единица может принимать обязательства от  своего имени, принимать иные обязанности или будущие обязательства, а также заключать контракты.</a:t>
            </a:r>
          </a:p>
          <a:p>
            <a:pPr algn="just"/>
            <a:r>
              <a:rPr lang="ru-RU" sz="3600" dirty="0"/>
              <a:t>Институциональная единица составляет полный комплект счетов (отчетности), включая баланс </a:t>
            </a:r>
            <a:r>
              <a:rPr lang="ru-RU" sz="3600" dirty="0" smtClean="0"/>
              <a:t>активов</a:t>
            </a:r>
            <a:r>
              <a:rPr lang="ru-RU" sz="3600" dirty="0"/>
              <a:t>, обязательств и чистой стоимости </a:t>
            </a:r>
            <a:r>
              <a:rPr lang="ru-RU" sz="3600" dirty="0" smtClean="0"/>
              <a:t>активов</a:t>
            </a:r>
            <a:r>
              <a:rPr lang="ru-RU" sz="3600" dirty="0"/>
              <a:t>, или же представляется возможным и </a:t>
            </a:r>
            <a:r>
              <a:rPr lang="ru-RU" sz="3600" dirty="0" smtClean="0"/>
              <a:t>целесообразным </a:t>
            </a:r>
            <a:r>
              <a:rPr lang="ru-RU" sz="3600" dirty="0"/>
              <a:t>как с экономической, так и с </a:t>
            </a:r>
            <a:r>
              <a:rPr lang="ru-RU" sz="3600" dirty="0" smtClean="0"/>
              <a:t>юридической </a:t>
            </a:r>
            <a:r>
              <a:rPr lang="ru-RU" sz="3600" dirty="0"/>
              <a:t>точки зрения при необходимости </a:t>
            </a:r>
            <a:r>
              <a:rPr lang="ru-RU" sz="3600" dirty="0" smtClean="0"/>
              <a:t>составлять </a:t>
            </a:r>
            <a:r>
              <a:rPr lang="ru-RU" sz="3600" dirty="0"/>
              <a:t>для институциональной единицы </a:t>
            </a:r>
            <a:r>
              <a:rPr lang="ru-RU" sz="3600" dirty="0" smtClean="0"/>
              <a:t>полный </a:t>
            </a:r>
            <a:r>
              <a:rPr lang="ru-RU" sz="3600" dirty="0"/>
              <a:t>комплект счетов (отчетности).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2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2700" dirty="0" smtClean="0">
                <a:solidFill>
                  <a:srgbClr val="00B050"/>
                </a:solidFill>
              </a:rPr>
              <a:t>Два </a:t>
            </a:r>
            <a:r>
              <a:rPr lang="ru-RU" sz="2700" dirty="0">
                <a:solidFill>
                  <a:srgbClr val="00B050"/>
                </a:solidFill>
              </a:rPr>
              <a:t>основных вида структур, </a:t>
            </a:r>
            <a:r>
              <a:rPr lang="ru-RU" sz="2700" dirty="0" smtClean="0">
                <a:solidFill>
                  <a:srgbClr val="00B050"/>
                </a:solidFill>
              </a:rPr>
              <a:t>соответствующие </a:t>
            </a:r>
            <a:r>
              <a:rPr lang="ru-RU" sz="2700" dirty="0">
                <a:solidFill>
                  <a:srgbClr val="00B050"/>
                </a:solidFill>
              </a:rPr>
              <a:t>критерию </a:t>
            </a:r>
            <a:r>
              <a:rPr lang="ru-RU" sz="2700" dirty="0" smtClean="0">
                <a:solidFill>
                  <a:srgbClr val="00B050"/>
                </a:solidFill>
              </a:rPr>
              <a:t>институциональной единицы</a:t>
            </a:r>
            <a:endParaRPr lang="ru-RU" sz="27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физические </a:t>
            </a:r>
            <a:r>
              <a:rPr lang="ru-RU" dirty="0"/>
              <a:t>лица или </a:t>
            </a:r>
            <a:r>
              <a:rPr lang="ru-RU" dirty="0" smtClean="0"/>
              <a:t>группы </a:t>
            </a:r>
            <a:r>
              <a:rPr lang="ru-RU" dirty="0"/>
              <a:t>лиц в форме домашних хозяйств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ru-RU" dirty="0" smtClean="0"/>
              <a:t>юридические </a:t>
            </a:r>
            <a:r>
              <a:rPr lang="ru-RU" dirty="0"/>
              <a:t>лица или общественные организации, </a:t>
            </a:r>
            <a:r>
              <a:rPr lang="ru-RU" dirty="0" smtClean="0"/>
              <a:t>признанные </a:t>
            </a:r>
            <a:r>
              <a:rPr lang="ru-RU" dirty="0"/>
              <a:t>законом или обществом как </a:t>
            </a:r>
            <a:r>
              <a:rPr lang="ru-RU" dirty="0" smtClean="0"/>
              <a:t>существующие </a:t>
            </a:r>
            <a:r>
              <a:rPr lang="ru-RU" dirty="0"/>
              <a:t>независимо от лиц или других структур, </a:t>
            </a:r>
            <a:r>
              <a:rPr lang="ru-RU" dirty="0" smtClean="0"/>
              <a:t>которые </a:t>
            </a:r>
            <a:r>
              <a:rPr lang="ru-RU" dirty="0"/>
              <a:t>могут владеть ими или контролировать их.</a:t>
            </a:r>
          </a:p>
        </p:txBody>
      </p:sp>
    </p:spTree>
    <p:extLst>
      <p:ext uri="{BB962C8B-B14F-4D97-AF65-F5344CB8AC3E}">
        <p14:creationId xmlns:p14="http://schemas.microsoft.com/office/powerpoint/2010/main" val="361952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682" y="1628800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 </a:t>
            </a:r>
            <a:r>
              <a:rPr lang="ru-RU" sz="2800" dirty="0"/>
              <a:t>качестве институциональных </a:t>
            </a:r>
            <a:r>
              <a:rPr lang="ru-RU" sz="2800" dirty="0" smtClean="0"/>
              <a:t>единиц признается</a:t>
            </a:r>
            <a:endParaRPr lang="ru-RU" sz="2800" dirty="0"/>
          </a:p>
          <a:p>
            <a:pPr algn="just"/>
            <a:r>
              <a:rPr lang="ru-RU" sz="2800" dirty="0"/>
              <a:t>четыре вида юридических лиц или </a:t>
            </a:r>
            <a:r>
              <a:rPr lang="ru-RU" sz="2800" dirty="0" smtClean="0"/>
              <a:t>общественных организаций: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корпорации;</a:t>
            </a:r>
          </a:p>
          <a:p>
            <a:pPr marL="457200" indent="-457200" algn="just">
              <a:buFontTx/>
              <a:buChar char="-"/>
            </a:pPr>
            <a:r>
              <a:rPr lang="ru-RU" sz="2800" dirty="0" err="1" smtClean="0"/>
              <a:t>квазикорпорации</a:t>
            </a:r>
            <a:r>
              <a:rPr lang="ru-RU" sz="2800" dirty="0" smtClean="0"/>
              <a:t>;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некоммерческие организации;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единицы органов государственного </a:t>
            </a:r>
            <a:r>
              <a:rPr lang="ru-RU" sz="2800" dirty="0"/>
              <a:t>управления (</a:t>
            </a:r>
            <a:r>
              <a:rPr lang="ru-RU" sz="2800" dirty="0" smtClean="0"/>
              <a:t>государственные единицы).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2492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effectLst/>
              </a:rPr>
              <a:t>ГОСУДАРСТВЕННЫЙ СЕКТОР И СМЕЖНЫЕ </a:t>
            </a:r>
            <a:r>
              <a:rPr lang="ru-RU" sz="3200" dirty="0" smtClean="0">
                <a:effectLst/>
              </a:rPr>
              <a:t>ПОНЯТИЯ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Одним из важнейших </a:t>
            </a:r>
            <a:r>
              <a:rPr lang="ru-RU" dirty="0" smtClean="0"/>
              <a:t>элементов </a:t>
            </a:r>
            <a:r>
              <a:rPr lang="ru-RU" dirty="0"/>
              <a:t>системы государственного регулирования в России является государственный сектор экономики, роль которого практически во всех странах мира не просто велика, но и продолжает </a:t>
            </a:r>
            <a:r>
              <a:rPr lang="ru-RU" dirty="0" smtClean="0"/>
              <a:t>возрастать.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49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08720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</a:rPr>
              <a:t>Корпорации</a:t>
            </a:r>
            <a:r>
              <a:rPr lang="ru-RU" sz="2400" dirty="0"/>
              <a:t> — это юридические лица, </a:t>
            </a:r>
            <a:r>
              <a:rPr lang="ru-RU" sz="2400" dirty="0" smtClean="0"/>
              <a:t>создаваемые </a:t>
            </a:r>
            <a:r>
              <a:rPr lang="ru-RU" sz="2400" dirty="0"/>
              <a:t>с целью производства товаров или услуг </a:t>
            </a:r>
            <a:r>
              <a:rPr lang="ru-RU" sz="2400" dirty="0" smtClean="0"/>
              <a:t>для реализации </a:t>
            </a:r>
            <a:r>
              <a:rPr lang="ru-RU" sz="2400" dirty="0"/>
              <a:t>на рынке. Корпорации могут </a:t>
            </a:r>
            <a:r>
              <a:rPr lang="ru-RU" sz="2400" dirty="0" smtClean="0"/>
              <a:t>служить источником </a:t>
            </a:r>
            <a:r>
              <a:rPr lang="ru-RU" sz="2400" dirty="0"/>
              <a:t>прибыли или другой финансовой </a:t>
            </a:r>
            <a:r>
              <a:rPr lang="ru-RU" sz="2400" dirty="0" smtClean="0"/>
              <a:t>выгоды </a:t>
            </a:r>
            <a:r>
              <a:rPr lang="ru-RU" sz="2400" dirty="0"/>
              <a:t>для своих владельцев. Корпорация </a:t>
            </a:r>
            <a:r>
              <a:rPr lang="ru-RU" sz="2400" dirty="0" smtClean="0"/>
              <a:t>является коллективной </a:t>
            </a:r>
            <a:r>
              <a:rPr lang="ru-RU" sz="2400" dirty="0"/>
              <a:t>собственностью акционеров, </a:t>
            </a:r>
            <a:r>
              <a:rPr lang="ru-RU" sz="2400" dirty="0" smtClean="0"/>
              <a:t>которые </a:t>
            </a:r>
            <a:r>
              <a:rPr lang="ru-RU" sz="2400" dirty="0"/>
              <a:t>имеют право назначать директоров, </a:t>
            </a:r>
            <a:r>
              <a:rPr lang="ru-RU" sz="2400" dirty="0" smtClean="0"/>
              <a:t>отвечающих </a:t>
            </a:r>
            <a:r>
              <a:rPr lang="ru-RU" sz="2400" dirty="0"/>
              <a:t>за общее управление корпорацией. </a:t>
            </a:r>
            <a:r>
              <a:rPr lang="ru-RU" sz="2400" dirty="0" smtClean="0"/>
              <a:t>Институциональные </a:t>
            </a:r>
            <a:r>
              <a:rPr lang="ru-RU" sz="2400" dirty="0"/>
              <a:t>единицы, принадлежащие органам </a:t>
            </a:r>
            <a:r>
              <a:rPr lang="ru-RU" sz="2400" dirty="0" smtClean="0"/>
              <a:t>государственного </a:t>
            </a:r>
            <a:r>
              <a:rPr lang="ru-RU" sz="2400" dirty="0"/>
              <a:t>управления или находящиеся </a:t>
            </a:r>
            <a:r>
              <a:rPr lang="ru-RU" sz="2400" dirty="0" smtClean="0"/>
              <a:t>под их </a:t>
            </a:r>
            <a:r>
              <a:rPr lang="ru-RU" sz="2400" dirty="0"/>
              <a:t>контролем, которые классифицируются </a:t>
            </a:r>
            <a:r>
              <a:rPr lang="ru-RU" sz="2400" dirty="0" smtClean="0"/>
              <a:t>как корпорации </a:t>
            </a:r>
            <a:r>
              <a:rPr lang="ru-RU" sz="2400" dirty="0"/>
              <a:t>в указанном здесь смысле, </a:t>
            </a:r>
            <a:r>
              <a:rPr lang="ru-RU" sz="2400" dirty="0" smtClean="0"/>
              <a:t>называются государственными </a:t>
            </a:r>
            <a:r>
              <a:rPr lang="ru-RU" sz="2400" dirty="0"/>
              <a:t>корпорациями (</a:t>
            </a:r>
            <a:r>
              <a:rPr lang="ru-RU" sz="2400" dirty="0" smtClean="0"/>
              <a:t>организациями</a:t>
            </a:r>
            <a:r>
              <a:rPr lang="ru-RU" sz="2400" dirty="0"/>
              <a:t>). Все корпорации относятся либо к сектору </a:t>
            </a:r>
            <a:r>
              <a:rPr lang="ru-RU" sz="2400" dirty="0" smtClean="0"/>
              <a:t>нефинансовых </a:t>
            </a:r>
            <a:r>
              <a:rPr lang="ru-RU" sz="2400" dirty="0"/>
              <a:t>корпораций, либо к сектору </a:t>
            </a:r>
            <a:r>
              <a:rPr lang="ru-RU" sz="2400" dirty="0" smtClean="0"/>
              <a:t>финансовых </a:t>
            </a:r>
            <a:r>
              <a:rPr lang="ru-RU" sz="2400" dirty="0"/>
              <a:t>корпораций, в зависимости от характера их </a:t>
            </a:r>
            <a:r>
              <a:rPr lang="ru-RU" sz="2400" dirty="0" smtClean="0"/>
              <a:t>основной </a:t>
            </a:r>
            <a:r>
              <a:rPr lang="ru-RU" sz="2400" dirty="0"/>
              <a:t>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18502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79928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Критерием для отнесения </a:t>
            </a:r>
            <a:r>
              <a:rPr lang="ru-RU" sz="2000" dirty="0" smtClean="0"/>
              <a:t>институциональной </a:t>
            </a:r>
            <a:r>
              <a:rPr lang="ru-RU" sz="2000" dirty="0"/>
              <a:t>единицы к категории корпораций является </a:t>
            </a:r>
            <a:r>
              <a:rPr lang="ru-RU" sz="2000" dirty="0" smtClean="0"/>
              <a:t>не</a:t>
            </a:r>
            <a:r>
              <a:rPr lang="en-US" sz="2000" dirty="0" smtClean="0"/>
              <a:t> </a:t>
            </a:r>
            <a:r>
              <a:rPr lang="ru-RU" sz="2000" dirty="0" smtClean="0"/>
              <a:t>ее </a:t>
            </a:r>
            <a:r>
              <a:rPr lang="ru-RU" sz="2000" dirty="0"/>
              <a:t>правовой статус, а ее характеристики как </a:t>
            </a:r>
            <a:r>
              <a:rPr lang="ru-RU" sz="2000" dirty="0" smtClean="0"/>
              <a:t>производителя </a:t>
            </a:r>
            <a:r>
              <a:rPr lang="ru-RU" sz="2000" dirty="0"/>
              <a:t>товаров и услуг для реализации на </a:t>
            </a:r>
            <a:r>
              <a:rPr lang="ru-RU" sz="2000" dirty="0" smtClean="0"/>
              <a:t>рынке</a:t>
            </a:r>
            <a:r>
              <a:rPr lang="en-US" sz="2000" dirty="0" smtClean="0"/>
              <a:t> </a:t>
            </a:r>
            <a:r>
              <a:rPr lang="ru-RU" sz="2000" dirty="0" smtClean="0"/>
              <a:t>и </a:t>
            </a:r>
            <a:r>
              <a:rPr lang="ru-RU" sz="2000" dirty="0"/>
              <a:t>источника прибыли или другой финансовой </a:t>
            </a:r>
            <a:r>
              <a:rPr lang="ru-RU" sz="2000" dirty="0" smtClean="0"/>
              <a:t>выгоды </a:t>
            </a:r>
            <a:r>
              <a:rPr lang="ru-RU" sz="2000" dirty="0"/>
              <a:t>для своих владельцев. Некоторые </a:t>
            </a:r>
            <a:r>
              <a:rPr lang="ru-RU" sz="2000" dirty="0" smtClean="0"/>
              <a:t>некоммерческие </a:t>
            </a:r>
            <a:r>
              <a:rPr lang="ru-RU" sz="2000" dirty="0"/>
              <a:t>организации и государственные </a:t>
            </a:r>
            <a:r>
              <a:rPr lang="ru-RU" sz="2000" dirty="0" smtClean="0"/>
              <a:t>единицы</a:t>
            </a:r>
            <a:r>
              <a:rPr lang="en-US" sz="2000" dirty="0" smtClean="0"/>
              <a:t> </a:t>
            </a:r>
            <a:r>
              <a:rPr lang="ru-RU" sz="2000" dirty="0" smtClean="0"/>
              <a:t>имеют </a:t>
            </a:r>
            <a:r>
              <a:rPr lang="ru-RU" sz="2000" dirty="0"/>
              <a:t>правовой статус корпорации, но не </a:t>
            </a:r>
            <a:r>
              <a:rPr lang="ru-RU" sz="2000" dirty="0" smtClean="0"/>
              <a:t>рассматриваются </a:t>
            </a:r>
            <a:r>
              <a:rPr lang="ru-RU" sz="2000" dirty="0"/>
              <a:t>как корпорации для целей </a:t>
            </a:r>
            <a:r>
              <a:rPr lang="ru-RU" sz="2000" dirty="0" smtClean="0"/>
              <a:t>экономической </a:t>
            </a:r>
            <a:r>
              <a:rPr lang="ru-RU" sz="2000" dirty="0"/>
              <a:t>статистики, поскольку они не производят </a:t>
            </a:r>
            <a:r>
              <a:rPr lang="ru-RU" sz="2000" dirty="0" smtClean="0"/>
              <a:t>продукцию </a:t>
            </a:r>
            <a:r>
              <a:rPr lang="ru-RU" sz="2000" dirty="0"/>
              <a:t>для реализации на рынке. Другие </a:t>
            </a:r>
            <a:r>
              <a:rPr lang="ru-RU" sz="2000" dirty="0" smtClean="0"/>
              <a:t>некоммерческие </a:t>
            </a:r>
            <a:r>
              <a:rPr lang="ru-RU" sz="2000" dirty="0"/>
              <a:t>организации с правовой точки </a:t>
            </a:r>
            <a:r>
              <a:rPr lang="ru-RU" sz="2000" dirty="0" smtClean="0"/>
              <a:t>зрения</a:t>
            </a:r>
            <a:r>
              <a:rPr lang="en-US" sz="2000" dirty="0" smtClean="0"/>
              <a:t> </a:t>
            </a:r>
            <a:r>
              <a:rPr lang="ru-RU" sz="2000" dirty="0" smtClean="0"/>
              <a:t>представляют </a:t>
            </a:r>
            <a:r>
              <a:rPr lang="ru-RU" sz="2000" dirty="0"/>
              <a:t>собой корпорации, которые </a:t>
            </a:r>
            <a:r>
              <a:rPr lang="ru-RU" sz="2000" dirty="0" smtClean="0"/>
              <a:t>производят </a:t>
            </a:r>
            <a:r>
              <a:rPr lang="ru-RU" sz="2000" dirty="0"/>
              <a:t>продукцию для реализации на рынке, но </a:t>
            </a:r>
            <a:r>
              <a:rPr lang="ru-RU" sz="2000" dirty="0" smtClean="0"/>
              <a:t>не</a:t>
            </a:r>
            <a:r>
              <a:rPr lang="en-US" sz="2000" dirty="0" smtClean="0"/>
              <a:t> </a:t>
            </a:r>
            <a:r>
              <a:rPr lang="ru-RU" sz="2000" dirty="0" smtClean="0"/>
              <a:t>являются </a:t>
            </a:r>
            <a:r>
              <a:rPr lang="ru-RU" sz="2000" dirty="0"/>
              <a:t>источником финансовой выгоды для </a:t>
            </a:r>
            <a:r>
              <a:rPr lang="ru-RU" sz="2000" dirty="0" smtClean="0"/>
              <a:t>своих </a:t>
            </a:r>
            <a:r>
              <a:rPr lang="ru-RU" sz="2000" dirty="0"/>
              <a:t>владельцев. Напротив, некоторые структуры</a:t>
            </a:r>
            <a:r>
              <a:rPr lang="ru-RU" sz="2000" dirty="0" smtClean="0"/>
              <a:t>,</a:t>
            </a:r>
            <a:r>
              <a:rPr lang="en-US" sz="2000" dirty="0" smtClean="0"/>
              <a:t> </a:t>
            </a:r>
            <a:r>
              <a:rPr lang="ru-RU" sz="2000" dirty="0" smtClean="0"/>
              <a:t>имеющие </a:t>
            </a:r>
            <a:r>
              <a:rPr lang="ru-RU" sz="2000" dirty="0"/>
              <a:t>отличное от корпораций </a:t>
            </a:r>
            <a:r>
              <a:rPr lang="ru-RU" sz="2000" dirty="0" smtClean="0"/>
              <a:t>юридическое</a:t>
            </a:r>
            <a:r>
              <a:rPr lang="en-US" sz="2000" dirty="0" smtClean="0"/>
              <a:t> </a:t>
            </a:r>
            <a:r>
              <a:rPr lang="ru-RU" sz="2000" dirty="0" smtClean="0"/>
              <a:t>наименование</a:t>
            </a:r>
            <a:r>
              <a:rPr lang="ru-RU" sz="2000" dirty="0"/>
              <a:t>, например акционерные компании</a:t>
            </a:r>
            <a:r>
              <a:rPr lang="ru-RU" sz="2000" dirty="0" smtClean="0"/>
              <a:t>,</a:t>
            </a:r>
            <a:r>
              <a:rPr lang="en-US" sz="2000" dirty="0" smtClean="0"/>
              <a:t> </a:t>
            </a:r>
            <a:r>
              <a:rPr lang="ru-RU" sz="2000" dirty="0" smtClean="0"/>
              <a:t>считаются </a:t>
            </a:r>
            <a:r>
              <a:rPr lang="ru-RU" sz="2000" dirty="0"/>
              <a:t>корпорациями для целей </a:t>
            </a:r>
            <a:r>
              <a:rPr lang="ru-RU" sz="2000" dirty="0" smtClean="0"/>
              <a:t>экономической </a:t>
            </a:r>
            <a:r>
              <a:rPr lang="ru-RU" sz="2000" dirty="0"/>
              <a:t>статистики.</a:t>
            </a:r>
          </a:p>
        </p:txBody>
      </p:sp>
    </p:spTree>
    <p:extLst>
      <p:ext uri="{BB962C8B-B14F-4D97-AF65-F5344CB8AC3E}">
        <p14:creationId xmlns:p14="http://schemas.microsoft.com/office/powerpoint/2010/main" val="39320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FF0000"/>
                </a:solidFill>
              </a:rPr>
              <a:t>Квазикорпорации</a:t>
            </a:r>
            <a:r>
              <a:rPr lang="ru-RU" sz="2400" dirty="0"/>
              <a:t>— это структуры, которые </a:t>
            </a:r>
            <a:r>
              <a:rPr lang="ru-RU" sz="2400" dirty="0" smtClean="0"/>
              <a:t>не</a:t>
            </a:r>
            <a:r>
              <a:rPr lang="en-US" sz="2400" dirty="0" smtClean="0"/>
              <a:t> </a:t>
            </a:r>
            <a:r>
              <a:rPr lang="ru-RU" sz="2400" dirty="0" smtClean="0"/>
              <a:t>являются </a:t>
            </a:r>
            <a:r>
              <a:rPr lang="ru-RU" sz="2400" dirty="0"/>
              <a:t>корпоративными предприятиями и </a:t>
            </a:r>
            <a:r>
              <a:rPr lang="ru-RU" sz="2400" dirty="0" smtClean="0"/>
              <a:t>не</a:t>
            </a:r>
            <a:r>
              <a:rPr lang="en-US" sz="2400" dirty="0" smtClean="0"/>
              <a:t> </a:t>
            </a:r>
            <a:r>
              <a:rPr lang="ru-RU" sz="2400" dirty="0" smtClean="0"/>
              <a:t>образованы </a:t>
            </a:r>
            <a:r>
              <a:rPr lang="ru-RU" sz="2400" dirty="0"/>
              <a:t>в иной предусмотренной законом </a:t>
            </a:r>
            <a:r>
              <a:rPr lang="ru-RU" sz="2400" dirty="0" smtClean="0"/>
              <a:t>организационной </a:t>
            </a:r>
            <a:r>
              <a:rPr lang="ru-RU" sz="2400" dirty="0"/>
              <a:t>форме, но которые функционируют</a:t>
            </a:r>
          </a:p>
          <a:p>
            <a:pPr algn="just"/>
            <a:r>
              <a:rPr lang="ru-RU" sz="2400" dirty="0"/>
              <a:t>как корпорации в соответствии с определением</a:t>
            </a:r>
            <a:r>
              <a:rPr lang="ru-RU" sz="2400" dirty="0" smtClean="0"/>
              <a:t>,</a:t>
            </a:r>
            <a:r>
              <a:rPr lang="en-US" sz="2400" dirty="0" smtClean="0"/>
              <a:t> </a:t>
            </a:r>
            <a:r>
              <a:rPr lang="ru-RU" sz="2400" dirty="0" smtClean="0"/>
              <a:t>приведенным </a:t>
            </a:r>
            <a:r>
              <a:rPr lang="ru-RU" sz="2400" dirty="0"/>
              <a:t>в двух предыдущих пунктах. В </a:t>
            </a:r>
            <a:r>
              <a:rPr lang="ru-RU" sz="2400" dirty="0" smtClean="0"/>
              <a:t>системе </a:t>
            </a:r>
            <a:r>
              <a:rPr lang="ru-RU" sz="2400" dirty="0"/>
              <a:t>СГФ </a:t>
            </a:r>
            <a:r>
              <a:rPr lang="ru-RU" sz="2400" dirty="0" err="1"/>
              <a:t>квазикорпорации</a:t>
            </a:r>
            <a:r>
              <a:rPr lang="ru-RU" sz="2400" dirty="0"/>
              <a:t> рассматриваются так же</a:t>
            </a:r>
            <a:r>
              <a:rPr lang="ru-RU" sz="2400" dirty="0" smtClean="0"/>
              <a:t>,</a:t>
            </a:r>
            <a:r>
              <a:rPr lang="en-US" sz="2400" dirty="0" smtClean="0"/>
              <a:t> </a:t>
            </a:r>
            <a:r>
              <a:rPr lang="ru-RU" sz="2400" dirty="0" smtClean="0"/>
              <a:t>как </a:t>
            </a:r>
            <a:r>
              <a:rPr lang="ru-RU" sz="2400" dirty="0"/>
              <a:t>и корпорации, то есть они считаются </a:t>
            </a:r>
            <a:r>
              <a:rPr lang="ru-RU" sz="2400" dirty="0" smtClean="0"/>
              <a:t>институциональными </a:t>
            </a:r>
            <a:r>
              <a:rPr lang="ru-RU" sz="2400" dirty="0"/>
              <a:t>единицами, обособленными от </a:t>
            </a:r>
            <a:r>
              <a:rPr lang="ru-RU" sz="2400" dirty="0" smtClean="0"/>
              <a:t>единиц</a:t>
            </a:r>
            <a:r>
              <a:rPr lang="ru-RU" sz="2400" dirty="0"/>
              <a:t>, которым они принадлежат в </a:t>
            </a:r>
            <a:r>
              <a:rPr lang="ru-RU" sz="2400" dirty="0" smtClean="0"/>
              <a:t>соответствии</a:t>
            </a:r>
            <a:r>
              <a:rPr lang="en-US" sz="2400" dirty="0" smtClean="0"/>
              <a:t> </a:t>
            </a:r>
            <a:r>
              <a:rPr lang="ru-RU" sz="2400" dirty="0" smtClean="0"/>
              <a:t>с </a:t>
            </a:r>
            <a:r>
              <a:rPr lang="ru-RU" sz="2400" dirty="0"/>
              <a:t>законом. Они классифицируются либо в </a:t>
            </a:r>
            <a:r>
              <a:rPr lang="ru-RU" sz="2400" dirty="0" smtClean="0"/>
              <a:t>составе</a:t>
            </a:r>
            <a:r>
              <a:rPr lang="en-US" sz="2400" dirty="0" smtClean="0"/>
              <a:t> </a:t>
            </a:r>
            <a:r>
              <a:rPr lang="ru-RU" sz="2400" dirty="0" smtClean="0"/>
              <a:t>сектора </a:t>
            </a:r>
            <a:r>
              <a:rPr lang="ru-RU" sz="2400" dirty="0"/>
              <a:t>нефинансовых корпораций, либо в </a:t>
            </a:r>
            <a:r>
              <a:rPr lang="ru-RU" sz="2400" dirty="0" smtClean="0"/>
              <a:t>составе</a:t>
            </a:r>
            <a:r>
              <a:rPr lang="en-US" sz="2400" dirty="0" smtClean="0"/>
              <a:t> </a:t>
            </a:r>
            <a:r>
              <a:rPr lang="ru-RU" sz="2400" dirty="0" smtClean="0"/>
              <a:t>сектора </a:t>
            </a:r>
            <a:r>
              <a:rPr lang="ru-RU" sz="2400" dirty="0"/>
              <a:t>финансовых корпораций, в зависимости </a:t>
            </a:r>
            <a:r>
              <a:rPr lang="ru-RU" sz="2400" dirty="0" smtClean="0"/>
              <a:t>от</a:t>
            </a:r>
            <a:r>
              <a:rPr lang="en-US" sz="2400" dirty="0" smtClean="0"/>
              <a:t> </a:t>
            </a:r>
            <a:r>
              <a:rPr lang="ru-RU" sz="2400" dirty="0" smtClean="0"/>
              <a:t>характера </a:t>
            </a:r>
            <a:r>
              <a:rPr lang="ru-RU" sz="2400" dirty="0"/>
              <a:t>их основной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0803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174" y="692696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Концепция </a:t>
            </a:r>
            <a:r>
              <a:rPr lang="ru-RU" sz="2400" i="1" dirty="0" err="1"/>
              <a:t>квазикорпорации</a:t>
            </a:r>
            <a:r>
              <a:rPr lang="ru-RU" sz="2400" i="1" dirty="0"/>
              <a:t> вводится </a:t>
            </a:r>
            <a:r>
              <a:rPr lang="ru-RU" sz="2400" i="1" dirty="0" smtClean="0"/>
              <a:t>для</a:t>
            </a:r>
            <a:r>
              <a:rPr lang="en-US" sz="2400" i="1" dirty="0" smtClean="0"/>
              <a:t> </a:t>
            </a:r>
            <a:r>
              <a:rPr lang="ru-RU" sz="2400" i="1" dirty="0" smtClean="0"/>
              <a:t>того</a:t>
            </a:r>
            <a:r>
              <a:rPr lang="ru-RU" sz="2400" i="1" dirty="0"/>
              <a:t>, чтобы отделить ее владельцев от тех </a:t>
            </a:r>
            <a:r>
              <a:rPr lang="ru-RU" sz="2400" i="1" dirty="0" smtClean="0"/>
              <a:t>некорпоративных </a:t>
            </a:r>
            <a:r>
              <a:rPr lang="ru-RU" sz="2400" i="1" dirty="0"/>
              <a:t>предприятий, которые </a:t>
            </a:r>
            <a:r>
              <a:rPr lang="ru-RU" sz="2400" i="1" dirty="0" smtClean="0"/>
              <a:t>осуществляют</a:t>
            </a:r>
            <a:r>
              <a:rPr lang="en-US" sz="2400" i="1" dirty="0" smtClean="0"/>
              <a:t> </a:t>
            </a:r>
            <a:r>
              <a:rPr lang="ru-RU" sz="2400" i="1" dirty="0" smtClean="0"/>
              <a:t>коммерческую </a:t>
            </a:r>
            <a:r>
              <a:rPr lang="ru-RU" sz="2400" i="1" dirty="0"/>
              <a:t>деятельность и обладают </a:t>
            </a:r>
            <a:r>
              <a:rPr lang="ru-RU" sz="2400" i="1" dirty="0" smtClean="0"/>
              <a:t>достаточной </a:t>
            </a:r>
            <a:r>
              <a:rPr lang="ru-RU" sz="2400" i="1" dirty="0"/>
              <a:t>степенью самостоятельности и независимости</a:t>
            </a:r>
            <a:r>
              <a:rPr lang="ru-RU" sz="2400" i="1" dirty="0" smtClean="0"/>
              <a:t>,</a:t>
            </a:r>
            <a:r>
              <a:rPr lang="en-US" sz="2400" i="1" dirty="0" smtClean="0"/>
              <a:t> </a:t>
            </a:r>
            <a:r>
              <a:rPr lang="ru-RU" sz="2400" i="1" dirty="0" smtClean="0"/>
              <a:t>чтобы </a:t>
            </a:r>
            <a:r>
              <a:rPr lang="ru-RU" sz="2400" i="1" dirty="0"/>
              <a:t>функционировать как корпорации. Для </a:t>
            </a:r>
            <a:r>
              <a:rPr lang="ru-RU" sz="2400" i="1" dirty="0" smtClean="0"/>
              <a:t>того</a:t>
            </a:r>
            <a:r>
              <a:rPr lang="en-US" sz="2400" i="1" dirty="0" smtClean="0"/>
              <a:t> </a:t>
            </a:r>
            <a:r>
              <a:rPr lang="ru-RU" sz="2400" i="1" dirty="0" smtClean="0"/>
              <a:t>чтобы </a:t>
            </a:r>
            <a:r>
              <a:rPr lang="ru-RU" sz="2400" i="1" dirty="0"/>
              <a:t>считаться </a:t>
            </a:r>
            <a:r>
              <a:rPr lang="ru-RU" sz="2400" i="1" dirty="0" err="1"/>
              <a:t>квазикорпорацией</a:t>
            </a:r>
            <a:r>
              <a:rPr lang="ru-RU" sz="2400" i="1" dirty="0"/>
              <a:t>, </a:t>
            </a:r>
            <a:r>
              <a:rPr lang="ru-RU" sz="2400" i="1" dirty="0" smtClean="0"/>
              <a:t>предприятие</a:t>
            </a:r>
            <a:r>
              <a:rPr lang="en-US" sz="2400" i="1" dirty="0" smtClean="0"/>
              <a:t> </a:t>
            </a:r>
            <a:r>
              <a:rPr lang="ru-RU" sz="2400" i="1" dirty="0" smtClean="0"/>
              <a:t>должно </a:t>
            </a:r>
            <a:r>
              <a:rPr lang="ru-RU" sz="2400" i="1" dirty="0"/>
              <a:t>иметь полный комплект счетов (</a:t>
            </a:r>
            <a:r>
              <a:rPr lang="ru-RU" sz="2400" i="1" dirty="0" smtClean="0"/>
              <a:t>отчетности</a:t>
            </a:r>
            <a:r>
              <a:rPr lang="ru-RU" sz="2400" i="1" dirty="0"/>
              <a:t>), или же должна существовать возможность </a:t>
            </a:r>
            <a:r>
              <a:rPr lang="ru-RU" sz="2400" i="1" dirty="0" smtClean="0"/>
              <a:t>составлять </a:t>
            </a:r>
            <a:r>
              <a:rPr lang="ru-RU" sz="2400" i="1" dirty="0"/>
              <a:t>такие счета (отчетность), включая </a:t>
            </a:r>
            <a:r>
              <a:rPr lang="ru-RU" sz="2400" i="1" dirty="0" smtClean="0"/>
              <a:t>данные</a:t>
            </a:r>
            <a:r>
              <a:rPr lang="en-US" sz="2400" i="1" dirty="0" smtClean="0"/>
              <a:t> </a:t>
            </a:r>
            <a:r>
              <a:rPr lang="ru-RU" sz="2400" i="1" dirty="0" smtClean="0"/>
              <a:t>о </a:t>
            </a:r>
            <a:r>
              <a:rPr lang="ru-RU" sz="2400" i="1" dirty="0"/>
              <a:t>любых потоках доходов и капитала между </a:t>
            </a:r>
            <a:r>
              <a:rPr lang="ru-RU" sz="2400" i="1" dirty="0" err="1" smtClean="0"/>
              <a:t>квазикорпорацией</a:t>
            </a:r>
            <a:r>
              <a:rPr lang="ru-RU" sz="2400" i="1" dirty="0" smtClean="0"/>
              <a:t> </a:t>
            </a:r>
            <a:r>
              <a:rPr lang="ru-RU" sz="2400" i="1" dirty="0"/>
              <a:t>и ее владельцем. Возможными </a:t>
            </a:r>
            <a:r>
              <a:rPr lang="ru-RU" sz="2400" i="1" dirty="0" smtClean="0"/>
              <a:t>примерами </a:t>
            </a:r>
            <a:r>
              <a:rPr lang="ru-RU" sz="2400" i="1" dirty="0"/>
              <a:t>государственных </a:t>
            </a:r>
            <a:r>
              <a:rPr lang="ru-RU" sz="2400" i="1" dirty="0" err="1"/>
              <a:t>квазикорпораций</a:t>
            </a:r>
            <a:r>
              <a:rPr lang="ru-RU" sz="2400" i="1" dirty="0"/>
              <a:t> </a:t>
            </a:r>
            <a:r>
              <a:rPr lang="ru-RU" sz="2400" i="1" dirty="0" smtClean="0"/>
              <a:t>являются </a:t>
            </a:r>
            <a:r>
              <a:rPr lang="ru-RU" sz="2400" i="1" dirty="0"/>
              <a:t>государственная типография и организация</a:t>
            </a:r>
            <a:r>
              <a:rPr lang="ru-RU" sz="2400" i="1" dirty="0" smtClean="0"/>
              <a:t>,</a:t>
            </a:r>
            <a:r>
              <a:rPr lang="en-US" sz="2400" i="1" dirty="0" smtClean="0"/>
              <a:t> </a:t>
            </a:r>
            <a:r>
              <a:rPr lang="ru-RU" sz="2400" i="1" dirty="0" smtClean="0"/>
              <a:t>оказывающая </a:t>
            </a:r>
            <a:r>
              <a:rPr lang="ru-RU" sz="2400" i="1" dirty="0"/>
              <a:t>населению платные услуги в </a:t>
            </a:r>
            <a:r>
              <a:rPr lang="ru-RU" sz="2400" i="1" dirty="0" smtClean="0"/>
              <a:t>области</a:t>
            </a:r>
            <a:r>
              <a:rPr lang="en-US" sz="2400" i="1" dirty="0" smtClean="0"/>
              <a:t> </a:t>
            </a:r>
            <a:r>
              <a:rPr lang="ru-RU" sz="2400" i="1" dirty="0" smtClean="0"/>
              <a:t>культуры</a:t>
            </a:r>
            <a:r>
              <a:rPr lang="ru-RU" sz="2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545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0688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solidFill>
                  <a:srgbClr val="FF0000"/>
                </a:solidFill>
              </a:rPr>
              <a:t>Некоммерческие организации (НКО)</a:t>
            </a:r>
            <a:r>
              <a:rPr lang="ru-RU" sz="2000" dirty="0"/>
              <a:t> — </a:t>
            </a:r>
            <a:r>
              <a:rPr lang="ru-RU" sz="2000" dirty="0" smtClean="0"/>
              <a:t>это</a:t>
            </a:r>
            <a:r>
              <a:rPr lang="en-US" sz="2000" dirty="0" smtClean="0"/>
              <a:t> </a:t>
            </a:r>
            <a:r>
              <a:rPr lang="ru-RU" sz="2000" dirty="0" smtClean="0"/>
              <a:t>юридические </a:t>
            </a:r>
            <a:r>
              <a:rPr lang="ru-RU" sz="2000" dirty="0"/>
              <a:t>лица или общественные </a:t>
            </a:r>
            <a:r>
              <a:rPr lang="ru-RU" sz="2000" dirty="0" smtClean="0"/>
              <a:t>организации</a:t>
            </a:r>
            <a:r>
              <a:rPr lang="ru-RU" sz="2000" dirty="0"/>
              <a:t>, которые созданы с целью производства </a:t>
            </a:r>
            <a:r>
              <a:rPr lang="ru-RU" sz="2000" dirty="0" smtClean="0"/>
              <a:t>или</a:t>
            </a:r>
            <a:r>
              <a:rPr lang="en-US" sz="2000" dirty="0" smtClean="0"/>
              <a:t> </a:t>
            </a:r>
            <a:r>
              <a:rPr lang="ru-RU" sz="2000" dirty="0" smtClean="0"/>
              <a:t>распределения </a:t>
            </a:r>
            <a:r>
              <a:rPr lang="ru-RU" sz="2000" dirty="0"/>
              <a:t>товаров и услуг, но не могут быть </a:t>
            </a:r>
            <a:r>
              <a:rPr lang="ru-RU" sz="2000" dirty="0" smtClean="0"/>
              <a:t>источником </a:t>
            </a:r>
            <a:r>
              <a:rPr lang="ru-RU" sz="2000" dirty="0"/>
              <a:t>доходов, прибыли или иной </a:t>
            </a:r>
            <a:r>
              <a:rPr lang="ru-RU" sz="2000" dirty="0" smtClean="0"/>
              <a:t>финансовой</a:t>
            </a:r>
            <a:r>
              <a:rPr lang="en-US" sz="2000" dirty="0" smtClean="0"/>
              <a:t> </a:t>
            </a:r>
            <a:r>
              <a:rPr lang="ru-RU" sz="2000" dirty="0" smtClean="0"/>
              <a:t>выгоды </a:t>
            </a:r>
            <a:r>
              <a:rPr lang="ru-RU" sz="2000" dirty="0"/>
              <a:t>для институциональных единиц, </a:t>
            </a:r>
            <a:r>
              <a:rPr lang="ru-RU" sz="2000" dirty="0" smtClean="0"/>
              <a:t>создавших</a:t>
            </a:r>
            <a:r>
              <a:rPr lang="ru-RU" sz="2000" dirty="0"/>
              <a:t>, контролирующих или финансирующих </a:t>
            </a:r>
            <a:r>
              <a:rPr lang="ru-RU" sz="2000" dirty="0" smtClean="0"/>
              <a:t>эти</a:t>
            </a:r>
            <a:r>
              <a:rPr lang="en-US" sz="2000" dirty="0" smtClean="0"/>
              <a:t> </a:t>
            </a:r>
            <a:r>
              <a:rPr lang="ru-RU" sz="2000" dirty="0" smtClean="0"/>
              <a:t>организации</a:t>
            </a:r>
            <a:r>
              <a:rPr lang="ru-RU" sz="2000" dirty="0"/>
              <a:t>. НКО могут осуществлять </a:t>
            </a:r>
            <a:r>
              <a:rPr lang="ru-RU" sz="2000" dirty="0" smtClean="0"/>
              <a:t>рыночное</a:t>
            </a:r>
            <a:r>
              <a:rPr lang="en-US" sz="2000" dirty="0" smtClean="0"/>
              <a:t> </a:t>
            </a:r>
            <a:r>
              <a:rPr lang="ru-RU" sz="2000" dirty="0" smtClean="0"/>
              <a:t>или </a:t>
            </a:r>
            <a:r>
              <a:rPr lang="ru-RU" sz="2000" dirty="0"/>
              <a:t>нерыночное производство. Если </a:t>
            </a:r>
            <a:r>
              <a:rPr lang="ru-RU" sz="2000" dirty="0" smtClean="0"/>
              <a:t>организация</a:t>
            </a:r>
            <a:r>
              <a:rPr lang="en-US" sz="2000" dirty="0" smtClean="0"/>
              <a:t> </a:t>
            </a:r>
            <a:r>
              <a:rPr lang="ru-RU" sz="2000" dirty="0" smtClean="0"/>
              <a:t>занимается </a:t>
            </a:r>
            <a:r>
              <a:rPr lang="ru-RU" sz="2000" dirty="0"/>
              <a:t>рыночным производством, как, </a:t>
            </a:r>
            <a:r>
              <a:rPr lang="ru-RU" sz="2000" dirty="0" smtClean="0"/>
              <a:t>например</a:t>
            </a:r>
            <a:r>
              <a:rPr lang="ru-RU" sz="2000" dirty="0"/>
              <a:t>, в случае больницы, устанавливающей за </a:t>
            </a:r>
            <a:r>
              <a:rPr lang="ru-RU" sz="2000" dirty="0" smtClean="0"/>
              <a:t>обслуживание </a:t>
            </a:r>
            <a:r>
              <a:rPr lang="ru-RU" sz="2000" dirty="0"/>
              <a:t>рыночные цены, или университета</a:t>
            </a:r>
            <a:r>
              <a:rPr lang="ru-RU" sz="2000" dirty="0" smtClean="0"/>
              <a:t>,</a:t>
            </a:r>
            <a:r>
              <a:rPr lang="en-US" sz="2000" dirty="0" smtClean="0"/>
              <a:t> </a:t>
            </a:r>
            <a:r>
              <a:rPr lang="ru-RU" sz="2000" dirty="0" smtClean="0"/>
              <a:t>взимающего </a:t>
            </a:r>
            <a:r>
              <a:rPr lang="ru-RU" sz="2000" dirty="0"/>
              <a:t>плату за обучение, то такая </a:t>
            </a:r>
            <a:r>
              <a:rPr lang="ru-RU" sz="2000" dirty="0" smtClean="0"/>
              <a:t>НКО</a:t>
            </a:r>
            <a:r>
              <a:rPr lang="en-US" sz="2000" dirty="0" smtClean="0"/>
              <a:t> </a:t>
            </a:r>
            <a:r>
              <a:rPr lang="ru-RU" sz="2000" dirty="0" smtClean="0"/>
              <a:t>должна </a:t>
            </a:r>
            <a:r>
              <a:rPr lang="ru-RU" sz="2000" dirty="0"/>
              <a:t>либо удерживать любую прибыль, </a:t>
            </a:r>
            <a:r>
              <a:rPr lang="ru-RU" sz="2000" dirty="0" smtClean="0"/>
              <a:t>полученную </a:t>
            </a:r>
            <a:r>
              <a:rPr lang="ru-RU" sz="2000" dirty="0"/>
              <a:t>от своей производственной деятельности, </a:t>
            </a:r>
            <a:r>
              <a:rPr lang="ru-RU" sz="2000" dirty="0" smtClean="0"/>
              <a:t>для</a:t>
            </a:r>
            <a:r>
              <a:rPr lang="en-US" sz="2000" dirty="0" smtClean="0"/>
              <a:t> </a:t>
            </a:r>
            <a:r>
              <a:rPr lang="ru-RU" sz="2000" dirty="0" smtClean="0"/>
              <a:t>обеспечения </a:t>
            </a:r>
            <a:r>
              <a:rPr lang="ru-RU" sz="2000" dirty="0"/>
              <a:t>своих будущих операций, либо </a:t>
            </a:r>
            <a:r>
              <a:rPr lang="ru-RU" sz="2000" dirty="0" smtClean="0"/>
              <a:t>перечислять </a:t>
            </a:r>
            <a:r>
              <a:rPr lang="ru-RU" sz="2000" dirty="0"/>
              <a:t>эту прибыль институциональным </a:t>
            </a:r>
            <a:r>
              <a:rPr lang="ru-RU" sz="2000" dirty="0" smtClean="0"/>
              <a:t>единицам</a:t>
            </a:r>
            <a:r>
              <a:rPr lang="ru-RU" sz="2000" dirty="0"/>
              <a:t>, отличным от тех единиц, которые создали</a:t>
            </a:r>
            <a:r>
              <a:rPr lang="ru-RU" sz="2000" dirty="0" smtClean="0"/>
              <a:t>,</a:t>
            </a:r>
            <a:r>
              <a:rPr lang="en-US" sz="2000" dirty="0" smtClean="0"/>
              <a:t> </a:t>
            </a:r>
            <a:r>
              <a:rPr lang="ru-RU" sz="2000" dirty="0" smtClean="0"/>
              <a:t>контролируют </a:t>
            </a:r>
            <a:r>
              <a:rPr lang="ru-RU" sz="2000" dirty="0"/>
              <a:t>или финансируют ее. Такие </a:t>
            </a:r>
            <a:r>
              <a:rPr lang="ru-RU" sz="2000" dirty="0" smtClean="0"/>
              <a:t>рыночные </a:t>
            </a:r>
            <a:r>
              <a:rPr lang="ru-RU" sz="2000" dirty="0"/>
              <a:t>НКО, подобно корпорациям и </a:t>
            </a:r>
            <a:r>
              <a:rPr lang="ru-RU" sz="2000" dirty="0" err="1" smtClean="0"/>
              <a:t>квазикорпорациям</a:t>
            </a:r>
            <a:r>
              <a:rPr lang="ru-RU" sz="2000" dirty="0"/>
              <a:t>, относятся либо к сектору </a:t>
            </a:r>
            <a:r>
              <a:rPr lang="ru-RU" sz="2000" dirty="0" smtClean="0"/>
              <a:t>нефинансовых</a:t>
            </a:r>
            <a:r>
              <a:rPr lang="en-US" sz="2000" dirty="0" smtClean="0"/>
              <a:t> </a:t>
            </a:r>
            <a:r>
              <a:rPr lang="ru-RU" sz="2000" dirty="0" smtClean="0"/>
              <a:t>корпораций</a:t>
            </a:r>
            <a:r>
              <a:rPr lang="ru-RU" sz="2000" dirty="0"/>
              <a:t>, либо к сектору финансовых </a:t>
            </a:r>
            <a:r>
              <a:rPr lang="ru-RU" sz="2000" dirty="0" smtClean="0"/>
              <a:t>корпораций</a:t>
            </a:r>
            <a:r>
              <a:rPr lang="ru-RU" sz="2000" dirty="0"/>
              <a:t>. Другие НКО входят либо в сектор </a:t>
            </a:r>
            <a:r>
              <a:rPr lang="ru-RU" sz="2000" dirty="0" smtClean="0"/>
              <a:t>некоммерческих </a:t>
            </a:r>
            <a:r>
              <a:rPr lang="ru-RU" sz="2000" dirty="0"/>
              <a:t>организаций, обслуживающих </a:t>
            </a:r>
            <a:r>
              <a:rPr lang="ru-RU" sz="2000" dirty="0" smtClean="0"/>
              <a:t>домашние</a:t>
            </a:r>
            <a:r>
              <a:rPr lang="en-US" sz="2000" dirty="0" smtClean="0"/>
              <a:t> </a:t>
            </a:r>
            <a:r>
              <a:rPr lang="ru-RU" sz="2000" dirty="0" smtClean="0"/>
              <a:t>хозяйства</a:t>
            </a:r>
            <a:r>
              <a:rPr lang="ru-RU" sz="2000" dirty="0"/>
              <a:t>, либо в сектор государственного </a:t>
            </a:r>
            <a:r>
              <a:rPr lang="ru-RU" sz="2000" dirty="0" smtClean="0"/>
              <a:t>управления</a:t>
            </a:r>
            <a:r>
              <a:rPr lang="ru-RU" sz="2000" dirty="0"/>
              <a:t>, в зависимости от того, какие </a:t>
            </a:r>
            <a:r>
              <a:rPr lang="ru-RU" sz="2000" dirty="0" smtClean="0"/>
              <a:t>институциональные </a:t>
            </a:r>
            <a:r>
              <a:rPr lang="ru-RU" sz="2000" dirty="0"/>
              <a:t>единицы контролируют и в основном </a:t>
            </a:r>
            <a:r>
              <a:rPr lang="ru-RU" sz="2000" dirty="0" smtClean="0"/>
              <a:t>финансируют </a:t>
            </a:r>
            <a:r>
              <a:rPr lang="ru-RU" sz="2000" dirty="0"/>
              <a:t>данную НКО. </a:t>
            </a:r>
          </a:p>
        </p:txBody>
      </p:sp>
    </p:spTree>
    <p:extLst>
      <p:ext uri="{BB962C8B-B14F-4D97-AF65-F5344CB8AC3E}">
        <p14:creationId xmlns:p14="http://schemas.microsoft.com/office/powerpoint/2010/main" val="197791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solidFill>
                  <a:srgbClr val="FF0000"/>
                </a:solidFill>
              </a:rPr>
              <a:t>Единицы органов государственного </a:t>
            </a:r>
            <a:r>
              <a:rPr lang="ru-RU" sz="2000" i="1" dirty="0" smtClean="0">
                <a:solidFill>
                  <a:srgbClr val="FF0000"/>
                </a:solidFill>
              </a:rPr>
              <a:t>управления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(</a:t>
            </a:r>
            <a:r>
              <a:rPr lang="ru-RU" sz="2000" dirty="0"/>
              <a:t>государственные единицы) — это </a:t>
            </a:r>
            <a:r>
              <a:rPr lang="ru-RU" sz="2000" dirty="0" smtClean="0"/>
              <a:t>институциональные </a:t>
            </a:r>
            <a:r>
              <a:rPr lang="ru-RU" sz="2000" dirty="0"/>
              <a:t>единицы, выполняющие функции органов </a:t>
            </a:r>
            <a:r>
              <a:rPr lang="ru-RU" sz="2000" dirty="0" smtClean="0"/>
              <a:t>государственного </a:t>
            </a:r>
            <a:r>
              <a:rPr lang="ru-RU" sz="2000" dirty="0"/>
              <a:t>управления в качестве своего </a:t>
            </a:r>
            <a:r>
              <a:rPr lang="ru-RU" sz="2000" dirty="0" smtClean="0"/>
              <a:t>основного </a:t>
            </a:r>
            <a:r>
              <a:rPr lang="ru-RU" sz="2000" dirty="0"/>
              <a:t>вида деятельности. Это означает, что </a:t>
            </a:r>
            <a:r>
              <a:rPr lang="ru-RU" sz="2000" dirty="0" smtClean="0"/>
              <a:t>они</a:t>
            </a:r>
            <a:r>
              <a:rPr lang="en-US" sz="2000" dirty="0" smtClean="0"/>
              <a:t> </a:t>
            </a:r>
            <a:r>
              <a:rPr lang="ru-RU" sz="2000" dirty="0" smtClean="0"/>
              <a:t>обладают </a:t>
            </a:r>
            <a:r>
              <a:rPr lang="ru-RU" sz="2000" dirty="0"/>
              <a:t>законодательной, судебной или </a:t>
            </a:r>
            <a:r>
              <a:rPr lang="ru-RU" sz="2000" dirty="0" smtClean="0"/>
              <a:t>исполнительной </a:t>
            </a:r>
            <a:r>
              <a:rPr lang="ru-RU" sz="2000" dirty="0"/>
              <a:t>властью по отношению к другим </a:t>
            </a:r>
            <a:r>
              <a:rPr lang="ru-RU" sz="2000" dirty="0" smtClean="0"/>
              <a:t>институциональным </a:t>
            </a:r>
            <a:r>
              <a:rPr lang="ru-RU" sz="2000" dirty="0"/>
              <a:t>единицам, расположенным в </a:t>
            </a:r>
            <a:r>
              <a:rPr lang="ru-RU" sz="2000" dirty="0" smtClean="0"/>
              <a:t>пределах</a:t>
            </a:r>
            <a:r>
              <a:rPr lang="en-US" sz="2000" dirty="0" smtClean="0"/>
              <a:t> </a:t>
            </a:r>
            <a:r>
              <a:rPr lang="ru-RU" sz="2000" dirty="0" smtClean="0"/>
              <a:t>определенной </a:t>
            </a:r>
            <a:r>
              <a:rPr lang="ru-RU" sz="2000" dirty="0"/>
              <a:t>территории; они принимают на </a:t>
            </a:r>
            <a:r>
              <a:rPr lang="ru-RU" sz="2000" dirty="0" smtClean="0"/>
              <a:t>себя</a:t>
            </a:r>
            <a:r>
              <a:rPr lang="en-US" sz="2000" dirty="0" smtClean="0"/>
              <a:t> </a:t>
            </a:r>
            <a:r>
              <a:rPr lang="ru-RU" sz="2000" dirty="0" smtClean="0"/>
              <a:t>ответственность </a:t>
            </a:r>
            <a:r>
              <a:rPr lang="ru-RU" sz="2000" dirty="0"/>
              <a:t>за обеспечение общества в </a:t>
            </a:r>
            <a:r>
              <a:rPr lang="ru-RU" sz="2000" dirty="0" smtClean="0"/>
              <a:t>целом</a:t>
            </a:r>
            <a:r>
              <a:rPr lang="en-US" sz="2000" dirty="0" smtClean="0"/>
              <a:t> </a:t>
            </a:r>
            <a:r>
              <a:rPr lang="ru-RU" sz="2000" dirty="0" smtClean="0"/>
              <a:t>или </a:t>
            </a:r>
            <a:r>
              <a:rPr lang="ru-RU" sz="2000" dirty="0"/>
              <a:t>отдельных домашних хозяйств товарами и </a:t>
            </a:r>
            <a:r>
              <a:rPr lang="ru-RU" sz="2000" dirty="0" smtClean="0"/>
              <a:t>услугами </a:t>
            </a:r>
            <a:r>
              <a:rPr lang="ru-RU" sz="2000" dirty="0"/>
              <a:t>на нерыночной основе; они </a:t>
            </a:r>
            <a:r>
              <a:rPr lang="ru-RU" sz="2000" dirty="0" smtClean="0"/>
              <a:t>осуществляют</a:t>
            </a:r>
            <a:r>
              <a:rPr lang="en-US" sz="2000" dirty="0" smtClean="0"/>
              <a:t> </a:t>
            </a:r>
            <a:r>
              <a:rPr lang="ru-RU" sz="2000" dirty="0" smtClean="0"/>
              <a:t>трансфертные </a:t>
            </a:r>
            <a:r>
              <a:rPr lang="ru-RU" sz="2000" dirty="0"/>
              <a:t>платежи для перераспределения </a:t>
            </a:r>
            <a:r>
              <a:rPr lang="ru-RU" sz="2000" dirty="0" smtClean="0"/>
              <a:t>доходов </a:t>
            </a:r>
            <a:r>
              <a:rPr lang="ru-RU" sz="2000" dirty="0"/>
              <a:t>и имущества; и они финансируют свою </a:t>
            </a:r>
            <a:r>
              <a:rPr lang="ru-RU" sz="2000" dirty="0" smtClean="0"/>
              <a:t>деятельность </a:t>
            </a:r>
            <a:r>
              <a:rPr lang="ru-RU" sz="2000" dirty="0"/>
              <a:t>(прямым или косвенным образом) в </a:t>
            </a:r>
            <a:r>
              <a:rPr lang="ru-RU" sz="2000" dirty="0" smtClean="0"/>
              <a:t>основном </a:t>
            </a:r>
            <a:r>
              <a:rPr lang="ru-RU" sz="2000" dirty="0"/>
              <a:t>за счет налогов и других </a:t>
            </a:r>
            <a:r>
              <a:rPr lang="ru-RU" sz="2000" dirty="0" smtClean="0"/>
              <a:t>обязательных</a:t>
            </a:r>
            <a:r>
              <a:rPr lang="en-US" sz="2000" dirty="0" smtClean="0"/>
              <a:t> </a:t>
            </a:r>
            <a:r>
              <a:rPr lang="ru-RU" sz="2000" dirty="0" smtClean="0"/>
              <a:t>трансфертов </a:t>
            </a:r>
            <a:r>
              <a:rPr lang="ru-RU" sz="2000" dirty="0"/>
              <a:t>от единиц других секторов. Все </a:t>
            </a:r>
            <a:r>
              <a:rPr lang="ru-RU" sz="2000" dirty="0" smtClean="0"/>
              <a:t>государственные </a:t>
            </a:r>
            <a:r>
              <a:rPr lang="ru-RU" sz="2000" dirty="0"/>
              <a:t>единицы входят в состав сектора </a:t>
            </a:r>
            <a:r>
              <a:rPr lang="ru-RU" sz="2000" dirty="0" smtClean="0"/>
              <a:t>государственного </a:t>
            </a:r>
            <a:r>
              <a:rPr lang="ru-RU" sz="2000" dirty="0"/>
              <a:t>управления.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18219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77040"/>
              </p:ext>
            </p:extLst>
          </p:nvPr>
        </p:nvGraphicFramePr>
        <p:xfrm>
          <a:off x="343136" y="1772816"/>
          <a:ext cx="8385720" cy="4631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176"/>
                <a:gridCol w="6801544"/>
              </a:tblGrid>
              <a:tr h="664596">
                <a:tc>
                  <a:txBody>
                    <a:bodyPr/>
                    <a:lstStyle/>
                    <a:p>
                      <a:pPr algn="just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2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Секторы, подсекторы и субподсекторы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278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Национальная экономика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84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Нефинансовые корпорации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84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Государственные нефинансовые корпорации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84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Национальные частные нефинансовые корпорации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84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Нефинансовые корпорации под иностранным контролем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11560" y="620688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Структура Классификатора институциональных единиц по секторам экономики (КИЕС)</a:t>
            </a:r>
          </a:p>
        </p:txBody>
      </p:sp>
    </p:spTree>
    <p:extLst>
      <p:ext uri="{BB962C8B-B14F-4D97-AF65-F5344CB8AC3E}">
        <p14:creationId xmlns:p14="http://schemas.microsoft.com/office/powerpoint/2010/main" val="139387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94283"/>
              </p:ext>
            </p:extLst>
          </p:nvPr>
        </p:nvGraphicFramePr>
        <p:xfrm>
          <a:off x="179512" y="836712"/>
          <a:ext cx="8723120" cy="58194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/>
                <a:gridCol w="7498984"/>
              </a:tblGrid>
              <a:tr h="186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Финансовые корпорации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Банк России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Другие депозитные корпорации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S.1221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Государственные депозитные корпорации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S.1222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Национальные частные депозитные корпорации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S.1223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Депозитные корпорации под иностранным контролем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394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Другие финансовые посредники (кроме страховых корпораций и негосударственных пенсионных фондов)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S.1231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Государственные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S.1232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Национальные частные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S.1233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 иностранным контролем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Вспомогательные финансовые организации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Страховые корпорации и негосударственные пенсионные фонды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96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S.1251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Государственные страховые корпорации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394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S.1252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Национальные частные страховые корпорации и негосударственные пенсионные фонды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394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S.1253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Страховые корпорации и негосударственные пенсионные фонды под иностранным контролем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0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460822"/>
              </p:ext>
            </p:extLst>
          </p:nvPr>
        </p:nvGraphicFramePr>
        <p:xfrm>
          <a:off x="395536" y="908720"/>
          <a:ext cx="8352928" cy="576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9621"/>
                <a:gridCol w="7603307"/>
              </a:tblGrid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S.13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Государственное управление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S.131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Федеральные органы государственной власти и управления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S.132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Органы государственной власти и управления субъектов Федерации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S.133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Органы местного самоуправления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S.134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Фонды государственного социального обеспечения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Домашние хозяйства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Некоммерческие организации, обслуживающие домашние хозяйства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S.2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</a:rPr>
                        <a:t>Остальной мир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Содружество Независимых Государств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S.22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Дальнее зарубежье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1331" y="692696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Критерием разграничения рыночного и нерыночного производства в КИЕС и конкретизацией принципа экономически значимых цен в российской практике стало «правило 50 %», в соответствии с которым единица является рыночным производителем, если 50 % и более ее затрат на производство покрывается за счет выручки от реализации продукции. Такая рыночная единица относится к секторам финансовых или нефинансовых корпораций. Единица является нерыночным производителем и относится к секторам государственного управления или некоммерческих организаций, обслуживающих домашние хозяйства, если менее 50 % ее затрат на производство покрывается за счет выручки от реализации </a:t>
            </a:r>
            <a:r>
              <a:rPr lang="ru-RU" sz="2400" dirty="0" smtClean="0"/>
              <a:t>продукции.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677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56357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В определении госсектора имеются разночтения, которые характерны, в основном, </a:t>
            </a:r>
            <a:r>
              <a:rPr lang="ru-RU" sz="2400" dirty="0"/>
              <a:t>для научной литературы. </a:t>
            </a:r>
            <a:r>
              <a:rPr lang="ru-RU" sz="2400" dirty="0" smtClean="0"/>
              <a:t>Унифицированных </a:t>
            </a:r>
            <a:r>
              <a:rPr lang="ru-RU" sz="2400" dirty="0"/>
              <a:t>подходов для определения и вычленения госсектора в самостоятельное понятие не </a:t>
            </a:r>
            <a:r>
              <a:rPr lang="ru-RU" sz="2400" dirty="0" smtClean="0"/>
              <a:t>существует.</a:t>
            </a:r>
          </a:p>
          <a:p>
            <a:pPr algn="just"/>
            <a:r>
              <a:rPr lang="ru-RU" sz="2400" dirty="0"/>
              <a:t>	</a:t>
            </a:r>
            <a:r>
              <a:rPr lang="ru-RU" sz="2400" dirty="0" smtClean="0"/>
              <a:t>Как </a:t>
            </a:r>
            <a:r>
              <a:rPr lang="ru-RU" sz="2400" dirty="0"/>
              <a:t>справедливо указывали Э.Б</a:t>
            </a:r>
            <a:r>
              <a:rPr lang="ru-RU" sz="2400" dirty="0" smtClean="0"/>
              <a:t>. </a:t>
            </a:r>
            <a:r>
              <a:rPr lang="ru-RU" sz="2400" dirty="0" err="1" smtClean="0"/>
              <a:t>Аткинсон</a:t>
            </a:r>
            <a:r>
              <a:rPr lang="ru-RU" sz="2400" dirty="0" smtClean="0"/>
              <a:t> </a:t>
            </a:r>
            <a:r>
              <a:rPr lang="ru-RU" sz="2400" dirty="0"/>
              <a:t>и </a:t>
            </a:r>
            <a:r>
              <a:rPr lang="ru-RU" sz="2400" dirty="0" err="1"/>
              <a:t>Дж.Э</a:t>
            </a:r>
            <a:r>
              <a:rPr lang="ru-RU" sz="2400" dirty="0" smtClean="0"/>
              <a:t>. </a:t>
            </a:r>
            <a:r>
              <a:rPr lang="ru-RU" sz="2400" dirty="0" err="1" smtClean="0"/>
              <a:t>Стиглиц</a:t>
            </a:r>
            <a:r>
              <a:rPr lang="ru-RU" sz="2400" dirty="0"/>
              <a:t>, само понимание государственного сектора зависит от используемых нами критериев: рыночное и нерыночное производство; степень государственного контроля и </a:t>
            </a:r>
            <a:r>
              <a:rPr lang="ru-RU" sz="2400" dirty="0" smtClean="0"/>
              <a:t>т.д.</a:t>
            </a:r>
          </a:p>
          <a:p>
            <a:pPr algn="just"/>
            <a:r>
              <a:rPr lang="ru-RU" sz="2400" dirty="0" smtClean="0"/>
              <a:t>	Однако </a:t>
            </a:r>
            <a:r>
              <a:rPr lang="ru-RU" sz="2400" dirty="0"/>
              <a:t>все возможные различия между секторами очень часто оказываются не очень явными и по некоторым признакам деятельность государства весьма похожа на частную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12203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352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Сектор государственного управления объединяет институциональные единицы, выполняющие функции органов государственного управления в качестве основного вида деятельности. Функции органов государственного управления состоят в следующем:</a:t>
            </a:r>
          </a:p>
          <a:p>
            <a:pPr algn="just"/>
            <a:r>
              <a:rPr lang="ru-RU" sz="2400" dirty="0"/>
              <a:t>•	принятие ответственности за обеспечение общества товарами и услугами на нерыночной основе для их коллективного или индивидуального потребления;</a:t>
            </a:r>
          </a:p>
          <a:p>
            <a:pPr algn="just"/>
            <a:r>
              <a:rPr lang="ru-RU" sz="2400" dirty="0"/>
              <a:t>•	перераспределение доходов и богатства с помощью трансфертов и субсидий.</a:t>
            </a:r>
          </a:p>
          <a:p>
            <a:pPr algn="just"/>
            <a:r>
              <a:rPr lang="ru-RU" sz="2400" dirty="0"/>
              <a:t>Единицы сектора государственного управления осуществляют свою деятельность за счет финансовых средств бюджета, внебюджетных фондов, а также за счет доходов от собственности, продажи рыночных услуг, заимствования.</a:t>
            </a:r>
          </a:p>
        </p:txBody>
      </p:sp>
    </p:spTree>
    <p:extLst>
      <p:ext uri="{BB962C8B-B14F-4D97-AF65-F5344CB8AC3E}">
        <p14:creationId xmlns:p14="http://schemas.microsoft.com/office/powerpoint/2010/main" val="19497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2776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В сектор государственного управления входят два типа институциональных единиц:</a:t>
            </a:r>
          </a:p>
          <a:p>
            <a:pPr algn="just"/>
            <a:r>
              <a:rPr lang="ru-RU" sz="2800" dirty="0"/>
              <a:t>1.  Органы государственной власти и управления всех уровней — министерства, ведомства, службы, агентства, а также государственные внебюджетные фонды и т. п.</a:t>
            </a:r>
          </a:p>
          <a:p>
            <a:pPr algn="just"/>
            <a:r>
              <a:rPr lang="ru-RU" sz="2800" dirty="0"/>
              <a:t>2.  Нерыночные некоммерческие организации, финансируемые и контролируемые государством (школы, больницы, организации культуры и т. п.).</a:t>
            </a:r>
          </a:p>
        </p:txBody>
      </p:sp>
    </p:spTree>
    <p:extLst>
      <p:ext uri="{BB962C8B-B14F-4D97-AF65-F5344CB8AC3E}">
        <p14:creationId xmlns:p14="http://schemas.microsoft.com/office/powerpoint/2010/main" val="284835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89844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Выделение различных видов государственных финансовых и нефинансовых корпораций в качестве отдельных подсекторов и </a:t>
            </a:r>
            <a:r>
              <a:rPr lang="ru-RU" sz="2400" i="1" dirty="0" err="1"/>
              <a:t>субподсекторов</a:t>
            </a:r>
            <a:r>
              <a:rPr lang="ru-RU" sz="2400" i="1" dirty="0"/>
              <a:t> позволяет формировать государственный сектор и структурировать государственные корпорации по четырем группам:</a:t>
            </a:r>
          </a:p>
          <a:p>
            <a:pPr algn="just"/>
            <a:r>
              <a:rPr lang="ru-RU" sz="2400" i="1" dirty="0"/>
              <a:t>•	государственные нефинансовые корпорации (S.111);</a:t>
            </a:r>
          </a:p>
          <a:p>
            <a:pPr algn="just"/>
            <a:r>
              <a:rPr lang="ru-RU" sz="2400" i="1" dirty="0"/>
              <a:t>•	государственные депозитные корпорации (S.1221);</a:t>
            </a:r>
          </a:p>
          <a:p>
            <a:pPr algn="just"/>
            <a:r>
              <a:rPr lang="ru-RU" sz="2400" i="1" dirty="0"/>
              <a:t>•	государственные другие финансовые посредники (кроме страховых корпораций) (S.1231) и государственные страховые корпорации (S.1251);</a:t>
            </a:r>
          </a:p>
          <a:p>
            <a:pPr algn="just"/>
            <a:r>
              <a:rPr lang="ru-RU" sz="2400" i="1" dirty="0"/>
              <a:t>•	Банк России (S.121).</a:t>
            </a:r>
          </a:p>
        </p:txBody>
      </p:sp>
    </p:spTree>
    <p:extLst>
      <p:ext uri="{BB962C8B-B14F-4D97-AF65-F5344CB8AC3E}">
        <p14:creationId xmlns:p14="http://schemas.microsoft.com/office/powerpoint/2010/main" val="10337341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777686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Корпорация называется государственной, если более 50 % ее акций принадлежат государственной единице. Это наиболее широко распространенный в мире и реализуемый в российской статистической практике критерий отнесения корпорации к подсектору государственных корпораций. </a:t>
            </a:r>
            <a:r>
              <a:rPr lang="ru-RU" sz="2800" dirty="0" err="1" smtClean="0"/>
              <a:t>Квазикорпорация</a:t>
            </a:r>
            <a:r>
              <a:rPr lang="ru-RU" sz="2800" dirty="0" smtClean="0"/>
              <a:t> </a:t>
            </a:r>
            <a:r>
              <a:rPr lang="ru-RU" sz="2000" dirty="0" smtClean="0"/>
              <a:t>(объединение </a:t>
            </a:r>
            <a:r>
              <a:rPr lang="ru-RU" sz="2000" dirty="0"/>
              <a:t>лиц, которые признаются единым юридическим лицом лишь в определенных </a:t>
            </a:r>
            <a:r>
              <a:rPr lang="ru-RU" sz="2000" dirty="0" smtClean="0"/>
              <a:t>случаях)</a:t>
            </a:r>
            <a:r>
              <a:rPr lang="ru-RU" sz="2800" dirty="0" smtClean="0"/>
              <a:t> относится </a:t>
            </a:r>
            <a:r>
              <a:rPr lang="ru-RU" sz="2800" dirty="0"/>
              <a:t>к подсектору государственных корпораций, если она принадлежит государственной единице. </a:t>
            </a:r>
          </a:p>
        </p:txBody>
      </p:sp>
    </p:spTree>
    <p:extLst>
      <p:ext uri="{BB962C8B-B14F-4D97-AF65-F5344CB8AC3E}">
        <p14:creationId xmlns:p14="http://schemas.microsoft.com/office/powerpoint/2010/main" val="171030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089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Если перевести эти критерии на язык гражданского законодательства Российской Федерации, то получится, что к подсектору государственных корпораций относятся:</a:t>
            </a:r>
          </a:p>
          <a:p>
            <a:pPr algn="just"/>
            <a:r>
              <a:rPr lang="ru-RU" dirty="0"/>
              <a:t>•	товарищества и акционерные общества, в которых Российская Федерация, ее субъекты и муниципальные образования владеют более 50% соответственно складочного капитала или уставного капитала (акций);</a:t>
            </a:r>
          </a:p>
          <a:p>
            <a:pPr algn="just"/>
            <a:r>
              <a:rPr lang="ru-RU" dirty="0"/>
              <a:t>•	государственные и муниципальные унитарные предприятия (имуществом которых полностью (100%) владеют Российская Федерации, ее субъекты и муниципальные образования).</a:t>
            </a:r>
          </a:p>
          <a:p>
            <a:pPr algn="just"/>
            <a:r>
              <a:rPr lang="ru-RU" dirty="0"/>
              <a:t>Таким образом, при определении границ государственного сектора и его подсекторов на субнациональном уровне в качестве отдельных институциональных единиц рассматриваются следующие единицы:</a:t>
            </a:r>
          </a:p>
          <a:p>
            <a:pPr algn="just"/>
            <a:r>
              <a:rPr lang="ru-RU" dirty="0"/>
              <a:t>•	субъект Российской Федерации (муниципальное образование) — как совокупность органов законодательной, исполнительной и судебной власти, а также созданных органами государственной власти и местного самоуправления бюджетных учреждений;</a:t>
            </a:r>
          </a:p>
          <a:p>
            <a:pPr algn="just"/>
            <a:r>
              <a:rPr lang="ru-RU" dirty="0"/>
              <a:t>•	нерыночные некоммерческие организации (кроме бюджетных учреждений);</a:t>
            </a:r>
          </a:p>
          <a:p>
            <a:pPr algn="just"/>
            <a:r>
              <a:rPr lang="ru-RU" dirty="0"/>
              <a:t>•	унитарные предприятия;</a:t>
            </a:r>
          </a:p>
          <a:p>
            <a:pPr algn="just"/>
            <a:r>
              <a:rPr lang="ru-RU" dirty="0"/>
              <a:t>•	хозяйственные общества, отвечающие вышеприведенным критериям.</a:t>
            </a:r>
          </a:p>
        </p:txBody>
      </p:sp>
    </p:spTree>
    <p:extLst>
      <p:ext uri="{BB962C8B-B14F-4D97-AF65-F5344CB8AC3E}">
        <p14:creationId xmlns:p14="http://schemas.microsoft.com/office/powerpoint/2010/main" val="1380498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С понятием государственного и муниципального сектора часто смешивают следующие экономические термины.</a:t>
            </a:r>
          </a:p>
          <a:p>
            <a:pPr algn="just"/>
            <a:r>
              <a:rPr lang="ru-RU" sz="2400" i="1" dirty="0"/>
              <a:t>Г</a:t>
            </a:r>
            <a:r>
              <a:rPr lang="ru-RU" sz="2400" i="1" dirty="0" smtClean="0"/>
              <a:t>осударственный </a:t>
            </a:r>
            <a:r>
              <a:rPr lang="ru-RU" sz="2400" i="1" dirty="0"/>
              <a:t>сектор </a:t>
            </a:r>
            <a:r>
              <a:rPr lang="ru-RU" sz="2400" i="1" dirty="0" smtClean="0"/>
              <a:t>экономики </a:t>
            </a:r>
            <a:r>
              <a:rPr lang="ru-RU" sz="2400" dirty="0" smtClean="0"/>
              <a:t>можно определить как некую часть национальной </a:t>
            </a:r>
            <a:r>
              <a:rPr lang="ru-RU" sz="2400" dirty="0"/>
              <a:t>экономики, которая состоит из множества хозяйствующих субъектов.</a:t>
            </a:r>
            <a:endParaRPr lang="ru-RU" sz="2400" dirty="0" smtClean="0"/>
          </a:p>
          <a:p>
            <a:pPr algn="just"/>
            <a:r>
              <a:rPr lang="ru-RU" sz="2400" i="1" dirty="0"/>
              <a:t>Государственная </a:t>
            </a:r>
            <a:r>
              <a:rPr lang="ru-RU" sz="2400" i="1" dirty="0" smtClean="0"/>
              <a:t>собственность</a:t>
            </a:r>
            <a:r>
              <a:rPr lang="ru-RU" sz="2400" dirty="0" smtClean="0"/>
              <a:t>. Но эта категория </a:t>
            </a:r>
            <a:r>
              <a:rPr lang="ru-RU" sz="2400" dirty="0"/>
              <a:t>представляет собой кумулятивный (накопленный) результат деятельности хозяйствующих субъектов и смешивать ее с понятием госсектора </a:t>
            </a:r>
            <a:r>
              <a:rPr lang="ru-RU" sz="2400" dirty="0" smtClean="0"/>
              <a:t>неправомерно.</a:t>
            </a:r>
          </a:p>
          <a:p>
            <a:pPr algn="just"/>
            <a:r>
              <a:rPr lang="ru-RU" sz="2400" i="1" dirty="0"/>
              <a:t>Государственные финансы</a:t>
            </a:r>
            <a:r>
              <a:rPr lang="ru-RU" sz="2400" dirty="0"/>
              <a:t> являются одним из результатов функционирования экономики и всех ее секторов, и </a:t>
            </a:r>
            <a:r>
              <a:rPr lang="ru-RU" sz="2400" dirty="0" smtClean="0"/>
              <a:t>тоже </a:t>
            </a:r>
            <a:r>
              <a:rPr lang="ru-RU" sz="2400" dirty="0"/>
              <a:t>не </a:t>
            </a:r>
            <a:r>
              <a:rPr lang="ru-RU" sz="2400" dirty="0" smtClean="0"/>
              <a:t>попадают </a:t>
            </a:r>
            <a:r>
              <a:rPr lang="ru-RU" sz="2400" dirty="0"/>
              <a:t>под определение самого госсектора.</a:t>
            </a:r>
            <a:endParaRPr lang="ru-RU" sz="2400" dirty="0" smtClean="0"/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58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4"/>
            <a:ext cx="799288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	</a:t>
            </a:r>
            <a:r>
              <a:rPr lang="ru-RU" sz="2400" dirty="0" smtClean="0"/>
              <a:t>Учитывая </a:t>
            </a:r>
            <a:r>
              <a:rPr lang="ru-RU" sz="2400" dirty="0"/>
              <a:t>сказанное, гораздо ближе к правильному пониманию госсектора стоит определение, согласно которому государственный сектор – это совокупность </a:t>
            </a:r>
            <a:r>
              <a:rPr lang="ru-RU" sz="2400" dirty="0" smtClean="0"/>
              <a:t>государственны</a:t>
            </a:r>
            <a:r>
              <a:rPr lang="ru-RU" sz="2400" dirty="0"/>
              <a:t>х</a:t>
            </a:r>
            <a:r>
              <a:rPr lang="ru-RU" sz="2400" dirty="0" smtClean="0"/>
              <a:t> </a:t>
            </a:r>
            <a:r>
              <a:rPr lang="ru-RU" sz="2400" dirty="0"/>
              <a:t>предприятий, организаций и учреждений.</a:t>
            </a:r>
          </a:p>
          <a:p>
            <a:pPr algn="just"/>
            <a:r>
              <a:rPr lang="ru-RU" sz="2400" dirty="0" smtClean="0"/>
              <a:t>	Данное </a:t>
            </a:r>
            <a:r>
              <a:rPr lang="ru-RU" sz="2400" dirty="0"/>
              <a:t>понятие базируется на понятии «управляемости» юридических лиц и, следовательно, отталкивается от четкого разделения капитала-собственности (собственника производства) и капитала-функции (управляющего производством</a:t>
            </a:r>
            <a:r>
              <a:rPr lang="ru-RU" sz="2400" dirty="0" smtClean="0"/>
              <a:t>).</a:t>
            </a:r>
          </a:p>
          <a:p>
            <a:pPr algn="just"/>
            <a:r>
              <a:rPr lang="ru-RU" sz="2400" dirty="0" smtClean="0"/>
              <a:t>При </a:t>
            </a:r>
            <a:r>
              <a:rPr lang="ru-RU" sz="2400" dirty="0"/>
              <a:t>такой трактовке из приведенного определения становятся довольно прозрачными различия между тремя рассмотренными категориями.</a:t>
            </a:r>
          </a:p>
        </p:txBody>
      </p:sp>
    </p:spTree>
    <p:extLst>
      <p:ext uri="{BB962C8B-B14F-4D97-AF65-F5344CB8AC3E}">
        <p14:creationId xmlns:p14="http://schemas.microsoft.com/office/powerpoint/2010/main" val="42884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783" y="980728"/>
            <a:ext cx="828092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/>
              <a:t>Так</a:t>
            </a:r>
            <a:r>
              <a:rPr lang="ru-RU" sz="2000" dirty="0"/>
              <a:t>, например, государственная собственность характеризует, как было сказано, кумулятивный (накопленный) материально-вещественный потенциал государства. Сюда относится все движимое (оборотный и </a:t>
            </a:r>
            <a:r>
              <a:rPr lang="ru-RU" sz="2000" dirty="0" smtClean="0"/>
              <a:t>основной </a:t>
            </a:r>
            <a:r>
              <a:rPr lang="ru-RU" sz="2000" dirty="0"/>
              <a:t>капитал, нематериальные активы) и недвижимое (здания, </a:t>
            </a:r>
            <a:r>
              <a:rPr lang="ru-RU" sz="2000" dirty="0" smtClean="0"/>
              <a:t>сооружения</a:t>
            </a:r>
            <a:r>
              <a:rPr lang="ru-RU" sz="2000" dirty="0"/>
              <a:t>) имущество государства, а также леса, недра и т.п. </a:t>
            </a:r>
            <a:endParaRPr lang="ru-RU" sz="2000" dirty="0" smtClean="0"/>
          </a:p>
          <a:p>
            <a:pPr algn="just"/>
            <a:r>
              <a:rPr lang="ru-RU" sz="2000" dirty="0"/>
              <a:t>	</a:t>
            </a:r>
            <a:r>
              <a:rPr lang="ru-RU" sz="2000" dirty="0" smtClean="0"/>
              <a:t>Можно принять, что государственная </a:t>
            </a:r>
            <a:r>
              <a:rPr lang="ru-RU" sz="2000" dirty="0"/>
              <a:t>собственность представляет собой часть национального богатства страны, находящуюся в руках государства. При этом, строго говоря, следует различать понятия государственного имущества </a:t>
            </a:r>
            <a:r>
              <a:rPr lang="ru-RU" sz="2000" dirty="0" smtClean="0"/>
              <a:t>и государственной собственности.</a:t>
            </a:r>
          </a:p>
          <a:p>
            <a:pPr algn="just"/>
            <a:r>
              <a:rPr lang="ru-RU" sz="2000" dirty="0"/>
              <a:t>	</a:t>
            </a:r>
            <a:r>
              <a:rPr lang="ru-RU" sz="2000" dirty="0" smtClean="0"/>
              <a:t>Первое </a:t>
            </a:r>
            <a:r>
              <a:rPr lang="ru-RU" sz="2000" dirty="0"/>
              <a:t>является более узким понятием, чем второе. </a:t>
            </a:r>
            <a:r>
              <a:rPr lang="ru-RU" sz="2000" dirty="0" smtClean="0"/>
              <a:t>Существует мнение, что к </a:t>
            </a:r>
            <a:r>
              <a:rPr lang="ru-RU" sz="2000" dirty="0"/>
              <a:t>государственному имуществу должны относится все рукотворные хозяйственные объекты, а к государственной собственности – все государственное имущество плюс все природные объекты</a:t>
            </a:r>
            <a:r>
              <a:rPr lang="ru-RU" sz="2000" dirty="0" smtClean="0"/>
              <a:t>.</a:t>
            </a:r>
          </a:p>
          <a:p>
            <a:pPr algn="just"/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6437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96752"/>
            <a:ext cx="78488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	В </a:t>
            </a:r>
            <a:r>
              <a:rPr lang="ru-RU" sz="2800" dirty="0"/>
              <a:t>настоящее время такое представление не является общепринятым. Так, в ст. 130 Гражданского кодекса РФ понятия государственной собственности и государственного имущества сливаются в одно и используются как синонимы: «К недвижимым вещам (недвижимое имущество, недвижимость) относятся земельные участки, участки недр, обособленные водные объекты и все, что прочно связано с землей». </a:t>
            </a:r>
          </a:p>
        </p:txBody>
      </p:sp>
    </p:spTree>
    <p:extLst>
      <p:ext uri="{BB962C8B-B14F-4D97-AF65-F5344CB8AC3E}">
        <p14:creationId xmlns:p14="http://schemas.microsoft.com/office/powerpoint/2010/main" val="305961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89844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В </a:t>
            </a:r>
            <a:r>
              <a:rPr lang="ru-RU" sz="2400" dirty="0"/>
              <a:t>отличие от государственной </a:t>
            </a:r>
            <a:r>
              <a:rPr lang="ru-RU" sz="2400" dirty="0" smtClean="0"/>
              <a:t>собственности, </a:t>
            </a:r>
            <a:r>
              <a:rPr lang="ru-RU" sz="2400" dirty="0"/>
              <a:t>госсектор, будучи совокупностью хозяйствующих субъектов, занятых производством товаров и услуг, характеризует </a:t>
            </a:r>
            <a:r>
              <a:rPr lang="ru-RU" sz="2400" i="1" dirty="0">
                <a:solidFill>
                  <a:srgbClr val="FF0000"/>
                </a:solidFill>
              </a:rPr>
              <a:t>текущий материально-вещественный потенциал </a:t>
            </a:r>
            <a:r>
              <a:rPr lang="ru-RU" sz="2400" i="1" dirty="0" smtClean="0">
                <a:solidFill>
                  <a:srgbClr val="FF0000"/>
                </a:solidFill>
              </a:rPr>
              <a:t>государства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/>
              <a:t>	</a:t>
            </a:r>
            <a:r>
              <a:rPr lang="ru-RU" sz="2400" dirty="0" smtClean="0"/>
              <a:t>Государственные </a:t>
            </a:r>
            <a:r>
              <a:rPr lang="ru-RU" sz="2400" dirty="0"/>
              <a:t>финансы представляют собой все финансы, находящиеся в распоряжении государства, и характеризуют </a:t>
            </a:r>
            <a:r>
              <a:rPr lang="ru-RU" sz="2400" i="1" dirty="0">
                <a:solidFill>
                  <a:srgbClr val="FF0000"/>
                </a:solidFill>
              </a:rPr>
              <a:t>текущий финансовый потенциал государства</a:t>
            </a:r>
            <a:r>
              <a:rPr lang="ru-RU" sz="2400" dirty="0"/>
              <a:t> (если рассматривать такой денежный агрегат как золотовалютные резервы Центрального банка страны, то он характеризует </a:t>
            </a:r>
            <a:r>
              <a:rPr lang="ru-RU" sz="2400" i="1" dirty="0">
                <a:solidFill>
                  <a:srgbClr val="FF0000"/>
                </a:solidFill>
              </a:rPr>
              <a:t>кумулятивный финансовый потенциал государства</a:t>
            </a:r>
            <a:r>
              <a:rPr lang="ru-RU" sz="2400" dirty="0"/>
              <a:t>, но данный ресурс, строго говоря, не относится к активам государства).</a:t>
            </a:r>
          </a:p>
        </p:txBody>
      </p:sp>
    </p:spTree>
    <p:extLst>
      <p:ext uri="{BB962C8B-B14F-4D97-AF65-F5344CB8AC3E}">
        <p14:creationId xmlns:p14="http://schemas.microsoft.com/office/powerpoint/2010/main" val="6514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	</a:t>
            </a:r>
            <a:r>
              <a:rPr lang="ru-RU" sz="2400" dirty="0" smtClean="0"/>
              <a:t>Очевидно</a:t>
            </a:r>
            <a:r>
              <a:rPr lang="ru-RU" sz="2400" dirty="0"/>
              <a:t>, что все три категории переплетаются между </a:t>
            </a:r>
            <a:r>
              <a:rPr lang="ru-RU" sz="2400" dirty="0" smtClean="0"/>
              <a:t>собой.</a:t>
            </a:r>
          </a:p>
          <a:p>
            <a:pPr algn="just"/>
            <a:r>
              <a:rPr lang="ru-RU" sz="2400" dirty="0" smtClean="0"/>
              <a:t>Например</a:t>
            </a:r>
            <a:r>
              <a:rPr lang="ru-RU" sz="2400" dirty="0"/>
              <a:t>, государственные финансы, принимая форму государственного заказа, могут расходоваться на нужды как государственного, так и негосударственного секторов. Кроме того, государственные финансы могут расходоваться на различные социальные программы и нужды, реализация которых может быть возложена на структуры частного сектора. Отсюда ясно видно, что государственные финансы и госсектор никак не эквивалентны, но в то же время и не противоположны друг другу. </a:t>
            </a:r>
          </a:p>
        </p:txBody>
      </p:sp>
    </p:spTree>
    <p:extLst>
      <p:ext uri="{BB962C8B-B14F-4D97-AF65-F5344CB8AC3E}">
        <p14:creationId xmlns:p14="http://schemas.microsoft.com/office/powerpoint/2010/main" val="84247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339</TotalTime>
  <Words>1924</Words>
  <Application>Microsoft Office PowerPoint</Application>
  <PresentationFormat>Экран (4:3)</PresentationFormat>
  <Paragraphs>141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Городская</vt:lpstr>
      <vt:lpstr>ГОСУДАРСТВЕННЫЙ СЕКТОР КАК ЭКОНОМИЧЕСКАЯ КАТЕГОРИЯ</vt:lpstr>
      <vt:lpstr>ГОСУДАРСТВЕННЫЙ СЕКТОР И СМЕЖНЫЕ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ГРАНИЦЫ ГОСУДАРСТВЕННОГО СЕКТОРА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некоторые существенные характеристики институциональных единиц</vt:lpstr>
      <vt:lpstr>Два основных вида структур, соответствующие критерию институциональной единицы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ГОСУДАРСТВЕННЫЙ СЕКТОР КАК ЭКОНОМИЧЕСКАЯ КАТЕГОРИЯ</dc:title>
  <dc:creator>Гордеев</dc:creator>
  <cp:lastModifiedBy>Гордеев</cp:lastModifiedBy>
  <cp:revision>20</cp:revision>
  <dcterms:created xsi:type="dcterms:W3CDTF">2013-09-17T10:11:08Z</dcterms:created>
  <dcterms:modified xsi:type="dcterms:W3CDTF">2013-09-20T04:29:55Z</dcterms:modified>
</cp:coreProperties>
</file>