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39"/>
  </p:notesMasterIdLst>
  <p:sldIdLst>
    <p:sldId id="256" r:id="rId2"/>
    <p:sldId id="262" r:id="rId3"/>
    <p:sldId id="257" r:id="rId4"/>
    <p:sldId id="259" r:id="rId5"/>
    <p:sldId id="264" r:id="rId6"/>
    <p:sldId id="258" r:id="rId7"/>
    <p:sldId id="260" r:id="rId8"/>
    <p:sldId id="265" r:id="rId9"/>
    <p:sldId id="263" r:id="rId10"/>
    <p:sldId id="261" r:id="rId11"/>
    <p:sldId id="267" r:id="rId12"/>
    <p:sldId id="266" r:id="rId13"/>
    <p:sldId id="268" r:id="rId14"/>
    <p:sldId id="269" r:id="rId15"/>
    <p:sldId id="271" r:id="rId16"/>
    <p:sldId id="270" r:id="rId17"/>
    <p:sldId id="281" r:id="rId18"/>
    <p:sldId id="282" r:id="rId19"/>
    <p:sldId id="272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73" r:id="rId31"/>
    <p:sldId id="274" r:id="rId32"/>
    <p:sldId id="275" r:id="rId33"/>
    <p:sldId id="280" r:id="rId34"/>
    <p:sldId id="276" r:id="rId35"/>
    <p:sldId id="277" r:id="rId36"/>
    <p:sldId id="278" r:id="rId37"/>
    <p:sldId id="279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48" autoAdjust="0"/>
  </p:normalViewPr>
  <p:slideViewPr>
    <p:cSldViewPr snapToGrid="0" showGuides="1">
      <p:cViewPr>
        <p:scale>
          <a:sx n="110" d="100"/>
          <a:sy n="110" d="100"/>
        </p:scale>
        <p:origin x="-558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0291D-7E05-40A0-A9FE-333EC246A295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CF5E3-968C-43E7-908D-F58D8F7B5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10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CF5E3-968C-43E7-908D-F58D8F7B58D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75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950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480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42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018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14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225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50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627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76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622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61CD-9355-40F6-82F0-01E66BAB9229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15AC-64E1-4271-8CAE-B9917BB68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426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61CD-9355-40F6-82F0-01E66BAB9229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15AC-64E1-4271-8CAE-B9917BB68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65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61CD-9355-40F6-82F0-01E66BAB9229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15AC-64E1-4271-8CAE-B9917BB685B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5443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61CD-9355-40F6-82F0-01E66BAB9229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15AC-64E1-4271-8CAE-B9917BB68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549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61CD-9355-40F6-82F0-01E66BAB9229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15AC-64E1-4271-8CAE-B9917BB685B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2472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61CD-9355-40F6-82F0-01E66BAB9229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15AC-64E1-4271-8CAE-B9917BB68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043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61CD-9355-40F6-82F0-01E66BAB9229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15AC-64E1-4271-8CAE-B9917BB68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640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61CD-9355-40F6-82F0-01E66BAB9229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15AC-64E1-4271-8CAE-B9917BB68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46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61CD-9355-40F6-82F0-01E66BAB9229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15AC-64E1-4271-8CAE-B9917BB68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16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61CD-9355-40F6-82F0-01E66BAB9229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15AC-64E1-4271-8CAE-B9917BB68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29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61CD-9355-40F6-82F0-01E66BAB9229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15AC-64E1-4271-8CAE-B9917BB68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14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61CD-9355-40F6-82F0-01E66BAB9229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15AC-64E1-4271-8CAE-B9917BB68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96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61CD-9355-40F6-82F0-01E66BAB9229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15AC-64E1-4271-8CAE-B9917BB68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269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61CD-9355-40F6-82F0-01E66BAB9229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15AC-64E1-4271-8CAE-B9917BB68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978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61CD-9355-40F6-82F0-01E66BAB9229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15AC-64E1-4271-8CAE-B9917BB68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519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61CD-9355-40F6-82F0-01E66BAB9229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15AC-64E1-4271-8CAE-B9917BB68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6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C61CD-9355-40F6-82F0-01E66BAB9229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AF115AC-64E1-4271-8CAE-B9917BB68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82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1031" y="1067053"/>
            <a:ext cx="7766936" cy="1646302"/>
          </a:xfrm>
        </p:spPr>
        <p:txBody>
          <a:bodyPr>
            <a:noAutofit/>
          </a:bodyPr>
          <a:lstStyle/>
          <a:p>
            <a:pPr algn="l"/>
            <a:r>
              <a:rPr lang="ru-RU" sz="4400" b="1" dirty="0" smtClean="0"/>
              <a:t>Теория и практика кадровой политики государства и организации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2891" y="3991840"/>
            <a:ext cx="9225885" cy="189959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Преподаватель</a:t>
            </a:r>
          </a:p>
          <a:p>
            <a:r>
              <a:rPr lang="ru-RU" sz="3200" dirty="0" err="1" smtClean="0"/>
              <a:t>К.полит.н</a:t>
            </a:r>
            <a:r>
              <a:rPr lang="ru-RU" sz="3200" dirty="0" smtClean="0"/>
              <a:t>., доцент Александрова Н.А.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60930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r>
              <a:rPr lang="ru-RU" sz="4400" dirty="0" smtClean="0"/>
              <a:t>. Кадровая политика организации</a:t>
            </a:r>
            <a:endParaRPr lang="ru-RU" sz="44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594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C49AB-D580-4F2A-ACFD-889C9A7ED201}" type="slidenum">
              <a:rPr lang="ru-RU" altLang="ru-RU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19459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6" y="476251"/>
            <a:ext cx="110546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00501" y="2557365"/>
            <a:ext cx="10536072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u="sng" dirty="0">
                <a:solidFill>
                  <a:schemeClr val="tx1"/>
                </a:solidFill>
              </a:rPr>
              <a:t>Кадровая политика организации </a:t>
            </a:r>
          </a:p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- это сформулированные (устно или письменно) руководством организации видение, принципы, приоритеты, нормы, правила поведения в отношении кадров, обязательные для всех участников процесса управления персоналом с целью достижения стоящих перед организацией стратегических целей с учетом постоянно изменяющихся внутриорганизационных условий и требований внешней среды</a:t>
            </a:r>
          </a:p>
        </p:txBody>
      </p:sp>
    </p:spTree>
    <p:extLst>
      <p:ext uri="{BB962C8B-B14F-4D97-AF65-F5344CB8AC3E}">
        <p14:creationId xmlns:p14="http://schemas.microsoft.com/office/powerpoint/2010/main" val="45537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кадровая политика</a:t>
            </a:r>
            <a:r>
              <a:rPr lang="ru-RU" dirty="0"/>
              <a:t> </a:t>
            </a:r>
            <a:r>
              <a:rPr lang="ru-RU" dirty="0" smtClean="0"/>
              <a:t>— </a:t>
            </a:r>
            <a:r>
              <a:rPr lang="ru-RU" b="1" dirty="0"/>
              <a:t>это логичное и естественное продолжение экономической политики предприятия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0983" y="4026089"/>
            <a:ext cx="8596668" cy="2465649"/>
          </a:xfrm>
        </p:spPr>
        <p:txBody>
          <a:bodyPr>
            <a:normAutofit fontScale="85000" lnSpcReduction="20000"/>
          </a:bodyPr>
          <a:lstStyle/>
          <a:p>
            <a:r>
              <a:rPr lang="ru-RU" sz="3800" b="1" dirty="0"/>
              <a:t>Современная кадровая политика организации логично вытекает из мис­сии и стратегических целей организации и ориентируется на конкретные результаты деятельности и перспективы развития организации.</a:t>
            </a:r>
            <a:r>
              <a:rPr lang="ru-RU" sz="3800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068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586" y="1933433"/>
            <a:ext cx="8596668" cy="34036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Главная </a:t>
            </a:r>
            <a:r>
              <a:rPr lang="ru-RU" b="1" dirty="0">
                <a:solidFill>
                  <a:schemeClr val="tx1"/>
                </a:solidFill>
              </a:rPr>
              <a:t>цель кадровой политики</a:t>
            </a:r>
            <a:r>
              <a:rPr lang="ru-RU" dirty="0">
                <a:solidFill>
                  <a:schemeClr val="tx1"/>
                </a:solidFill>
              </a:rPr>
              <a:t> - создание системы управления персоналом, базирующейся в основном на экономических методах и социальных гарантиях, ориентированных на сближение интересов работников и организации, получение организацией наилучших экономических результатов.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94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7103" y="927753"/>
            <a:ext cx="978544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500" algn="just"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Важно!</a:t>
            </a:r>
            <a:endParaRPr lang="ru-RU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Кадровая политика обычно оформляется в виде </a:t>
            </a:r>
            <a:r>
              <a:rPr lang="ru-RU" sz="4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документа «Положение о кадровой политике организации»</a:t>
            </a: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который является открытым для всеобщего ознакомления. Соответствующую кадровую политику размещают на сайте компании. Её вручают наряду с другими документами каждому новому работнику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7222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025" y="335846"/>
            <a:ext cx="111775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Письменное изложение кадровой политики решает следующие основные задачи: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-2286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наемные работники получают возможность узнать принципы и правила, которыми руководствуется администрация при выработке и реализации решений в сфере управления персоналом. Тем самым обеспечивается предсказуемость действий администрации по отношению к персоналу; 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-2286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функциональные подразделения организации, линейные руководители получают документ, содержащий правила (принципы), которые должны соблюдаться при принятии и реализации управленческих решений по отношению к персоналу. В этом смысле кадровая политика выполняет функции "технического задания" к решению задач, которые не регламентированы локальными нормативными актами;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-2286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повышается имидж, престиж организации, как среди сотрудников, так и на внешнем рынке; публичная демонстрация (а) уважения к потребностям работников, (б) демократических отношений; (в) согласия и единства администрации и наёмных работников в достижении целей компании.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28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914495" cy="674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59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569" y="-89894"/>
            <a:ext cx="8707900" cy="703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14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72" y="1306286"/>
            <a:ext cx="8785322" cy="507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95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748"/>
            <a:ext cx="11805313" cy="660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13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108" y="926658"/>
            <a:ext cx="8596668" cy="182658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Тема</a:t>
            </a:r>
            <a:br>
              <a:rPr lang="ru-RU" b="1" dirty="0" smtClean="0"/>
            </a:br>
            <a:r>
              <a:rPr lang="ru-RU" b="1" dirty="0" smtClean="0"/>
              <a:t>Сущность </a:t>
            </a:r>
            <a:r>
              <a:rPr lang="ru-RU" b="1" dirty="0"/>
              <a:t>кадровой политики государства и организации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578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2196072" y="504054"/>
            <a:ext cx="7809939" cy="1144921"/>
          </a:xfrm>
        </p:spPr>
        <p:txBody>
          <a:bodyPr vert="horz" lIns="91440" tIns="19203" rIns="91440" bIns="45720" rtlCol="0" anchor="t">
            <a:normAutofit/>
          </a:bodyPr>
          <a:lstStyle/>
          <a:p>
            <a:pPr defTabSz="914406">
              <a:defRPr/>
            </a:pPr>
            <a:r>
              <a:rPr lang="ru-RU" altLang="ru-RU" dirty="0"/>
              <a:t>Элементы кадровой </a:t>
            </a:r>
            <a:r>
              <a:rPr lang="ru-RU" altLang="ru-RU" dirty="0" smtClean="0"/>
              <a:t>политики</a:t>
            </a:r>
            <a:endParaRPr lang="ru-RU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725714" y="1535200"/>
            <a:ext cx="9195329" cy="4763999"/>
          </a:xfrm>
        </p:spPr>
        <p:txBody>
          <a:bodyPr vert="horz" lIns="91440" tIns="16003" rIns="91440" bIns="45720" rtlCol="0">
            <a:normAutofit/>
          </a:bodyPr>
          <a:lstStyle/>
          <a:p>
            <a:pPr marL="391729" indent="-293797" defTabSz="914406">
              <a:buClr>
                <a:srgbClr val="0E594D"/>
              </a:buClr>
              <a:buSzPct val="4500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  <a:defRPr/>
            </a:pPr>
            <a:r>
              <a:rPr lang="ru-RU" altLang="ru-RU" sz="2000" b="1" i="1" dirty="0"/>
              <a:t>Политика занятости</a:t>
            </a:r>
            <a:r>
              <a:rPr lang="ru-RU" altLang="ru-RU" sz="2000" dirty="0"/>
              <a:t>, т. е. обеспечение организации высококвалифицированным персоналом и создание привлекательных условий труда, обеспечение его безопасности, а также возможностей для продвижения работников с целью повышения степени их удовлетворенности работой. Различные компании могут реализовывать разные варианты политики, например:</a:t>
            </a:r>
          </a:p>
          <a:p>
            <a:pPr marL="391729" indent="-293797" defTabSz="914406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  <a:defRPr/>
            </a:pPr>
            <a:r>
              <a:rPr lang="ru-RU" altLang="ru-RU" sz="2000" dirty="0"/>
              <a:t>Наши сотрудники — это золотой фонд, элита рынка труда, мы отбираем только лучших, много требуем, но и много платим;</a:t>
            </a:r>
          </a:p>
          <a:p>
            <a:pPr marL="391729" indent="-293797" defTabSz="914406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  <a:defRPr/>
            </a:pPr>
            <a:r>
              <a:rPr lang="ru-RU" altLang="ru-RU" sz="2000" dirty="0"/>
              <a:t>Мы — обычная компания, у нас работают самые обычные люди, от которых требуется выполнять свои обычные обязанности за обычное вознаграждение;</a:t>
            </a:r>
          </a:p>
          <a:p>
            <a:pPr marL="391729" indent="-293797" defTabSz="914406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  <a:defRPr/>
            </a:pPr>
            <a:r>
              <a:rPr lang="ru-RU" altLang="ru-RU" sz="2000" dirty="0"/>
              <a:t> С работой в нашей организации справится кто угодно. Главное — экономия на персонале, поэтому мы берем самых дешевых работников с рынка труда. </a:t>
            </a:r>
          </a:p>
        </p:txBody>
      </p:sp>
    </p:spTree>
    <p:extLst>
      <p:ext uri="{BB962C8B-B14F-4D97-AF65-F5344CB8AC3E}">
        <p14:creationId xmlns:p14="http://schemas.microsoft.com/office/powerpoint/2010/main" val="30004840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196072" y="504054"/>
            <a:ext cx="7809939" cy="1144921"/>
          </a:xfrm>
        </p:spPr>
        <p:txBody>
          <a:bodyPr vert="horz" lIns="91440" tIns="19203" rIns="91440" bIns="45720" rtlCol="0" anchor="t">
            <a:normAutofit/>
          </a:bodyPr>
          <a:lstStyle/>
          <a:p>
            <a:pPr defTabSz="914406">
              <a:defRPr/>
            </a:pPr>
            <a:r>
              <a:rPr lang="ru-RU" dirty="0"/>
              <a:t>Элементы кадровой политики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2196072" y="1906760"/>
            <a:ext cx="7809939" cy="4320454"/>
          </a:xfrm>
        </p:spPr>
        <p:txBody>
          <a:bodyPr rtlCol="0">
            <a:normAutofit/>
          </a:bodyPr>
          <a:lstStyle/>
          <a:p>
            <a:pPr marL="391729" indent="-293797" defTabSz="914406">
              <a:buClr>
                <a:srgbClr val="0E594D"/>
              </a:buClr>
              <a:buSzPct val="4500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  <a:defRPr/>
            </a:pPr>
            <a:r>
              <a:rPr lang="ru-RU" altLang="ru-RU" sz="2000" b="1" i="1" dirty="0"/>
              <a:t>Политика в отношении организационных стандартов и личного фактора</a:t>
            </a:r>
            <a:r>
              <a:rPr lang="ru-RU" altLang="ru-RU" sz="2000" dirty="0"/>
              <a:t>. </a:t>
            </a:r>
            <a:endParaRPr lang="ru-RU" altLang="ru-RU" sz="2000" dirty="0" smtClean="0"/>
          </a:p>
          <a:p>
            <a:pPr marL="391729" indent="-293797" defTabSz="914406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  <a:defRPr/>
            </a:pPr>
            <a:r>
              <a:rPr lang="ru-RU" altLang="ru-RU" sz="2000" dirty="0"/>
              <a:t>У нас четко отлажена организационная структура, система должностных обязанностей и требований к персоналу. Поэтому кандидат для работы должен строго соответствовать нашим требованиям, а работник — столь же строго выполнять свои обязанности;</a:t>
            </a:r>
          </a:p>
          <a:p>
            <a:pPr marL="391729" indent="-293797" defTabSz="914406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  <a:defRPr/>
            </a:pPr>
            <a:r>
              <a:rPr lang="ru-RU" altLang="ru-RU" sz="2000" dirty="0"/>
              <a:t>Мы готовы брать людей с собственными идеями и создавать под них специальные рабочие места, соответствующие их личностным особенностям. Мы приветствуем креативность и инициативу и готовы ради них гибко подходить к управлению людьми.  </a:t>
            </a:r>
          </a:p>
          <a:p>
            <a:pPr marL="391729" indent="-293797" defTabSz="914406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  <a:defRPr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113241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196072" y="504054"/>
            <a:ext cx="7809939" cy="1144921"/>
          </a:xfrm>
        </p:spPr>
        <p:txBody>
          <a:bodyPr vert="horz" lIns="91440" tIns="19203" rIns="91440" bIns="45720" rtlCol="0" anchor="t">
            <a:normAutofit/>
          </a:bodyPr>
          <a:lstStyle/>
          <a:p>
            <a:pPr defTabSz="914406">
              <a:defRPr/>
            </a:pPr>
            <a:r>
              <a:rPr lang="ru-RU" dirty="0"/>
              <a:t>Элементы кадровой политики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2196072" y="1906760"/>
            <a:ext cx="7809939" cy="4320454"/>
          </a:xfrm>
        </p:spPr>
        <p:txBody>
          <a:bodyPr rtlCol="0">
            <a:normAutofit/>
          </a:bodyPr>
          <a:lstStyle/>
          <a:p>
            <a:pPr marL="391729" indent="-293797" defTabSz="914406">
              <a:buClr>
                <a:srgbClr val="0E594D"/>
              </a:buClr>
              <a:buSzPct val="4500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  <a:defRPr/>
            </a:pPr>
            <a:r>
              <a:rPr lang="ru-RU" altLang="ru-RU" sz="2000" b="1" i="1" dirty="0"/>
              <a:t>Политика обучения </a:t>
            </a:r>
            <a:r>
              <a:rPr lang="ru-RU" altLang="ru-RU" sz="2000" b="1" i="1" dirty="0" smtClean="0"/>
              <a:t>персонала:</a:t>
            </a:r>
            <a:r>
              <a:rPr lang="ru-RU" altLang="ru-RU" sz="2000" b="1" dirty="0" smtClean="0"/>
              <a:t> </a:t>
            </a:r>
            <a:endParaRPr lang="ru-RU" altLang="ru-RU" sz="2000" b="1" dirty="0"/>
          </a:p>
          <a:p>
            <a:pPr marL="391729" indent="-293797" defTabSz="914406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  <a:defRPr/>
            </a:pPr>
            <a:r>
              <a:rPr lang="ru-RU" altLang="ru-RU" sz="2000" dirty="0"/>
              <a:t>Наша компания не будет тратить денег на обучение сотрудников, а лучше найдет подходящих на рынке труда. Повышение квалификации — забота самого сотрудника;</a:t>
            </a:r>
          </a:p>
          <a:p>
            <a:pPr marL="391729" indent="-293797" defTabSz="914406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  <a:defRPr/>
            </a:pPr>
            <a:r>
              <a:rPr lang="ru-RU" altLang="ru-RU" sz="2000" dirty="0"/>
              <a:t>Мы заботимся о повышении квалификации своих сотрудников, так как затраты на обучение окупаются очень быстро;</a:t>
            </a:r>
          </a:p>
          <a:p>
            <a:pPr marL="391729" indent="-293797" defTabSz="914406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  <a:defRPr/>
            </a:pPr>
            <a:r>
              <a:rPr lang="ru-RU" altLang="ru-RU" sz="2000" dirty="0"/>
              <a:t>Мы поощряем  развитие своих сотрудников, беря на себя часть временных и финансовых затрат на обучение. Но и работник должен частично нести затраты, так как это повышает его стоимость на рынке труда и создает возможности повышения уровня вознаграждения.</a:t>
            </a:r>
          </a:p>
        </p:txBody>
      </p:sp>
    </p:spTree>
    <p:extLst>
      <p:ext uri="{BB962C8B-B14F-4D97-AF65-F5344CB8AC3E}">
        <p14:creationId xmlns:p14="http://schemas.microsoft.com/office/powerpoint/2010/main" val="4958411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2196072" y="504054"/>
            <a:ext cx="7809939" cy="1144921"/>
          </a:xfrm>
        </p:spPr>
        <p:txBody>
          <a:bodyPr vert="horz" lIns="91440" tIns="19203" rIns="91440" bIns="45720" rtlCol="0" anchor="t">
            <a:normAutofit/>
          </a:bodyPr>
          <a:lstStyle/>
          <a:p>
            <a:pPr defTabSz="914406">
              <a:defRPr/>
            </a:pPr>
            <a:r>
              <a:rPr lang="ru-RU" dirty="0"/>
              <a:t>Элементы кадровой политики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>
          <a:xfrm>
            <a:off x="2196072" y="1906760"/>
            <a:ext cx="7809939" cy="4320454"/>
          </a:xfrm>
        </p:spPr>
        <p:txBody>
          <a:bodyPr>
            <a:normAutofit/>
          </a:bodyPr>
          <a:lstStyle/>
          <a:p>
            <a:pPr marL="391729" indent="-293797">
              <a:buClr>
                <a:srgbClr val="0E594D"/>
              </a:buClr>
              <a:buSzPct val="4500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ru-RU" altLang="ru-RU" sz="2000" b="1" i="1" dirty="0" smtClean="0"/>
              <a:t>Политика стабилизации кадрового состава:</a:t>
            </a:r>
            <a:r>
              <a:rPr lang="ru-RU" altLang="ru-RU" sz="2000" b="1" dirty="0" smtClean="0"/>
              <a:t> </a:t>
            </a:r>
          </a:p>
          <a:p>
            <a:pPr marL="391729" indent="-293797"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ru-RU" altLang="ru-RU" sz="2000" dirty="0" smtClean="0"/>
              <a:t>Для нас важно создать стабильный коллектив, </a:t>
            </a:r>
            <a:r>
              <a:rPr lang="ru-RU" altLang="ru-RU" sz="2000" dirty="0" err="1" smtClean="0"/>
              <a:t>минимизируя</a:t>
            </a:r>
            <a:r>
              <a:rPr lang="ru-RU" altLang="ru-RU" sz="2000" dirty="0" smtClean="0"/>
              <a:t> текучесть. К нам трудно попасть, но еще труднее вылететь. Если работник не справился на этом участке работы, мы подыщем ему другое на нашем же предприятии;</a:t>
            </a:r>
          </a:p>
          <a:p>
            <a:pPr marL="391729" indent="-293797"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ru-RU" altLang="ru-RU" sz="2000" dirty="0" smtClean="0"/>
              <a:t>Мы никого не держим: кому у нас не нравится — пусть ищем другую работу. </a:t>
            </a:r>
          </a:p>
        </p:txBody>
      </p:sp>
    </p:spTree>
    <p:extLst>
      <p:ext uri="{BB962C8B-B14F-4D97-AF65-F5344CB8AC3E}">
        <p14:creationId xmlns:p14="http://schemas.microsoft.com/office/powerpoint/2010/main" val="26441507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2196072" y="504054"/>
            <a:ext cx="7809939" cy="1144921"/>
          </a:xfrm>
        </p:spPr>
        <p:txBody>
          <a:bodyPr vert="horz" lIns="91440" tIns="19203" rIns="91440" bIns="45720" rtlCol="0" anchor="t">
            <a:normAutofit/>
          </a:bodyPr>
          <a:lstStyle/>
          <a:p>
            <a:pPr defTabSz="914406">
              <a:defRPr/>
            </a:pPr>
            <a:r>
              <a:rPr lang="ru-RU" dirty="0"/>
              <a:t>Элементы кадровой политики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>
          <a:xfrm>
            <a:off x="2196072" y="1906760"/>
            <a:ext cx="7809939" cy="4320454"/>
          </a:xfrm>
        </p:spPr>
        <p:txBody>
          <a:bodyPr>
            <a:normAutofit/>
          </a:bodyPr>
          <a:lstStyle/>
          <a:p>
            <a:pPr marL="391729" indent="-293797">
              <a:buClr>
                <a:srgbClr val="0E594D"/>
              </a:buClr>
              <a:buSzPct val="4500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ru-RU" altLang="ru-RU" sz="2000" b="1" i="1" dirty="0" smtClean="0"/>
              <a:t>Политика вознаграждения: </a:t>
            </a:r>
          </a:p>
          <a:p>
            <a:pPr marL="391729" indent="-293797"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ru-RU" altLang="ru-RU" sz="2000" dirty="0" smtClean="0"/>
              <a:t>Мы платим столько, сколько считаем нужным. Кому это не нравится, может искать другое место;</a:t>
            </a:r>
          </a:p>
          <a:p>
            <a:pPr marL="391729" indent="-293797"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ru-RU" altLang="ru-RU" sz="2000" dirty="0" smtClean="0"/>
              <a:t>Мы жестко привязываем вознаграждение к результатам работы, и у нас каждый может зарабатывать много, а точнее столько, сколько сумеет.</a:t>
            </a:r>
          </a:p>
        </p:txBody>
      </p:sp>
    </p:spTree>
    <p:extLst>
      <p:ext uri="{BB962C8B-B14F-4D97-AF65-F5344CB8AC3E}">
        <p14:creationId xmlns:p14="http://schemas.microsoft.com/office/powerpoint/2010/main" val="3157361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2196072" y="504054"/>
            <a:ext cx="7809939" cy="1144921"/>
          </a:xfrm>
        </p:spPr>
        <p:txBody>
          <a:bodyPr vert="horz" lIns="91440" tIns="19203" rIns="91440" bIns="45720" rtlCol="0" anchor="t">
            <a:normAutofit/>
          </a:bodyPr>
          <a:lstStyle/>
          <a:p>
            <a:pPr defTabSz="914406">
              <a:defRPr/>
            </a:pPr>
            <a:r>
              <a:rPr lang="ru-RU" dirty="0"/>
              <a:t>Элементы кадровой политики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1"/>
          </p:nvPr>
        </p:nvSpPr>
        <p:spPr>
          <a:xfrm>
            <a:off x="2196072" y="1906760"/>
            <a:ext cx="7809939" cy="4320454"/>
          </a:xfrm>
        </p:spPr>
        <p:txBody>
          <a:bodyPr>
            <a:normAutofit/>
          </a:bodyPr>
          <a:lstStyle/>
          <a:p>
            <a:pPr marL="391729" indent="-293797">
              <a:buClr>
                <a:srgbClr val="0E594D"/>
              </a:buClr>
              <a:buSzPct val="4500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ru-RU" altLang="ru-RU" sz="2000" b="1" i="1" dirty="0" smtClean="0"/>
              <a:t>Политика найма:</a:t>
            </a:r>
            <a:r>
              <a:rPr lang="ru-RU" altLang="ru-RU" sz="2000" b="1" dirty="0" smtClean="0"/>
              <a:t> </a:t>
            </a:r>
          </a:p>
          <a:p>
            <a:pPr marL="391729" indent="-293797"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ru-RU" altLang="ru-RU" sz="2000" dirty="0" smtClean="0"/>
              <a:t>Мы берем только своих, по рекомендациям; людей с улицы нам не надо;</a:t>
            </a:r>
          </a:p>
          <a:p>
            <a:pPr marL="391729" indent="-293797"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ru-RU" altLang="ru-RU" sz="2000" dirty="0" smtClean="0"/>
              <a:t>Мы берем людей только с рынка труда. Практика показывает, что от «своих» обычно приходят слабые и ленивые. </a:t>
            </a:r>
          </a:p>
        </p:txBody>
      </p:sp>
    </p:spTree>
    <p:extLst>
      <p:ext uri="{BB962C8B-B14F-4D97-AF65-F5344CB8AC3E}">
        <p14:creationId xmlns:p14="http://schemas.microsoft.com/office/powerpoint/2010/main" val="1343806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2196072" y="504054"/>
            <a:ext cx="7809939" cy="1144921"/>
          </a:xfrm>
        </p:spPr>
        <p:txBody>
          <a:bodyPr vert="horz" lIns="91440" tIns="19203" rIns="91440" bIns="45720" rtlCol="0" anchor="t">
            <a:normAutofit/>
          </a:bodyPr>
          <a:lstStyle/>
          <a:p>
            <a:pPr defTabSz="914406">
              <a:defRPr/>
            </a:pPr>
            <a:r>
              <a:rPr lang="ru-RU" dirty="0"/>
              <a:t>Элементы кадровой политики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2196072" y="1906760"/>
            <a:ext cx="7809939" cy="4320454"/>
          </a:xfrm>
        </p:spPr>
        <p:txBody>
          <a:bodyPr rtlCol="0">
            <a:normAutofit/>
          </a:bodyPr>
          <a:lstStyle/>
          <a:p>
            <a:pPr marL="391729" indent="-293797" defTabSz="914406">
              <a:buClr>
                <a:srgbClr val="0E594D"/>
              </a:buClr>
              <a:buSzPct val="4500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  <a:defRPr/>
            </a:pPr>
            <a:r>
              <a:rPr lang="ru-RU" altLang="ru-RU" sz="2000" b="1" i="1" dirty="0"/>
              <a:t>Политика в области развития персонала и карьеры: </a:t>
            </a:r>
          </a:p>
          <a:p>
            <a:pPr marL="391729" indent="-293797" defTabSz="914406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  <a:defRPr/>
            </a:pPr>
            <a:r>
              <a:rPr lang="ru-RU" altLang="ru-RU" sz="2000" dirty="0"/>
              <a:t>Мы предпочитаем выращивать высший менеджмент из своих, проверенных сотрудников;</a:t>
            </a:r>
          </a:p>
          <a:p>
            <a:pPr marL="391729" indent="-293797" defTabSz="914406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  <a:defRPr/>
            </a:pPr>
            <a:r>
              <a:rPr lang="ru-RU" altLang="ru-RU" sz="2000" dirty="0"/>
              <a:t>Мы обычно берем новых руководителей со стороны: наши сотрудники уже достигли своего потолка;</a:t>
            </a:r>
          </a:p>
          <a:p>
            <a:pPr marL="391729" indent="-293797" defTabSz="914406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  <a:defRPr/>
            </a:pPr>
            <a:r>
              <a:rPr lang="ru-RU" altLang="ru-RU" sz="2000" dirty="0"/>
              <a:t>Мы стараемся брать опытных и обученных людей;</a:t>
            </a:r>
          </a:p>
          <a:p>
            <a:pPr marL="391729" indent="-293797" defTabSz="914406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  <a:defRPr/>
            </a:pPr>
            <a:r>
              <a:rPr lang="ru-RU" altLang="ru-RU" sz="2000" dirty="0"/>
              <a:t>Мы берем зеленых новичков и учим их сами, потому что в других местах их учат не так и не тому. </a:t>
            </a:r>
          </a:p>
        </p:txBody>
      </p:sp>
    </p:spTree>
    <p:extLst>
      <p:ext uri="{BB962C8B-B14F-4D97-AF65-F5344CB8AC3E}">
        <p14:creationId xmlns:p14="http://schemas.microsoft.com/office/powerpoint/2010/main" val="21736728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2196072" y="504054"/>
            <a:ext cx="7809939" cy="1144921"/>
          </a:xfrm>
        </p:spPr>
        <p:txBody>
          <a:bodyPr vert="horz" lIns="91440" tIns="19203" rIns="91440" bIns="45720" rtlCol="0" anchor="t">
            <a:normAutofit/>
          </a:bodyPr>
          <a:lstStyle/>
          <a:p>
            <a:pPr defTabSz="914406">
              <a:defRPr/>
            </a:pPr>
            <a:r>
              <a:rPr lang="ru-RU" dirty="0"/>
              <a:t>Элементы кадровой политики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idx="1"/>
          </p:nvPr>
        </p:nvSpPr>
        <p:spPr>
          <a:xfrm>
            <a:off x="2196072" y="1906760"/>
            <a:ext cx="7809939" cy="4320454"/>
          </a:xfrm>
        </p:spPr>
        <p:txBody>
          <a:bodyPr>
            <a:normAutofit/>
          </a:bodyPr>
          <a:lstStyle/>
          <a:p>
            <a:pPr marL="391729" indent="-293797">
              <a:buClr>
                <a:srgbClr val="0E594D"/>
              </a:buClr>
              <a:buSzPct val="4500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ru-RU" altLang="ru-RU" sz="2000" b="1" i="1" dirty="0" smtClean="0"/>
              <a:t>Политика оценки достижений:</a:t>
            </a:r>
          </a:p>
          <a:p>
            <a:pPr marL="391729" indent="-293797"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ru-RU" altLang="ru-RU" sz="2000" dirty="0" smtClean="0"/>
              <a:t>Наша компания хочет динамично развиваться и не желает терпеть «тормозов». Если сотрудник в течение полугода не улучшает свои трудовые показатели, то становится вопрос о его служебном соответствии и целесообразности продолжения найма;</a:t>
            </a:r>
          </a:p>
          <a:p>
            <a:pPr marL="391729" indent="-293797"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ru-RU" altLang="ru-RU" sz="2000" dirty="0" smtClean="0"/>
              <a:t>Нас вполне устраивает, если сотрудники выполняют свои обязанности и вовремя приходят на работу. Более высоких достижений от наших сотрудников не требуется. </a:t>
            </a:r>
          </a:p>
        </p:txBody>
      </p:sp>
    </p:spTree>
    <p:extLst>
      <p:ext uri="{BB962C8B-B14F-4D97-AF65-F5344CB8AC3E}">
        <p14:creationId xmlns:p14="http://schemas.microsoft.com/office/powerpoint/2010/main" val="2569487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2196072" y="504054"/>
            <a:ext cx="7809939" cy="1144921"/>
          </a:xfrm>
        </p:spPr>
        <p:txBody>
          <a:bodyPr vert="horz" lIns="91440" tIns="19203" rIns="91440" bIns="45720" rtlCol="0" anchor="t">
            <a:normAutofit/>
          </a:bodyPr>
          <a:lstStyle/>
          <a:p>
            <a:pPr defTabSz="914406">
              <a:defRPr/>
            </a:pPr>
            <a:r>
              <a:rPr lang="ru-RU" dirty="0"/>
              <a:t>Элементы кадровой политики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2196072" y="1906760"/>
            <a:ext cx="7809939" cy="4320454"/>
          </a:xfrm>
        </p:spPr>
        <p:txBody>
          <a:bodyPr rtlCol="0">
            <a:normAutofit/>
          </a:bodyPr>
          <a:lstStyle/>
          <a:p>
            <a:pPr marL="391729" indent="-293797" defTabSz="914406">
              <a:buClr>
                <a:srgbClr val="0E594D"/>
              </a:buClr>
              <a:buSzPct val="4500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  <a:defRPr/>
            </a:pPr>
            <a:r>
              <a:rPr lang="ru-RU" altLang="ru-RU" sz="2000" b="1" i="1" dirty="0"/>
              <a:t>Политика сокращений персонала: </a:t>
            </a:r>
          </a:p>
          <a:p>
            <a:pPr marL="391729" indent="-293797" defTabSz="914406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  <a:defRPr/>
            </a:pPr>
            <a:r>
              <a:rPr lang="ru-RU" altLang="ru-RU" sz="2000" dirty="0"/>
              <a:t>Наша компания придерживается экономических критериев оценки сотрудников при сокращении: оставляем только тех, кто показывает лучшие результаты работы;</a:t>
            </a:r>
          </a:p>
          <a:p>
            <a:pPr marL="391729" indent="-293797" defTabSz="914406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  <a:defRPr/>
            </a:pPr>
            <a:r>
              <a:rPr lang="ru-RU" altLang="ru-RU" sz="2000" dirty="0"/>
              <a:t>Мы учитываем социальные факторы и не считаем возможным увольнения тех сотрудников, которые долго работали в нашей компании, тех, которые находятся в трудной жизненной ситуации, и тех, у кого минимальные шансы найти другую работу (матери-одиночки, работники </a:t>
            </a:r>
            <a:r>
              <a:rPr lang="ru-RU" altLang="ru-RU" sz="2000" dirty="0" err="1"/>
              <a:t>предпенсионного</a:t>
            </a:r>
            <a:r>
              <a:rPr lang="ru-RU" altLang="ru-RU" sz="2000" dirty="0"/>
              <a:t> возраста, инвалиды и пр.)</a:t>
            </a:r>
          </a:p>
        </p:txBody>
      </p:sp>
    </p:spTree>
    <p:extLst>
      <p:ext uri="{BB962C8B-B14F-4D97-AF65-F5344CB8AC3E}">
        <p14:creationId xmlns:p14="http://schemas.microsoft.com/office/powerpoint/2010/main" val="16978964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196072" y="504054"/>
            <a:ext cx="7809939" cy="1144921"/>
          </a:xfrm>
        </p:spPr>
        <p:txBody>
          <a:bodyPr vert="horz" lIns="91440" tIns="19203" rIns="91440" bIns="45720" rtlCol="0" anchor="t">
            <a:normAutofit/>
          </a:bodyPr>
          <a:lstStyle/>
          <a:p>
            <a:pPr defTabSz="914406">
              <a:defRPr/>
            </a:pPr>
            <a:r>
              <a:rPr lang="ru-RU" dirty="0"/>
              <a:t>Элементы кадровой политики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>
          <a:xfrm>
            <a:off x="2196072" y="1906760"/>
            <a:ext cx="7809939" cy="4320454"/>
          </a:xfrm>
        </p:spPr>
        <p:txBody>
          <a:bodyPr>
            <a:normAutofit/>
          </a:bodyPr>
          <a:lstStyle/>
          <a:p>
            <a:pPr marL="391729" indent="-293797">
              <a:buClr>
                <a:srgbClr val="0E594D"/>
              </a:buClr>
              <a:buSzPct val="4500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ru-RU" altLang="ru-RU" sz="2000" b="1" i="1" dirty="0" smtClean="0"/>
              <a:t>Организационная структура и проектирование работ: </a:t>
            </a:r>
          </a:p>
          <a:p>
            <a:pPr marL="391729" indent="-293797"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ru-RU" altLang="ru-RU" sz="2000" dirty="0" smtClean="0"/>
              <a:t>Поощряется ли специализация или широкий профессиональный профиль сотрудников;</a:t>
            </a:r>
          </a:p>
          <a:p>
            <a:pPr marL="391729" indent="-293797"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ru-RU" altLang="ru-RU" sz="2000" dirty="0" smtClean="0"/>
              <a:t>Отдается ли предпочтение индивидуальным или коллективным формам работы;</a:t>
            </a:r>
          </a:p>
          <a:p>
            <a:pPr marL="391729" indent="-293797"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ru-RU" altLang="ru-RU" sz="2000" dirty="0" smtClean="0"/>
              <a:t>Практикуется ли единоначалие или коллективное принятие решений. </a:t>
            </a:r>
          </a:p>
        </p:txBody>
      </p:sp>
    </p:spTree>
    <p:extLst>
      <p:ext uri="{BB962C8B-B14F-4D97-AF65-F5344CB8AC3E}">
        <p14:creationId xmlns:p14="http://schemas.microsoft.com/office/powerpoint/2010/main" val="37176070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529" y="1172318"/>
            <a:ext cx="8596668" cy="1826581"/>
          </a:xfrm>
        </p:spPr>
        <p:txBody>
          <a:bodyPr/>
          <a:lstStyle/>
          <a:p>
            <a:r>
              <a:rPr lang="ru-RU" b="1" u="sng" dirty="0" smtClean="0"/>
              <a:t>1.Кадровая </a:t>
            </a:r>
            <a:r>
              <a:rPr lang="ru-RU" b="1" u="sng" dirty="0"/>
              <a:t>политика государства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государственная кадровая </a:t>
            </a:r>
            <a:r>
              <a:rPr lang="ru-RU" sz="2800" dirty="0" smtClean="0"/>
              <a:t>политика – элемент социальной политики государства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140845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3773" y="154762"/>
            <a:ext cx="6237027" cy="576262"/>
          </a:xfrm>
        </p:spPr>
        <p:txBody>
          <a:bodyPr/>
          <a:lstStyle/>
          <a:p>
            <a:endParaRPr lang="ru-RU" dirty="0"/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Субъекты кадровой политики организации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288" y="1064525"/>
            <a:ext cx="7635742" cy="5622878"/>
          </a:xfrm>
        </p:spPr>
        <p:txBody>
          <a:bodyPr>
            <a:normAutofit fontScale="40000" lnSpcReduction="20000"/>
          </a:bodyPr>
          <a:lstStyle/>
          <a:p>
            <a:r>
              <a:rPr lang="ru-RU" sz="5500" dirty="0"/>
              <a:t>Идеи кадровой политики формулируют </a:t>
            </a:r>
            <a:r>
              <a:rPr lang="ru-RU" sz="5500" i="1" u="sng" dirty="0"/>
              <a:t>высшие руководители организа­ции</a:t>
            </a:r>
            <a:r>
              <a:rPr lang="ru-RU" sz="5500" dirty="0"/>
              <a:t> (учредители, собственники, топ-менеджеры) и активно ее разрабатывают.</a:t>
            </a:r>
          </a:p>
          <a:p>
            <a:r>
              <a:rPr lang="ru-RU" sz="5500" dirty="0"/>
              <a:t>Кадровую политику осознанно и последовательно воплощают как </a:t>
            </a:r>
            <a:r>
              <a:rPr lang="ru-RU" sz="5500" i="1" u="sng" dirty="0"/>
              <a:t>линей­ные и функциональные руководители</a:t>
            </a:r>
            <a:r>
              <a:rPr lang="ru-RU" sz="5500" dirty="0"/>
              <a:t> в основном высшего и среднего уровней, так и профессиональная кадровая служба.</a:t>
            </a:r>
          </a:p>
          <a:p>
            <a:r>
              <a:rPr lang="ru-RU" sz="5500" dirty="0"/>
              <a:t>В реализации кадровой политики ведущую роль играет </a:t>
            </a:r>
            <a:r>
              <a:rPr lang="ru-RU" sz="5500" i="1" u="sng" dirty="0"/>
              <a:t>профессио­нальная кадровая служба</a:t>
            </a:r>
            <a:r>
              <a:rPr lang="ru-RU" sz="5500" dirty="0"/>
              <a:t>. Она выступает в роли консультанта, методиста, помощника руководителей, координатора, осуществляющего мониторинг кадровой политики, ее результативность, а в случае необходимости - инициатора ее изменений. Кадровая служба разрабатывает проекты конкретных кадровых стратегий, сценариев, положений и персонал-технологий, способствующих исполнению кадровой политики.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732334" y="1123752"/>
            <a:ext cx="2922854" cy="1278253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 кадровой политики организации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485194" y="3133031"/>
            <a:ext cx="2136222" cy="53821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Персонал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76668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910" y="0"/>
            <a:ext cx="11900847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При разработке политики обеспечения организации кадрами:</a:t>
            </a:r>
          </a:p>
          <a:p>
            <a:endParaRPr lang="ru-RU" sz="32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3200" dirty="0" smtClean="0"/>
              <a:t>Какие мы выбираем источники кадров для различных групп должностей в нашей организации?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3200" dirty="0" smtClean="0"/>
              <a:t>Какие требования к кандидатам на конкретные должности наиболее важные в нашей организации?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3200" dirty="0" smtClean="0"/>
              <a:t>Чем мы можем заинтересовать перспективных и ценных кандидатов на должности руководителей и специалистов?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3200" dirty="0" smtClean="0"/>
              <a:t>Какие преимущества организации по сравнению с другими могут не только привлечь, но и закрепить наиболее перспективные кадры?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3200" dirty="0" smtClean="0"/>
              <a:t>Каковы наши приоритеты при отборе кадров?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42718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2388" y="197346"/>
            <a:ext cx="111775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При разработке политики оценки персонала:</a:t>
            </a:r>
          </a:p>
          <a:p>
            <a:endParaRPr lang="ru-RU" sz="3200" b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3200" dirty="0" smtClean="0"/>
              <a:t>Какие категории персонала и с какой периодичностью мы будем оценивать?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3200" dirty="0" smtClean="0"/>
              <a:t>Какие методы оценки мы будем применять в отношении различных категорий персонала?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3200" dirty="0" smtClean="0"/>
              <a:t>Какие локальные нормативные правовые акты будем разрабатывать по оценке персонала?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3200" dirty="0" smtClean="0"/>
              <a:t>Будем ли практиковать увольнения по результатам оценки?</a:t>
            </a:r>
          </a:p>
        </p:txBody>
      </p:sp>
    </p:spTree>
    <p:extLst>
      <p:ext uri="{BB962C8B-B14F-4D97-AF65-F5344CB8AC3E}">
        <p14:creationId xmlns:p14="http://schemas.microsoft.com/office/powerpoint/2010/main" val="676392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242" y="181957"/>
            <a:ext cx="1117751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При разработке политики развития и продвижения персонала: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3200" dirty="0"/>
              <a:t>Как выстраивать адаптационный период для различных групп персонала?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3200" dirty="0"/>
              <a:t>Как будем обеспечивать обучение, переобучение, повышение квалификации персонала?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3200" dirty="0"/>
              <a:t>Как будем оценивать результативность работы персонала?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3200" dirty="0"/>
              <a:t>Как и кого будем выдвигать на вышестоящие должности?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3200" dirty="0"/>
              <a:t>Как будем работать с резервом руководящих кадров?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3200" dirty="0"/>
              <a:t>Как будем способствовать развитию деловой карьеры перспективных кадров с управленческим потенциалом?</a:t>
            </a:r>
          </a:p>
        </p:txBody>
      </p:sp>
    </p:spTree>
    <p:extLst>
      <p:ext uri="{BB962C8B-B14F-4D97-AF65-F5344CB8AC3E}">
        <p14:creationId xmlns:p14="http://schemas.microsoft.com/office/powerpoint/2010/main" val="3637982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3676" y="955342"/>
            <a:ext cx="107810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 разработке политики вознаграждения персонала:</a:t>
            </a:r>
          </a:p>
          <a:p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Какую систему вознаграждений мы можем предложить различным группам персонала?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Какой уровень зарплат, премий и других компенсаций мы можем обеспечить в организации?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Какие нематериальные стимулы будем применять?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Какие факторы будем учитывать при пересмотре компенсаций тому или иному работнику?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552754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899" y="865075"/>
            <a:ext cx="1084997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При разработке политики трудовых отношений</a:t>
            </a:r>
            <a:r>
              <a:rPr lang="ru-RU" sz="3200" dirty="0" smtClean="0"/>
              <a:t>:</a:t>
            </a:r>
          </a:p>
          <a:p>
            <a:endParaRPr lang="ru-RU" sz="32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/>
              <a:t>Как мы будем относиться к персоналу?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/>
              <a:t>Какие приоритеты в управлении персоналом в нашей организации?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/>
              <a:t>Как будем разрешать конфликты, возникающие в организации?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/>
              <a:t>Какое внутриорганизационное поведение наиболее приемлемо?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/>
              <a:t>Какой климат мы будем создавать и культивировать в отношениях с работниками?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425073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8907" y="927248"/>
            <a:ext cx="1045418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/>
              <a:t>При разработке политики формирования организационной культуры:</a:t>
            </a:r>
          </a:p>
          <a:p>
            <a:endParaRPr lang="ru-RU" sz="2600" b="1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600" dirty="0" smtClean="0"/>
              <a:t>Как мы понимаем организационную культуру?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600" dirty="0" smtClean="0"/>
              <a:t>Какие ценности для нашей организационной культуры наиболее важные?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600" dirty="0" smtClean="0"/>
              <a:t>Какие нормы поведения мы хотим культивировать в организации?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600" dirty="0" smtClean="0"/>
              <a:t>Как мы понимаем лояльность персонала?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600" dirty="0" smtClean="0"/>
              <a:t>В чем суть нашей организационной идеологии?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600" dirty="0" smtClean="0"/>
              <a:t>Какой организационный климат мы будем культивировать в организации?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600" dirty="0" smtClean="0"/>
              <a:t>Каким образом мы будем поддерживать организационную культуру?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092317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0336" y="373126"/>
            <a:ext cx="4185623" cy="964355"/>
          </a:xfrm>
        </p:spPr>
        <p:txBody>
          <a:bodyPr/>
          <a:lstStyle/>
          <a:p>
            <a:r>
              <a:rPr lang="ru-RU" sz="3200" b="1" dirty="0" smtClean="0"/>
              <a:t>Открытая кадровая политика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0210" y="1392073"/>
            <a:ext cx="4715121" cy="4062436"/>
          </a:xfrm>
        </p:spPr>
        <p:txBody>
          <a:bodyPr>
            <a:noAutofit/>
          </a:bodyPr>
          <a:lstStyle/>
          <a:p>
            <a:r>
              <a:rPr lang="ru-RU" sz="3200" dirty="0"/>
              <a:t>Организация открыта для приема новых работ­ников извне на любой уровень должностей, и для каждого открываются возможности развития деловой карьеры с любой должности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000" y="741617"/>
            <a:ext cx="4185618" cy="576262"/>
          </a:xfrm>
        </p:spPr>
        <p:txBody>
          <a:bodyPr/>
          <a:lstStyle/>
          <a:p>
            <a:r>
              <a:rPr lang="ru-RU" sz="3200" b="1" dirty="0" smtClean="0"/>
              <a:t>Закрытая кадровая политика</a:t>
            </a:r>
            <a:endParaRPr lang="ru-RU" sz="32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98569" y="1445549"/>
            <a:ext cx="5311210" cy="3966902"/>
          </a:xfrm>
        </p:spPr>
        <p:txBody>
          <a:bodyPr>
            <a:noAutofit/>
          </a:bodyPr>
          <a:lstStyle/>
          <a:p>
            <a:r>
              <a:rPr lang="ru-RU" sz="3200" dirty="0"/>
              <a:t>Организация использует преимущественно внут­ренние источники персонала, поэтому и продвижение на вышестоящие должности воз­можно только для своих работников и с нижнего уровня управления.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389245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926" y="2728162"/>
            <a:ext cx="8596668" cy="182658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Государственная кадровая политика</a:t>
            </a:r>
            <a:r>
              <a:rPr lang="ru-RU" dirty="0"/>
              <a:t> (ГКП) </a:t>
            </a:r>
            <a:r>
              <a:rPr lang="ru-RU" b="1" dirty="0"/>
              <a:t>заключается в определении стратегии работы с кадрами на общегосударственном уровне в конкретных исторических и общественно-политических условиях того или иного периода страны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10800432" cy="8604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Это система </a:t>
            </a:r>
            <a:r>
              <a:rPr lang="ru-RU" sz="3200" dirty="0"/>
              <a:t>официально признанных целей, задач, приоритетов и принципов деятельности государства по организации и регулированию кадровых процессов и отношений</a:t>
            </a:r>
          </a:p>
        </p:txBody>
      </p:sp>
    </p:spTree>
    <p:extLst>
      <p:ext uri="{BB962C8B-B14F-4D97-AF65-F5344CB8AC3E}">
        <p14:creationId xmlns:p14="http://schemas.microsoft.com/office/powerpoint/2010/main" val="668529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84" y="777922"/>
            <a:ext cx="10991115" cy="541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39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2261" y="293386"/>
            <a:ext cx="1083632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КПГ -</a:t>
            </a: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формирование, развитие и рациональное использование кадрового потенциала (трудовых ресурсов) страны, который может обеспечить ее социально-экономическое развитие.</a:t>
            </a:r>
          </a:p>
          <a:p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КПГ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обеспечение высокого профессионального уровня кадров всех уровней, повышение эффективности государственного управления и общественного производства; </a:t>
            </a:r>
          </a:p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создание условий для постоянного развития способностей работников, стимулирование их профессионального и служебного роста; </a:t>
            </a:r>
          </a:p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вовлечение трудовых ресурсов в государственное управление и местное самоуправление, в предпринимательскую деятельность в интересах государства, общества, человека.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0675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4275"/>
            <a:ext cx="12192000" cy="76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44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7334" y="259307"/>
            <a:ext cx="9967920" cy="1671093"/>
          </a:xfrm>
        </p:spPr>
        <p:txBody>
          <a:bodyPr>
            <a:normAutofit fontScale="90000"/>
          </a:bodyPr>
          <a:lstStyle/>
          <a:p>
            <a:r>
              <a:rPr lang="ru-RU" altLang="ru-RU" b="1" dirty="0"/>
              <a:t>По Конституции РФ народ выступает единственным источником власти, а исходя из этого – и первоосновой ГКП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b="1" dirty="0" smtClean="0"/>
              <a:t>Субъекты </a:t>
            </a:r>
            <a:r>
              <a:rPr lang="ru-RU" sz="2800" b="1" dirty="0"/>
              <a:t>ГКП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04716" y="2737245"/>
            <a:ext cx="6892120" cy="3963806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 smtClean="0"/>
              <a:t>участники </a:t>
            </a:r>
            <a:r>
              <a:rPr lang="ru-RU" sz="2600" b="1" dirty="0"/>
              <a:t>кадровых процессов, </a:t>
            </a:r>
            <a:r>
              <a:rPr lang="ru-RU" sz="2600" b="1" dirty="0" smtClean="0"/>
              <a:t>наделенные </a:t>
            </a:r>
            <a:r>
              <a:rPr lang="ru-RU" sz="2600" b="1" dirty="0"/>
              <a:t>правами и ответственностью вырабатывать и осуществлять государственную кадровую </a:t>
            </a:r>
            <a:r>
              <a:rPr lang="ru-RU" sz="2600" b="1" dirty="0" smtClean="0"/>
              <a:t>политику.</a:t>
            </a:r>
          </a:p>
          <a:p>
            <a:pPr marL="0" indent="0">
              <a:buNone/>
            </a:pPr>
            <a:r>
              <a:rPr lang="ru-RU" sz="2600" dirty="0"/>
              <a:t>Субъектами разработки и реализации кадровой политики России становятся </a:t>
            </a:r>
            <a:r>
              <a:rPr lang="ru-RU" sz="2600" dirty="0" smtClean="0"/>
              <a:t>социально-правовые </a:t>
            </a:r>
            <a:r>
              <a:rPr lang="ru-RU" sz="2600" dirty="0"/>
              <a:t>институты: государственные, политические и общественные организации, хозяйственные и предпринимательские структуры, самостоятельно хозяйствующие субъекты, органы местного самоуправления и т.д.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476741" y="2092744"/>
            <a:ext cx="4185618" cy="576262"/>
          </a:xfrm>
        </p:spPr>
        <p:txBody>
          <a:bodyPr/>
          <a:lstStyle/>
          <a:p>
            <a:r>
              <a:rPr lang="ru-RU" sz="2800" b="1" dirty="0" smtClean="0"/>
              <a:t>Объекты ГКП</a:t>
            </a:r>
            <a:endParaRPr lang="ru-RU" sz="2800" b="1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7410733" y="2778188"/>
            <a:ext cx="4435523" cy="3304117"/>
          </a:xfrm>
        </p:spPr>
        <p:txBody>
          <a:bodyPr>
            <a:normAutofit/>
          </a:bodyPr>
          <a:lstStyle/>
          <a:p>
            <a:r>
              <a:rPr lang="ru-RU" sz="2400" b="1" dirty="0"/>
              <a:t>трудовые ресурсы страны, отдельные группы и категории населения, кадровые процессы и отношения, на которые направлена деятельность субъектов кадровой политики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26685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260350"/>
            <a:ext cx="7289800" cy="971550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Этапы развития кадровой политики предприятий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889077"/>
              </p:ext>
            </p:extLst>
          </p:nvPr>
        </p:nvGraphicFramePr>
        <p:xfrm>
          <a:off x="382136" y="771430"/>
          <a:ext cx="11518712" cy="6113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9613"/>
                <a:gridCol w="4687290"/>
                <a:gridCol w="5431809"/>
              </a:tblGrid>
              <a:tr h="923440"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Период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/>
                </a:tc>
                <a:tc>
                  <a:txBody>
                    <a:bodyPr/>
                    <a:lstStyle/>
                    <a:p>
                      <a:pPr indent="-1778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Этап кадровой </a:t>
                      </a:r>
                    </a:p>
                    <a:p>
                      <a:pPr indent="-177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политики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/>
                </a:tc>
                <a:tc>
                  <a:txBody>
                    <a:bodyPr/>
                    <a:lstStyle/>
                    <a:p>
                      <a:pPr indent="7239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Приоритетные задачи кадровой политики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/>
                </a:tc>
              </a:tr>
              <a:tr h="1517596"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1989-1991 гг.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/>
                </a:tc>
                <a:tc>
                  <a:txBody>
                    <a:bodyPr/>
                    <a:lstStyle/>
                    <a:p>
                      <a:pPr indent="7239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Кадровую политику предприятий  можно обозначить как государственный патернализм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/>
                </a:tc>
                <a:tc>
                  <a:txBody>
                    <a:bodyPr/>
                    <a:lstStyle/>
                    <a:p>
                      <a:pPr indent="7239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Кадровая политика еще не являлась "проблемной" и, принимая во внимание </a:t>
                      </a:r>
                      <a:r>
                        <a:rPr lang="ru-RU" sz="2000" dirty="0" err="1">
                          <a:effectLst/>
                        </a:rPr>
                        <a:t>трудоизбыточность</a:t>
                      </a:r>
                      <a:r>
                        <a:rPr lang="ru-RU" sz="2000" dirty="0">
                          <a:effectLst/>
                        </a:rPr>
                        <a:t> отечественных предприятий, в основном сводилась к избавлению от "балласта"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/>
                </a:tc>
              </a:tr>
              <a:tr h="1063925"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1992-1994 гг.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/>
                </a:tc>
                <a:tc>
                  <a:txBody>
                    <a:bodyPr/>
                    <a:lstStyle/>
                    <a:p>
                      <a:pPr indent="7239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Преобладание социальной составляющей над экономической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/>
                </a:tc>
                <a:tc>
                  <a:txBody>
                    <a:bodyPr/>
                    <a:lstStyle/>
                    <a:p>
                      <a:pPr indent="7239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Сохранение трудового коллектива предприятия (преимущественно высококвалифицированных кадров)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/>
                </a:tc>
              </a:tr>
              <a:tr h="1418568"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1994-1997 гг.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/>
                </a:tc>
                <a:tc>
                  <a:txBody>
                    <a:bodyPr/>
                    <a:lstStyle/>
                    <a:p>
                      <a:pPr indent="7239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Неустойчивое преобладание экономической составляющей политики занятости над социальной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/>
                </a:tc>
                <a:tc>
                  <a:txBody>
                    <a:bodyPr/>
                    <a:lstStyle/>
                    <a:p>
                      <a:pPr indent="7239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Сохранение "ядра" трудового коллектива; повышение гибкости рабочей силы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/>
                </a:tc>
              </a:tr>
              <a:tr h="910557"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с 1998 г.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/>
                </a:tc>
                <a:tc>
                  <a:txBody>
                    <a:bodyPr/>
                    <a:lstStyle/>
                    <a:p>
                      <a:pPr indent="7239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Преобладание экономической составляющей над социальной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/>
                </a:tc>
                <a:tc>
                  <a:txBody>
                    <a:bodyPr/>
                    <a:lstStyle/>
                    <a:p>
                      <a:pPr indent="7239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Повышение эффективности труда; повышение гибкости рабочей силы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4988D-1361-4486-A543-877A1A7DB4C0}" type="slidenum">
              <a:rPr lang="ru-RU" altLang="ru-RU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854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195</TotalTime>
  <Words>1648</Words>
  <Application>Microsoft Office PowerPoint</Application>
  <PresentationFormat>Произвольный</PresentationFormat>
  <Paragraphs>151</Paragraphs>
  <Slides>37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Грань</vt:lpstr>
      <vt:lpstr>Теория и практика кадровой политики государства и организации</vt:lpstr>
      <vt:lpstr>Тема Сущность кадровой политики государства и организации</vt:lpstr>
      <vt:lpstr>1.Кадровая политика государства </vt:lpstr>
      <vt:lpstr>Государственная кадровая политика (ГКП) заключается в определении стратегии работы с кадрами на общегосударственном уровне в конкретных исторических и общественно-политических условиях того или иного периода страны </vt:lpstr>
      <vt:lpstr>Презентация PowerPoint</vt:lpstr>
      <vt:lpstr>Презентация PowerPoint</vt:lpstr>
      <vt:lpstr>Презентация PowerPoint</vt:lpstr>
      <vt:lpstr>По Конституции РФ народ выступает единственным источником власти, а исходя из этого – и первоосновой ГКП </vt:lpstr>
      <vt:lpstr>Этапы развития кадровой политики предприятий</vt:lpstr>
      <vt:lpstr>2. Кадровая политика организации</vt:lpstr>
      <vt:lpstr>Презентация PowerPoint</vt:lpstr>
      <vt:lpstr>кадровая политика — это логичное и естественное продолжение экономической политики предприятия </vt:lpstr>
      <vt:lpstr>Главная цель кадровой политики - создание системы управления персоналом, базирующейся в основном на экономических методах и социальных гарантиях, ориентированных на сближение интересов работников и организации, получение организацией наилучших экономических результатов.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Элементы кадровой политики</vt:lpstr>
      <vt:lpstr>Элементы кадровой политики</vt:lpstr>
      <vt:lpstr>Элементы кадровой политики</vt:lpstr>
      <vt:lpstr>Элементы кадровой политики</vt:lpstr>
      <vt:lpstr>Элементы кадровой политики</vt:lpstr>
      <vt:lpstr>Элементы кадровой политики</vt:lpstr>
      <vt:lpstr>Элементы кадровой политики</vt:lpstr>
      <vt:lpstr>Элементы кадровой политики</vt:lpstr>
      <vt:lpstr>Элементы кадровой политики</vt:lpstr>
      <vt:lpstr>Элементы кадровой политики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кадровой политики и кадрового планирования</dc:title>
  <dc:creator>Татьяна Лукьянова</dc:creator>
  <cp:lastModifiedBy>Белобородова Екатерина Олеговна</cp:lastModifiedBy>
  <cp:revision>33</cp:revision>
  <dcterms:created xsi:type="dcterms:W3CDTF">2016-02-15T15:32:29Z</dcterms:created>
  <dcterms:modified xsi:type="dcterms:W3CDTF">2021-11-02T01:23:29Z</dcterms:modified>
</cp:coreProperties>
</file>