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81" r:id="rId3"/>
    <p:sldId id="274" r:id="rId4"/>
    <p:sldId id="264" r:id="rId5"/>
    <p:sldId id="271" r:id="rId6"/>
    <p:sldId id="287" r:id="rId7"/>
    <p:sldId id="289" r:id="rId8"/>
    <p:sldId id="285" r:id="rId9"/>
    <p:sldId id="286" r:id="rId10"/>
    <p:sldId id="28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Классификация подземных вод по условиям залегания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00174"/>
            <a:ext cx="7000924" cy="499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0"/>
            <a:ext cx="5637312" cy="1484784"/>
          </a:xfrm>
        </p:spPr>
        <p:txBody>
          <a:bodyPr>
            <a:normAutofit/>
          </a:bodyPr>
          <a:lstStyle/>
          <a:p>
            <a:pPr algn="ctr"/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3808" y="548680"/>
            <a:ext cx="5868144" cy="590465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1700" dirty="0" smtClean="0"/>
              <a:t>      		</a:t>
            </a:r>
            <a:r>
              <a:rPr lang="ru-RU" sz="1900" b="1" dirty="0" smtClean="0"/>
              <a:t> Доля подземных вод в водоснабжении </a:t>
            </a:r>
            <a:r>
              <a:rPr lang="ru-RU" sz="1900" dirty="0" smtClean="0"/>
              <a:t>городских поселений РФ - около 35-40%; для сельских населенных пунктов - около 85%. При этом - чем крупнее город, тем, как правило, меньше доля использования подземных вод: для крупных городов (более 100 тыс.) она составляет уже только около 29%, а в наиболее крупных городах (с населением более 250 тыс.чел) в половине случаев используются только поверхностные воды (Москва, Санкт-Петербург, Екатеринбург, Омск, Ростов на Дону, Владивосток ). </a:t>
            </a:r>
          </a:p>
          <a:p>
            <a:pPr algn="just">
              <a:buNone/>
            </a:pPr>
            <a:r>
              <a:rPr lang="ru-RU" sz="1900" dirty="0" smtClean="0"/>
              <a:t>		Мировой опыт водоснабжения: подземные воды преобладают в структуре </a:t>
            </a:r>
            <a:r>
              <a:rPr lang="ru-RU" sz="1900" dirty="0" err="1" smtClean="0"/>
              <a:t>водообеспечения</a:t>
            </a:r>
            <a:r>
              <a:rPr lang="ru-RU" sz="1900" dirty="0" smtClean="0"/>
              <a:t> (50-75%, до 100%) практически во всех европейских странах (включая Прибалтику, Украину и Белоруссию), в США, Китае, в странах аридной зоны (Тунис, Йемен, Саудовская Аравия и </a:t>
            </a:r>
            <a:r>
              <a:rPr lang="ru-RU" sz="1900" dirty="0" err="1" smtClean="0"/>
              <a:t>др</a:t>
            </a:r>
            <a:r>
              <a:rPr lang="ru-RU" sz="1900" dirty="0" smtClean="0"/>
              <a:t>). В большинстве стран мира отдают явное предпочтение подземным водам для хозяйственно-питьевого водоснабжения по следующим причинам: существенно более высокая защищенность от естественных и техногенных загрязнений; более высокая за </a:t>
            </a:r>
            <a:r>
              <a:rPr lang="ru-RU" sz="1900" dirty="0" err="1" smtClean="0"/>
              <a:t>регулированность</a:t>
            </a:r>
            <a:r>
              <a:rPr lang="ru-RU" sz="1900" dirty="0" smtClean="0"/>
              <a:t> внутригодового и многолетнего режима подземного стока; технологическая устойчивость системы эксплуатационного отбора подземных вод независимо от времен года; возможность искусственного пополнения запасов подземных вод.</a:t>
            </a:r>
            <a:endParaRPr lang="ru-RU" sz="1900" dirty="0"/>
          </a:p>
        </p:txBody>
      </p:sp>
      <p:pic>
        <p:nvPicPr>
          <p:cNvPr id="4" name="Picture 2" descr="C:\Users\Рая\Desktop\для презентации\Kollazh-voda-iz-kranov-pitevay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2410646" cy="2304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7909403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99592" y="260648"/>
            <a:ext cx="65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	Подземные воды  -  </a:t>
            </a:r>
            <a:r>
              <a:rPr lang="ru-RU" b="1" dirty="0" err="1" smtClean="0"/>
              <a:t>воды</a:t>
            </a:r>
            <a:r>
              <a:rPr lang="ru-RU" b="1" dirty="0" smtClean="0"/>
              <a:t>, находящиеся в толщах горных пород верхней части земной коры в жидком, твёрдом и парообразном состоянии.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29378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По условиям залегания подземных вод</a:t>
            </a:r>
            <a:r>
              <a:rPr lang="ru-RU" sz="2400" b="1" dirty="0" smtClean="0"/>
              <a:t>  </a:t>
            </a:r>
            <a:r>
              <a:rPr lang="ru-RU" sz="2400" dirty="0" smtClean="0"/>
              <a:t>выделяют</a:t>
            </a:r>
            <a:r>
              <a:rPr lang="ru-RU" sz="2400" dirty="0" smtClean="0"/>
              <a:t>: </a:t>
            </a:r>
            <a:r>
              <a:rPr lang="ru-RU" sz="2400" dirty="0" smtClean="0"/>
              <a:t>воды зоны аэрации;</a:t>
            </a:r>
            <a:r>
              <a:rPr lang="ru-RU" sz="2400" dirty="0" smtClean="0"/>
              <a:t> грунтовые </a:t>
            </a:r>
            <a:r>
              <a:rPr lang="ru-RU" sz="2400" dirty="0" smtClean="0"/>
              <a:t>воды; межпластовые воды.</a:t>
            </a:r>
            <a:endParaRPr lang="ru-RU" sz="24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00200"/>
            <a:ext cx="7786742" cy="482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800600"/>
            <a:ext cx="8501122" cy="485788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/>
              <a:t>Схема залегания типов подземных вод в верхней части земной коры [ по </a:t>
            </a:r>
            <a:r>
              <a:rPr lang="ru-RU" sz="1600" dirty="0" err="1" smtClean="0"/>
              <a:t>Е.В.Пиннекеру</a:t>
            </a:r>
            <a:r>
              <a:rPr lang="ru-RU" sz="1600" dirty="0" smtClean="0"/>
              <a:t>]: </a:t>
            </a: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7224" y="5367338"/>
            <a:ext cx="7929618" cy="1133496"/>
          </a:xfrm>
        </p:spPr>
        <p:txBody>
          <a:bodyPr/>
          <a:lstStyle/>
          <a:p>
            <a:pPr algn="just"/>
            <a:r>
              <a:rPr lang="ru-RU" b="1" i="1" dirty="0" smtClean="0"/>
              <a:t>1 – почвенный слой с капиллярно-подвешенными водами; 2 – песчано-гравийные породы зоны аэрации;  3 – грунтовые воды; 4- водоупорные породы; 5 – капиллярная кайма (капиллярно-поднятые воды); 6 – уровень подземных вод; 7 – направление движения </a:t>
            </a:r>
            <a:r>
              <a:rPr lang="ru-RU" b="1" i="1" dirty="0" err="1" smtClean="0"/>
              <a:t>инфильтрующихся</a:t>
            </a:r>
            <a:r>
              <a:rPr lang="ru-RU" b="1" i="1" dirty="0" smtClean="0"/>
              <a:t> вод; 8 - направление фильтрации грунтовых вод.</a:t>
            </a:r>
            <a:endParaRPr lang="ru-RU" b="1" i="1" dirty="0"/>
          </a:p>
        </p:txBody>
      </p:sp>
      <p:pic>
        <p:nvPicPr>
          <p:cNvPr id="1029" name="Picture 5" descr="6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12" b="1012"/>
          <a:stretch>
            <a:fillRect/>
          </a:stretch>
        </p:blipFill>
        <p:spPr bwMode="auto">
          <a:xfrm>
            <a:off x="785786" y="714375"/>
            <a:ext cx="757242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14291"/>
            <a:ext cx="2436586" cy="252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583" y="2357430"/>
            <a:ext cx="6464185" cy="4348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000108"/>
            <a:ext cx="7072362" cy="492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cf.ppt-online.org/files/slide/w/wZlKuSr8LQVzYbBGnPfDihjRWmdxocvN2C5AE6/slide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42852"/>
            <a:ext cx="4095746" cy="307181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4291"/>
            <a:ext cx="3786214" cy="3043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3357562"/>
            <a:ext cx="5501470" cy="3104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asyutichla\Desktop\ВОДОСНАБЖЕНИЕ\img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4469" y="0"/>
            <a:ext cx="9306949" cy="6980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14290"/>
            <a:ext cx="8286808" cy="585791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dirty="0" smtClean="0"/>
          </a:p>
          <a:p>
            <a:pPr algn="ctr"/>
            <a:r>
              <a:rPr lang="ru-RU" sz="2000" b="1" i="1" dirty="0" smtClean="0"/>
              <a:t>По характеру использования подземные воды делятся на:</a:t>
            </a:r>
            <a:endParaRPr lang="en-US" sz="2000" b="1" i="1" dirty="0" smtClean="0"/>
          </a:p>
          <a:p>
            <a:endParaRPr lang="ru-RU" dirty="0" smtClean="0"/>
          </a:p>
          <a:p>
            <a:r>
              <a:rPr lang="ru-RU" dirty="0" smtClean="0"/>
              <a:t>	</a:t>
            </a:r>
            <a:r>
              <a:rPr lang="ru-RU" sz="2000" b="1" i="1" dirty="0" smtClean="0"/>
              <a:t>Хозяйственно – питьевые воды. </a:t>
            </a:r>
            <a:r>
              <a:rPr lang="ru-RU" dirty="0" smtClean="0"/>
              <a:t>Источниками водоснабжения обычно являются воды зоны интенсивного </a:t>
            </a:r>
            <a:r>
              <a:rPr lang="ru-RU" dirty="0" err="1" smtClean="0"/>
              <a:t>водообмена</a:t>
            </a:r>
            <a:r>
              <a:rPr lang="ru-RU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	</a:t>
            </a:r>
            <a:r>
              <a:rPr lang="ru-RU" sz="2000" b="1" i="1" dirty="0" smtClean="0"/>
              <a:t>Технические воды</a:t>
            </a:r>
            <a:r>
              <a:rPr lang="ru-RU" dirty="0" smtClean="0"/>
              <a:t>, используемые в промышленности и сельском хозяйстве.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	</a:t>
            </a:r>
            <a:r>
              <a:rPr lang="ru-RU" sz="2000" b="1" i="1" dirty="0" smtClean="0"/>
              <a:t>Промышленные воды </a:t>
            </a:r>
            <a:r>
              <a:rPr lang="ru-RU" dirty="0" smtClean="0"/>
              <a:t>содержат полезные элементы (бром, йод и т.д.) в количестве, имеющем промышленное значение; они залегают в зоне весьма замедленного </a:t>
            </a:r>
            <a:r>
              <a:rPr lang="ru-RU" dirty="0" err="1" smtClean="0"/>
              <a:t>водообмена</a:t>
            </a:r>
            <a:r>
              <a:rPr lang="ru-RU" dirty="0" smtClean="0"/>
              <a:t>.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	</a:t>
            </a:r>
            <a:r>
              <a:rPr lang="ru-RU" sz="2000" b="1" i="1" dirty="0" smtClean="0"/>
              <a:t>Минеральные воды</a:t>
            </a:r>
            <a:r>
              <a:rPr lang="ru-RU" dirty="0" smtClean="0"/>
              <a:t>, отличаются повышенным содержанием биологически активных микрокомпонентов, газов, радиоактивных элементов и т.д.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	</a:t>
            </a:r>
            <a:r>
              <a:rPr lang="ru-RU" sz="2000" b="1" i="1" dirty="0" smtClean="0"/>
              <a:t>Термальные воды </a:t>
            </a:r>
            <a:r>
              <a:rPr lang="ru-RU" dirty="0" smtClean="0"/>
              <a:t>имеют температуру более 20°С и используются для теплофикации городов и других энергетических целей.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90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Классификация подземных вод по условиям залегания </vt:lpstr>
      <vt:lpstr>Слайд 2</vt:lpstr>
      <vt:lpstr>По условиям залегания подземных вод  выделяют: воды зоны аэрации; грунтовые воды; межпластовые воды.</vt:lpstr>
      <vt:lpstr>Схема залегания типов подземных вод в верхней части земной коры [ по Е.В.Пиннекеру]: 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Васютич</dc:creator>
  <cp:lastModifiedBy>Васютич</cp:lastModifiedBy>
  <cp:revision>56</cp:revision>
  <dcterms:created xsi:type="dcterms:W3CDTF">2013-02-06T23:58:48Z</dcterms:created>
  <dcterms:modified xsi:type="dcterms:W3CDTF">2020-12-03T10:51:53Z</dcterms:modified>
</cp:coreProperties>
</file>