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38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18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06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00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1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76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35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82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07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62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14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6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Создать циклическую презентацию по приложенному образцу. </a:t>
            </a:r>
          </a:p>
          <a:p>
            <a:r>
              <a:rPr lang="ru-RU" dirty="0" smtClean="0"/>
              <a:t>Каждая позиция содержания является гиперссылкой к соответствующему слайду.</a:t>
            </a:r>
          </a:p>
          <a:p>
            <a:r>
              <a:rPr lang="ru-RU" dirty="0" smtClean="0"/>
              <a:t>На каждом слайде размещается гиперссылка для возврата в содержание.</a:t>
            </a:r>
          </a:p>
          <a:p>
            <a:r>
              <a:rPr lang="ru-RU" dirty="0" smtClean="0"/>
              <a:t>Оформление гиперссылки: Выделить элемент, который будет служить гиперссылкой; Вставка-Гиперссылка- Связать с – местом в документе – выбрать слайд, к которому осуществляется ссылка.</a:t>
            </a:r>
          </a:p>
          <a:p>
            <a:r>
              <a:rPr lang="ru-RU" dirty="0" smtClean="0"/>
              <a:t>Тема презентации: на выбор студента</a:t>
            </a:r>
          </a:p>
          <a:p>
            <a:r>
              <a:rPr lang="ru-RU" dirty="0" smtClean="0"/>
              <a:t>Объем презентации: 10 </a:t>
            </a:r>
            <a:r>
              <a:rPr lang="ru-RU" dirty="0" smtClean="0"/>
              <a:t>слайдов</a:t>
            </a:r>
          </a:p>
          <a:p>
            <a:r>
              <a:rPr lang="ru-RU" dirty="0" smtClean="0"/>
              <a:t>Каждый слайд презентации должен содержать </a:t>
            </a:r>
            <a:r>
              <a:rPr lang="ru-RU" smtClean="0"/>
              <a:t>текстовое и </a:t>
            </a:r>
            <a:r>
              <a:rPr lang="ru-RU" dirty="0" smtClean="0"/>
              <a:t>графическое наполнение (картинки)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761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96752"/>
            <a:ext cx="26310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Малколм </a:t>
            </a:r>
            <a:r>
              <a:rPr lang="en-US" sz="2000" b="1" dirty="0"/>
              <a:t>I</a:t>
            </a:r>
            <a:r>
              <a:rPr lang="ru-RU" sz="2000" b="1" dirty="0"/>
              <a:t> (943-954)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Король </a:t>
            </a:r>
            <a:r>
              <a:rPr lang="ru-RU" sz="1200" b="1" dirty="0" err="1"/>
              <a:t>скоттов</a:t>
            </a:r>
            <a:r>
              <a:rPr lang="ru-RU" sz="1200" b="1" dirty="0"/>
              <a:t> и пиктов (т.е. Альбы), известный также под именем Малколм Мак </a:t>
            </a:r>
            <a:r>
              <a:rPr lang="ru-RU" sz="1200" b="1" dirty="0" err="1"/>
              <a:t>Доналд</a:t>
            </a:r>
            <a:r>
              <a:rPr lang="ru-RU" sz="1200" b="1" dirty="0"/>
              <a:t>. Малколм получил корону, когда его кузен Константин </a:t>
            </a:r>
            <a:r>
              <a:rPr lang="en-US" sz="1200" b="1" dirty="0"/>
              <a:t>II</a:t>
            </a:r>
            <a:r>
              <a:rPr lang="ru-RU" sz="1200" b="1" dirty="0"/>
              <a:t> ушел в монастырь. Он впервые присоединил </a:t>
            </a:r>
            <a:r>
              <a:rPr lang="ru-RU" sz="1200" b="1" dirty="0" err="1"/>
              <a:t>Морэй</a:t>
            </a:r>
            <a:r>
              <a:rPr lang="ru-RU" sz="1200" b="1" dirty="0"/>
              <a:t> к королевству. Изгнав </a:t>
            </a:r>
            <a:r>
              <a:rPr lang="ru-RU" sz="1200" b="1" dirty="0" err="1"/>
              <a:t>данов</a:t>
            </a:r>
            <a:r>
              <a:rPr lang="ru-RU" sz="1200" b="1" dirty="0"/>
              <a:t> из Йорка, король англосаксов Эдмунд отдал </a:t>
            </a:r>
            <a:r>
              <a:rPr lang="ru-RU" sz="1200" b="1" dirty="0" err="1"/>
              <a:t>Кумбрию</a:t>
            </a:r>
            <a:r>
              <a:rPr lang="ru-RU" sz="1200" b="1" dirty="0"/>
              <a:t> Малколму, возможно как феод или скрепляя союз. Позднее, когда вновь начались вторжения скандинавов, шотландцы начали нападать на англичан, и в 954 году король Уэссекса </a:t>
            </a:r>
            <a:r>
              <a:rPr lang="ru-RU" sz="1200" b="1" dirty="0" err="1"/>
              <a:t>Эдред</a:t>
            </a:r>
            <a:r>
              <a:rPr lang="ru-RU" sz="1200" b="1" dirty="0"/>
              <a:t> вновь объединил северные области под своей властью. В том же году Малколм погиб при </a:t>
            </a:r>
            <a:r>
              <a:rPr lang="ru-RU" sz="1200" b="1" dirty="0" err="1"/>
              <a:t>Фордуне</a:t>
            </a:r>
            <a:r>
              <a:rPr lang="ru-RU" sz="1200" b="1" dirty="0"/>
              <a:t> в ходе конфликта </a:t>
            </a:r>
            <a:r>
              <a:rPr lang="en-US" sz="1200" b="1" dirty="0"/>
              <a:t>c</a:t>
            </a:r>
            <a:r>
              <a:rPr lang="ru-RU" sz="1200" b="1" dirty="0"/>
              <a:t> северными районами своего  королевства.</a:t>
            </a:r>
            <a:endParaRPr lang="ru-RU" sz="1200" dirty="0"/>
          </a:p>
        </p:txBody>
      </p:sp>
      <p:pic>
        <p:nvPicPr>
          <p:cNvPr id="7170" name="Picture 2" descr="C:\Documents and Settings\Студент\Рабочий стол\кор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461" y="1200170"/>
            <a:ext cx="222653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24744"/>
            <a:ext cx="2315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Индулф</a:t>
            </a:r>
            <a:r>
              <a:rPr lang="ru-RU" sz="2000" b="1" dirty="0"/>
              <a:t> (954-962)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Индулф</a:t>
            </a:r>
            <a:r>
              <a:rPr lang="ru-RU" sz="1200" b="1" dirty="0"/>
              <a:t>, сын Константина </a:t>
            </a:r>
            <a:r>
              <a:rPr lang="en-US" sz="1200" b="1" dirty="0"/>
              <a:t>II</a:t>
            </a:r>
            <a:r>
              <a:rPr lang="ru-RU" sz="1200" b="1" dirty="0"/>
              <a:t>, наследовал Малколму </a:t>
            </a:r>
            <a:r>
              <a:rPr lang="en-US" sz="1200" b="1" dirty="0"/>
              <a:t>I</a:t>
            </a:r>
            <a:r>
              <a:rPr lang="ru-RU" sz="1200" b="1" dirty="0"/>
              <a:t> на троне </a:t>
            </a:r>
            <a:r>
              <a:rPr lang="ru-RU" sz="1200" b="1" dirty="0" err="1"/>
              <a:t>Албы</a:t>
            </a:r>
            <a:r>
              <a:rPr lang="ru-RU" sz="1200" b="1" dirty="0"/>
              <a:t>. Привычное соперничество между англичанами, шотландцами и </a:t>
            </a:r>
            <a:r>
              <a:rPr lang="ru-RU" sz="1200" b="1" dirty="0" err="1"/>
              <a:t>данами</a:t>
            </a:r>
            <a:r>
              <a:rPr lang="ru-RU" sz="1200" b="1" dirty="0"/>
              <a:t> продолжалось. И главным достижением </a:t>
            </a:r>
            <a:r>
              <a:rPr lang="ru-RU" sz="1200" b="1" dirty="0" err="1"/>
              <a:t>Индулфа</a:t>
            </a:r>
            <a:r>
              <a:rPr lang="ru-RU" sz="1200" b="1" dirty="0"/>
              <a:t> в этой борьбе был захват крепости в Эдинбурге – Дан </a:t>
            </a:r>
            <a:r>
              <a:rPr lang="ru-RU" sz="1200" b="1" dirty="0" err="1"/>
              <a:t>Эден</a:t>
            </a:r>
            <a:r>
              <a:rPr lang="ru-RU" sz="1200" b="1" dirty="0"/>
              <a:t>, благодаря победе над Эдвином Английским. Это все, что известно об </a:t>
            </a:r>
            <a:r>
              <a:rPr lang="ru-RU" sz="1200" b="1" dirty="0" err="1"/>
              <a:t>Индулфе</a:t>
            </a:r>
            <a:r>
              <a:rPr lang="ru-RU" sz="1200" b="1" dirty="0"/>
              <a:t>. Известно также, что в 962 году он уже не был королем. Погиб ли он в битве, или стал монахом как его отец – неизвестно.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026" name="Picture 2" descr="C:\Documents and Settings\Студент\Рабочий стол\кор\1241603792_andrew-of-wyn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3598"/>
            <a:ext cx="2743934" cy="36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4744"/>
            <a:ext cx="1861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Дуф</a:t>
            </a:r>
            <a:r>
              <a:rPr lang="ru-RU" sz="2000" b="1" dirty="0"/>
              <a:t> (962-966)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Дуф</a:t>
            </a:r>
            <a:r>
              <a:rPr lang="ru-RU" sz="1200" b="1" dirty="0"/>
              <a:t>, сын короля Малколма </a:t>
            </a:r>
            <a:r>
              <a:rPr lang="en-US" sz="1200" b="1" dirty="0"/>
              <a:t>I</a:t>
            </a:r>
            <a:r>
              <a:rPr lang="ru-RU" sz="1200" b="1" dirty="0"/>
              <a:t>, личность загадочная. Известно лишь, что ему пришлось сражаться за королевство с сыном </a:t>
            </a:r>
            <a:r>
              <a:rPr lang="ru-RU" sz="1200" b="1" dirty="0" err="1"/>
              <a:t>Индулфа</a:t>
            </a:r>
            <a:r>
              <a:rPr lang="ru-RU" sz="1200" b="1" dirty="0"/>
              <a:t> </a:t>
            </a:r>
            <a:r>
              <a:rPr lang="ru-RU" sz="1200" b="1" dirty="0" err="1"/>
              <a:t>Куленом</a:t>
            </a:r>
            <a:r>
              <a:rPr lang="ru-RU" sz="1200" b="1" dirty="0"/>
              <a:t>. В первой битве в Атолле ему сопутствовала удача, но затем, в битве при </a:t>
            </a:r>
            <a:r>
              <a:rPr lang="ru-RU" sz="1200" b="1" dirty="0" err="1"/>
              <a:t>Форресе</a:t>
            </a:r>
            <a:r>
              <a:rPr lang="ru-RU" sz="1200" b="1" dirty="0"/>
              <a:t> в </a:t>
            </a:r>
            <a:r>
              <a:rPr lang="ru-RU" sz="1200" b="1" dirty="0" err="1"/>
              <a:t>Морэе</a:t>
            </a:r>
            <a:r>
              <a:rPr lang="ru-RU" sz="1200" b="1" dirty="0"/>
              <a:t>, </a:t>
            </a:r>
            <a:r>
              <a:rPr lang="ru-RU" sz="1200" b="1" dirty="0" err="1"/>
              <a:t>Дуф</a:t>
            </a:r>
            <a:r>
              <a:rPr lang="ru-RU" sz="1200" b="1" dirty="0"/>
              <a:t> был убит и </a:t>
            </a:r>
            <a:r>
              <a:rPr lang="ru-RU" sz="1200" b="1" dirty="0" err="1"/>
              <a:t>Кулен</a:t>
            </a:r>
            <a:r>
              <a:rPr lang="ru-RU" sz="1200" b="1" dirty="0"/>
              <a:t> овладел троном.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9218" name="Picture 2" descr="C:\Documents and Settings\Студент\Рабочий стол\кор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4854"/>
            <a:ext cx="22225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20538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Кулен</a:t>
            </a:r>
            <a:r>
              <a:rPr lang="ru-RU" sz="2000" b="1" dirty="0"/>
              <a:t> (966-971)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Пытаясь присоединить </a:t>
            </a:r>
            <a:r>
              <a:rPr lang="ru-RU" sz="1200" b="1" dirty="0" err="1"/>
              <a:t>Стратклайд</a:t>
            </a:r>
            <a:r>
              <a:rPr lang="ru-RU" sz="1200" b="1" dirty="0"/>
              <a:t>, </a:t>
            </a:r>
            <a:r>
              <a:rPr lang="ru-RU" sz="1200" b="1" dirty="0" err="1"/>
              <a:t>Кулен</a:t>
            </a:r>
            <a:r>
              <a:rPr lang="ru-RU" sz="1200" b="1" dirty="0"/>
              <a:t> нанес серьезный удар по англичанам.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/>
              <a:t>Он убил брата короля </a:t>
            </a:r>
            <a:r>
              <a:rPr lang="ru-RU" sz="1200" b="1" dirty="0" err="1"/>
              <a:t>Ридерха</a:t>
            </a:r>
            <a:r>
              <a:rPr lang="ru-RU" sz="1200" b="1" dirty="0"/>
              <a:t> и его дочь, пытаясь таким образом получить его земли. Однако в </a:t>
            </a:r>
            <a:r>
              <a:rPr lang="ru-RU" sz="1200" b="1" dirty="0" err="1"/>
              <a:t>Лотиане</a:t>
            </a:r>
            <a:r>
              <a:rPr lang="ru-RU" sz="1200" b="1" dirty="0"/>
              <a:t> король отомстил </a:t>
            </a:r>
            <a:r>
              <a:rPr lang="ru-RU" sz="1200" b="1" dirty="0" err="1"/>
              <a:t>Кулену</a:t>
            </a:r>
            <a:r>
              <a:rPr lang="ru-RU" sz="1200" b="1" dirty="0"/>
              <a:t> за все - убив его. Эти события проложили дорогу к трону брату </a:t>
            </a:r>
            <a:r>
              <a:rPr lang="ru-RU" sz="1200" b="1" dirty="0" err="1"/>
              <a:t>Дуфа</a:t>
            </a:r>
            <a:r>
              <a:rPr lang="ru-RU" sz="1200" b="1" dirty="0"/>
              <a:t> Кеннету.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0242" name="Picture 2" descr="C:\Documents and Settings\Студент\Рабочий стол\кор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4799"/>
            <a:ext cx="29051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48880"/>
            <a:ext cx="6400800" cy="805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Короли</a:t>
            </a:r>
            <a:b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Шотландии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3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88567" y="881424"/>
            <a:ext cx="394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Demi Cond" pitchFamily="34" charset="0"/>
              </a:rPr>
              <a:t>Содержание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390290" y="1705450"/>
            <a:ext cx="23965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Кеннет </a:t>
            </a:r>
            <a:r>
              <a:rPr lang="en-US" sz="2000" b="1" dirty="0"/>
              <a:t>I</a:t>
            </a:r>
            <a:r>
              <a:rPr lang="ru-RU" sz="2000" b="1" dirty="0"/>
              <a:t> (843-858)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769857" y="2098882"/>
            <a:ext cx="2435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Доналд</a:t>
            </a:r>
            <a:r>
              <a:rPr lang="ru-RU" sz="2000" b="1" dirty="0"/>
              <a:t> </a:t>
            </a:r>
            <a:r>
              <a:rPr lang="en-US" sz="2000" b="1" dirty="0"/>
              <a:t>I</a:t>
            </a:r>
            <a:r>
              <a:rPr lang="ru-RU" sz="2000" b="1" dirty="0"/>
              <a:t> (858-862)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2042922" y="2472403"/>
            <a:ext cx="2874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Констанин</a:t>
            </a:r>
            <a:r>
              <a:rPr lang="ru-RU" sz="2000" b="1" dirty="0"/>
              <a:t> </a:t>
            </a:r>
            <a:r>
              <a:rPr lang="en-US" sz="2000" b="1" dirty="0"/>
              <a:t>I</a:t>
            </a:r>
            <a:r>
              <a:rPr lang="ru-RU" sz="2000" b="1" dirty="0"/>
              <a:t> (862-877)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2336254" y="2861813"/>
            <a:ext cx="3301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Эохейд</a:t>
            </a:r>
            <a:r>
              <a:rPr lang="ru-RU" sz="2000" b="1" dirty="0"/>
              <a:t> и </a:t>
            </a:r>
            <a:r>
              <a:rPr lang="ru-RU" sz="2000" b="1" dirty="0" err="1"/>
              <a:t>Гирик</a:t>
            </a:r>
            <a:r>
              <a:rPr lang="ru-RU" sz="2000" b="1" dirty="0"/>
              <a:t> (878-889)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3122944" y="3269034"/>
            <a:ext cx="25930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Доналд</a:t>
            </a:r>
            <a:r>
              <a:rPr lang="ru-RU" sz="2000" b="1" dirty="0"/>
              <a:t> </a:t>
            </a:r>
            <a:r>
              <a:rPr lang="en-US" sz="2000" b="1" dirty="0"/>
              <a:t>II</a:t>
            </a:r>
            <a:r>
              <a:rPr lang="ru-RU" sz="2000" b="1" dirty="0"/>
              <a:t> (889-900)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3417805" y="3662466"/>
            <a:ext cx="31483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Константин </a:t>
            </a:r>
            <a:r>
              <a:rPr lang="en-US" sz="2000" b="1" dirty="0"/>
              <a:t>II</a:t>
            </a:r>
            <a:r>
              <a:rPr lang="ru-RU" sz="2000" b="1" dirty="0"/>
              <a:t> (900-943)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986536" y="4062576"/>
            <a:ext cx="26310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Малколм </a:t>
            </a:r>
            <a:r>
              <a:rPr lang="en-US" sz="2000" b="1" dirty="0"/>
              <a:t>I</a:t>
            </a:r>
            <a:r>
              <a:rPr lang="ru-RU" sz="2000" b="1" dirty="0"/>
              <a:t> (943-954)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573535" y="4436097"/>
            <a:ext cx="2315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Индулф</a:t>
            </a:r>
            <a:r>
              <a:rPr lang="ru-RU" sz="2000" b="1" dirty="0"/>
              <a:t> (954-962)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5279372" y="4836943"/>
            <a:ext cx="1861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Дуф</a:t>
            </a:r>
            <a:r>
              <a:rPr lang="ru-RU" sz="2000" b="1" dirty="0"/>
              <a:t> (962-966)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5675893" y="5232728"/>
            <a:ext cx="20538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Кулен</a:t>
            </a:r>
            <a:r>
              <a:rPr lang="ru-RU" sz="2000" b="1" dirty="0"/>
              <a:t> (966-971)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9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0290" y="1196752"/>
            <a:ext cx="23965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Кеннет </a:t>
            </a:r>
            <a:r>
              <a:rPr lang="en-US" sz="2000" b="1" dirty="0"/>
              <a:t>I</a:t>
            </a:r>
            <a:r>
              <a:rPr lang="ru-RU" sz="2000" b="1" dirty="0"/>
              <a:t> (843-858)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Также известен как Кеннет Мак </a:t>
            </a:r>
            <a:r>
              <a:rPr lang="ru-RU" sz="1200" b="1" dirty="0" err="1"/>
              <a:t>Алпин</a:t>
            </a:r>
            <a:r>
              <a:rPr lang="ru-RU" sz="1200" b="1" dirty="0"/>
              <a:t> (ум.ок.858 года в </a:t>
            </a:r>
            <a:r>
              <a:rPr lang="ru-RU" sz="1200" b="1" dirty="0" err="1"/>
              <a:t>Фортевиоте</a:t>
            </a:r>
            <a:r>
              <a:rPr lang="ru-RU" sz="1200" b="1" dirty="0"/>
              <a:t>).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Мак </a:t>
            </a:r>
            <a:r>
              <a:rPr lang="ru-RU" sz="1200" b="1" dirty="0" err="1"/>
              <a:t>Алпин</a:t>
            </a:r>
            <a:r>
              <a:rPr lang="ru-RU" sz="1200" b="1" dirty="0"/>
              <a:t> считается первым королем объединенных </a:t>
            </a:r>
            <a:r>
              <a:rPr lang="ru-RU" sz="1200" b="1" dirty="0" err="1"/>
              <a:t>скоттов</a:t>
            </a:r>
            <a:r>
              <a:rPr lang="ru-RU" sz="1200" b="1" dirty="0"/>
              <a:t> </a:t>
            </a:r>
            <a:r>
              <a:rPr lang="ru-RU" sz="1200" b="1" dirty="0" err="1"/>
              <a:t>Далриады</a:t>
            </a:r>
            <a:r>
              <a:rPr lang="ru-RU" sz="1200" b="1" dirty="0"/>
              <a:t> и пиктов, то есть территории расположенной севернее рек Форт и Клайд. Древние </a:t>
            </a:r>
            <a:r>
              <a:rPr lang="ru-RU" sz="1200" b="1" dirty="0" err="1"/>
              <a:t>гэльско</a:t>
            </a:r>
            <a:r>
              <a:rPr lang="ru-RU" sz="1200" b="1" dirty="0"/>
              <a:t>-говорящие племена из Северной Ирландии поселились в Шотландии в </a:t>
            </a:r>
            <a:r>
              <a:rPr lang="en-US" sz="1200" b="1" dirty="0"/>
              <a:t>V</a:t>
            </a:r>
            <a:r>
              <a:rPr lang="ru-RU" sz="1200" b="1" dirty="0"/>
              <a:t> веке. Изначально (до </a:t>
            </a:r>
            <a:r>
              <a:rPr lang="en-US" sz="1200" b="1" dirty="0"/>
              <a:t>X</a:t>
            </a:r>
            <a:r>
              <a:rPr lang="ru-RU" sz="1200" b="1" dirty="0"/>
              <a:t> века) “</a:t>
            </a:r>
            <a:r>
              <a:rPr lang="ru-RU" sz="1200" b="1" dirty="0" err="1"/>
              <a:t>Скотией</a:t>
            </a:r>
            <a:r>
              <a:rPr lang="ru-RU" sz="1200" b="1" dirty="0"/>
              <a:t>” называлась Ирландия, а населением </a:t>
            </a:r>
            <a:r>
              <a:rPr lang="ru-RU" sz="1200" b="1" dirty="0" err="1"/>
              <a:t>Скотии</a:t>
            </a:r>
            <a:r>
              <a:rPr lang="ru-RU" sz="1200" b="1" dirty="0"/>
              <a:t> были </a:t>
            </a:r>
            <a:r>
              <a:rPr lang="ru-RU" sz="1200" b="1" dirty="0" err="1"/>
              <a:t>скотты</a:t>
            </a:r>
            <a:r>
              <a:rPr lang="ru-RU" sz="1200" b="1" dirty="0"/>
              <a:t>. Территория </a:t>
            </a:r>
            <a:r>
              <a:rPr lang="ru-RU" sz="1200" b="1" dirty="0" err="1"/>
              <a:t>Аргайла</a:t>
            </a:r>
            <a:r>
              <a:rPr lang="ru-RU" sz="1200" b="1" dirty="0"/>
              <a:t> и </a:t>
            </a:r>
            <a:r>
              <a:rPr lang="ru-RU" sz="1200" b="1" dirty="0" err="1"/>
              <a:t>Бьюта</a:t>
            </a:r>
            <a:r>
              <a:rPr lang="ru-RU" sz="1200" b="1" dirty="0"/>
              <a:t>, где осели </a:t>
            </a:r>
            <a:r>
              <a:rPr lang="ru-RU" sz="1200" b="1" dirty="0" err="1"/>
              <a:t>скотты</a:t>
            </a:r>
            <a:r>
              <a:rPr lang="ru-RU" sz="1200" b="1" dirty="0"/>
              <a:t>-переселенцы, стала известна как королевство </a:t>
            </a:r>
            <a:r>
              <a:rPr lang="ru-RU" sz="1200" b="1" dirty="0" err="1"/>
              <a:t>Далриада</a:t>
            </a:r>
            <a:r>
              <a:rPr lang="ru-RU" sz="1200" b="1" dirty="0"/>
              <a:t>, аналогично </a:t>
            </a:r>
            <a:r>
              <a:rPr lang="ru-RU" sz="1200" b="1" dirty="0" err="1"/>
              <a:t>Далриаде</a:t>
            </a:r>
            <a:r>
              <a:rPr lang="ru-RU" sz="1200" b="1" dirty="0"/>
              <a:t> в Ирландии. Святой Колумба распространял среди них христианство и помог </a:t>
            </a:r>
            <a:r>
              <a:rPr lang="ru-RU" sz="1200" b="1" dirty="0" err="1"/>
              <a:t>Эдану</a:t>
            </a:r>
            <a:r>
              <a:rPr lang="ru-RU" sz="1200" b="1" dirty="0"/>
              <a:t> прийти к власти в шотландской </a:t>
            </a:r>
            <a:r>
              <a:rPr lang="ru-RU" sz="1200" b="1" dirty="0" err="1"/>
              <a:t>Далриаде</a:t>
            </a:r>
            <a:r>
              <a:rPr lang="ru-RU" sz="1200" b="1" dirty="0"/>
              <a:t> в 574 году. 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026" name="Picture 2" descr="C:\Documents and Settings\Студент\Рабочий стол\кор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8873"/>
            <a:ext cx="1656184" cy="38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96752"/>
            <a:ext cx="2435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Доналд</a:t>
            </a:r>
            <a:r>
              <a:rPr lang="ru-RU" sz="2000" b="1" dirty="0"/>
              <a:t> </a:t>
            </a:r>
            <a:r>
              <a:rPr lang="en-US" sz="2000" b="1" dirty="0"/>
              <a:t>I</a:t>
            </a:r>
            <a:r>
              <a:rPr lang="ru-RU" sz="2000" b="1" dirty="0"/>
              <a:t> (858-862)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Король </a:t>
            </a:r>
            <a:r>
              <a:rPr lang="ru-RU" sz="1200" b="1" dirty="0" err="1"/>
              <a:t>Албы</a:t>
            </a:r>
            <a:r>
              <a:rPr lang="ru-RU" sz="1200" b="1" dirty="0"/>
              <a:t>, объединенного королевства пиктов и </a:t>
            </a:r>
            <a:r>
              <a:rPr lang="ru-RU" sz="1200" b="1" dirty="0" err="1"/>
              <a:t>скоттов</a:t>
            </a:r>
            <a:r>
              <a:rPr lang="ru-RU" sz="1200" b="1" dirty="0"/>
              <a:t>, в 858-862 годах, брат и наследник Кеннета </a:t>
            </a:r>
            <a:r>
              <a:rPr lang="en-US" sz="1200" b="1" dirty="0"/>
              <a:t>I</a:t>
            </a:r>
            <a:r>
              <a:rPr lang="ru-RU" sz="1200" b="1" dirty="0"/>
              <a:t> Мак </a:t>
            </a:r>
            <a:r>
              <a:rPr lang="ru-RU" sz="1200" b="1" dirty="0" err="1"/>
              <a:t>Алпина</a:t>
            </a:r>
            <a:r>
              <a:rPr lang="ru-RU" sz="1200" b="1" dirty="0"/>
              <a:t>. </a:t>
            </a:r>
            <a:r>
              <a:rPr lang="ru-RU" sz="1200" b="1" dirty="0" err="1"/>
              <a:t>Доналд</a:t>
            </a:r>
            <a:r>
              <a:rPr lang="ru-RU" sz="1200" b="1" dirty="0"/>
              <a:t> утвердил древний свод законов и прав (известный как законы Эда), несомненно, включавший в себя закон о наследовании. В соответствии с этим законом, наследники короля избирались еще при его жизни из самых взрослых и достойных родственников, даже предпочтительно побочных (братьев и кузенов), а не прямых (сыновей). Следующий король, племянник </a:t>
            </a:r>
            <a:r>
              <a:rPr lang="ru-RU" sz="1200" b="1" dirty="0" err="1"/>
              <a:t>Доналда</a:t>
            </a:r>
            <a:r>
              <a:rPr lang="ru-RU" sz="1200" b="1" dirty="0"/>
              <a:t> Константин </a:t>
            </a:r>
            <a:r>
              <a:rPr lang="en-US" sz="1200" b="1" dirty="0"/>
              <a:t>I</a:t>
            </a:r>
            <a:r>
              <a:rPr lang="ru-RU" sz="1200" b="1" dirty="0"/>
              <a:t>, наследовал ему в соответствии с этим обычаем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2050" name="Picture 2" descr="C:\Documents and Settings\Студент\Рабочий стол\кор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111" y="1254983"/>
            <a:ext cx="2717593" cy="36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2874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Констанин</a:t>
            </a:r>
            <a:r>
              <a:rPr lang="ru-RU" sz="2000" b="1" dirty="0"/>
              <a:t> </a:t>
            </a:r>
            <a:r>
              <a:rPr lang="en-US" sz="2000" b="1" dirty="0"/>
              <a:t>I</a:t>
            </a:r>
            <a:r>
              <a:rPr lang="ru-RU" sz="2000" b="1" dirty="0"/>
              <a:t> (862-877)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Константин (возможно сын Кеннета Мак Альпина) наследовал своему дяде </a:t>
            </a:r>
            <a:r>
              <a:rPr lang="ru-RU" sz="1200" b="1" dirty="0" err="1"/>
              <a:t>Доналду</a:t>
            </a:r>
            <a:r>
              <a:rPr lang="ru-RU" sz="1200" b="1" dirty="0"/>
              <a:t>. Его царствование было заполнено многочисленными конфликтами со скандинавами. Олаф Белый, датский король Дублина, опустошал земли пиктов и бриттов год за годом. На юге вождь </a:t>
            </a:r>
            <a:r>
              <a:rPr lang="ru-RU" sz="1200" b="1" dirty="0" err="1"/>
              <a:t>данов</a:t>
            </a:r>
            <a:r>
              <a:rPr lang="ru-RU" sz="1200" b="1" dirty="0"/>
              <a:t> </a:t>
            </a:r>
            <a:r>
              <a:rPr lang="ru-RU" sz="1200" b="1" dirty="0" err="1"/>
              <a:t>Халдфан</a:t>
            </a:r>
            <a:r>
              <a:rPr lang="ru-RU" sz="1200" b="1" dirty="0"/>
              <a:t> разорил Нортумберленд и </a:t>
            </a:r>
            <a:r>
              <a:rPr lang="ru-RU" sz="1200" b="1" dirty="0" err="1"/>
              <a:t>Галлоуэй</a:t>
            </a:r>
            <a:r>
              <a:rPr lang="ru-RU" sz="1200" b="1" dirty="0"/>
              <a:t>. Константин погиб в Битве при </a:t>
            </a:r>
            <a:r>
              <a:rPr lang="ru-RU" sz="1200" b="1" dirty="0" err="1"/>
              <a:t>Инвердовате</a:t>
            </a:r>
            <a:r>
              <a:rPr lang="ru-RU" sz="1200" b="1" dirty="0"/>
              <a:t> в </a:t>
            </a:r>
            <a:r>
              <a:rPr lang="ru-RU" sz="1200" b="1" dirty="0" err="1"/>
              <a:t>Файфе</a:t>
            </a:r>
            <a:r>
              <a:rPr lang="ru-RU" sz="1200" b="1" dirty="0"/>
              <a:t>, от рук еще одной банды северных грабителей. Его наследником был его брат Эд, который был убит </a:t>
            </a:r>
            <a:r>
              <a:rPr lang="ru-RU" sz="1200" b="1" dirty="0" err="1"/>
              <a:t>скоттами</a:t>
            </a:r>
            <a:r>
              <a:rPr lang="ru-RU" sz="1200" b="1" dirty="0"/>
              <a:t> через год и заменен племянником </a:t>
            </a:r>
            <a:r>
              <a:rPr lang="ru-RU" sz="1200" b="1" dirty="0" err="1"/>
              <a:t>Эохейдом</a:t>
            </a:r>
            <a:r>
              <a:rPr lang="ru-RU" sz="1200" b="1" dirty="0"/>
              <a:t>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3074" name="Picture 2" descr="C:\Documents and Settings\Студент\Рабочий стол\кор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3221"/>
            <a:ext cx="3261023" cy="31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3301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Эохейд</a:t>
            </a:r>
            <a:r>
              <a:rPr lang="ru-RU" sz="2000" b="1" dirty="0"/>
              <a:t> и </a:t>
            </a:r>
            <a:r>
              <a:rPr lang="ru-RU" sz="2000" b="1" dirty="0" err="1"/>
              <a:t>Гирик</a:t>
            </a:r>
            <a:r>
              <a:rPr lang="ru-RU" sz="2000" b="1" dirty="0"/>
              <a:t> (878-889)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Об этом царствовании известно очень мало. </a:t>
            </a:r>
            <a:r>
              <a:rPr lang="ru-RU" sz="1200" b="1" dirty="0" err="1"/>
              <a:t>Эохейд</a:t>
            </a:r>
            <a:r>
              <a:rPr lang="ru-RU" sz="1200" b="1" dirty="0"/>
              <a:t>, возможно, был несовершеннолетним и </a:t>
            </a:r>
            <a:r>
              <a:rPr lang="ru-RU" sz="1200" b="1" dirty="0" err="1"/>
              <a:t>Гирик</a:t>
            </a:r>
            <a:r>
              <a:rPr lang="ru-RU" sz="1200" b="1" dirty="0"/>
              <a:t> был его опекуном, либо </a:t>
            </a:r>
            <a:r>
              <a:rPr lang="ru-RU" sz="1200" b="1" dirty="0" err="1"/>
              <a:t>Гирик</a:t>
            </a:r>
            <a:r>
              <a:rPr lang="ru-RU" sz="1200" b="1" dirty="0"/>
              <a:t> мог быть узурпатором. Оба присутствуют в королевских списках в этот период. После того, как </a:t>
            </a:r>
            <a:r>
              <a:rPr lang="ru-RU" sz="1200" b="1" dirty="0" err="1"/>
              <a:t>Гирик</a:t>
            </a:r>
            <a:r>
              <a:rPr lang="ru-RU" sz="1200" b="1" dirty="0"/>
              <a:t> убил своего кузена Эда, он узурпировал трон рядом с </a:t>
            </a:r>
            <a:r>
              <a:rPr lang="ru-RU" sz="1200" b="1" dirty="0" err="1"/>
              <a:t>Эохейдом</a:t>
            </a:r>
            <a:r>
              <a:rPr lang="ru-RU" sz="1200" b="1" dirty="0"/>
              <a:t>, и они правили как один король. Это все, что известно об этих двух королях.  </a:t>
            </a:r>
            <a:endParaRPr lang="ru-RU" sz="1200" dirty="0"/>
          </a:p>
        </p:txBody>
      </p:sp>
      <p:pic>
        <p:nvPicPr>
          <p:cNvPr id="4098" name="Picture 2" descr="C:\Documents and Settings\Студент\Рабочий стол\кор\2к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4714"/>
            <a:ext cx="24193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96752"/>
            <a:ext cx="25930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/>
              <a:t>Доналд</a:t>
            </a:r>
            <a:r>
              <a:rPr lang="ru-RU" sz="2000" b="1" dirty="0"/>
              <a:t> </a:t>
            </a:r>
            <a:r>
              <a:rPr lang="en-US" sz="2000" b="1" dirty="0"/>
              <a:t>II</a:t>
            </a:r>
            <a:r>
              <a:rPr lang="ru-RU" sz="2000" b="1" dirty="0"/>
              <a:t> (889-900)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Король </a:t>
            </a:r>
            <a:r>
              <a:rPr lang="ru-RU" sz="1200" b="1" dirty="0" err="1"/>
              <a:t>скоттов</a:t>
            </a:r>
            <a:r>
              <a:rPr lang="ru-RU" sz="1200" b="1" dirty="0"/>
              <a:t> с 889 года, сын Константина </a:t>
            </a:r>
            <a:r>
              <a:rPr lang="en-US" sz="1200" b="1" dirty="0"/>
              <a:t>I</a:t>
            </a:r>
            <a:r>
              <a:rPr lang="ru-RU" sz="1200" b="1" dirty="0"/>
              <a:t>. Его царствование совпало с новыми вторжениями </a:t>
            </a:r>
            <a:r>
              <a:rPr lang="ru-RU" sz="1200" b="1" dirty="0" err="1"/>
              <a:t>данов</a:t>
            </a:r>
            <a:r>
              <a:rPr lang="ru-RU" sz="1200" b="1" dirty="0"/>
              <a:t>, которые пришли, чтобы грабить, а в результате заняли земли на границе между Шотландией и Англосаксонскими королевствами. Он также вступил в борьбу с  племенами горцев-разбойников. По одной версии он погиб при </a:t>
            </a:r>
            <a:r>
              <a:rPr lang="ru-RU" sz="1200" b="1" dirty="0" err="1"/>
              <a:t>Даннотаре</a:t>
            </a:r>
            <a:r>
              <a:rPr lang="ru-RU" sz="1200" b="1" dirty="0"/>
              <a:t>, противостоя вторжению </a:t>
            </a:r>
            <a:r>
              <a:rPr lang="ru-RU" sz="1200" b="1" dirty="0" err="1"/>
              <a:t>данов</a:t>
            </a:r>
            <a:r>
              <a:rPr lang="ru-RU" sz="1200" b="1" dirty="0"/>
              <a:t>, по другой он умер от старости во время компании против горцев. Ему наследовал его кузен Константин </a:t>
            </a:r>
            <a:r>
              <a:rPr lang="en-US" sz="1200" b="1" dirty="0"/>
              <a:t>II</a:t>
            </a:r>
            <a:r>
              <a:rPr lang="ru-RU" sz="1200" b="1" dirty="0"/>
              <a:t>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5122" name="Picture 2" descr="C:\Documents and Settings\Студент\Рабочий стол\кор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641" y="1440517"/>
            <a:ext cx="27178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4788024" y="5013176"/>
            <a:ext cx="3499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содержанию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31483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/>
              <a:t>Константин </a:t>
            </a:r>
            <a:r>
              <a:rPr lang="en-US" sz="2000" b="1" dirty="0"/>
              <a:t>II</a:t>
            </a:r>
            <a:r>
              <a:rPr lang="ru-RU" sz="2000" b="1" dirty="0"/>
              <a:t> (900-943)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89189"/>
            <a:ext cx="3325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Один из величайших ранних королей Шотландии – его длительное правление в период династических конфликтов и иностранных вторжений является доказательством его могущества. В начале его правления королевство подвергалось нападениям скандинавов. На третий год они опустошили </a:t>
            </a:r>
            <a:r>
              <a:rPr lang="ru-RU" sz="1200" b="1" dirty="0" err="1"/>
              <a:t>Данкельд</a:t>
            </a:r>
            <a:r>
              <a:rPr lang="ru-RU" sz="1200" b="1" dirty="0"/>
              <a:t> и всю Альбу. Однако в следующем году они были отражены в </a:t>
            </a:r>
            <a:r>
              <a:rPr lang="ru-RU" sz="1200" b="1" dirty="0" err="1"/>
              <a:t>Стратэрне</a:t>
            </a:r>
            <a:r>
              <a:rPr lang="ru-RU" sz="1200" b="1" dirty="0"/>
              <a:t>. В восьмой год его правления </a:t>
            </a:r>
            <a:r>
              <a:rPr lang="ru-RU" sz="1200" b="1" dirty="0" err="1"/>
              <a:t>Рогнвалд</a:t>
            </a:r>
            <a:r>
              <a:rPr lang="ru-RU" sz="1200" b="1" dirty="0"/>
              <a:t>, датский король Дублина, с эрлами </a:t>
            </a:r>
            <a:r>
              <a:rPr lang="ru-RU" sz="1200" b="1" dirty="0" err="1"/>
              <a:t>Оттиром</a:t>
            </a:r>
            <a:r>
              <a:rPr lang="ru-RU" sz="1200" b="1" dirty="0"/>
              <a:t> и </a:t>
            </a:r>
            <a:r>
              <a:rPr lang="ru-RU" sz="1200" b="1" dirty="0" err="1"/>
              <a:t>Освилом</a:t>
            </a:r>
            <a:r>
              <a:rPr lang="ru-RU" sz="1200" b="1" dirty="0"/>
              <a:t> </a:t>
            </a:r>
            <a:r>
              <a:rPr lang="ru-RU" sz="1200" b="1" dirty="0" err="1"/>
              <a:t>Гракабаном</a:t>
            </a:r>
            <a:r>
              <a:rPr lang="ru-RU" sz="1200" b="1" dirty="0"/>
              <a:t>, опустошил </a:t>
            </a:r>
            <a:r>
              <a:rPr lang="ru-RU" sz="1200" b="1" dirty="0" err="1"/>
              <a:t>Данблэйн</a:t>
            </a:r>
            <a:r>
              <a:rPr lang="ru-RU" sz="1200" b="1" dirty="0"/>
              <a:t>. Шестью годами спустя эти вожди были побеждены Константином в битве, благодаря чему он обезопасил свои владения от дальнейших посягательств викингов.</a:t>
            </a:r>
            <a:endParaRPr lang="ru-RU" sz="1200" dirty="0"/>
          </a:p>
        </p:txBody>
      </p:sp>
      <p:pic>
        <p:nvPicPr>
          <p:cNvPr id="6146" name="Picture 2" descr="C:\Documents and Settings\Студент\Рабочий стол\кор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57"/>
            <a:ext cx="2664296" cy="33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866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Кутюр</vt:lpstr>
      <vt:lpstr>Тема Office</vt:lpstr>
      <vt:lpstr>Задание</vt:lpstr>
      <vt:lpstr>Короли Шотландии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Короли Шотландии</dc:title>
  <cp:lastModifiedBy>student</cp:lastModifiedBy>
  <cp:revision>9</cp:revision>
  <dcterms:modified xsi:type="dcterms:W3CDTF">2020-11-19T05:49:07Z</dcterms:modified>
</cp:coreProperties>
</file>