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82" r:id="rId3"/>
    <p:sldId id="279" r:id="rId4"/>
    <p:sldId id="278" r:id="rId5"/>
    <p:sldId id="257" r:id="rId6"/>
    <p:sldId id="258" r:id="rId7"/>
    <p:sldId id="259" r:id="rId8"/>
    <p:sldId id="260" r:id="rId9"/>
    <p:sldId id="262" r:id="rId10"/>
    <p:sldId id="261" r:id="rId11"/>
    <p:sldId id="277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4" r:id="rId23"/>
    <p:sldId id="275" r:id="rId24"/>
    <p:sldId id="276" r:id="rId25"/>
    <p:sldId id="28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B69"/>
    <a:srgbClr val="D163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7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7776864" cy="5688632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ru-RU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художественного перевода за рубежом</a:t>
            </a:r>
          </a:p>
        </p:txBody>
      </p:sp>
    </p:spTree>
    <p:extLst>
      <p:ext uri="{BB962C8B-B14F-4D97-AF65-F5344CB8AC3E}">
        <p14:creationId xmlns:p14="http://schemas.microsoft.com/office/powerpoint/2010/main" val="21457403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br>
              <a:rPr lang="ru-RU" b="1" dirty="0"/>
            </a:b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РОЗЕТТСКИЙ КАМЕНЬ</a:t>
            </a:r>
            <a:b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(196 г. до н. э.)</a:t>
            </a:r>
            <a:b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blipFill>
            <a:blip r:embed="rId3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Обнаружен франц. экспедицией в 1799 г.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Передан в Британский музей      в 1801 г.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Вес – около 760 кг. /114,4; 72,3; 27,9).</a:t>
            </a: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Роль британского физика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Т. Янга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  французского ученого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Ж.Ф. Шампольона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расшифровке древнеегипетских иероглифов.</a:t>
            </a:r>
          </a:p>
        </p:txBody>
      </p:sp>
    </p:spTree>
    <p:extLst>
      <p:ext uri="{BB962C8B-B14F-4D97-AF65-F5344CB8AC3E}">
        <p14:creationId xmlns:p14="http://schemas.microsoft.com/office/powerpoint/2010/main" val="11277066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БРИТАНСКИЙ МУЗЕЙ</a:t>
            </a:r>
          </a:p>
        </p:txBody>
      </p:sp>
      <p:pic>
        <p:nvPicPr>
          <p:cNvPr id="1026" name="Picture 2" descr="C:\Users\User\Pictures\Розеттский камень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073" y="1844824"/>
            <a:ext cx="6720745" cy="4032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55166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ДРЕВНИЙ ЕГИПЕТ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blipFill>
            <a:blip r:embed="rId3" cstate="print"/>
            <a:tile tx="0" ty="0" sx="100000" sy="100000" flip="none" algn="tl"/>
          </a:blipFill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XIV–XIII вв. до н. э. источники зафиксировали сведения о конкретном переводчике (жрец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Анхурмес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Хронологический перевод.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Информационно-коммуникативный перевод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Литературный перевод – отсутствует.</a:t>
            </a:r>
          </a:p>
        </p:txBody>
      </p:sp>
    </p:spTree>
    <p:extLst>
      <p:ext uri="{BB962C8B-B14F-4D97-AF65-F5344CB8AC3E}">
        <p14:creationId xmlns:p14="http://schemas.microsoft.com/office/powerpoint/2010/main" val="26793120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ЦИВИЛИЗАЦИИ ДРЕВНЕГО ВОСТОКА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blipFill>
            <a:blip r:embed="rId3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Шумерская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культура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(клинописные памятники, к. 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IV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тысячелетия).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Шумерские школы писцов.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Шумерско-аккадские словари и пособия, клинописный учебник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др.египетского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языка 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Вавилон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перевод шумерских текстов на аккадский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яз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Термины: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таргану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(м),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сепиру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971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ХЕТТСКОЕ ГОСУДАРСТВО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blipFill>
            <a:blip r:embed="rId3" cstate="print"/>
            <a:tile tx="0" ty="0" sx="100000" sy="100000" flip="none" algn="tl"/>
          </a:blipFill>
        </p:spPr>
        <p:txBody>
          <a:bodyPr>
            <a:normAutofit fontScale="92500" lnSpcReduction="1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XVIII–XII вв. до н. э. в центральной части Малой Азии.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Переводы с хеттского на аккадский, шумерский (архив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Боказкей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Типы П (дословный, подстрочный, вольный, пересказ текста).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Стремление к литературной обработке Текста.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Перевод имел практическую направленность.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13032858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АНТИЧНЫЙ МИР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blipFill>
            <a:blip r:embed="rId3" cstate="print"/>
            <a:tile tx="0" ty="0" sx="100000" sy="100000" flip="none" algn="tl"/>
          </a:blipFill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Греко-римская цивилизация                       </a:t>
            </a:r>
          </a:p>
          <a:p>
            <a:pPr marL="0" indent="0" algn="just">
              <a:buNone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Древняя Греция </a:t>
            </a: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Самостоятельное развитие литературы (причины).</a:t>
            </a:r>
          </a:p>
          <a:p>
            <a:pPr marL="0" indent="0" algn="just">
              <a:buNone/>
            </a:pP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V-IV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вв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до н.э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– отсутствие художественного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-да (проникновение восточных элементов устным путем).</a:t>
            </a: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Роль А. Македонского и его последователей:</a:t>
            </a: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образование эллинистических государств: Египет, Сирия, Пергам и др.</a:t>
            </a: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Статус греческого языка – международный.</a:t>
            </a:r>
          </a:p>
        </p:txBody>
      </p:sp>
    </p:spTree>
    <p:extLst>
      <p:ext uri="{BB962C8B-B14F-4D97-AF65-F5344CB8AC3E}">
        <p14:creationId xmlns:p14="http://schemas.microsoft.com/office/powerpoint/2010/main" val="40419276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Древняя Греция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blipFill>
            <a:blip r:embed="rId3" cstate="print"/>
            <a:tile tx="0" ty="0" sx="100000" sy="100000" flip="none" algn="tl"/>
          </a:blip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Произведения на греческом языке:</a:t>
            </a: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Исторические труды вавилонского жреца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Бероса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египетского жреца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Манефона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знаменитые «Иудейские древности»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Иосифа Флави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я (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I в. н. э.)  - наличие элементов межъязыковой адаптации.</a:t>
            </a: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Первые римские летописцы также пользовались греческим языком (III в. до н. э.). 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Аттик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перевод поэмы Цицерона.</a:t>
            </a:r>
          </a:p>
        </p:txBody>
      </p:sp>
    </p:spTree>
    <p:extLst>
      <p:ext uri="{BB962C8B-B14F-4D97-AF65-F5344CB8AC3E}">
        <p14:creationId xmlns:p14="http://schemas.microsoft.com/office/powerpoint/2010/main" val="39920000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Древняя Греция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blipFill>
            <a:blip r:embed="rId3" cstate="print"/>
            <a:tile tx="0" ty="0" sx="100000" sy="100000" flip="none" algn="tl"/>
          </a:blip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Библейские труды на греческом языке:</a:t>
            </a: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Священное писание иудеев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христ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Ветхий Завет) III в. до н. э. «Книга премудрости Иисуса, сына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Сирахова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(перевод на греческий язык) еврейского книжника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Иисуса бен-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Эмазара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бен Сира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(переводчик – внук последнего, носивший то же самое имя).</a:t>
            </a: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Сохранились переводы с греч.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др.егип.язык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Грек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Евдоксий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Книдский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перевёл сборник басен «Речи собак» (утрачен).</a:t>
            </a:r>
          </a:p>
        </p:txBody>
      </p:sp>
    </p:spTree>
    <p:extLst>
      <p:ext uri="{BB962C8B-B14F-4D97-AF65-F5344CB8AC3E}">
        <p14:creationId xmlns:p14="http://schemas.microsoft.com/office/powerpoint/2010/main" val="40320914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ДРЕВНИЙ РИМ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blipFill>
            <a:blip r:embed="rId3" cstate="print"/>
            <a:tile tx="0" ty="0" sx="100000" sy="100000" flip="none" algn="tl"/>
          </a:blip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(753 г. до н. э.). Превращение в мировую державу.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100" dirty="0" err="1">
                <a:latin typeface="Times New Roman" pitchFamily="18" charset="0"/>
                <a:cs typeface="Times New Roman" pitchFamily="18" charset="0"/>
              </a:rPr>
              <a:t>Эллинизация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римской культуры - к </a:t>
            </a:r>
            <a:r>
              <a:rPr lang="ru-RU" sz="3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III в. до н.э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. Обязательное знание греческого языка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Гораций о культурной экспансии Греции.</a:t>
            </a:r>
          </a:p>
          <a:p>
            <a:pPr marL="0" indent="0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Виды перевода: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информационно-коммуникативный перевод  - формирование традиций художественного перевода (с греческого).</a:t>
            </a:r>
          </a:p>
        </p:txBody>
      </p:sp>
    </p:spTree>
    <p:extLst>
      <p:ext uri="{BB962C8B-B14F-4D97-AF65-F5344CB8AC3E}">
        <p14:creationId xmlns:p14="http://schemas.microsoft.com/office/powerpoint/2010/main" val="2783197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ДРЕВНИЙ РИМ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blipFill>
            <a:blip r:embed="rId3" cstate="print"/>
            <a:tile tx="0" ty="0" sx="100000" sy="100000" flip="none" algn="tl"/>
          </a:blip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Ливий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Андроник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(умер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204 г. до н. э.) -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первый переводчик с греч. на латинский язык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(«Одиссея» Гомера, адаптация, изменение образов, пересказ Т.).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Основной принцип литературного перевода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 приспособление оригинала к культурным пот-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ребностям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своей эпохи для обогащения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собст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-венного языка и литературы с помощью чужого материала.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6111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разделы науки о переводе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blipFill>
            <a:blip r:embed="rId3" cstate="print"/>
            <a:tile tx="0" ty="0" sx="100000" sy="100000" flip="none" algn="tl"/>
          </a:blipFill>
        </p:spPr>
        <p:txBody>
          <a:bodyPr/>
          <a:lstStyle/>
          <a:p>
            <a:pPr marL="514350" indent="-514350">
              <a:buAutoNum type="arabicPeriod"/>
            </a:pP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перевода</a:t>
            </a:r>
          </a:p>
          <a:p>
            <a:pPr marL="514350" indent="-514350">
              <a:buAutoNum type="arabicPeriod"/>
            </a:pP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Общая теория перевода</a:t>
            </a:r>
          </a:p>
          <a:p>
            <a:pPr marL="514350" indent="-514350">
              <a:buAutoNum type="arabicPeriod"/>
            </a:pP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Частные теории перевода</a:t>
            </a:r>
          </a:p>
          <a:p>
            <a:pPr marL="514350" indent="-514350">
              <a:buAutoNum type="arabicPeriod"/>
            </a:pP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перевода</a:t>
            </a:r>
          </a:p>
          <a:p>
            <a:pPr marL="514350" indent="-514350">
              <a:buAutoNum type="arabicPeriod"/>
            </a:pP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Критика перевода</a:t>
            </a: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30253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ДРЕВНИЙ РИМ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blipFill>
            <a:blip r:embed="rId3" cstate="print"/>
            <a:tile tx="0" ty="0" sx="100000" sy="100000" flip="none" algn="tl"/>
          </a:blipFill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Гней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Невий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впервые применил прием контаминации, т. е. привнесения в латинскую версию той или иной греческой комедии сцен и мотивов из других пьес. </a:t>
            </a:r>
          </a:p>
          <a:p>
            <a:pPr marL="0" indent="0" algn="just">
              <a:buNone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Тит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Макций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Плавт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(умер около 184 г. до н. э.), </a:t>
            </a:r>
          </a:p>
          <a:p>
            <a:pPr marL="0" indent="0" algn="just">
              <a:buNone/>
            </a:pP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Публий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Теренций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Афр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190–159 гг. до н. э.).</a:t>
            </a: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Полемика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еренция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 драматургом 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Луцием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Ланувином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контаминации.</a:t>
            </a: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Комедиограф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Цецилий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Стаций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(умер в 168 г. до н. э.). Перевод близкий к оригиналу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Менандр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586406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ДРЕВНИЙ РИМ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blipFill>
            <a:blip r:embed="rId3" cstate="print"/>
            <a:tile tx="0" ty="0" sx="100000" sy="100000" flip="none" algn="tl"/>
          </a:blipFill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в. до н.э.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«золотой» век римской литер-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(повсеместное знание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греч.яз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.-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двуязычие).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Марк Фабий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Квинтилиан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(ок.30–96 гг. н. э.)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П. – «наилучшее занятие», состязание с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ориг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Брат Цицерона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Квинт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(находился в армии Цезаря) переводил трагедии Софокла.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u="sng" dirty="0">
                <a:latin typeface="Times New Roman" pitchFamily="18" charset="0"/>
                <a:cs typeface="Times New Roman" pitchFamily="18" charset="0"/>
              </a:rPr>
              <a:t>Характерна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творческая переработка оригинала, создание собственной версии по мотивам оригинального произведения. </a:t>
            </a:r>
          </a:p>
        </p:txBody>
      </p:sp>
    </p:spTree>
    <p:extLst>
      <p:ext uri="{BB962C8B-B14F-4D97-AF65-F5344CB8AC3E}">
        <p14:creationId xmlns:p14="http://schemas.microsoft.com/office/powerpoint/2010/main" val="19043441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br>
              <a:rPr lang="ru-RU" b="1" dirty="0"/>
            </a:br>
            <a:br>
              <a:rPr lang="ru-RU" b="1" dirty="0"/>
            </a:b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Марк Тулий Цицерон </a:t>
            </a:r>
            <a:b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(106-43 гг. до н.э.)</a:t>
            </a:r>
            <a:b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b="1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blipFill>
            <a:blip r:embed="rId3" cstate="print"/>
            <a:tile tx="0" ty="0" sx="100000" sy="100000" flip="none" algn="tl"/>
          </a:blipFill>
        </p:spPr>
        <p:txBody>
          <a:bodyPr/>
          <a:lstStyle/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Древнеримский политический деятель, оратор.</a:t>
            </a:r>
          </a:p>
          <a:p>
            <a:pPr algn="ctr"/>
            <a:endParaRPr lang="ru-RU" dirty="0"/>
          </a:p>
        </p:txBody>
      </p:sp>
      <p:pic>
        <p:nvPicPr>
          <p:cNvPr id="4" name="Picture 3" descr="C:\Users\000\Pictures\история перевода\Цицерон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420888"/>
            <a:ext cx="3600400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71762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Марк Тулий Цицерон </a:t>
            </a:r>
            <a:b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(106-43 гг. до н.э.)</a:t>
            </a:r>
            <a:b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b="1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blipFill>
            <a:blip r:embed="rId3" cstate="print"/>
            <a:tile tx="0" ty="0" sx="100000" sy="100000" flip="none" algn="tl"/>
          </a:blipFill>
        </p:spPr>
        <p:txBody>
          <a:bodyPr/>
          <a:lstStyle/>
          <a:p>
            <a:pPr marL="0" indent="0">
              <a:buNone/>
            </a:pPr>
            <a:r>
              <a:rPr lang="ru-RU" dirty="0"/>
              <a:t>                           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Переводы: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речи афинских ораторов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Эсхина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Демосфена.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«Домострой»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Oeconomicus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Ксенофонта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Диалоги Платона.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Цитаты из греческих авторов.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Рассуждения о принципах и приёмах передачи иноязычного текста. </a:t>
            </a:r>
          </a:p>
        </p:txBody>
      </p:sp>
    </p:spTree>
    <p:extLst>
      <p:ext uri="{BB962C8B-B14F-4D97-AF65-F5344CB8AC3E}">
        <p14:creationId xmlns:p14="http://schemas.microsoft.com/office/powerpoint/2010/main" val="4288306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ДРЕВНИЙ РИМ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blipFill>
            <a:blip r:embed="rId3" cstate="print"/>
            <a:tile tx="0" ty="0" sx="100000" sy="100000" flip="none" algn="tl"/>
          </a:blipFill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b="1" dirty="0"/>
              <a:t>  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Первые века нашей эры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Марк Фабий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Квинтилиан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Плиний Младший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(61/62 - около 114)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Литературный перевод –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баснописец Федр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(перевод басен Эзопа)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Валерий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Флакк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(умер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90 г.)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Децим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Магн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Авсоний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310-395)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Философская проза - Боэций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480-524)</a:t>
            </a:r>
          </a:p>
          <a:p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Магн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Аврелий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Кассиодор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Сенатор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(490?-575?), </a:t>
            </a:r>
          </a:p>
        </p:txBody>
      </p:sp>
    </p:spTree>
    <p:extLst>
      <p:ext uri="{BB962C8B-B14F-4D97-AF65-F5344CB8AC3E}">
        <p14:creationId xmlns:p14="http://schemas.microsoft.com/office/powerpoint/2010/main" val="35302163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ДРЕВНИЙ РИМ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blipFill>
            <a:blip r:embed="rId3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Переводы с греческого языка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важнейший компонент общеобразовательной подготовки.</a:t>
            </a:r>
          </a:p>
          <a:p>
            <a:pPr marL="0" indent="0">
              <a:buNone/>
            </a:pPr>
            <a:r>
              <a:rPr lang="ru-RU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переводе художественных текстов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преобладало свободное отношение к оригиналу.</a:t>
            </a:r>
          </a:p>
          <a:p>
            <a:pPr marL="0" indent="0">
              <a:buNone/>
            </a:pPr>
            <a:r>
              <a:rPr lang="ru-RU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Положено начало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теоретическим рассуждениям о целях, задачах и методах перевода и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критичес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-кой оценке его результатов.</a:t>
            </a:r>
          </a:p>
          <a:p>
            <a:pPr marL="0" indent="0">
              <a:buNone/>
            </a:pPr>
            <a:r>
              <a:rPr lang="ru-RU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дальнейшее развитие европейской переводческой традиции.</a:t>
            </a:r>
          </a:p>
        </p:txBody>
      </p:sp>
    </p:spTree>
    <p:extLst>
      <p:ext uri="{BB962C8B-B14F-4D97-AF65-F5344CB8AC3E}">
        <p14:creationId xmlns:p14="http://schemas.microsoft.com/office/powerpoint/2010/main" val="1407969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1. История перевода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blipFill>
            <a:blip r:embed="rId3" cstate="print"/>
            <a:tile tx="0" ty="0" sx="100000" sy="100000" flip="none" algn="tl"/>
          </a:blipFill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перевода исследует: </a:t>
            </a:r>
          </a:p>
          <a:p>
            <a:pPr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место, роль и эволюцию перевода в связи с развитием человеческого общества, его материальной и духовной культуры, политических и экономических связей.</a:t>
            </a:r>
          </a:p>
          <a:p>
            <a:pPr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изучает процесс становления и развития переводческой мысли и национальных переводческих традиций на основе анализа соответствующих источников.</a:t>
            </a:r>
          </a:p>
        </p:txBody>
      </p:sp>
    </p:spTree>
    <p:extLst>
      <p:ext uri="{BB962C8B-B14F-4D97-AF65-F5344CB8AC3E}">
        <p14:creationId xmlns:p14="http://schemas.microsoft.com/office/powerpoint/2010/main" val="4014824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разделы истории перевода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blipFill>
            <a:blip r:embed="rId3" cstate="print"/>
            <a:tile tx="0" ty="0" sx="100000" sy="100000" flip="none" algn="tl"/>
          </a:blipFill>
        </p:spPr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 в странах Древнего Востока.</a:t>
            </a:r>
          </a:p>
          <a:p>
            <a:pPr marL="514350" indent="-51435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 в античном мире.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- Древняя Греция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- Древний Рим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Перевод в эпоху средневековья и Возрождения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Европейский перевод в эпоху классицизма.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Развитие перевода в 19 в.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Перевод в 20-21 вв.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История перевода в России (периодизация).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6319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ДРЕВНИЙ ВОСТОК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blipFill>
            <a:blip r:embed="rId3" cstate="print"/>
            <a:tile tx="0" ty="0" sx="100000" sy="100000" flip="none" algn="tl"/>
          </a:blip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Древний Египет 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3000 г. до н.э.)</a:t>
            </a:r>
          </a:p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Взаимоотношения со странами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Двуречья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(ассирийцы, хетты, вавилоняне).</a:t>
            </a:r>
          </a:p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Межгосударственный язык – аккадский.</a:t>
            </a:r>
          </a:p>
          <a:p>
            <a:pPr marL="514350" indent="-514350">
              <a:buAutoNum type="arabicParenR"/>
            </a:pPr>
            <a:r>
              <a:rPr lang="ru-RU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Тель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-эль-</a:t>
            </a:r>
            <a:r>
              <a:rPr lang="ru-RU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Амарнский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архив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XIV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в. до н.э. </a:t>
            </a:r>
          </a:p>
          <a:p>
            <a:pPr>
              <a:buFontTx/>
              <a:buChar char="-"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(Египет, с. </a:t>
            </a:r>
            <a:r>
              <a:rPr lang="ru-RU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Амарна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дипломатическая переписка</a:t>
            </a:r>
          </a:p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египетских фараонов,  ок.400 писем клинописью.</a:t>
            </a:r>
          </a:p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Архив хеттский царей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(Турция, с.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Богазкей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письма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египетских фараонов.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297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ДРЕВНИЙ ЕГИПЕТ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blipFill>
            <a:blip r:embed="rId3" cstate="print"/>
            <a:tile tx="0" ty="0" sx="100000" sy="100000" flip="none" algn="tl"/>
          </a:blipFill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Правления фараона Рамсеса II 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(XIII в. до н. э.).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Договор с хеттским царем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Хаттусилисом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(тексты на аккадском и египетском языках).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Египетско-греческие переводы.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Геродот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 переводчиках – 5 в до н. э.)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Завоевание Египта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Александром Македонским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(посл. треть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IV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в. до н. э.)</a:t>
            </a:r>
          </a:p>
        </p:txBody>
      </p:sp>
    </p:spTree>
    <p:extLst>
      <p:ext uri="{BB962C8B-B14F-4D97-AF65-F5344CB8AC3E}">
        <p14:creationId xmlns:p14="http://schemas.microsoft.com/office/powerpoint/2010/main" val="1946741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ГЕРОДОТ (484-425 до н.э.)</a:t>
            </a:r>
            <a:b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древнегреческий историк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000\Desktop\Геродот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635" y="1772816"/>
            <a:ext cx="4536504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289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br>
              <a:rPr lang="ru-RU" b="1" dirty="0"/>
            </a:b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АЛЕКСАНДР МАКЕДОНСКИЙ </a:t>
            </a:r>
            <a:b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македонский царь с 336 г. до н.э. </a:t>
            </a:r>
            <a:b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rgbClr val="C00000"/>
                </a:solidFill>
              </a:rPr>
              <a:t>истории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467544" y="1503709"/>
            <a:ext cx="8229600" cy="4525963"/>
          </a:xfrm>
          <a:blipFill>
            <a:blip r:embed="rId3" cstate="print"/>
            <a:tile tx="0" ty="0" sx="100000" sy="100000" flip="none" algn="tl"/>
          </a:blipFill>
        </p:spPr>
        <p:txBody>
          <a:bodyPr>
            <a:normAutofit fontScale="97500"/>
          </a:bodyPr>
          <a:lstStyle/>
          <a:p>
            <a:pPr marL="0" indent="0">
              <a:buNone/>
            </a:pPr>
            <a:endParaRPr lang="ru-RU" sz="4000" b="1" dirty="0"/>
          </a:p>
          <a:p>
            <a:pPr marL="0" indent="0" algn="ctr">
              <a:buNone/>
            </a:pPr>
            <a:endParaRPr lang="ru-RU" sz="4000" b="1" dirty="0"/>
          </a:p>
          <a:p>
            <a:pPr marL="0" indent="0" algn="ctr">
              <a:buNone/>
            </a:pPr>
            <a:r>
              <a:rPr lang="ru-RU" sz="4000" b="1" dirty="0"/>
              <a:t> в истории</a:t>
            </a:r>
            <a:endParaRPr lang="ru-RU" sz="4000" dirty="0"/>
          </a:p>
        </p:txBody>
      </p:sp>
      <p:pic>
        <p:nvPicPr>
          <p:cNvPr id="6" name="Picture 2" descr="C:\Users\000\Pictures\Александр Македонский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916832"/>
            <a:ext cx="3888432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9198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РОЗЕТТСКИЙ КАМЕНЬ</a:t>
            </a:r>
            <a:b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(196 г. до н. э.)</a:t>
            </a:r>
            <a:b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Picture 2" descr="C:\Users\000\Pictures\история перевода\розеттский камень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658" y="1988839"/>
            <a:ext cx="4394621" cy="4394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11772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923</TotalTime>
  <Words>1187</Words>
  <Application>Microsoft Office PowerPoint</Application>
  <PresentationFormat>Экран (4:3)</PresentationFormat>
  <Paragraphs>129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Times New Roman</vt:lpstr>
      <vt:lpstr>Тема Office</vt:lpstr>
      <vt:lpstr>История художественного перевода за рубежом</vt:lpstr>
      <vt:lpstr>Основные разделы науки о переводе</vt:lpstr>
      <vt:lpstr>Раздел 1. История перевода</vt:lpstr>
      <vt:lpstr>Основные разделы истории перевода</vt:lpstr>
      <vt:lpstr>ДРЕВНИЙ ВОСТОК</vt:lpstr>
      <vt:lpstr>ДРЕВНИЙ ЕГИПЕТ</vt:lpstr>
      <vt:lpstr>ГЕРОДОТ (484-425 до н.э.) древнегреческий историк</vt:lpstr>
      <vt:lpstr> АЛЕКСАНДР МАКЕДОНСКИЙ  македонский царь с 336 г. до н.э.  истории</vt:lpstr>
      <vt:lpstr> РОЗЕТТСКИЙ КАМЕНЬ  (196 г. до н. э.) </vt:lpstr>
      <vt:lpstr> РОЗЕТТСКИЙ КАМЕНЬ  (196 г. до н. э.) </vt:lpstr>
      <vt:lpstr>БРИТАНСКИЙ МУЗЕЙ</vt:lpstr>
      <vt:lpstr>ДРЕВНИЙ ЕГИПЕТ</vt:lpstr>
      <vt:lpstr>ЦИВИЛИЗАЦИИ ДРЕВНЕГО ВОСТОКА</vt:lpstr>
      <vt:lpstr>ХЕТТСКОЕ ГОСУДАРСТВО</vt:lpstr>
      <vt:lpstr>АНТИЧНЫЙ МИР</vt:lpstr>
      <vt:lpstr>Древняя Греция</vt:lpstr>
      <vt:lpstr>Древняя Греция</vt:lpstr>
      <vt:lpstr>ДРЕВНИЙ РИМ</vt:lpstr>
      <vt:lpstr>ДРЕВНИЙ РИМ</vt:lpstr>
      <vt:lpstr>ДРЕВНИЙ РИМ</vt:lpstr>
      <vt:lpstr>ДРЕВНИЙ РИМ</vt:lpstr>
      <vt:lpstr>  Марк Тулий Цицерон  (106-43 гг. до н.э.)  </vt:lpstr>
      <vt:lpstr>  Марк Тулий Цицерон  (106-43 гг. до н.э.)  </vt:lpstr>
      <vt:lpstr>ДРЕВНИЙ РИМ</vt:lpstr>
      <vt:lpstr>ДРЕВНИЙ РИМ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перевода за рубежом и в России</dc:title>
  <dc:creator>User</dc:creator>
  <cp:lastModifiedBy>Ольга</cp:lastModifiedBy>
  <cp:revision>74</cp:revision>
  <dcterms:created xsi:type="dcterms:W3CDTF">2016-11-07T17:59:20Z</dcterms:created>
  <dcterms:modified xsi:type="dcterms:W3CDTF">2021-01-09T03:39:05Z</dcterms:modified>
</cp:coreProperties>
</file>