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305" r:id="rId2"/>
    <p:sldId id="306" r:id="rId3"/>
    <p:sldId id="307" r:id="rId4"/>
    <p:sldId id="271" r:id="rId5"/>
    <p:sldId id="272" r:id="rId6"/>
    <p:sldId id="275" r:id="rId7"/>
    <p:sldId id="276" r:id="rId8"/>
    <p:sldId id="311" r:id="rId9"/>
    <p:sldId id="308" r:id="rId10"/>
    <p:sldId id="309" r:id="rId11"/>
    <p:sldId id="310" r:id="rId12"/>
    <p:sldId id="312" r:id="rId13"/>
    <p:sldId id="313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FF5050"/>
    <a:srgbClr val="FF9900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7" d="100"/>
          <a:sy n="37" d="100"/>
        </p:scale>
        <p:origin x="955" y="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есто для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Место для даты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AA64F1-A6F5-3840-AB60-077882B56081}" type="datetimeFigureOut">
              <a:rPr lang="ru-RU" smtClean="0"/>
              <a:t>09.01.2021</a:t>
            </a:fld>
            <a:endParaRPr lang="ru-RU"/>
          </a:p>
        </p:txBody>
      </p:sp>
      <p:sp>
        <p:nvSpPr>
          <p:cNvPr id="4" name="Место для образа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Место для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Место для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Место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1D0EF1-5A5A-1D43-877B-7FDEE4F75E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1541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Щелкните, чтобы изменить стиль подзаголовка образца слайда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с имен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с цитатой и имен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Щелкните значок, чтобы добавить рисунок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2600" y="624110"/>
            <a:ext cx="9752011" cy="5852890"/>
          </a:xfrm>
        </p:spPr>
        <p:txBody>
          <a:bodyPr>
            <a:normAutofit/>
          </a:bodyPr>
          <a:lstStyle/>
          <a:p>
            <a:pPr algn="ctr"/>
            <a:b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ТОРИЯ ПЕРЕВОДА  </a:t>
            </a:r>
            <a:br>
              <a:rPr lang="ru-RU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РУБЕЖОМ </a:t>
            </a:r>
            <a:br>
              <a:rPr lang="en-US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XVIII – XIX</a:t>
            </a:r>
            <a:r>
              <a:rPr lang="ru-RU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века</a:t>
            </a:r>
            <a:endParaRPr lang="ru-RU" sz="6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9842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1" y="533400"/>
            <a:ext cx="9601200" cy="608149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</a:pPr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Изучение переводов отдельных </a:t>
            </a:r>
            <a:r>
              <a:rPr lang="ru-RU" sz="4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писате</a:t>
            </a:r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-лей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(Данте, Мольер).</a:t>
            </a:r>
            <a:br>
              <a:rPr lang="ru-RU" sz="4000" dirty="0">
                <a:latin typeface="Times New Roman" pitchFamily="18" charset="0"/>
                <a:cs typeface="Times New Roman" pitchFamily="18" charset="0"/>
              </a:rPr>
            </a:br>
            <a:br>
              <a:rPr lang="ru-RU" sz="4000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С. </a:t>
            </a:r>
            <a:r>
              <a:rPr lang="ru-RU" sz="4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Вартенслебен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К изучению психологии перевода, 1910).</a:t>
            </a:r>
            <a:br>
              <a:rPr lang="ru-RU" sz="4000" dirty="0">
                <a:latin typeface="Times New Roman" pitchFamily="18" charset="0"/>
                <a:cs typeface="Times New Roman" pitchFamily="18" charset="0"/>
              </a:rPr>
            </a:b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89230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600200" y="623888"/>
            <a:ext cx="9904413" cy="6005512"/>
          </a:xfrm>
        </p:spPr>
        <p:txBody>
          <a:bodyPr>
            <a:normAutofit fontScale="90000"/>
          </a:bodyPr>
          <a:lstStyle/>
          <a:p>
            <a:pPr marL="0" indent="0" algn="just">
              <a:spcBef>
                <a:spcPts val="0"/>
              </a:spcBef>
            </a:pPr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Франция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(по качеству переводы уступали  нем.)</a:t>
            </a:r>
            <a:br>
              <a:rPr lang="ru-RU" sz="4000" dirty="0">
                <a:latin typeface="Times New Roman" pitchFamily="18" charset="0"/>
                <a:cs typeface="Times New Roman" pitchFamily="18" charset="0"/>
              </a:rPr>
            </a:br>
            <a:br>
              <a:rPr lang="ru-RU" sz="4000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Ш. </a:t>
            </a:r>
            <a:r>
              <a:rPr lang="ru-RU" sz="4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Бодлер</a:t>
            </a:r>
            <a:r>
              <a:rPr lang="ru-RU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переводы из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Э. По</a:t>
            </a:r>
            <a:br>
              <a:rPr lang="ru-RU" sz="4000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Леконт</a:t>
            </a:r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де Лиль</a:t>
            </a:r>
            <a:r>
              <a:rPr lang="ru-RU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- много переводов античных авторов; по ним Франция впервые познакомилась с духом и формой греческой поэзии. Он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перевел прозой «Идиллии»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Феокрита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и «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Анакреонтичес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-кие оды» (1861), «Илиаду» (1866), «Одиссею» Гомера (1867). Гесиода и орфические гимны (1869), Эсхила (1872), Софокла (1877), Еврипида (1884–1885).</a:t>
            </a:r>
            <a:br>
              <a:rPr lang="ru-RU" sz="4000" dirty="0">
                <a:latin typeface="Times New Roman" pitchFamily="18" charset="0"/>
                <a:cs typeface="Times New Roman" pitchFamily="18" charset="0"/>
              </a:rPr>
            </a:b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0041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400" y="624110"/>
            <a:ext cx="10134600" cy="6005290"/>
          </a:xfrm>
        </p:spPr>
        <p:txBody>
          <a:bodyPr>
            <a:noAutofit/>
          </a:bodyPr>
          <a:lstStyle/>
          <a:p>
            <a:pPr marL="0" indent="0"/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Лучшие переводы с русского языка:</a:t>
            </a:r>
            <a:b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Дени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Рош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(повести Чехова, Лескова, Горького и мн. др.),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Жюль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Легр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(Записки Мельшина (Якубовича)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Широль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(«Нос» Гоголя, «Дуэль» Чехова),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швейцарец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Соломон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(стихотворения Тютчева).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74494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400" y="624110"/>
            <a:ext cx="9828211" cy="600529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Англия. 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Мэтью Арнольд «О переводе Гомера» (1861)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Лучшие переводы:</a:t>
            </a:r>
            <a:b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Д. Г. Россетти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из Данте («Новая жизнь») и ста-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роитальянских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поэтов (в ранние годы Россетти перевел также «Ленору» Бюргера и приступил к переводу «Песни 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Нибелунгах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», «Бедного Ген-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риха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Гартмана фон дер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Ауэ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),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Вильямс Моррис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(две книги исландских саг, а также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стихотв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перевод «Энеиды» Вергилия),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3784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400" y="304800"/>
            <a:ext cx="9978487" cy="5929090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Теоретическое изучение проблем П.</a:t>
            </a:r>
            <a:b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Принципы перевода</a:t>
            </a:r>
            <a:b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Хоттингер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«Нечто о новейшей фабрикации переводов из греков и римлян» (1782)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Тайтлер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«Принципы перевода», (речь, про-читанная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Эдинбургской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академии в 1791 г)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Техника П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(низкий уровень)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787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24110"/>
            <a:ext cx="9904411" cy="5929090"/>
          </a:xfrm>
        </p:spPr>
        <p:txBody>
          <a:bodyPr>
            <a:noAutofit/>
          </a:bodyPr>
          <a:lstStyle/>
          <a:p>
            <a:pPr marL="0" indent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Франция эпохи классицизма</a:t>
            </a:r>
            <a:b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 - усвоение римской системы вольной передачи иностранного  Т;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 - приспособление иностранного  текста к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идео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-логическим целям;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Дидро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(о переводе книги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Шефтсбюри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задачи переводчика).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02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400" y="624110"/>
            <a:ext cx="9828211" cy="5852890"/>
          </a:xfrm>
        </p:spPr>
        <p:txBody>
          <a:bodyPr>
            <a:noAutofit/>
          </a:bodyPr>
          <a:lstStyle/>
          <a:p>
            <a:pPr marL="0" indent="0"/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Германия (романтизм) 1-я треть 19 века</a:t>
            </a:r>
            <a:b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- воспроизведение исторической правды во всей ее специфической конкретности;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- национальное своеобразие в изображении действительности;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Принципы П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возможно более близкая и точная передача иностранных текстов, не нарушающая их специфических особенностей.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931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24110"/>
            <a:ext cx="10210800" cy="577669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Шлейермахер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«О различных методах перевода»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1813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Новалис, братья Шлегели.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Требование: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как можно более строго соблюдать национальный стиль переводного сочинения.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О.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Групе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«Искусство немецкого перевода»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1859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Тихо Моммзен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«Искусство перевода» (1858, 1886). Принцип строгого перевода, в котором и форма и содержание оригинала передаются по возможности точно и понятно для  иноземных читателей.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45839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400" y="624110"/>
            <a:ext cx="9828211" cy="5929090"/>
          </a:xfrm>
        </p:spPr>
        <p:txBody>
          <a:bodyPr>
            <a:noAutofit/>
          </a:bodyPr>
          <a:lstStyle/>
          <a:p>
            <a:pPr marL="0" indent="0"/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Первые немецкие опыты П. данного типа:</a:t>
            </a:r>
            <a:b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Раммлер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15 од Горация в переводе        (1769)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Фосс.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Перевод «Одиссеи» Гомера           (1781)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Гердер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«Голоса народов»                (1778, 1807)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Шлегель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Переводы Шекспира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В. Гумбольдт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Перевод «Агамемнона»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Эсхилла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Гильдемейстер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переводы из Байрона и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Ариосто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).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08406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24110"/>
            <a:ext cx="9904411" cy="5929090"/>
          </a:xfrm>
        </p:spPr>
        <p:txBody>
          <a:bodyPr>
            <a:normAutofit fontScale="90000"/>
          </a:bodyPr>
          <a:lstStyle/>
          <a:p>
            <a:pPr marL="0" indent="0"/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Западная  Европа. 2 пол.</a:t>
            </a:r>
            <a:r>
              <a:rPr 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XIX</a:t>
            </a:r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в. Германия</a:t>
            </a:r>
            <a:b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интереса к проблемам перевода ми-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ровой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художественной литературы на немецкий язык.</a:t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Характерные черты:</a:t>
            </a:r>
            <a:b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наличие повторных переводов;</a:t>
            </a:r>
            <a:br>
              <a:rPr lang="ru-RU" sz="4000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- чувство ответственности за полноту и точность</a:t>
            </a:r>
            <a:br>
              <a:rPr lang="ru-RU" sz="4000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  передачи подлинника</a:t>
            </a:r>
            <a:br>
              <a:rPr lang="ru-RU" sz="4000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- теоретизирование переводчиков по поводу</a:t>
            </a:r>
            <a:br>
              <a:rPr lang="en-US" sz="4000" dirty="0">
                <a:latin typeface="Times New Roman" pitchFamily="18" charset="0"/>
                <a:cs typeface="Times New Roman" pitchFamily="18" charset="0"/>
              </a:rPr>
            </a:b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избранных принципов П.</a:t>
            </a:r>
            <a:br>
              <a:rPr lang="ru-RU" sz="4000" dirty="0">
                <a:latin typeface="Times New Roman" pitchFamily="18" charset="0"/>
                <a:cs typeface="Times New Roman" pitchFamily="18" charset="0"/>
              </a:rPr>
            </a:b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48334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24110"/>
            <a:ext cx="9904411" cy="5929090"/>
          </a:xfrm>
        </p:spPr>
        <p:txBody>
          <a:bodyPr>
            <a:noAutofit/>
          </a:bodyPr>
          <a:lstStyle/>
          <a:p>
            <a:pPr marL="0" indent="0"/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Образцы переводческого искусства: </a:t>
            </a:r>
            <a:b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Пауль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Гейзе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(итальянские поэты: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Леопарди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 особенно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Джусти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Легерлоц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(Л. Берне и Беранже),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Боденштедт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(Лермонтов, Пушкин),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Гервег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Ламартин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 Шекспир),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Герман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Курц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(испанские писатели) и др.</a:t>
            </a:r>
          </a:p>
        </p:txBody>
      </p:sp>
    </p:spTree>
    <p:extLst>
      <p:ext uri="{BB962C8B-B14F-4D97-AF65-F5344CB8AC3E}">
        <p14:creationId xmlns:p14="http://schemas.microsoft.com/office/powerpoint/2010/main" val="36854145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9800" y="624110"/>
            <a:ext cx="9294811" cy="5929090"/>
          </a:xfrm>
        </p:spPr>
        <p:txBody>
          <a:bodyPr>
            <a:normAutofit fontScale="90000"/>
          </a:bodyPr>
          <a:lstStyle/>
          <a:p>
            <a:pPr marL="0" indent="0"/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Гегель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о культурном сотрудничестве равно-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правной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«семьи» европейских народов.</a:t>
            </a:r>
            <a:br>
              <a:rPr lang="ru-RU" sz="4000" dirty="0">
                <a:latin typeface="Times New Roman" pitchFamily="18" charset="0"/>
                <a:cs typeface="Times New Roman" pitchFamily="18" charset="0"/>
              </a:rPr>
            </a:br>
            <a:br>
              <a:rPr lang="ru-RU" sz="4000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Ю. </a:t>
            </a:r>
            <a:r>
              <a:rPr lang="ru-RU" sz="4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Келлер</a:t>
            </a:r>
            <a:r>
              <a:rPr lang="ru-RU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– «О границах перевода» (1892)</a:t>
            </a:r>
            <a:br>
              <a:rPr lang="ru-RU" sz="4000" dirty="0">
                <a:latin typeface="Times New Roman" pitchFamily="18" charset="0"/>
                <a:cs typeface="Times New Roman" pitchFamily="18" charset="0"/>
              </a:rPr>
            </a:br>
            <a:br>
              <a:rPr lang="ru-RU" sz="4000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А. Бизе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– «Что такое перевод?» (1894)</a:t>
            </a:r>
            <a:br>
              <a:rPr lang="ru-RU" sz="4000" dirty="0">
                <a:latin typeface="Times New Roman" pitchFamily="18" charset="0"/>
                <a:cs typeface="Times New Roman" pitchFamily="18" charset="0"/>
              </a:rPr>
            </a:br>
            <a:br>
              <a:rPr lang="ru-RU" sz="4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Вилламовиц-Меллендорф</a:t>
            </a:r>
            <a:r>
              <a:rPr lang="ru-RU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(о переводе мыс-лей, ощущений, следовании духу подлинника, чтобы передать сходное впечатление).</a:t>
            </a:r>
            <a:br>
              <a:rPr lang="ru-RU" sz="4000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5807361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1104</TotalTime>
  <Words>731</Words>
  <Application>Microsoft Office PowerPoint</Application>
  <PresentationFormat>Широкоэкранный</PresentationFormat>
  <Paragraphs>13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Century Gothic</vt:lpstr>
      <vt:lpstr>Times New Roman</vt:lpstr>
      <vt:lpstr>Wingdings 3</vt:lpstr>
      <vt:lpstr>Легкий дым</vt:lpstr>
      <vt:lpstr> ИCТОРИЯ ПЕРЕВОДА   ЗА РУБЕЖОМ  XVIII – XIX века</vt:lpstr>
      <vt:lpstr>Теоретическое изучение проблем П. Принципы перевода  Хоттингер «Нечто о новейшей фабрикации переводов из греков и римлян» (1782)  Тайтлер «Принципы перевода», (речь, про-читанная в Эдинбургской академии в 1791 г)  Техника П (низкий уровень) </vt:lpstr>
      <vt:lpstr> Франция эпохи классицизма   - усвоение римской системы вольной передачи иностранного  Т;    - приспособление иностранного  текста к идео-логическим целям;  Дидро (о переводе книги Шефтсбюри, задачи переводчика). </vt:lpstr>
      <vt:lpstr>Германия (романтизм) 1-я треть 19 века  - воспроизведение исторической правды во всей ее специфической конкретности; - национальное своеобразие в изображении действительности;  Принципы П: возможно более близкая и точная передача иностранных текстов, не нарушающая их специфических особенностей. </vt:lpstr>
      <vt:lpstr> Шлейермахер «О различных методах перевода» (1813), Новалис, братья Шлегели. Требование: как можно более строго соблюдать национальный стиль переводного сочинения.  О. Групе «Искусство немецкого перевода» (1859),  Тихо Моммзен «Искусство перевода» (1858, 1886). Принцип строгого перевода, в котором и форма и содержание оригинала передаются по возможности точно и понятно для  иноземных читателей. </vt:lpstr>
      <vt:lpstr>Первые немецкие опыты П. данного типа:  1. Раммлер. 15 од Горация в переводе        (1769)  2. Фосс. Перевод «Одиссеи» Гомера           (1781)  3. Гердер «Голоса народов»                (1778, 1807)  4. Шлегель. Переводы Шекспира 5. В. Гумбольдт. Перевод «Агамемнона» Эсхилла.  6. Гильдемейстер – переводы из Байрона и    Ариосто). </vt:lpstr>
      <vt:lpstr>Западная  Европа. 2 пол. XIX в. Германия Повышение интереса к проблемам перевода ми-ровой художественной литературы на немецкий язык.                Характерные черты: - наличие повторных переводов; - чувство ответственности за полноту и точность    передачи подлинника - теоретизирование переводчиков по поводу    избранных принципов П.  </vt:lpstr>
      <vt:lpstr> Образцы переводческого искусства:   Пауль Гейзе (итальянские поэты: Леопарди, и особенно Джусти),  Легерлоц (Л. Берне и Беранже), Боденштедт (Лермонтов, Пушкин), Гервег (Ламартин и Шекспир),  Герман Курц (испанские писатели) и др.</vt:lpstr>
      <vt:lpstr>Гегель о культурном сотрудничестве равно-правной «семьи» европейских народов.  Ю. Келлер – «О границах перевода» (1892)  А. Бизе – «Что такое перевод?» (1894)  Вилламовиц-Меллендорф (о переводе мыс-лей, ощущений, следовании духу подлинника, чтобы передать сходное впечатление). </vt:lpstr>
      <vt:lpstr>Изучение переводов отдельных писате-лей (Данте, Мольер).  С. Вартенслебен. К изучению психологии перевода, 1910).  </vt:lpstr>
      <vt:lpstr>Франция (по качеству переводы уступали  нем.)  Ш. Бодлер переводы из Э. По Леконт де Лиль - много переводов античных авторов; по ним Франция впервые познакомилась с духом и формой греческой поэзии. Он перевел прозой «Идиллии» Феокрита и «Анакреонтичес-кие оды» (1861), «Илиаду» (1866), «Одиссею» Гомера (1867). Гесиода и орфические гимны (1869), Эсхила (1872), Софокла (1877), Еврипида (1884–1885).  </vt:lpstr>
      <vt:lpstr>Лучшие переводы с русского языка:   Дени Рош (повести Чехова, Лескова, Горького и мн. др.),  Жюль Легр  (Записки Мельшина (Якубовича)  Широль («Нос» Гоголя, «Дуэль» Чехова),  швейцарец Соломон (стихотворения Тютчева). </vt:lpstr>
      <vt:lpstr>Англия.  Мэтью Арнольд «О переводе Гомера» (1861) Лучшие переводы: Д. Г. Россетти из Данте («Новая жизнь») и ста-роитальянских поэтов (в ранние годы Россетти перевел также «Ленору» Бюргера и приступил к переводу «Песни о Нибелунгах», «Бедного Ген-риха» Гартмана фон дер Ауэ),  Вильямс Моррис  –  (две книги исландских саг, а также стихотв. перевод «Энеиды» Вергилия),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 семантического дифференциала</dc:title>
  <dc:creator>000</dc:creator>
  <cp:lastModifiedBy>Ольга</cp:lastModifiedBy>
  <cp:revision>59</cp:revision>
  <dcterms:modified xsi:type="dcterms:W3CDTF">2021-01-09T09:31:21Z</dcterms:modified>
</cp:coreProperties>
</file>