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58" r:id="rId4"/>
    <p:sldId id="269" r:id="rId5"/>
    <p:sldId id="260" r:id="rId6"/>
    <p:sldId id="263" r:id="rId7"/>
    <p:sldId id="267" r:id="rId8"/>
    <p:sldId id="266" r:id="rId9"/>
    <p:sldId id="264" r:id="rId10"/>
    <p:sldId id="261" r:id="rId11"/>
    <p:sldId id="273" r:id="rId12"/>
    <p:sldId id="262" r:id="rId13"/>
    <p:sldId id="268" r:id="rId14"/>
    <p:sldId id="271" r:id="rId15"/>
    <p:sldId id="278" r:id="rId16"/>
    <p:sldId id="274" r:id="rId17"/>
    <p:sldId id="291" r:id="rId18"/>
    <p:sldId id="293" r:id="rId19"/>
    <p:sldId id="279" r:id="rId20"/>
    <p:sldId id="285" r:id="rId21"/>
    <p:sldId id="286" r:id="rId22"/>
    <p:sldId id="280" r:id="rId23"/>
    <p:sldId id="281" r:id="rId24"/>
    <p:sldId id="282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83333" autoAdjust="0"/>
  </p:normalViewPr>
  <p:slideViewPr>
    <p:cSldViewPr>
      <p:cViewPr varScale="1">
        <p:scale>
          <a:sx n="61" d="100"/>
          <a:sy n="61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0B6ED-7840-49C5-B5C6-D2CDFC1CB99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4046-896A-47FA-8617-3B473FEF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4046-896A-47FA-8617-3B473FEF868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4046-896A-47FA-8617-3B473FEF868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4046-896A-47FA-8617-3B473FEF868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4046-896A-47FA-8617-3B473FEF868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106-804C-4FBA-82DF-3061AA38A47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1CE1-E5F6-4038-A1A3-B2C47E1A4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5_%D0%B0%D0%BF%D1%80%D0%B5%D0%BB%D1%8F" TargetMode="External"/><Relationship Id="rId13" Type="http://schemas.openxmlformats.org/officeDocument/2006/relationships/hyperlink" Target="https://ru.wikipedia.org/wiki/%D0%A3%D1%87%D1%91%D0%BD%D1%8B%D0%B9" TargetMode="External"/><Relationship Id="rId3" Type="http://schemas.openxmlformats.org/officeDocument/2006/relationships/hyperlink" Target="https://ru.wikipedia.org/wiki/19_%D0%BD%D0%BE%D1%8F%D0%B1%D1%80%D1%8F" TargetMode="External"/><Relationship Id="rId7" Type="http://schemas.openxmlformats.org/officeDocument/2006/relationships/hyperlink" Target="https://ru.wikipedia.org/wiki/%D0%A0%D1%83%D1%81%D1%81%D0%BA%D0%BE%D0%B5_%D1%86%D0%B0%D1%80%D1%81%D1%82%D0%B2%D0%BE" TargetMode="External"/><Relationship Id="rId12" Type="http://schemas.openxmlformats.org/officeDocument/2006/relationships/hyperlink" Target="https://ru.wikipedia.org/wiki/%D0%A0%D1%83%D1%81%D1%81%D0%BA%D0%B8%D0%B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1%80%D1%85%D0%B0%D0%BD%D0%B3%D0%B5%D0%BB%D0%BE%D0%B3%D0%BE%D1%80%D0%BE%D0%B4%D1%81%D0%BA%D0%B0%D1%8F_%D0%B3%D1%83%D0%B1%D0%B5%D1%80%D0%BD%D0%B8%D1%8F" TargetMode="External"/><Relationship Id="rId11" Type="http://schemas.openxmlformats.org/officeDocument/2006/relationships/hyperlink" Target="https://ru.wikipedia.org/wiki/%D0%A0%D0%BE%D1%81%D1%81%D0%B8%D0%B9%D1%81%D0%BA%D0%B0%D1%8F_%D0%B8%D0%BC%D0%BF%D0%B5%D1%80%D0%B8%D1%8F" TargetMode="External"/><Relationship Id="rId5" Type="http://schemas.openxmlformats.org/officeDocument/2006/relationships/hyperlink" Target="https://ru.wikipedia.org/wiki/%D0%9B%D0%BE%D0%BC%D0%BE%D0%BD%D0%BE%D1%81%D0%BE%D0%B2%D0%BE_(%D0%90%D1%80%D1%85%D0%B0%D0%BD%D0%B3%D0%B5%D0%BB%D1%8C%D1%81%D0%BA%D0%B0%D1%8F_%D0%BE%D0%B1%D0%BB%D0%B0%D1%81%D1%82%D1%8C)" TargetMode="External"/><Relationship Id="rId10" Type="http://schemas.openxmlformats.org/officeDocument/2006/relationships/hyperlink" Target="https://ru.wikipedia.org/wiki/%D0%A1%D0%B0%D0%BD%D0%BA%D1%82-%D0%9F%D0%B5%D1%82%D0%B5%D1%80%D0%B1%D1%83%D1%80%D0%B3" TargetMode="External"/><Relationship Id="rId4" Type="http://schemas.openxmlformats.org/officeDocument/2006/relationships/hyperlink" Target="https://ru.wikipedia.org/wiki/1711_%D0%B3%D0%BE%D0%B4" TargetMode="External"/><Relationship Id="rId9" Type="http://schemas.openxmlformats.org/officeDocument/2006/relationships/hyperlink" Target="https://ru.wikipedia.org/wiki/1765_%D0%B3%D0%BE%D0%B4" TargetMode="External"/><Relationship Id="rId14" Type="http://schemas.openxmlformats.org/officeDocument/2006/relationships/hyperlink" Target="https://ru.wikipedia.org/wiki/%D0%95%D1%81%D1%82%D0%B5%D1%81%D1%82%D0%B2%D0%BE%D0%B7%D0%BD%D0%B0%D0%BD%D0%B8%D0%B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1%83%D1%81%D1%81%D0%BA%D0%BE%D0%B5_%D0%9F%D1%80%D0%BE%D1%81%D0%B2%D0%B5%D1%89%D0%B5%D0%BD%D0%B8%D0%B5" TargetMode="External"/><Relationship Id="rId13" Type="http://schemas.openxmlformats.org/officeDocument/2006/relationships/hyperlink" Target="https://ru.wikipedia.org/wiki/%D0%9A%D0%BE%D0%BC%D0%B8%D1%81%D1%81%D0%B8%D1%8F_%D0%BE_%D0%BA%D0%B0%D0%BC%D0%B5%D0%BD%D0%BD%D0%BE%D0%BC_%D1%81%D1%82%D1%80%D0%BE%D0%B5%D0%BD%D0%B8%D0%B8_%D0%A1%D0%B0%D0%BD%D0%BA%D1%82-%D0%9F%D0%B5%D1%82%D0%B5%D1%80%D0%B1%D1%83%D1%80%D0%B3%D0%B0_%D0%B8_%D0%9C%D0%BE%D1%81%D0%BA%D0%B2%D1%8B" TargetMode="External"/><Relationship Id="rId3" Type="http://schemas.openxmlformats.org/officeDocument/2006/relationships/hyperlink" Target="https://ru.wikipedia.org/wiki/14_%D1%84%D0%B5%D0%B2%D1%80%D0%B0%D0%BB%D1%8F" TargetMode="External"/><Relationship Id="rId7" Type="http://schemas.openxmlformats.org/officeDocument/2006/relationships/hyperlink" Target="https://ru.wikipedia.org/wiki/%D0%A1%D0%B0%D0%BD%D0%BA%D1%82-%D0%9F%D0%B5%D1%82%D0%B5%D1%80%D0%B1%D1%83%D1%80%D0%B3" TargetMode="External"/><Relationship Id="rId12" Type="http://schemas.openxmlformats.org/officeDocument/2006/relationships/hyperlink" Target="https://ru.wikipedia.org/wiki/%D0%92%D0%BE%D1%81%D0%BF%D0%B8%D1%82%D0%B0%D1%82%D0%B5%D0%BB%D1%8C%D0%BD%D1%8B%D0%B9_%D0%B4%D0%BE%D0%BC_%D0%B2_%D0%9C%D0%BE%D1%81%D0%BA%D0%B2%D0%B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795_%D0%B3%D0%BE%D0%B4" TargetMode="External"/><Relationship Id="rId11" Type="http://schemas.openxmlformats.org/officeDocument/2006/relationships/hyperlink" Target="https://ru.wikipedia.org/wiki/%D0%A1%D0%BC%D0%BE%D0%BB%D1%8C%D0%BD%D1%8B%D0%B9_%D0%B8%D0%BD%D1%81%D1%82%D0%B8%D1%82%D1%83%D1%82_%D0%B1%D0%BB%D0%B0%D0%B3%D0%BE%D1%80%D0%BE%D0%B4%D0%BD%D1%8B%D1%85_%D0%B4%D0%B5%D0%B2%D0%B8%D1%86" TargetMode="External"/><Relationship Id="rId5" Type="http://schemas.openxmlformats.org/officeDocument/2006/relationships/hyperlink" Target="https://ru.wikipedia.org/wiki/10_%D1%81%D0%B5%D0%BD%D1%82%D1%8F%D0%B1%D1%80%D1%8F" TargetMode="External"/><Relationship Id="rId10" Type="http://schemas.openxmlformats.org/officeDocument/2006/relationships/hyperlink" Target="https://ru.wikipedia.org/wiki/%D0%98%D0%BC%D0%BF%D0%B5%D1%80%D0%B0%D1%82%D0%BE%D1%80%D1%81%D0%BA%D0%B0%D1%8F_%D0%90%D0%BA%D0%B0%D0%B4%D0%B5%D0%BC%D0%B8%D1%8F_%D1%85%D1%83%D0%B4%D0%BE%D0%B6%D0%B5%D1%81%D1%82%D0%B2" TargetMode="External"/><Relationship Id="rId4" Type="http://schemas.openxmlformats.org/officeDocument/2006/relationships/hyperlink" Target="https://ru.wikipedia.org/wiki/%D0%A1%D1%82%D0%BE%D0%BA%D0%B3%D0%BE%D0%BB%D1%8C%D0%BC" TargetMode="External"/><Relationship Id="rId9" Type="http://schemas.openxmlformats.org/officeDocument/2006/relationships/hyperlink" Target="https://ru.wikipedia.org/wiki/%D0%95%D0%BA%D0%B0%D1%82%D0%B5%D1%80%D0%B8%D0%BD%D0%B0_I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5%D1%80%D0%B1%D1%8B" TargetMode="External"/><Relationship Id="rId7" Type="http://schemas.openxmlformats.org/officeDocument/2006/relationships/hyperlink" Target="https://ru.wikipedia.org/wiki/XVIII_%D0%B2%D0%B5%D0%BA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0%D0%BE%D1%81%D1%81%D0%B8%D0%B9%D1%81%D0%BA%D0%B0%D1%8F_%D0%B8%D0%BC%D0%BF%D0%B5%D1%80%D0%B8%D1%8F" TargetMode="External"/><Relationship Id="rId5" Type="http://schemas.openxmlformats.org/officeDocument/2006/relationships/hyperlink" Target="https://ru.wikipedia.org/wiki/%D0%90%D0%B2%D1%81%D1%82%D1%80%D0%B8%D0%B9%D1%81%D0%BA%D0%B0%D1%8F_%D0%B8%D0%BC%D0%BF%D0%B5%D1%80%D0%B8%D1%8F" TargetMode="External"/><Relationship Id="rId4" Type="http://schemas.openxmlformats.org/officeDocument/2006/relationships/hyperlink" Target="https://ru.wikipedia.org/wiki/%D0%90%D0%BA%D0%B0%D0%B4%D0%B5%D0%BC%D0%B8%D1%8F_%D0%A0%D0%BE%D1%81%D1%81%D0%B8%D0%B9%D1%81%D0%BA%D0%B0%D1%8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5%D1%87%D1%8C_%D0%9F%D0%BE%D1%81%D0%BF%D0%BE%D0%BB%D0%B8%D1%82%D0%B0%D1%8F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s://ru.wikipedia.org/wiki/%D0%92%D0%B5%D0%BB%D0%B8%D0%BA%D0%BE%D0%B5_%D0%BA%D0%BD%D1%8F%D0%B6%D0%B5%D1%81%D1%82%D0%B2%D0%BE_%D0%9C%D0%BE%D1%81%D0%BA%D0%BE%D0%B2%D1%81%D0%BA%D0%BE%D0%B5" TargetMode="External"/><Relationship Id="rId7" Type="http://schemas.openxmlformats.org/officeDocument/2006/relationships/hyperlink" Target="https://ru.wikipedia.org/wiki/%D0%A0%D1%83%D1%81%D1%81%D0%BA%D0%BE%D0%B5_%D0%B2%D0%BE%D0%B5%D0%B2%D0%BE%D0%B4%D1%81%D1%82%D0%B2%D0%BE" TargetMode="External"/><Relationship Id="rId12" Type="http://schemas.openxmlformats.org/officeDocument/2006/relationships/hyperlink" Target="https://ru.wikipedia.org/wiki/%D0%9E%D1%81%D1%82%D1%80%D0%BE%D0%B6%D1%81%D0%BA%D0%B0%D1%8F_%D1%82%D0%B8%D0%BF%D0%BE%D0%B3%D1%80%D0%B0%D1%84%D0%B8%D1%8F" TargetMode="External"/><Relationship Id="rId2" Type="http://schemas.openxmlformats.org/officeDocument/2006/relationships/hyperlink" Target="https://ru.wikipedia.org/wiki/1520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1%8C%D0%B2%D0%BE%D0%B2" TargetMode="External"/><Relationship Id="rId11" Type="http://schemas.openxmlformats.org/officeDocument/2006/relationships/hyperlink" Target="https://ru.wikipedia.org/wiki/%D0%A0%D1%83%D1%81%D1%81%D0%BA%D0%BE%D0%B5_%D1%86%D0%B0%D1%80%D1%81%D1%82%D0%B2%D0%BE" TargetMode="External"/><Relationship Id="rId5" Type="http://schemas.openxmlformats.org/officeDocument/2006/relationships/hyperlink" Target="https://ru.wikipedia.org/wiki/1583_%D0%B3%D0%BE%D0%B4" TargetMode="External"/><Relationship Id="rId10" Type="http://schemas.openxmlformats.org/officeDocument/2006/relationships/hyperlink" Target="https://ru.wikipedia.org/wiki/%D0%90%D0%BF%D0%BE%D1%81%D1%82%D0%BE%D0%BB_(%D0%BA%D0%BD%D0%B8%D0%B3%D0%B0,_1564)" TargetMode="External"/><Relationship Id="rId4" Type="http://schemas.openxmlformats.org/officeDocument/2006/relationships/hyperlink" Target="https://ru.wikipedia.org/wiki/15_%D0%B4%D0%B5%D0%BA%D0%B0%D0%B1%D1%80%D1%8F" TargetMode="External"/><Relationship Id="rId9" Type="http://schemas.openxmlformats.org/officeDocument/2006/relationships/hyperlink" Target="https://ru.wikipedia.org/wiki/%D0%9A%D0%BD%D0%B8%D0%B3%D0%BE%D0%BF%D0%B5%D1%87%D0%B0%D1%82%D0%B0%D0%BD%D0%B8%D0%B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XVI_%D0%B2%D0%B5%D0%BA" TargetMode="External"/><Relationship Id="rId2" Type="http://schemas.openxmlformats.org/officeDocument/2006/relationships/hyperlink" Target="https://ru.wikipedia.org/wiki/%D0%A0%D1%83%D1%81%D1%81%D0%BA%D0%B0%D1%8F_%D0%BB%D0%B8%D1%82%D0%B5%D1%80%D0%B0%D1%82%D1%83%D1%80%D0%B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1%82%D1%80%D0%B0%D1%85_%D0%91%D0%BE%D0%B6%D0%B8%D0%B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A%D0%B0%D1%82%D0%B5%D1%80%D1%82%D1%8C" TargetMode="External"/><Relationship Id="rId13" Type="http://schemas.openxmlformats.org/officeDocument/2006/relationships/hyperlink" Target="https://ru.wikipedia.org/wiki/%D0%91%D1%80%D0%B0%D1%82%D0%B8%D0%BD%D0%B0" TargetMode="External"/><Relationship Id="rId18" Type="http://schemas.openxmlformats.org/officeDocument/2006/relationships/hyperlink" Target="https://ru.wikipedia.org/wiki/%D0%A1%D0%BA%D0%BE%D0%B2%D0%BE%D1%80%D0%BE%D0%B4%D0%B0" TargetMode="External"/><Relationship Id="rId3" Type="http://schemas.openxmlformats.org/officeDocument/2006/relationships/hyperlink" Target="https://ru.wikipedia.org/wiki/%D0%9A%D0%B0%D1%84%D1%82%D0%B0%D0%BD" TargetMode="External"/><Relationship Id="rId7" Type="http://schemas.openxmlformats.org/officeDocument/2006/relationships/hyperlink" Target="https://ru.wikipedia.org/wiki/%D0%A1%D1%83%D0%BD%D0%B4%D1%83%D0%BA" TargetMode="External"/><Relationship Id="rId12" Type="http://schemas.openxmlformats.org/officeDocument/2006/relationships/hyperlink" Target="https://ru.wikipedia.org/wiki/%D0%9B%D0%B0%D1%80%D0%B5%D1%86" TargetMode="External"/><Relationship Id="rId17" Type="http://schemas.openxmlformats.org/officeDocument/2006/relationships/hyperlink" Target="https://ru.wikipedia.org/wiki/%D0%9A%D0%BE%D1%80%D1%8B%D1%82%D0%BE" TargetMode="External"/><Relationship Id="rId2" Type="http://schemas.openxmlformats.org/officeDocument/2006/relationships/hyperlink" Target="https://ru.wikipedia.org/wiki/%D0%A1%D0%B0%D0%BF%D0%BE%D0%B3%D0%B8" TargetMode="External"/><Relationship Id="rId16" Type="http://schemas.openxmlformats.org/officeDocument/2006/relationships/hyperlink" Target="https://ru.wikipedia.org/wiki/%D0%9A%D0%BE%D0%B2%D1%88" TargetMode="External"/><Relationship Id="rId20" Type="http://schemas.openxmlformats.org/officeDocument/2006/relationships/hyperlink" Target="https://ru.wikipedia.org/wiki/%D0%A2%D0%B0%D0%B3%D0%B0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8%D1%83%D0%B1%D0%B0" TargetMode="External"/><Relationship Id="rId11" Type="http://schemas.openxmlformats.org/officeDocument/2006/relationships/hyperlink" Target="https://ru.wikipedia.org/wiki/%D0%9A%D0%BE%D1%80%D0%BE%D0%B1" TargetMode="External"/><Relationship Id="rId5" Type="http://schemas.openxmlformats.org/officeDocument/2006/relationships/hyperlink" Target="https://ru.wikipedia.org/wiki/%D0%A2%D0%B5%D1%80%D0%BB%D0%B8%D0%BA" TargetMode="External"/><Relationship Id="rId15" Type="http://schemas.openxmlformats.org/officeDocument/2006/relationships/hyperlink" Target="https://ru.wikipedia.org/wiki/%D0%9B%D0%BE%D0%B6%D0%BA%D0%B0" TargetMode="External"/><Relationship Id="rId10" Type="http://schemas.openxmlformats.org/officeDocument/2006/relationships/hyperlink" Target="https://ru.wikipedia.org/wiki/%D0%9C%D0%BE%D0%BD%D0%B8%D1%81%D1%82%D0%BE" TargetMode="External"/><Relationship Id="rId19" Type="http://schemas.openxmlformats.org/officeDocument/2006/relationships/hyperlink" Target="https://ru.wikipedia.org/wiki/%D0%9A%D0%BE%D1%82%D0%B5%D0%BB" TargetMode="External"/><Relationship Id="rId4" Type="http://schemas.openxmlformats.org/officeDocument/2006/relationships/hyperlink" Target="https://ru.wikipedia.org/wiki/%D0%A1%D0%B0%D1%80%D0%B0%D1%84%D0%B0%D0%BD" TargetMode="External"/><Relationship Id="rId9" Type="http://schemas.openxmlformats.org/officeDocument/2006/relationships/hyperlink" Target="https://ru.wikipedia.org/wiki/%D0%A3%D0%B1%D1%80%D1%83%D1%81_(%D0%B3%D0%BE%D0%BB%D0%BE%D0%B2%D0%BD%D0%BE%D0%B9_%D1%83%D0%B1%D0%BE%D1%80)" TargetMode="External"/><Relationship Id="rId14" Type="http://schemas.openxmlformats.org/officeDocument/2006/relationships/hyperlink" Target="https://ru.wikipedia.org/w/index.php?title=%D0%91%D0%BB%D1%8E%D0%B4%D0%B0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7929618" cy="61436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отечественной теории и практики образования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древнейших времен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1917 года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 – укрепление централизованного государства. </a:t>
            </a:r>
          </a:p>
          <a:p>
            <a:pPr>
              <a:buNone/>
            </a:pP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Получение образования: </a:t>
            </a:r>
          </a:p>
          <a:p>
            <a:pPr>
              <a:buNone/>
            </a:pP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через открытие учебных заведений (училищ, академий); 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через специальное обучение при церквях и монастырях; 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через профессиональное обучение; 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 через семейное и индивидуальное обучение 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eter_der-Grosse_18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3429000" cy="4597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43372" y="500042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век – усиление роли государства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образовательном процессе.</a:t>
            </a:r>
          </a:p>
          <a:p>
            <a:pPr algn="just">
              <a:tabLst>
                <a:tab pos="2514600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Сословное</a:t>
            </a:r>
          </a:p>
          <a:p>
            <a:pPr algn="just">
              <a:tabLst>
                <a:tab pos="2514600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ikhail_Lomonosov_(175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0573"/>
            <a:ext cx="4500594" cy="62288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2976" y="107154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572132" y="357166"/>
            <a:ext cx="2928958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Михаи́л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Васи́льевич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Ломоно́сов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3" tooltip="19 ноября"/>
              </a:rPr>
              <a:t>[19] ноября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4" tooltip="1711 год"/>
              </a:rPr>
              <a:t>1711</a:t>
            </a:r>
            <a:r>
              <a:rPr lang="en-US" sz="2000" baseline="30000" dirty="0" smtClean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деревня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Мишанинская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(ныне 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5" tooltip="Ломоносово (Архангельская область)"/>
              </a:rPr>
              <a:t>Ломоносово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),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6" tooltip="Архангелогородская губерния"/>
              </a:rPr>
              <a:t>Архангелогородская губерния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7" tooltip="Русское царство"/>
              </a:rPr>
              <a:t>Русское царство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—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8" tooltip="15 апреля"/>
              </a:rPr>
              <a:t>[15] апреля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9" tooltip="1765 год"/>
              </a:rPr>
              <a:t>1765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10" tooltip="Санкт-Петербург"/>
              </a:rPr>
              <a:t>Санкт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10" tooltip="Санкт-Петербург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10" tooltip="Санкт-Петербург"/>
              </a:rPr>
              <a:t>Петербург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11" tooltip="Российская империя"/>
              </a:rPr>
              <a:t>Российская империя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) — первый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12" tooltip="Русские"/>
              </a:rPr>
              <a:t>русский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13" tooltip="Учёный"/>
              </a:rPr>
              <a:t>учёный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14" tooltip="Естествознание"/>
              </a:rPr>
              <a:t>естествоиспытатель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B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мирового значения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7572428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воспитания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— формирование человека-патриота, главными качествами которого должны быть высокая нравственность, любовь к науке, знаниям, трудолюбие, бескорыстное служение родине.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Качества нравственно воспитанного человека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патриотизм, милосердие, трудолюбие.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Пороки нравственности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леность, скупость, малодушие, лукавство, злоба, лицемерие, упрямство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самохвальство…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0px-Betskoy_Ivan_Ivano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3048000" cy="3771900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И.И.Бецкой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14 февраля"/>
              </a:rPr>
              <a:t>[14] февраля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1704,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Стокгольм"/>
              </a:rPr>
              <a:t>Стокгольм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31 августа 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10 сентября"/>
              </a:rPr>
              <a:t>10 сентября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1795 год"/>
              </a:rPr>
              <a:t>1795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tooltip="Санкт-Петербург"/>
              </a:rPr>
              <a:t>Санкт-Петербург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— видный деятель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русского 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личный секретарь императрицы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tooltip="Екатерина II"/>
              </a:rPr>
              <a:t>Екатерины 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(1762—1779), президент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0" tooltip="Императорская Академия художеств"/>
              </a:rPr>
              <a:t>Императорской Академии художеств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(1763—1795), инициатор создания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1" tooltip="Смольный институт благородных девиц"/>
              </a:rPr>
              <a:t>Смольного института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2" tooltip="Воспитательный дом в Москве"/>
              </a:rPr>
              <a:t>Воспитательного дома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Возглавлял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3" tooltip="Комиссия о каменном строении Санкт-Петербурга и Москвы"/>
              </a:rPr>
              <a:t>комиссию по каменному строению в Санкт-Петербурге </a:t>
            </a:r>
            <a:r>
              <a:rPr lang="ru-RU" dirty="0" smtClean="0">
                <a:solidFill>
                  <a:srgbClr val="002060"/>
                </a:solidFill>
                <a:hlinkClick r:id="rId13" tooltip="Комиссия о каменном строении Санкт-Петербурга и Москвы"/>
              </a:rPr>
              <a:t>и Москве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3429000"/>
            <a:ext cx="5089547" cy="25447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ГУ</a:t>
            </a:r>
            <a:endParaRPr lang="ru-RU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30645"/>
            <a:ext cx="2928958" cy="2845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3643314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МГУ им. М.В. Ломоносова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1755 г. – год открытия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0px-Iankovc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22" y="0"/>
            <a:ext cx="3864635" cy="46182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496" y="357166"/>
            <a:ext cx="4714908" cy="4286281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Ф.И. Янкович</a:t>
            </a:r>
            <a:endParaRPr lang="ru-RU" sz="2800" dirty="0" smtClean="0"/>
          </a:p>
          <a:p>
            <a:r>
              <a:rPr lang="ru-RU" sz="2800" dirty="0" smtClean="0"/>
              <a:t>(1741—1814) — </a:t>
            </a:r>
            <a:r>
              <a:rPr lang="ru-RU" sz="2800" dirty="0" smtClean="0">
                <a:hlinkClick r:id="rId3" tooltip="Сербы"/>
              </a:rPr>
              <a:t>сербский</a:t>
            </a:r>
            <a:r>
              <a:rPr lang="ru-RU" sz="2800" dirty="0" smtClean="0"/>
              <a:t> и российский педагог, член </a:t>
            </a:r>
            <a:r>
              <a:rPr lang="ru-RU" sz="2800" dirty="0" smtClean="0">
                <a:hlinkClick r:id="rId4" tooltip="Академия Российская"/>
              </a:rPr>
              <a:t>Российской Академии</a:t>
            </a:r>
            <a:r>
              <a:rPr lang="ru-RU" sz="2800" dirty="0" smtClean="0"/>
              <a:t> (с 1783 года). Являлся разработчиком и активным участником реформ образования в </a:t>
            </a:r>
            <a:r>
              <a:rPr lang="ru-RU" sz="2800" dirty="0" smtClean="0">
                <a:hlinkClick r:id="rId5" tooltip="Австрийская империя"/>
              </a:rPr>
              <a:t>Австрийской</a:t>
            </a:r>
            <a:r>
              <a:rPr lang="ru-RU" sz="2800" dirty="0" smtClean="0"/>
              <a:t> и </a:t>
            </a:r>
            <a:r>
              <a:rPr lang="ru-RU" sz="2800" dirty="0" smtClean="0">
                <a:hlinkClick r:id="rId6" tooltip="Российская империя"/>
              </a:rPr>
              <a:t>Российской империях</a:t>
            </a:r>
            <a:r>
              <a:rPr lang="ru-RU" sz="2800" dirty="0" smtClean="0"/>
              <a:t> во второй половине </a:t>
            </a:r>
            <a:r>
              <a:rPr lang="ru-RU" sz="2800" dirty="0" smtClean="0">
                <a:hlinkClick r:id="rId7" tooltip="XVIII век"/>
              </a:rPr>
              <a:t>XVIII века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an-170413-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0"/>
            <a:ext cx="57864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70413-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0"/>
            <a:ext cx="7358114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Nikolay_pirog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0"/>
            <a:ext cx="2251585" cy="29346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1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1823-1870)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3571876"/>
            <a:ext cx="158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Н.И. Пирогов </a:t>
            </a:r>
            <a:endParaRPr lang="ru-RU" dirty="0"/>
          </a:p>
        </p:txBody>
      </p:sp>
      <p:pic>
        <p:nvPicPr>
          <p:cNvPr id="7" name="Рисунок 6" descr="Konstantin_Dmitrievich_Ushinskii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2921000" cy="435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500034" y="4500570"/>
            <a:ext cx="195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К.Д.Ушинский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F_Kaptere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885440"/>
            <a:ext cx="3000396" cy="3840507"/>
          </a:xfrm>
          <a:prstGeom prst="rect">
            <a:avLst/>
          </a:prstGeom>
        </p:spPr>
      </p:pic>
      <p:pic>
        <p:nvPicPr>
          <p:cNvPr id="10" name="Рисунок 9" descr="L.N.Tolstoy_Prokudin-Gorsk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642918"/>
            <a:ext cx="2441448" cy="34564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3504" y="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Н.И. Пирогов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(1810-1881)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4214818"/>
            <a:ext cx="1472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Л.Н. Толстой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(1828-1910)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6072206"/>
            <a:ext cx="2143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П.Ф.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Каптерев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(1849-1922)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Периодизация педагогического процесса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 П.Ф.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Каптереву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Церковная педагогика до Петра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 педагогика – до 1861 г.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 развития общественной педагогики (1861-1917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70413-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0"/>
            <a:ext cx="70723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70413-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6143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00042"/>
            <a:ext cx="8358246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Разработка проблем образования</a:t>
            </a:r>
          </a:p>
          <a:p>
            <a:pPr algn="ctr">
              <a:lnSpc>
                <a:spcPct val="150000"/>
              </a:lnSpc>
            </a:pP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русской педагогике </a:t>
            </a:r>
          </a:p>
          <a:p>
            <a:pPr algn="ctr">
              <a:lnSpc>
                <a:spcPct val="150000"/>
              </a:lnSpc>
            </a:pP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второй половины Х</a:t>
            </a:r>
            <a:r>
              <a:rPr lang="en-US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Х- начала ХХ веков</a:t>
            </a:r>
          </a:p>
          <a:p>
            <a:pPr algn="ctr">
              <a:lnSpc>
                <a:spcPct val="150000"/>
              </a:lnSpc>
            </a:pPr>
            <a:endParaRPr lang="ru-RU" sz="3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15304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 общественной педагогики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86050" y="4000504"/>
            <a:ext cx="1571636" cy="50006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Н.Ф.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Бунаков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(1837-1904)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50px-Korf_Nikolay_Alexandro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1571612"/>
            <a:ext cx="2143140" cy="2888180"/>
          </a:xfrm>
          <a:prstGeom prst="rect">
            <a:avLst/>
          </a:prstGeom>
        </p:spPr>
      </p:pic>
      <p:pic>
        <p:nvPicPr>
          <p:cNvPr id="6" name="Рисунок 5" descr="Русский_педагог_Бунаков_Н.Ф.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285860"/>
            <a:ext cx="2214578" cy="2500331"/>
          </a:xfrm>
          <a:prstGeom prst="rect">
            <a:avLst/>
          </a:prstGeom>
        </p:spPr>
      </p:pic>
      <p:pic>
        <p:nvPicPr>
          <p:cNvPr id="7" name="Рисунок 6" descr="Vasily_Porfirievich_Vakhter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000240"/>
            <a:ext cx="2357454" cy="2643206"/>
          </a:xfrm>
          <a:prstGeom prst="rect">
            <a:avLst/>
          </a:prstGeom>
        </p:spPr>
      </p:pic>
      <p:pic>
        <p:nvPicPr>
          <p:cNvPr id="8" name="Рисунок 7" descr="200px-Портрет_Рачинского_работы_Богданова-Бельског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1928802"/>
            <a:ext cx="1857388" cy="2004466"/>
          </a:xfrm>
          <a:prstGeom prst="rect">
            <a:avLst/>
          </a:prstGeom>
        </p:spPr>
      </p:pic>
      <p:pic>
        <p:nvPicPr>
          <p:cNvPr id="9" name="Рисунок 8" descr="Vodovozov,_Vasilij_Ivanovi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3857628"/>
            <a:ext cx="2357454" cy="2428868"/>
          </a:xfrm>
          <a:prstGeom prst="rect">
            <a:avLst/>
          </a:prstGeom>
        </p:spPr>
      </p:pic>
      <p:pic>
        <p:nvPicPr>
          <p:cNvPr id="10" name="Рисунок 9" descr="200px-VJa_Stojun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4429132"/>
            <a:ext cx="2428892" cy="24288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500571"/>
            <a:ext cx="142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Н.А. Корф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(1834-1883)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600076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Стоюнин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(1826-1888)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128586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С.А. Рачинский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(1833-1902)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702" y="6215082"/>
            <a:ext cx="2500298" cy="64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В.И. Водовозов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(1825-1886)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1357298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В.П. Вахтеров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(1853-1924)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n-170413-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62151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70413-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0"/>
            <a:ext cx="54095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58404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988 г. – принятие христианства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Приоритет нравственного развития над др.,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том числе интеллектуального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11-12 века – распространение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граммотности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(приостанавливается во времена татаро-монгольского нашествия)</a:t>
            </a: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Х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основа образования – забота о душе и нравственном здоровье</a:t>
            </a:r>
          </a:p>
        </p:txBody>
      </p:sp>
      <p:pic>
        <p:nvPicPr>
          <p:cNvPr id="4" name="Рисунок 3" descr="220px-Vladimir_I_of_Ki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285728"/>
            <a:ext cx="1285884" cy="167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357166"/>
            <a:ext cx="2471726" cy="6215106"/>
          </a:xfrm>
        </p:spPr>
        <p:txBody>
          <a:bodyPr>
            <a:noAutofit/>
          </a:bodyPr>
          <a:lstStyle/>
          <a:p>
            <a:pPr marL="168275" algn="just">
              <a:tabLst>
                <a:tab pos="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Иван Федоров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Фёдорович, Москвитин)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(около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1520 год"/>
              </a:rPr>
              <a:t>1520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Великое княжество Московское"/>
              </a:rPr>
              <a:t>Великое княжество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Великое княжество Московское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Великое княжество Московское"/>
              </a:rPr>
              <a:t>Московское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15 декабря"/>
              </a:rPr>
              <a:t>[15] декабря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1583 год"/>
              </a:rPr>
              <a:t>1583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Львов"/>
              </a:rPr>
              <a:t>Львов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Русское воеводство"/>
              </a:rPr>
              <a:t>Русское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Русское воеводство"/>
              </a:rPr>
              <a:t>воеводство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Речь Посполитая"/>
              </a:rPr>
              <a:t>Речь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Речь Посполитая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Речь Посполитая"/>
              </a:rPr>
              <a:t>Посполитая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— один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 первых русских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tooltip="Книгопечатание"/>
              </a:rPr>
              <a:t>книгопечатников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 традиции часто называется «первым русским книгопечатником». Иван Фёдоров — издатель первой точно датированной печатной книги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tooltip="Апостол (книга, 1564)"/>
              </a:rPr>
              <a:t>Апостол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в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tooltip="Русское царство"/>
              </a:rPr>
              <a:t>Русском царстве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также основатель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tooltip="Острожская типография"/>
              </a:rPr>
              <a:t>типографии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tooltip="Русское воеводство"/>
              </a:rPr>
              <a:t>Русском воеводстве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tooltip="Речь Посполитая"/>
              </a:rPr>
              <a:t>Речи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8" tooltip="Речь Посполитая"/>
              </a:rPr>
              <a:t>Посполитой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ван_Федоров_Томашевич_1904.jpg"/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571472" y="0"/>
            <a:ext cx="5312997" cy="6108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0px-1000_Kirill_i_Mef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2286000" cy="3602050"/>
          </a:xfrm>
          <a:prstGeom prst="rect">
            <a:avLst/>
          </a:prstGeom>
        </p:spPr>
      </p:pic>
      <p:pic>
        <p:nvPicPr>
          <p:cNvPr id="3" name="Рисунок 2" descr="220px-MAntokolsky_Nes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357298"/>
            <a:ext cx="2794000" cy="3721100"/>
          </a:xfrm>
          <a:prstGeom prst="rect">
            <a:avLst/>
          </a:prstGeom>
        </p:spPr>
      </p:pic>
      <p:pic>
        <p:nvPicPr>
          <p:cNvPr id="4" name="Рисунок 3" descr="220px-Instruction_of_Vladimir_II_Monomakh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714752"/>
            <a:ext cx="2011680" cy="256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85721" y="5643578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Памятники письменной литературы: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религиозной, семейной, педагогической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857232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20px-Instruction_of_Vladimir_II_Monomakh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540" y="3867152"/>
            <a:ext cx="2011680" cy="256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572428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Домостро́й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(полное название —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Книга, называемая «Домострой», содержащая в себе полезные сведения, поучения и наставления всякому христианину — мужу, и жене, и детям, и слугам,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 служанкам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— памятник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русской литературы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tooltip="XVI век"/>
              </a:rPr>
              <a:t>XVI века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являющийся сборником правил, советов и наставлений по всем направлениям жизни человека и семьи, включая общественные, семейные, хозяйственные и религиозные вопросы.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7286676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организации семьи («Как жить с женами и с детьми и с домочадцами»)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Домострой призывает, чтобы все члены семьи были «сыты и одеты» и наставлены 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Страх Божий"/>
              </a:rPr>
              <a:t>Страхе Божьем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Каждый член семьи должен иметь свои обязанности: муж - работать и добывать пропитание, жена - управлять домашним хозяйством и надзирать за слугами, дети (даже взрослые) - во всем подчиняться родителям. Жене предписывается быть доброй, трудолюбивой и молчаливой. Плохо, если жена блудит, бражничает, клевещет и общается с волхвами. Супруги должны советоваться друг с другом в деле управления хозяйством. Детей предписывается воспитывать (в том числе с помощью физического воздействия — «не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ослабляи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бия младенца»), дочерей учить рукоделию, а сынов — каждый своему мастерству. Дочерям с детства рекомендуется собирать приданое из тканей, одежд и посуды. Родителей необходимо почитать и во всем слушаться, в противном случае детям грозит отлучение от церкви и гибель "лютою смертью от гражданской казни".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215238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соблюдении вещей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Следует иметь нарядную рубашку 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Сапоги"/>
              </a:rPr>
              <a:t>сапоги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надеваются в хорошую погоду, в праздники или для хороших людей. Рабочую одежду следует отделять от праздничной. Одежду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Кафтан"/>
              </a:rPr>
              <a:t>кафтаны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Сарафан"/>
              </a:rPr>
              <a:t>сарафаны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Терлик"/>
              </a:rPr>
              <a:t>терлики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Шуба"/>
              </a:rPr>
              <a:t>шубы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следует держать в чистоте, при необходимости высушивать, чистить и уложить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Сундук"/>
              </a:rPr>
              <a:t>сундук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Также следует держать в чистоте («чистенько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Скатерть"/>
              </a:rPr>
              <a:t>скатерть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tooltip="Убрус (головной убор)"/>
              </a:rPr>
              <a:t>убрусы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платки («ширинки»), полотенца и постели. Женские украшения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0" tooltip="Монисто"/>
              </a:rPr>
              <a:t>монисто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лучше и вовсе держать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Сундук"/>
              </a:rPr>
              <a:t>сундуках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1" tooltip="Короб"/>
              </a:rPr>
              <a:t>коробах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под замком, а ключи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2" tooltip="Ларец"/>
              </a:rPr>
              <a:t>ларце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Из посуды упомянуты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3" tooltip="Братина"/>
              </a:rPr>
              <a:t>братина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4" tooltip="Блюда (страница отсутствует)"/>
              </a:rPr>
              <a:t>блюда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5" tooltip="Ложка"/>
              </a:rPr>
              <a:t>ложка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6" tooltip="Ковш"/>
              </a:rPr>
              <a:t>ковш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7" tooltip="Корыто"/>
              </a:rPr>
              <a:t>корыто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8" tooltip="Сковорода"/>
              </a:rPr>
              <a:t>сковорода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9" tooltip="Котел"/>
              </a:rPr>
              <a:t>котел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0" tooltip="Таган"/>
              </a:rPr>
              <a:t>таганы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квашня, сито, решето. Посуда должна быть накрыта.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300px-Ryabushkin_merchant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715172" cy="640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259</TotalTime>
  <Words>317</Words>
  <Application>Microsoft Office PowerPoint</Application>
  <PresentationFormat>Экран (4:3)</PresentationFormat>
  <Paragraphs>102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Иван Федоров также Фёдорович, Москвитин) (около 1520, Великое княжество Московское — [15] декабря 1583, Львов, Русское воеводство,Речь Посполитая) — один из  первых русских книгопечатников. По традиции часто называется «первым русским книгопечатником». Иван Фёдоров — издатель первой точно датированной печатной книги «Апостол» в Русском царстве, а также основатель типографии в Русском воеводстве Речи Посполитой.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Период общественной педагогики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54</cp:revision>
  <dcterms:created xsi:type="dcterms:W3CDTF">2017-03-19T18:11:39Z</dcterms:created>
  <dcterms:modified xsi:type="dcterms:W3CDTF">2019-11-01T13:12:14Z</dcterms:modified>
</cp:coreProperties>
</file>