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3" r:id="rId4"/>
    <p:sldId id="264" r:id="rId5"/>
    <p:sldId id="266" r:id="rId6"/>
    <p:sldId id="271" r:id="rId7"/>
    <p:sldId id="260" r:id="rId8"/>
    <p:sldId id="269" r:id="rId9"/>
    <p:sldId id="262" r:id="rId10"/>
    <p:sldId id="265" r:id="rId11"/>
    <p:sldId id="279" r:id="rId12"/>
    <p:sldId id="280" r:id="rId13"/>
    <p:sldId id="281" r:id="rId14"/>
    <p:sldId id="282" r:id="rId15"/>
    <p:sldId id="270" r:id="rId16"/>
    <p:sldId id="261" r:id="rId17"/>
    <p:sldId id="268" r:id="rId18"/>
    <p:sldId id="287" r:id="rId19"/>
    <p:sldId id="288" r:id="rId20"/>
    <p:sldId id="267" r:id="rId21"/>
    <p:sldId id="278" r:id="rId22"/>
    <p:sldId id="272" r:id="rId23"/>
    <p:sldId id="273" r:id="rId24"/>
    <p:sldId id="274" r:id="rId25"/>
    <p:sldId id="275" r:id="rId26"/>
    <p:sldId id="283" r:id="rId27"/>
    <p:sldId id="276" r:id="rId28"/>
    <p:sldId id="284" r:id="rId29"/>
    <p:sldId id="286" r:id="rId30"/>
    <p:sldId id="285" r:id="rId31"/>
    <p:sldId id="27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5E461-2D11-44DD-AB2A-721B860E7887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41D59-4491-4EFF-8A67-736060236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297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Разработка теоретических основ воспитания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советской педагогике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Ведущие принципы в 20-е годы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Связь обучения с жизнью, с производительным трудом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идеи политехнического образования: 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знакомство с основными принципами всех процессов производств  и вооружение элементарными практическими умениями и навыками)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Активность и самостоятельность учащихся в процессе обучения;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Коллективистическая направленность процесса 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ГУСа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(1923/1925 гг.).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Ведущие направления:</a:t>
            </a:r>
            <a:endParaRPr lang="ru-RU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ПРИРОДА;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ТРУД;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ОБЩЕСТВО.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ПОДХОДЫ к комплексному обучению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синтез-обобщение всех приобретаемых знаний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краеведческий;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обществоведческий;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исследовательский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«Исследовательский метод – это путь к знанию через искания, наблюдения и открытия самих детей».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(Б.В. Всесвятский)</a:t>
            </a:r>
          </a:p>
          <a:p>
            <a:pPr marL="0" indent="0">
              <a:buNone/>
            </a:pPr>
            <a:endParaRPr 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Положительные стороны 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исследовательского метода: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пробуждение глубокого интереса к изучению природы;</a:t>
            </a:r>
          </a:p>
          <a:p>
            <a:pPr marL="0" indent="0">
              <a:buFontTx/>
              <a:buChar char="-"/>
            </a:pP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стремление осмыслить изучаемые явления;</a:t>
            </a:r>
            <a:b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стремление применить добытые знания к разрешению теоретических и практических проблем.</a:t>
            </a:r>
            <a:endParaRPr lang="ru-RU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ПРОБЛЕМЫ: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поверхностные знания;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нарушение системности и последовательности усвоения знаний;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переоценка сил учащихся в самостоятельном усвоении материала.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ПИОНЕРСКОЕ ДВИЖЕНИЕ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Прообраз пионерии – скаутское движение</a:t>
            </a:r>
          </a:p>
          <a:p>
            <a:pPr>
              <a:buNone/>
            </a:pPr>
            <a:endParaRPr lang="ru-RU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(романтика, игра, удовлетворение потребности в общении и самовыражении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86766" cy="5715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СОВЕТСКИЕ ПЕДАГОГИ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220px-Blonsky_P_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785795"/>
            <a:ext cx="2500330" cy="3500462"/>
          </a:xfrm>
        </p:spPr>
      </p:pic>
      <p:pic>
        <p:nvPicPr>
          <p:cNvPr id="5" name="Рисунок 4" descr="Шацкий,_Станислав_Теофилович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714356"/>
            <a:ext cx="2786083" cy="3000396"/>
          </a:xfrm>
          <a:prstGeom prst="rect">
            <a:avLst/>
          </a:prstGeom>
        </p:spPr>
      </p:pic>
      <p:pic>
        <p:nvPicPr>
          <p:cNvPr id="6" name="Рисунок 5" descr="Makarenk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785794"/>
            <a:ext cx="2786082" cy="2786082"/>
          </a:xfrm>
          <a:prstGeom prst="rect">
            <a:avLst/>
          </a:prstGeom>
        </p:spPr>
      </p:pic>
      <p:pic>
        <p:nvPicPr>
          <p:cNvPr id="7" name="Рисунок 6" descr="Suhomlinskiy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4810" y="3806479"/>
            <a:ext cx="4643470" cy="30515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28926" y="3929066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П.П. </a:t>
            </a:r>
            <a:r>
              <a:rPr lang="ru-RU" dirty="0" err="1" smtClean="0"/>
              <a:t>Блонский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450057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С.Т. </a:t>
            </a:r>
            <a:r>
              <a:rPr lang="ru-RU" dirty="0" err="1" smtClean="0"/>
              <a:t>Шацкий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16" y="500042"/>
            <a:ext cx="1719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А.С. Макаренко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42910" y="6286520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В.А. Сухомлинский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Павел Петрович </a:t>
            </a:r>
            <a:r>
              <a:rPr lang="ru-RU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Блонский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(1884-1941)</a:t>
            </a:r>
          </a:p>
          <a:p>
            <a:pPr>
              <a:buNone/>
            </a:pP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 и методы новой народной школы) (1917).</a:t>
            </a:r>
          </a:p>
          <a:p>
            <a:pPr>
              <a:buNone/>
            </a:pPr>
            <a:endParaRPr lang="ru-RU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Станислав Теофилович </a:t>
            </a:r>
            <a:r>
              <a:rPr lang="ru-RU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Шацкий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(1878-1934).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Проблемы: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Непрерывный педагогический процесс.  </a:t>
            </a:r>
          </a:p>
          <a:p>
            <a:pPr marL="95250" indent="-9525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Взаимодействие школы и среды в воспитании нового поколения, социализация.</a:t>
            </a:r>
          </a:p>
          <a:p>
            <a:pPr marL="95250" indent="-9525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Организация и методика внеурочных (клубных) занятий, роль игры в этом процессе.</a:t>
            </a:r>
          </a:p>
          <a:p>
            <a:pPr marL="95250" indent="-9525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Работа опытно-экспериментальных учреждений и др.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А.С. Макаренко (1888 -1939)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«Сталин в педагогике или удивительный Человечище»?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А.С. Макаренко удалось спасти от деградации около 3 000 детей.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Труд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являлся в педагогической системе </a:t>
            </a:r>
          </a:p>
          <a:p>
            <a:pPr marL="95250" indent="-95250"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А.С. Макаренко тем стержнем, вокруг которого строилась учебная, клубная, спортивная и другая работа.</a:t>
            </a:r>
            <a:endParaRPr lang="ru-RU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В.А. Сухомлинский (1918-1970)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«Сердце отдаю детям»;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«Идти вперед»; «Мудрая власть коллектива», «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Павлышская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средняя школа» и др.</a:t>
            </a:r>
          </a:p>
          <a:p>
            <a:pPr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богатство духовной жизни, полнота интересов, взаимный обмен духовными богатствами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..», а не структура коллектива является его основой.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7"/>
            <a:ext cx="7772400" cy="10715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Понятия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15304" cy="457203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Марксистко-ленинская методология,</a:t>
            </a:r>
          </a:p>
          <a:p>
            <a:pPr algn="just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лассовый характер воспитания,</a:t>
            </a:r>
          </a:p>
          <a:p>
            <a:pPr algn="just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оммунистическое воспитание,</a:t>
            </a:r>
          </a:p>
          <a:p>
            <a:pPr algn="just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олитехническое образование, </a:t>
            </a:r>
          </a:p>
          <a:p>
            <a:pPr algn="just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оллективистическая педагогика,</a:t>
            </a:r>
          </a:p>
          <a:p>
            <a:pPr algn="just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ультурная революция,</a:t>
            </a:r>
          </a:p>
          <a:p>
            <a:pPr algn="just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трудовая школа,</a:t>
            </a:r>
          </a:p>
          <a:p>
            <a:pPr algn="just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демократизация,</a:t>
            </a:r>
          </a:p>
          <a:p>
            <a:pPr algn="just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комплексные программы,</a:t>
            </a:r>
          </a:p>
          <a:p>
            <a:pPr algn="just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педология</a:t>
            </a:r>
          </a:p>
          <a:p>
            <a:pPr algn="just"/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186766" cy="591187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30-е годы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 c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ъезд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ЦК ВКП(б)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Достигнуты успехи в ликвидации безграмотности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1931г. 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 начальной и средней школе»;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1932 г. «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 учебных программах  и режиме в начальной и средней школах»;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1934 г. «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структуре начальной и средней школы»;</a:t>
            </a:r>
            <a:b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1936 г.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 педологических извращениях в системе </a:t>
            </a:r>
            <a:r>
              <a:rPr lang="ru-RU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Наркомпросов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30-ые годы ХХ века	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социоцентристкое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понимание воспитания: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целенаправленный процесс формирования личности, нужной и полезной для данного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общества;</a:t>
            </a:r>
          </a:p>
          <a:p>
            <a:pPr marL="0" indent="0">
              <a:buFontTx/>
              <a:buChar char="-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авторитарный подход;</a:t>
            </a:r>
          </a:p>
          <a:p>
            <a:pPr marL="0" indent="0">
              <a:buFontTx/>
              <a:buChar char="-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из поля зрения педагогов исчезает проблема роли саморазвития в целостном педагогическом процессе. </a:t>
            </a:r>
          </a:p>
          <a:p>
            <a:pPr marL="0" indent="0"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40-е годы – условия военного режима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5250" indent="-95250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Усилилось внимание к вопросам воспитания советского патриотизма, военно-физической подготовке;</a:t>
            </a:r>
          </a:p>
          <a:p>
            <a:pPr marL="95250" indent="-95250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школьники активно вовлекаются в трудовую и общественно-полезную деятельность.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50-е годы – 1970 год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ХХ съезд КПСС – разоблачен культ личности Сталина.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1958 г. 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«Об укреплении связи школы с  жизнью и о дальнейшем развитии системы народного образования в СССР».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Подготовка подрастающего поколения к труду.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60-е годы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Одиннадцатилетняя школа с производительным трудом.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Обязательное восьмилетнее образование.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Активная разработка дидактических проблем.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Проблема развивающего обучения (М.А. Данилов; Л.В.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Занков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1966 г. - дальнейшая реорганизация школы, десятилетняя школа.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70-е годы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1970 г.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Устав средней общеобразовательной школы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1972 г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Постановление « О завершении перехода ко всеобщему среднему образованию молодежи и дальнейшем развитии общеобразовательной школы».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1977 г.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 О дальнейшем совершенствовании обучения, воспитании учащихся общеобразовательных школ и подготовки их к труду»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70-е годы ХХ века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повышается вес полных средних школ;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школы полного дня и школы-комплексы;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создание УПК.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Негативные процессы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формальный характер обучения, процентомания;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снижение престижа образования. </a:t>
            </a:r>
          </a:p>
          <a:p>
            <a:pPr marL="95250" indent="-9525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Авторитарные подходы выявили свою несостоятельность.</a:t>
            </a:r>
          </a:p>
          <a:p>
            <a:pPr>
              <a:buFontTx/>
              <a:buChar char="-"/>
            </a:pP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80-е годы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1984 г.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реформы общеобразовательной и профессиональной школы»: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Значение:</a:t>
            </a:r>
          </a:p>
          <a:p>
            <a:pPr marL="0" indent="0"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усиление профессиональной и технической подготовки;</a:t>
            </a:r>
          </a:p>
          <a:p>
            <a:pPr marL="0" indent="0"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усиление ответственности школьников за результаты своего учебного труда.</a:t>
            </a:r>
          </a:p>
          <a:p>
            <a:pPr marL="0" indent="0"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 -НОВАТОРЫ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Ш.А.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Амонашвили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И.П. Волков, Е.Н. Ильин, 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В.А.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Караковский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С.Н.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Лысенкова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В.Ф. Шаталов,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М.П. Щетинин и др.</a:t>
            </a:r>
          </a:p>
          <a:p>
            <a:pPr marL="0" indent="0">
              <a:buNone/>
            </a:pP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Гуманистическая направленность идей, уважение к личности ребенка, богатство и оригинальность методических приемов, обращение к творческой сути педагогической профессии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Идеи и принципы педагогики сотрудничества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Процесс демократизации.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Развития личности.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Содержания личности.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Способности творческие и исполнительские.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Зона ближайшего развития.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Детская половина дня.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Идея ответственности.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Идея самоуважения.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Идея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Идея уникальности личности.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Диалог.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 как средство демократизации.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Идея выбора.</a:t>
            </a:r>
          </a:p>
          <a:p>
            <a:pPr marL="514350" indent="-514350">
              <a:buNone/>
            </a:pP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ГУС - государственный ученый совет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Наркомпрос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- народный комитет по просвещению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ЦК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ВКПб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	Центральный Комитет Всероссийской коммунистической партии (большевиков)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ШКМ – школы крестьянской молодежи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ФЗУ - 	школа фабрично-заводского ученичества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ФЗС – фабрично-заводская семилетка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ШРМ – школа рабочей молодежи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ОПУ - опытно-показательные учреждения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Рабфаки – рабочие факультеты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ru-RU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1988 год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Съезд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работников народного образования:</a:t>
            </a:r>
          </a:p>
          <a:p>
            <a:pPr marL="95250" indent="-9525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направление на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гуманизацию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демократизацию школы, на качественно новый уровень.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90-е годы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1992 г.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 «Об образовании»: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образование как сфера культуры;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гуманистическая направленность образования, приоритет общечеловеческих ценностей, жизни и здоровья человека, свободного развития личности;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воспитание гражданственности и любви к Родине;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природосообразность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культуросообразность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образования;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гармонизация потребностей личности и общества в образовании;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диалог эпох и культур, диалог субъектов образовательного процесса;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гибкость, вариативность структуры образования;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нацеленность образовательного процесса на творческую самореализацию учащихся и педагогов.</a:t>
            </a:r>
          </a:p>
          <a:p>
            <a:pPr>
              <a:buFontTx/>
              <a:buChar char="-"/>
            </a:pP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Этапы развития советского образования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20-е годы 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(десятилетие педагогического романтизма)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30-е годы – 1958 г.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50-е годы – 1970 г.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70-е годы до 1984 г.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80-е годы до 1992 г.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186766" cy="576899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1943 – ШРМ</a:t>
            </a: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1944 – Академия наук СССР</a:t>
            </a: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1949 – переход на всеобщее семилетнее образование</a:t>
            </a: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1956 – школа-интернат</a:t>
            </a: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1958 Закон об укреплении связи школы с жизнью…</a:t>
            </a: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60-е гг. реорганизация школы (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10-летняя - в 11-летнюю) </a:t>
            </a:r>
          </a:p>
          <a:p>
            <a:r>
              <a:rPr lang="ru-RU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1970 – принятие Устава средней общеобразовательной школы </a:t>
            </a:r>
            <a:endParaRPr lang="ru-RU" sz="3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20-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 годы ХХ века – годы педагогического романтизма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Субъектный опыт как основа развития и обучения личности;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связь обучения и воспитания со средой;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активные методы обучения;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ставка на развитие индивидуальных способностей личности;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влияние педагогического процесса на интеллектуальную и эмоциональную сферы личности;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демократизация отношений между педагогами и воспитанниками.</a:t>
            </a:r>
          </a:p>
          <a:p>
            <a:pPr>
              <a:buNone/>
            </a:pP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2066" y="5572140"/>
            <a:ext cx="3614734" cy="5715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Anatoliy_Lunacharskiy_19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357166"/>
            <a:ext cx="3500462" cy="4214842"/>
          </a:xfrm>
        </p:spPr>
      </p:pic>
      <p:pic>
        <p:nvPicPr>
          <p:cNvPr id="5" name="Рисунок 4" descr="KrupskayaPhot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1357298"/>
            <a:ext cx="3357586" cy="39290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2910" y="5072074"/>
            <a:ext cx="1957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А.В. Луначарский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1869-1939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0694" y="557214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Н.К. Крупская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1869-1939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1918 г. 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воспитания: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Воспитание человека нового коммунистического общества.</a:t>
            </a:r>
          </a:p>
          <a:p>
            <a:pPr marL="95250" indent="-95250"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Всестороннее и гармоническое развитие личности.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Положения о единой трудовой школе»;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«Основные принципы единой трудовой школы».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(Декларация)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Положение о единой трудовой школе,</a:t>
            </a:r>
          </a:p>
          <a:p>
            <a:pPr>
              <a:buNone/>
            </a:pPr>
            <a:r>
              <a:rPr lang="ru-RU" sz="5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единой трудовой школы  (1918).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Девятилетняя школа </a:t>
            </a:r>
            <a:r>
              <a:rPr lang="ru-RU" sz="4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две ступени):</a:t>
            </a:r>
          </a:p>
          <a:p>
            <a:pPr>
              <a:buNone/>
            </a:pPr>
            <a:endParaRPr lang="ru-RU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lang="ru-RU" sz="3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детей от 8 лет до 13 лет (5лет);</a:t>
            </a: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lang="ru-RU" sz="3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13 до 17 лет (4 года).</a:t>
            </a:r>
          </a:p>
          <a:p>
            <a:pPr marL="514350" indent="-514350">
              <a:buNone/>
            </a:pPr>
            <a:endParaRPr lang="ru-RU" sz="3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4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Семилетка:</a:t>
            </a:r>
          </a:p>
          <a:p>
            <a:pPr marL="514350" indent="-514350"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70000"/>
              </a:lnSpc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4 года обучения (ФЗУ) 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3 года обучения</a:t>
            </a:r>
          </a:p>
          <a:p>
            <a:pPr marL="514350" indent="-514350">
              <a:buNone/>
            </a:pP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70000"/>
              </a:lnSpc>
              <a:buNone/>
            </a:pPr>
            <a:r>
              <a:rPr lang="ru-RU" sz="4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 1925 г. </a:t>
            </a:r>
            <a:r>
              <a:rPr lang="ru-RU" sz="3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ФЗС, ШКМ, 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ru-RU" sz="4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1920 г. – рабфаки, ОПУ.</a:t>
            </a:r>
          </a:p>
          <a:p>
            <a:pPr marL="514350" indent="-514350">
              <a:buAutoNum type="arabicPeriod"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1151</Words>
  <Application>Microsoft Office PowerPoint</Application>
  <PresentationFormat>Экран (4:3)</PresentationFormat>
  <Paragraphs>206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Разработка теоретических основ воспитания  в советской педагогике</vt:lpstr>
      <vt:lpstr>Понятия</vt:lpstr>
      <vt:lpstr>Слайд 3</vt:lpstr>
      <vt:lpstr>Этапы развития советского образования</vt:lpstr>
      <vt:lpstr>Слайд 5</vt:lpstr>
      <vt:lpstr>20-е годы ХХ века – годы педагогического романтизма</vt:lpstr>
      <vt:lpstr>Слайд 7</vt:lpstr>
      <vt:lpstr>Слайд 8</vt:lpstr>
      <vt:lpstr>Слайд 9</vt:lpstr>
      <vt:lpstr>Ведущие принципы в 20-е годы</vt:lpstr>
      <vt:lpstr>Программы ГУСа (1923/1925 гг.). Ведущие направления:</vt:lpstr>
      <vt:lpstr>ПОДХОДЫ к комплексному обучению (синтез-обобщение всех приобретаемых знаний):</vt:lpstr>
      <vt:lpstr>Положительные стороны  исследовательского метода:</vt:lpstr>
      <vt:lpstr>ПРОБЛЕМЫ: </vt:lpstr>
      <vt:lpstr>ПИОНЕРСКОЕ ДВИЖЕНИЕ</vt:lpstr>
      <vt:lpstr>СОВЕТСКИЕ ПЕДАГОГИ</vt:lpstr>
      <vt:lpstr>Слайд 17</vt:lpstr>
      <vt:lpstr>А.С. Макаренко (1888 -1939)</vt:lpstr>
      <vt:lpstr>В.А. Сухомлинский (1918-1970)</vt:lpstr>
      <vt:lpstr>Слайд 20</vt:lpstr>
      <vt:lpstr>30-ые годы ХХ века </vt:lpstr>
      <vt:lpstr>40-е годы – условия военного режима</vt:lpstr>
      <vt:lpstr> 50-е годы – 1970 год</vt:lpstr>
      <vt:lpstr>60-е годы</vt:lpstr>
      <vt:lpstr>70-е годы</vt:lpstr>
      <vt:lpstr>70-е годы ХХ века</vt:lpstr>
      <vt:lpstr>80-е годы</vt:lpstr>
      <vt:lpstr>ПЕДАГОГИ -НОВАТОРЫ</vt:lpstr>
      <vt:lpstr>Идеи и принципы педагогики сотрудничества</vt:lpstr>
      <vt:lpstr>1988 год</vt:lpstr>
      <vt:lpstr>90-е годы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теоретических основ воспитания  в советской педагогики</dc:title>
  <dc:creator>Admin</dc:creator>
  <cp:lastModifiedBy>Admin</cp:lastModifiedBy>
  <cp:revision>67</cp:revision>
  <dcterms:created xsi:type="dcterms:W3CDTF">2017-05-11T04:30:23Z</dcterms:created>
  <dcterms:modified xsi:type="dcterms:W3CDTF">2020-05-24T21:01:56Z</dcterms:modified>
</cp:coreProperties>
</file>