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75" r:id="rId6"/>
    <p:sldId id="276" r:id="rId7"/>
    <p:sldId id="264" r:id="rId8"/>
    <p:sldId id="260" r:id="rId9"/>
    <p:sldId id="261" r:id="rId10"/>
    <p:sldId id="262" r:id="rId11"/>
    <p:sldId id="263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89128" autoAdjust="0"/>
  </p:normalViewPr>
  <p:slideViewPr>
    <p:cSldViewPr snapToGrid="0">
      <p:cViewPr varScale="1">
        <p:scale>
          <a:sx n="63" d="100"/>
          <a:sy n="63" d="100"/>
        </p:scale>
        <p:origin x="16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4326F-6D93-4111-9E0B-57CC3784BDDF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269CAF-1BA4-4778-ABBE-3664B0F7EE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040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A715-3B0A-4695-8714-A32CED688EF8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C2EE-CB6A-4C4A-AF02-A9FAB1D750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017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A715-3B0A-4695-8714-A32CED688EF8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C2EE-CB6A-4C4A-AF02-A9FAB1D750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39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A715-3B0A-4695-8714-A32CED688EF8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C2EE-CB6A-4C4A-AF02-A9FAB1D750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113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A715-3B0A-4695-8714-A32CED688EF8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C2EE-CB6A-4C4A-AF02-A9FAB1D750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487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A715-3B0A-4695-8714-A32CED688EF8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C2EE-CB6A-4C4A-AF02-A9FAB1D750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742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A715-3B0A-4695-8714-A32CED688EF8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C2EE-CB6A-4C4A-AF02-A9FAB1D750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080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A715-3B0A-4695-8714-A32CED688EF8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C2EE-CB6A-4C4A-AF02-A9FAB1D750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822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A715-3B0A-4695-8714-A32CED688EF8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C2EE-CB6A-4C4A-AF02-A9FAB1D750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646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A715-3B0A-4695-8714-A32CED688EF8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C2EE-CB6A-4C4A-AF02-A9FAB1D750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428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A715-3B0A-4695-8714-A32CED688EF8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C2EE-CB6A-4C4A-AF02-A9FAB1D750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960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A715-3B0A-4695-8714-A32CED688EF8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C2EE-CB6A-4C4A-AF02-A9FAB1D750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4521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CA715-3B0A-4695-8714-A32CED688EF8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0C2EE-CB6A-4C4A-AF02-A9FAB1D750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563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randars.ru/college/sociologiya/semya.html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randars.ru/college/sociologiya/malaya-socialnaya-gruppa.html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5280" y="289560"/>
            <a:ext cx="838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5A369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Семья"/>
              </a:rPr>
              <a:t>Семья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это основанное на браке и кровном родстве объединение людей, связанное общностью быта и взаимной моральной ответственностью. Первоначальную основу семейных отношений составляет брак. </a:t>
            </a:r>
            <a:endParaRPr lang="ru-RU" sz="2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Брак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это исторически изменяющаяся социальная форма отношении между женщиной и мужчиной, посредством которой общество упорядочивает и санкционирует 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их половую жизнь и устанавливает их супружеские. родительские и другие родственные права и обязанности.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00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01040" y="152400"/>
            <a:ext cx="81076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004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Виды семей в зависимости от местожительства супругов: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патрилокальные -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молодые живут в семье мужа;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матрилокальные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 семье родителей жены;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неолокальные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поселяются отдельно от родителей.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03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31520" y="198121"/>
            <a:ext cx="794004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4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Типы семей в зависимости от критерия семейной власти: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матриархат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власть в семье принадлежит женщине;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патриархат -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во главе стоит мужчина;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эгалитарная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или демократическая, семья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 которой соблюдается статусное равенство супругов (является наиболее распространенной в настоящее время).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62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6280" y="106681"/>
            <a:ext cx="81381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современном обществе наблюдаются процессы трансформации семьи как социального института, изменение некоторых ее функций, перераспределения семейных ролей. Семья утрачивает ведущие позиции в социализации индивидов, организации досуга и других важнейших функций. Вместе с тем в обществе появляются 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альтернативные формы брака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под которыми понимают системы брачных отношений, не получивших официального признания государства (и церкви), но допускаемые общественным мнением той или иной социальной среды.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85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70560" y="457200"/>
            <a:ext cx="80772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их числу в современных развитых странах относятся: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Годвин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-брак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(«визитный брак», «гостевой брак») — это раздельное проживание супругов, отсутствие общего хозяйства и быта. </a:t>
            </a:r>
            <a:r>
              <a:rPr lang="ru-RU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Внесемейная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 моногамного брака впервые была описана в XVIII в. У.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Годвином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 последнее десятилетие данная форма брака становится популярной в России, главным образом среди звезд эстрады и очень занятых деловых людей с разными интересами;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Конкубинат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стабильная связь женатого мужчины и формально незамужней женщины-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конкубины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имеющей от него признаваемых им детей и материальную поддержку. В настоящее время в Западной Европе из-за растущей феминизации полового состава общества имеет несомненную тенденцию к росту. 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67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3360" y="1143000"/>
            <a:ext cx="8519160" cy="4618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Открытый брак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признание права супругов на независимый образ жизни, включая внебрачный секс;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Пробный брак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временное проживании партнеров. Когда же они решают иметь детей, то оформляется законный брак. По определению Маргарет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— это «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двухшаговый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брак».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Альтернативные формы брака в действительности представляют собой именно формы, вариации рассмотренных выше традиционных типов брака. Возникают они благодаря или скорее вопреки брачным интересам каких-то специфических групп населения. Поэтому дальнейшее существование этих форм будет определяться устойчивостью и жизнеспособностью самих этих групп.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26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97280" y="952793"/>
            <a:ext cx="7559040" cy="3246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Следует признать, что отмеченные тенденции разделения институтов брака и семьи, давно характерные для Запада, получают распространение и в современном российском обществе.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13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Основные периоды развития семьи и функции членов семьи</a:t>
            </a: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Один из вариантов функций современной семьи представлен финским педагогом </a:t>
            </a:r>
            <a:br>
              <a:rPr lang="ru-RU" dirty="0"/>
            </a:br>
            <a:r>
              <a:rPr lang="ru-RU" dirty="0"/>
              <a:t>Ю. </a:t>
            </a:r>
            <a:r>
              <a:rPr lang="ru-RU" dirty="0" err="1"/>
              <a:t>Хямяляйнен</a:t>
            </a:r>
            <a:r>
              <a:rPr lang="ru-RU" dirty="0"/>
              <a:t>. Выделяя периоды формирования семьи, он отмечает, что для каждого этапа семейных отношений характерны определенные функции, что представлено в </a:t>
            </a:r>
            <a:r>
              <a:rPr lang="ru-RU" dirty="0" smtClean="0"/>
              <a:t>таблице.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7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417559"/>
              </p:ext>
            </p:extLst>
          </p:nvPr>
        </p:nvGraphicFramePr>
        <p:xfrm>
          <a:off x="716279" y="670561"/>
          <a:ext cx="7905752" cy="4571825"/>
        </p:xfrm>
        <a:graphic>
          <a:graphicData uri="http://schemas.openxmlformats.org/drawingml/2006/table">
            <a:tbl>
              <a:tblPr/>
              <a:tblGrid>
                <a:gridCol w="2554166"/>
                <a:gridCol w="2675793"/>
                <a:gridCol w="2675793"/>
              </a:tblGrid>
              <a:tr h="36681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dirty="0">
                          <a:effectLst/>
                          <a:latin typeface="georgia" panose="02040502050405020303" pitchFamily="18" charset="0"/>
                        </a:rPr>
                        <a:t>Стадия семьи</a:t>
                      </a:r>
                      <a:endParaRPr lang="ru-RU" sz="16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Основная функция семьи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68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родительская функция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функция ребенка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681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ru-RU" sz="160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567669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I.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 формирования семьи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Осознание партнерских отношений, укрепление взаимоотношений между супругами; создание сексуальных отношении; налаживание отношений с родителями и другими родственниками, беседы между супругами о будущем семьи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728195">
                <a:tc>
                  <a:txBody>
                    <a:bodyPr/>
                    <a:lstStyle/>
                    <a:p>
                      <a:pPr algn="l" fontAlgn="t"/>
                      <a:endParaRPr lang="ru-RU" sz="160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 marL="83200" marR="83200" marT="41600" marB="41600">
                    <a:lnL>
                      <a:noFill/>
                    </a:lnL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 marL="83200" marR="83200" marT="41600" marB="41600">
                    <a:lnT>
                      <a:noFill/>
                    </a:lnT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 flipV="1">
            <a:off x="1002803" y="3916093"/>
            <a:ext cx="916608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87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618663"/>
              </p:ext>
            </p:extLst>
          </p:nvPr>
        </p:nvGraphicFramePr>
        <p:xfrm>
          <a:off x="243840" y="609600"/>
          <a:ext cx="7566660" cy="4754880"/>
        </p:xfrm>
        <a:graphic>
          <a:graphicData uri="http://schemas.openxmlformats.org/drawingml/2006/table">
            <a:tbl>
              <a:tblPr/>
              <a:tblGrid>
                <a:gridCol w="867940"/>
                <a:gridCol w="3271468"/>
                <a:gridCol w="3427252"/>
              </a:tblGrid>
              <a:tr h="4123214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II. Семья, ждущая ребенка; семья с младенцем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Привыкание к мысли о беременности и рождении ребенка; подготовка к материнству и отцовству, привыкание к роли отца и матери; забота о потребностях ребенка; распределение обязанностей по дому и уходу за ребенком, не перегружающее ни одного из родителей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Ребенок зависим от матери и начинает доверять ей; появление привязанностей; овладение навыками взаимодействия; приспособление к ожиданиям других людей; развитие координации движений рук; </a:t>
                      </a:r>
                      <a:b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овладение словами, короткими фразами, речью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228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919781"/>
              </p:ext>
            </p:extLst>
          </p:nvPr>
        </p:nvGraphicFramePr>
        <p:xfrm>
          <a:off x="1036320" y="594360"/>
          <a:ext cx="6774180" cy="5181600"/>
        </p:xfrm>
        <a:graphic>
          <a:graphicData uri="http://schemas.openxmlformats.org/drawingml/2006/table">
            <a:tbl>
              <a:tblPr/>
              <a:tblGrid>
                <a:gridCol w="777038"/>
                <a:gridCol w="2928837"/>
                <a:gridCol w="3068305"/>
              </a:tblGrid>
              <a:tr h="4321334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III. Семья с ребенком дошкольного возраста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интересов и потребностей ребенка; привыкание к материальным затратам; распределение обязанностей, ответственности; поддержка сексуальных отношений; дальнейшее развитие отношений с родителями в связи с появлением ребенка; сохранение прежнего круга друзей формирование семейных традиций, беседы о воспитании детей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Преодоление противоречия между желанием быть всегда с объектом своей привязанности и невозможностью этого; привыкание к самостоятельности; выполнение требований взрослого по соблюдению чистоты (опрятность во время еды, гигиена половых органов); проявление интереса к товарищам по играм; стремление быть как мама или как папа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230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3400" y="457200"/>
            <a:ext cx="84886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социологии семья рассматривается одновременно и как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000" b="1" dirty="0">
                <a:solidFill>
                  <a:srgbClr val="5A369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Малая социальная группа"/>
              </a:rPr>
              <a:t>малая социальная группа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и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важный социальный институт</a:t>
            </a:r>
            <a:r>
              <a:rPr 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социальный институт семья проходит ряд этапов, последовательность которых складывается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 жизненный цикл семьи.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79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3113605"/>
              </p:ext>
            </p:extLst>
          </p:nvPr>
        </p:nvGraphicFramePr>
        <p:xfrm>
          <a:off x="670560" y="914400"/>
          <a:ext cx="7139940" cy="6531134"/>
        </p:xfrm>
        <a:graphic>
          <a:graphicData uri="http://schemas.openxmlformats.org/drawingml/2006/table">
            <a:tbl>
              <a:tblPr/>
              <a:tblGrid>
                <a:gridCol w="818993"/>
                <a:gridCol w="3086974"/>
                <a:gridCol w="3233973"/>
              </a:tblGrid>
              <a:tr h="6531134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IV.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Семья школьника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Воспитать у детей интерес к научным и практическим знаниям; поддержка увлечений ребенка; дальнейшее развитие взаимоотношений в семье (открытость, откровенность); забота о супружеских отношениях и личной жизни родителей; сотрудничество с другими родителями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Получение навыков, необходимых для школьного образования; стремление быть полноправным членом семьи; постепенный отход от родителей, осознание себя как личности, включение в группу сверстников, расширение словарного запаса и развитие речи; формирование научной картины мира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563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902715"/>
              </p:ext>
            </p:extLst>
          </p:nvPr>
        </p:nvGraphicFramePr>
        <p:xfrm>
          <a:off x="396239" y="441960"/>
          <a:ext cx="8244841" cy="4656614"/>
        </p:xfrm>
        <a:graphic>
          <a:graphicData uri="http://schemas.openxmlformats.org/drawingml/2006/table">
            <a:tbl>
              <a:tblPr/>
              <a:tblGrid>
                <a:gridCol w="945731"/>
                <a:gridCol w="3564682"/>
                <a:gridCol w="3734428"/>
              </a:tblGrid>
              <a:tr h="4656614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V. Семья с ребенком старшего школьного возраста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Передача ответственности ребенку по мере взросления; подготовка к новому периоду жизни семьи; определение функций семьи, распределение обязанностей между членами семьи; воспитание детей на достойных образцах; понимание и принятие индивидуальности ребенка, доверие и уважение к нему как к уникальной личности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Положительное отношение к собственному полу; прояснение роли мужчины и женщины; ощущение принадлежности к своему поколению; достижение эмоциональной независимости, отход от родителей; выбор профессии, стремление к материальной независимости; подготовка к дружбе со сверстником противоположного пола, браку, созданию семьи; формирование собственного мировоззрения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507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981049"/>
              </p:ext>
            </p:extLst>
          </p:nvPr>
        </p:nvGraphicFramePr>
        <p:xfrm>
          <a:off x="365762" y="914400"/>
          <a:ext cx="7444739" cy="4275614"/>
        </p:xfrm>
        <a:graphic>
          <a:graphicData uri="http://schemas.openxmlformats.org/drawingml/2006/table">
            <a:tbl>
              <a:tblPr/>
              <a:tblGrid>
                <a:gridCol w="853955"/>
                <a:gridCol w="3218755"/>
                <a:gridCol w="3372029"/>
              </a:tblGrid>
              <a:tr h="4275614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VI. Семья со взрослым ребенком, входящим в мир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Отрыв от взрослеющего ребенка; создание благожелательной обстановки для новых членов семьи, пришедших в нее через брачные связи; забота о супружеских отношениях при новой структуре семьи; спокойное вступление в новую стадию брака и подготовка к роли бабушки и дедушки; создание хороших отношений между своей семьей и семьей ребенка; уважение самостоятельности обеих семей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Осознание своего положения как положения самостоятельного человека, который может отвечать за свои поступки; создание прочных отношений со своим возможным 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будущим супругом (супругой); положительное отношение к собственной сексуальности; создание собственной системы ценностей, мировоззрения, своего уклада жизни; знакомство с задачами развития партнерских отношении при формировании семьи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874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7400" y="381000"/>
            <a:ext cx="38292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333333"/>
                </a:solidFill>
                <a:latin typeface="georgia" panose="02040502050405020303" pitchFamily="18" charset="0"/>
              </a:rPr>
              <a:t>Партнерские функции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457938"/>
              </p:ext>
            </p:extLst>
          </p:nvPr>
        </p:nvGraphicFramePr>
        <p:xfrm>
          <a:off x="441960" y="1341120"/>
          <a:ext cx="8244840" cy="2766854"/>
        </p:xfrm>
        <a:graphic>
          <a:graphicData uri="http://schemas.openxmlformats.org/drawingml/2006/table">
            <a:tbl>
              <a:tblPr/>
              <a:tblGrid>
                <a:gridCol w="1728757"/>
                <a:gridCol w="6516083"/>
              </a:tblGrid>
              <a:tr h="2766854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VII. Семья среднего возраста («пустое гнездо»)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Обновление супружеских отношений; приспособление к возрастным физиологическим изменениям; творческое использование большого количества свободного времени; укрепление взаимоотношений с родственниками и друзьями; вхождение в роль бабушки (дедушки)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800350" y="32702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71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426971"/>
              </p:ext>
            </p:extLst>
          </p:nvPr>
        </p:nvGraphicFramePr>
        <p:xfrm>
          <a:off x="396240" y="624840"/>
          <a:ext cx="7414260" cy="4290854"/>
        </p:xfrm>
        <a:graphic>
          <a:graphicData uri="http://schemas.openxmlformats.org/drawingml/2006/table">
            <a:tbl>
              <a:tblPr/>
              <a:tblGrid>
                <a:gridCol w="730981"/>
                <a:gridCol w="3263927"/>
                <a:gridCol w="3419352"/>
              </a:tblGrid>
              <a:tr h="4290854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VIII.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Постаревшая семья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Осознание собственного отношения к смерти и одиночеству; изменение дома в соответствии с потребностями пожилых людей; приспособление к жизни на пенсии; воспитание готовности принять помощь других людей; подчинение своих увлечений и дел своему возрасту;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подготовление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 неизбежному концу жизни, обретение веры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Наряду с функциями по развитию собственной семейной жизни п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роявление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заботы о престарелых родителях; помощь им, если это необходимо, материальная и духовная; подготовка к окончательному уходу родителей; подготовка своих детей к потере бабушки (дедушки)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95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Семейная педагогика и домашнее воспитание детей раннего и дошкольного возраста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84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218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09600" y="929640"/>
            <a:ext cx="824484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Исследователи семьи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выделяют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следующие фазы этого цикла: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вступление в первый брак — образование семьи;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начало деторождения — рождение первого ребенка;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окончание деторождения — рождение последнего ребенка;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«пустое гнездо» — вступление в брак и выделение из родительской семьи последнего ребенка;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прекращение существования семьи — смерть одного из супругов.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17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rot="10800000" flipV="1">
            <a:off x="594360" y="613958"/>
            <a:ext cx="8092440" cy="5011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каждом из этапов семья обладает специфическими социальными и экономическими характеристиками.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Под структурой семьи понимают не только ее количественную полноту, но и совокупность духовных, нравственно-психологических отношений между ее членами, в том числе отношения власти и авторитета.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Со структурой семьи тесно связан порядок и уклад ее жизни, обычаи и традиции, взаимодействия с другими семьями и обществом в целом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76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0"/>
            <a:ext cx="8747760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Совокупность всех функций, которые выполняет современная семья, можно свести к следующим: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репродуктивная (детородная) -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воспроизводство потомства — главная функция семьи;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воспитательная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первичная социализация детей, их воспитание, поддержание воспроизводства культурных ценностей;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хозяйственно-бытовая -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ведение домашнего хозяйства, уход за детьми и престарелыми членами семьи;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экономическая -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материальная поддержка несовершеннолетних и нетрудоспособных членов семьи;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функция первичного социального контроля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регламентация моральной ответственности в отношениях между членам и семьи: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духовно-нравственная -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развитие личности каждого члена семьи;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социально-статусная -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предоставление определенного социального статуса членам семьи, воспроизводство социальной структуры;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досуговая -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организация рационального досуга, взаимообогащение интересов;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эмоциональная -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оказание психологической поддержки членам семьи.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02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2551837"/>
            <a:ext cx="7848600" cy="2600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досуговая -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организация рационального досуга, взаимообогащение интересов;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эмоциональная -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оказание психологической поддержки членам семьи.</a:t>
            </a:r>
            <a:endParaRPr lang="ru-RU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29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0"/>
            <a:ext cx="851916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социологии приняты такие общие принципы выделения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типов семейной организации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rgbClr val="004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зависимости от формы брака выделяют моногамную и полигамную семью: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моногамия — брак одного мужчины с одной женщиной в одно время: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полигамия — брак, предполагающий наличие нескольких партнеров в супружестве. Известны три формы полигамного брака: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buSzPts val="1000"/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групповой брак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когда несколько мужчин и несколько женщин одновременно находятся в супружеских отношениях (сегодня данная форма сохранилась только на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Маркизских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островах):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buSzPts val="1000"/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полиандрия (многомужество) -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редко встречающаяся форма, имеет место в Южных штатах Индии, на Тибете;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buSzPts val="1000"/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полигиния (многоженство) -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самая распространенная среди всех форм полигамного брака, существует в мусульманских странах.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58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87680" y="746760"/>
            <a:ext cx="8260080" cy="3892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rgbClr val="004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Виды семей в зависимости от структуры родственных связей: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нуклеарная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(простая), состоящая из родителей и их несовершеннолетних детей;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расширенная (сложная), представленная двумя и более поколениями семей.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71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3400" y="822960"/>
            <a:ext cx="8244840" cy="5831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4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Виды семей в зависимости от способов выбора семейного партнера: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эндогамные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предполагающие заключение брака между представителями одной и той же группы (клана, племени т.д.);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экзогамные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где брак внутри определенной узкой группы людей (например, между близкими родственниками, членами одного племени и т.д.) запрещается.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74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853</TotalTime>
  <Words>938</Words>
  <Application>Microsoft Office PowerPoint</Application>
  <PresentationFormat>Экран (4:3)</PresentationFormat>
  <Paragraphs>87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georgia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периоды развития семьи и функции членов семьи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Семейная педагогика и домашнее воспитание детей раннего и дошкольного возраста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будущих педагогов дошкольного образования к организации культурных практик в детском саду</dc:title>
  <dc:creator>Lidia</dc:creator>
  <cp:lastModifiedBy>акша</cp:lastModifiedBy>
  <cp:revision>54</cp:revision>
  <dcterms:created xsi:type="dcterms:W3CDTF">2016-12-13T11:48:12Z</dcterms:created>
  <dcterms:modified xsi:type="dcterms:W3CDTF">2020-10-20T15:23:23Z</dcterms:modified>
</cp:coreProperties>
</file>