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7" r:id="rId7"/>
    <p:sldId id="261" r:id="rId8"/>
    <p:sldId id="262" r:id="rId9"/>
    <p:sldId id="278" r:id="rId10"/>
    <p:sldId id="265" r:id="rId11"/>
    <p:sldId id="266" r:id="rId12"/>
    <p:sldId id="267" r:id="rId13"/>
    <p:sldId id="268" r:id="rId14"/>
    <p:sldId id="272" r:id="rId15"/>
    <p:sldId id="276" r:id="rId16"/>
    <p:sldId id="279" r:id="rId17"/>
    <p:sldId id="281" r:id="rId18"/>
    <p:sldId id="282" r:id="rId19"/>
    <p:sldId id="283" r:id="rId20"/>
    <p:sldId id="284" r:id="rId21"/>
    <p:sldId id="285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24" autoAdjust="0"/>
    <p:restoredTop sz="94660"/>
  </p:normalViewPr>
  <p:slideViewPr>
    <p:cSldViewPr>
      <p:cViewPr varScale="1">
        <p:scale>
          <a:sx n="67" d="100"/>
          <a:sy n="67" d="100"/>
        </p:scale>
        <p:origin x="-58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Общая характеристика риторики, педагогической риторики</a:t>
            </a:r>
            <a:endParaRPr lang="ru-RU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1196752"/>
            <a:ext cx="7416824" cy="331236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	</a:t>
            </a:r>
          </a:p>
          <a:p>
            <a:pPr algn="ctr">
              <a:buNone/>
            </a:pPr>
            <a:r>
              <a:rPr lang="ru-RU" dirty="0" smtClean="0"/>
              <a:t>Предметом современной риторики является не только ораторская (публичная речь), но и различные виды речевой коммуникации: беседы, переговоры, телефонные разговоры, дискуссии, совещания и т.п.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1124743"/>
            <a:ext cx="7560840" cy="316835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dirty="0" smtClean="0"/>
              <a:t>Л.А.Введенская определяет современную риторику как науку «об убедительной и действенной речи в различных ситуациях речевого общения».</a:t>
            </a:r>
          </a:p>
          <a:p>
            <a:endParaRPr lang="ru-RU" sz="3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836711"/>
            <a:ext cx="8136904" cy="4392489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dirty="0" smtClean="0"/>
              <a:t>	</a:t>
            </a:r>
          </a:p>
          <a:p>
            <a:pPr algn="ctr">
              <a:buNone/>
            </a:pPr>
            <a:r>
              <a:rPr lang="ru-RU" dirty="0" smtClean="0"/>
              <a:t>Н.Ф. </a:t>
            </a:r>
            <a:r>
              <a:rPr lang="ru-RU" dirty="0" err="1" smtClean="0"/>
              <a:t>Кошанский</a:t>
            </a:r>
            <a:r>
              <a:rPr lang="ru-RU" dirty="0" smtClean="0"/>
              <a:t> рассматривал риторику в связи с др. науками –</a:t>
            </a:r>
          </a:p>
          <a:p>
            <a:pPr algn="ctr">
              <a:buNone/>
            </a:pPr>
            <a:r>
              <a:rPr lang="ru-RU" dirty="0" smtClean="0"/>
              <a:t>«грамматика занимается только словами; риторика преимущественно мыслями; поэзия преимущественно чувствованиями; в эстетике хранятся начала не только словесных наук, но и всех искусств изящных».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548680"/>
            <a:ext cx="7992888" cy="4896543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endParaRPr lang="ru-RU" sz="3500" dirty="0" smtClean="0"/>
          </a:p>
          <a:p>
            <a:pPr algn="ctr">
              <a:buNone/>
            </a:pPr>
            <a:r>
              <a:rPr lang="ru-RU" sz="3500" dirty="0" smtClean="0"/>
              <a:t>Риторика имеет прочные научные связи с философией (в основе всех риторических учений находятся философские понятия, </a:t>
            </a:r>
          </a:p>
          <a:p>
            <a:pPr algn="ctr">
              <a:buNone/>
            </a:pPr>
            <a:r>
              <a:rPr lang="ru-RU" sz="3500" dirty="0" smtClean="0"/>
              <a:t>филологией (мастерство языка, его средства, поэтика, жанры, стили, фигуры, метафора и т.д.),</a:t>
            </a:r>
          </a:p>
          <a:p>
            <a:pPr algn="ctr">
              <a:buNone/>
            </a:pPr>
            <a:r>
              <a:rPr lang="ru-RU" sz="3500" dirty="0" smtClean="0"/>
              <a:t> этикой, эстетикой (пафос, артистизм, изобразительные средства), </a:t>
            </a:r>
          </a:p>
          <a:p>
            <a:pPr algn="ctr">
              <a:buNone/>
            </a:pPr>
            <a:r>
              <a:rPr lang="ru-RU" sz="3500" dirty="0" smtClean="0"/>
              <a:t>логикой (рассуждение, доказательство, аргументация, законы тождества, достаточного обоснования), </a:t>
            </a:r>
          </a:p>
          <a:p>
            <a:pPr algn="ctr">
              <a:buNone/>
            </a:pPr>
            <a:r>
              <a:rPr lang="ru-RU" sz="3500" dirty="0" smtClean="0"/>
              <a:t>психологией, педагогикой.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908720"/>
            <a:ext cx="7272808" cy="4392489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dirty="0" smtClean="0"/>
              <a:t>	</a:t>
            </a:r>
            <a:r>
              <a:rPr lang="ru-RU" dirty="0" smtClean="0"/>
              <a:t>	Современная риторика отражает проблему речевого общения, проблему обеспечения взаимопонимания между людьми, конструктивного решения возникающих конфликтов, решает задачу объединения участников общения.</a:t>
            </a:r>
          </a:p>
          <a:p>
            <a:pPr algn="ctr">
              <a:buNone/>
            </a:pPr>
            <a:r>
              <a:rPr lang="ru-RU" dirty="0" smtClean="0"/>
              <a:t>	 Успешная речь – гармонирующая речь (гармонизация отношений говорящего и адресата).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980729"/>
            <a:ext cx="8208912" cy="3960439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dirty="0" smtClean="0"/>
              <a:t>	</a:t>
            </a:r>
          </a:p>
          <a:p>
            <a:pPr algn="ctr">
              <a:buNone/>
            </a:pPr>
            <a:r>
              <a:rPr lang="ru-RU" dirty="0" smtClean="0"/>
              <a:t>Риторика является культурной основой знания и социальной деятельности, </a:t>
            </a:r>
          </a:p>
          <a:p>
            <a:pPr algn="ctr">
              <a:buNone/>
            </a:pPr>
            <a:r>
              <a:rPr lang="ru-RU" dirty="0" smtClean="0"/>
              <a:t>она позволяет человеку быть гражданином правового общества и определяет форму мыслей и направления действий в будущем. Риторика соединяет человечество с историей культуры.                   </a:t>
            </a:r>
          </a:p>
          <a:p>
            <a:pPr algn="ctr">
              <a:buNone/>
            </a:pPr>
            <a:r>
              <a:rPr lang="ru-RU" sz="3600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74638"/>
            <a:ext cx="7859216" cy="274042"/>
          </a:xfrm>
        </p:spPr>
        <p:txBody>
          <a:bodyPr>
            <a:normAutofit/>
          </a:bodyPr>
          <a:lstStyle/>
          <a:p>
            <a:endParaRPr lang="ru-RU" sz="1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435280" cy="612068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Выражение «речь учителя» (синоним — «педагогическая речь»), как правило, употребляют, говоря об устной речи педагога (в отличие от речи письменной). Под устной речью подразумевают как сам процесс говорения, создания устных высказываний, так и результат этого процесса — устные высказывания.</a:t>
            </a:r>
          </a:p>
          <a:p>
            <a:pPr algn="ctr">
              <a:buNone/>
            </a:pPr>
            <a:r>
              <a:rPr lang="ru-RU" dirty="0" smtClean="0"/>
              <a:t>Важнейшим компонентом педагогического мастерства является культура речи.</a:t>
            </a:r>
          </a:p>
          <a:p>
            <a:pPr algn="ctr">
              <a:buNone/>
            </a:pPr>
            <a:r>
              <a:rPr lang="ru-RU" dirty="0" smtClean="0"/>
              <a:t>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643192" cy="130026"/>
          </a:xfrm>
        </p:spPr>
        <p:txBody>
          <a:bodyPr>
            <a:normAutofit/>
          </a:bodyPr>
          <a:lstStyle/>
          <a:p>
            <a:endParaRPr lang="ru-RU" sz="1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435280" cy="619268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/>
              <a:t>Факторы воздействия речи: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– умение убеждать, логического построения речи;</a:t>
            </a:r>
          </a:p>
          <a:p>
            <a:pPr>
              <a:buNone/>
            </a:pPr>
            <a:r>
              <a:rPr lang="ru-RU" dirty="0" smtClean="0"/>
              <a:t>– владение техникой речи: дыханием, тембром голоса, дикцией;</a:t>
            </a:r>
          </a:p>
          <a:p>
            <a:pPr>
              <a:buNone/>
            </a:pPr>
            <a:r>
              <a:rPr lang="ru-RU" dirty="0" smtClean="0"/>
              <a:t>– экспрессивные умения: образность речи, ее интонационная выразительность, логические акценты и паузы, мелодика речи;</a:t>
            </a:r>
          </a:p>
          <a:p>
            <a:pPr>
              <a:buNone/>
            </a:pPr>
            <a:r>
              <a:rPr lang="ru-RU" dirty="0" smtClean="0"/>
              <a:t>– использование вспомогательных средств: жестов, мимики, пластики, определенной позы, дистанции общения;</a:t>
            </a:r>
          </a:p>
          <a:p>
            <a:pPr>
              <a:buNone/>
            </a:pPr>
            <a:r>
              <a:rPr lang="ru-RU" dirty="0" smtClean="0"/>
              <a:t>– дискуссионные умения;</a:t>
            </a:r>
          </a:p>
          <a:p>
            <a:pPr>
              <a:buNone/>
            </a:pPr>
            <a:r>
              <a:rPr lang="ru-RU" dirty="0" smtClean="0"/>
              <a:t>– </a:t>
            </a:r>
            <a:r>
              <a:rPr lang="ru-RU" dirty="0" err="1" smtClean="0"/>
              <a:t>перцептивные</a:t>
            </a:r>
            <a:r>
              <a:rPr lang="ru-RU" dirty="0" smtClean="0"/>
              <a:t> умения, связанных с учетом реакции слушателей.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427168" cy="130026"/>
          </a:xfrm>
        </p:spPr>
        <p:txBody>
          <a:bodyPr>
            <a:normAutofit/>
          </a:bodyPr>
          <a:lstStyle/>
          <a:p>
            <a:endParaRPr lang="ru-RU" sz="1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336704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sz="4200" b="1" dirty="0" smtClean="0"/>
              <a:t>Признаки хорошей речи:</a:t>
            </a:r>
            <a:endParaRPr lang="ru-RU" sz="4200" dirty="0" smtClean="0"/>
          </a:p>
          <a:p>
            <a:pPr>
              <a:buNone/>
            </a:pPr>
            <a:r>
              <a:rPr lang="ru-RU" sz="4200" dirty="0" smtClean="0"/>
              <a:t>– правильность речи, т. е. соответствие принятым литературно-языковым нормам;</a:t>
            </a:r>
          </a:p>
          <a:p>
            <a:pPr>
              <a:buNone/>
            </a:pPr>
            <a:r>
              <a:rPr lang="ru-RU" sz="4200" dirty="0" smtClean="0"/>
              <a:t>– точность речи, т.е. ее соответствие мыслям говорящего;</a:t>
            </a:r>
          </a:p>
          <a:p>
            <a:pPr>
              <a:buNone/>
            </a:pPr>
            <a:r>
              <a:rPr lang="ru-RU" sz="4200" dirty="0" smtClean="0"/>
              <a:t>– ясность речи, т.е. ее доступность пониманию слушателей;</a:t>
            </a:r>
          </a:p>
          <a:p>
            <a:pPr>
              <a:buNone/>
            </a:pPr>
            <a:r>
              <a:rPr lang="ru-RU" sz="4200" dirty="0" smtClean="0"/>
              <a:t>– логичность речи, т.е. ее соответствие законам логики;</a:t>
            </a:r>
          </a:p>
          <a:p>
            <a:pPr>
              <a:buNone/>
            </a:pPr>
            <a:r>
              <a:rPr lang="ru-RU" sz="4200" dirty="0" smtClean="0"/>
              <a:t>– простота речи, т. е. ее естественность, отсутствие вычурности и «красивостей слога»;</a:t>
            </a:r>
          </a:p>
          <a:p>
            <a:pPr>
              <a:buNone/>
            </a:pPr>
            <a:r>
              <a:rPr lang="ru-RU" sz="4200" dirty="0" smtClean="0"/>
              <a:t>– богатство речи, т.е. разнообразие используемых в ней языко­вых средств;</a:t>
            </a:r>
          </a:p>
          <a:p>
            <a:pPr>
              <a:buNone/>
            </a:pPr>
            <a:r>
              <a:rPr lang="ru-RU" sz="4200" dirty="0" smtClean="0"/>
              <a:t>– краткость речи, т. е. отсутствие в ней лишних слов, ненужных повторений;</a:t>
            </a:r>
          </a:p>
          <a:p>
            <a:pPr>
              <a:buNone/>
            </a:pPr>
            <a:r>
              <a:rPr lang="ru-RU" sz="4200" dirty="0" smtClean="0"/>
              <a:t>– чистота речи, т.е. отсутствие нелитературных, жаргонных, вульгарных, иностранных слов, употребляемых без особой необходимости;</a:t>
            </a:r>
          </a:p>
          <a:p>
            <a:pPr>
              <a:buNone/>
            </a:pPr>
            <a:r>
              <a:rPr lang="ru-RU" sz="4200" dirty="0" smtClean="0"/>
              <a:t>– выразительность речи, т. е. отсутствие в ней шаблонов, словесных штампов, ее образность;</a:t>
            </a:r>
          </a:p>
          <a:p>
            <a:pPr>
              <a:buNone/>
            </a:pPr>
            <a:r>
              <a:rPr lang="ru-RU" sz="4200" dirty="0" smtClean="0"/>
              <a:t>– благозвучие речи, т. е. мелодичность, приятное для слуха звучание.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715200" cy="58018"/>
          </a:xfrm>
        </p:spPr>
        <p:txBody>
          <a:bodyPr>
            <a:normAutofit fontScale="90000"/>
          </a:bodyPr>
          <a:lstStyle/>
          <a:p>
            <a:endParaRPr lang="ru-RU" sz="1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8640"/>
            <a:ext cx="8507288" cy="640871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К речевым средствам организации учебного процесса относятся:</a:t>
            </a:r>
          </a:p>
          <a:p>
            <a:pPr>
              <a:buNone/>
            </a:pPr>
            <a:r>
              <a:rPr lang="ru-RU" dirty="0" smtClean="0"/>
              <a:t>- </a:t>
            </a:r>
            <a:r>
              <a:rPr lang="ru-RU" b="1" dirty="0" smtClean="0"/>
              <a:t>справочные </a:t>
            </a:r>
            <a:r>
              <a:rPr lang="ru-RU" b="1" dirty="0" smtClean="0"/>
              <a:t>фразы </a:t>
            </a:r>
            <a:r>
              <a:rPr lang="ru-RU" dirty="0" smtClean="0"/>
              <a:t>- конкретизируют </a:t>
            </a:r>
            <a:r>
              <a:rPr lang="ru-RU" dirty="0" smtClean="0"/>
              <a:t>основное содержание, разъясняют значение терминов, порядок выполнения </a:t>
            </a:r>
            <a:r>
              <a:rPr lang="ru-RU" dirty="0" smtClean="0"/>
              <a:t>упражнений и </a:t>
            </a:r>
            <a:r>
              <a:rPr lang="ru-RU" dirty="0" err="1" smtClean="0"/>
              <a:t>т.п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- </a:t>
            </a:r>
            <a:r>
              <a:rPr lang="ru-RU" b="1" dirty="0" smtClean="0"/>
              <a:t>комментирующие </a:t>
            </a:r>
            <a:r>
              <a:rPr lang="ru-RU" b="1" dirty="0" smtClean="0"/>
              <a:t>высказывания</a:t>
            </a:r>
            <a:r>
              <a:rPr lang="ru-RU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- </a:t>
            </a:r>
            <a:r>
              <a:rPr lang="ru-RU" b="1" dirty="0" err="1" smtClean="0"/>
              <a:t>дивертивные</a:t>
            </a:r>
            <a:r>
              <a:rPr lang="ru-RU" b="1" dirty="0" smtClean="0"/>
              <a:t> фразы </a:t>
            </a:r>
            <a:r>
              <a:rPr lang="ru-RU" dirty="0" smtClean="0"/>
              <a:t>- включают </a:t>
            </a:r>
            <a:r>
              <a:rPr lang="ru-RU" dirty="0" smtClean="0"/>
              <a:t>функцию организации деятельности, направления её в нужное русло, помогают организовать общение с группой, отдельным студентом, когда тот отвлекся, не понял </a:t>
            </a:r>
            <a:r>
              <a:rPr lang="ru-RU" dirty="0" smtClean="0"/>
              <a:t>задания;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- </a:t>
            </a:r>
            <a:r>
              <a:rPr lang="ru-RU" b="1" dirty="0" smtClean="0"/>
              <a:t>повторы</a:t>
            </a:r>
            <a:r>
              <a:rPr lang="ru-RU" dirty="0" smtClean="0"/>
              <a:t> </a:t>
            </a:r>
            <a:r>
              <a:rPr lang="ru-RU" dirty="0" smtClean="0"/>
              <a:t> - создают </a:t>
            </a:r>
            <a:r>
              <a:rPr lang="ru-RU" dirty="0" smtClean="0"/>
              <a:t>эффект непрерывности речи, непрерывного общения, их используют с целью оценки, усиления информативности и уточнения высказывания, завершение речевого </a:t>
            </a:r>
            <a:r>
              <a:rPr lang="ru-RU" dirty="0" smtClean="0"/>
              <a:t>акта.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075240" cy="3773016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	</a:t>
            </a:r>
            <a:r>
              <a:rPr lang="ru-RU" sz="3600" dirty="0" smtClean="0"/>
              <a:t>На протяжении 2500-летнего существования риторики видоизменялись её определения, причем в разное время на первый план выдвигались разные стороны этой науки.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74638"/>
            <a:ext cx="7787208" cy="130026"/>
          </a:xfrm>
        </p:spPr>
        <p:txBody>
          <a:bodyPr>
            <a:normAutofit/>
          </a:bodyPr>
          <a:lstStyle/>
          <a:p>
            <a:endParaRPr lang="ru-RU" sz="1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435280" cy="5865515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Способность </a:t>
            </a:r>
            <a:r>
              <a:rPr lang="ru-RU" dirty="0" smtClean="0"/>
              <a:t>преподавателя осуществлять речевое взаимодействие со студентами позволяет ему реализовать образ динамичного, доброжелательного, готового к сотрудничеству педагога, с одной стороны, и с другой – компетентность автора речи в использовании речевых средств, в использовании речевых маркеров границ между частями текста, логической связи между ними. Эти маркеры получили название </a:t>
            </a:r>
            <a:r>
              <a:rPr lang="ru-RU" b="1" dirty="0" err="1" smtClean="0"/>
              <a:t>метатекста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1115616" y="228919"/>
            <a:ext cx="7571184" cy="45719"/>
          </a:xfrm>
        </p:spPr>
        <p:txBody>
          <a:bodyPr>
            <a:normAutofit fontScale="90000"/>
          </a:bodyPr>
          <a:lstStyle/>
          <a:p>
            <a:endParaRPr lang="ru-RU" sz="1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Функции </a:t>
            </a:r>
            <a:r>
              <a:rPr lang="ru-RU" dirty="0" err="1" smtClean="0"/>
              <a:t>метатекста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ru-RU" dirty="0" smtClean="0"/>
              <a:t>- обозначение связи компонентов речи (могут связываться между собой части одного текста с помощью слов и выражений, определяющих порядок частей высказывания: тезиса и аргументов, примера и его пояснения, проблемного вопроса и описания фактов и т.д.; </a:t>
            </a:r>
          </a:p>
          <a:p>
            <a:pPr>
              <a:buNone/>
            </a:pPr>
            <a:r>
              <a:rPr lang="ru-RU" dirty="0" smtClean="0"/>
              <a:t>- способность обозначить в тексте научную информацию (основную – понятия, закономерности; дополнительную – сведения справочного, статистического характера, пояснительную – факты, поясняющие первую и вторую информацию</a:t>
            </a:r>
            <a:r>
              <a:rPr lang="ru-RU" dirty="0" smtClean="0"/>
              <a:t>), чем придать </a:t>
            </a:r>
            <a:r>
              <a:rPr lang="ru-RU" dirty="0" smtClean="0"/>
              <a:t>ему учебно-научную </a:t>
            </a:r>
            <a:r>
              <a:rPr lang="ru-RU" dirty="0" smtClean="0"/>
              <a:t>структурность.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124744"/>
            <a:ext cx="7488832" cy="4464496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dirty="0" smtClean="0"/>
              <a:t>	</a:t>
            </a:r>
            <a:r>
              <a:rPr lang="ru-RU" dirty="0" smtClean="0"/>
              <a:t>«Риторика же способна находить способы убеждения относительно каждого данного предмета», а « способ убеждения есть некоторого рода доказательство», но, убеждая, делать очевидной скрытую истину и показывать неистинное. Это наука о способах доказательства вероятного, возможного, правдоподобного». 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						</a:t>
            </a:r>
            <a:r>
              <a:rPr lang="ru-RU" dirty="0" smtClean="0"/>
              <a:t>Аристотель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908719"/>
            <a:ext cx="7488832" cy="2736305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	</a:t>
            </a:r>
            <a:r>
              <a:rPr lang="ru-RU" sz="3600" dirty="0" smtClean="0"/>
              <a:t>В теории римского красноречия была наиболее популярна формула </a:t>
            </a:r>
            <a:r>
              <a:rPr lang="ru-RU" sz="3600" dirty="0" err="1" smtClean="0"/>
              <a:t>Квинтилиана</a:t>
            </a:r>
            <a:r>
              <a:rPr lang="ru-RU" sz="3600" dirty="0" smtClean="0"/>
              <a:t> (35-96 гг. н.э.):</a:t>
            </a:r>
            <a:endParaRPr lang="en-US" sz="3600" dirty="0" smtClean="0"/>
          </a:p>
          <a:p>
            <a:pPr algn="ctr">
              <a:buNone/>
            </a:pPr>
            <a:r>
              <a:rPr lang="ru-RU" sz="3600" dirty="0" smtClean="0"/>
              <a:t> </a:t>
            </a:r>
            <a:r>
              <a:rPr lang="ru-RU" sz="4000" dirty="0" smtClean="0"/>
              <a:t>«Искусство говорить хорошо».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476672"/>
            <a:ext cx="8136904" cy="5328592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en-US" dirty="0" smtClean="0"/>
              <a:t>	</a:t>
            </a:r>
          </a:p>
          <a:p>
            <a:pPr algn="ctr">
              <a:buNone/>
            </a:pPr>
            <a:r>
              <a:rPr lang="ru-RU" sz="5100" dirty="0" smtClean="0"/>
              <a:t>Во времена Средневековья и раннего Возрождения актуализировалась трактовка риторики как искусства украшения речи. </a:t>
            </a:r>
          </a:p>
          <a:p>
            <a:pPr algn="ctr">
              <a:buNone/>
            </a:pPr>
            <a:endParaRPr lang="ru-RU" sz="5100" dirty="0" smtClean="0"/>
          </a:p>
          <a:p>
            <a:pPr algn="ctr">
              <a:buNone/>
            </a:pPr>
            <a:r>
              <a:rPr lang="ru-RU" sz="5100" dirty="0" smtClean="0"/>
              <a:t>«Древние под именем красноречия разумели единственно искусство оратора;</a:t>
            </a:r>
          </a:p>
          <a:p>
            <a:pPr algn="ctr">
              <a:buNone/>
            </a:pPr>
            <a:r>
              <a:rPr lang="ru-RU" sz="5100" dirty="0" smtClean="0"/>
              <a:t>	 а под именем риторики – правила, служащие к образованию ораторов».</a:t>
            </a:r>
          </a:p>
          <a:p>
            <a:pPr algn="ctr">
              <a:buNone/>
            </a:pPr>
            <a:r>
              <a:rPr lang="en-US" sz="5100" dirty="0" smtClean="0"/>
              <a:t>													</a:t>
            </a:r>
            <a:r>
              <a:rPr lang="ru-RU" sz="5100" dirty="0" smtClean="0"/>
              <a:t>	А.Ф. Мерзляков</a:t>
            </a:r>
            <a:endParaRPr lang="en-US" sz="51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715200" cy="202034"/>
          </a:xfrm>
        </p:spPr>
        <p:txBody>
          <a:bodyPr>
            <a:normAutofit/>
          </a:bodyPr>
          <a:lstStyle/>
          <a:p>
            <a:endParaRPr lang="ru-RU" sz="1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60648"/>
            <a:ext cx="8291264" cy="5865515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/>
              <a:t>В русской риторической науке, как и в трудах Аристотеля, подчеркивалось, что красота и выразительность речи нужны для её убедительности.</a:t>
            </a:r>
          </a:p>
          <a:p>
            <a:pPr algn="ctr">
              <a:buNone/>
            </a:pPr>
            <a:r>
              <a:rPr lang="ru-RU" dirty="0" smtClean="0"/>
              <a:t>М.В. Ломоносов: «Риторика есть учение о красноречии».</a:t>
            </a:r>
          </a:p>
          <a:p>
            <a:pPr algn="ctr">
              <a:buNone/>
            </a:pPr>
            <a:r>
              <a:rPr lang="ru-RU" dirty="0" smtClean="0"/>
              <a:t>М.М.Сперанский: «… красноречие есть дар потрясать души, переливая в них свои страсти, и сообщать им образ своих понятий».  </a:t>
            </a:r>
          </a:p>
          <a:p>
            <a:pPr algn="ctr">
              <a:buNone/>
            </a:pPr>
            <a:r>
              <a:rPr lang="ru-RU" dirty="0" smtClean="0"/>
              <a:t>				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</a:t>
            </a:r>
            <a:endParaRPr lang="en-US" dirty="0" smtClean="0"/>
          </a:p>
          <a:p>
            <a:pPr algn="r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908721"/>
            <a:ext cx="7344816" cy="2952327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4000" dirty="0" smtClean="0"/>
          </a:p>
          <a:p>
            <a:pPr algn="ctr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260648"/>
            <a:ext cx="8712968" cy="6408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000" dirty="0" smtClean="0"/>
              <a:t>Древняя Греция - родиной ораторского искусства. В Афинах был строй рабовладельческой демократии. Большое значение имели три основных учреждения: народное собрание (юридически обладало полной верховной властью, совет пятисот (рассматривал текущие дела между заседаниями народного собрания); суд присяжных (занимался судебными делами, законодательной деятельностью). Подсудимый должен был защищать себя сам. Надо было уметь хорошо и убедительно говорить, отстаивать свою позицию, т.е. владение ораторским искусством и умение спорить было первой необходимостью для афинян.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1412775"/>
            <a:ext cx="7920880" cy="302433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/>
              <a:t>	</a:t>
            </a:r>
          </a:p>
          <a:p>
            <a:pPr algn="ctr"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404664"/>
            <a:ext cx="849694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000" dirty="0" smtClean="0"/>
              <a:t>Риторическая педагогика (обучение красноречию) возникла в Афинах в связи с тем, что дар слова воспринимался как признак и условие хорошего образования. Первые теоретики в этой области (они же и первые филологи) – софисты, странствующие учителя красноречия, занимались </a:t>
            </a:r>
            <a:r>
              <a:rPr lang="ru-RU" sz="3000" dirty="0" err="1" smtClean="0"/>
              <a:t>риторико</a:t>
            </a:r>
            <a:r>
              <a:rPr lang="ru-RU" sz="3000" dirty="0" smtClean="0"/>
              <a:t> - педагогической деятельностью профессионально.</a:t>
            </a:r>
          </a:p>
          <a:p>
            <a:r>
              <a:rPr lang="ru-RU" sz="3200" dirty="0" smtClean="0"/>
              <a:t>Античные риторы считали, что в речи говорящего отражается уровень его интеллектуального развития</a:t>
            </a:r>
            <a:endParaRPr lang="ru-RU" sz="3000" dirty="0" smtClean="0"/>
          </a:p>
          <a:p>
            <a:endParaRPr lang="ru-RU" sz="3000" dirty="0" smtClean="0"/>
          </a:p>
          <a:p>
            <a:endParaRPr lang="ru-RU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899592" y="228919"/>
            <a:ext cx="7787208" cy="45719"/>
          </a:xfrm>
        </p:spPr>
        <p:txBody>
          <a:bodyPr>
            <a:normAutofit fontScale="90000"/>
          </a:bodyPr>
          <a:lstStyle/>
          <a:p>
            <a:endParaRPr lang="ru-RU" sz="1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0"/>
            <a:ext cx="8712968" cy="6669360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Марк Фабий </a:t>
            </a:r>
            <a:r>
              <a:rPr lang="ru-RU" dirty="0" err="1" smtClean="0"/>
              <a:t>Квинтилиан</a:t>
            </a:r>
            <a:r>
              <a:rPr lang="ru-RU" dirty="0" smtClean="0"/>
              <a:t> (крупнейший римский теоретик, основатель европейской педагогики, ритор) в своих трактатах строил образование так, что оказывались рассмотренными все части феномена речи; воспитание делилось на телесное и духовное, включало физическую культуру, языковое образование, образование в области философии, тренировку в изобретении речи, организации речи по частям речи и фигурам мысли, приспособление к общественной сфере, в которой действовал оратор и т.д. Его «Наставления оратору» создали педагогическую систему, в которой были разработаны основы общего образования.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900</Words>
  <Application>Microsoft Office PowerPoint</Application>
  <PresentationFormat>Экран (4:3)</PresentationFormat>
  <Paragraphs>74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Общая характеристика риторики, педагогической риторики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Общая характеристика риторики, педагогической риторики</dc:title>
  <cp:lastModifiedBy>MelnikovE</cp:lastModifiedBy>
  <cp:revision>24</cp:revision>
  <dcterms:modified xsi:type="dcterms:W3CDTF">2020-04-11T05:24:14Z</dcterms:modified>
</cp:coreProperties>
</file>