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8" r:id="rId12"/>
    <p:sldId id="310" r:id="rId13"/>
    <p:sldId id="31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9" r:id="rId30"/>
    <p:sldId id="309" r:id="rId31"/>
    <p:sldId id="290" r:id="rId32"/>
    <p:sldId id="291" r:id="rId33"/>
    <p:sldId id="299" r:id="rId34"/>
    <p:sldId id="300" r:id="rId35"/>
    <p:sldId id="301" r:id="rId36"/>
    <p:sldId id="302" r:id="rId37"/>
    <p:sldId id="306" r:id="rId38"/>
    <p:sldId id="30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Определение понятий язык, речь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24744"/>
            <a:ext cx="7056784" cy="324036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ru-RU" i="1" dirty="0" smtClean="0"/>
              <a:t>Культура речи </a:t>
            </a:r>
            <a:r>
              <a:rPr lang="ru-RU" dirty="0" smtClean="0"/>
              <a:t>- </a:t>
            </a:r>
          </a:p>
          <a:p>
            <a:pPr algn="ctr">
              <a:buNone/>
            </a:pPr>
            <a:r>
              <a:rPr lang="ru-RU" dirty="0" smtClean="0"/>
              <a:t>это владение нормами устного и письменного литературного языка, умение использовать выразительные средства языка в различных условиях общения в соответствии с целями и содержанием речи.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187624" y="228919"/>
            <a:ext cx="7499176" cy="45719"/>
          </a:xfrm>
        </p:spPr>
        <p:txBody>
          <a:bodyPr>
            <a:normAutofit fontScale="90000"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48072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Аспекты культуры речи:</a:t>
            </a:r>
          </a:p>
          <a:p>
            <a:pPr>
              <a:buNone/>
            </a:pPr>
            <a:r>
              <a:rPr lang="ru-RU" sz="3400" dirty="0" smtClean="0"/>
              <a:t>- нормативный - предполагает правильность речи, т.е. соблюдение определенных норм литературного языка, которые выступают как образец, эталон речи (</a:t>
            </a:r>
            <a:r>
              <a:rPr lang="ru-RU" sz="3400" b="1" dirty="0" err="1" smtClean="0"/>
              <a:t>о</a:t>
            </a:r>
            <a:r>
              <a:rPr lang="ru-RU" b="1" dirty="0" err="1" smtClean="0"/>
              <a:t>ртология</a:t>
            </a:r>
            <a:r>
              <a:rPr lang="ru-RU" b="1" dirty="0" smtClean="0"/>
              <a:t> </a:t>
            </a:r>
            <a:r>
              <a:rPr lang="ru-RU" dirty="0" smtClean="0"/>
              <a:t> -наука о правилах литературного языка.</a:t>
            </a:r>
            <a:r>
              <a:rPr lang="ru-RU" sz="3400" dirty="0" smtClean="0"/>
              <a:t>;</a:t>
            </a:r>
          </a:p>
          <a:p>
            <a:pPr>
              <a:buNone/>
            </a:pPr>
            <a:r>
              <a:rPr lang="ru-RU" sz="3400" dirty="0" smtClean="0"/>
              <a:t> </a:t>
            </a:r>
          </a:p>
          <a:p>
            <a:pPr>
              <a:buFontTx/>
              <a:buChar char="-"/>
            </a:pPr>
            <a:r>
              <a:rPr lang="ru-RU" sz="3400" dirty="0" smtClean="0"/>
              <a:t>коммуникативный - включает в себя требование целесообразности и уместности речи, ее выразительность, </a:t>
            </a:r>
            <a:r>
              <a:rPr lang="ru-RU" sz="3400" dirty="0" err="1" smtClean="0"/>
              <a:t>адресность</a:t>
            </a:r>
            <a:r>
              <a:rPr lang="ru-RU" sz="3400" dirty="0" smtClean="0"/>
              <a:t>, логичность и многое другое;</a:t>
            </a:r>
          </a:p>
          <a:p>
            <a:pPr>
              <a:buFontTx/>
              <a:buChar char="-"/>
            </a:pPr>
            <a:endParaRPr lang="ru-RU" sz="3400" dirty="0" smtClean="0"/>
          </a:p>
          <a:p>
            <a:pPr>
              <a:buFontTx/>
              <a:buChar char="-"/>
            </a:pPr>
            <a:r>
              <a:rPr lang="ru-RU" sz="3400" dirty="0" smtClean="0"/>
              <a:t>Этический – означает соблюдение этических норм общения, правил речевого этикета, т.е. правил речевого поведения участников общения, а также учитывает определенный внеязыковой фактор общения, а именно – характер адресата речи и тип отношений, складывающихся между ним и автором речи. Этикет учитывает возраст, пол, социальное, должностное положение людей, ситуацию общения, национальные традиции.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30026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Важнейшим качеством культуры речи является ее правильность, иными словами, ее соответствие </a:t>
            </a:r>
            <a:r>
              <a:rPr lang="ru-RU" b="1" dirty="0" smtClean="0"/>
              <a:t>языковым нормам.</a:t>
            </a:r>
            <a:endParaRPr lang="ru-RU" dirty="0" smtClean="0"/>
          </a:p>
          <a:p>
            <a:r>
              <a:rPr lang="ru-RU" dirty="0" smtClean="0"/>
              <a:t>Норма языка (литературная норма) – это правила использования языковых средств, единообразное, образцовое, общепризнанное употребление элементов литературного языка в определенный период его развития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Языковая норма – это правила, обязательные для всех членов сообщества, некий образец.</a:t>
            </a:r>
          </a:p>
          <a:p>
            <a:endParaRPr lang="ru-RU" dirty="0" smtClean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30026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</a:t>
            </a:r>
            <a:r>
              <a:rPr lang="ru-RU" dirty="0" smtClean="0"/>
              <a:t>уществуют следующие языковые нормы:</a:t>
            </a:r>
          </a:p>
          <a:p>
            <a:pPr lvl="0"/>
            <a:r>
              <a:rPr lang="ru-RU" b="1" dirty="0" smtClean="0"/>
              <a:t>Орфоэпические</a:t>
            </a:r>
            <a:r>
              <a:rPr lang="ru-RU" dirty="0" smtClean="0"/>
              <a:t> нормы – произношение слов, звуки</a:t>
            </a:r>
          </a:p>
          <a:p>
            <a:pPr lvl="0"/>
            <a:r>
              <a:rPr lang="ru-RU" b="1" dirty="0" smtClean="0"/>
              <a:t>Лексические</a:t>
            </a:r>
            <a:r>
              <a:rPr lang="ru-RU" dirty="0" smtClean="0"/>
              <a:t> нормы – употребление слова их лексическое значение</a:t>
            </a:r>
          </a:p>
          <a:p>
            <a:pPr lvl="0"/>
            <a:r>
              <a:rPr lang="ru-RU" b="1" dirty="0" smtClean="0"/>
              <a:t>Грамматические</a:t>
            </a:r>
            <a:r>
              <a:rPr lang="ru-RU" dirty="0" smtClean="0"/>
              <a:t> нормы - согласование слов, поставленных в правильный падеж, число</a:t>
            </a:r>
          </a:p>
          <a:p>
            <a:pPr lvl="0"/>
            <a:r>
              <a:rPr lang="ru-RU" b="1" dirty="0" smtClean="0"/>
              <a:t>Синтаксические</a:t>
            </a:r>
            <a:r>
              <a:rPr lang="ru-RU" dirty="0" smtClean="0"/>
              <a:t> нормы – правильное построение предложения</a:t>
            </a:r>
          </a:p>
          <a:p>
            <a:pPr lvl="0"/>
            <a:r>
              <a:rPr lang="ru-RU" b="1" dirty="0" smtClean="0"/>
              <a:t>Стилистические</a:t>
            </a:r>
            <a:r>
              <a:rPr lang="ru-RU" dirty="0" smtClean="0"/>
              <a:t> нормы – стили, разговор, литература</a:t>
            </a:r>
          </a:p>
          <a:p>
            <a:pPr lvl="0"/>
            <a:r>
              <a:rPr lang="ru-RU" b="1" dirty="0" smtClean="0"/>
              <a:t>Орфографические</a:t>
            </a:r>
            <a:r>
              <a:rPr lang="ru-RU" dirty="0" smtClean="0"/>
              <a:t> нормы – правильное написание слов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417638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7"/>
            <a:ext cx="7704856" cy="4104456"/>
          </a:xfrm>
        </p:spPr>
        <p:txBody>
          <a:bodyPr/>
          <a:lstStyle/>
          <a:p>
            <a:pPr lvl="0" algn="ctr">
              <a:buNone/>
            </a:pPr>
            <a:endParaRPr lang="ru-RU" b="1" dirty="0" smtClean="0"/>
          </a:p>
          <a:p>
            <a:pPr lvl="0" algn="ctr">
              <a:buNone/>
            </a:pPr>
            <a:endParaRPr lang="ru-RU" b="1" dirty="0" smtClean="0"/>
          </a:p>
          <a:p>
            <a:pPr lvl="0" algn="ctr">
              <a:buNone/>
            </a:pPr>
            <a:r>
              <a:rPr lang="ru-RU" b="1" dirty="0" smtClean="0"/>
              <a:t>	</a:t>
            </a:r>
            <a:r>
              <a:rPr lang="ru-RU" sz="3600" b="1" dirty="0" smtClean="0"/>
              <a:t>Функции языка </a:t>
            </a:r>
          </a:p>
          <a:p>
            <a:pPr lvl="0" algn="ctr">
              <a:buNone/>
            </a:pPr>
            <a:r>
              <a:rPr lang="ru-RU" sz="3600" b="1" dirty="0" smtClean="0"/>
              <a:t>и их реализация в речи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12776"/>
            <a:ext cx="7704856" cy="374441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i="1" dirty="0" smtClean="0"/>
              <a:t>Функция языка </a:t>
            </a:r>
            <a:r>
              <a:rPr lang="ru-RU" dirty="0" smtClean="0"/>
              <a:t>-  </a:t>
            </a:r>
          </a:p>
          <a:p>
            <a:pPr algn="ctr">
              <a:buNone/>
            </a:pPr>
            <a:r>
              <a:rPr lang="ru-RU" dirty="0" smtClean="0"/>
              <a:t>практическое проявление сущности языка, </a:t>
            </a:r>
          </a:p>
          <a:p>
            <a:pPr algn="ctr">
              <a:buNone/>
            </a:pPr>
            <a:r>
              <a:rPr lang="ru-RU" dirty="0" smtClean="0"/>
              <a:t>	реализации его назначения в системе общественных явлений;</a:t>
            </a:r>
          </a:p>
          <a:p>
            <a:pPr algn="ctr">
              <a:buNone/>
            </a:pPr>
            <a:r>
              <a:rPr lang="ru-RU" dirty="0" smtClean="0"/>
              <a:t>	 специфическое действие языка, обусловленное его природой, </a:t>
            </a:r>
          </a:p>
          <a:p>
            <a:pPr algn="ctr">
              <a:buNone/>
            </a:pPr>
            <a:r>
              <a:rPr lang="ru-RU" dirty="0" smtClean="0"/>
              <a:t>	то, без чего язык не может существовать, как не существует материя без движения.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24744"/>
            <a:ext cx="7704856" cy="3744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</a:t>
            </a:r>
            <a:endParaRPr lang="en-US" dirty="0" smtClean="0"/>
          </a:p>
          <a:p>
            <a:pPr algn="ctr">
              <a:buNone/>
            </a:pPr>
            <a:r>
              <a:rPr lang="ru-RU" sz="2800" dirty="0" smtClean="0"/>
              <a:t>Коммуникативная и познавательные функции являются основными.</a:t>
            </a:r>
          </a:p>
          <a:p>
            <a:pPr algn="ctr">
              <a:buNone/>
            </a:pPr>
            <a:r>
              <a:rPr lang="ru-RU" sz="2800" dirty="0" smtClean="0"/>
              <a:t> Они почти всегда присутствуют в речевой деятельности.</a:t>
            </a:r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340768"/>
            <a:ext cx="7704856" cy="367240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</a:p>
          <a:p>
            <a:pPr>
              <a:buNone/>
            </a:pPr>
            <a:r>
              <a:rPr lang="ru-RU" dirty="0" smtClean="0"/>
              <a:t>	Австрийский психолог, философ, лингвист Карл </a:t>
            </a:r>
            <a:r>
              <a:rPr lang="ru-RU" dirty="0" err="1" smtClean="0"/>
              <a:t>Бюлер</a:t>
            </a:r>
            <a:r>
              <a:rPr lang="ru-RU" dirty="0" smtClean="0"/>
              <a:t>, описывая в своей книге «Теория языка» различные направленности знаков языка, определяет 3 основные функции языка: </a:t>
            </a:r>
          </a:p>
          <a:p>
            <a:pPr>
              <a:buFontTx/>
              <a:buChar char="-"/>
            </a:pPr>
            <a:r>
              <a:rPr lang="ru-RU" dirty="0" smtClean="0"/>
              <a:t>функция выражения, или экспрессивная функция, когда выражается состояние говорящего;</a:t>
            </a:r>
          </a:p>
          <a:p>
            <a:pPr>
              <a:buFontTx/>
              <a:buChar char="-"/>
            </a:pPr>
            <a:r>
              <a:rPr lang="ru-RU" dirty="0" smtClean="0"/>
              <a:t> функция призыва, обращения к слушающему, или </a:t>
            </a:r>
            <a:r>
              <a:rPr lang="ru-RU" dirty="0" err="1" smtClean="0"/>
              <a:t>апеллятивная</a:t>
            </a:r>
            <a:r>
              <a:rPr lang="ru-RU" dirty="0" smtClean="0"/>
              <a:t> функция;</a:t>
            </a:r>
          </a:p>
          <a:p>
            <a:pPr>
              <a:buFontTx/>
              <a:buChar char="-"/>
            </a:pPr>
            <a:r>
              <a:rPr lang="ru-RU" dirty="0" smtClean="0"/>
              <a:t>функция представления, или репрезентативная, когда один другому что-то говорит или рассказывает.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80728"/>
            <a:ext cx="7848872" cy="439248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	</a:t>
            </a:r>
          </a:p>
          <a:p>
            <a:pPr algn="ctr">
              <a:buNone/>
            </a:pPr>
            <a:r>
              <a:rPr lang="ru-RU" sz="3600" i="1" dirty="0" smtClean="0"/>
              <a:t>Коммуникативная функция </a:t>
            </a:r>
            <a:r>
              <a:rPr lang="ru-RU" sz="3600" dirty="0" smtClean="0"/>
              <a:t>языка.</a:t>
            </a:r>
          </a:p>
          <a:p>
            <a:pPr algn="ctr">
              <a:buNone/>
            </a:pPr>
            <a:r>
              <a:rPr lang="ru-RU" sz="3600" dirty="0" smtClean="0"/>
              <a:t>	Язык является средством общения людей. </a:t>
            </a:r>
          </a:p>
          <a:p>
            <a:pPr algn="ctr">
              <a:buNone/>
            </a:pPr>
            <a:r>
              <a:rPr lang="ru-RU" sz="3600" dirty="0" smtClean="0"/>
              <a:t>Он позволяет одному индивиду - говорящему - выражать свои мысли, </a:t>
            </a:r>
          </a:p>
          <a:p>
            <a:pPr algn="ctr">
              <a:buNone/>
            </a:pPr>
            <a:r>
              <a:rPr lang="ru-RU" sz="3600" dirty="0" smtClean="0"/>
              <a:t>а другому - воспринимающему - понимать их, реагировать, принимать к сведению, сообразно менять свое поведение </a:t>
            </a:r>
          </a:p>
          <a:p>
            <a:pPr algn="ctr">
              <a:buNone/>
            </a:pPr>
            <a:r>
              <a:rPr lang="ru-RU" sz="3600" dirty="0" smtClean="0"/>
              <a:t>или свои мысленные установки.</a:t>
            </a:r>
          </a:p>
          <a:p>
            <a:pPr algn="ctr">
              <a:buNone/>
            </a:pPr>
            <a:r>
              <a:rPr lang="ru-RU" sz="3600" dirty="0" smtClean="0"/>
              <a:t> Акт коммуникации не был бы возможен без языка.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272808" cy="338437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sz="3600" i="1" dirty="0" smtClean="0"/>
              <a:t>Коммуникативная функция </a:t>
            </a:r>
            <a:r>
              <a:rPr lang="ru-RU" sz="3600" dirty="0" smtClean="0"/>
              <a:t>языка осуществляется благодаря тому, что сам язык является системой знаков: по-другому нельзя общаться. </a:t>
            </a:r>
          </a:p>
          <a:p>
            <a:pPr algn="ctr">
              <a:buNone/>
            </a:pPr>
            <a:r>
              <a:rPr lang="ru-RU" sz="3600" dirty="0" smtClean="0"/>
              <a:t>	Знаки  предназначены, чтобы передавать информацию от человека к человеку.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7704856" cy="34563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i="1" dirty="0" smtClean="0"/>
              <a:t>	</a:t>
            </a:r>
            <a:r>
              <a:rPr lang="ru-RU" i="1" dirty="0" smtClean="0"/>
              <a:t>Язык</a:t>
            </a:r>
            <a:r>
              <a:rPr lang="ru-RU" b="1" dirty="0" smtClean="0"/>
              <a:t> </a:t>
            </a:r>
            <a:r>
              <a:rPr lang="ru-RU" dirty="0" smtClean="0"/>
              <a:t>– это совокупность знаков, правила и законы взаимодействия единиц.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 </a:t>
            </a:r>
            <a:r>
              <a:rPr lang="ru-RU" i="1" dirty="0" smtClean="0"/>
              <a:t>Речь</a:t>
            </a:r>
            <a:r>
              <a:rPr lang="ru-RU" dirty="0" smtClean="0"/>
              <a:t> – это реализация языка, функционирование его единиц в практическом общении, использование различных возможностей языка в различных ситуациях общения. </a:t>
            </a:r>
          </a:p>
          <a:p>
            <a:pPr>
              <a:buNone/>
            </a:pPr>
            <a:r>
              <a:rPr lang="ru-RU" dirty="0" smtClean="0"/>
              <a:t>	Речь – процесс и разнообразные формы практического пользования языком.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064896" cy="511256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 	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sz="3600" i="1" dirty="0" err="1" smtClean="0"/>
              <a:t>Эмотивная</a:t>
            </a:r>
            <a:r>
              <a:rPr lang="ru-RU" sz="3600" i="1" dirty="0" smtClean="0"/>
              <a:t> </a:t>
            </a:r>
            <a:r>
              <a:rPr lang="ru-RU" sz="3600" dirty="0" smtClean="0"/>
              <a:t>– реализуется в художественной литературе, ораторском искусстве, в дискуссионной речи – споре, полемике, дружеской беседе, песне, опере – в театре язык располагает особыми средствами для выражения эмоций:</a:t>
            </a:r>
          </a:p>
          <a:p>
            <a:pPr>
              <a:buNone/>
            </a:pPr>
            <a:r>
              <a:rPr lang="ru-RU" sz="3600" dirty="0" smtClean="0"/>
              <a:t>	 вербальными – эмоционально окрашенными синонимическими рядами, формами субъективной оценки, системой тропов, фразеологией и т.д.; </a:t>
            </a:r>
          </a:p>
          <a:p>
            <a:pPr>
              <a:buNone/>
            </a:pPr>
            <a:r>
              <a:rPr lang="ru-RU" sz="3600" dirty="0" smtClean="0"/>
              <a:t>	устной речи – интонация, модуляция голоса, паузы, мелодика и ритмика речи, тембр голоса.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476672"/>
            <a:ext cx="7416824" cy="489654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	</a:t>
            </a:r>
          </a:p>
          <a:p>
            <a:pPr algn="ctr">
              <a:buNone/>
            </a:pPr>
            <a:r>
              <a:rPr lang="ru-RU" sz="3600" i="1" dirty="0" smtClean="0"/>
              <a:t>Формирование и выражения мысли </a:t>
            </a:r>
            <a:r>
              <a:rPr lang="ru-RU" sz="3600" dirty="0" smtClean="0"/>
              <a:t>– непрерывно «работающая» функция, поскольку мысль человека работает почти непрерывно,  с различной степенью напряжения </a:t>
            </a:r>
          </a:p>
          <a:p>
            <a:pPr algn="ctr">
              <a:buNone/>
            </a:pPr>
            <a:r>
              <a:rPr lang="ru-RU" sz="3600" dirty="0" smtClean="0"/>
              <a:t>(воспоминания и раздумья в минуты отдыха, формирование письменного текста, решение задач, творческая деятельность).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764704"/>
            <a:ext cx="7992888" cy="48245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sz="3100" dirty="0" smtClean="0"/>
              <a:t>Функция </a:t>
            </a:r>
            <a:r>
              <a:rPr lang="ru-RU" sz="3100" i="1" dirty="0" smtClean="0"/>
              <a:t>воздействия</a:t>
            </a:r>
            <a:r>
              <a:rPr lang="ru-RU" sz="3100" dirty="0" smtClean="0"/>
              <a:t> на других людей </a:t>
            </a:r>
          </a:p>
          <a:p>
            <a:pPr algn="ctr">
              <a:buNone/>
            </a:pPr>
            <a:r>
              <a:rPr lang="ru-RU" sz="3100" dirty="0" smtClean="0"/>
              <a:t>	(просьба, повеление, приказ); </a:t>
            </a:r>
          </a:p>
          <a:p>
            <a:pPr algn="ctr">
              <a:buNone/>
            </a:pPr>
            <a:r>
              <a:rPr lang="ru-RU" sz="3100" dirty="0" smtClean="0"/>
              <a:t>	</a:t>
            </a:r>
            <a:r>
              <a:rPr lang="ru-RU" sz="3100" i="1" dirty="0" smtClean="0"/>
              <a:t>Регулятивная</a:t>
            </a:r>
            <a:r>
              <a:rPr lang="ru-RU" sz="3100" dirty="0" smtClean="0"/>
              <a:t> функция языка и речи. </a:t>
            </a:r>
          </a:p>
          <a:p>
            <a:pPr algn="ctr">
              <a:buNone/>
            </a:pPr>
            <a:r>
              <a:rPr lang="ru-RU" sz="3100" dirty="0" smtClean="0"/>
              <a:t>Она отмечается во внешней и во внутренней речи (выполняет роль плана поведения, поступков субъекта: </a:t>
            </a:r>
          </a:p>
          <a:p>
            <a:pPr algn="ctr">
              <a:buNone/>
            </a:pPr>
            <a:r>
              <a:rPr lang="ru-RU" sz="3100" dirty="0" smtClean="0"/>
              <a:t>это текстовый или мысленный проект его предстоящих действий, проекты нравственных отношений и быта, устройства социальной структуры общества.</a:t>
            </a:r>
            <a:endParaRPr lang="ru-RU" sz="3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836712"/>
            <a:ext cx="7920880" cy="482453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i="1" dirty="0" smtClean="0"/>
              <a:t>Когнитивная</a:t>
            </a:r>
            <a:r>
              <a:rPr lang="ru-RU" dirty="0" smtClean="0"/>
              <a:t> функция </a:t>
            </a:r>
          </a:p>
          <a:p>
            <a:pPr>
              <a:buNone/>
            </a:pPr>
            <a:r>
              <a:rPr lang="ru-RU" dirty="0" smtClean="0"/>
              <a:t>	(язык – хранитель знания, в речи это знание, облегченное в языковую форму, </a:t>
            </a:r>
          </a:p>
          <a:p>
            <a:pPr>
              <a:buNone/>
            </a:pPr>
            <a:r>
              <a:rPr lang="ru-RU" dirty="0" smtClean="0"/>
              <a:t>	функционирует и обслуживает общество, </a:t>
            </a:r>
          </a:p>
          <a:p>
            <a:pPr>
              <a:buNone/>
            </a:pPr>
            <a:r>
              <a:rPr lang="ru-RU" dirty="0" smtClean="0"/>
              <a:t>	язык </a:t>
            </a:r>
            <a:r>
              <a:rPr lang="ru-RU" dirty="0" err="1" smtClean="0"/>
              <a:t>самообогащается</a:t>
            </a:r>
            <a:r>
              <a:rPr lang="ru-RU" dirty="0" smtClean="0"/>
              <a:t>, усложняются языковые конструкции через речевую практику, т.к. познавательная деятельность порождает ситуации, которые обнаруживают недостаточность, несовершенство наличных средств языка, обогащение, </a:t>
            </a:r>
          </a:p>
          <a:p>
            <a:pPr>
              <a:buNone/>
            </a:pPr>
            <a:r>
              <a:rPr lang="ru-RU" dirty="0" smtClean="0"/>
              <a:t>	развитие языка – функции речи.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836712"/>
            <a:ext cx="7704856" cy="27363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000" dirty="0" smtClean="0"/>
              <a:t>	Функциональные системы языка – </a:t>
            </a:r>
          </a:p>
          <a:p>
            <a:pPr algn="ctr">
              <a:buNone/>
            </a:pPr>
            <a:r>
              <a:rPr lang="ru-RU" sz="3000" dirty="0" smtClean="0"/>
              <a:t>это его жизнь, форма существования,</a:t>
            </a:r>
          </a:p>
          <a:p>
            <a:pPr algn="ctr">
              <a:buNone/>
            </a:pPr>
            <a:r>
              <a:rPr lang="ru-RU" sz="3000" dirty="0" smtClean="0"/>
              <a:t> а речь, как способ реализации функций языка обеспечивает жизнь общества и каждого человека</a:t>
            </a:r>
            <a:endParaRPr lang="ru-RU" sz="3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908720"/>
            <a:ext cx="7560840" cy="352839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sz="3000" dirty="0" smtClean="0"/>
              <a:t>	Личность способна состояться и полностью реализоваться в речевой среде, благодаря языку, речевой культуре окружающих и своей собственной.</a:t>
            </a:r>
            <a:endParaRPr lang="ru-RU" sz="3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84783"/>
            <a:ext cx="7632848" cy="2880321"/>
          </a:xfrm>
        </p:spPr>
        <p:txBody>
          <a:bodyPr/>
          <a:lstStyle/>
          <a:p>
            <a:pPr lvl="0" algn="ctr">
              <a:buNone/>
            </a:pPr>
            <a:r>
              <a:rPr lang="ru-RU" b="1" dirty="0" smtClean="0"/>
              <a:t>	</a:t>
            </a:r>
          </a:p>
          <a:p>
            <a:pPr lvl="0" algn="ctr">
              <a:buNone/>
            </a:pPr>
            <a:r>
              <a:rPr lang="ru-RU" sz="3600" b="1" dirty="0" smtClean="0"/>
              <a:t>Общее понятие о литературном языке и культуре речи, </a:t>
            </a:r>
          </a:p>
          <a:p>
            <a:pPr lvl="0" algn="ctr">
              <a:buNone/>
            </a:pPr>
            <a:r>
              <a:rPr lang="ru-RU" sz="3600" b="1" dirty="0" smtClean="0"/>
              <a:t>культуре речи преподавателя</a:t>
            </a:r>
          </a:p>
          <a:p>
            <a:pPr algn="ctr"/>
            <a:endParaRPr lang="ru-RU" sz="3600" dirty="0" smtClean="0"/>
          </a:p>
          <a:p>
            <a:pPr algn="ctr"/>
            <a:endParaRPr lang="ru-RU" sz="3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772816"/>
            <a:ext cx="7128792" cy="29523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	Культура речи </a:t>
            </a:r>
            <a:r>
              <a:rPr lang="ru-RU" dirty="0" smtClean="0"/>
              <a:t>–</a:t>
            </a:r>
          </a:p>
          <a:p>
            <a:pPr>
              <a:buNone/>
            </a:pPr>
            <a:r>
              <a:rPr lang="ru-RU" dirty="0" smtClean="0"/>
              <a:t> 	это учение о содержании и стиле эффективной и образцовой речи, о её основных коммуникативных качествах.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908720"/>
            <a:ext cx="7560840" cy="4176464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	 </a:t>
            </a:r>
            <a:r>
              <a:rPr lang="ru-RU" i="1" dirty="0" smtClean="0"/>
              <a:t>Культура речи </a:t>
            </a:r>
            <a:r>
              <a:rPr lang="ru-RU" dirty="0" smtClean="0"/>
              <a:t>– самостоятельная научная дисциплина. </a:t>
            </a:r>
          </a:p>
          <a:p>
            <a:pPr algn="ctr">
              <a:buNone/>
            </a:pPr>
            <a:r>
              <a:rPr lang="ru-RU" i="1" dirty="0" smtClean="0"/>
              <a:t>	Предметом</a:t>
            </a:r>
            <a:r>
              <a:rPr lang="ru-RU" dirty="0" smtClean="0"/>
              <a:t> её изучения - речь в устной и письменной формах, </a:t>
            </a:r>
          </a:p>
          <a:p>
            <a:pPr algn="ctr">
              <a:buNone/>
            </a:pPr>
            <a:r>
              <a:rPr lang="ru-RU" dirty="0" smtClean="0"/>
              <a:t>видовые и жанровые признаки этих форм, стилевая дифференциация речи, </a:t>
            </a:r>
          </a:p>
          <a:p>
            <a:pPr algn="ctr">
              <a:buNone/>
            </a:pPr>
            <a:r>
              <a:rPr lang="ru-RU" dirty="0" smtClean="0"/>
              <a:t>её литературные нормы и отклонения от них, варианты речевых единиц, коммуникативные качества речи.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84784"/>
            <a:ext cx="7416824" cy="252028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3300" dirty="0" smtClean="0"/>
              <a:t> </a:t>
            </a:r>
            <a:r>
              <a:rPr lang="ru-RU" sz="3300" i="1" dirty="0" smtClean="0"/>
              <a:t>Культура речи </a:t>
            </a:r>
            <a:r>
              <a:rPr lang="ru-RU" sz="3300" dirty="0" smtClean="0"/>
              <a:t>– </a:t>
            </a:r>
          </a:p>
          <a:p>
            <a:pPr algn="ctr">
              <a:buNone/>
            </a:pPr>
            <a:r>
              <a:rPr lang="ru-RU" sz="3300" dirty="0" smtClean="0"/>
              <a:t>это «совокупность» знаний, умений и навыков,</a:t>
            </a:r>
          </a:p>
          <a:p>
            <a:pPr algn="ctr">
              <a:buNone/>
            </a:pPr>
            <a:r>
              <a:rPr lang="ru-RU" sz="3300" dirty="0" smtClean="0"/>
              <a:t> обеспечивающих автору речи незатруднительное построение речевых высказываний для оптимального решения задач общения.</a:t>
            </a:r>
            <a:endParaRPr lang="ru-RU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340768"/>
            <a:ext cx="7776864" cy="345638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Язык не может быть индивидуальным образованием,</a:t>
            </a:r>
          </a:p>
          <a:p>
            <a:pPr>
              <a:buNone/>
            </a:pPr>
            <a:r>
              <a:rPr lang="ru-RU" dirty="0" smtClean="0"/>
              <a:t>	он всегда – достояние коллектива; </a:t>
            </a:r>
          </a:p>
          <a:p>
            <a:pPr>
              <a:buNone/>
            </a:pPr>
            <a:r>
              <a:rPr lang="ru-RU" dirty="0" smtClean="0"/>
              <a:t>	индивид не может «распоряжаться» языком, произвольно устанавливать или изменять его законы, правила, набор языковых единиц; </a:t>
            </a:r>
          </a:p>
          <a:p>
            <a:pPr>
              <a:buNone/>
            </a:pPr>
            <a:r>
              <a:rPr lang="ru-RU" dirty="0" smtClean="0"/>
              <a:t>	речь – всегда индивидуальна, зависит от воли своих авторов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202034"/>
          </a:xfrm>
        </p:spPr>
        <p:txBody>
          <a:bodyPr>
            <a:normAutofit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/>
          <a:lstStyle/>
          <a:p>
            <a:r>
              <a:rPr lang="ru-RU" b="1" dirty="0" smtClean="0"/>
              <a:t>Культура речи педагога</a:t>
            </a:r>
            <a:r>
              <a:rPr lang="ru-RU" dirty="0" smtClean="0"/>
              <a:t> – это умение выбрать стилистически верный способ подачи учебного материала, выразительно и доходчиво излагать свои мысли. В связи с этим педагог должен владеть нормами устной и письменной речи, т.е. правилами произношения, ударения, грамматики, словоупотребления. Обычно с этих позиций оценивают речь как правильную или неправильную, а употребление выражений – как допустимое или недопустимое.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340768"/>
            <a:ext cx="7488832" cy="3960440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	 </a:t>
            </a:r>
            <a:r>
              <a:rPr lang="en-US" dirty="0" smtClean="0"/>
              <a:t>	</a:t>
            </a:r>
            <a:r>
              <a:rPr lang="ru-RU" sz="3600" dirty="0" smtClean="0"/>
              <a:t>«Высокая культура речи – это умение правильно, точно и выразительно передать свои мысли средствами языка.</a:t>
            </a:r>
          </a:p>
          <a:p>
            <a:pPr>
              <a:buNone/>
            </a:pPr>
            <a:r>
              <a:rPr lang="ru-RU" sz="3600" dirty="0" smtClean="0"/>
              <a:t>	Правильной речью называется та, в которой соблюдаются нормы современного литературного языка».</a:t>
            </a:r>
          </a:p>
          <a:p>
            <a:pPr>
              <a:buNone/>
            </a:pPr>
            <a:r>
              <a:rPr lang="ru-RU" sz="3600" dirty="0" smtClean="0"/>
              <a:t>						С.И. Ожегов</a:t>
            </a:r>
            <a:endParaRPr lang="ru-RU" sz="3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052736"/>
            <a:ext cx="7056784" cy="302433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dirty="0" smtClean="0"/>
              <a:t>Правильность, точность, логичность, действенность, выразительность, чистота –</a:t>
            </a:r>
          </a:p>
          <a:p>
            <a:pPr algn="ctr">
              <a:buNone/>
            </a:pPr>
            <a:r>
              <a:rPr lang="ru-RU" sz="4400" dirty="0" smtClean="0"/>
              <a:t> </a:t>
            </a:r>
            <a:r>
              <a:rPr lang="ru-RU" sz="4400" i="1" dirty="0" smtClean="0"/>
              <a:t>коммуникативные качества речи.</a:t>
            </a:r>
          </a:p>
          <a:p>
            <a:endParaRPr lang="ru-RU" i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72816"/>
            <a:ext cx="7488832" cy="20162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sz="3600" dirty="0" smtClean="0"/>
              <a:t>Постоянное наблюдение за развитием и изменением норм – </a:t>
            </a:r>
          </a:p>
          <a:p>
            <a:pPr algn="ctr">
              <a:buNone/>
            </a:pPr>
            <a:r>
              <a:rPr lang="ru-RU" sz="3600" dirty="0" smtClean="0"/>
              <a:t>	одна из основных задач лингвистической науки о культуре речи.</a:t>
            </a:r>
            <a:endParaRPr lang="ru-RU" sz="3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764704"/>
            <a:ext cx="7848872" cy="489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sz="3600" dirty="0" smtClean="0"/>
              <a:t>Этический аспект культуры речи не всегда выступает в явном виде. </a:t>
            </a:r>
          </a:p>
          <a:p>
            <a:pPr algn="ctr">
              <a:buNone/>
            </a:pPr>
            <a:r>
              <a:rPr lang="ru-RU" sz="3600" dirty="0" smtClean="0"/>
              <a:t>	Этические нормы, или  – </a:t>
            </a:r>
          </a:p>
          <a:p>
            <a:pPr algn="ctr">
              <a:buNone/>
            </a:pPr>
            <a:r>
              <a:rPr lang="ru-RU" sz="3600" i="1" dirty="0" smtClean="0"/>
              <a:t>	речевой этикет,</a:t>
            </a:r>
          </a:p>
          <a:p>
            <a:pPr algn="ctr">
              <a:buNone/>
            </a:pPr>
            <a:r>
              <a:rPr lang="ru-RU" sz="3600" i="1" dirty="0" smtClean="0"/>
              <a:t> </a:t>
            </a:r>
            <a:r>
              <a:rPr lang="ru-RU" sz="3600" dirty="0" smtClean="0"/>
              <a:t>касаются обращения на «ты» и «вы», выбора полного или сокращенного имени,</a:t>
            </a:r>
          </a:p>
          <a:p>
            <a:pPr algn="ctr">
              <a:buNone/>
            </a:pPr>
            <a:r>
              <a:rPr lang="ru-RU" sz="3600" dirty="0" smtClean="0"/>
              <a:t> выбора обращений типа гражданин, господин и др.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980728"/>
            <a:ext cx="7776864" cy="460851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sz="3400" dirty="0" smtClean="0"/>
              <a:t>В основе культуры речи преподавателя лежит общая культура,</a:t>
            </a:r>
          </a:p>
          <a:p>
            <a:pPr algn="ctr">
              <a:buNone/>
            </a:pPr>
            <a:r>
              <a:rPr lang="ru-RU" sz="3400" dirty="0" smtClean="0"/>
              <a:t> предстающая в виде таких свойств речи, </a:t>
            </a:r>
          </a:p>
          <a:p>
            <a:pPr algn="ctr">
              <a:buNone/>
            </a:pPr>
            <a:r>
              <a:rPr lang="ru-RU" sz="3400" dirty="0" smtClean="0"/>
              <a:t>совокупность и система которых говорят о её совершенстве.</a:t>
            </a:r>
          </a:p>
          <a:p>
            <a:pPr algn="ctr">
              <a:buNone/>
            </a:pPr>
            <a:r>
              <a:rPr lang="ru-RU" sz="3400" dirty="0" smtClean="0"/>
              <a:t>	 Другим составляющим компонентом культуры речи преподавателя является владение терминологией данной области знаний, умение строить монологическую научную речь, организовывать профессиональный диалог и управлять им. </a:t>
            </a:r>
            <a:endParaRPr lang="ru-RU" sz="3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08912" cy="4536504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sz="4000" i="1" dirty="0" smtClean="0"/>
              <a:t>Владение терминологией данной науки предполагает:</a:t>
            </a:r>
          </a:p>
          <a:p>
            <a:pPr algn="ctr">
              <a:buNone/>
            </a:pPr>
            <a:endParaRPr lang="ru-RU" i="1" dirty="0" smtClean="0"/>
          </a:p>
          <a:p>
            <a:r>
              <a:rPr lang="ru-RU" sz="3800" dirty="0" smtClean="0"/>
              <a:t>знание фактов этой науки, усвоение основных понятий (их содержания и структуры их дефиниций – определений), понимание взаимоотношений между понятиями;</a:t>
            </a:r>
          </a:p>
          <a:p>
            <a:r>
              <a:rPr lang="ru-RU" sz="3800" dirty="0" smtClean="0"/>
              <a:t>умение устанавливать связь между известными ранее и новыми понятиями, умение использовать понятия в практическом анализе, в организации профессионального диалога;</a:t>
            </a:r>
          </a:p>
          <a:p>
            <a:r>
              <a:rPr lang="ru-RU" sz="3800" dirty="0" smtClean="0"/>
              <a:t>умение строить монологическую научную речь связано с владением системой терминов данной науки, речевой системой научного стиля и правилами построения научного текста. </a:t>
            </a:r>
            <a:endParaRPr lang="ru-RU" sz="3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496944" cy="5400600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endParaRPr lang="ru-RU" sz="3500" dirty="0" smtClean="0"/>
          </a:p>
          <a:p>
            <a:pPr algn="ctr">
              <a:buNone/>
            </a:pPr>
            <a:r>
              <a:rPr lang="ru-RU" sz="3500" i="1" dirty="0" smtClean="0"/>
              <a:t>Профессиональная культура речи и эмоциональная культура –</a:t>
            </a:r>
          </a:p>
          <a:p>
            <a:pPr algn="ctr">
              <a:buNone/>
            </a:pPr>
            <a:endParaRPr lang="ru-RU" sz="3500" i="1" dirty="0" smtClean="0"/>
          </a:p>
          <a:p>
            <a:pPr algn="ctr">
              <a:buNone/>
            </a:pPr>
            <a:r>
              <a:rPr lang="ru-RU" sz="3500" dirty="0" smtClean="0"/>
              <a:t>	</a:t>
            </a:r>
            <a:r>
              <a:rPr lang="ru-RU" sz="3800" dirty="0" smtClean="0"/>
              <a:t>это умения, с помощью которых преподаватель регулирует свое психическое состояние, понимает чужое, </a:t>
            </a:r>
          </a:p>
          <a:p>
            <a:pPr algn="ctr">
              <a:buNone/>
            </a:pPr>
            <a:r>
              <a:rPr lang="ru-RU" sz="3800" dirty="0" smtClean="0"/>
              <a:t>видит его по внешним проявлениям, </a:t>
            </a:r>
          </a:p>
          <a:p>
            <a:pPr algn="ctr">
              <a:buNone/>
            </a:pPr>
            <a:r>
              <a:rPr lang="ru-RU" sz="3800" dirty="0" smtClean="0"/>
              <a:t>управляет эмоциями, снимает волнение, </a:t>
            </a:r>
          </a:p>
          <a:p>
            <a:pPr algn="ctr">
              <a:buNone/>
            </a:pPr>
            <a:r>
              <a:rPr lang="ru-RU" sz="3800" dirty="0" smtClean="0"/>
              <a:t>преодолевает нерешительность, </a:t>
            </a:r>
          </a:p>
          <a:p>
            <a:pPr algn="ctr">
              <a:buNone/>
            </a:pPr>
            <a:r>
              <a:rPr lang="ru-RU" sz="3800" dirty="0" smtClean="0"/>
              <a:t>сдерживается, создает необходимое настроение,  </a:t>
            </a:r>
          </a:p>
          <a:p>
            <a:pPr algn="ctr">
              <a:buNone/>
            </a:pPr>
            <a:r>
              <a:rPr lang="ru-RU" sz="3800" dirty="0" smtClean="0"/>
              <a:t>составляют основу культуры профессионального общения. </a:t>
            </a:r>
          </a:p>
          <a:p>
            <a:pPr algn="ctr">
              <a:buNone/>
            </a:pPr>
            <a:r>
              <a:rPr lang="ru-RU" sz="3800" dirty="0" smtClean="0"/>
              <a:t>Умения задавать вопросы, слушать собеседника, анализировать выступление, понять другого человека, ориентироваться в сложившейся ситуации, заинтересовать, увлечь рассказом, передать свое отношение к повествованию.</a:t>
            </a:r>
          </a:p>
          <a:p>
            <a:pPr algn="ctr"/>
            <a:endParaRPr lang="ru-RU" sz="3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980728"/>
            <a:ext cx="7920880" cy="52565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sz="3600" i="1" dirty="0" smtClean="0"/>
              <a:t>Грамматика </a:t>
            </a:r>
            <a:r>
              <a:rPr lang="ru-RU" sz="3600" dirty="0" smtClean="0"/>
              <a:t>(лингвистика) </a:t>
            </a:r>
          </a:p>
          <a:p>
            <a:pPr algn="ctr">
              <a:buNone/>
            </a:pPr>
            <a:r>
              <a:rPr lang="ru-RU" sz="3600" dirty="0" smtClean="0"/>
              <a:t>создает возможности построить любое высказывание,  совершить любое речевое действие независимо от его замысла и назначения. </a:t>
            </a:r>
          </a:p>
          <a:p>
            <a:pPr algn="ctr">
              <a:buNone/>
            </a:pPr>
            <a:r>
              <a:rPr lang="ru-RU" sz="3600" dirty="0" smtClean="0"/>
              <a:t>Каждый из говорящих является и слушающим. </a:t>
            </a:r>
          </a:p>
          <a:p>
            <a:pPr algn="ctr">
              <a:buNone/>
            </a:pPr>
            <a:r>
              <a:rPr lang="ru-RU" sz="3600" dirty="0" smtClean="0"/>
              <a:t>Речь обратима и едина в создании и восприятии. Восприятие речи зависит от её создания, построения.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196752"/>
            <a:ext cx="7488832" cy="36724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ru-RU" dirty="0" smtClean="0"/>
              <a:t>Язык</a:t>
            </a:r>
            <a:r>
              <a:rPr lang="ru-RU" b="1" dirty="0" smtClean="0"/>
              <a:t> </a:t>
            </a:r>
            <a:r>
              <a:rPr lang="ru-RU" dirty="0" smtClean="0"/>
              <a:t>консервативен и статичен,</a:t>
            </a:r>
          </a:p>
          <a:p>
            <a:pPr>
              <a:buNone/>
            </a:pPr>
            <a:r>
              <a:rPr lang="ru-RU" dirty="0" smtClean="0"/>
              <a:t>	 он - «один и тот же» на большом пространстве и на протяжении длительного времени;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речь – всегда «другая», она динамична и разнообразно.</a:t>
            </a:r>
          </a:p>
          <a:p>
            <a:pPr>
              <a:buNone/>
            </a:pPr>
            <a:r>
              <a:rPr lang="ru-RU" dirty="0" smtClean="0"/>
              <a:t>	 Ее специфика определяется различными конкретными факторами общения.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200800" cy="3384376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Язык абстрактен и воспроизводим в противоположность конкретности и неповторимости речи;</a:t>
            </a:r>
          </a:p>
          <a:p>
            <a:pPr algn="ctr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язык конечен, </a:t>
            </a:r>
          </a:p>
          <a:p>
            <a:pPr algn="ctr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речь бесконечна.</a:t>
            </a:r>
          </a:p>
          <a:p>
            <a:pPr algn="ctr"/>
            <a:endParaRPr lang="ru-RU" sz="5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196752"/>
            <a:ext cx="7128792" cy="295232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sz="3600" dirty="0" smtClean="0"/>
              <a:t>Язык имеет уровневую организацию, 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	</a:t>
            </a:r>
            <a:r>
              <a:rPr lang="ru-RU" sz="3600" dirty="0" smtClean="0"/>
              <a:t>речь – линейна, представляет собой последовательность актуальных знаков.</a:t>
            </a:r>
          </a:p>
          <a:p>
            <a:pPr>
              <a:buNone/>
            </a:pPr>
            <a:r>
              <a:rPr lang="en-US" sz="3600" dirty="0" smtClean="0"/>
              <a:t>	</a:t>
            </a:r>
            <a:r>
              <a:rPr lang="ru-RU" sz="3600" dirty="0" smtClean="0"/>
              <a:t>Между языком и речью существует тесная взаимосвязь.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896" cy="30243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endParaRPr lang="ru-RU" dirty="0" smtClean="0"/>
          </a:p>
          <a:p>
            <a:pPr algn="ctr">
              <a:buNone/>
            </a:pPr>
            <a:r>
              <a:rPr lang="ru-RU" sz="3000" dirty="0" smtClean="0"/>
              <a:t>С понятием речи связаны такие понятия, как речевая деятельность, </a:t>
            </a:r>
          </a:p>
          <a:p>
            <a:pPr algn="ctr">
              <a:buNone/>
            </a:pPr>
            <a:r>
              <a:rPr lang="ru-RU" sz="3000" dirty="0" smtClean="0"/>
              <a:t>речевое поведение, речевой акт.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7632848" cy="36004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dirty="0" smtClean="0"/>
              <a:t>	Когда человек использует язык для общения с другими людьми, он занят речевой деятельностью. </a:t>
            </a:r>
          </a:p>
          <a:p>
            <a:pPr algn="ctr">
              <a:buNone/>
            </a:pPr>
            <a:r>
              <a:rPr lang="ru-RU" sz="3600" dirty="0" smtClean="0"/>
              <a:t>	Речевая деятельность имеет несколько разных видов: </a:t>
            </a:r>
          </a:p>
          <a:p>
            <a:pPr algn="ctr">
              <a:buNone/>
            </a:pPr>
            <a:r>
              <a:rPr lang="ru-RU" sz="3600" dirty="0" smtClean="0"/>
              <a:t>говорение, слушание, письмо и чтение.</a:t>
            </a:r>
          </a:p>
          <a:p>
            <a:pPr algn="ctr">
              <a:buNone/>
            </a:pPr>
            <a:r>
              <a:rPr lang="ru-RU" sz="3600" dirty="0" smtClean="0"/>
              <a:t>	 Говорение и письмо – это продуктивные виды речевой деятельности,</a:t>
            </a:r>
          </a:p>
          <a:p>
            <a:pPr algn="ctr">
              <a:buNone/>
            </a:pPr>
            <a:r>
              <a:rPr lang="ru-RU" sz="3600" dirty="0" smtClean="0"/>
              <a:t> а слушание и чтение – рецептивные.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700808"/>
            <a:ext cx="7344816" cy="230425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sz="3600" dirty="0" smtClean="0"/>
              <a:t>Речевое поведение –</a:t>
            </a:r>
          </a:p>
          <a:p>
            <a:pPr algn="ctr">
              <a:buNone/>
            </a:pPr>
            <a:r>
              <a:rPr lang="ru-RU" sz="3600" dirty="0" smtClean="0"/>
              <a:t> это совокупность речевых поступков в разнообразных жизненных ситуациях.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339</Words>
  <Application>Microsoft Office PowerPoint</Application>
  <PresentationFormat>Экран (4:3)</PresentationFormat>
  <Paragraphs>155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Определение понятий язык, речь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  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понятий язык, речь </dc:title>
  <cp:lastModifiedBy>MelnikovE</cp:lastModifiedBy>
  <cp:revision>68</cp:revision>
  <dcterms:modified xsi:type="dcterms:W3CDTF">2020-04-11T05:12:35Z</dcterms:modified>
</cp:coreProperties>
</file>