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309"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57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11.04.2020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11.04.2020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11.04.2020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11.04.2020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11.04.2020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11.04.2020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11.04.2020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908720"/>
            <a:ext cx="7702624" cy="5112567"/>
          </a:xfrm>
        </p:spPr>
        <p:txBody>
          <a:bodyPr>
            <a:normAutofit/>
          </a:bodyPr>
          <a:lstStyle/>
          <a:p>
            <a:r>
              <a:rPr lang="ru-RU" b="1" smtClean="0"/>
              <a:t>Педагогическая </a:t>
            </a:r>
            <a:r>
              <a:rPr lang="ru-RU" b="1" dirty="0" smtClean="0"/>
              <a:t>речь и целесообразность речи</a:t>
            </a:r>
            <a:r>
              <a:rPr lang="ru-RU" dirty="0" smtClean="0"/>
              <a:t/>
            </a:r>
            <a:br>
              <a:rPr lang="ru-RU" dirty="0" smtClean="0"/>
            </a:b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404664"/>
            <a:ext cx="8291264" cy="5721499"/>
          </a:xfrm>
        </p:spPr>
        <p:txBody>
          <a:bodyPr>
            <a:normAutofit fontScale="92500" lnSpcReduction="10000"/>
          </a:bodyPr>
          <a:lstStyle/>
          <a:p>
            <a:endParaRPr lang="ru-RU" dirty="0" smtClean="0"/>
          </a:p>
          <a:p>
            <a:pPr>
              <a:buNone/>
            </a:pPr>
            <a:r>
              <a:rPr lang="ru-RU" dirty="0" smtClean="0"/>
              <a:t>	</a:t>
            </a:r>
            <a:r>
              <a:rPr lang="ru-RU" sz="3500" dirty="0" smtClean="0"/>
              <a:t>Повышение эмоциональной окрашенности речи педагога достигается за счет ее интонационного разнообразия. </a:t>
            </a:r>
          </a:p>
          <a:p>
            <a:pPr>
              <a:buNone/>
            </a:pPr>
            <a:r>
              <a:rPr lang="ru-RU" sz="3500" dirty="0" smtClean="0"/>
              <a:t>	Чем богаче палитра голосовых оттенков, тем выразительнее и доступнее сообщаемая информация. </a:t>
            </a:r>
          </a:p>
          <a:p>
            <a:pPr>
              <a:buNone/>
            </a:pPr>
            <a:endParaRPr lang="ru-RU" sz="3500" dirty="0" smtClean="0"/>
          </a:p>
          <a:p>
            <a:pPr>
              <a:buNone/>
            </a:pPr>
            <a:r>
              <a:rPr lang="ru-RU" sz="3500" dirty="0" smtClean="0"/>
              <a:t>			А.С. Макаренко стал считать себя 		настоящим мастером, когда 			научился говорить «иди сюда» с 			двадцатью оттенками.</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404664"/>
            <a:ext cx="8363272" cy="5721499"/>
          </a:xfrm>
        </p:spPr>
        <p:txBody>
          <a:bodyPr>
            <a:normAutofit lnSpcReduction="10000"/>
          </a:bodyPr>
          <a:lstStyle/>
          <a:p>
            <a:endParaRPr lang="ru-RU" dirty="0" smtClean="0"/>
          </a:p>
          <a:p>
            <a:pPr>
              <a:buNone/>
            </a:pPr>
            <a:r>
              <a:rPr lang="ru-RU" dirty="0" smtClean="0"/>
              <a:t>	</a:t>
            </a:r>
            <a:r>
              <a:rPr lang="ru-RU" sz="3600" dirty="0" smtClean="0"/>
              <a:t>Экспрессивность речи педагога находит свое выражение в ее эмоциональной насыщенности, в использовании мимики, жестов, поз, свидетельствующих о полной самоотдаче.</a:t>
            </a:r>
          </a:p>
          <a:p>
            <a:pPr>
              <a:buNone/>
            </a:pPr>
            <a:r>
              <a:rPr lang="ru-RU" sz="3600" dirty="0" smtClean="0"/>
              <a:t>	 Страстность, неподдельная радость или грусть, сострадание – все это конкретные формы экспрессивности.</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88640"/>
            <a:ext cx="8640960" cy="6264696"/>
          </a:xfrm>
        </p:spPr>
        <p:txBody>
          <a:bodyPr>
            <a:normAutofit fontScale="92500" lnSpcReduction="10000"/>
          </a:bodyPr>
          <a:lstStyle/>
          <a:p>
            <a:endParaRPr lang="ru-RU" dirty="0" smtClean="0"/>
          </a:p>
          <a:p>
            <a:pPr>
              <a:buNone/>
            </a:pPr>
            <a:r>
              <a:rPr lang="ru-RU" dirty="0" smtClean="0"/>
              <a:t>	</a:t>
            </a:r>
            <a:r>
              <a:rPr lang="ru-RU" sz="3600" dirty="0" smtClean="0"/>
              <a:t>Педагог должен  отрабатывать технику речи, </a:t>
            </a:r>
          </a:p>
          <a:p>
            <a:pPr>
              <a:buNone/>
            </a:pPr>
            <a:r>
              <a:rPr lang="ru-RU" sz="3600" dirty="0" smtClean="0"/>
              <a:t>	т. е. систему технологических приемов дыхания, голосообразования, дикции, навыков произношения, доведенных до автоматизма. </a:t>
            </a:r>
          </a:p>
          <a:p>
            <a:pPr>
              <a:buNone/>
            </a:pPr>
            <a:r>
              <a:rPr lang="ru-RU" sz="3600" dirty="0" smtClean="0"/>
              <a:t>	Это обеспечивает его профессиональное взаимодействие с обучаемыми.</a:t>
            </a:r>
          </a:p>
          <a:p>
            <a:pPr>
              <a:buNone/>
            </a:pPr>
            <a:r>
              <a:rPr lang="ru-RU" sz="3600" dirty="0" smtClean="0"/>
              <a:t>	Совершенствование педагогического мастерства неразрывно связано с постоянным стремлением преподавателя к пополнению активного словарного запаса.</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260648"/>
            <a:ext cx="8291264" cy="5865515"/>
          </a:xfrm>
        </p:spPr>
        <p:txBody>
          <a:bodyPr>
            <a:normAutofit fontScale="92500" lnSpcReduction="20000"/>
          </a:bodyPr>
          <a:lstStyle/>
          <a:p>
            <a:pPr>
              <a:buNone/>
            </a:pPr>
            <a:r>
              <a:rPr lang="ru-RU" dirty="0" smtClean="0"/>
              <a:t>	</a:t>
            </a:r>
          </a:p>
          <a:p>
            <a:pPr>
              <a:buNone/>
            </a:pPr>
            <a:r>
              <a:rPr lang="ru-RU" sz="3500" dirty="0" smtClean="0"/>
              <a:t>	Для повышения культуры устной речи важно: всегда (даже при общении с друзьями) стремиться к соблюдению норм литературного языка; </a:t>
            </a:r>
          </a:p>
          <a:p>
            <a:pPr>
              <a:buNone/>
            </a:pPr>
            <a:r>
              <a:rPr lang="ru-RU" sz="3500" dirty="0" smtClean="0"/>
              <a:t>	вырабатывать навык правильного и логичного изложения своих мыслей; избавляться от употребления жаргонизмов и слов-«паразитов» («так сказать», «в общем», «как говорится» и т.п.), </a:t>
            </a:r>
          </a:p>
          <a:p>
            <a:pPr>
              <a:buNone/>
            </a:pPr>
            <a:r>
              <a:rPr lang="ru-RU" sz="3500" dirty="0" smtClean="0"/>
              <a:t>	а также от привычки растягивать слова или делать неоправданно большие паузы между словами.</a:t>
            </a:r>
            <a:endParaRPr lang="ru-RU" sz="35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404664"/>
            <a:ext cx="8219256" cy="5721499"/>
          </a:xfrm>
        </p:spPr>
        <p:txBody>
          <a:bodyPr>
            <a:normAutofit lnSpcReduction="10000"/>
          </a:bodyPr>
          <a:lstStyle/>
          <a:p>
            <a:endParaRPr lang="ru-RU" dirty="0" smtClean="0"/>
          </a:p>
          <a:p>
            <a:pPr algn="ctr">
              <a:buNone/>
            </a:pPr>
            <a:r>
              <a:rPr lang="ru-RU" dirty="0" smtClean="0"/>
              <a:t>	</a:t>
            </a:r>
            <a:r>
              <a:rPr lang="ru-RU" sz="3600" dirty="0" smtClean="0"/>
              <a:t>Сила словесного воздействия педагога связана с уместностью речи, </a:t>
            </a:r>
          </a:p>
          <a:p>
            <a:pPr algn="ctr">
              <a:buNone/>
            </a:pPr>
            <a:r>
              <a:rPr lang="ru-RU" sz="3600" dirty="0" smtClean="0"/>
              <a:t>	т.е. с такими условиями его общения с обучаемыми, когда выбор языковых средств соответствует их возрасту, уровню знаний, воспитательным, эстетическим и другим задачам, обеспечивает доступность излагаемого материала.</a:t>
            </a: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126163"/>
          </a:xfrm>
        </p:spPr>
        <p:txBody>
          <a:bodyPr/>
          <a:lstStyle/>
          <a:p>
            <a:endParaRPr lang="ru-RU" dirty="0" smtClean="0"/>
          </a:p>
          <a:p>
            <a:pPr algn="ctr">
              <a:buNone/>
            </a:pPr>
            <a:r>
              <a:rPr lang="ru-RU" sz="3600" dirty="0" smtClean="0"/>
              <a:t>	Эмоциональная окрашенность речи: преподаватель одобряет или порицает действия воспитанника, обсуждает его недостатки или достоинства. </a:t>
            </a:r>
          </a:p>
          <a:p>
            <a:pPr algn="ctr">
              <a:buNone/>
            </a:pPr>
            <a:r>
              <a:rPr lang="ru-RU" sz="3600" dirty="0" smtClean="0"/>
              <a:t>	Желательно вести разговор спокойно, не повышая голоса; при выражении похвалы или при обсуждении проступка следует изменить тон и говорить немного громче</a:t>
            </a:r>
            <a:r>
              <a:rPr lang="ru-RU" dirty="0" smtClean="0"/>
              <a:t>.</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274638"/>
            <a:ext cx="8075240" cy="58018"/>
          </a:xfrm>
        </p:spPr>
        <p:txBody>
          <a:bodyPr>
            <a:normAutofit fontScale="90000"/>
          </a:bodyPr>
          <a:lstStyle/>
          <a:p>
            <a:endParaRPr lang="ru-RU" sz="100" dirty="0"/>
          </a:p>
        </p:txBody>
      </p:sp>
      <p:sp>
        <p:nvSpPr>
          <p:cNvPr id="3" name="Содержимое 2"/>
          <p:cNvSpPr>
            <a:spLocks noGrp="1"/>
          </p:cNvSpPr>
          <p:nvPr>
            <p:ph idx="1"/>
          </p:nvPr>
        </p:nvSpPr>
        <p:spPr>
          <a:xfrm>
            <a:off x="179512" y="188640"/>
            <a:ext cx="8784976" cy="6408712"/>
          </a:xfrm>
        </p:spPr>
        <p:txBody>
          <a:bodyPr>
            <a:normAutofit fontScale="55000" lnSpcReduction="20000"/>
          </a:bodyPr>
          <a:lstStyle/>
          <a:p>
            <a:pPr>
              <a:buNone/>
            </a:pPr>
            <a:r>
              <a:rPr lang="ru-RU" sz="4000" b="1" dirty="0" smtClean="0"/>
              <a:t>Важные компоненты речевых способностей педагога:</a:t>
            </a:r>
            <a:endParaRPr lang="ru-RU" sz="4000" dirty="0" smtClean="0"/>
          </a:p>
          <a:p>
            <a:pPr>
              <a:buNone/>
            </a:pPr>
            <a:r>
              <a:rPr lang="ru-RU" sz="4000" dirty="0" smtClean="0"/>
              <a:t>– энергетика речи. Раскрывается в единстве манеры поведения и речевого общения. </a:t>
            </a:r>
          </a:p>
          <a:p>
            <a:pPr>
              <a:buNone/>
            </a:pPr>
            <a:r>
              <a:rPr lang="ru-RU" sz="4000" dirty="0" smtClean="0"/>
              <a:t>– эмоциональное биополе. Чем ярче личность педагога, тем сильнее ощущения обучаемых от общения с ним;</a:t>
            </a:r>
          </a:p>
          <a:p>
            <a:pPr>
              <a:buNone/>
            </a:pPr>
            <a:r>
              <a:rPr lang="ru-RU" sz="4000" dirty="0" smtClean="0"/>
              <a:t>– интенсивность речи. Характеризуется изменением темпа подачи информации. Медленная речь на первый взгляд облегчает восприятие учебного материала, но не стимулирует непроизвольное внимание, создает так называемую информационную пустоту. Слишком быстрая же речь затрудняет понимание смысла сказанного, утомляет обучаемых и разрушает внимание. Педагогу следует искать «золотую середину»;</a:t>
            </a:r>
          </a:p>
          <a:p>
            <a:pPr>
              <a:buNone/>
            </a:pPr>
            <a:r>
              <a:rPr lang="ru-RU" sz="4000" dirty="0" smtClean="0"/>
              <a:t>– ассоциативность речи. Связана со способностью педагога вызывать сопереживание у слушателей, побуждать их к размышлениям. Для создания соответствующих ассоциаций используются такие приемы, как метафора, сравнение, аналогия, примеры из жизни, произведения музыки, живописи, видеоклипы;</a:t>
            </a:r>
          </a:p>
          <a:p>
            <a:pPr>
              <a:buNone/>
            </a:pPr>
            <a:r>
              <a:rPr lang="ru-RU" sz="4000" dirty="0" smtClean="0"/>
              <a:t>– образность речи. Когда абстрактная идея переводится в сферу чувственного восприятия. Чувственное воспроизведение мысли может быть отражено в примерах, метафорах, сравнениях, аналогиях, символах.</a:t>
            </a:r>
          </a:p>
          <a:p>
            <a:pPr>
              <a:buNone/>
            </a:pP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55576" y="692696"/>
            <a:ext cx="7776864" cy="5433467"/>
          </a:xfrm>
        </p:spPr>
        <p:txBody>
          <a:bodyPr/>
          <a:lstStyle/>
          <a:p>
            <a:pPr lvl="0" algn="ctr"/>
            <a:endParaRPr lang="ru-RU" sz="4000" b="1" dirty="0" smtClean="0"/>
          </a:p>
          <a:p>
            <a:pPr lvl="0" algn="ctr">
              <a:buNone/>
            </a:pPr>
            <a:r>
              <a:rPr lang="ru-RU" sz="4000" b="1" dirty="0" smtClean="0"/>
              <a:t>	Функционально-стилистические разновидности речи</a:t>
            </a:r>
          </a:p>
          <a:p>
            <a:pPr lvl="0" algn="ctr">
              <a:buNone/>
            </a:pPr>
            <a:r>
              <a:rPr lang="ru-RU" sz="3600" b="1" dirty="0" smtClean="0"/>
              <a:t> (научный стиль и его </a:t>
            </a:r>
            <a:r>
              <a:rPr lang="ru-RU" sz="3600" b="1" dirty="0" err="1" smtClean="0"/>
              <a:t>подстили</a:t>
            </a:r>
            <a:r>
              <a:rPr lang="ru-RU" sz="3600" b="1" dirty="0" smtClean="0"/>
              <a:t>, официально-деловой стиль как наиболее значимые стили в профессиональной деятельности преподавателя)</a:t>
            </a:r>
            <a:endParaRPr lang="ru-RU" sz="3600" dirty="0" smtClean="0"/>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332656"/>
            <a:ext cx="8363272" cy="5793507"/>
          </a:xfrm>
        </p:spPr>
        <p:txBody>
          <a:bodyPr>
            <a:normAutofit fontScale="92500" lnSpcReduction="10000"/>
          </a:bodyPr>
          <a:lstStyle/>
          <a:p>
            <a:endParaRPr lang="ru-RU" dirty="0" smtClean="0"/>
          </a:p>
          <a:p>
            <a:pPr>
              <a:buNone/>
            </a:pPr>
            <a:r>
              <a:rPr lang="ru-RU" i="1" dirty="0" smtClean="0"/>
              <a:t>	</a:t>
            </a:r>
            <a:r>
              <a:rPr lang="ru-RU" sz="3600" i="1" dirty="0" smtClean="0"/>
              <a:t>Стиль </a:t>
            </a:r>
            <a:r>
              <a:rPr lang="ru-RU" sz="3600" dirty="0" smtClean="0"/>
              <a:t>– это своеобразие организации языковых средств в речевых произведениях, продуцируемых в той или иной социальной значимой сфере общения.</a:t>
            </a:r>
          </a:p>
          <a:p>
            <a:pPr>
              <a:buNone/>
            </a:pPr>
            <a:r>
              <a:rPr lang="ru-RU" sz="3600" dirty="0" smtClean="0"/>
              <a:t>	В различных ситуациях общения функционируют разные стили.</a:t>
            </a:r>
          </a:p>
          <a:p>
            <a:pPr>
              <a:buNone/>
            </a:pPr>
            <a:endParaRPr lang="ru-RU" sz="3600" dirty="0" smtClean="0"/>
          </a:p>
          <a:p>
            <a:pPr>
              <a:buNone/>
            </a:pPr>
            <a:r>
              <a:rPr lang="ru-RU" sz="3600" dirty="0" smtClean="0"/>
              <a:t>	</a:t>
            </a:r>
            <a:r>
              <a:rPr lang="ru-RU" sz="3600" i="1" dirty="0" smtClean="0"/>
              <a:t>Особенности функционального стиля определяются рядом факторов:</a:t>
            </a: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548680"/>
            <a:ext cx="8219256" cy="5616624"/>
          </a:xfrm>
        </p:spPr>
        <p:txBody>
          <a:bodyPr>
            <a:normAutofit/>
          </a:bodyPr>
          <a:lstStyle/>
          <a:p>
            <a:pPr>
              <a:buNone/>
            </a:pPr>
            <a:r>
              <a:rPr lang="ru-RU" dirty="0" smtClean="0"/>
              <a:t>	</a:t>
            </a:r>
            <a:r>
              <a:rPr lang="ru-RU" sz="3600" dirty="0" smtClean="0"/>
              <a:t>- экстралингвистической основой, которую характеризуют как обобщенную речевую ситуацию (любая сфера общения – научная, деловая, сфера права, политики, художественного словесного творчества – характеризуется системой коммуникативных задач и условий коммуникации, актуализацией тех или иных качеств участников общения)</a:t>
            </a:r>
          </a:p>
          <a:p>
            <a:pPr>
              <a:buNone/>
            </a:pP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ru-RU" dirty="0" smtClean="0"/>
              <a:t/>
            </a:r>
            <a:br>
              <a:rPr lang="ru-RU" dirty="0" smtClean="0"/>
            </a:br>
            <a:endParaRPr lang="ru-RU" dirty="0"/>
          </a:p>
        </p:txBody>
      </p:sp>
      <p:sp>
        <p:nvSpPr>
          <p:cNvPr id="3" name="Содержимое 2"/>
          <p:cNvSpPr>
            <a:spLocks noGrp="1"/>
          </p:cNvSpPr>
          <p:nvPr>
            <p:ph idx="1"/>
          </p:nvPr>
        </p:nvSpPr>
        <p:spPr>
          <a:xfrm>
            <a:off x="539552" y="764704"/>
            <a:ext cx="7848872" cy="4032449"/>
          </a:xfrm>
        </p:spPr>
        <p:txBody>
          <a:bodyPr/>
          <a:lstStyle/>
          <a:p>
            <a:pPr algn="ctr">
              <a:buNone/>
            </a:pPr>
            <a:endParaRPr lang="en-US" b="1" dirty="0" smtClean="0"/>
          </a:p>
          <a:p>
            <a:pPr algn="ctr">
              <a:buNone/>
            </a:pPr>
            <a:endParaRPr lang="en-US" b="1" dirty="0" smtClean="0"/>
          </a:p>
          <a:p>
            <a:pPr algn="ctr">
              <a:buNone/>
            </a:pPr>
            <a:r>
              <a:rPr lang="en-US" sz="4400" b="1" dirty="0" smtClean="0"/>
              <a:t>	</a:t>
            </a:r>
            <a:r>
              <a:rPr lang="ru-RU" sz="4400" b="1" dirty="0" smtClean="0"/>
              <a:t>Общее понятие </a:t>
            </a:r>
            <a:endParaRPr lang="en-US" sz="4400" b="1" dirty="0" smtClean="0"/>
          </a:p>
          <a:p>
            <a:pPr algn="ctr">
              <a:buNone/>
            </a:pPr>
            <a:r>
              <a:rPr lang="ru-RU" sz="4400" b="1" dirty="0" smtClean="0"/>
              <a:t>о целесообразности речи</a:t>
            </a:r>
            <a:endParaRPr lang="ru-RU" sz="4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83568" y="692696"/>
            <a:ext cx="8003232" cy="5433467"/>
          </a:xfrm>
        </p:spPr>
        <p:txBody>
          <a:bodyPr/>
          <a:lstStyle/>
          <a:p>
            <a:pPr>
              <a:buNone/>
            </a:pPr>
            <a:r>
              <a:rPr lang="ru-RU" dirty="0" smtClean="0"/>
              <a:t>	</a:t>
            </a:r>
          </a:p>
          <a:p>
            <a:pPr>
              <a:buNone/>
            </a:pPr>
            <a:r>
              <a:rPr lang="ru-RU" dirty="0" smtClean="0"/>
              <a:t>	</a:t>
            </a:r>
            <a:r>
              <a:rPr lang="ru-RU" sz="3600" dirty="0" smtClean="0"/>
              <a:t>- использованием определенной системы средств русского языка (говорят о языковых средствах, преимущественно употребляемых в научном, официально-деловом, публицистическом и разговорном стилях).</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404664"/>
            <a:ext cx="8496944" cy="5721499"/>
          </a:xfrm>
        </p:spPr>
        <p:txBody>
          <a:bodyPr/>
          <a:lstStyle/>
          <a:p>
            <a:pPr algn="ctr">
              <a:buNone/>
            </a:pPr>
            <a:r>
              <a:rPr lang="ru-RU" i="1" dirty="0" smtClean="0"/>
              <a:t>	</a:t>
            </a:r>
          </a:p>
          <a:p>
            <a:pPr algn="ctr">
              <a:buNone/>
            </a:pPr>
            <a:r>
              <a:rPr lang="ru-RU" sz="3600" dirty="0" smtClean="0"/>
              <a:t>Научный стиль </a:t>
            </a:r>
          </a:p>
          <a:p>
            <a:pPr algn="ctr">
              <a:buNone/>
            </a:pPr>
            <a:r>
              <a:rPr lang="ru-RU" sz="3600" dirty="0" smtClean="0"/>
              <a:t>характеризуется </a:t>
            </a:r>
            <a:r>
              <a:rPr lang="ru-RU" sz="3600" dirty="0" err="1" smtClean="0"/>
              <a:t>аналитичностью</a:t>
            </a:r>
            <a:r>
              <a:rPr lang="ru-RU" sz="3600" dirty="0" smtClean="0"/>
              <a:t>, </a:t>
            </a:r>
          </a:p>
          <a:p>
            <a:pPr algn="ctr">
              <a:buNone/>
            </a:pPr>
            <a:r>
              <a:rPr lang="ru-RU" sz="3600" dirty="0" smtClean="0"/>
              <a:t>подчеркнутой логичностью изложения, ясностью, аргументированностью.</a:t>
            </a:r>
          </a:p>
          <a:p>
            <a:endParaRPr lang="ru-RU" sz="3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11560" y="836713"/>
            <a:ext cx="8075240" cy="5040560"/>
          </a:xfrm>
        </p:spPr>
        <p:txBody>
          <a:bodyPr/>
          <a:lstStyle/>
          <a:p>
            <a:pPr>
              <a:buNone/>
            </a:pPr>
            <a:r>
              <a:rPr lang="ru-RU" dirty="0" smtClean="0"/>
              <a:t>	</a:t>
            </a:r>
          </a:p>
          <a:p>
            <a:pPr algn="ctr">
              <a:buNone/>
            </a:pPr>
            <a:r>
              <a:rPr lang="ru-RU" dirty="0" smtClean="0"/>
              <a:t>	</a:t>
            </a:r>
            <a:r>
              <a:rPr lang="ru-RU" sz="3600" dirty="0" smtClean="0"/>
              <a:t>Научная речь – </a:t>
            </a:r>
          </a:p>
          <a:p>
            <a:pPr algn="ctr">
              <a:buNone/>
            </a:pPr>
            <a:r>
              <a:rPr lang="ru-RU" sz="3600" dirty="0" smtClean="0"/>
              <a:t>	это письменная речь. </a:t>
            </a:r>
          </a:p>
          <a:p>
            <a:pPr algn="ctr">
              <a:buNone/>
            </a:pPr>
            <a:r>
              <a:rPr lang="ru-RU" sz="3600" dirty="0" smtClean="0"/>
              <a:t>	Ей свойственны все особенности </a:t>
            </a:r>
          </a:p>
          <a:p>
            <a:pPr algn="ctr">
              <a:buNone/>
            </a:pPr>
            <a:r>
              <a:rPr lang="ru-RU" sz="3600" dirty="0" smtClean="0"/>
              <a:t>и все нормы письменной речи.</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476672"/>
            <a:ext cx="8291264" cy="5649491"/>
          </a:xfrm>
        </p:spPr>
        <p:txBody>
          <a:bodyPr>
            <a:normAutofit/>
          </a:bodyPr>
          <a:lstStyle/>
          <a:p>
            <a:pPr>
              <a:buNone/>
            </a:pPr>
            <a:r>
              <a:rPr lang="ru-RU" dirty="0" smtClean="0"/>
              <a:t>	В языковом плане в научном стиле используется нейтральная и специальная лексика, терминология. </a:t>
            </a:r>
          </a:p>
          <a:p>
            <a:pPr>
              <a:buNone/>
            </a:pPr>
            <a:endParaRPr lang="ru-RU" dirty="0" smtClean="0"/>
          </a:p>
          <a:p>
            <a:pPr>
              <a:buNone/>
            </a:pPr>
            <a:r>
              <a:rPr lang="ru-RU" dirty="0" smtClean="0"/>
              <a:t>	Лексический состав научного стиля отличается относительной однородностью и замкнутостью.</a:t>
            </a:r>
          </a:p>
          <a:p>
            <a:pPr>
              <a:buNone/>
            </a:pPr>
            <a:endParaRPr lang="ru-RU" dirty="0" smtClean="0"/>
          </a:p>
          <a:p>
            <a:pPr>
              <a:buNone/>
            </a:pPr>
            <a:r>
              <a:rPr lang="ru-RU" dirty="0" smtClean="0"/>
              <a:t>	Здесь отсутствует лексика с разговорной и просторечной окраской.</a:t>
            </a:r>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332656"/>
            <a:ext cx="8291264" cy="6120680"/>
          </a:xfrm>
        </p:spPr>
        <p:txBody>
          <a:bodyPr>
            <a:normAutofit fontScale="85000" lnSpcReduction="20000"/>
          </a:bodyPr>
          <a:lstStyle/>
          <a:p>
            <a:pPr algn="ctr">
              <a:buNone/>
            </a:pPr>
            <a:r>
              <a:rPr lang="ru-RU" i="1" dirty="0" smtClean="0"/>
              <a:t>	</a:t>
            </a:r>
            <a:r>
              <a:rPr lang="ru-RU" sz="3300" i="1" dirty="0" smtClean="0"/>
              <a:t>Научный стиль </a:t>
            </a:r>
            <a:r>
              <a:rPr lang="ru-RU" sz="3300" dirty="0" smtClean="0"/>
              <a:t>называют «сухим», лишенным элементов эмоциональности и образности.  Следует помнить, что красота научного текста связывается не с экспрессивностью, а с логичностью и высокой убедительностью. В некоторых научных работах (полемических), допускаются эмоционально-экспрессивные и изобразительные средства языка, которые придают научной прозе дополнительную убедительность.</a:t>
            </a:r>
          </a:p>
          <a:p>
            <a:pPr algn="ctr">
              <a:buNone/>
            </a:pPr>
            <a:r>
              <a:rPr lang="ru-RU" sz="3300" dirty="0" smtClean="0"/>
              <a:t>	</a:t>
            </a:r>
            <a:r>
              <a:rPr lang="ru-RU" sz="3300" i="1" dirty="0" smtClean="0"/>
              <a:t>Научный стиль </a:t>
            </a:r>
            <a:r>
              <a:rPr lang="ru-RU" sz="3300" dirty="0" smtClean="0"/>
              <a:t>обслуживает сферу науки – деятельности, в которой вырабатываются и теоретически осмысливаются объективные знания о действительности. </a:t>
            </a:r>
          </a:p>
          <a:p>
            <a:pPr algn="ctr">
              <a:buNone/>
            </a:pPr>
            <a:r>
              <a:rPr lang="ru-RU" sz="3300" dirty="0" smtClean="0"/>
              <a:t>	</a:t>
            </a:r>
            <a:r>
              <a:rPr lang="ru-RU" sz="3300" i="1" dirty="0" smtClean="0"/>
              <a:t>Научный стиль </a:t>
            </a:r>
            <a:r>
              <a:rPr lang="ru-RU" sz="3300" dirty="0" smtClean="0"/>
              <a:t>выражается в трех основных разновидностях или </a:t>
            </a:r>
            <a:r>
              <a:rPr lang="ru-RU" sz="3300" dirty="0" err="1" smtClean="0"/>
              <a:t>подстилях</a:t>
            </a:r>
            <a:r>
              <a:rPr lang="ru-RU" sz="3300" dirty="0" smtClean="0"/>
              <a:t>: собственно научном, научно-учебном, научно-популярном.</a:t>
            </a:r>
          </a:p>
          <a:p>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332656"/>
            <a:ext cx="8219256" cy="5793507"/>
          </a:xfrm>
        </p:spPr>
        <p:txBody>
          <a:bodyPr>
            <a:normAutofit lnSpcReduction="10000"/>
          </a:bodyPr>
          <a:lstStyle/>
          <a:p>
            <a:endParaRPr lang="ru-RU" dirty="0" smtClean="0"/>
          </a:p>
          <a:p>
            <a:pPr algn="ctr">
              <a:buNone/>
            </a:pPr>
            <a:r>
              <a:rPr lang="ru-RU" dirty="0" smtClean="0"/>
              <a:t>	</a:t>
            </a:r>
            <a:r>
              <a:rPr lang="ru-RU" sz="3600" dirty="0" smtClean="0"/>
              <a:t>Научный </a:t>
            </a:r>
            <a:r>
              <a:rPr lang="ru-RU" sz="3600" dirty="0" err="1" smtClean="0"/>
              <a:t>подстиль</a:t>
            </a:r>
            <a:r>
              <a:rPr lang="ru-RU" sz="3600" dirty="0" smtClean="0"/>
              <a:t> служит для общения в процессе выработки объективно новых научных знаний. </a:t>
            </a:r>
          </a:p>
          <a:p>
            <a:pPr algn="ctr">
              <a:buNone/>
            </a:pPr>
            <a:r>
              <a:rPr lang="ru-RU" sz="3600" dirty="0" smtClean="0"/>
              <a:t>	Он характерен для научных стилей, монографий, докладов на научных конференциях, для научных дискуссий. Автор и адресат речи при этом равноправны в отношении к уровню творческой научной деятельности. </a:t>
            </a:r>
            <a:endParaRPr lang="ru-RU" sz="36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476672"/>
            <a:ext cx="8352928" cy="6048672"/>
          </a:xfrm>
        </p:spPr>
        <p:txBody>
          <a:bodyPr>
            <a:normAutofit fontScale="92500"/>
          </a:bodyPr>
          <a:lstStyle/>
          <a:p>
            <a:pPr algn="ctr">
              <a:buNone/>
            </a:pPr>
            <a:r>
              <a:rPr lang="ru-RU" dirty="0" smtClean="0"/>
              <a:t>	</a:t>
            </a:r>
            <a:r>
              <a:rPr lang="ru-RU" sz="3600" dirty="0" smtClean="0"/>
              <a:t>Первоначальное восприятие текста протекает обычно непроизвольно,</a:t>
            </a:r>
          </a:p>
          <a:p>
            <a:pPr algn="ctr">
              <a:buNone/>
            </a:pPr>
            <a:r>
              <a:rPr lang="ru-RU" sz="3600" dirty="0" smtClean="0"/>
              <a:t>	 слова объединяются в сознании читающего сами собой, помимо его намерения.</a:t>
            </a:r>
          </a:p>
          <a:p>
            <a:pPr algn="ctr">
              <a:buNone/>
            </a:pPr>
            <a:r>
              <a:rPr lang="ru-RU" sz="3600" dirty="0" smtClean="0"/>
              <a:t>	 Окончательно  восприятие текста устанавливается на основе известных размышлений читающего, взвешивания возможных вероятностей при выборе в качестве более правдоподобного варианта объединения слов.</a:t>
            </a:r>
          </a:p>
          <a:p>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0"/>
            <a:ext cx="8435280" cy="6126163"/>
          </a:xfrm>
        </p:spPr>
        <p:txBody>
          <a:bodyPr>
            <a:normAutofit fontScale="92500" lnSpcReduction="10000"/>
          </a:bodyPr>
          <a:lstStyle/>
          <a:p>
            <a:endParaRPr lang="ru-RU" dirty="0" smtClean="0"/>
          </a:p>
          <a:p>
            <a:pPr algn="ctr">
              <a:buNone/>
            </a:pPr>
            <a:r>
              <a:rPr lang="ru-RU" sz="3600" dirty="0" smtClean="0"/>
              <a:t>	Стилистическую правильность или ошибочность предложения, в котором возникают ошибочная смысловая связь слов и др. ошибки рассогласования, необходимо устанавливать по первоначальному восприятию.</a:t>
            </a:r>
          </a:p>
          <a:p>
            <a:pPr algn="ctr">
              <a:buNone/>
            </a:pPr>
            <a:r>
              <a:rPr lang="ru-RU" sz="3600" dirty="0" smtClean="0"/>
              <a:t> Если при первоначальном восприятии предложения возникает ошибочная смысловая связь слов, то это  означает, что предложение стилистически ошибочно и должно быть исправлено.</a:t>
            </a:r>
            <a:endParaRPr lang="ru-RU" sz="36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476672"/>
            <a:ext cx="8291264" cy="5649491"/>
          </a:xfrm>
        </p:spPr>
        <p:txBody>
          <a:bodyPr/>
          <a:lstStyle/>
          <a:p>
            <a:pPr algn="ctr">
              <a:buNone/>
            </a:pPr>
            <a:r>
              <a:rPr lang="en-US" dirty="0" smtClean="0"/>
              <a:t>	</a:t>
            </a:r>
          </a:p>
          <a:p>
            <a:pPr algn="ctr">
              <a:buNone/>
            </a:pPr>
            <a:r>
              <a:rPr lang="ru-RU" dirty="0" smtClean="0"/>
              <a:t>Понятие «</a:t>
            </a:r>
            <a:r>
              <a:rPr lang="ru-RU" sz="3600" i="1" dirty="0" smtClean="0"/>
              <a:t>первоначальное восприятие текста</a:t>
            </a:r>
            <a:r>
              <a:rPr lang="ru-RU" dirty="0" smtClean="0"/>
              <a:t>» </a:t>
            </a:r>
            <a:endParaRPr lang="en-US" dirty="0" smtClean="0"/>
          </a:p>
          <a:p>
            <a:pPr algn="ctr">
              <a:buNone/>
            </a:pPr>
            <a:r>
              <a:rPr lang="en-US" dirty="0" smtClean="0"/>
              <a:t>	</a:t>
            </a:r>
            <a:r>
              <a:rPr lang="ru-RU" dirty="0" smtClean="0"/>
              <a:t>дает мысли пишущего нужное направление при оценке стилистической правильности предложения и позволяет более обоснованно, уверенно отделять стилистически ошибочные предложения от стилистически правильных.</a:t>
            </a:r>
          </a:p>
          <a:p>
            <a:pPr algn="ct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39552" y="548680"/>
            <a:ext cx="8147248" cy="5577483"/>
          </a:xfrm>
        </p:spPr>
        <p:txBody>
          <a:bodyPr>
            <a:normAutofit lnSpcReduction="10000"/>
          </a:bodyPr>
          <a:lstStyle/>
          <a:p>
            <a:pPr algn="ctr">
              <a:buNone/>
            </a:pPr>
            <a:r>
              <a:rPr lang="en-US" i="1" dirty="0" smtClean="0"/>
              <a:t>	</a:t>
            </a:r>
            <a:r>
              <a:rPr lang="ru-RU" i="1" dirty="0" smtClean="0"/>
              <a:t>Научно-учебный стиль</a:t>
            </a:r>
          </a:p>
          <a:p>
            <a:pPr algn="ctr">
              <a:buNone/>
            </a:pPr>
            <a:r>
              <a:rPr lang="ru-RU" dirty="0" smtClean="0"/>
              <a:t>– это язык учебной литературы, в которой даются основы той или иной науки </a:t>
            </a:r>
          </a:p>
          <a:p>
            <a:pPr algn="ctr">
              <a:buNone/>
            </a:pPr>
            <a:r>
              <a:rPr lang="ru-RU" dirty="0" smtClean="0"/>
              <a:t>(в школьных учебниках) или углубленное изучение той или иной науки (в вузовских учебниках), рассчитанной на формирующихся специалистов, для которых получаемая информация обязательней компонент той суммы знаний, которая необходима для получения образования и получения специальности. </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620688"/>
            <a:ext cx="8363272" cy="5505475"/>
          </a:xfrm>
        </p:spPr>
        <p:txBody>
          <a:bodyPr/>
          <a:lstStyle/>
          <a:p>
            <a:pPr>
              <a:buNone/>
            </a:pPr>
            <a:r>
              <a:rPr lang="ru-RU" dirty="0" smtClean="0"/>
              <a:t>	</a:t>
            </a:r>
          </a:p>
          <a:p>
            <a:pPr algn="ctr">
              <a:buNone/>
            </a:pPr>
            <a:r>
              <a:rPr lang="ru-RU" dirty="0" smtClean="0"/>
              <a:t>	</a:t>
            </a:r>
            <a:r>
              <a:rPr lang="ru-RU" i="1" dirty="0" smtClean="0"/>
              <a:t>Коммуникативная целесообразность речи</a:t>
            </a:r>
          </a:p>
          <a:p>
            <a:pPr algn="ctr">
              <a:buNone/>
            </a:pPr>
            <a:r>
              <a:rPr lang="ru-RU" i="1" dirty="0" smtClean="0">
                <a:solidFill>
                  <a:srgbClr val="FF0000"/>
                </a:solidFill>
              </a:rPr>
              <a:t> </a:t>
            </a:r>
            <a:r>
              <a:rPr lang="ru-RU" dirty="0" smtClean="0"/>
              <a:t>— рациональный выбор языковых средств сообразно коммуникативной ситуации, использование средств языка в конкретных условиях общения в соответствии с его целями.</a:t>
            </a:r>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476672"/>
            <a:ext cx="8291264" cy="5649491"/>
          </a:xfrm>
        </p:spPr>
        <p:txBody>
          <a:bodyPr/>
          <a:lstStyle/>
          <a:p>
            <a:pPr>
              <a:buNone/>
            </a:pPr>
            <a:r>
              <a:rPr lang="en-US" dirty="0" smtClean="0"/>
              <a:t>	</a:t>
            </a:r>
            <a:endParaRPr lang="ru-RU" dirty="0" smtClean="0"/>
          </a:p>
          <a:p>
            <a:pPr>
              <a:buNone/>
            </a:pPr>
            <a:r>
              <a:rPr lang="ru-RU" dirty="0" smtClean="0"/>
              <a:t>	</a:t>
            </a:r>
          </a:p>
          <a:p>
            <a:pPr algn="ctr">
              <a:buNone/>
            </a:pPr>
            <a:r>
              <a:rPr lang="ru-RU" dirty="0" smtClean="0"/>
              <a:t>	Работы в научно-учебном стиле адресованы будущим специалистам и учащимся, с целью обучить, описать факты, необходимые для овладения </a:t>
            </a:r>
            <a:r>
              <a:rPr lang="ru-RU" sz="3600" dirty="0" smtClean="0"/>
              <a:t>материалом</a:t>
            </a:r>
            <a:r>
              <a:rPr lang="ru-RU" dirty="0" smtClean="0"/>
              <a:t>.</a:t>
            </a:r>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404664"/>
            <a:ext cx="8568952" cy="5721499"/>
          </a:xfrm>
        </p:spPr>
        <p:txBody>
          <a:bodyPr/>
          <a:lstStyle/>
          <a:p>
            <a:endParaRPr lang="ru-RU" dirty="0" smtClean="0"/>
          </a:p>
          <a:p>
            <a:pPr algn="ctr">
              <a:buNone/>
            </a:pPr>
            <a:r>
              <a:rPr lang="ru-RU" dirty="0" smtClean="0"/>
              <a:t>	</a:t>
            </a:r>
            <a:r>
              <a:rPr lang="ru-RU" sz="3600" dirty="0" smtClean="0"/>
              <a:t>Объём сообщаемой информации ограничивается учебной программой, </a:t>
            </a:r>
          </a:p>
          <a:p>
            <a:pPr algn="ctr">
              <a:buNone/>
            </a:pPr>
            <a:r>
              <a:rPr lang="ru-RU" sz="3600" dirty="0" smtClean="0"/>
              <a:t>	а система доказательств упрощена. </a:t>
            </a:r>
          </a:p>
          <a:p>
            <a:pPr algn="ctr">
              <a:buNone/>
            </a:pPr>
            <a:r>
              <a:rPr lang="ru-RU" sz="3600" dirty="0" smtClean="0"/>
              <a:t>	Структура предложения проста, употребительны вопросительные предложения, наводящие на правильный вывод.</a:t>
            </a:r>
            <a:endParaRPr lang="ru-RU" sz="36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260648"/>
            <a:ext cx="8568952" cy="5865515"/>
          </a:xfrm>
        </p:spPr>
        <p:txBody>
          <a:bodyPr>
            <a:normAutofit/>
          </a:bodyPr>
          <a:lstStyle/>
          <a:p>
            <a:pPr>
              <a:buNone/>
            </a:pPr>
            <a:r>
              <a:rPr lang="ru-RU" dirty="0" smtClean="0"/>
              <a:t>	</a:t>
            </a:r>
          </a:p>
          <a:p>
            <a:pPr algn="ctr">
              <a:buNone/>
            </a:pPr>
            <a:r>
              <a:rPr lang="ru-RU" dirty="0" smtClean="0"/>
              <a:t>	Автор научно-учебной речи несет ответственность за усвоение содержания текста, научной информации читателем или слушателем; кроме логичности, точности, отвлеченности и обобщенности </a:t>
            </a:r>
          </a:p>
          <a:p>
            <a:pPr algn="ctr">
              <a:buNone/>
            </a:pPr>
            <a:r>
              <a:rPr lang="ru-RU" dirty="0" smtClean="0"/>
              <a:t>научно-учебная речь </a:t>
            </a:r>
          </a:p>
          <a:p>
            <a:pPr algn="ctr">
              <a:buNone/>
            </a:pPr>
            <a:r>
              <a:rPr lang="ru-RU" dirty="0" smtClean="0"/>
              <a:t>	должна обладать учебной информативностью, передать адресату научную информацию и обеспечить её усвоение</a:t>
            </a:r>
            <a:r>
              <a:rPr lang="ru-RU" i="1" dirty="0" smtClean="0"/>
              <a:t>. </a:t>
            </a:r>
            <a:endParaRPr lang="ru-RU" i="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476672"/>
            <a:ext cx="8640960" cy="5832648"/>
          </a:xfrm>
        </p:spPr>
        <p:txBody>
          <a:bodyPr>
            <a:normAutofit/>
          </a:bodyPr>
          <a:lstStyle/>
          <a:p>
            <a:pPr>
              <a:buNone/>
            </a:pPr>
            <a:r>
              <a:rPr lang="ru-RU" dirty="0" smtClean="0"/>
              <a:t>			</a:t>
            </a:r>
            <a:r>
              <a:rPr lang="ru-RU" sz="3600" i="1" dirty="0" smtClean="0"/>
              <a:t>Научно-учебная речь </a:t>
            </a:r>
            <a:r>
              <a:rPr lang="ru-RU" sz="3600" dirty="0" smtClean="0"/>
              <a:t>– </a:t>
            </a:r>
          </a:p>
          <a:p>
            <a:pPr algn="ctr">
              <a:buNone/>
            </a:pPr>
            <a:r>
              <a:rPr lang="ru-RU" sz="3600" dirty="0" smtClean="0"/>
              <a:t>	это разновидность научной речи, имеющая особую сферу применения: используется в процессе передачи и усвоения знаний, то есть в процессе обучения. Имея общие с научной речью основные признаки, учебно-научная речь обладает рядом особенностей, главная из которых - обучающая направленность высказывания. </a:t>
            </a:r>
            <a:endParaRPr lang="ru-RU" sz="36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404664"/>
            <a:ext cx="8291264" cy="5721499"/>
          </a:xfrm>
        </p:spPr>
        <p:txBody>
          <a:bodyPr>
            <a:normAutofit/>
          </a:bodyPr>
          <a:lstStyle/>
          <a:p>
            <a:pPr algn="ctr">
              <a:buNone/>
            </a:pPr>
            <a:r>
              <a:rPr lang="ru-RU" dirty="0" smtClean="0"/>
              <a:t>	В систему средств научно-учебной речи входят группы:</a:t>
            </a:r>
          </a:p>
          <a:p>
            <a:pPr>
              <a:buNone/>
            </a:pPr>
            <a:r>
              <a:rPr lang="ru-RU" dirty="0" smtClean="0"/>
              <a:t>	- </a:t>
            </a:r>
            <a:r>
              <a:rPr lang="ru-RU" dirty="0" err="1" smtClean="0"/>
              <a:t>терминосистема</a:t>
            </a:r>
            <a:r>
              <a:rPr lang="ru-RU" dirty="0" smtClean="0"/>
              <a:t>, адаптированная к уровню </a:t>
            </a:r>
            <a:r>
              <a:rPr lang="ru-RU" dirty="0" err="1" smtClean="0"/>
              <a:t>обученности</a:t>
            </a:r>
            <a:r>
              <a:rPr lang="ru-RU" dirty="0" smtClean="0"/>
              <a:t> адресата, его возрасту;</a:t>
            </a:r>
          </a:p>
          <a:p>
            <a:pPr>
              <a:buNone/>
            </a:pPr>
            <a:r>
              <a:rPr lang="ru-RU" dirty="0" smtClean="0"/>
              <a:t>	- общенаучная лексика;</a:t>
            </a:r>
          </a:p>
          <a:p>
            <a:pPr>
              <a:buNone/>
            </a:pPr>
            <a:r>
              <a:rPr lang="ru-RU" dirty="0" smtClean="0"/>
              <a:t>	- дидактическая лексика (</a:t>
            </a:r>
            <a:r>
              <a:rPr lang="ru-RU" i="1" dirty="0" smtClean="0"/>
              <a:t>запомните, изученное, пройденное</a:t>
            </a:r>
            <a:r>
              <a:rPr lang="ru-RU" dirty="0" smtClean="0"/>
              <a:t>);</a:t>
            </a:r>
          </a:p>
          <a:p>
            <a:pPr>
              <a:buNone/>
            </a:pPr>
            <a:r>
              <a:rPr lang="ru-RU" dirty="0" smtClean="0"/>
              <a:t>	- конкретная лексика различных тематических групп;</a:t>
            </a:r>
          </a:p>
          <a:p>
            <a:pPr>
              <a:buNone/>
            </a:pPr>
            <a:r>
              <a:rPr lang="ru-RU" dirty="0" smtClean="0"/>
              <a:t>	- средства </a:t>
            </a:r>
            <a:r>
              <a:rPr lang="ru-RU" dirty="0" err="1" smtClean="0"/>
              <a:t>диалогизации</a:t>
            </a:r>
            <a:r>
              <a:rPr lang="ru-RU" dirty="0" smtClean="0"/>
              <a:t>.</a:t>
            </a:r>
          </a:p>
          <a:p>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260648"/>
            <a:ext cx="8424936" cy="5865515"/>
          </a:xfrm>
        </p:spPr>
        <p:txBody>
          <a:bodyPr>
            <a:normAutofit/>
          </a:bodyPr>
          <a:lstStyle/>
          <a:p>
            <a:pPr>
              <a:buNone/>
            </a:pPr>
            <a:endParaRPr lang="ru-RU" dirty="0" smtClean="0"/>
          </a:p>
          <a:p>
            <a:pPr algn="ctr">
              <a:buNone/>
            </a:pPr>
            <a:r>
              <a:rPr lang="ru-RU" dirty="0" smtClean="0"/>
              <a:t>	</a:t>
            </a:r>
            <a:r>
              <a:rPr lang="ru-RU" sz="3600" i="1" dirty="0" smtClean="0"/>
              <a:t>Научно-популярный стиль речи </a:t>
            </a:r>
            <a:r>
              <a:rPr lang="ru-RU" i="1" dirty="0" smtClean="0"/>
              <a:t>— </a:t>
            </a:r>
          </a:p>
          <a:p>
            <a:pPr algn="ctr">
              <a:buNone/>
            </a:pPr>
            <a:r>
              <a:rPr lang="ru-RU" dirty="0" smtClean="0"/>
              <a:t>	это стиль научно-популярных статей, книг, учебников и учебных пособий, лекций, аннотаций к художественным и научно-популярным произведениям. Роль научно-популярных текстов устной и письменной формы значительна: они адресованы к широкой аудитории и призваны популяризировать в обществе добытые учеными научные знания. </a:t>
            </a:r>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260648"/>
            <a:ext cx="8363272" cy="5865515"/>
          </a:xfrm>
        </p:spPr>
        <p:txBody>
          <a:bodyPr>
            <a:normAutofit/>
          </a:bodyPr>
          <a:lstStyle/>
          <a:p>
            <a:pPr algn="ctr">
              <a:buNone/>
            </a:pPr>
            <a:r>
              <a:rPr lang="ru-RU" dirty="0" smtClean="0"/>
              <a:t>	Специфическая стилевая черта – </a:t>
            </a:r>
            <a:r>
              <a:rPr lang="ru-RU" i="1" dirty="0" smtClean="0"/>
              <a:t>популярность. </a:t>
            </a:r>
          </a:p>
          <a:p>
            <a:pPr algn="ctr">
              <a:buNone/>
            </a:pPr>
            <a:r>
              <a:rPr lang="ru-RU" dirty="0" smtClean="0"/>
              <a:t>	Научно-популярный текст обращен к широкому адресату и более конкретен, чем научно-учебный,  при этом в нем представлены факты, которые являются интересными, проблемными и ярко подтверждают те или иные теоретические положения. </a:t>
            </a:r>
          </a:p>
          <a:p>
            <a:pPr algn="ctr">
              <a:buNone/>
            </a:pPr>
            <a:r>
              <a:rPr lang="ru-RU" dirty="0" smtClean="0"/>
              <a:t>	Прием научно-популярной речи – </a:t>
            </a:r>
            <a:r>
              <a:rPr lang="ru-RU" i="1" dirty="0" smtClean="0"/>
              <a:t>антология.</a:t>
            </a:r>
          </a:p>
          <a:p>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11560" y="260648"/>
            <a:ext cx="8075240" cy="6048672"/>
          </a:xfrm>
        </p:spPr>
        <p:txBody>
          <a:bodyPr>
            <a:normAutofit fontScale="85000" lnSpcReduction="20000"/>
          </a:bodyPr>
          <a:lstStyle/>
          <a:p>
            <a:pPr>
              <a:buNone/>
            </a:pPr>
            <a:r>
              <a:rPr lang="ru-RU" dirty="0" smtClean="0"/>
              <a:t>	</a:t>
            </a:r>
          </a:p>
          <a:p>
            <a:pPr algn="ctr">
              <a:buNone/>
            </a:pPr>
            <a:r>
              <a:rPr lang="ru-RU" dirty="0" smtClean="0"/>
              <a:t>	В профессиональной деятельности преподавателя используется и </a:t>
            </a:r>
          </a:p>
          <a:p>
            <a:pPr algn="ctr">
              <a:buNone/>
            </a:pPr>
            <a:r>
              <a:rPr lang="ru-RU" dirty="0" smtClean="0"/>
              <a:t>	</a:t>
            </a:r>
            <a:r>
              <a:rPr lang="ru-RU" sz="3500" i="1" dirty="0" smtClean="0"/>
              <a:t>научно-публицистический стиль. </a:t>
            </a:r>
          </a:p>
          <a:p>
            <a:pPr algn="ctr">
              <a:buNone/>
            </a:pPr>
            <a:endParaRPr lang="ru-RU" sz="3500" i="1" dirty="0" smtClean="0"/>
          </a:p>
          <a:p>
            <a:pPr>
              <a:buNone/>
            </a:pPr>
            <a:r>
              <a:rPr lang="ru-RU" dirty="0" smtClean="0"/>
              <a:t>	Адресат — любой человек, неспециалист, интересующийся научным фактом.</a:t>
            </a:r>
          </a:p>
          <a:p>
            <a:pPr>
              <a:buNone/>
            </a:pPr>
            <a:r>
              <a:rPr lang="ru-RU" dirty="0" smtClean="0"/>
              <a:t>	 Цель — дать представление об определенной области науки, об определенных научных фактах, заинтересовать читателя, популяризировать знания. </a:t>
            </a:r>
          </a:p>
          <a:p>
            <a:pPr>
              <a:buNone/>
            </a:pPr>
            <a:r>
              <a:rPr lang="ru-RU" dirty="0" smtClean="0"/>
              <a:t>	Сохраняются общие особенности научного стиля (обилие терминов и абстрактных понятий, наличие вводных слов, причастных и деепричастных оборотов и т. д.). </a:t>
            </a:r>
            <a:endParaRPr lang="ru-RU"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332656"/>
            <a:ext cx="8640960" cy="6192688"/>
          </a:xfrm>
        </p:spPr>
        <p:txBody>
          <a:bodyPr>
            <a:normAutofit/>
          </a:bodyPr>
          <a:lstStyle/>
          <a:p>
            <a:pPr>
              <a:buNone/>
            </a:pPr>
            <a:r>
              <a:rPr lang="ru-RU" dirty="0" smtClean="0"/>
              <a:t>		Воздействие публичной речи на аудиторию обеспечивается её доказательностью. Доказательность речи в современном литературном языке это слово имеет два значения. </a:t>
            </a:r>
          </a:p>
          <a:p>
            <a:pPr>
              <a:buNone/>
            </a:pPr>
            <a:r>
              <a:rPr lang="ru-RU" dirty="0" smtClean="0"/>
              <a:t>	Они зафиксированы в «Толковом словаре русского языка» С.И. Ожегова:</a:t>
            </a:r>
          </a:p>
          <a:p>
            <a:pPr>
              <a:buNone/>
            </a:pPr>
            <a:r>
              <a:rPr lang="ru-RU" dirty="0" smtClean="0"/>
              <a:t>	1. Факт или довод, подтверждающий, доказывающий что-нибудь. </a:t>
            </a:r>
          </a:p>
          <a:p>
            <a:pPr>
              <a:buNone/>
            </a:pPr>
            <a:r>
              <a:rPr lang="ru-RU" dirty="0" smtClean="0"/>
              <a:t>	2. Система умозаключений, путем которых выводится новое положение.</a:t>
            </a:r>
          </a:p>
          <a:p>
            <a:endParaRPr lang="ru-RU"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372980"/>
            <a:ext cx="8363271" cy="6008348"/>
          </a:xfrm>
        </p:spPr>
        <p:txBody>
          <a:bodyPr>
            <a:normAutofit fontScale="92500" lnSpcReduction="10000"/>
          </a:bodyPr>
          <a:lstStyle/>
          <a:p>
            <a:pPr>
              <a:buNone/>
            </a:pPr>
            <a:r>
              <a:rPr lang="ru-RU" dirty="0" smtClean="0"/>
              <a:t>	</a:t>
            </a:r>
          </a:p>
          <a:p>
            <a:pPr>
              <a:buNone/>
            </a:pPr>
            <a:r>
              <a:rPr lang="ru-RU" i="1" dirty="0" smtClean="0"/>
              <a:t>	Доказательство</a:t>
            </a:r>
            <a:r>
              <a:rPr lang="ru-RU" dirty="0" smtClean="0"/>
              <a:t> — это логическое действие, в процессе которого истинность какой-либо мысли обосновывается с помощью других мыслей.</a:t>
            </a:r>
          </a:p>
          <a:p>
            <a:pPr>
              <a:buNone/>
            </a:pPr>
            <a:endParaRPr lang="ru-RU" dirty="0" smtClean="0"/>
          </a:p>
          <a:p>
            <a:pPr>
              <a:buNone/>
            </a:pPr>
            <a:r>
              <a:rPr lang="ru-RU" dirty="0" smtClean="0"/>
              <a:t> « Люди тогда всего более убеждаются, когда им представляется, что что-либо доказано. Не может не быть позорным бессилие помочь себе словом, так как пользование словом более свойственно человеческой природе, чем пользование телом». 								Аристотель </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620688"/>
            <a:ext cx="8219256" cy="5505475"/>
          </a:xfrm>
        </p:spPr>
        <p:txBody>
          <a:bodyPr/>
          <a:lstStyle/>
          <a:p>
            <a:pPr>
              <a:buNone/>
            </a:pPr>
            <a:endParaRPr lang="ru-RU" dirty="0" smtClean="0"/>
          </a:p>
          <a:p>
            <a:pPr>
              <a:buNone/>
            </a:pPr>
            <a:r>
              <a:rPr lang="ru-RU" dirty="0" smtClean="0"/>
              <a:t>	</a:t>
            </a:r>
            <a:r>
              <a:rPr lang="ru-RU" i="1" dirty="0" smtClean="0"/>
              <a:t>Коммуникативная целесообразность речи проявляется во многих аспектах: </a:t>
            </a:r>
          </a:p>
          <a:p>
            <a:pPr>
              <a:buNone/>
            </a:pPr>
            <a:r>
              <a:rPr lang="ru-RU" i="1" dirty="0" smtClean="0"/>
              <a:t>	</a:t>
            </a:r>
            <a:r>
              <a:rPr lang="ru-RU" dirty="0" smtClean="0"/>
              <a:t>уместности обсуждаемой проблемы,</a:t>
            </a:r>
          </a:p>
          <a:p>
            <a:pPr>
              <a:buNone/>
            </a:pPr>
            <a:r>
              <a:rPr lang="ru-RU" dirty="0" smtClean="0"/>
              <a:t>	актуальности содержания,</a:t>
            </a:r>
          </a:p>
          <a:p>
            <a:pPr>
              <a:buNone/>
            </a:pPr>
            <a:r>
              <a:rPr lang="ru-RU" dirty="0" smtClean="0"/>
              <a:t> 	логичности,</a:t>
            </a:r>
          </a:p>
          <a:p>
            <a:pPr>
              <a:buNone/>
            </a:pPr>
            <a:r>
              <a:rPr lang="ru-RU" dirty="0" smtClean="0"/>
              <a:t> 	точности, </a:t>
            </a:r>
          </a:p>
          <a:p>
            <a:pPr>
              <a:buNone/>
            </a:pPr>
            <a:r>
              <a:rPr lang="ru-RU" dirty="0" smtClean="0"/>
              <a:t>	выразительности. </a:t>
            </a:r>
          </a:p>
          <a:p>
            <a:endParaRPr lang="ru-RU"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332656"/>
            <a:ext cx="8568952" cy="6192688"/>
          </a:xfrm>
        </p:spPr>
        <p:txBody>
          <a:bodyPr>
            <a:normAutofit fontScale="85000" lnSpcReduction="20000"/>
          </a:bodyPr>
          <a:lstStyle/>
          <a:p>
            <a:pPr>
              <a:buNone/>
            </a:pPr>
            <a:r>
              <a:rPr lang="ru-RU" dirty="0" smtClean="0"/>
              <a:t>		Доказательство речи обусловлена многими факторами. К наиболее распространенному в ораторской практике типу речи – </a:t>
            </a:r>
            <a:r>
              <a:rPr lang="ru-RU" i="1" dirty="0" smtClean="0"/>
              <a:t>	рассуждению,</a:t>
            </a:r>
          </a:p>
          <a:p>
            <a:pPr>
              <a:buNone/>
            </a:pPr>
            <a:r>
              <a:rPr lang="ru-RU" i="1" dirty="0" smtClean="0"/>
              <a:t> 	</a:t>
            </a:r>
            <a:r>
              <a:rPr lang="ru-RU" dirty="0" smtClean="0"/>
              <a:t>предъявляются логические требования:</a:t>
            </a:r>
          </a:p>
          <a:p>
            <a:pPr>
              <a:buNone/>
            </a:pPr>
            <a:endParaRPr lang="ru-RU" dirty="0" smtClean="0"/>
          </a:p>
          <a:p>
            <a:pPr>
              <a:buNone/>
            </a:pPr>
            <a:r>
              <a:rPr lang="ru-RU" dirty="0" smtClean="0"/>
              <a:t>	- избегать ошибки – подмена тезиса (все части текста должны обосновывать выдвинутый тезис);</a:t>
            </a:r>
          </a:p>
          <a:p>
            <a:pPr>
              <a:buNone/>
            </a:pPr>
            <a:r>
              <a:rPr lang="ru-RU" dirty="0" smtClean="0"/>
              <a:t>	- обеспечивать доказательность рассуждения истинностью аргументов, их соответствием действительному положению дел;</a:t>
            </a:r>
          </a:p>
          <a:p>
            <a:pPr>
              <a:buNone/>
            </a:pPr>
            <a:r>
              <a:rPr lang="ru-RU" dirty="0" smtClean="0"/>
              <a:t>	- представлять число аргументов, необходимое, чтобы убедить слушателей, и достаточное, чтобы не утомить их, помнить о разнообразии аргументов, использовать аргументы различных типов;</a:t>
            </a:r>
          </a:p>
          <a:p>
            <a:pPr>
              <a:buNone/>
            </a:pPr>
            <a:r>
              <a:rPr lang="ru-RU" dirty="0" smtClean="0"/>
              <a:t>	- соблюдать последовательность избранного способа рассуждения.</a:t>
            </a:r>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39552" y="908720"/>
            <a:ext cx="8147248" cy="5217443"/>
          </a:xfrm>
        </p:spPr>
        <p:txBody>
          <a:bodyPr/>
          <a:lstStyle/>
          <a:p>
            <a:pPr algn="ctr">
              <a:buNone/>
            </a:pPr>
            <a:r>
              <a:rPr lang="ru-RU" dirty="0" smtClean="0"/>
              <a:t>	«Все ораторы, как произносящие хвалу или хулу, так и  уповающие или отговаривающие, а также и обвиняющие или оправдывающие, не только стремятся доказать что-нибудь, но и стараются показать величие и ничтожество добра или зла, прекрасного или постыдного, справедливого или несправедливого».</a:t>
            </a:r>
          </a:p>
          <a:p>
            <a:pPr lvl="8" algn="ctr">
              <a:buNone/>
            </a:pPr>
            <a:r>
              <a:rPr lang="ru-RU" sz="3200" dirty="0" smtClean="0"/>
              <a:t>			</a:t>
            </a:r>
          </a:p>
          <a:p>
            <a:pPr lvl="8">
              <a:buNone/>
            </a:pPr>
            <a:r>
              <a:rPr lang="ru-RU" sz="3200" dirty="0" smtClean="0"/>
              <a:t>			Аристотель</a:t>
            </a:r>
          </a:p>
          <a:p>
            <a:endParaRPr lang="ru-RU"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332656"/>
            <a:ext cx="8291264" cy="5793507"/>
          </a:xfrm>
        </p:spPr>
        <p:txBody>
          <a:bodyPr>
            <a:normAutofit lnSpcReduction="10000"/>
          </a:bodyPr>
          <a:lstStyle/>
          <a:p>
            <a:pPr algn="ctr">
              <a:buNone/>
            </a:pPr>
            <a:r>
              <a:rPr lang="ru-RU" dirty="0" smtClean="0"/>
              <a:t>	</a:t>
            </a:r>
          </a:p>
          <a:p>
            <a:pPr algn="ctr">
              <a:buNone/>
            </a:pPr>
            <a:r>
              <a:rPr lang="ru-RU" dirty="0" smtClean="0"/>
              <a:t> Экспрессивность, открытая </a:t>
            </a:r>
            <a:r>
              <a:rPr lang="ru-RU" dirty="0" err="1" smtClean="0"/>
              <a:t>оценочность</a:t>
            </a:r>
            <a:r>
              <a:rPr lang="ru-RU" dirty="0" smtClean="0"/>
              <a:t> – </a:t>
            </a:r>
          </a:p>
          <a:p>
            <a:pPr algn="ctr">
              <a:buNone/>
            </a:pPr>
            <a:r>
              <a:rPr lang="ru-RU" dirty="0" smtClean="0"/>
              <a:t>	важнейшие стилевые черты </a:t>
            </a:r>
          </a:p>
          <a:p>
            <a:pPr algn="ctr">
              <a:buNone/>
            </a:pPr>
            <a:r>
              <a:rPr lang="ru-RU" i="1" dirty="0" smtClean="0"/>
              <a:t>публицистической речи.</a:t>
            </a:r>
          </a:p>
          <a:p>
            <a:pPr>
              <a:buNone/>
            </a:pPr>
            <a:r>
              <a:rPr lang="ru-RU" dirty="0" smtClean="0"/>
              <a:t>	 Эти качества ярко воспринимаются на фоне определенной  </a:t>
            </a:r>
            <a:r>
              <a:rPr lang="ru-RU" dirty="0" err="1" smtClean="0"/>
              <a:t>стандартизированности</a:t>
            </a:r>
            <a:r>
              <a:rPr lang="ru-RU" dirty="0" smtClean="0"/>
              <a:t> любого публицистического текста.</a:t>
            </a:r>
          </a:p>
          <a:p>
            <a:pPr>
              <a:buNone/>
            </a:pPr>
            <a:r>
              <a:rPr lang="ru-RU" dirty="0" smtClean="0"/>
              <a:t>	 Аудитория оратора – группа лиц, различающихся по уровню культуры, психологическим и социальным особенностям, настроениям и т.п. </a:t>
            </a:r>
            <a:endParaRPr lang="ru-RU"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11560" y="548680"/>
            <a:ext cx="7704856" cy="5577483"/>
          </a:xfrm>
        </p:spPr>
        <p:txBody>
          <a:bodyPr/>
          <a:lstStyle/>
          <a:p>
            <a:pPr>
              <a:buNone/>
            </a:pPr>
            <a:r>
              <a:rPr lang="ru-RU" dirty="0" smtClean="0"/>
              <a:t>	</a:t>
            </a:r>
          </a:p>
          <a:p>
            <a:pPr algn="ctr">
              <a:buNone/>
            </a:pPr>
            <a:r>
              <a:rPr lang="ru-RU" dirty="0" smtClean="0"/>
              <a:t>	</a:t>
            </a:r>
            <a:r>
              <a:rPr lang="ru-RU" sz="3600" dirty="0" smtClean="0"/>
              <a:t>	В период Античности к содержанию ораторских речей относили </a:t>
            </a:r>
          </a:p>
          <a:p>
            <a:pPr algn="ctr">
              <a:buNone/>
            </a:pPr>
            <a:r>
              <a:rPr lang="ru-RU" sz="3600" dirty="0" smtClean="0"/>
              <a:t>	«пользу и вред, прекрасное и безобразное, справедливое и несправедливое».</a:t>
            </a:r>
          </a:p>
          <a:p>
            <a:pPr algn="ctr"/>
            <a:endParaRPr lang="ru-RU" sz="3600" i="1"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260648"/>
            <a:ext cx="8568952" cy="6120680"/>
          </a:xfrm>
        </p:spPr>
        <p:txBody>
          <a:bodyPr>
            <a:normAutofit lnSpcReduction="10000"/>
          </a:bodyPr>
          <a:lstStyle/>
          <a:p>
            <a:pPr>
              <a:buNone/>
            </a:pPr>
            <a:r>
              <a:rPr lang="ru-RU" i="1" dirty="0" smtClean="0"/>
              <a:t>	</a:t>
            </a:r>
          </a:p>
          <a:p>
            <a:pPr algn="ctr">
              <a:buNone/>
            </a:pPr>
            <a:r>
              <a:rPr lang="ru-RU" i="1" dirty="0" smtClean="0"/>
              <a:t>	Официально-деловой стиль  </a:t>
            </a:r>
          </a:p>
          <a:p>
            <a:pPr algn="ctr">
              <a:buNone/>
            </a:pPr>
            <a:r>
              <a:rPr lang="ru-RU" i="1" dirty="0" smtClean="0"/>
              <a:t>	</a:t>
            </a:r>
            <a:r>
              <a:rPr lang="ru-RU" dirty="0" smtClean="0"/>
              <a:t>обслуживает правовую и административно-общественную сферы деятельности. Он используется при написании документов, деловых бумаг и писем в государственных учреждениях, суде,  в разных видах делового устного общения, стиль документов разных жанров: международных договоров, государственных актов, юридических законов, постановлений, уставов, инструкций, служебной переписки, деловых бумаг и т. д. </a:t>
            </a:r>
          </a:p>
          <a:p>
            <a:pPr algn="just"/>
            <a:endParaRPr lang="ru-RU"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476672"/>
            <a:ext cx="8352928" cy="5649491"/>
          </a:xfrm>
        </p:spPr>
        <p:txBody>
          <a:bodyPr/>
          <a:lstStyle/>
          <a:p>
            <a:endParaRPr lang="ru-RU" b="1" dirty="0" smtClean="0"/>
          </a:p>
          <a:p>
            <a:pPr algn="ctr">
              <a:buNone/>
            </a:pPr>
            <a:r>
              <a:rPr lang="ru-RU" i="1" dirty="0" smtClean="0"/>
              <a:t>	</a:t>
            </a:r>
            <a:r>
              <a:rPr lang="ru-RU" sz="3600" i="1" dirty="0" smtClean="0"/>
              <a:t>Публицистический стиль </a:t>
            </a:r>
            <a:r>
              <a:rPr lang="ru-RU" sz="3600" dirty="0" smtClean="0"/>
              <a:t>– </a:t>
            </a:r>
          </a:p>
          <a:p>
            <a:pPr algn="ctr">
              <a:buNone/>
            </a:pPr>
            <a:r>
              <a:rPr lang="ru-RU" sz="3600" dirty="0" smtClean="0"/>
              <a:t>это стиль общественно-политической литературы, периодической печати, ораторской речи, который определяется содержанием текстов и основными целями – воздействовать на массы, призывать их к действию, сообщать информацию.</a:t>
            </a:r>
          </a:p>
          <a:p>
            <a:endParaRPr lang="ru-RU"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192688"/>
          </a:xfrm>
        </p:spPr>
        <p:txBody>
          <a:bodyPr>
            <a:normAutofit/>
          </a:bodyPr>
          <a:lstStyle/>
          <a:p>
            <a:pPr>
              <a:buNone/>
            </a:pPr>
            <a:r>
              <a:rPr lang="ru-RU" dirty="0" smtClean="0"/>
              <a:t>	Зарождение </a:t>
            </a:r>
            <a:r>
              <a:rPr lang="ru-RU" i="1" dirty="0" smtClean="0"/>
              <a:t>публицистического стиля 			</a:t>
            </a:r>
            <a:r>
              <a:rPr lang="ru-RU" dirty="0" smtClean="0"/>
              <a:t>относится к XVI веку. </a:t>
            </a:r>
          </a:p>
          <a:p>
            <a:pPr>
              <a:buNone/>
            </a:pPr>
            <a:r>
              <a:rPr lang="ru-RU" dirty="0" smtClean="0"/>
              <a:t>	В России оно связано с памфлетами Ивана </a:t>
            </a:r>
            <a:r>
              <a:rPr lang="ru-RU" dirty="0" err="1" smtClean="0"/>
              <a:t>Пересветова</a:t>
            </a:r>
            <a:r>
              <a:rPr lang="ru-RU" dirty="0" smtClean="0"/>
              <a:t>, перепиской царя Ивана IV с князем Курбским. </a:t>
            </a:r>
          </a:p>
          <a:p>
            <a:pPr>
              <a:buNone/>
            </a:pPr>
            <a:r>
              <a:rPr lang="ru-RU" dirty="0" smtClean="0"/>
              <a:t>	Дальнейшее развитие он получил в XVIII веке в творчестве И.А. Крылова, Н.И. Новикова, А.П. Сумарокова, Д.И. Фонвизина и др. Окончательно сформировался стиль в России в XIX веке, и немалую роль в этом сыграли В.Г. Белинский, А.И. Герцен, Н.Г. Чернышевский, Н.А. Добролюбов.</a:t>
            </a:r>
          </a:p>
          <a:p>
            <a:endParaRPr lang="ru-RU"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260648"/>
            <a:ext cx="8363272" cy="5865515"/>
          </a:xfrm>
        </p:spPr>
        <p:txBody>
          <a:bodyPr>
            <a:normAutofit/>
          </a:bodyPr>
          <a:lstStyle/>
          <a:p>
            <a:pPr algn="ctr">
              <a:buNone/>
            </a:pPr>
            <a:endParaRPr lang="ru-RU" i="1" dirty="0" smtClean="0"/>
          </a:p>
          <a:p>
            <a:pPr algn="ctr">
              <a:buNone/>
            </a:pPr>
            <a:r>
              <a:rPr lang="ru-RU" sz="3600" i="1" dirty="0" smtClean="0"/>
              <a:t>Основные стилевые черты публицистического стиля:</a:t>
            </a:r>
            <a:r>
              <a:rPr lang="ru-RU" i="1" dirty="0" smtClean="0"/>
              <a:t>	</a:t>
            </a:r>
          </a:p>
          <a:p>
            <a:pPr>
              <a:buNone/>
            </a:pPr>
            <a:r>
              <a:rPr lang="ru-RU" dirty="0" smtClean="0"/>
              <a:t>– лаконичность изложения при информативной насыщенности;</a:t>
            </a:r>
          </a:p>
          <a:p>
            <a:pPr>
              <a:buNone/>
            </a:pPr>
            <a:r>
              <a:rPr lang="ru-RU" dirty="0" smtClean="0"/>
              <a:t>– доходчивость изложения (газета – </a:t>
            </a:r>
          </a:p>
          <a:p>
            <a:pPr>
              <a:buNone/>
            </a:pPr>
            <a:r>
              <a:rPr lang="ru-RU" dirty="0" smtClean="0"/>
              <a:t>	наиболее распространенный вид массовой информации);</a:t>
            </a:r>
          </a:p>
          <a:p>
            <a:pPr>
              <a:buNone/>
            </a:pPr>
            <a:r>
              <a:rPr lang="ru-RU" dirty="0" smtClean="0"/>
              <a:t>– эмоциональность, обобщенность, непринужденность высказывания</a:t>
            </a:r>
            <a:endParaRPr lang="ru-RU"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476672"/>
            <a:ext cx="8640960" cy="5904656"/>
          </a:xfrm>
        </p:spPr>
        <p:txBody>
          <a:bodyPr>
            <a:normAutofit fontScale="77500" lnSpcReduction="20000"/>
          </a:bodyPr>
          <a:lstStyle/>
          <a:p>
            <a:pPr algn="ctr">
              <a:buNone/>
            </a:pPr>
            <a:r>
              <a:rPr lang="ru-RU" sz="3800" i="1" dirty="0" smtClean="0"/>
              <a:t>Характерные особенности публицистического стиля:</a:t>
            </a:r>
          </a:p>
          <a:p>
            <a:pPr>
              <a:buNone/>
            </a:pPr>
            <a:endParaRPr lang="ru-RU" dirty="0" smtClean="0"/>
          </a:p>
          <a:p>
            <a:pPr>
              <a:buNone/>
            </a:pPr>
            <a:r>
              <a:rPr lang="ru-RU" dirty="0" smtClean="0"/>
              <a:t>– общественно-политическая лексика и фразеология;</a:t>
            </a:r>
          </a:p>
          <a:p>
            <a:pPr>
              <a:buNone/>
            </a:pPr>
            <a:r>
              <a:rPr lang="ru-RU" dirty="0" smtClean="0"/>
              <a:t>– использование речевых штампов, их легкая </a:t>
            </a:r>
            <a:r>
              <a:rPr lang="ru-RU" dirty="0" err="1" smtClean="0"/>
              <a:t>воспроизводимость</a:t>
            </a:r>
            <a:r>
              <a:rPr lang="ru-RU" dirty="0" smtClean="0"/>
              <a:t> (</a:t>
            </a:r>
            <a:r>
              <a:rPr lang="ru-RU" i="1" dirty="0" smtClean="0"/>
              <a:t>труженики полей, работники прилавка, дружеская атмосфера</a:t>
            </a:r>
            <a:r>
              <a:rPr lang="ru-RU" dirty="0" smtClean="0"/>
              <a:t>);</a:t>
            </a:r>
          </a:p>
          <a:p>
            <a:pPr>
              <a:buNone/>
            </a:pPr>
            <a:r>
              <a:rPr lang="ru-RU" dirty="0" smtClean="0"/>
              <a:t>– употребление коротких предложений – рубленая проза;</a:t>
            </a:r>
          </a:p>
          <a:p>
            <a:pPr>
              <a:buNone/>
            </a:pPr>
            <a:r>
              <a:rPr lang="ru-RU" dirty="0" smtClean="0"/>
              <a:t>– эллиптические предложения (безглагольные фразы) – (</a:t>
            </a:r>
            <a:r>
              <a:rPr lang="ru-RU" i="1" dirty="0" smtClean="0"/>
              <a:t>приватизационный чек </a:t>
            </a:r>
            <a:r>
              <a:rPr lang="ru-RU" dirty="0" smtClean="0"/>
              <a:t>–</a:t>
            </a:r>
            <a:r>
              <a:rPr lang="ru-RU" i="1" dirty="0" smtClean="0"/>
              <a:t> каждому; банки </a:t>
            </a:r>
            <a:r>
              <a:rPr lang="ru-RU" dirty="0" smtClean="0"/>
              <a:t>–</a:t>
            </a:r>
            <a:r>
              <a:rPr lang="ru-RU" i="1" dirty="0" smtClean="0"/>
              <a:t> не только для банкиров</a:t>
            </a:r>
            <a:r>
              <a:rPr lang="ru-RU" dirty="0" smtClean="0"/>
              <a:t>);</a:t>
            </a:r>
          </a:p>
          <a:p>
            <a:pPr>
              <a:buNone/>
            </a:pPr>
            <a:r>
              <a:rPr lang="ru-RU" dirty="0" smtClean="0"/>
              <a:t>– совмещение черт публицистического стиля с чертами других стилей;</a:t>
            </a:r>
          </a:p>
          <a:p>
            <a:pPr>
              <a:buNone/>
            </a:pPr>
            <a:r>
              <a:rPr lang="ru-RU" dirty="0" smtClean="0"/>
              <a:t>– использование изобразительно-выразительных средств языка (риторические вопросы, повторы, инверсия и др.).</a:t>
            </a:r>
          </a:p>
          <a:p>
            <a:endParaRPr lang="ru-RU"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1124744"/>
            <a:ext cx="8219256" cy="5001419"/>
          </a:xfrm>
        </p:spPr>
        <p:txBody>
          <a:bodyPr/>
          <a:lstStyle/>
          <a:p>
            <a:pPr algn="ctr">
              <a:buNone/>
            </a:pPr>
            <a:r>
              <a:rPr lang="ru-RU" dirty="0" smtClean="0"/>
              <a:t>	</a:t>
            </a:r>
          </a:p>
          <a:p>
            <a:pPr algn="ctr">
              <a:buNone/>
            </a:pPr>
            <a:r>
              <a:rPr lang="ru-RU" sz="3600" dirty="0" smtClean="0"/>
              <a:t>Широкое распространение получила газетно-журнальная разновидность </a:t>
            </a:r>
            <a:r>
              <a:rPr lang="ru-RU" sz="3600" i="1" dirty="0" smtClean="0"/>
              <a:t>публицистического стиля.</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55576" y="692696"/>
            <a:ext cx="7931224" cy="5433467"/>
          </a:xfrm>
        </p:spPr>
        <p:txBody>
          <a:bodyPr>
            <a:normAutofit lnSpcReduction="10000"/>
          </a:bodyPr>
          <a:lstStyle/>
          <a:p>
            <a:pPr>
              <a:buNone/>
            </a:pPr>
            <a:r>
              <a:rPr lang="ru-RU" dirty="0" smtClean="0"/>
              <a:t>			</a:t>
            </a:r>
          </a:p>
          <a:p>
            <a:pPr algn="ctr">
              <a:buNone/>
            </a:pPr>
            <a:r>
              <a:rPr lang="ru-RU" dirty="0" smtClean="0"/>
              <a:t>	</a:t>
            </a:r>
            <a:r>
              <a:rPr lang="ru-RU" sz="3600" dirty="0" smtClean="0"/>
              <a:t>« Ключом к пониманию коммуникативной целесообразности выбора тех или иных языковых средств сегодня может стать общая социальная атмосфера, торжествующая мода, определяющие общественный вкус»</a:t>
            </a:r>
            <a:endParaRPr lang="ru-RU" sz="3600" u="sng" baseline="30000" dirty="0" smtClean="0"/>
          </a:p>
          <a:p>
            <a:pPr>
              <a:buNone/>
            </a:pPr>
            <a:r>
              <a:rPr lang="ru-RU" dirty="0" smtClean="0"/>
              <a:t>					</a:t>
            </a:r>
          </a:p>
          <a:p>
            <a:pPr>
              <a:buNone/>
            </a:pPr>
            <a:r>
              <a:rPr lang="ru-RU" dirty="0" smtClean="0"/>
              <a:t>						В.Г. Костомаров</a:t>
            </a:r>
            <a:endParaRPr lang="ru-RU"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404664"/>
            <a:ext cx="8363272" cy="5760640"/>
          </a:xfrm>
        </p:spPr>
        <p:txBody>
          <a:bodyPr>
            <a:normAutofit/>
          </a:bodyPr>
          <a:lstStyle/>
          <a:p>
            <a:pPr>
              <a:buNone/>
            </a:pPr>
            <a:r>
              <a:rPr lang="ru-RU" b="1" dirty="0" smtClean="0"/>
              <a:t>	</a:t>
            </a:r>
          </a:p>
          <a:p>
            <a:pPr algn="ctr">
              <a:buNone/>
            </a:pPr>
            <a:r>
              <a:rPr lang="ru-RU" b="1" dirty="0" smtClean="0"/>
              <a:t>	</a:t>
            </a:r>
            <a:r>
              <a:rPr lang="ru-RU" sz="3600" i="1" dirty="0" smtClean="0"/>
              <a:t>Литературно-художественный стиль </a:t>
            </a:r>
            <a:endParaRPr lang="ru-RU" sz="3600" dirty="0" smtClean="0"/>
          </a:p>
          <a:p>
            <a:pPr algn="ctr">
              <a:buNone/>
            </a:pPr>
            <a:r>
              <a:rPr lang="ru-RU" sz="3600" dirty="0" smtClean="0"/>
              <a:t>	- это стиль художественной литературы, который определяется ее содержанием и основными целями – передать свое отношение к окружающему, изображаемому, нарисовать словами картину, описать событие и т.п.</a:t>
            </a:r>
          </a:p>
          <a:p>
            <a:endParaRPr lang="ru-RU"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39552" y="404664"/>
            <a:ext cx="8147248" cy="5976664"/>
          </a:xfrm>
        </p:spPr>
        <p:txBody>
          <a:bodyPr>
            <a:normAutofit fontScale="92500" lnSpcReduction="10000"/>
          </a:bodyPr>
          <a:lstStyle/>
          <a:p>
            <a:pPr>
              <a:buNone/>
            </a:pPr>
            <a:r>
              <a:rPr lang="ru-RU" i="1" dirty="0" smtClean="0"/>
              <a:t>	Основные стилевые черты литературно-художественного стиля:</a:t>
            </a:r>
          </a:p>
          <a:p>
            <a:pPr>
              <a:buNone/>
            </a:pPr>
            <a:r>
              <a:rPr lang="ru-RU" dirty="0" smtClean="0"/>
              <a:t>	– образность, эмоциональность;</a:t>
            </a:r>
          </a:p>
          <a:p>
            <a:pPr>
              <a:buNone/>
            </a:pPr>
            <a:r>
              <a:rPr lang="ru-RU" dirty="0" smtClean="0"/>
              <a:t>	– единство коммуникативной и эстетической функций.</a:t>
            </a:r>
          </a:p>
          <a:p>
            <a:pPr>
              <a:buNone/>
            </a:pPr>
            <a:r>
              <a:rPr lang="ru-RU" i="1" dirty="0" smtClean="0"/>
              <a:t>	Характерные особенности литературно-художественного стиля:</a:t>
            </a:r>
          </a:p>
          <a:p>
            <a:pPr>
              <a:buNone/>
            </a:pPr>
            <a:r>
              <a:rPr lang="ru-RU" dirty="0" smtClean="0"/>
              <a:t>	– широкое использование лексики и фразеологии других стилей; использование изобразительно-выразительных средств;</a:t>
            </a:r>
          </a:p>
          <a:p>
            <a:pPr>
              <a:buNone/>
            </a:pPr>
            <a:r>
              <a:rPr lang="ru-RU" dirty="0" smtClean="0"/>
              <a:t>	– проявление творческой индивидуальности автора (авторский стиль).</a:t>
            </a:r>
          </a:p>
          <a:p>
            <a:endParaRPr lang="ru-RU"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188640"/>
            <a:ext cx="8352928" cy="5976664"/>
          </a:xfrm>
        </p:spPr>
        <p:txBody>
          <a:bodyPr>
            <a:normAutofit fontScale="92500" lnSpcReduction="10000"/>
          </a:bodyPr>
          <a:lstStyle/>
          <a:p>
            <a:pPr algn="ctr">
              <a:buNone/>
            </a:pPr>
            <a:r>
              <a:rPr lang="ru-RU" dirty="0" smtClean="0"/>
              <a:t>	</a:t>
            </a:r>
          </a:p>
          <a:p>
            <a:pPr algn="ctr">
              <a:buNone/>
            </a:pPr>
            <a:r>
              <a:rPr lang="ru-RU" dirty="0" smtClean="0"/>
              <a:t>Среди книжных стилей </a:t>
            </a:r>
          </a:p>
          <a:p>
            <a:pPr algn="ctr">
              <a:buNone/>
            </a:pPr>
            <a:r>
              <a:rPr lang="ru-RU" sz="3500" i="1" dirty="0" smtClean="0"/>
              <a:t>официально-деловой стиль</a:t>
            </a:r>
          </a:p>
          <a:p>
            <a:pPr algn="ctr">
              <a:buNone/>
            </a:pPr>
            <a:r>
              <a:rPr lang="ru-RU" i="1" dirty="0" smtClean="0"/>
              <a:t> </a:t>
            </a:r>
            <a:r>
              <a:rPr lang="ru-RU" dirty="0" smtClean="0"/>
              <a:t>выделяется устойчивостью и замкнутостью. </a:t>
            </a:r>
          </a:p>
          <a:p>
            <a:pPr>
              <a:buNone/>
            </a:pPr>
            <a:r>
              <a:rPr lang="ru-RU" dirty="0" smtClean="0"/>
              <a:t>	Со временем он подвергся изменениям, но многие его черты: исторически сложившиеся жанры, специфическая лексика, морфология, синтаксические обороты – придают ему консервативный характер.</a:t>
            </a:r>
          </a:p>
          <a:p>
            <a:pPr>
              <a:buNone/>
            </a:pPr>
            <a:r>
              <a:rPr lang="ru-RU" dirty="0" smtClean="0"/>
              <a:t>	Для официально-делового стиля характерны сухость, отсутствие эмоционально окрашенных слов, сжатость, компактность изложения.</a:t>
            </a:r>
          </a:p>
          <a:p>
            <a:endParaRPr lang="ru-RU"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260648"/>
            <a:ext cx="8424936" cy="6120680"/>
          </a:xfrm>
        </p:spPr>
        <p:txBody>
          <a:bodyPr>
            <a:normAutofit fontScale="85000" lnSpcReduction="20000"/>
          </a:bodyPr>
          <a:lstStyle/>
          <a:p>
            <a:pPr>
              <a:buNone/>
            </a:pPr>
            <a:r>
              <a:rPr lang="ru-RU" dirty="0" smtClean="0"/>
              <a:t>	</a:t>
            </a:r>
          </a:p>
          <a:p>
            <a:pPr>
              <a:buNone/>
            </a:pPr>
            <a:r>
              <a:rPr lang="ru-RU" dirty="0" smtClean="0"/>
              <a:t>		В официальных бумагах набор используемых языковых средств заранее задан. </a:t>
            </a:r>
          </a:p>
          <a:p>
            <a:pPr>
              <a:buNone/>
            </a:pPr>
            <a:r>
              <a:rPr lang="ru-RU" dirty="0" smtClean="0"/>
              <a:t>	Самая яркая черта </a:t>
            </a:r>
            <a:r>
              <a:rPr lang="ru-RU" i="1" dirty="0" smtClean="0"/>
              <a:t>официально-делового стиля </a:t>
            </a:r>
            <a:r>
              <a:rPr lang="ru-RU" dirty="0" smtClean="0"/>
              <a:t>– это языковые штампы, или так называемые клише (франц. </a:t>
            </a:r>
            <a:r>
              <a:rPr lang="ru-RU" i="1" dirty="0" err="1" smtClean="0"/>
              <a:t>clich</a:t>
            </a:r>
            <a:r>
              <a:rPr lang="ru-RU" dirty="0" smtClean="0"/>
              <a:t>). </a:t>
            </a:r>
          </a:p>
          <a:p>
            <a:pPr>
              <a:buNone/>
            </a:pPr>
            <a:r>
              <a:rPr lang="ru-RU" dirty="0" smtClean="0"/>
              <a:t>	От документа не ждут, чтобы в нём проявилась индивидуальность его автора, наоборот, чем более клиширован документ, тем удобнее им пользоваться.  </a:t>
            </a:r>
          </a:p>
          <a:p>
            <a:pPr>
              <a:buNone/>
            </a:pPr>
            <a:r>
              <a:rPr lang="ru-RU" dirty="0" smtClean="0"/>
              <a:t>	Письменные  официально-деловые тексты – различные документы (служебные, деловые заявления, протоколы, справки, отчеты о работе, автобиография и др.). </a:t>
            </a:r>
          </a:p>
          <a:p>
            <a:pPr>
              <a:buNone/>
            </a:pPr>
            <a:r>
              <a:rPr lang="ru-RU" dirty="0" smtClean="0"/>
              <a:t>	В устной форме официально-деловой стиль реализуется в деловых беседах. Общение при этом может быть межличностным или групповым (совещание).</a:t>
            </a:r>
          </a:p>
          <a:p>
            <a:endParaRPr lang="ru-RU"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88640"/>
            <a:ext cx="8496944" cy="6264696"/>
          </a:xfrm>
        </p:spPr>
        <p:txBody>
          <a:bodyPr>
            <a:normAutofit fontScale="47500" lnSpcReduction="20000"/>
          </a:bodyPr>
          <a:lstStyle/>
          <a:p>
            <a:pPr>
              <a:buNone/>
            </a:pPr>
            <a:r>
              <a:rPr lang="ru-RU" dirty="0" smtClean="0"/>
              <a:t>	</a:t>
            </a:r>
          </a:p>
          <a:p>
            <a:pPr>
              <a:buNone/>
            </a:pPr>
            <a:r>
              <a:rPr lang="ru-RU" sz="5100" dirty="0" smtClean="0"/>
              <a:t>	</a:t>
            </a:r>
            <a:r>
              <a:rPr lang="ru-RU" sz="5900" i="1" dirty="0" smtClean="0"/>
              <a:t>Стилевые черты официально-деловой речи</a:t>
            </a:r>
            <a:r>
              <a:rPr lang="ru-RU" sz="5900" dirty="0" smtClean="0"/>
              <a:t>: </a:t>
            </a:r>
          </a:p>
          <a:p>
            <a:pPr>
              <a:buNone/>
            </a:pPr>
            <a:endParaRPr lang="ru-RU" sz="5100" dirty="0" smtClean="0"/>
          </a:p>
          <a:p>
            <a:pPr>
              <a:buNone/>
            </a:pPr>
            <a:r>
              <a:rPr lang="ru-RU" sz="5100" dirty="0" smtClean="0"/>
              <a:t>	точность, официальность, </a:t>
            </a:r>
            <a:r>
              <a:rPr lang="ru-RU" sz="5100" dirty="0" err="1" smtClean="0"/>
              <a:t>стандартизированность</a:t>
            </a:r>
            <a:r>
              <a:rPr lang="ru-RU" sz="5100" dirty="0" smtClean="0"/>
              <a:t>, </a:t>
            </a:r>
            <a:r>
              <a:rPr lang="ru-RU" sz="5100" dirty="0" err="1" smtClean="0"/>
              <a:t>имперактивность</a:t>
            </a:r>
            <a:r>
              <a:rPr lang="ru-RU" sz="5100" dirty="0" smtClean="0"/>
              <a:t>. </a:t>
            </a:r>
          </a:p>
          <a:p>
            <a:pPr>
              <a:buNone/>
            </a:pPr>
            <a:r>
              <a:rPr lang="ru-RU" sz="5100" dirty="0" smtClean="0"/>
              <a:t>	В текстах официально-делового стиля используются языковые средства:</a:t>
            </a:r>
          </a:p>
          <a:p>
            <a:pPr>
              <a:buNone/>
            </a:pPr>
            <a:r>
              <a:rPr lang="ru-RU" sz="5100" dirty="0" smtClean="0"/>
              <a:t>	- официально-деловая лексика (закон, правило);</a:t>
            </a:r>
          </a:p>
          <a:p>
            <a:pPr>
              <a:buNone/>
            </a:pPr>
            <a:r>
              <a:rPr lang="ru-RU" sz="5100" dirty="0" smtClean="0"/>
              <a:t>	- некоторые глагольные формы: неопределенная (</a:t>
            </a:r>
            <a:r>
              <a:rPr lang="ru-RU" sz="5100" i="1" dirty="0" smtClean="0"/>
              <a:t>приказывать, постановлять</a:t>
            </a:r>
            <a:r>
              <a:rPr lang="ru-RU" sz="5100" dirty="0" smtClean="0"/>
              <a:t>), изъявительного наклонения настоящего или будущего времени, </a:t>
            </a:r>
          </a:p>
          <a:p>
            <a:pPr>
              <a:buNone/>
            </a:pPr>
            <a:r>
              <a:rPr lang="ru-RU" sz="5100" dirty="0" smtClean="0"/>
              <a:t>	третьего лица, единственного числа, прошедшего времени;</a:t>
            </a:r>
          </a:p>
          <a:p>
            <a:pPr>
              <a:buNone/>
            </a:pPr>
            <a:r>
              <a:rPr lang="ru-RU" sz="5100" dirty="0" smtClean="0"/>
              <a:t>	- устойчивые речевые обороты (</a:t>
            </a:r>
            <a:r>
              <a:rPr lang="ru-RU" sz="5100" i="1" dirty="0" smtClean="0"/>
              <a:t>вступать в силу, исправленному верить</a:t>
            </a:r>
            <a:r>
              <a:rPr lang="ru-RU" sz="5100" dirty="0" smtClean="0"/>
              <a:t>);</a:t>
            </a:r>
          </a:p>
          <a:p>
            <a:pPr>
              <a:buNone/>
            </a:pPr>
            <a:r>
              <a:rPr lang="ru-RU" sz="5100" dirty="0" smtClean="0"/>
              <a:t>	- особые синтаксические конструкции: цепочки второстепенных членов предложения, выраженных существительными в именительном падеже, синтаксические формулы документов и др.</a:t>
            </a:r>
          </a:p>
          <a:p>
            <a:endParaRPr lang="ru-RU" sz="5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404664"/>
            <a:ext cx="8291264" cy="5721499"/>
          </a:xfrm>
        </p:spPr>
        <p:txBody>
          <a:bodyPr>
            <a:normAutofit/>
          </a:bodyPr>
          <a:lstStyle/>
          <a:p>
            <a:pPr>
              <a:buNone/>
            </a:pPr>
            <a:r>
              <a:rPr lang="ru-RU" dirty="0" smtClean="0"/>
              <a:t>	Речь эффективна и целесообразна, если поставленная цель достигнута во всей её полноте. Это возможно лишь в том случае, если осуществилось главное условие продуктивного взаимодействия – понимание</a:t>
            </a:r>
            <a:r>
              <a:rPr lang="ru-RU" i="1" dirty="0" smtClean="0"/>
              <a:t>,</a:t>
            </a:r>
            <a:r>
              <a:rPr lang="ru-RU" dirty="0" smtClean="0"/>
              <a:t> т.е. речь оказалась ясной и точной.</a:t>
            </a:r>
          </a:p>
          <a:p>
            <a:pPr>
              <a:buNone/>
            </a:pPr>
            <a:r>
              <a:rPr lang="ru-RU" dirty="0" smtClean="0"/>
              <a:t>	 Достижение целесообразности речи затруднено и без таких качеств, как логичность, чистота, кратность, действенность, выразительность.</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332656"/>
            <a:ext cx="8291264" cy="5793507"/>
          </a:xfrm>
        </p:spPr>
        <p:txBody>
          <a:bodyPr>
            <a:normAutofit/>
          </a:bodyPr>
          <a:lstStyle/>
          <a:p>
            <a:pPr>
              <a:buNone/>
            </a:pPr>
            <a:r>
              <a:rPr lang="ru-RU" dirty="0" smtClean="0"/>
              <a:t>	</a:t>
            </a:r>
            <a:r>
              <a:rPr lang="ru-RU" i="1" dirty="0" smtClean="0"/>
              <a:t>Целесообразность</a:t>
            </a:r>
            <a:r>
              <a:rPr lang="ru-RU" dirty="0" smtClean="0"/>
              <a:t> включает понятие контекста, которому должна соответствовать речь.</a:t>
            </a:r>
          </a:p>
          <a:p>
            <a:pPr>
              <a:buNone/>
            </a:pPr>
            <a:r>
              <a:rPr lang="ru-RU" dirty="0" smtClean="0"/>
              <a:t>	 </a:t>
            </a:r>
            <a:r>
              <a:rPr lang="ru-RU" i="1" dirty="0" smtClean="0"/>
              <a:t>Контекст</a:t>
            </a:r>
            <a:r>
              <a:rPr lang="ru-RU" dirty="0" smtClean="0"/>
              <a:t> может состоять из слов и фраз (лингвистический), сопровождающих высказывание голосовых модуляций (паралингвистический),</a:t>
            </a:r>
          </a:p>
          <a:p>
            <a:pPr>
              <a:buNone/>
            </a:pPr>
            <a:r>
              <a:rPr lang="ru-RU" dirty="0" smtClean="0"/>
              <a:t>	 мимико-жестикуляционных особенностей (экстралингвистический),</a:t>
            </a:r>
          </a:p>
          <a:p>
            <a:pPr>
              <a:buNone/>
            </a:pPr>
            <a:r>
              <a:rPr lang="ru-RU" dirty="0" smtClean="0"/>
              <a:t>	 деталей, образующих ситуацию общения (ситуационный).</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404664"/>
            <a:ext cx="8219256" cy="5721499"/>
          </a:xfrm>
        </p:spPr>
        <p:txBody>
          <a:bodyPr>
            <a:normAutofit fontScale="92500" lnSpcReduction="10000"/>
          </a:bodyPr>
          <a:lstStyle/>
          <a:p>
            <a:pPr>
              <a:buNone/>
            </a:pPr>
            <a:r>
              <a:rPr lang="ru-RU" dirty="0" smtClean="0"/>
              <a:t>	</a:t>
            </a:r>
          </a:p>
          <a:p>
            <a:pPr>
              <a:buNone/>
            </a:pPr>
            <a:r>
              <a:rPr lang="ru-RU" i="1" dirty="0" smtClean="0"/>
              <a:t>	</a:t>
            </a:r>
            <a:r>
              <a:rPr lang="ru-RU" sz="3600" i="1" dirty="0" smtClean="0"/>
              <a:t>Нормативность </a:t>
            </a:r>
            <a:r>
              <a:rPr lang="ru-RU" sz="3600" dirty="0" smtClean="0"/>
              <a:t>- следование законам грамматической правильности на всех уровнях языка; </a:t>
            </a:r>
          </a:p>
          <a:p>
            <a:pPr>
              <a:buNone/>
            </a:pPr>
            <a:r>
              <a:rPr lang="ru-RU" sz="3600" dirty="0" smtClean="0"/>
              <a:t>	 </a:t>
            </a:r>
            <a:r>
              <a:rPr lang="ru-RU" sz="3600" i="1" dirty="0" smtClean="0"/>
              <a:t>целесообразность </a:t>
            </a:r>
            <a:r>
              <a:rPr lang="ru-RU" sz="3600" dirty="0" smtClean="0"/>
              <a:t>– совокупность качеств и контекстов, образующих эффектную речь, с помощью которой говорящий достигает своей цели.</a:t>
            </a:r>
          </a:p>
          <a:p>
            <a:pPr>
              <a:buNone/>
            </a:pPr>
            <a:r>
              <a:rPr lang="ru-RU" sz="3600" dirty="0" smtClean="0"/>
              <a:t>	 В разных ситуациях общения </a:t>
            </a:r>
          </a:p>
          <a:p>
            <a:pPr>
              <a:buNone/>
            </a:pPr>
            <a:r>
              <a:rPr lang="ru-RU" sz="3600" dirty="0" smtClean="0"/>
              <a:t>	цель достигается разными средствами воздействия.</a:t>
            </a:r>
            <a:endParaRPr lang="ru-RU"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332656"/>
            <a:ext cx="8424936" cy="5904656"/>
          </a:xfrm>
        </p:spPr>
        <p:txBody>
          <a:bodyPr>
            <a:normAutofit fontScale="92500" lnSpcReduction="10000"/>
          </a:bodyPr>
          <a:lstStyle/>
          <a:p>
            <a:pPr>
              <a:buNone/>
            </a:pPr>
            <a:r>
              <a:rPr lang="ru-RU" dirty="0" smtClean="0"/>
              <a:t>	</a:t>
            </a:r>
          </a:p>
          <a:p>
            <a:pPr>
              <a:buNone/>
            </a:pPr>
            <a:r>
              <a:rPr lang="ru-RU" dirty="0" smtClean="0"/>
              <a:t>	</a:t>
            </a:r>
            <a:r>
              <a:rPr lang="ru-RU" sz="3900" dirty="0" smtClean="0"/>
              <a:t>Эти различия отражены в категории </a:t>
            </a:r>
            <a:r>
              <a:rPr lang="ru-RU" sz="3900" i="1" dirty="0" smtClean="0"/>
              <a:t>функционального стиля </a:t>
            </a:r>
            <a:r>
              <a:rPr lang="ru-RU" sz="3900" dirty="0" smtClean="0"/>
              <a:t>– неотъемлемой составляющей понятия целесообразности. </a:t>
            </a:r>
          </a:p>
          <a:p>
            <a:pPr>
              <a:buNone/>
            </a:pPr>
            <a:r>
              <a:rPr lang="ru-RU" sz="3900" i="1" dirty="0" smtClean="0"/>
              <a:t>	Стиль</a:t>
            </a:r>
            <a:r>
              <a:rPr lang="ru-RU" sz="3900" dirty="0" smtClean="0"/>
              <a:t> – это возможность наиболее эффективно строить речь в соответствии с требованиями ситуации, собственными речевыми возможностями и коммуникативным намереньем.</a:t>
            </a:r>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TotalTime>
  <Words>259</Words>
  <Application>Microsoft Office PowerPoint</Application>
  <PresentationFormat>Экран (4:3)</PresentationFormat>
  <Paragraphs>221</Paragraphs>
  <Slides>54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54</vt:i4>
      </vt:variant>
    </vt:vector>
  </HeadingPairs>
  <TitlesOfParts>
    <vt:vector size="55" baseType="lpstr">
      <vt:lpstr>Тема Office</vt:lpstr>
      <vt:lpstr>Педагогическая речь и целесообразность речи </vt:lpstr>
      <vt:lpstr> </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lpstr>Слайд 36</vt:lpstr>
      <vt:lpstr>Слайд 37</vt:lpstr>
      <vt:lpstr>Слайд 38</vt:lpstr>
      <vt:lpstr>Слайд 39</vt:lpstr>
      <vt:lpstr>Слайд 40</vt:lpstr>
      <vt:lpstr>Слайд 41</vt:lpstr>
      <vt:lpstr>Слайд 42</vt:lpstr>
      <vt:lpstr>Слайд 43</vt:lpstr>
      <vt:lpstr>Слайд 44</vt:lpstr>
      <vt:lpstr>Слайд 45</vt:lpstr>
      <vt:lpstr>Слайд 46</vt:lpstr>
      <vt:lpstr>Слайд 47</vt:lpstr>
      <vt:lpstr>Слайд 48</vt:lpstr>
      <vt:lpstr>Слайд 49</vt:lpstr>
      <vt:lpstr>Слайд 50</vt:lpstr>
      <vt:lpstr>Слайд 51</vt:lpstr>
      <vt:lpstr>Слайд 52</vt:lpstr>
      <vt:lpstr>Слайд 53</vt:lpstr>
      <vt:lpstr>Слайд 54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№4  Педагогическая речь и целесообразность речи </dc:title>
  <cp:lastModifiedBy>MelnikovE</cp:lastModifiedBy>
  <cp:revision>40</cp:revision>
  <dcterms:modified xsi:type="dcterms:W3CDTF">2020-04-11T05:15:46Z</dcterms:modified>
</cp:coreProperties>
</file>