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2" r:id="rId3"/>
    <p:sldId id="273" r:id="rId4"/>
    <p:sldId id="274" r:id="rId5"/>
    <p:sldId id="275" r:id="rId6"/>
    <p:sldId id="276" r:id="rId7"/>
    <p:sldId id="277" r:id="rId8"/>
    <p:sldId id="257" r:id="rId9"/>
    <p:sldId id="258" r:id="rId10"/>
    <p:sldId id="259" r:id="rId11"/>
    <p:sldId id="260" r:id="rId12"/>
    <p:sldId id="261"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4" d="100"/>
          <a:sy n="104" d="100"/>
        </p:scale>
        <p:origin x="-9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06716633-F9D2-4242-AA9D-5C5AC22241BC}" type="datetimeFigureOut">
              <a:rPr lang="ru-RU" smtClean="0"/>
              <a:pPr/>
              <a:t>27.11.2020</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07BE1E0-4BCA-4CAA-8434-FB0ACE26B1F4}"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06716633-F9D2-4242-AA9D-5C5AC22241BC}" type="datetimeFigureOut">
              <a:rPr lang="ru-RU" smtClean="0"/>
              <a:pPr/>
              <a:t>27.11.2020</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07BE1E0-4BCA-4CAA-8434-FB0ACE26B1F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06716633-F9D2-4242-AA9D-5C5AC22241BC}" type="datetimeFigureOut">
              <a:rPr lang="ru-RU" smtClean="0"/>
              <a:pPr/>
              <a:t>27.11.2020</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807BE1E0-4BCA-4CAA-8434-FB0ACE26B1F4}"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06716633-F9D2-4242-AA9D-5C5AC22241BC}" type="datetimeFigureOut">
              <a:rPr lang="ru-RU" smtClean="0"/>
              <a:pPr/>
              <a:t>27.11.2020</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06716633-F9D2-4242-AA9D-5C5AC22241BC}" type="datetimeFigureOut">
              <a:rPr lang="ru-RU" smtClean="0"/>
              <a:pPr/>
              <a:t>27.11.2020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07BE1E0-4BCA-4CAA-8434-FB0ACE26B1F4}"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06716633-F9D2-4242-AA9D-5C5AC22241BC}" type="datetimeFigureOut">
              <a:rPr lang="ru-RU" smtClean="0"/>
              <a:pPr/>
              <a:t>27.11.2020</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07BE1E0-4BCA-4CAA-8434-FB0ACE26B1F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03848" y="620688"/>
            <a:ext cx="5470376" cy="3240360"/>
          </a:xfrm>
        </p:spPr>
        <p:txBody>
          <a:bodyPr>
            <a:normAutofit fontScale="90000"/>
          </a:bodyPr>
          <a:lstStyle/>
          <a:p>
            <a:r>
              <a:rPr lang="ru-RU" sz="2400" dirty="0" smtClean="0"/>
              <a:t>Дисциплина: Проектирование направлений инновационного развития ДО</a:t>
            </a:r>
            <a:br>
              <a:rPr lang="ru-RU" sz="2400" dirty="0" smtClean="0"/>
            </a:br>
            <a:r>
              <a:rPr lang="ru-RU" sz="2400" dirty="0" smtClean="0"/>
              <a:t/>
            </a:r>
            <a:br>
              <a:rPr lang="ru-RU" sz="2400" dirty="0" smtClean="0"/>
            </a:br>
            <a:r>
              <a:rPr lang="ru-RU" sz="2400" dirty="0" smtClean="0"/>
              <a:t>Тема: «Педагог </a:t>
            </a:r>
            <a:r>
              <a:rPr lang="ru-RU" sz="2400" dirty="0" smtClean="0"/>
              <a:t>дошкольного образования как субъект инновационной </a:t>
            </a:r>
            <a:r>
              <a:rPr lang="ru-RU" sz="2400" dirty="0" smtClean="0"/>
              <a:t>деятельности» </a:t>
            </a:r>
            <a:r>
              <a:rPr lang="ru-RU" sz="2400" dirty="0" smtClean="0"/>
              <a:t>Лекция №4</a:t>
            </a:r>
            <a:br>
              <a:rPr lang="ru-RU" sz="2400" dirty="0" smtClean="0"/>
            </a:br>
            <a:r>
              <a:rPr lang="ru-RU" sz="2400" dirty="0" smtClean="0"/>
              <a:t> 03.12.2020</a:t>
            </a:r>
            <a:endParaRPr lang="ru-RU" sz="2400" dirty="0"/>
          </a:p>
        </p:txBody>
      </p:sp>
      <p:sp>
        <p:nvSpPr>
          <p:cNvPr id="3" name="Подзаголовок 2"/>
          <p:cNvSpPr>
            <a:spLocks noGrp="1"/>
          </p:cNvSpPr>
          <p:nvPr>
            <p:ph type="subTitle" idx="1"/>
          </p:nvPr>
        </p:nvSpPr>
        <p:spPr>
          <a:xfrm>
            <a:off x="5940152" y="5013176"/>
            <a:ext cx="2880320" cy="1512168"/>
          </a:xfrm>
        </p:spPr>
        <p:txBody>
          <a:bodyPr>
            <a:normAutofit/>
          </a:bodyPr>
          <a:lstStyle/>
          <a:p>
            <a:endParaRPr lang="ru-RU" sz="1800" dirty="0" smtClean="0">
              <a:solidFill>
                <a:schemeClr val="tx1"/>
              </a:solidFill>
            </a:endParaRPr>
          </a:p>
          <a:p>
            <a:r>
              <a:rPr lang="ru-RU" sz="1800" dirty="0" err="1" smtClean="0">
                <a:solidFill>
                  <a:schemeClr val="tx1"/>
                </a:solidFill>
              </a:rPr>
              <a:t>Улзытуева</a:t>
            </a:r>
            <a:r>
              <a:rPr lang="ru-RU" sz="1800" dirty="0" smtClean="0">
                <a:solidFill>
                  <a:schemeClr val="tx1"/>
                </a:solidFill>
              </a:rPr>
              <a:t> А.И. д.п.н., зав.каф ТМДНО </a:t>
            </a:r>
            <a:r>
              <a:rPr lang="ru-RU" sz="1800" dirty="0" err="1" smtClean="0">
                <a:solidFill>
                  <a:schemeClr val="tx1"/>
                </a:solidFill>
              </a:rPr>
              <a:t>ЗабГУ</a:t>
            </a:r>
            <a:endParaRPr lang="ru-RU" sz="18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92500"/>
          </a:bodyPr>
          <a:lstStyle/>
          <a:p>
            <a:pPr algn="ctr">
              <a:buNone/>
            </a:pPr>
            <a:r>
              <a:rPr lang="ru-RU" b="1" dirty="0" smtClean="0"/>
              <a:t>Способы преодоления сопротивления изменениям:</a:t>
            </a:r>
          </a:p>
          <a:p>
            <a:r>
              <a:rPr lang="ru-RU" dirty="0" smtClean="0"/>
              <a:t>- </a:t>
            </a:r>
            <a:r>
              <a:rPr lang="ru-RU" dirty="0"/>
              <a:t>предоставление информации о предстоящей инновации (её цель, основная идея, ожидаемые результаты);</a:t>
            </a:r>
          </a:p>
          <a:p>
            <a:r>
              <a:rPr lang="ru-RU" dirty="0"/>
              <a:t>- вовлечение сотрудников в проектирование и осуществление инновации. Сотрудники, которые принимают участие в проектировании, будут испытывать чувство ответственности за осуществление изменений;</a:t>
            </a:r>
          </a:p>
          <a:p>
            <a:r>
              <a:rPr lang="ru-RU" dirty="0"/>
              <a:t>- реальное участие первых лиц организации в проектировании и осуществлении инновации;</a:t>
            </a:r>
          </a:p>
          <a:p>
            <a:r>
              <a:rPr lang="ru-RU" dirty="0"/>
              <a:t>- обсуждение с сотрудниками их трудностей, связанных с вхождением в процесс инновации и оказание помощи в их преодолении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lnSpcReduction="10000"/>
          </a:bodyPr>
          <a:lstStyle/>
          <a:p>
            <a:pPr algn="ctr">
              <a:buNone/>
            </a:pPr>
            <a:r>
              <a:rPr lang="ru-RU" b="1" dirty="0" smtClean="0"/>
              <a:t>Условия эффективности деятельности педагогических коллективов в процессе инновационной деятельности:</a:t>
            </a:r>
          </a:p>
          <a:p>
            <a:r>
              <a:rPr lang="ru-RU" dirty="0" smtClean="0"/>
              <a:t>- </a:t>
            </a:r>
            <a:r>
              <a:rPr lang="ru-RU" i="1" dirty="0"/>
              <a:t>осуществляется руководство</a:t>
            </a:r>
            <a:r>
              <a:rPr lang="ru-RU" dirty="0"/>
              <a:t> инновационной деятельностью, какими качествами обладают руководители эксперимента, как составляются индивидуальные планы педагогами-исследователями;</a:t>
            </a:r>
          </a:p>
          <a:p>
            <a:r>
              <a:rPr lang="ru-RU" dirty="0"/>
              <a:t>- </a:t>
            </a:r>
            <a:r>
              <a:rPr lang="ru-RU" i="1" dirty="0"/>
              <a:t>обеспечивается процесс взаимодействия</a:t>
            </a:r>
            <a:r>
              <a:rPr lang="ru-RU" dirty="0"/>
              <a:t> и организована информированность между всеми субъектами инновационной деятельности: педагогами, научным руководителем, общим советом инновационной площадки (системно, эпизодически или попустительски);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832648"/>
          </a:xfrm>
        </p:spPr>
        <p:txBody>
          <a:bodyPr>
            <a:noAutofit/>
          </a:bodyPr>
          <a:lstStyle/>
          <a:p>
            <a:endParaRPr lang="ru-RU" sz="2000" dirty="0" smtClean="0"/>
          </a:p>
          <a:p>
            <a:r>
              <a:rPr lang="ru-RU" sz="2000" dirty="0" smtClean="0"/>
              <a:t>- </a:t>
            </a:r>
            <a:r>
              <a:rPr lang="ru-RU" sz="2000" i="1" dirty="0"/>
              <a:t>тщательно осуществляется планирование</a:t>
            </a:r>
            <a:r>
              <a:rPr lang="ru-RU" sz="2000" dirty="0"/>
              <a:t> всех направлений инновационной деятельности: разработка поэтапных моделей инновационной деятельности, индивидуальных планов педагогов, организация диагностики и мониторинга, повышение исследовательской компетентности педагогов через систему исследовательского практикума, обобщение научно-методической литературы. Проведение заседаний, «круглых столов» и конференций;</a:t>
            </a:r>
          </a:p>
          <a:p>
            <a:r>
              <a:rPr lang="ru-RU" sz="2000" dirty="0"/>
              <a:t>- </a:t>
            </a:r>
            <a:r>
              <a:rPr lang="ru-RU" sz="2000" i="1" dirty="0"/>
              <a:t>создаются условия для развития профессиональной компетентности </a:t>
            </a:r>
            <a:r>
              <a:rPr lang="ru-RU" sz="2000" dirty="0"/>
              <a:t>педагогов: через выступления на методических объединениях педагогов; педагогических советах ДОО с результатами исследований на каждом этапе инновационной деятельности;</a:t>
            </a:r>
          </a:p>
          <a:p>
            <a:r>
              <a:rPr lang="ru-RU" sz="2000" dirty="0"/>
              <a:t>- </a:t>
            </a:r>
            <a:r>
              <a:rPr lang="ru-RU" sz="2000" i="1" dirty="0"/>
              <a:t>поддерживается инициатива педагогов в саморазвитии,</a:t>
            </a:r>
            <a:r>
              <a:rPr lang="ru-RU" sz="2000" dirty="0"/>
              <a:t> самообразовании, внедрении нововведений в педагогическую деятельность, и </a:t>
            </a:r>
            <a:r>
              <a:rPr lang="ru-RU" sz="2000" dirty="0" err="1"/>
              <a:t>саморефлексия</a:t>
            </a:r>
            <a:r>
              <a:rPr lang="ru-RU" sz="20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188640"/>
            <a:ext cx="7467600" cy="6285312"/>
          </a:xfrm>
        </p:spPr>
        <p:txBody>
          <a:bodyPr>
            <a:normAutofit/>
          </a:bodyPr>
          <a:lstStyle/>
          <a:p>
            <a:pPr marL="273050" indent="-3175">
              <a:buNone/>
            </a:pPr>
            <a:r>
              <a:rPr lang="ru-RU" sz="3200" dirty="0" smtClean="0"/>
              <a:t>Большинство исследователей связывают инновационные процессы в образовании с личностью педагога, т. к. инновационная деятельность предусматривает творческий поиск педагогом форм и средств профессиональной самореализации, открытие новых, оригинальных и оптимальных именно для него способов профессиональной работы. </a:t>
            </a:r>
          </a:p>
        </p:txBody>
      </p:sp>
    </p:spTree>
    <p:extLst>
      <p:ext uri="{BB962C8B-B14F-4D97-AF65-F5344CB8AC3E}">
        <p14:creationId xmlns:p14="http://schemas.microsoft.com/office/powerpoint/2010/main" val="25031869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8075240" cy="6141296"/>
          </a:xfrm>
        </p:spPr>
        <p:txBody>
          <a:bodyPr>
            <a:normAutofit/>
          </a:bodyPr>
          <a:lstStyle/>
          <a:p>
            <a:pPr marL="273050" indent="-3175">
              <a:buNone/>
            </a:pPr>
            <a:r>
              <a:rPr lang="ru-RU" sz="3200" dirty="0" smtClean="0"/>
              <a:t>Безусловно то, что именно профессионализм педагогов является «двигателем» модернизации, определяющим её результативность. При таком подходе, как отмечает М. М. Поташник, является востребованным «такой важный ресурс, как потенциал самостоятельной продуктивной деятельности учителей и школьных коллективов», несомненно, что это утверждение справедливо и для системы дошкольного образования.</a:t>
            </a:r>
            <a:endParaRPr lang="ru-RU" sz="3200" dirty="0"/>
          </a:p>
        </p:txBody>
      </p:sp>
    </p:spTree>
    <p:extLst>
      <p:ext uri="{BB962C8B-B14F-4D97-AF65-F5344CB8AC3E}">
        <p14:creationId xmlns:p14="http://schemas.microsoft.com/office/powerpoint/2010/main" val="26387560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188640"/>
            <a:ext cx="7467600" cy="6285312"/>
          </a:xfrm>
        </p:spPr>
        <p:txBody>
          <a:bodyPr>
            <a:noAutofit/>
          </a:bodyPr>
          <a:lstStyle/>
          <a:p>
            <a:pPr marL="273050" indent="-3175">
              <a:buNone/>
            </a:pPr>
            <a:r>
              <a:rPr lang="ru-RU" sz="2500" dirty="0" smtClean="0"/>
              <a:t>Обобщённый анализ исследований учёных (А. К. Маркова, А. П. </a:t>
            </a:r>
            <a:r>
              <a:rPr lang="ru-RU" sz="2500" dirty="0" err="1" smtClean="0"/>
              <a:t>Тряпицына</a:t>
            </a:r>
            <a:r>
              <a:rPr lang="ru-RU" sz="2500" dirty="0" smtClean="0"/>
              <a:t>, А. В. Хуторской и др.) позволяет выделить ряд компетенций, необходимых педагогу для продуктивной организации инновационной, научно-исследовательской работы. Таковыми являются: методологическая, </a:t>
            </a:r>
            <a:r>
              <a:rPr lang="ru-RU" sz="2500" dirty="0" err="1" smtClean="0"/>
              <a:t>оргдеятельностная</a:t>
            </a:r>
            <a:r>
              <a:rPr lang="ru-RU" sz="2500" dirty="0" smtClean="0"/>
              <a:t>, </a:t>
            </a:r>
            <a:r>
              <a:rPr lang="ru-RU" sz="2500" dirty="0" err="1" smtClean="0"/>
              <a:t>креативная</a:t>
            </a:r>
            <a:r>
              <a:rPr lang="ru-RU" sz="2500" dirty="0" smtClean="0"/>
              <a:t>, рефлексивно-аналитическая компетенция. Рассматривая профессиональную компетентность педагогов в плане реализации инновационной деятельности, следует отметить, что данный вид деятельности является проникающим. </a:t>
            </a:r>
            <a:endParaRPr lang="ru-RU" sz="2500" dirty="0"/>
          </a:p>
        </p:txBody>
      </p:sp>
    </p:spTree>
    <p:extLst>
      <p:ext uri="{BB962C8B-B14F-4D97-AF65-F5344CB8AC3E}">
        <p14:creationId xmlns:p14="http://schemas.microsoft.com/office/powerpoint/2010/main" val="13275602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7467600" cy="6141296"/>
          </a:xfrm>
        </p:spPr>
        <p:txBody>
          <a:bodyPr>
            <a:noAutofit/>
          </a:bodyPr>
          <a:lstStyle/>
          <a:p>
            <a:pPr marL="273050" indent="-3175">
              <a:buNone/>
            </a:pPr>
            <a:r>
              <a:rPr lang="ru-RU" sz="3200" dirty="0" smtClean="0"/>
              <a:t>Исследование научных проблем, аналитическая и рефлексивная деятельность, обобщение и систематизация педагогического опыта, </a:t>
            </a:r>
            <a:r>
              <a:rPr lang="ru-RU" sz="3200" dirty="0" err="1" smtClean="0"/>
              <a:t>реконструирование</a:t>
            </a:r>
            <a:r>
              <a:rPr lang="ru-RU" sz="3200" dirty="0" smtClean="0"/>
              <a:t> традиционной практики и поиск новых моделей образовательного процесса имманентно присущи деятельности любого педагога, не зависимо, включён он в эксперимент по реализации инновации или нет. </a:t>
            </a:r>
          </a:p>
          <a:p>
            <a:endParaRPr lang="ru-RU" sz="3200" dirty="0"/>
          </a:p>
        </p:txBody>
      </p:sp>
    </p:spTree>
    <p:extLst>
      <p:ext uri="{BB962C8B-B14F-4D97-AF65-F5344CB8AC3E}">
        <p14:creationId xmlns:p14="http://schemas.microsoft.com/office/powerpoint/2010/main" val="33961450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8075240" cy="6069288"/>
          </a:xfrm>
        </p:spPr>
        <p:txBody>
          <a:bodyPr>
            <a:normAutofit/>
          </a:bodyPr>
          <a:lstStyle/>
          <a:p>
            <a:r>
              <a:rPr lang="ru-RU" sz="2800" dirty="0" smtClean="0"/>
              <a:t>Здесь справедливо утверждение </a:t>
            </a:r>
            <a:r>
              <a:rPr lang="ru-RU" sz="2800" dirty="0" err="1" smtClean="0"/>
              <a:t>А.П.Тряпицыной</a:t>
            </a:r>
            <a:r>
              <a:rPr lang="ru-RU" sz="2800" dirty="0" smtClean="0"/>
              <a:t> о том, что способность решать профессиональные задачи есть индикатор успешности и профессиональной компетентности педагога. Вместе с тем следует отметить, что многие педагоги и педагогические коллективы испытывают трудности в осуществлении инновационной деятельности, некоторые из которых типичны, а другие отражают индивидуальные характеристики педагога, коллектива образовательного учреждения, характера и типа реализуемой инновации.</a:t>
            </a:r>
            <a:endParaRPr lang="ru-RU" sz="2800" dirty="0"/>
          </a:p>
        </p:txBody>
      </p:sp>
    </p:spTree>
    <p:extLst>
      <p:ext uri="{BB962C8B-B14F-4D97-AF65-F5344CB8AC3E}">
        <p14:creationId xmlns:p14="http://schemas.microsoft.com/office/powerpoint/2010/main" val="5131855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60648"/>
            <a:ext cx="8075240" cy="6213304"/>
          </a:xfrm>
        </p:spPr>
        <p:txBody>
          <a:bodyPr>
            <a:noAutofit/>
          </a:bodyPr>
          <a:lstStyle/>
          <a:p>
            <a:pPr marL="273050" indent="-3175">
              <a:buNone/>
            </a:pPr>
            <a:r>
              <a:rPr lang="ru-RU" sz="2800" dirty="0" smtClean="0"/>
              <a:t>Анализ теории и практик свидетельствует, что наиболее распространёнными являются следующие типы затруднений: неясность содержания, неясность метода работы, способов деятельности, межличностные проблемы, проблемы неадекватности самооценки обучаемого, проблемы переноса полученных знаний в практическую плоскость, неясность ценностей, лежащих в основе деятельности нового типа, неумение грамотно сформулировать цель и спроектировать технологию её достижения и др.</a:t>
            </a:r>
          </a:p>
          <a:p>
            <a:endParaRPr lang="ru-RU" sz="2800" dirty="0"/>
          </a:p>
        </p:txBody>
      </p:sp>
    </p:spTree>
    <p:extLst>
      <p:ext uri="{BB962C8B-B14F-4D97-AF65-F5344CB8AC3E}">
        <p14:creationId xmlns:p14="http://schemas.microsoft.com/office/powerpoint/2010/main" val="34941638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92500" lnSpcReduction="10000"/>
          </a:bodyPr>
          <a:lstStyle/>
          <a:p>
            <a:pPr>
              <a:buNone/>
            </a:pPr>
            <a:r>
              <a:rPr lang="ru-RU" b="1" dirty="0" smtClean="0"/>
              <a:t>Условия успешной реализации инновационного процесса:</a:t>
            </a:r>
            <a:endParaRPr lang="en-US" b="1" dirty="0" smtClean="0"/>
          </a:p>
          <a:p>
            <a:pPr lvl="0"/>
            <a:r>
              <a:rPr lang="ru-RU" dirty="0" smtClean="0"/>
              <a:t>Создание </a:t>
            </a:r>
            <a:r>
              <a:rPr lang="ru-RU" dirty="0"/>
              <a:t>условия для появления у членов команды мотивированного согласия с инновацией, их собственное самоопределение, как деятелей инновации: инициирование установок на изменение, нацеленность на обретение новых знаний, принятие решений, соответствующих инновационному замыслу.</a:t>
            </a:r>
          </a:p>
          <a:p>
            <a:pPr lvl="0"/>
            <a:r>
              <a:rPr lang="ru-RU" dirty="0"/>
              <a:t>Использование при реализации инновации способов, соответствующих намеченному содержанию и конкретным условиям.</a:t>
            </a:r>
          </a:p>
          <a:p>
            <a:pPr lvl="0"/>
            <a:r>
              <a:rPr lang="ru-RU" dirty="0"/>
              <a:t>Оптимизации ресурсов (интеллектуальных и материальных).</a:t>
            </a:r>
          </a:p>
          <a:p>
            <a:r>
              <a:rPr lang="ru-RU" dirty="0"/>
              <a:t>Реализация модели нововведения с постоянной обратной связью и коррекцией действий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rmAutofit fontScale="92500" lnSpcReduction="20000"/>
          </a:bodyPr>
          <a:lstStyle/>
          <a:p>
            <a:r>
              <a:rPr lang="ru-RU" dirty="0"/>
              <a:t>К.М. Ушаков включает в число внутренних причин сопротивления переменам следующие мотивы (угрозы):</a:t>
            </a:r>
          </a:p>
          <a:p>
            <a:r>
              <a:rPr lang="ru-RU" dirty="0"/>
              <a:t>- опасения, связанные с изменениями личного статуса, должности;</a:t>
            </a:r>
          </a:p>
          <a:p>
            <a:r>
              <a:rPr lang="ru-RU" dirty="0"/>
              <a:t>- опасения, связанные с изменениями сложившихся отношений;</a:t>
            </a:r>
          </a:p>
          <a:p>
            <a:r>
              <a:rPr lang="ru-RU" dirty="0"/>
              <a:t>- появление дополнительной работы;</a:t>
            </a:r>
          </a:p>
          <a:p>
            <a:r>
              <a:rPr lang="ru-RU" dirty="0"/>
              <a:t>- боязнь осознать свою некомпетентность;</a:t>
            </a:r>
          </a:p>
          <a:p>
            <a:r>
              <a:rPr lang="ru-RU" dirty="0"/>
              <a:t>- появление дополнительных затрат времени и средств;</a:t>
            </a:r>
          </a:p>
          <a:p>
            <a:r>
              <a:rPr lang="ru-RU" dirty="0"/>
              <a:t>- </a:t>
            </a:r>
            <a:r>
              <a:rPr lang="ru-RU"/>
              <a:t>нежелание </a:t>
            </a:r>
            <a:r>
              <a:rPr lang="ru-RU" smtClean="0"/>
              <a:t>переучиваться </a:t>
            </a:r>
            <a:r>
              <a:rPr lang="ru-RU" dirty="0"/>
              <a:t>и приспосабливаться к новым обстоятельствам;</a:t>
            </a:r>
          </a:p>
          <a:p>
            <a:r>
              <a:rPr lang="ru-RU" dirty="0"/>
              <a:t>- нежелание брать на себя ответственность;</a:t>
            </a:r>
          </a:p>
          <a:p>
            <a:r>
              <a:rPr lang="ru-RU" dirty="0"/>
              <a:t>- сомнения, что усилия не будут оценены.</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79</TotalTime>
  <Words>730</Words>
  <Application>Microsoft Office PowerPoint</Application>
  <PresentationFormat>Экран (4:3)</PresentationFormat>
  <Paragraphs>35</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Изящная</vt:lpstr>
      <vt:lpstr>Дисциплина: Проектирование направлений инновационного развития ДО  Тема: «Педагог дошкольного образования как субъект инновационной деятельности» Лекция №4  03.12.2020</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DG Win&amp;Soft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 дошкольного образования, как субъект инновационной деятельности.</dc:title>
  <dc:creator>WIN_user</dc:creator>
  <cp:lastModifiedBy>Гейсер Надежда Сергеевна</cp:lastModifiedBy>
  <cp:revision>13</cp:revision>
  <dcterms:created xsi:type="dcterms:W3CDTF">2015-12-15T23:18:45Z</dcterms:created>
  <dcterms:modified xsi:type="dcterms:W3CDTF">2020-11-27T07:32:37Z</dcterms:modified>
</cp:coreProperties>
</file>