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63" r:id="rId4"/>
    <p:sldId id="264" r:id="rId5"/>
    <p:sldId id="267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6716633-F9D2-4242-AA9D-5C5AC22241BC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7BE1E0-4BCA-4CAA-8434-FB0ACE26B1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3068960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 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cap="none" dirty="0" smtClean="0"/>
              <a:t>Дисциплина</a:t>
            </a:r>
            <a:r>
              <a:rPr lang="ru-RU" sz="2700" dirty="0" smtClean="0"/>
              <a:t>: </a:t>
            </a:r>
            <a:br>
              <a:rPr lang="ru-RU" sz="2700" dirty="0" smtClean="0"/>
            </a:br>
            <a:r>
              <a:rPr lang="ru-RU" sz="2700" dirty="0" smtClean="0"/>
              <a:t>Проектирование направлений инновационного развития </a:t>
            </a:r>
            <a:r>
              <a:rPr lang="ru-RU" dirty="0" smtClean="0"/>
              <a:t>ДО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</a:t>
            </a:r>
            <a:r>
              <a:rPr lang="ru-RU" sz="3100" dirty="0" smtClean="0"/>
              <a:t>Тема:</a:t>
            </a:r>
            <a:br>
              <a:rPr lang="ru-RU" sz="3100" dirty="0" smtClean="0"/>
            </a:br>
            <a:r>
              <a:rPr lang="ru-RU" sz="3100" dirty="0" smtClean="0"/>
              <a:t> «Экспертиза инновационных проектов и инновационной программы»</a:t>
            </a:r>
            <a:br>
              <a:rPr lang="ru-RU" sz="3100" dirty="0" smtClean="0"/>
            </a:br>
            <a:r>
              <a:rPr lang="ru-RU" sz="3100" dirty="0" smtClean="0"/>
              <a:t>Лекция №5</a:t>
            </a:r>
            <a:br>
              <a:rPr lang="ru-RU" sz="3100" dirty="0" smtClean="0"/>
            </a:br>
            <a:r>
              <a:rPr lang="ru-RU" sz="3100" dirty="0" smtClean="0"/>
              <a:t>07.12.2020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5013176"/>
            <a:ext cx="2880320" cy="1512168"/>
          </a:xfrm>
        </p:spPr>
        <p:txBody>
          <a:bodyPr>
            <a:normAutofit/>
          </a:bodyPr>
          <a:lstStyle/>
          <a:p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sz="1800" dirty="0" err="1" smtClean="0">
                <a:solidFill>
                  <a:schemeClr val="tx1"/>
                </a:solidFill>
              </a:rPr>
              <a:t>Улзытуева</a:t>
            </a:r>
            <a:r>
              <a:rPr lang="ru-RU" sz="1800" dirty="0" smtClean="0">
                <a:solidFill>
                  <a:schemeClr val="tx1"/>
                </a:solidFill>
              </a:rPr>
              <a:t> А.И. д.п.н., зав.каф ТМДНО </a:t>
            </a:r>
            <a:r>
              <a:rPr lang="ru-RU" sz="1800" dirty="0" err="1" smtClean="0">
                <a:solidFill>
                  <a:schemeClr val="tx1"/>
                </a:solidFill>
              </a:rPr>
              <a:t>ЗабГУ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800" b="1" dirty="0" smtClean="0"/>
              <a:t>Совокупность </a:t>
            </a:r>
            <a:r>
              <a:rPr lang="ru-RU" sz="4800" b="1" dirty="0"/>
              <a:t>критериев педагогических новшеств:</a:t>
            </a:r>
            <a:r>
              <a:rPr lang="ru-RU" sz="4800" dirty="0"/>
              <a:t> </a:t>
            </a:r>
            <a:r>
              <a:rPr lang="ru-RU" sz="4800" i="1" dirty="0"/>
              <a:t>новизна, оптимальность, высокая результативность, возможность творческого применения инновации в массовом опыте</a:t>
            </a:r>
            <a:r>
              <a:rPr lang="ru-RU" sz="48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b="1" dirty="0" smtClean="0"/>
              <a:t>План паспорта </a:t>
            </a:r>
            <a:r>
              <a:rPr lang="ru-RU" b="1" dirty="0"/>
              <a:t>инновационного </a:t>
            </a:r>
            <a:r>
              <a:rPr lang="ru-RU" b="1" dirty="0" smtClean="0"/>
              <a:t>проекта: </a:t>
            </a:r>
            <a:endParaRPr lang="ru-RU" b="1" dirty="0"/>
          </a:p>
          <a:p>
            <a:pPr lvl="0"/>
            <a:r>
              <a:rPr lang="ru-RU" dirty="0"/>
              <a:t>Тема инновации.	</a:t>
            </a:r>
          </a:p>
          <a:p>
            <a:pPr lvl="0"/>
            <a:r>
              <a:rPr lang="ru-RU" dirty="0"/>
              <a:t>Сфера образования, категория обучающихся, воспитанников.	</a:t>
            </a:r>
          </a:p>
          <a:p>
            <a:pPr lvl="0"/>
            <a:r>
              <a:rPr lang="ru-RU" dirty="0"/>
              <a:t>Раздел образовательной деятельности: обучение; воспитание; дополнительное образование; управление; иное.	</a:t>
            </a:r>
          </a:p>
          <a:p>
            <a:pPr lvl="0"/>
            <a:r>
              <a:rPr lang="ru-RU" dirty="0"/>
              <a:t>Ключевые понятия (категории, термины)	.</a:t>
            </a:r>
          </a:p>
          <a:p>
            <a:pPr lvl="0"/>
            <a:r>
              <a:rPr lang="ru-RU" dirty="0"/>
              <a:t>Цели и задачи представляемой инновации.	</a:t>
            </a:r>
          </a:p>
          <a:p>
            <a:pPr lvl="0"/>
            <a:r>
              <a:rPr lang="ru-RU" dirty="0"/>
              <a:t>Основная проблема, обоснование актуальности, научной новизны и практической значимости инновации.	</a:t>
            </a:r>
          </a:p>
          <a:p>
            <a:pPr lvl="0"/>
            <a:r>
              <a:rPr lang="ru-RU" dirty="0"/>
              <a:t>Ожидаемые результаты инновации	.</a:t>
            </a:r>
          </a:p>
          <a:p>
            <a:pPr lvl="0"/>
            <a:r>
              <a:rPr lang="ru-RU" dirty="0"/>
              <a:t>Требования к результатам реализации инновации, критерии их оценки.	</a:t>
            </a:r>
          </a:p>
          <a:p>
            <a:pPr lvl="0"/>
            <a:r>
              <a:rPr lang="ru-RU" dirty="0"/>
              <a:t>Условия использования результатов реализации инновации.	</a:t>
            </a:r>
          </a:p>
          <a:p>
            <a:pPr lvl="0"/>
            <a:r>
              <a:rPr lang="ru-RU" dirty="0"/>
              <a:t>Содержание и структура инновации.	</a:t>
            </a:r>
          </a:p>
          <a:p>
            <a:pPr lvl="0"/>
            <a:r>
              <a:rPr lang="ru-RU" dirty="0"/>
              <a:t>Сроки осуществления замысла инновации (этапы реализации, подлежащие решению задачи и ожидаемые к получению результаты).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/>
              <a:t>	</a:t>
            </a:r>
            <a:r>
              <a:rPr lang="ru-RU" sz="4000" dirty="0" smtClean="0"/>
              <a:t>Инновационный </a:t>
            </a:r>
            <a:r>
              <a:rPr lang="ru-RU" sz="4000" dirty="0"/>
              <a:t>проект – это авторский вариант решения стратегической задачи развития системы образования, результатом которой является инновационный продукт, готовый к распространению среди образовательных учреждений.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Инновационный продукт:</a:t>
            </a:r>
          </a:p>
          <a:p>
            <a:pPr lvl="0"/>
            <a:r>
              <a:rPr lang="ru-RU" dirty="0"/>
              <a:t>это модель инновационной практики образовательного учреждения (педагога), обеспечивающая высокую результативность, </a:t>
            </a:r>
            <a:r>
              <a:rPr lang="ru-RU" dirty="0" err="1"/>
              <a:t>востребованность</a:t>
            </a:r>
            <a:r>
              <a:rPr lang="ru-RU" dirty="0"/>
              <a:t> в системе образования, готовность к публикации и распространению;</a:t>
            </a:r>
          </a:p>
          <a:p>
            <a:pPr lvl="0"/>
            <a:r>
              <a:rPr lang="ru-RU" dirty="0"/>
              <a:t>это учебно-методический результат обобщения образовательной практики, отчужденный от автора в форме: </a:t>
            </a:r>
          </a:p>
          <a:p>
            <a:pPr lvl="0"/>
            <a:r>
              <a:rPr lang="ru-RU" dirty="0"/>
              <a:t>учебно-методического описания организации образовательного процесса (цель, содержание, технологии, формы обучения, мониторинг результативности, модели деятельности учащегося и педагога и т.д.); </a:t>
            </a:r>
          </a:p>
          <a:p>
            <a:pPr lvl="0"/>
            <a:r>
              <a:rPr lang="ru-RU" dirty="0"/>
              <a:t>описания необходимых и достаточных условий реализации данного учебно-методического продукта в практической деятельности; </a:t>
            </a:r>
          </a:p>
          <a:p>
            <a:pPr lvl="0"/>
            <a:r>
              <a:rPr lang="ru-RU" dirty="0"/>
              <a:t>комплекта нормативных и учебно-методических разработок, обеспечивающих реализацию образовательной практики (нормативный акт, методические рекомендации, учебно-методический комплекс, контрольно-измерительные материалы, учебник и т.д.).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/>
            <a:r>
              <a:rPr lang="ru-RU" b="1" i="1" dirty="0"/>
              <a:t>Экспертиза инновационных проектов и программ. </a:t>
            </a:r>
            <a:endParaRPr lang="en-US" b="1" i="1" dirty="0" smtClean="0"/>
          </a:p>
          <a:p>
            <a:pPr lvl="0"/>
            <a:r>
              <a:rPr lang="ru-RU" dirty="0" smtClean="0"/>
              <a:t>Для </a:t>
            </a:r>
            <a:r>
              <a:rPr lang="ru-RU" dirty="0"/>
              <a:t>проведения анализа и экспертизы важно определить: </a:t>
            </a:r>
            <a:r>
              <a:rPr lang="ru-RU" i="1" dirty="0"/>
              <a:t>кто и что подлежит экспертизе, какие действия должны быть произведены и по каким критериям будет проведена оценка инновационных </a:t>
            </a:r>
            <a:r>
              <a:rPr lang="ru-RU" i="1" dirty="0" smtClean="0"/>
              <a:t>результатов</a:t>
            </a:r>
            <a:endParaRPr lang="ru-RU" dirty="0"/>
          </a:p>
          <a:p>
            <a:r>
              <a:rPr lang="ru-RU" dirty="0"/>
              <a:t>В научной и методической литературе описаны </a:t>
            </a:r>
            <a:r>
              <a:rPr lang="ru-RU" i="1" dirty="0"/>
              <a:t>разные варианты критериев. </a:t>
            </a:r>
            <a:r>
              <a:rPr lang="ru-RU" dirty="0"/>
              <a:t>Рассмотрим два из </a:t>
            </a:r>
            <a:r>
              <a:rPr lang="ru-RU" dirty="0" smtClean="0"/>
              <a:t>них: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/>
              <a:t>Критерий</a:t>
            </a:r>
            <a:r>
              <a:rPr lang="ru-RU" sz="4800" dirty="0" smtClean="0"/>
              <a:t> </a:t>
            </a:r>
            <a:r>
              <a:rPr lang="ru-RU" sz="4800" dirty="0"/>
              <a:t>– это признак, на основании которого производится оценка, </a:t>
            </a:r>
            <a:r>
              <a:rPr lang="ru-RU" sz="4800" dirty="0" smtClean="0"/>
              <a:t>суждение </a:t>
            </a:r>
            <a:r>
              <a:rPr lang="ru-RU" sz="4800" dirty="0"/>
              <a:t>о чем-либо или о ком-либо, оценка какого-либо явления.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3600" b="1" i="1" dirty="0" smtClean="0">
                <a:latin typeface="Arial Black" pitchFamily="34" charset="0"/>
              </a:rPr>
              <a:t>Критерии оценки:</a:t>
            </a:r>
          </a:p>
          <a:p>
            <a:r>
              <a:rPr lang="ru-RU" sz="3600" i="1" dirty="0" smtClean="0"/>
              <a:t>полнота </a:t>
            </a:r>
            <a:r>
              <a:rPr lang="ru-RU" sz="3600" i="1" dirty="0"/>
              <a:t>реализации инновационного </a:t>
            </a:r>
            <a:r>
              <a:rPr lang="ru-RU" sz="3600" i="1" dirty="0" smtClean="0"/>
              <a:t>замысла;</a:t>
            </a:r>
            <a:endParaRPr lang="ru-RU" sz="3600" dirty="0" smtClean="0"/>
          </a:p>
          <a:p>
            <a:r>
              <a:rPr lang="ru-RU" sz="3600" dirty="0" smtClean="0"/>
              <a:t>соответствие контексту спроектированной технологии;</a:t>
            </a:r>
            <a:endParaRPr lang="ru-RU" sz="3600" dirty="0"/>
          </a:p>
          <a:p>
            <a:r>
              <a:rPr lang="ru-RU" sz="3600" i="1" dirty="0" smtClean="0"/>
              <a:t>соотнесение </a:t>
            </a:r>
            <a:r>
              <a:rPr lang="ru-RU" sz="3600" i="1" dirty="0"/>
              <a:t>культурному </a:t>
            </a:r>
            <a:r>
              <a:rPr lang="ru-RU" sz="3600" i="1" dirty="0" smtClean="0"/>
              <a:t>аналогу;</a:t>
            </a:r>
            <a:r>
              <a:rPr lang="ru-RU" sz="3600" dirty="0" smtClean="0"/>
              <a:t> </a:t>
            </a:r>
            <a:endParaRPr lang="ru-RU" sz="3600" dirty="0"/>
          </a:p>
          <a:p>
            <a:r>
              <a:rPr lang="ru-RU" sz="3600" i="1" dirty="0" smtClean="0"/>
              <a:t>степень новизны;</a:t>
            </a:r>
            <a:r>
              <a:rPr lang="ru-RU" sz="3600" dirty="0" smtClean="0"/>
              <a:t> </a:t>
            </a:r>
            <a:endParaRPr lang="ru-RU" sz="3600" dirty="0"/>
          </a:p>
          <a:p>
            <a:r>
              <a:rPr lang="ru-RU" sz="3600" i="1" dirty="0" smtClean="0"/>
              <a:t>социальная </a:t>
            </a:r>
            <a:r>
              <a:rPr lang="ru-RU" sz="3600" i="1" dirty="0"/>
              <a:t>(теоретическая, практическая) </a:t>
            </a:r>
            <a:r>
              <a:rPr lang="ru-RU" sz="3600" i="1" dirty="0" smtClean="0"/>
              <a:t>значимость; </a:t>
            </a:r>
            <a:endParaRPr lang="ru-RU" sz="3600" dirty="0"/>
          </a:p>
          <a:p>
            <a:r>
              <a:rPr lang="ru-RU" sz="3600" i="1" dirty="0" smtClean="0"/>
              <a:t>гуманитарность;</a:t>
            </a:r>
            <a:r>
              <a:rPr lang="ru-RU" sz="3600" dirty="0" smtClean="0"/>
              <a:t> </a:t>
            </a:r>
            <a:endParaRPr lang="ru-RU" sz="3600" dirty="0"/>
          </a:p>
          <a:p>
            <a:r>
              <a:rPr lang="ru-RU" sz="3600" i="1" dirty="0" smtClean="0"/>
              <a:t>эстетичность</a:t>
            </a:r>
            <a:r>
              <a:rPr lang="ru-RU" sz="3600" i="1" dirty="0"/>
              <a:t>.</a:t>
            </a:r>
            <a:r>
              <a:rPr lang="ru-RU" sz="36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Критерии оценки(</a:t>
            </a:r>
            <a:r>
              <a:rPr lang="ru-RU" i="1" dirty="0" smtClean="0"/>
              <a:t>второй вариант критериев):</a:t>
            </a:r>
          </a:p>
          <a:p>
            <a:r>
              <a:rPr lang="ru-RU" dirty="0"/>
              <a:t>– </a:t>
            </a:r>
            <a:r>
              <a:rPr lang="ru-RU" dirty="0" smtClean="0"/>
              <a:t>у</a:t>
            </a:r>
            <a:r>
              <a:rPr lang="ru-RU" i="1" dirty="0" smtClean="0"/>
              <a:t>довлетворенность</a:t>
            </a:r>
            <a:r>
              <a:rPr lang="ru-RU" i="1" dirty="0"/>
              <a:t>, субъектов участием в проекте по разработке или обобщении инновационной </a:t>
            </a:r>
            <a:r>
              <a:rPr lang="ru-RU" i="1" dirty="0" smtClean="0"/>
              <a:t>технологии;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– </a:t>
            </a:r>
            <a:r>
              <a:rPr lang="ru-RU" i="1" dirty="0" smtClean="0"/>
              <a:t>степень </a:t>
            </a:r>
            <a:r>
              <a:rPr lang="ru-RU" i="1" dirty="0"/>
              <a:t>освоения разработчиками процедуры проектирования </a:t>
            </a:r>
            <a:r>
              <a:rPr lang="ru-RU" i="1" dirty="0" smtClean="0"/>
              <a:t>нововведения;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– </a:t>
            </a:r>
            <a:r>
              <a:rPr lang="ru-RU" i="1" dirty="0" smtClean="0"/>
              <a:t>наличие </a:t>
            </a:r>
            <a:r>
              <a:rPr lang="ru-RU" i="1" dirty="0"/>
              <a:t>у разработчиков потребности в дальнейшем развитии своего инновационного опыта.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Autofit/>
          </a:bodyPr>
          <a:lstStyle/>
          <a:p>
            <a:endParaRPr lang="ru-RU" sz="4000" dirty="0" smtClean="0"/>
          </a:p>
          <a:p>
            <a:pPr>
              <a:buNone/>
            </a:pPr>
            <a:r>
              <a:rPr lang="ru-RU" sz="4000" b="1" dirty="0" smtClean="0"/>
              <a:t>Показатели</a:t>
            </a:r>
            <a:r>
              <a:rPr lang="ru-RU" sz="4000" dirty="0" smtClean="0"/>
              <a:t> </a:t>
            </a:r>
            <a:r>
              <a:rPr lang="ru-RU" sz="4000" dirty="0"/>
              <a:t>– это совокупность социально-обусловленных компонентов личности, предопределяющих ее устойчивое поведение в социальной и природной среде.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/>
              <a:t>Уровень</a:t>
            </a:r>
            <a:r>
              <a:rPr lang="ru-RU" sz="4800" b="1" dirty="0"/>
              <a:t> </a:t>
            </a:r>
            <a:r>
              <a:rPr lang="ru-RU" sz="4800" dirty="0"/>
              <a:t>– это соблюдение определенных норм, правил поведения, культуры речи, общения, взаимоотношений, образованность человека.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</TotalTime>
  <Words>323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   Дисциплина:  Проектирование направлений инновационного развития ДО     Тема:  «Экспертиза инновационных проектов и инновационной программы» Лекция №5 07.12.2020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 дошкольного образования, как субъект инновационной деятельности.</dc:title>
  <dc:creator>WIN_user</dc:creator>
  <cp:lastModifiedBy>Гейсер Надежда Сергеевна</cp:lastModifiedBy>
  <cp:revision>13</cp:revision>
  <dcterms:created xsi:type="dcterms:W3CDTF">2015-12-15T23:18:45Z</dcterms:created>
  <dcterms:modified xsi:type="dcterms:W3CDTF">2020-11-30T00:11:08Z</dcterms:modified>
</cp:coreProperties>
</file>