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371" autoAdjust="0"/>
  </p:normalViewPr>
  <p:slideViewPr>
    <p:cSldViewPr>
      <p:cViewPr>
        <p:scale>
          <a:sx n="80" d="100"/>
          <a:sy n="80" d="100"/>
        </p:scale>
        <p:origin x="-78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28BA1-CD11-4110-B83F-E3ADA5BFD350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3582F-FFB9-4A71-A330-CC028A0248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05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3582F-FFB9-4A71-A330-CC028A0248F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A73562C-962E-4C6C-8E52-7F30E86AD42C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4262" y="1772816"/>
            <a:ext cx="6299738" cy="3528392"/>
          </a:xfrm>
        </p:spPr>
        <p:txBody>
          <a:bodyPr>
            <a:noAutofit/>
          </a:bodyPr>
          <a:lstStyle/>
          <a:p>
            <a:r>
              <a:rPr lang="ru-RU" sz="2800" dirty="0" smtClean="0"/>
              <a:t>Дисциплина: Проектирование направлений инновационного развития ДО</a:t>
            </a:r>
            <a:br>
              <a:rPr lang="ru-RU" sz="2800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Тема: «Направления инновационного развития ДО»</a:t>
            </a:r>
            <a:br>
              <a:rPr lang="ru-RU" sz="3200" dirty="0" smtClean="0"/>
            </a:br>
            <a:r>
              <a:rPr lang="ru-RU" sz="3200" dirty="0" smtClean="0"/>
              <a:t>Лекция №3</a:t>
            </a:r>
            <a:br>
              <a:rPr lang="ru-RU" sz="3200" dirty="0" smtClean="0"/>
            </a:br>
            <a:r>
              <a:rPr lang="ru-RU" sz="3200" dirty="0" smtClean="0"/>
              <a:t>03.12.2020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5589240"/>
            <a:ext cx="4024536" cy="1032520"/>
          </a:xfrm>
        </p:spPr>
        <p:txBody>
          <a:bodyPr>
            <a:normAutofit lnSpcReduction="10000"/>
          </a:bodyPr>
          <a:lstStyle/>
          <a:p>
            <a:r>
              <a:rPr lang="ru-RU" sz="2400" dirty="0" err="1" smtClean="0">
                <a:solidFill>
                  <a:schemeClr val="tx1"/>
                </a:solidFill>
              </a:rPr>
              <a:t>Улзытува</a:t>
            </a:r>
            <a:r>
              <a:rPr lang="ru-RU" sz="2400" dirty="0" smtClean="0">
                <a:solidFill>
                  <a:schemeClr val="tx1"/>
                </a:solidFill>
              </a:rPr>
              <a:t> А.И. д.п.н., </a:t>
            </a:r>
            <a:r>
              <a:rPr lang="ru-RU" sz="2400" dirty="0" err="1" smtClean="0">
                <a:solidFill>
                  <a:schemeClr val="tx1"/>
                </a:solidFill>
              </a:rPr>
              <a:t>зав.кафедрой</a:t>
            </a:r>
            <a:r>
              <a:rPr lang="ru-RU" sz="2400" dirty="0" smtClean="0">
                <a:solidFill>
                  <a:schemeClr val="tx1"/>
                </a:solidFill>
              </a:rPr>
              <a:t> ТМДНО </a:t>
            </a:r>
            <a:r>
              <a:rPr lang="ru-RU" sz="2400" dirty="0" err="1" smtClean="0">
                <a:solidFill>
                  <a:schemeClr val="tx1"/>
                </a:solidFill>
              </a:rPr>
              <a:t>ЗабГУ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i="1" dirty="0" err="1"/>
              <a:t>Компетентностный</a:t>
            </a:r>
            <a:r>
              <a:rPr lang="ru-RU" sz="4000" i="1" dirty="0"/>
              <a:t> подход</a:t>
            </a:r>
            <a:r>
              <a:rPr lang="ru-RU" sz="4000" dirty="0"/>
              <a:t> – это попытка построить образовательный процесс, </a:t>
            </a:r>
            <a:r>
              <a:rPr lang="ru-RU" sz="4000" dirty="0" err="1" smtClean="0"/>
              <a:t>обеспечивающ</a:t>
            </a:r>
            <a:r>
              <a:rPr lang="en-US" sz="4000" dirty="0" smtClean="0"/>
              <a:t>b</a:t>
            </a:r>
            <a:r>
              <a:rPr lang="ru-RU" sz="4000" dirty="0" err="1" smtClean="0"/>
              <a:t>й</a:t>
            </a:r>
            <a:r>
              <a:rPr lang="ru-RU" sz="4000" dirty="0" smtClean="0"/>
              <a:t> </a:t>
            </a:r>
            <a:r>
              <a:rPr lang="ru-RU" sz="4000" dirty="0"/>
              <a:t>становление собственной системы работы, компетентности, которую нельзя «сложить» из набора знаний и умений.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ctr"/>
            <a:endParaRPr lang="ru-RU" sz="4800" dirty="0" smtClean="0"/>
          </a:p>
          <a:p>
            <a:pPr algn="ctr">
              <a:buNone/>
            </a:pPr>
            <a:r>
              <a:rPr lang="ru-RU" sz="4800" dirty="0" smtClean="0"/>
              <a:t>Принципы организации </a:t>
            </a:r>
            <a:r>
              <a:rPr lang="ru-RU" sz="4800" dirty="0" err="1" smtClean="0"/>
              <a:t>инновацинной</a:t>
            </a:r>
            <a:r>
              <a:rPr lang="ru-RU" sz="4800" dirty="0" smtClean="0"/>
              <a:t> деятельности:</a:t>
            </a:r>
            <a:endParaRPr lang="ru-RU" sz="4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3600" i="1" dirty="0" smtClean="0"/>
              <a:t>Социализации</a:t>
            </a:r>
            <a:r>
              <a:rPr lang="ru-RU" sz="3600" dirty="0" smtClean="0"/>
              <a:t> </a:t>
            </a:r>
            <a:r>
              <a:rPr lang="ru-RU" sz="3600" dirty="0"/>
              <a:t>предполагает направленность педагогической деятельности на формирование у детей и молодежи готовности и способности активно участвовать в жизни общества.</a:t>
            </a:r>
          </a:p>
          <a:p>
            <a:pPr lvl="0"/>
            <a:r>
              <a:rPr lang="ru-RU" sz="3600" i="1" dirty="0"/>
              <a:t>Направленность обучения и воспитания</a:t>
            </a:r>
            <a:r>
              <a:rPr lang="ru-RU" sz="3600" dirty="0"/>
              <a:t> на освоение культуры, ценностей общества, норм поведения, что особенно актуально для России сегодня. Человек становится человеком только тогда, когда в процессе освоения всего того, что называется культурой, делает акцент на ценности.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pPr lvl="0"/>
            <a:r>
              <a:rPr lang="ru-RU" sz="2400" i="1" dirty="0" smtClean="0"/>
              <a:t>Воспитание в деятельности</a:t>
            </a:r>
            <a:r>
              <a:rPr lang="ru-RU" sz="2400" dirty="0" smtClean="0"/>
              <a:t> – это значит, что педагоги, занимающиеся воспитанием, должны знать все виды организации деятельности: игры, искусство, спорт, труд, природу, общественную жизнь.</a:t>
            </a:r>
          </a:p>
          <a:p>
            <a:pPr lvl="0"/>
            <a:r>
              <a:rPr lang="ru-RU" sz="2400" i="1" dirty="0" smtClean="0"/>
              <a:t>Учет возрастных и индивидуальных особенностей</a:t>
            </a:r>
            <a:r>
              <a:rPr lang="ru-RU" sz="2400" dirty="0" smtClean="0"/>
              <a:t> в деятельности педагогов на разных ступенях организации образования имеет ряд особенностей; если для дошкольников и младших школьников воспитание больше как воздействие, то в основной школе с учащимися, детьми-инвалидами, педагогически- запущенными детьми – это взаимодействие, а со старшеклассниками, студентами – это диалог.</a:t>
            </a:r>
          </a:p>
          <a:p>
            <a:pPr lvl="0"/>
            <a:endParaRPr lang="ru-RU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3800" i="1" dirty="0" smtClean="0"/>
              <a:t>Принцип сквозной разработки перспективного, прогнозируемого развития</a:t>
            </a:r>
            <a:r>
              <a:rPr lang="ru-RU" sz="3800" dirty="0" smtClean="0"/>
              <a:t> образования на основе определения ведущих направлений инновационного процесса, на основе проектирования отдельных идей (комплекса идей), на уровне отдельного образовательного учреждения, муниципального, окружного объединения или регионального пространства.</a:t>
            </a:r>
          </a:p>
          <a:p>
            <a:pPr lvl="0"/>
            <a:r>
              <a:rPr lang="ru-RU" sz="3800" i="1" dirty="0" smtClean="0"/>
              <a:t>Принцип </a:t>
            </a:r>
            <a:r>
              <a:rPr lang="ru-RU" sz="3800" i="1" dirty="0" err="1" smtClean="0"/>
              <a:t>многовариативности</a:t>
            </a:r>
            <a:r>
              <a:rPr lang="ru-RU" sz="3800" dirty="0" smtClean="0"/>
              <a:t> предполагает рассмотрение различных вариантов развития образовательного процесса и в зависимости и от типа и уровня образовательного учреждения или объединения, профессиональной компетентности педагогов, воспитательной среды и взаимодействия с государственно-общественными организациями.</a:t>
            </a:r>
          </a:p>
          <a:p>
            <a:pPr lvl="0"/>
            <a:r>
              <a:rPr lang="ru-RU" sz="3800" i="1" dirty="0" smtClean="0"/>
              <a:t>Принцип прогнозирования</a:t>
            </a:r>
            <a:r>
              <a:rPr lang="ru-RU" sz="3800" dirty="0" smtClean="0"/>
              <a:t> развития воспитания в интересах </a:t>
            </a:r>
            <a:r>
              <a:rPr lang="ru-RU" sz="3800" dirty="0" err="1" smtClean="0"/>
              <a:t>полно-функциональной</a:t>
            </a:r>
            <a:r>
              <a:rPr lang="ru-RU" sz="3800" dirty="0" smtClean="0"/>
              <a:t> и социально-прогрессивной деятельности воспитанника в поликультурном и многонациональном социуме.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sz="2800" i="1" dirty="0" smtClean="0"/>
              <a:t>Принцип технологичности</a:t>
            </a:r>
            <a:r>
              <a:rPr lang="ru-RU" sz="2800" dirty="0" smtClean="0"/>
              <a:t> направлен на повышение качества профессионального роста педагогов, предусматривающий овладение ими исследовательскими и проектными методами по созданию моделей, схем, средств, форм и способов оптимизации образовательного процесса.</a:t>
            </a:r>
          </a:p>
          <a:p>
            <a:pPr lvl="0"/>
            <a:r>
              <a:rPr lang="ru-RU" sz="2800" i="1" dirty="0" smtClean="0"/>
              <a:t>Принцип соответствия конечных результатов заданным целям,</a:t>
            </a:r>
            <a:r>
              <a:rPr lang="ru-RU" sz="2800" dirty="0" smtClean="0"/>
              <a:t> основой содержания контроля является система диагностики и мониторинга инновационного развития образования на основе анализа разработанных критериев, показателей и индикаторов.</a:t>
            </a:r>
          </a:p>
          <a:p>
            <a:r>
              <a:rPr lang="ru-RU" sz="2800" i="1" dirty="0" smtClean="0"/>
              <a:t>Принцип государственно-общественного управления образованием</a:t>
            </a:r>
            <a:r>
              <a:rPr lang="ru-RU" sz="2800" dirty="0" smtClean="0"/>
              <a:t> основан на разделении полномочий по управлению; это система взаимодействия органов государственной власти и общественных институтов в решении социально-значимых проблем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7239000" cy="48463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/>
              <a:t>На современном этапе развития дошкольного образования к педагогическим инновациям можно отнести изменения:</a:t>
            </a:r>
          </a:p>
          <a:p>
            <a:r>
              <a:rPr lang="ru-RU" dirty="0"/>
              <a:t>в содержании дошкольного образования, т.е. в основной образовательной программе и рабочих программах по всем образовательным областям;</a:t>
            </a:r>
          </a:p>
          <a:p>
            <a:pPr lvl="0"/>
            <a:r>
              <a:rPr lang="ru-RU" dirty="0"/>
              <a:t>во внутренней организации деятельности </a:t>
            </a:r>
            <a:r>
              <a:rPr lang="ru-RU" dirty="0" smtClean="0"/>
              <a:t>ДОО;</a:t>
            </a:r>
            <a:endParaRPr lang="ru-RU" dirty="0"/>
          </a:p>
          <a:p>
            <a:pPr lvl="0"/>
            <a:r>
              <a:rPr lang="ru-RU" dirty="0"/>
              <a:t>в отношениях «воспитатель – ребёнок», «воспитатель – родители»;</a:t>
            </a:r>
          </a:p>
          <a:p>
            <a:pPr lvl="0"/>
            <a:r>
              <a:rPr lang="ru-RU" dirty="0"/>
              <a:t>в методах и технологиях воспитания, обучения и развития.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276430"/>
              </p:ext>
            </p:extLst>
          </p:nvPr>
        </p:nvGraphicFramePr>
        <p:xfrm>
          <a:off x="395536" y="548680"/>
          <a:ext cx="8229600" cy="575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76595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Источники обновления образовательного процесса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дошкольных образовательных организациях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76595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Творчество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Гуманитаризация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Условия для внедрения инноваций</a:t>
                      </a:r>
                      <a:endParaRPr lang="ru-RU" sz="1800" dirty="0"/>
                    </a:p>
                  </a:txBody>
                  <a:tcPr/>
                </a:tc>
              </a:tr>
              <a:tr h="3772034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Творчество педагогов дошкольного образования в их инновационной деятельности, включающей создание, освоение и использование педагогических новшеств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Гуманитаризация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содержания дошкольного образования (наполнение содержания учебно-воспитательного процесса с учетом интересов личности ребёнка, педагога, родителя) и возрастание роли и авторитета педагогического знания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Внимательный анализ руководителями вводимых педагогами педагогических инноваций, создание условий для их успешной разработки и применения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766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Основным </a:t>
            </a:r>
            <a:r>
              <a:rPr lang="ru-RU" b="1" dirty="0"/>
              <a:t>направлением</a:t>
            </a:r>
            <a:r>
              <a:rPr lang="ru-RU" dirty="0"/>
              <a:t> сегодняшних инноваций является изменение уклада дошкольных образовательных </a:t>
            </a:r>
            <a:r>
              <a:rPr lang="ru-RU" dirty="0" smtClean="0"/>
              <a:t>организаций</a:t>
            </a:r>
            <a:r>
              <a:rPr lang="ru-RU" dirty="0"/>
              <a:t>, которые в наше время должны взять на себя функцию обеспечения необходимых и достаточных условий для активного психофизического развития и социального становления личности ребёнка как субъекта социальных отношений.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5400" b="1" i="1" dirty="0" smtClean="0"/>
              <a:t>	Методологические </a:t>
            </a:r>
            <a:r>
              <a:rPr lang="ru-RU" sz="5400" b="1" i="1" dirty="0"/>
              <a:t>подходы, лежащие в основе инновационного развития дошкольного </a:t>
            </a:r>
            <a:r>
              <a:rPr lang="ru-RU" sz="5400" b="1" i="1" dirty="0" smtClean="0"/>
              <a:t>образования </a:t>
            </a:r>
            <a:endParaRPr lang="ru-RU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	</a:t>
            </a:r>
            <a:r>
              <a:rPr lang="ru-RU" sz="3200" i="1" dirty="0" smtClean="0"/>
              <a:t>Системный подход</a:t>
            </a:r>
            <a:r>
              <a:rPr lang="ru-RU" sz="3200" dirty="0" smtClean="0"/>
              <a:t> </a:t>
            </a:r>
            <a:r>
              <a:rPr lang="ru-RU" sz="3200" dirty="0"/>
              <a:t>в развитии учебно-воспитательных систем образовательных учреждений разного </a:t>
            </a:r>
            <a:r>
              <a:rPr lang="ru-RU" sz="3200" dirty="0" smtClean="0"/>
              <a:t>типа </a:t>
            </a:r>
            <a:r>
              <a:rPr lang="ru-RU" sz="3200" dirty="0"/>
              <a:t>предполагает совершенствование всех компонентов образовательной деятельности, развитие всех субъектов процесса (детей, молодежи, педагогов, образовательной, воспитательной среды и пространства в целом).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i="1" dirty="0" smtClean="0"/>
              <a:t>	</a:t>
            </a:r>
            <a:r>
              <a:rPr lang="ru-RU" sz="3600" i="1" dirty="0" err="1" smtClean="0"/>
              <a:t>Деятельностный</a:t>
            </a:r>
            <a:r>
              <a:rPr lang="ru-RU" sz="3600" i="1" dirty="0" smtClean="0"/>
              <a:t> </a:t>
            </a:r>
            <a:r>
              <a:rPr lang="ru-RU" sz="3600" i="1" dirty="0"/>
              <a:t>подход</a:t>
            </a:r>
            <a:r>
              <a:rPr lang="ru-RU" sz="3600" dirty="0"/>
              <a:t> связан с включением детей и молодежи в определенные виды деятельности (игру, общение, исследовательскую, проектную, учебную, трудовую и др.). Деятельность тесно связана с индивидуальными и личностными качествами субъектов, которые ее осуществляют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i="1" dirty="0" smtClean="0"/>
              <a:t>	</a:t>
            </a:r>
            <a:r>
              <a:rPr lang="ru-RU" sz="3300" i="1" dirty="0" err="1" smtClean="0"/>
              <a:t>Аксиологический</a:t>
            </a:r>
            <a:r>
              <a:rPr lang="ru-RU" sz="3300" i="1" dirty="0" smtClean="0"/>
              <a:t> </a:t>
            </a:r>
            <a:r>
              <a:rPr lang="ru-RU" sz="3300" i="1" dirty="0"/>
              <a:t>подход</a:t>
            </a:r>
            <a:r>
              <a:rPr lang="ru-RU" sz="3300" dirty="0"/>
              <a:t> рассматривается как философская категория, определяющая ценности образования в целом и его инновационных компонентов. В образовании функционирует три вида ценностей: Человек как высшая ценность, а в образовательной среде – это педагоги, учащиеся, родители (уровень их образованности, развития, состояния здоровья); общественно-культурные ценности (искусство, наука, религия, традиции и др.); ценности, выработанные самим процессом образования (принципы, инновационные средства, формы, способы, содержание образования, процесс обучения, воспитания).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/>
              <a:t>Технологический подход</a:t>
            </a:r>
            <a:r>
              <a:rPr lang="ru-RU" dirty="0"/>
              <a:t> состоит из управляемости образовательным процессом </a:t>
            </a:r>
            <a:r>
              <a:rPr lang="ru-RU" dirty="0" smtClean="0"/>
              <a:t>любой образовательной организации, </a:t>
            </a:r>
            <a:r>
              <a:rPr lang="ru-RU" dirty="0"/>
              <a:t>направленности на достижение фиксированной цели, установление обратной связи, оценки результатов, на основе которых осуществляется коррекция образовательного процесса. Признаками технологического подхода являются: </a:t>
            </a:r>
            <a:r>
              <a:rPr lang="ru-RU" dirty="0" err="1"/>
              <a:t>алгоритмичность</a:t>
            </a:r>
            <a:r>
              <a:rPr lang="ru-RU" dirty="0"/>
              <a:t>, </a:t>
            </a:r>
            <a:r>
              <a:rPr lang="ru-RU" dirty="0" err="1"/>
              <a:t>проектируемость</a:t>
            </a:r>
            <a:r>
              <a:rPr lang="ru-RU" dirty="0"/>
              <a:t> и управляемость на основе: диагностики, определения цели, </a:t>
            </a:r>
            <a:r>
              <a:rPr lang="ru-RU" dirty="0" err="1"/>
              <a:t>воспроизводимости</a:t>
            </a:r>
            <a:r>
              <a:rPr lang="ru-RU" dirty="0"/>
              <a:t> педагогического процесса и его результата.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70</TotalTime>
  <Words>604</Words>
  <Application>Microsoft Office PowerPoint</Application>
  <PresentationFormat>Экран (4:3)</PresentationFormat>
  <Paragraphs>35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Дисциплина: Проектирование направлений инновационного развития ДО   Тема: «Направления инновационного развития ДО» Лекция №3 03.12.2020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инновационного развития дошкольного образования.</dc:title>
  <dc:creator>WIN_user</dc:creator>
  <cp:lastModifiedBy>Гейсер Надежда Сергеевна</cp:lastModifiedBy>
  <cp:revision>14</cp:revision>
  <dcterms:created xsi:type="dcterms:W3CDTF">2015-12-15T22:45:54Z</dcterms:created>
  <dcterms:modified xsi:type="dcterms:W3CDTF">2020-11-27T07:28:13Z</dcterms:modified>
</cp:coreProperties>
</file>