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9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96" r:id="rId10"/>
    <p:sldId id="278" r:id="rId11"/>
    <p:sldId id="297" r:id="rId12"/>
    <p:sldId id="279" r:id="rId13"/>
    <p:sldId id="280" r:id="rId14"/>
    <p:sldId id="298" r:id="rId15"/>
    <p:sldId id="281" r:id="rId16"/>
    <p:sldId id="282" r:id="rId17"/>
    <p:sldId id="283" r:id="rId18"/>
    <p:sldId id="284" r:id="rId19"/>
    <p:sldId id="285" r:id="rId20"/>
    <p:sldId id="287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1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Тема: Теории и технологии развития диалогической речи детей в ДОО</a:t>
            </a:r>
          </a:p>
          <a:p>
            <a:endParaRPr lang="ru-RU" b="1" dirty="0" smtClean="0"/>
          </a:p>
          <a:p>
            <a:r>
              <a:rPr lang="ru-RU" b="1" dirty="0" smtClean="0"/>
              <a:t>Лекция №1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Теории и технологии развития речи детей раннего и дошкольного возраста</a:t>
            </a:r>
            <a:br>
              <a:rPr lang="ru-RU" dirty="0" smtClean="0"/>
            </a:br>
            <a:r>
              <a:rPr lang="ru-RU" dirty="0" smtClean="0"/>
              <a:t>ДОз-18-1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63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dirty="0" smtClean="0"/>
              <a:t>Монологическая речь-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507288" cy="5221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000" dirty="0" smtClean="0"/>
              <a:t>это развернутый вид речи. Эта речь в большей степени произвольна: говорящий имеет намерение выразить содержание и должен выбрать для этого содержания адекватную языковую форму и построить на его основе высказывание. 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76672"/>
            <a:ext cx="8147248" cy="5543128"/>
          </a:xfrm>
        </p:spPr>
        <p:txBody>
          <a:bodyPr>
            <a:noAutofit/>
          </a:bodyPr>
          <a:lstStyle/>
          <a:p>
            <a:pPr marL="273050" indent="-1588">
              <a:buNone/>
            </a:pPr>
            <a:r>
              <a:rPr lang="ru-RU" sz="4400" dirty="0" smtClean="0"/>
              <a:t>Монологическая речь – это организованный вид речи. Говорящий программирует не только каждое отдельное высказывание, но и всю свою речь, весь монолог как целое.</a:t>
            </a:r>
            <a:endParaRPr lang="ru-RU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76672"/>
            <a:ext cx="7920880" cy="583264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5400" dirty="0" smtClean="0"/>
              <a:t>В развитии связной речи понятия "диалогическая" и "монологическая" речь являются центральными.</a:t>
            </a:r>
            <a:endParaRPr lang="ru-RU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35280" cy="6264696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800" dirty="0" smtClean="0"/>
              <a:t>Диалогическая речь рассматривается учеными как первичная естественная форма языкового общения, которая состоит из обмена высказываниями. </a:t>
            </a:r>
            <a:endParaRPr lang="ru-RU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404664"/>
            <a:ext cx="7772400" cy="5615136"/>
          </a:xfrm>
        </p:spPr>
        <p:txBody>
          <a:bodyPr>
            <a:normAutofit/>
          </a:bodyPr>
          <a:lstStyle/>
          <a:p>
            <a:pPr marL="273050" indent="-1588">
              <a:buNone/>
            </a:pPr>
            <a:r>
              <a:rPr lang="ru-RU" sz="4000" dirty="0" smtClean="0"/>
              <a:t>Для диалогической речи характерны такие формы, как вопрос, ответ, добавление, пояснение, распространение, возражение, формулы речевого этикета и конструктивные связи реплик (по лингвистической энциклопедии).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363272" cy="5615136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5400" dirty="0" smtClean="0"/>
              <a:t>Монолог представляет собой определенную композиционную сложность, особенно это относится к письменной монологической речи.</a:t>
            </a:r>
            <a:endParaRPr lang="ru-RU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612068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Структура диалога (реплик) и структура монолога (литературного языка) совершенно разные. Репликам не свойственны сложные предложения, в них встречаются фонетические сокращения, неожиданные формообразования и непривычные словообразования, странные словоупотребления и нарушения синтаксических норм. 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8219256" cy="5687144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Отступления от нормы не страшны в разговорной речи, их не замечают собеседники, а в монологической речи они немыслимы. В диалоге принимают участие прежде всего два лица, которые понимают друг друга, а монолог чаще всего адресуется ряду лиц, и это заставляет прибегать говорящего к литературному языку.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8147248" cy="612068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000" dirty="0" smtClean="0"/>
              <a:t>Монологу обычно свойственны такие черты речевой организованности, как стройность композиции, логическая последовательность речевой мысли и формы, ее выражающей, ограниченность произвольных субъективных привнесений</a:t>
            </a:r>
            <a:endParaRPr lang="ru-RU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8147248" cy="5687144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000" dirty="0" smtClean="0"/>
              <a:t>Ребенок учится произвольности своего высказывания, и в процессе диалога у него формируется важное умение следить за логикой своего повествования. На это надо больше обращать внимание именно в дошкольном возрасте.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363272" cy="6264696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600" b="1" dirty="0" smtClean="0"/>
              <a:t>Связная речь- </a:t>
            </a:r>
            <a:r>
              <a:rPr lang="ru-RU" sz="3600" dirty="0" smtClean="0"/>
              <a:t>это речь, которая может быть вполне понята на основе ее собственного предметного содержания. Для того чтобы понять эту речь, нет необходимости специально учитывать ситуацию, в которой она произносится, все в ней понятно для другого из самого контекста: это </a:t>
            </a:r>
            <a:r>
              <a:rPr lang="ru-RU" sz="3600" b="1" dirty="0" smtClean="0"/>
              <a:t>контекстная речь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91264" cy="5615136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Самой краткой формулировкой понятия "текст" является определение А.А.Леонтьева: «Текст есть функционально завершенное речевое целое». </a:t>
            </a:r>
          </a:p>
          <a:p>
            <a:r>
              <a:rPr lang="ru-RU" sz="3600" dirty="0" smtClean="0"/>
              <a:t>Целостность текста, по А.А. Леонтьеву, определяется содержанием, которое представляется, как «осмысленно целесообразное единство».</a:t>
            </a:r>
            <a:endParaRPr lang="ru-R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Диалогическая речь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ru-RU" sz="3600" dirty="0" smtClean="0"/>
              <a:t>особый вид речевой деятельности, функции которой реализуются в процессе непосредственного общения между собеседниками в результате последовательного чередования стимулирующих и реагирующих реплик </a:t>
            </a:r>
          </a:p>
          <a:p>
            <a:pPr indent="0">
              <a:buNone/>
            </a:pPr>
            <a:r>
              <a:rPr lang="ru-RU" sz="3600" dirty="0" smtClean="0"/>
              <a:t>(Чулкова А.В).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467600" cy="1944216"/>
          </a:xfrm>
        </p:spPr>
        <p:txBody>
          <a:bodyPr>
            <a:noAutofit/>
          </a:bodyPr>
          <a:lstStyle/>
          <a:p>
            <a:r>
              <a:rPr lang="ru-RU" dirty="0" smtClean="0"/>
              <a:t>Вследствие сложности диалогической речи у детей дошкольного возраста выделяются неумения: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780928"/>
            <a:ext cx="8496944" cy="3689251"/>
          </a:xfrm>
        </p:spPr>
        <p:txBody>
          <a:bodyPr>
            <a:noAutofit/>
          </a:bodyPr>
          <a:lstStyle/>
          <a:p>
            <a:pPr lvl="0"/>
            <a:r>
              <a:rPr lang="ru-RU" sz="3200" dirty="0" smtClean="0"/>
              <a:t>правильно строить предложение;</a:t>
            </a:r>
          </a:p>
          <a:p>
            <a:pPr lvl="0"/>
            <a:r>
              <a:rPr lang="ru-RU" sz="3200" dirty="0" smtClean="0"/>
              <a:t>слушать собеседника;</a:t>
            </a:r>
          </a:p>
          <a:p>
            <a:pPr lvl="0"/>
            <a:r>
              <a:rPr lang="ru-RU" sz="3200" dirty="0" smtClean="0"/>
              <a:t>формулировать вопросы;</a:t>
            </a:r>
          </a:p>
          <a:p>
            <a:pPr lvl="0"/>
            <a:r>
              <a:rPr lang="ru-RU" sz="3200" dirty="0" smtClean="0"/>
              <a:t>отвечать в соответствии с содержанием вопроса;</a:t>
            </a:r>
          </a:p>
          <a:p>
            <a:pPr lvl="0"/>
            <a:r>
              <a:rPr lang="ru-RU" sz="3200" dirty="0" smtClean="0"/>
              <a:t>давать реплики.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1445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Группы диалогических умений: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424936" cy="48965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/>
              <a:t>1 группа </a:t>
            </a:r>
            <a:r>
              <a:rPr lang="ru-RU" sz="3600" dirty="0" smtClean="0"/>
              <a:t>– собственно речевые умения:</a:t>
            </a:r>
          </a:p>
          <a:p>
            <a:pPr indent="384048"/>
            <a:r>
              <a:rPr lang="ru-RU" sz="3600" dirty="0" smtClean="0"/>
              <a:t>вступать в общение;</a:t>
            </a:r>
          </a:p>
          <a:p>
            <a:pPr indent="384048"/>
            <a:r>
              <a:rPr lang="ru-RU" sz="3600" dirty="0" smtClean="0"/>
              <a:t>поддерживать и завершать общение;</a:t>
            </a:r>
          </a:p>
          <a:p>
            <a:pPr indent="384048"/>
            <a:r>
              <a:rPr lang="ru-RU" sz="3600" dirty="0" smtClean="0"/>
              <a:t>говорить выразительно в нормальном темпе, пользоваться интонацией диалога.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260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787208" cy="5649491"/>
          </a:xfrm>
        </p:spPr>
        <p:txBody>
          <a:bodyPr>
            <a:noAutofit/>
          </a:bodyPr>
          <a:lstStyle/>
          <a:p>
            <a:pPr indent="384048">
              <a:buNone/>
            </a:pPr>
            <a:r>
              <a:rPr lang="ru-RU" sz="3600" b="1" dirty="0" smtClean="0"/>
              <a:t>2 группа </a:t>
            </a:r>
            <a:r>
              <a:rPr lang="ru-RU" sz="3600" dirty="0" smtClean="0"/>
              <a:t>– умения речевого этикета.</a:t>
            </a:r>
          </a:p>
          <a:p>
            <a:pPr indent="384048"/>
            <a:r>
              <a:rPr lang="ru-RU" sz="3600" dirty="0" smtClean="0"/>
              <a:t>В речевой этикет включаются: обращение, знакомство, приветствие, привлечение внимания, приглашение, просьба, согласие и отказ, извинение, жалоба, сочувствие, неодобрение, поздравление, благодарность, прощание и др.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551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8075240" cy="5865515"/>
          </a:xfrm>
        </p:spPr>
        <p:txBody>
          <a:bodyPr>
            <a:noAutofit/>
          </a:bodyPr>
          <a:lstStyle/>
          <a:p>
            <a:pPr indent="384048">
              <a:buNone/>
            </a:pPr>
            <a:r>
              <a:rPr lang="ru-RU" sz="2800" b="1" dirty="0" smtClean="0"/>
              <a:t>3 группа </a:t>
            </a:r>
            <a:r>
              <a:rPr lang="ru-RU" sz="2800" dirty="0" smtClean="0"/>
              <a:t>– умение общаться в паре, группе из 3-5 человек, в коллективе.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4 группа </a:t>
            </a:r>
            <a:r>
              <a:rPr lang="ru-RU" sz="2800" dirty="0" smtClean="0"/>
              <a:t>– умение общаться для планирования совместных действий, достижения результатов и их обсуждения, 	участвовать в обсуждении определенной темы.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5 группа </a:t>
            </a:r>
            <a:r>
              <a:rPr lang="ru-RU" sz="2800" dirty="0" smtClean="0"/>
              <a:t>– неречевые (невербальные) умения, т.е. уместное использование мимики, жестов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145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С учетом психологии возраста детей, обучение диалогу должно охватывать два этапа: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8964488" cy="5301208"/>
          </a:xfrm>
        </p:spPr>
        <p:txBody>
          <a:bodyPr>
            <a:normAutofit fontScale="92500" lnSpcReduction="20000"/>
          </a:bodyPr>
          <a:lstStyle/>
          <a:p>
            <a:pPr indent="384048" algn="ctr">
              <a:buNone/>
            </a:pPr>
            <a:r>
              <a:rPr lang="ru-RU" b="1" dirty="0" smtClean="0"/>
              <a:t>1 этап </a:t>
            </a:r>
            <a:r>
              <a:rPr lang="ru-RU" dirty="0" smtClean="0"/>
              <a:t>– формирование подготовленной 	диалогической речи.</a:t>
            </a:r>
          </a:p>
          <a:p>
            <a:pPr indent="384048">
              <a:buNone/>
            </a:pPr>
            <a:r>
              <a:rPr lang="ru-RU" b="1" dirty="0" smtClean="0"/>
              <a:t>Содержательная сторона </a:t>
            </a:r>
            <a:r>
              <a:rPr lang="ru-RU" dirty="0" smtClean="0"/>
              <a:t>– формирование отдельных диалогических навыков.</a:t>
            </a:r>
          </a:p>
          <a:p>
            <a:pPr indent="384048">
              <a:buNone/>
            </a:pPr>
            <a:r>
              <a:rPr lang="ru-RU" b="1" dirty="0" smtClean="0"/>
              <a:t>Результативная сторона </a:t>
            </a:r>
            <a:r>
              <a:rPr lang="ru-RU" dirty="0" smtClean="0"/>
              <a:t>– дети должны овладеть наиболее типичными фразами речевого этикета, постановкой вопросов, а также умением быстро реагировать на них, вести расспрос, стимулированную беседу, дополнять, изменять реплики и др.</a:t>
            </a:r>
          </a:p>
          <a:p>
            <a:pPr indent="384048" algn="ctr">
              <a:buNone/>
            </a:pPr>
            <a:endParaRPr lang="ru-RU" dirty="0" smtClean="0"/>
          </a:p>
          <a:p>
            <a:pPr indent="384048" algn="ctr">
              <a:buNone/>
            </a:pPr>
            <a:r>
              <a:rPr lang="ru-RU" b="1" dirty="0" smtClean="0"/>
              <a:t>2 этап </a:t>
            </a:r>
            <a:r>
              <a:rPr lang="ru-RU" dirty="0" smtClean="0"/>
              <a:t>– порождение подготовительной диалогической речи.</a:t>
            </a:r>
          </a:p>
          <a:p>
            <a:pPr indent="384048">
              <a:buNone/>
            </a:pPr>
            <a:r>
              <a:rPr lang="ru-RU" dirty="0" smtClean="0"/>
              <a:t>Второй этап обучения предполагает составление детьми диалогов в ситуациях стимулированного общения с опорой на сформированные диалогические навыки.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65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Динамика развития навыков диалогической речи детей по возрастным периодам: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988840"/>
            <a:ext cx="8280920" cy="4725144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sz="2400" dirty="0" smtClean="0"/>
              <a:t>1. Навык употребления речевого этикета. Речевой этикет – это </a:t>
            </a:r>
            <a:r>
              <a:rPr lang="ru-RU" sz="2400" b="1" dirty="0" smtClean="0"/>
              <a:t>вербальное выражение уважительного отношения</a:t>
            </a:r>
            <a:r>
              <a:rPr lang="ru-RU" sz="2400" dirty="0" smtClean="0"/>
              <a:t> к людям, и проявляется оно в нашей речи, манере общения, умении вести беседу, высказывать критическое замечание, участвовать в споре, говорить комплимент.</a:t>
            </a:r>
          </a:p>
          <a:p>
            <a:pPr indent="384048">
              <a:buNone/>
            </a:pPr>
            <a:r>
              <a:rPr lang="ru-RU" sz="2400" b="1" dirty="0" smtClean="0"/>
              <a:t>Младшая группа </a:t>
            </a:r>
            <a:r>
              <a:rPr lang="ru-RU" sz="2400" dirty="0" smtClean="0"/>
              <a:t>- дети усваивают конкретный речевой штамп в определённой ситуации.</a:t>
            </a:r>
          </a:p>
          <a:p>
            <a:pPr indent="384048">
              <a:buNone/>
            </a:pPr>
            <a:r>
              <a:rPr lang="ru-RU" sz="2400" b="1" dirty="0" smtClean="0"/>
              <a:t>Средняя группа </a:t>
            </a:r>
            <a:r>
              <a:rPr lang="ru-RU" sz="2400" dirty="0" smtClean="0"/>
              <a:t>– переносят данный речевой штамп в аналогичные ситуации.</a:t>
            </a:r>
          </a:p>
          <a:p>
            <a:pPr indent="384048">
              <a:buNone/>
            </a:pPr>
            <a:r>
              <a:rPr lang="ru-RU" sz="2400" b="1" dirty="0" smtClean="0"/>
              <a:t>Старшая группа </a:t>
            </a:r>
            <a:r>
              <a:rPr lang="ru-RU" sz="2400" dirty="0" smtClean="0"/>
              <a:t>- заменяют данный речевой штамп аналогичными в соответствующих ситуациях.</a:t>
            </a:r>
          </a:p>
        </p:txBody>
      </p:sp>
    </p:spTree>
    <p:extLst>
      <p:ext uri="{BB962C8B-B14F-4D97-AF65-F5344CB8AC3E}">
        <p14:creationId xmlns:p14="http://schemas.microsoft.com/office/powerpoint/2010/main" val="98703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07288" cy="100811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2. Навык запроса информации.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4929411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sz="2800" b="1" dirty="0" smtClean="0"/>
              <a:t>Младшая группа </a:t>
            </a:r>
            <a:r>
              <a:rPr lang="ru-RU" sz="2800" dirty="0" smtClean="0"/>
              <a:t>- дети формулируют отдельные вопросы.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Средняя группа </a:t>
            </a:r>
            <a:r>
              <a:rPr lang="ru-RU" sz="2800" dirty="0" smtClean="0"/>
              <a:t>- задают серию вопросов без логической связи 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Старшая группа </a:t>
            </a:r>
            <a:r>
              <a:rPr lang="ru-RU" sz="2800" dirty="0" smtClean="0"/>
              <a:t>- ведут расспрос, т.е. задают серию целенаправленных вопросов, имеющих логическую последовательность.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9833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3. Навык </a:t>
            </a:r>
            <a:r>
              <a:rPr lang="ru-RU" dirty="0" err="1" smtClean="0"/>
              <a:t>реплицирования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496944" cy="5328592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b="1" dirty="0" smtClean="0"/>
              <a:t>Младшая группа </a:t>
            </a:r>
            <a:r>
              <a:rPr lang="ru-RU" dirty="0" smtClean="0"/>
              <a:t>- в беседе у детей преобладают краткие эллиптичные реплики-реакции, тормозящие процесс диалога.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Средняя группа </a:t>
            </a:r>
            <a:r>
              <a:rPr lang="ru-RU" dirty="0" smtClean="0"/>
              <a:t>- дети в беседе употребляют расширенные реплики – реакции, дающие новую информацию для продолжения беседы.</a:t>
            </a:r>
          </a:p>
          <a:p>
            <a:pPr indent="384048">
              <a:buNone/>
            </a:pPr>
            <a:r>
              <a:rPr lang="ru-RU" dirty="0" smtClean="0"/>
              <a:t> </a:t>
            </a:r>
          </a:p>
          <a:p>
            <a:pPr indent="384048">
              <a:buNone/>
            </a:pPr>
            <a:r>
              <a:rPr lang="ru-RU" b="1" dirty="0" smtClean="0"/>
              <a:t>Старшая группа </a:t>
            </a:r>
            <a:r>
              <a:rPr lang="ru-RU" dirty="0" smtClean="0"/>
              <a:t>- употребляют реплики – стимулы, побуждающие собеседника к речевому действию.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2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8219256" cy="5759152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200" dirty="0" smtClean="0"/>
              <a:t>А речь маленького ребенка, подчеркивал С.Л. Рубинштейн, сначала отличается обратным свойством: она не образует такого связного смыслового целого – такого "контекста", на основании которого можно было бы ее понять, поэтому и необходимо учитывать конкретную ситуацию, в которой находится и говорит ребенок. Смысловое содержание речи становится понятным в связи с этой ситуацией: это ситуативная речь.</a:t>
            </a:r>
            <a:endParaRPr lang="ru-RU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35280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4. Навык составления диалога.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363272" cy="4785395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b="1" dirty="0" smtClean="0"/>
              <a:t>Младшая группа </a:t>
            </a:r>
            <a:r>
              <a:rPr lang="ru-RU" dirty="0" smtClean="0"/>
              <a:t>- дети составляют отдельные реплики или определяют тему беседы, составляют диалогическое единство.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Средняя группа </a:t>
            </a:r>
            <a:r>
              <a:rPr lang="ru-RU" dirty="0" smtClean="0"/>
              <a:t>- составляют </a:t>
            </a:r>
            <a:r>
              <a:rPr lang="ru-RU" dirty="0" err="1" smtClean="0"/>
              <a:t>микродиалог</a:t>
            </a:r>
            <a:r>
              <a:rPr lang="ru-RU" dirty="0" smtClean="0"/>
              <a:t>, т.е. несколько диалогических единств, объединённых одной темой. 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Старшая группа </a:t>
            </a:r>
            <a:r>
              <a:rPr lang="ru-RU" dirty="0" smtClean="0"/>
              <a:t>- составляют диалог сложной структуры, включающий несколько </a:t>
            </a:r>
            <a:r>
              <a:rPr lang="ru-RU" dirty="0" err="1" smtClean="0"/>
              <a:t>микротем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57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Традиционные методы и приемы развития диалогической речи: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496944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1. Разговор</a:t>
            </a:r>
          </a:p>
          <a:p>
            <a:pPr>
              <a:buNone/>
            </a:pPr>
            <a:r>
              <a:rPr lang="ru-RU" dirty="0" smtClean="0"/>
              <a:t>а) индивидуальный (младшая группа), коллективный (средняя и старшая группы);</a:t>
            </a:r>
          </a:p>
          <a:p>
            <a:pPr>
              <a:buNone/>
            </a:pPr>
            <a:r>
              <a:rPr lang="ru-RU" dirty="0" smtClean="0"/>
              <a:t>б) преднамеренный (заранее спланированный), непреднамеренный (спонтанный).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2. Приём словесных поручений </a:t>
            </a:r>
            <a:r>
              <a:rPr lang="ru-RU" dirty="0" smtClean="0"/>
              <a:t>(освоение речевого этикета).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3. Совместная деятельность воспитателя и детей </a:t>
            </a:r>
            <a:r>
              <a:rPr lang="ru-RU" dirty="0" smtClean="0"/>
              <a:t>(инструктирование, согласование, оценка действий).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139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8219256" cy="6336704"/>
          </a:xfrm>
        </p:spPr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Чтение литературных произведений</a:t>
            </a:r>
          </a:p>
          <a:p>
            <a:pPr marL="514350" indent="-514350"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Речевые ситуации</a:t>
            </a:r>
            <a:r>
              <a:rPr lang="ru-RU" dirty="0" smtClean="0">
                <a:cs typeface="Times New Roman" pitchFamily="18" charset="0"/>
              </a:rPr>
              <a:t>, направленные на формирование навыков составления диалогов: на трансформацию содержания беседы в диалог; на составление диалога по речевой ситуации</a:t>
            </a:r>
          </a:p>
          <a:p>
            <a:pPr marL="514350" indent="-514350">
              <a:spcBef>
                <a:spcPts val="0"/>
              </a:spcBef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Разнообразные игры </a:t>
            </a:r>
            <a:r>
              <a:rPr lang="ru-RU" dirty="0" smtClean="0">
                <a:cs typeface="Times New Roman" pitchFamily="18" charset="0"/>
              </a:rPr>
              <a:t>(сюжетно-ролевые, дидактические, подвижные, игры-инсценировки и игры- драматизации)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Сюжетно- ролевые  игры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Словесные дидактические игры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Подвижные игры, содержащие диалоги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Игры-инсценировки и игры-драматизации</a:t>
            </a:r>
          </a:p>
          <a:p>
            <a:pPr marL="514350" indent="-514350">
              <a:spcBef>
                <a:spcPts val="0"/>
              </a:spcBef>
              <a:buClrTx/>
              <a:buFont typeface="+mj-lt"/>
              <a:buAutoNum type="arabicPeriod" startAt="7"/>
            </a:pPr>
            <a:r>
              <a:rPr lang="ru-RU" b="1" dirty="0" smtClean="0">
                <a:cs typeface="Times New Roman" pitchFamily="18" charset="0"/>
              </a:rPr>
              <a:t>Беседа</a:t>
            </a:r>
          </a:p>
        </p:txBody>
      </p:sp>
    </p:spTree>
    <p:extLst>
      <p:ext uri="{BB962C8B-B14F-4D97-AF65-F5344CB8AC3E}">
        <p14:creationId xmlns:p14="http://schemas.microsoft.com/office/powerpoint/2010/main" val="8159510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Беседа как метод формирования диалогической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772816"/>
            <a:ext cx="8136904" cy="457200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400" b="1" i="1" dirty="0" smtClean="0"/>
              <a:t>Беседа</a:t>
            </a:r>
            <a:r>
              <a:rPr lang="ru-RU" sz="4400" i="1" dirty="0" smtClean="0"/>
              <a:t> </a:t>
            </a:r>
            <a:r>
              <a:rPr lang="ru-RU" sz="4400" dirty="0" smtClean="0"/>
              <a:t>— </a:t>
            </a:r>
            <a:r>
              <a:rPr lang="ru-RU" sz="4400" i="1" dirty="0" smtClean="0"/>
              <a:t>это целенаправленный, заранее подготовленный разговор воспитателя с детьми на определенную тему.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1155492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67600" cy="854968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Виды беседы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424936" cy="5184576"/>
          </a:xfrm>
        </p:spPr>
        <p:txBody>
          <a:bodyPr>
            <a:normAutofit/>
          </a:bodyPr>
          <a:lstStyle/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Вводная беседа </a:t>
            </a:r>
            <a:r>
              <a:rPr lang="ru-RU" sz="2800" dirty="0" smtClean="0"/>
              <a:t>(цель: выявить разрозненный опыт и создать интерес к предстоящей деятельности).</a:t>
            </a:r>
          </a:p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Беседа, сопровождающая приобретение нового опыта</a:t>
            </a:r>
            <a:r>
              <a:rPr lang="ru-RU" sz="2800" dirty="0" smtClean="0"/>
              <a:t> (цель: стимулировать и направлять внимание детей на более богатое и целесообразное накопление опыта).</a:t>
            </a:r>
          </a:p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Обобщающая беседа </a:t>
            </a:r>
            <a:r>
              <a:rPr lang="ru-RU" sz="2800" dirty="0" smtClean="0"/>
              <a:t>(цель: систематизировать, уточнить и расширить опыт детей, полученный в процессе их деятельности, наблюдений, экскурсий).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2568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63272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Виды вопросов: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496944" cy="5112568"/>
          </a:xfrm>
        </p:spPr>
        <p:txBody>
          <a:bodyPr>
            <a:noAutofit/>
          </a:bodyPr>
          <a:lstStyle/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Репродуктивные (вопросы, требующие простой констатации).</a:t>
            </a:r>
          </a:p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Поисковые (раскрывающие связи между предметами и явлениями).</a:t>
            </a:r>
          </a:p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Основные и вспомогательные (Стержень беседы. Важнейшее требование к ним — логическая связь друг с другом и последовательность в постановке)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6958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772400" cy="5687144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800" dirty="0" smtClean="0"/>
              <a:t>В зависимости от полноты и степени самостоятельности ответов детей можно использовать </a:t>
            </a:r>
            <a:r>
              <a:rPr lang="ru-RU" sz="4800" b="1" dirty="0" smtClean="0"/>
              <a:t>наводящие</a:t>
            </a:r>
            <a:r>
              <a:rPr lang="ru-RU" sz="4800" i="1" dirty="0" smtClean="0"/>
              <a:t> </a:t>
            </a:r>
            <a:r>
              <a:rPr lang="ru-RU" sz="4800" dirty="0" smtClean="0"/>
              <a:t>и </a:t>
            </a:r>
            <a:r>
              <a:rPr lang="ru-RU" sz="4800" b="1" dirty="0" smtClean="0"/>
              <a:t>подсказывающие вопросы.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6127026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При проведении бесед важно использовать: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91264" cy="5040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600" dirty="0" smtClean="0"/>
              <a:t>— вопросы, наталкивающие на </a:t>
            </a:r>
            <a:r>
              <a:rPr lang="ru-RU" sz="3600" b="1" dirty="0" smtClean="0"/>
              <a:t>сравнение</a:t>
            </a:r>
            <a:r>
              <a:rPr lang="ru-RU" sz="3600" dirty="0" smtClean="0"/>
              <a:t>: контраст помогает ребенку лучше усвоить понятие</a:t>
            </a:r>
            <a:br>
              <a:rPr lang="ru-RU" sz="3600" dirty="0" smtClean="0"/>
            </a:br>
            <a:r>
              <a:rPr lang="ru-RU" sz="3600" dirty="0" smtClean="0"/>
              <a:t>— вопросы, побуждающие детей к самостоятельным </a:t>
            </a:r>
            <a:r>
              <a:rPr lang="ru-RU" sz="3600" b="1" dirty="0" smtClean="0"/>
              <a:t>выводам</a:t>
            </a:r>
            <a:r>
              <a:rPr lang="ru-RU" sz="3600" dirty="0" smtClean="0"/>
              <a:t>, обобщениям</a:t>
            </a:r>
            <a:br>
              <a:rPr lang="ru-RU" sz="3600" dirty="0" smtClean="0"/>
            </a:br>
            <a:r>
              <a:rPr lang="ru-RU" sz="3600" dirty="0" smtClean="0"/>
              <a:t>— вопросы, требующие </a:t>
            </a:r>
            <a:r>
              <a:rPr lang="ru-RU" sz="3600" b="1" dirty="0" smtClean="0"/>
              <a:t>обобщения</a:t>
            </a:r>
            <a:r>
              <a:rPr lang="ru-RU" sz="3600" dirty="0" smtClean="0"/>
              <a:t> в слове, т. е. употребления соответствующего понятия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468475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44016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Е. И. </a:t>
            </a:r>
            <a:r>
              <a:rPr lang="ru-RU" sz="2800" dirty="0" err="1" smtClean="0"/>
              <a:t>Радина</a:t>
            </a:r>
            <a:r>
              <a:rPr lang="ru-RU" sz="2800" dirty="0" smtClean="0"/>
              <a:t> и Э. П. Короткова сформулировали следующие требования к вопросам, которые задает воспитатель детям: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772400" cy="504056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3200" dirty="0" smtClean="0"/>
              <a:t>формулируя вопрос, педагог должен ясно представить себе, какой ответ он ждет от ребенка;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вопросы должны быть конкретными, четко сформулированными.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в вопросах не должно быть непонятных для детей слов.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не рекомендуется задавать вопросы, не способствующие развитию мысли. </a:t>
            </a:r>
          </a:p>
        </p:txBody>
      </p:sp>
    </p:spTree>
    <p:extLst>
      <p:ext uri="{BB962C8B-B14F-4D97-AF65-F5344CB8AC3E}">
        <p14:creationId xmlns:p14="http://schemas.microsoft.com/office/powerpoint/2010/main" val="9224147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54711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ru-RU" sz="3200" dirty="0" smtClean="0"/>
              <a:t>нельзя задавать вопросы в отрицательной форме («А вы не знаете, как называется?»), так как они провоцируют детей на отрицательный ответ; </a:t>
            </a:r>
          </a:p>
          <a:p>
            <a:pPr marL="514350" indent="-514350">
              <a:buAutoNum type="arabicParenR" startAt="5"/>
            </a:pPr>
            <a:r>
              <a:rPr lang="ru-RU" sz="3200" dirty="0" smtClean="0"/>
              <a:t>вопросы нужно формулировать в логической последовательности, не спеша, выделяя смысловые акценты при помощи логического ударения или паузы; </a:t>
            </a:r>
          </a:p>
          <a:p>
            <a:pPr marL="514350" indent="-514350">
              <a:buAutoNum type="arabicParenR" startAt="5"/>
            </a:pPr>
            <a:r>
              <a:rPr lang="ru-RU" sz="3200" dirty="0" smtClean="0"/>
              <a:t>количество вопросов не должно загружать, затягивать беседу.</a:t>
            </a:r>
          </a:p>
          <a:p>
            <a:pPr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37851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19256" cy="554312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000" dirty="0" smtClean="0"/>
              <a:t>Речь ребенка носит сначала ситуативный характер, но по мере того как в ходе развития изменяются содержание и функции речи, ребенок в процессе обучения овладевает формой связной контекстной речи. </a:t>
            </a:r>
            <a:endParaRPr lang="ru-RU" sz="4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301299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619268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Поначалу речь ребенка связана с ближайшей действительностью, она рождается из той ситуации, в которой он находится, и целиком связана с ней. Вместе с тем это разговорная речь, она направлена на собеседника и выражает просьбу, желание, вопрос, т.е. ситуативная форма соответствует основному содержанию и назначению.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5687144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400" dirty="0" smtClean="0"/>
              <a:t>Контекстной речью ребенок овладевает в процессе обучения. У него вырабатывается потребность в новых речевых средствах, в новых формах построения – это зависит от содержания речи и характера общения.</a:t>
            </a:r>
            <a:endParaRPr lang="ru-RU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2400" cy="11430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Факторы, влияющие на обучение связной речи: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286000"/>
            <a:ext cx="8280920" cy="33752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Социальная среда, которая обеспечивает ребенку речевое общение.</a:t>
            </a:r>
          </a:p>
          <a:p>
            <a:r>
              <a:rPr lang="ru-RU" sz="4000" dirty="0" smtClean="0"/>
              <a:t>Богатство речи окружающих.</a:t>
            </a:r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Диалогическая речь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221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400" dirty="0" smtClean="0"/>
              <a:t>В большей степени ситуативна и </a:t>
            </a:r>
            <a:r>
              <a:rPr lang="ru-RU" sz="4400" dirty="0" err="1" smtClean="0"/>
              <a:t>контекстна</a:t>
            </a:r>
            <a:r>
              <a:rPr lang="ru-RU" sz="4400" dirty="0" smtClean="0"/>
              <a:t>, поэтому она свернута и эллиптична (в ней многое подразумевается благодаря знанию ситуации обоими собеседниками). </a:t>
            </a:r>
            <a:endParaRPr lang="ru-RU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332656"/>
            <a:ext cx="7772400" cy="5687144"/>
          </a:xfrm>
        </p:spPr>
        <p:txBody>
          <a:bodyPr>
            <a:normAutofit/>
          </a:bodyPr>
          <a:lstStyle/>
          <a:p>
            <a:pPr marL="273050" indent="-1588">
              <a:buNone/>
            </a:pPr>
            <a:r>
              <a:rPr lang="ru-RU" sz="3600" dirty="0" smtClean="0"/>
              <a:t>Диалогическая речь непроизвольна, </a:t>
            </a:r>
            <a:r>
              <a:rPr lang="ru-RU" sz="3600" dirty="0" err="1" smtClean="0"/>
              <a:t>реактивна</a:t>
            </a:r>
            <a:r>
              <a:rPr lang="ru-RU" sz="3600" dirty="0" smtClean="0"/>
              <a:t>, мало организована. Огромную роль здесь играют клише и шаблоны, привычные реплики и привычные сочетания слов. Таким образом, диалогическая речь более элементарна, чем другие виды речи.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346</TotalTime>
  <Words>1473</Words>
  <Application>Microsoft Office PowerPoint</Application>
  <PresentationFormat>Экран (4:3)</PresentationFormat>
  <Paragraphs>118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Справедливость</vt:lpstr>
      <vt:lpstr>Теории и технологии развития речи детей раннего и дошкольного возраста ДОз-18-1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Факторы, влияющие на обучение связной речи:</vt:lpstr>
      <vt:lpstr>Диалогическая речь </vt:lpstr>
      <vt:lpstr>Презентация PowerPoint</vt:lpstr>
      <vt:lpstr>Монологическая речь-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Диалогическая речь - </vt:lpstr>
      <vt:lpstr>Вследствие сложности диалогической речи у детей дошкольного возраста выделяются неумения: </vt:lpstr>
      <vt:lpstr>Группы диалогических умений:</vt:lpstr>
      <vt:lpstr>Презентация PowerPoint</vt:lpstr>
      <vt:lpstr>Презентация PowerPoint</vt:lpstr>
      <vt:lpstr>С учетом психологии возраста детей, обучение диалогу должно охватывать два этапа: </vt:lpstr>
      <vt:lpstr>Динамика развития навыков диалогической речи детей по возрастным периодам:</vt:lpstr>
      <vt:lpstr>2. Навык запроса информации.</vt:lpstr>
      <vt:lpstr>3. Навык реплицирования.</vt:lpstr>
      <vt:lpstr>4. Навык составления диалога.</vt:lpstr>
      <vt:lpstr>Традиционные методы и приемы развития диалогической речи:</vt:lpstr>
      <vt:lpstr>Презентация PowerPoint</vt:lpstr>
      <vt:lpstr>Беседа как метод формирования диалогической речи</vt:lpstr>
      <vt:lpstr>Виды беседы</vt:lpstr>
      <vt:lpstr>Виды вопросов:</vt:lpstr>
      <vt:lpstr>Презентация PowerPoint</vt:lpstr>
      <vt:lpstr>При проведении бесед важно использовать: </vt:lpstr>
      <vt:lpstr>Е. И. Радина и Э. П. Короткова сформулировали следующие требования к вопросам, которые задает воспитатель детям: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развития  диалогической речи детей</dc:title>
  <dc:creator>Моторина Надежда Александровна</dc:creator>
  <cp:lastModifiedBy>Гейсер Надежда Сергеевна</cp:lastModifiedBy>
  <cp:revision>40</cp:revision>
  <dcterms:created xsi:type="dcterms:W3CDTF">2017-04-13T02:55:30Z</dcterms:created>
  <dcterms:modified xsi:type="dcterms:W3CDTF">2021-02-04T04:25:10Z</dcterms:modified>
</cp:coreProperties>
</file>