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256" r:id="rId2"/>
    <p:sldId id="266" r:id="rId3"/>
    <p:sldId id="267" r:id="rId4"/>
    <p:sldId id="268" r:id="rId5"/>
    <p:sldId id="269" r:id="rId6"/>
    <p:sldId id="25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  <p:sldId id="329" r:id="rId6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7525F-0D61-4DF2-9B97-64081497D285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CBEB0-D372-4109-A578-CA5631B5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861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DECF9-4D85-493A-BFE4-F723F7AA756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D160C11-11E9-4AB9-AB4D-57E2D313AC0F}" type="datetime1">
              <a:rPr lang="ru-RU" smtClean="0"/>
              <a:t>05.02.2021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539E-0BEB-44F0-B10B-D64D3A14A755}" type="datetime1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981-AB92-47C4-AC14-484E9A21E635}" type="datetime1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0FD1-71A2-45BF-8093-0A3221C8236E}" type="datetime1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1532-799A-4DA4-9AC3-39805864849E}" type="datetime1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3B5E-9C92-4BFE-BD27-733C53431036}" type="datetime1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8EB1E3-F541-463F-9FCD-233F8731C14F}" type="datetime1">
              <a:rPr lang="ru-RU" smtClean="0"/>
              <a:t>05.02.2021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59C760B-BB1C-45B4-B525-691B69976D8E}" type="datetime1">
              <a:rPr lang="ru-RU" smtClean="0"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13A8-CBCE-4484-B7D6-22B95B46DC3E}" type="datetime1">
              <a:rPr lang="ru-RU" smtClean="0"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3507F-1982-4EB5-9F1A-3F10094500AF}" type="datetime1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D31C-B791-4BA7-BCEE-5EEDA7CF13BE}" type="datetime1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FDDAF69-62B3-4D10-B1C4-E69D73B93362}" type="datetime1">
              <a:rPr lang="ru-RU" smtClean="0"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DEFA1D0-0062-4538-801F-33797797B5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458200" cy="24482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Дисциплина: Теории и технологии развития речи детей раннего и дошкольного возраста.</a:t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4000" dirty="0" smtClean="0"/>
              <a:t>Тема: «Теории и технологии развития монологической речи в ДОО»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</a:t>
            </a:r>
          </a:p>
          <a:p>
            <a:r>
              <a:rPr lang="ru-RU" dirty="0" smtClean="0"/>
              <a:t>ДОз-18-1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74089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Обучение дошкольников описательным рассказам — </a:t>
            </a:r>
            <a:r>
              <a:rPr lang="ru-RU" b="1" dirty="0"/>
              <a:t>это первая ступень в формировании навыков связной монологической речи</a:t>
            </a:r>
            <a:r>
              <a:rPr lang="ru-RU" b="1" dirty="0" smtClean="0"/>
              <a:t>.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dirty="0" smtClean="0"/>
              <a:t>Обучение </a:t>
            </a:r>
            <a:r>
              <a:rPr lang="ru-RU" dirty="0"/>
              <a:t>описанию оказывает разностороннее влияние на познавательное развитие детей и формирование их речемыслительной деятельности, способствует активизации зрительного, слухового и тактильного восприятия, памяти, воображения.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87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7353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Ошибки</a:t>
            </a:r>
            <a:r>
              <a:rPr lang="ru-RU" sz="3200" b="1" dirty="0">
                <a:solidFill>
                  <a:schemeClr val="tx1"/>
                </a:solidFill>
              </a:rPr>
              <a:t>, характерные для детей разного </a:t>
            </a:r>
            <a:r>
              <a:rPr lang="ru-RU" sz="3200" b="1" dirty="0" smtClean="0">
                <a:solidFill>
                  <a:schemeClr val="tx1"/>
                </a:solidFill>
              </a:rPr>
              <a:t>возраста при составлении описательных рассказов:</a:t>
            </a: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04864"/>
            <a:ext cx="8640960" cy="2448272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многие </a:t>
            </a:r>
            <a:r>
              <a:rPr lang="ru-RU" sz="3200" dirty="0"/>
              <a:t>высказывания детей непоследовательны, одна мысль вклинивается в другую, отсутствует определенный порядок описания признаков</a:t>
            </a:r>
            <a:r>
              <a:rPr lang="ru-RU" sz="3200" dirty="0" smtClean="0"/>
              <a:t>.</a:t>
            </a:r>
            <a:endParaRPr lang="ru-RU" sz="3200" dirty="0"/>
          </a:p>
          <a:p>
            <a:r>
              <a:rPr lang="ru-RU" sz="3200" dirty="0" smtClean="0"/>
              <a:t>дети не знают, как начать и как закончить описание. Большинство высказываний не имеют завершающего предложения;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879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описаниях детей нет яркого, четкого образа предмета, они не умеют передавать взаимодействие этого предмета с окружающей средой, вычленять его существенные признаки</a:t>
            </a:r>
          </a:p>
          <a:p>
            <a:r>
              <a:rPr lang="ru-RU" dirty="0" smtClean="0"/>
              <a:t>дети могут составить рассказ, не назвав его объект.</a:t>
            </a:r>
          </a:p>
          <a:p>
            <a:r>
              <a:rPr lang="ru-RU" dirty="0" smtClean="0"/>
              <a:t>в рассказах детей преобладают простые предложения, иногда с однородными членами. Много пауз, повторов, слов «здесь», «там», «тут», «такой».</a:t>
            </a:r>
          </a:p>
          <a:p>
            <a:pPr marL="0" indent="0">
              <a:buNone/>
            </a:pPr>
            <a:r>
              <a:rPr lang="ru-RU" dirty="0" smtClean="0"/>
              <a:t>Недочеты детских описаний чаще всего связаны с тем, что дошкольники не умеют рассматривать то, о чем говорят, и выделять детали и части, из характеристики которых складывается общая картина, не умеют вычленять существенные признаки.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Недочеты детских описаний чаще всего связаны с тем, что дошкольники не умеют рассматривать то, о чем говорят, и выделять детали и части, из характеристики которых складывается общая картина, не умеют вычленять существенные признаки.</a:t>
            </a:r>
          </a:p>
          <a:p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962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/>
              <a:t>Учитывая специфику описания как типа монологической речи и особенности детских описательных рассказов, исследователи определили </a:t>
            </a:r>
            <a:r>
              <a:rPr lang="ru-RU" sz="3200" b="1" dirty="0"/>
              <a:t>круг знаний и умений</a:t>
            </a:r>
            <a:r>
              <a:rPr lang="ru-RU" sz="3200" dirty="0"/>
              <a:t>, которыми должны овладеть </a:t>
            </a:r>
            <a:r>
              <a:rPr lang="ru-RU" sz="3200" dirty="0" smtClean="0"/>
              <a:t>дети. К </a:t>
            </a:r>
            <a:r>
              <a:rPr lang="ru-RU" sz="3200" dirty="0"/>
              <a:t>ним относятся</a:t>
            </a:r>
            <a:r>
              <a:rPr lang="ru-RU" sz="3200" dirty="0" smtClean="0"/>
              <a:t>:</a:t>
            </a:r>
            <a:endParaRPr lang="ru-RU" sz="3200" dirty="0"/>
          </a:p>
          <a:p>
            <a:pPr algn="ctr"/>
            <a:r>
              <a:rPr lang="ru-RU" sz="3200" dirty="0" smtClean="0"/>
              <a:t> </a:t>
            </a:r>
            <a:r>
              <a:rPr lang="ru-RU" sz="3200" dirty="0"/>
              <a:t>умение видеть красоту и неповторимость каждого предмета (явления</a:t>
            </a:r>
            <a:r>
              <a:rPr lang="ru-RU" sz="3200" dirty="0" smtClean="0"/>
              <a:t>);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22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80983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умение выделять в предметах существенные, характерные признаки, соединять, группировать признаки, адекватно обозначая их словами;</a:t>
            </a:r>
          </a:p>
          <a:p>
            <a:r>
              <a:rPr lang="ru-RU" dirty="0" smtClean="0"/>
              <a:t> умение соотносить свое описание с рассматриваемым объектом;</a:t>
            </a:r>
          </a:p>
          <a:p>
            <a:r>
              <a:rPr lang="ru-RU" dirty="0" smtClean="0"/>
              <a:t> знание структуры описательного рассказа, умение следовать ей, пользуясь разными видами последовательности;</a:t>
            </a:r>
          </a:p>
          <a:p>
            <a:r>
              <a:rPr lang="ru-RU" dirty="0" smtClean="0"/>
              <a:t> умение высказываться о признаках предложениями разной синтаксической конструкции;</a:t>
            </a:r>
          </a:p>
          <a:p>
            <a:r>
              <a:rPr lang="ru-RU" dirty="0" smtClean="0"/>
              <a:t> умение использовать различные связи между предложениями;</a:t>
            </a:r>
          </a:p>
          <a:p>
            <a:r>
              <a:rPr lang="ru-RU" dirty="0" smtClean="0"/>
              <a:t> умение пользоваться разнообразными средствами выразительности;</a:t>
            </a:r>
          </a:p>
          <a:p>
            <a:r>
              <a:rPr lang="ru-RU" dirty="0" smtClean="0"/>
              <a:t> умение давать подробное, развернутое, и сжатое, краткое, описание;</a:t>
            </a:r>
          </a:p>
          <a:p>
            <a:r>
              <a:rPr lang="ru-RU" dirty="0" smtClean="0"/>
              <a:t> умение включать описание в другие виды высказываний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i="1" u="sng" dirty="0"/>
              <a:t>В детских садах дошкольников учат следующим видам описательных рассказов</a:t>
            </a:r>
            <a:r>
              <a:rPr lang="ru-RU" sz="4000" i="1" u="sng" dirty="0" smtClean="0"/>
              <a:t>:</a:t>
            </a:r>
            <a:endParaRPr lang="ru-RU" sz="4000" i="1" u="sng" dirty="0"/>
          </a:p>
          <a:p>
            <a:r>
              <a:rPr lang="ru-RU" sz="4000" dirty="0" smtClean="0"/>
              <a:t> </a:t>
            </a:r>
            <a:r>
              <a:rPr lang="ru-RU" sz="4000" dirty="0"/>
              <a:t>описанию игрушек и натуральных предметов</a:t>
            </a:r>
            <a:r>
              <a:rPr lang="ru-RU" sz="4000" dirty="0" smtClean="0"/>
              <a:t>;</a:t>
            </a:r>
            <a:endParaRPr lang="ru-RU" sz="4000" dirty="0"/>
          </a:p>
          <a:p>
            <a:r>
              <a:rPr lang="ru-RU" sz="4000" dirty="0"/>
              <a:t> </a:t>
            </a:r>
            <a:r>
              <a:rPr lang="ru-RU" sz="4000" dirty="0" smtClean="0"/>
              <a:t>описанию </a:t>
            </a:r>
            <a:r>
              <a:rPr lang="ru-RU" sz="4000" dirty="0"/>
              <a:t>картин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Обучение детей каждому виду описания имеет свои особенности.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7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009632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Повествование - это тип речи, выражающей сообщение о развивающихся действиях и состояниях, которые происходят в разное время, но связаны между собою, зависимы друг от друга </a:t>
            </a:r>
            <a:endParaRPr lang="ru-RU" sz="4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Autofit/>
          </a:bodyPr>
          <a:lstStyle/>
          <a:p>
            <a:r>
              <a:rPr lang="ru-RU" sz="3200" dirty="0"/>
              <a:t>В лингвистике повествование рассматривается как текст, в котором на первый план выдвигается порядок протекания действий (процессов</a:t>
            </a:r>
            <a:r>
              <a:rPr lang="ru-RU" sz="3200" dirty="0" smtClean="0"/>
              <a:t>, явлений </a:t>
            </a:r>
            <a:r>
              <a:rPr lang="ru-RU" sz="3200" dirty="0"/>
              <a:t>ит. д.). Каждое предложение его обычно выражает какой – либо этап, стадию в развитии действия, в движении сюжета к развязке. Повествование представляет собой ответы на </a:t>
            </a:r>
            <a:r>
              <a:rPr lang="ru-RU" sz="3200" u="sng" dirty="0"/>
              <a:t>вопросы</a:t>
            </a:r>
            <a:r>
              <a:rPr lang="ru-RU" sz="3200" dirty="0"/>
              <a:t>: что? Где? Как? Когда?</a:t>
            </a:r>
          </a:p>
          <a:p>
            <a:endParaRPr lang="ru-RU" sz="3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Признаки повествования: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динамичность, </a:t>
            </a:r>
            <a:r>
              <a:rPr lang="ru-RU" sz="3600" dirty="0"/>
              <a:t>которая передается семантикой </a:t>
            </a:r>
            <a:r>
              <a:rPr lang="ru-RU" sz="3600" dirty="0" smtClean="0"/>
              <a:t>глаголов</a:t>
            </a:r>
            <a:r>
              <a:rPr lang="ru-RU" sz="3600" dirty="0"/>
              <a:t>;</a:t>
            </a:r>
            <a:endParaRPr lang="ru-RU" sz="3600" dirty="0" smtClean="0"/>
          </a:p>
          <a:p>
            <a:r>
              <a:rPr lang="ru-RU" sz="3600" dirty="0" smtClean="0"/>
              <a:t>видовременные формы глаголов</a:t>
            </a:r>
            <a:r>
              <a:rPr lang="ru-RU" sz="3600" dirty="0"/>
              <a:t> </a:t>
            </a:r>
            <a:r>
              <a:rPr lang="ru-RU" sz="3600" i="1" dirty="0"/>
              <a:t>(настоящее, прошедшее, будущее время, совершенный и несовершенный вид)</a:t>
            </a:r>
            <a:r>
              <a:rPr lang="ru-RU" sz="3600" dirty="0"/>
              <a:t> со значением мгновенности, стремительности (</a:t>
            </a:r>
            <a:r>
              <a:rPr lang="ru-RU" sz="3600" i="1" dirty="0"/>
              <a:t>«вдруг</a:t>
            </a:r>
            <a:r>
              <a:rPr lang="ru-RU" sz="3600" i="1" dirty="0" smtClean="0"/>
              <a:t>»</a:t>
            </a:r>
            <a:r>
              <a:rPr lang="ru-RU" sz="3600" dirty="0" smtClean="0"/>
              <a:t>, </a:t>
            </a:r>
            <a:r>
              <a:rPr lang="ru-RU" sz="3600" i="1" dirty="0" smtClean="0"/>
              <a:t>«</a:t>
            </a:r>
            <a:r>
              <a:rPr lang="ru-RU" sz="3600" i="1" dirty="0"/>
              <a:t>неожиданно»</a:t>
            </a:r>
            <a:r>
              <a:rPr lang="ru-RU" sz="3600" dirty="0"/>
              <a:t> и пр</a:t>
            </a:r>
            <a:r>
              <a:rPr lang="ru-RU" sz="3600" dirty="0" smtClean="0"/>
              <a:t>.;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Монологическая речь-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507288" cy="5040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000" dirty="0" smtClean="0"/>
              <a:t>это развернутый вид речи. Эта речь в большей степени произвольна: говорящий имеет намерение выразить содержание и должен выбрать для этого содержания адекватную языковую форму и построить на его основе высказывание. 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наличие обстоятельственных слов со значением временной последовательности («потом, </a:t>
            </a:r>
            <a:r>
              <a:rPr lang="ru-RU" sz="3600" i="1" dirty="0" smtClean="0"/>
              <a:t>«затем»</a:t>
            </a:r>
            <a:r>
              <a:rPr lang="ru-RU" sz="3600" dirty="0" smtClean="0"/>
              <a:t>, </a:t>
            </a:r>
            <a:r>
              <a:rPr lang="ru-RU" sz="3600" i="1" dirty="0" smtClean="0"/>
              <a:t>«после этого»</a:t>
            </a:r>
            <a:r>
              <a:rPr lang="ru-RU" sz="3600" dirty="0" smtClean="0"/>
              <a:t> и др.;</a:t>
            </a:r>
          </a:p>
          <a:p>
            <a:r>
              <a:rPr lang="ru-RU" sz="3600" dirty="0" smtClean="0"/>
              <a:t>союзы со значением чередования и др.;</a:t>
            </a:r>
          </a:p>
          <a:p>
            <a:r>
              <a:rPr lang="ru-RU" sz="3600" dirty="0" smtClean="0"/>
              <a:t>наличие сюжета и действующих персонажей.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57064"/>
          </a:xfrm>
        </p:spPr>
        <p:txBody>
          <a:bodyPr>
            <a:noAutofit/>
          </a:bodyPr>
          <a:lstStyle/>
          <a:p>
            <a:r>
              <a:rPr lang="ru-RU" dirty="0" smtClean="0"/>
              <a:t>Повествование отличается также </a:t>
            </a:r>
            <a:r>
              <a:rPr lang="ru-RU" u="sng" dirty="0" smtClean="0"/>
              <a:t>структурой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132856"/>
            <a:ext cx="8363272" cy="4441680"/>
          </a:xfrm>
        </p:spPr>
        <p:txBody>
          <a:bodyPr>
            <a:noAutofit/>
          </a:bodyPr>
          <a:lstStyle/>
          <a:p>
            <a:r>
              <a:rPr lang="ru-RU" sz="3200" dirty="0" smtClean="0"/>
              <a:t>текст </a:t>
            </a:r>
            <a:r>
              <a:rPr lang="ru-RU" sz="3200" dirty="0"/>
              <a:t>начинается с экспозиции, которая знакомит со временем и местом события </a:t>
            </a:r>
            <a:r>
              <a:rPr lang="ru-RU" sz="3200" i="1" dirty="0"/>
              <a:t>(действия)</a:t>
            </a:r>
            <a:r>
              <a:rPr lang="ru-RU" sz="3200" dirty="0"/>
              <a:t>. Затем следует </a:t>
            </a:r>
            <a:r>
              <a:rPr lang="ru-RU" sz="3200" b="1" dirty="0"/>
              <a:t>завязка</a:t>
            </a:r>
            <a:r>
              <a:rPr lang="ru-RU" sz="3200" dirty="0"/>
              <a:t> </a:t>
            </a:r>
            <a:r>
              <a:rPr lang="ru-RU" sz="3200" i="1" dirty="0"/>
              <a:t>(начало действия или причина события)</a:t>
            </a:r>
            <a:r>
              <a:rPr lang="ru-RU" sz="3200" dirty="0"/>
              <a:t>. После этого повествование </a:t>
            </a:r>
            <a:r>
              <a:rPr lang="ru-RU" sz="3200" dirty="0" smtClean="0"/>
              <a:t>продолжается</a:t>
            </a:r>
            <a:r>
              <a:rPr lang="ru-RU" sz="3200" b="1" dirty="0" smtClean="0"/>
              <a:t> развитием </a:t>
            </a:r>
            <a:r>
              <a:rPr lang="ru-RU" sz="3200" b="1" dirty="0"/>
              <a:t>события</a:t>
            </a:r>
            <a:r>
              <a:rPr lang="ru-RU" sz="3200" dirty="0"/>
              <a:t> и </a:t>
            </a:r>
            <a:r>
              <a:rPr lang="ru-RU" sz="3200" b="1" dirty="0"/>
              <a:t>кульминацией</a:t>
            </a:r>
            <a:r>
              <a:rPr lang="ru-RU" sz="3200" dirty="0"/>
              <a:t>, которая разрешается </a:t>
            </a:r>
            <a:r>
              <a:rPr lang="ru-RU" sz="3200" b="1" dirty="0"/>
              <a:t>развязкой</a:t>
            </a:r>
            <a:r>
              <a:rPr lang="ru-RU" sz="3200" dirty="0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ru-RU" sz="3200" dirty="0"/>
              <a:t>Структура повествования характеризуется большей жесткостью, так как перестановка компонентов ограничена фактором </a:t>
            </a:r>
            <a:r>
              <a:rPr lang="ru-RU" sz="3200" dirty="0" smtClean="0"/>
              <a:t>временной последовательности</a:t>
            </a:r>
            <a:r>
              <a:rPr lang="ru-RU" sz="3200" dirty="0"/>
              <a:t>, нарушение которой может привести к искажению сюжета.</a:t>
            </a:r>
          </a:p>
          <a:p>
            <a:r>
              <a:rPr lang="ru-RU" sz="3200" dirty="0"/>
              <a:t>Для повествовательных рассказов также характерна цепная связь между </a:t>
            </a:r>
            <a:r>
              <a:rPr lang="ru-RU" sz="3200" b="1" dirty="0"/>
              <a:t>предложениями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/>
          </a:bodyPr>
          <a:lstStyle/>
          <a:p>
            <a:r>
              <a:rPr lang="ru-RU" sz="3600" dirty="0"/>
              <a:t>Особенностью повествовательного рассказа для детей дошкольного </a:t>
            </a:r>
            <a:r>
              <a:rPr lang="ru-RU" sz="3600" dirty="0" smtClean="0"/>
              <a:t>возраста является </a:t>
            </a:r>
            <a:r>
              <a:rPr lang="ru-RU" sz="3600" dirty="0"/>
              <a:t>то, что повествование – это такой тип речи, который в силу возрастной активности, деятельностного характера дошкольников привлекает их больше других и чаще создается ими в речевой практике. </a:t>
            </a:r>
          </a:p>
          <a:p>
            <a:endParaRPr lang="ru-RU" sz="3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Повествовательные рассказы детей характеризуются </a:t>
            </a:r>
            <a:r>
              <a:rPr lang="ru-RU" u="sng" dirty="0" smtClean="0"/>
              <a:t>следующим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435280" cy="504056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затруднения в</a:t>
            </a:r>
            <a:r>
              <a:rPr lang="ru-RU" sz="3200" dirty="0"/>
              <a:t> определении главной темы повествовательного </a:t>
            </a:r>
            <a:r>
              <a:rPr lang="ru-RU" sz="3200" dirty="0" smtClean="0"/>
              <a:t>рассказа;</a:t>
            </a:r>
            <a:endParaRPr lang="ru-RU" sz="3200" dirty="0"/>
          </a:p>
          <a:p>
            <a:r>
              <a:rPr lang="ru-RU" sz="3200" dirty="0" smtClean="0"/>
              <a:t>повествование не имеет </a:t>
            </a:r>
            <a:r>
              <a:rPr lang="ru-RU" sz="3200" dirty="0"/>
              <a:t>четкой </a:t>
            </a:r>
            <a:r>
              <a:rPr lang="ru-RU" sz="3200" u="sng" dirty="0" smtClean="0"/>
              <a:t>структуры</a:t>
            </a:r>
            <a:r>
              <a:rPr lang="ru-RU" sz="3200" dirty="0"/>
              <a:t> </a:t>
            </a:r>
            <a:r>
              <a:rPr lang="ru-RU" sz="3200" dirty="0" smtClean="0"/>
              <a:t>(пропускается </a:t>
            </a:r>
            <a:r>
              <a:rPr lang="ru-RU" sz="3200" dirty="0"/>
              <a:t>какая –то структурная </a:t>
            </a:r>
            <a:r>
              <a:rPr lang="ru-RU" sz="3200" dirty="0" smtClean="0"/>
              <a:t>часть);</a:t>
            </a:r>
          </a:p>
          <a:p>
            <a:r>
              <a:rPr lang="ru-RU" sz="3200" dirty="0" smtClean="0"/>
              <a:t>нет </a:t>
            </a:r>
            <a:r>
              <a:rPr lang="ru-RU" sz="3200" dirty="0"/>
              <a:t>достаточно полной и четкой характеристики героев, редко встречаются описание природы, прямая речь</a:t>
            </a:r>
            <a:r>
              <a:rPr lang="ru-RU" sz="3200" dirty="0" smtClean="0"/>
              <a:t>;</a:t>
            </a:r>
            <a:endParaRPr lang="ru-RU" sz="3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784976" cy="5904656"/>
          </a:xfrm>
        </p:spPr>
        <p:txBody>
          <a:bodyPr>
            <a:noAutofit/>
          </a:bodyPr>
          <a:lstStyle/>
          <a:p>
            <a:r>
              <a:rPr lang="ru-RU" sz="3000" dirty="0" smtClean="0"/>
              <a:t>использование назывных и бессоюзных предложений, инверсии, синонимов, антонимов, эпитетов. Сравнения и метафоры встречаются в единичных случаях;</a:t>
            </a:r>
          </a:p>
          <a:p>
            <a:r>
              <a:rPr lang="ru-RU" sz="3000" dirty="0" smtClean="0"/>
              <a:t>большое количество пауз; частое использование повторов какого – либо из членов предложения, а также союзов, местоимений, обстоятельств времени;</a:t>
            </a:r>
          </a:p>
          <a:p>
            <a:r>
              <a:rPr lang="ru-RU" sz="3000" dirty="0" smtClean="0"/>
              <a:t>однообразные, однотипные по структуре предложения;</a:t>
            </a:r>
          </a:p>
          <a:p>
            <a:r>
              <a:rPr lang="ru-RU" sz="3000" dirty="0" smtClean="0"/>
              <a:t>рассказы схематичны, они не передают динамики, настроения.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44016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/>
              <a:t>Круг знаний</a:t>
            </a:r>
            <a:r>
              <a:rPr lang="ru-RU" sz="2800" dirty="0" smtClean="0"/>
              <a:t>, умений и навыков, которыми должны овладеть дети в дошкольных учреждениях. </a:t>
            </a:r>
            <a:r>
              <a:rPr lang="ru-RU" sz="2800" b="1" dirty="0" smtClean="0"/>
              <a:t>К ним </a:t>
            </a:r>
            <a:r>
              <a:rPr lang="ru-RU" sz="2800" b="1" u="sng" dirty="0" smtClean="0"/>
              <a:t>относятся</a:t>
            </a:r>
            <a:r>
              <a:rPr lang="ru-RU" sz="2800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712968" cy="4464496"/>
          </a:xfrm>
        </p:spPr>
        <p:txBody>
          <a:bodyPr>
            <a:noAutofit/>
          </a:bodyPr>
          <a:lstStyle/>
          <a:p>
            <a:r>
              <a:rPr lang="ru-RU" dirty="0" smtClean="0"/>
              <a:t>умение</a:t>
            </a:r>
            <a:r>
              <a:rPr lang="ru-RU" dirty="0"/>
              <a:t> определять тему рассказа, давать заголовок;</a:t>
            </a:r>
          </a:p>
          <a:p>
            <a:r>
              <a:rPr lang="ru-RU" dirty="0" smtClean="0"/>
              <a:t>знание </a:t>
            </a:r>
            <a:r>
              <a:rPr lang="ru-RU" dirty="0"/>
              <a:t>структуры рассказа и умение следовать ей;</a:t>
            </a:r>
          </a:p>
          <a:p>
            <a:r>
              <a:rPr lang="ru-RU" dirty="0" smtClean="0"/>
              <a:t>владение </a:t>
            </a:r>
            <a:r>
              <a:rPr lang="ru-RU" dirty="0"/>
              <a:t>разными способами зачинов рассказов;</a:t>
            </a:r>
          </a:p>
          <a:p>
            <a:r>
              <a:rPr lang="ru-RU" dirty="0" smtClean="0"/>
              <a:t>соблюдение </a:t>
            </a:r>
            <a:r>
              <a:rPr lang="ru-RU" dirty="0"/>
              <a:t>последовательности в переходе от одной мысли к другой, умение логически завершать рассказ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325112"/>
          </a:xfrm>
        </p:spPr>
        <p:txBody>
          <a:bodyPr/>
          <a:lstStyle/>
          <a:p>
            <a:r>
              <a:rPr lang="ru-RU" dirty="0" smtClean="0"/>
              <a:t>умение пользоваться разными типами связей между предложениями;</a:t>
            </a:r>
          </a:p>
          <a:p>
            <a:r>
              <a:rPr lang="ru-RU" dirty="0" smtClean="0"/>
              <a:t>владение разнообразными средствами выразительности, умение точно подбирать слова по смыслу;</a:t>
            </a:r>
          </a:p>
          <a:p>
            <a:r>
              <a:rPr lang="ru-RU" dirty="0" smtClean="0"/>
              <a:t>использование различных синтаксических конструкций предложений;</a:t>
            </a:r>
          </a:p>
          <a:p>
            <a:r>
              <a:rPr lang="ru-RU" dirty="0" smtClean="0"/>
              <a:t>Умение вставлять в рассказ описание, рассуждение.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661120"/>
          </a:xfrm>
        </p:spPr>
        <p:txBody>
          <a:bodyPr>
            <a:normAutofit/>
          </a:bodyPr>
          <a:lstStyle/>
          <a:p>
            <a:r>
              <a:rPr lang="ru-RU" sz="3100" dirty="0" smtClean="0"/>
              <a:t>Для установления связи содержания с заглавием Н. Г. </a:t>
            </a:r>
            <a:r>
              <a:rPr lang="ru-RU" sz="3100" dirty="0" err="1" smtClean="0"/>
              <a:t>Смольникова</a:t>
            </a:r>
            <a:r>
              <a:rPr lang="ru-RU" sz="3100" dirty="0" smtClean="0"/>
              <a:t> предлагает разнообразные задания: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653136"/>
          </a:xfrm>
        </p:spPr>
        <p:txBody>
          <a:bodyPr>
            <a:noAutofit/>
          </a:bodyPr>
          <a:lstStyle/>
          <a:p>
            <a:r>
              <a:rPr lang="ru-RU" sz="2400" dirty="0" smtClean="0"/>
              <a:t>сравнение </a:t>
            </a:r>
            <a:r>
              <a:rPr lang="ru-RU" sz="2400" dirty="0"/>
              <a:t>художественных произведений: </a:t>
            </a:r>
            <a:r>
              <a:rPr lang="ru-RU" sz="2400" dirty="0" err="1"/>
              <a:t>разнотемных</a:t>
            </a:r>
            <a:r>
              <a:rPr lang="ru-RU" sz="2400" dirty="0"/>
              <a:t> (</a:t>
            </a:r>
            <a:r>
              <a:rPr lang="ru-RU" sz="2400" dirty="0" smtClean="0"/>
              <a:t>стихотворений </a:t>
            </a:r>
            <a:r>
              <a:rPr lang="ru-RU" sz="2400" dirty="0"/>
              <a:t>И.Сурикова «Зима» и «Лето») и </a:t>
            </a:r>
            <a:r>
              <a:rPr lang="ru-RU" sz="2400" dirty="0" err="1"/>
              <a:t>однотемных</a:t>
            </a:r>
            <a:r>
              <a:rPr lang="ru-RU" sz="2400" dirty="0"/>
              <a:t> (</a:t>
            </a:r>
            <a:r>
              <a:rPr lang="ru-RU" sz="2400" dirty="0" smtClean="0"/>
              <a:t>стихотворений </a:t>
            </a:r>
            <a:r>
              <a:rPr lang="ru-RU" sz="2400" dirty="0"/>
              <a:t>С. Есенина и Е. Благининой «Черемуха»).</a:t>
            </a:r>
          </a:p>
          <a:p>
            <a:pPr indent="12700">
              <a:buNone/>
            </a:pPr>
            <a:r>
              <a:rPr lang="ru-RU" sz="2400" dirty="0" smtClean="0"/>
              <a:t>После </a:t>
            </a:r>
            <a:r>
              <a:rPr lang="ru-RU" sz="2400" dirty="0"/>
              <a:t>чтения произведений и определения их тем внимание детей обращается на то, что один и тот же писатель может писать на различные темы, а разные авторы могут писать на одну и ту же тему, по-разному ее раскрывая;</a:t>
            </a:r>
          </a:p>
          <a:p>
            <a:r>
              <a:rPr lang="ru-RU" sz="2400" dirty="0" smtClean="0"/>
              <a:t>рисование </a:t>
            </a:r>
            <a:r>
              <a:rPr lang="ru-RU" sz="2400" dirty="0"/>
              <a:t>на предложенную тему. При анализе рисунков </a:t>
            </a:r>
            <a:r>
              <a:rPr lang="ru-RU" sz="2400" dirty="0" smtClean="0"/>
              <a:t>подчеркивается</a:t>
            </a:r>
            <a:r>
              <a:rPr lang="ru-RU" sz="2400" dirty="0"/>
              <a:t>, что их много, все они разные, но на одну тему</a:t>
            </a:r>
            <a:r>
              <a:rPr lang="ru-RU" sz="2400" dirty="0" smtClean="0"/>
              <a:t>;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определение темы по обложке, иллюстрациям книги;</a:t>
            </a:r>
          </a:p>
          <a:p>
            <a:r>
              <a:rPr lang="ru-RU" sz="3600" dirty="0" smtClean="0"/>
              <a:t>придумывание собственных заголовков к текстам, картинам, рисункам; </a:t>
            </a:r>
          </a:p>
          <a:p>
            <a:r>
              <a:rPr lang="ru-RU" sz="3600" dirty="0" smtClean="0"/>
              <a:t>выбор наиболее подходящего названия из нескольких вариантов, предложенных воспитателем.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836712"/>
            <a:ext cx="8147248" cy="5183088"/>
          </a:xfrm>
        </p:spPr>
        <p:txBody>
          <a:bodyPr>
            <a:noAutofit/>
          </a:bodyPr>
          <a:lstStyle/>
          <a:p>
            <a:pPr marL="273050" indent="-1588">
              <a:buNone/>
            </a:pPr>
            <a:r>
              <a:rPr lang="ru-RU" sz="4400" dirty="0" smtClean="0"/>
              <a:t>Монологическая речь – это организованный вид речи. Говорящий программирует не только каждое отдельное высказывание, но и всю свою речь, весь монолог как целое.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r>
              <a:rPr lang="ru-RU" sz="3600" dirty="0"/>
              <a:t>Следующим этапом в обучении является </a:t>
            </a:r>
            <a:r>
              <a:rPr lang="ru-RU" sz="3600" b="1" i="1" dirty="0"/>
              <a:t>формирование умения строить высказывание в определенной композиционной форме.</a:t>
            </a:r>
            <a:endParaRPr lang="ru-RU" sz="3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296144"/>
          </a:xfrm>
        </p:spPr>
        <p:txBody>
          <a:bodyPr>
            <a:noAutofit/>
          </a:bodyPr>
          <a:lstStyle/>
          <a:p>
            <a:r>
              <a:rPr lang="ru-RU" sz="3200" dirty="0" smtClean="0"/>
              <a:t>Знакомство детей со структурными компонентами рассказа можно осуществлять по следующей схеме: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20480"/>
          </a:xfrm>
        </p:spPr>
        <p:txBody>
          <a:bodyPr>
            <a:normAutofit/>
          </a:bodyPr>
          <a:lstStyle/>
          <a:p>
            <a:pPr marL="0" indent="342900">
              <a:buNone/>
            </a:pPr>
            <a:r>
              <a:rPr lang="ru-RU" dirty="0" smtClean="0"/>
              <a:t>1</a:t>
            </a:r>
            <a:r>
              <a:rPr lang="ru-RU" dirty="0"/>
              <a:t>) чтение рассказа без заголовка и начала (середины, конца);</a:t>
            </a:r>
          </a:p>
          <a:p>
            <a:pPr marL="0" indent="342900">
              <a:buNone/>
            </a:pPr>
            <a:r>
              <a:rPr lang="ru-RU" dirty="0"/>
              <a:t>2) вопросы к детям: «Какой части недостает?»; «Как вы об этом узнали?»;</a:t>
            </a:r>
          </a:p>
          <a:p>
            <a:pPr marL="0" indent="342900">
              <a:buNone/>
            </a:pPr>
            <a:r>
              <a:rPr lang="ru-RU" dirty="0"/>
              <a:t>3) придумывание детьми пропущенной части рассказа;</a:t>
            </a:r>
          </a:p>
          <a:p>
            <a:pPr marL="0" indent="342900">
              <a:buNone/>
            </a:pPr>
            <a:r>
              <a:rPr lang="ru-RU" dirty="0"/>
              <a:t>4) </a:t>
            </a:r>
            <a:r>
              <a:rPr lang="ru-RU" dirty="0" err="1"/>
              <a:t>озаглавливание</a:t>
            </a:r>
            <a:r>
              <a:rPr lang="ru-RU" dirty="0"/>
              <a:t> рассказа;</a:t>
            </a:r>
          </a:p>
          <a:p>
            <a:pPr marL="0" indent="342900">
              <a:buNone/>
            </a:pPr>
            <a:r>
              <a:rPr lang="ru-RU" dirty="0"/>
              <a:t>5) чтение авторского текста.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r>
              <a:rPr lang="ru-RU" sz="4000" dirty="0"/>
              <a:t>Обучение построению повествовательного рассказа </a:t>
            </a:r>
            <a:r>
              <a:rPr lang="ru-RU" sz="4000" dirty="0" smtClean="0"/>
              <a:t>продолжается </a:t>
            </a:r>
            <a:r>
              <a:rPr lang="ru-RU" sz="4000" dirty="0"/>
              <a:t>по серии сюжетных картин.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9125" y="1314440"/>
            <a:ext cx="78962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3600" b="0" i="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</a:t>
            </a:r>
            <a:r>
              <a:rPr lang="ru-RU" sz="3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такой тип речи, который характеризуется особыми логическими отношениями между входящими в его состав суждениями, образующими умозаключение; рассуждение – это логическое изложение  материала в форме доказательства.</a:t>
            </a:r>
          </a:p>
          <a:p>
            <a:pPr algn="just"/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1954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908721"/>
            <a:ext cx="79525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2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Рассуждение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модель монологического сообщения с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обобщенным причинно-следственным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значением, опирающимся на полное или сокращенное умозаключение.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ведется с целью достижения вывода.</a:t>
            </a:r>
          </a:p>
          <a:p>
            <a:pPr lvl="0" indent="342900" algn="just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рассуждении содержится объяснение какого-либо факта, аргументируется определенная точка зрения, раскрывающая причинно-следственные связи и отношения.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9393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01084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Рассуждение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наиболее сложным типом монологической речи и характеризуется использованием достаточно сложных языковых средств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Основой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является логическое мышление, отражающее многообразные связи и отношения реального мира. </a:t>
            </a:r>
          </a:p>
          <a:p>
            <a:pPr lvl="0" indent="342900" algn="just"/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814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56357"/>
            <a:ext cx="82867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2A27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Уже в 4 года 4 мес. у некоторых детей наблюдается понимание причин и следствия явлений. Развитие понимания причинности связано с наблюдением конкретных ситуаций, объяснением содержания картинок. В старшем дошкольном возрасте дети пользуются простейшими речевыми формами рассуждений, главным образом в виде сложноподчиненного предложения с придаточным причины с союзом потому что. </a:t>
            </a:r>
          </a:p>
          <a:p>
            <a:endParaRPr lang="ru-RU" sz="32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5419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3450" y="1125835"/>
            <a:ext cx="76390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рассуждении обязательны две смысловые части:</a:t>
            </a: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первая - то, что объясняется или доказывается;</a:t>
            </a: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вторая - само объяснение или доказательство.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7868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800" y="2060849"/>
            <a:ext cx="65151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тезис (обычно начальное предложение); </a:t>
            </a:r>
          </a:p>
          <a:p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доказательства выдвинутого тезиса;  </a:t>
            </a:r>
          </a:p>
          <a:p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вывод - заключение.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836712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рассуждения: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327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4850" y="1104038"/>
            <a:ext cx="8305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Тезис должен быть доказуемым и чётко сформированным.</a:t>
            </a:r>
          </a:p>
          <a:p>
            <a:endParaRPr lang="ru-RU" sz="36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 должны быть убедительными, вывод бесспорен.</a:t>
            </a:r>
          </a:p>
          <a:p>
            <a:endParaRPr lang="ru-RU" sz="36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Своеобразие рассуждения следует учитывать при обучении детей связной речи.</a:t>
            </a:r>
            <a:endParaRPr lang="ru-RU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3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363272" cy="5543128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5400" dirty="0" smtClean="0"/>
              <a:t>Текст – объединенная смысловой связью последовательность знаковых единиц, основными свойствами которой являются связность и цельность</a:t>
            </a:r>
            <a:endParaRPr lang="ru-RU" sz="5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075" y="908720"/>
            <a:ext cx="80962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Связь тезиса и доказательства осуществляется с помощью союза «потому что».</a:t>
            </a:r>
          </a:p>
          <a:p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Наряду с союзом «потому что» детьми употребляются и другие союзы, а также используют бессоюзные соединения. В качестве аргументов большинство детей используют доводы, представленные в загадке цепочкой признаков. </a:t>
            </a:r>
            <a:endParaRPr lang="ru-RU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2014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1822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рассуждении используются различные способы выражения причинно-следственных отношений, придаточные предложения с союзом потому что, глагольные словосочетания, имена существительные в родительном падеже с предлогом от, с, из - за, вводные слова, частица ведь и бессоюзная связь, а так же слова вот, например.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230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52736"/>
            <a:ext cx="79438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дошкольного возраста овладевают наиболее простыми рассуждениями разговорного стиля.</a:t>
            </a:r>
          </a:p>
          <a:p>
            <a:endParaRPr lang="ru-RU" sz="54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8496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9125" y="1375877"/>
            <a:ext cx="79914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Наблюдения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речью детей шести лет показали, что в повседневном общении они пользуются высказываниями, содержащими рассуждения. Частота и характер высказываний зависят от содержания и формы общения воспитателя с детьми, от организации детской деятельности.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3955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0" y="984240"/>
            <a:ext cx="783907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0" i="0" dirty="0" smtClean="0">
                <a:solidFill>
                  <a:srgbClr val="2A27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рассуждениях дети часто опираются на описание объектов. Так, в рассказах о любимой игрушке, в отгадывании загадки они в своих доказательствах широко пользуются описанием.</a:t>
            </a:r>
          </a:p>
          <a:p>
            <a:endParaRPr lang="ru-RU" sz="44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4804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7700" y="1124744"/>
            <a:ext cx="79567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0" i="0" dirty="0" smtClean="0">
                <a:solidFill>
                  <a:srgbClr val="2A27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создания таких высказываний обусловлены их структурной сложностью и незнанием детьми специальных языковых средств связи смысловых частей.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7308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2450" y="476672"/>
            <a:ext cx="823912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работы с детьми является: </a:t>
            </a:r>
            <a:endParaRPr lang="ru-RU" sz="2800" dirty="0" smtClean="0">
              <a:solidFill>
                <a:srgbClr val="2A272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>
              <a:solidFill>
                <a:srgbClr val="2A272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их целостным связным рассуждениям, состоящим из</a:t>
            </a:r>
          </a:p>
          <a:p>
            <a:pPr lvl="0"/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тезиса, доказательства и выводов; </a:t>
            </a:r>
          </a:p>
          <a:p>
            <a:pPr marL="342900" lvl="0" indent="-342900">
              <a:buFontTx/>
              <a:buChar char="-"/>
            </a:pPr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умений вычленять существенные признаки предметов для доказательства выдвинутых тезисов; </a:t>
            </a:r>
          </a:p>
          <a:p>
            <a:pPr marL="342900" lvl="0" indent="-342900">
              <a:buFontTx/>
              <a:buChar char="-"/>
            </a:pPr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различные языковые средства для связи смысловых частей (потому что, так как, поэтому, значит, следовательно);-</a:t>
            </a:r>
          </a:p>
          <a:p>
            <a:pPr marL="342900" lvl="0" indent="-342900">
              <a:buFontTx/>
              <a:buChar char="-"/>
            </a:pPr>
            <a:r>
              <a:rPr lang="ru-RU" sz="2800" dirty="0">
                <a:solidFill>
                  <a:srgbClr val="2A27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употреблять при доказательстве слова во-первых, во-вторых; включать элементы рассуждения в другие типы высказываний (контаминация).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7971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714375" y="908720"/>
            <a:ext cx="802957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0" i="0" dirty="0" smtClean="0">
                <a:solidFill>
                  <a:srgbClr val="2A27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главных условий для формирования умения рассуждать является организация содержательного общения воспитателя с детьми и детей друг с другом. В процессе общения создаются ситуации, требующие разрешения определенных проблем побуждающие детей пользоваться объяснительно-доказательной речью.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804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1" y="692696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создания ситуаций, 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побуждающих детей пользоваться объяснительно-доказательной речью,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использовать: </a:t>
            </a: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труд детей в природе (в уголке природы дети определяют состояние почвы, листьев комнатных растений и выясняют необходимость их полива; 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определяют влияние влаги и света на рост и развитие растений); 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наблюдения за сезонными изменениями в природе, объяснение зависимостей, существующих в природе;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обследование предметов, их качеств, свойств (что тонет в воде и почему? из какой ткани шьют летнюю, зимнюю одежду и почему?)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7213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34422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Roboto-Regular"/>
              </a:rPr>
              <a:t> -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 - строительные задания (строить по схеме 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конструкцию и объяснить, как собирал, что получилось; построить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мост через реку, железную дорогу, объяснить какие детали отобрал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почему) ;</a:t>
            </a:r>
          </a:p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классификацию иллюстраций и картинок в книжном уголке, </a:t>
            </a:r>
          </a:p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объединение картинок в одну группу;</a:t>
            </a:r>
          </a:p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объяснение правил настольно - печатных, подвижных, словесных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игр.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06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8291264" cy="511108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Самой краткой формулировкой понятия "текст" является определение А.А.Леонтьева: «Текст есть функционально завершенное речевое целое». </a:t>
            </a:r>
          </a:p>
          <a:p>
            <a:r>
              <a:rPr lang="ru-RU" sz="3600" dirty="0" smtClean="0"/>
              <a:t>Целостность текста, по А.А. Леонтьеву, определяется содержанием, которое представляется, как «осмысленно целесообразное единство».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539553" y="476672"/>
            <a:ext cx="8394898" cy="6192416"/>
          </a:xfrm>
        </p:spPr>
        <p:txBody>
          <a:bodyPr>
            <a:normAutofit/>
          </a:bodyPr>
          <a:lstStyle/>
          <a:p>
            <a:pPr marL="0" indent="0" algn="just">
              <a:buFont typeface="Wingdings 2" pitchFamily="18" charset="2"/>
              <a:buNone/>
            </a:pPr>
            <a:r>
              <a:rPr lang="ru-RU" sz="3600" dirty="0" smtClean="0"/>
              <a:t>Вопросы формирования детского словесного творчества исследовались Е.И. Тихеевой, Е.А. </a:t>
            </a:r>
            <a:r>
              <a:rPr lang="ru-RU" sz="3600" dirty="0" err="1" smtClean="0"/>
              <a:t>Флериной</a:t>
            </a:r>
            <a:r>
              <a:rPr lang="ru-RU" sz="3600" dirty="0" smtClean="0"/>
              <a:t>, М.М. Кониной, Л.А. </a:t>
            </a:r>
            <a:r>
              <a:rPr lang="ru-RU" sz="3600" dirty="0" err="1" smtClean="0"/>
              <a:t>Пеньевской</a:t>
            </a:r>
            <a:r>
              <a:rPr lang="ru-RU" sz="3600" dirty="0" smtClean="0"/>
              <a:t>, Н.А. Орлановой, О.С. Ушаковой, Л.М. </a:t>
            </a:r>
            <a:r>
              <a:rPr lang="ru-RU" sz="3600" dirty="0" err="1" smtClean="0"/>
              <a:t>Ворошниной</a:t>
            </a:r>
            <a:r>
              <a:rPr lang="ru-RU" sz="3600" dirty="0" smtClean="0"/>
              <a:t>, Э.П. Коротковой, А.Е. </a:t>
            </a:r>
            <a:r>
              <a:rPr lang="ru-RU" sz="3600" dirty="0" err="1" smtClean="0"/>
              <a:t>Шибицкой</a:t>
            </a:r>
            <a:r>
              <a:rPr lang="ru-RU" sz="3600" dirty="0" smtClean="0"/>
              <a:t> и рядом других ученых, разработавших тематику и виды творческого рассказывания, приемы и последовательность обучения.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0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322444" cy="5400600"/>
          </a:xfrm>
        </p:spPr>
        <p:txBody>
          <a:bodyPr/>
          <a:lstStyle/>
          <a:p>
            <a:pPr indent="0">
              <a:buFont typeface="Wingdings 2" pitchFamily="18" charset="2"/>
              <a:buNone/>
            </a:pPr>
            <a:r>
              <a:rPr lang="ru-RU" sz="3600" dirty="0" smtClean="0"/>
              <a:t>Особенность творческого рассказывания в том, что ребенок должен самостоятельно придумать содержание (сюжет, воображаемые действующие лица), опираясь на тему свой прошлый опыт и облекая его в связное повествование (</a:t>
            </a:r>
            <a:r>
              <a:rPr lang="ru-RU" sz="3600" dirty="0" err="1" smtClean="0"/>
              <a:t>Вихрова</a:t>
            </a:r>
            <a:r>
              <a:rPr lang="ru-RU" sz="3600" dirty="0" smtClean="0"/>
              <a:t> Н.Н., </a:t>
            </a:r>
            <a:r>
              <a:rPr lang="ru-RU" sz="3600" dirty="0" err="1" smtClean="0"/>
              <a:t>Шарикова</a:t>
            </a:r>
            <a:r>
              <a:rPr lang="ru-RU" sz="3600" dirty="0" smtClean="0"/>
              <a:t> Н.Н., Осипова В.В.)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90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610922" cy="5483696"/>
          </a:xfrm>
        </p:spPr>
        <p:txBody>
          <a:bodyPr>
            <a:normAutofit/>
          </a:bodyPr>
          <a:lstStyle/>
          <a:p>
            <a:pPr indent="0" algn="just">
              <a:buFont typeface="Wingdings 2" pitchFamily="18" charset="2"/>
              <a:buNone/>
            </a:pPr>
            <a:r>
              <a:rPr lang="ru-RU" sz="3600" dirty="0" smtClean="0"/>
              <a:t>Возможность развития творческой речевой деятельности возникает в старшем дошкольном возрасте, когда у детей появляется достаточно большой запас знаний об окружающем мире. Воображение из репродуктивного, механически воспроизводящего действительность превращается в творческое.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24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idx="1"/>
          </p:nvPr>
        </p:nvSpPr>
        <p:spPr>
          <a:xfrm>
            <a:off x="323528" y="764704"/>
            <a:ext cx="8610922" cy="5483696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ru-RU" dirty="0" smtClean="0"/>
              <a:t>Обучение детей рассказыванию оказывает положительное влияние на формирование важнейших качеств связной речи - её содержательности, последовательности, ясности и выразительности, а также на развитие творческого замысла. Продвижение детей в овладении навыками связной речи имеет большое значение и для успешного обучения родному языку в школе.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4205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idx="1"/>
          </p:nvPr>
        </p:nvSpPr>
        <p:spPr>
          <a:xfrm>
            <a:off x="395536" y="765175"/>
            <a:ext cx="8251577" cy="5761038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ru-RU" sz="3600" dirty="0" smtClean="0"/>
              <a:t>Творческое рассказывание детей рассматривается как такой вид деятельности, который захватывает личность ребенка в целом: требует активной работы воображения, мышления, речи, проявления наблюдательности, волевых усилий, участия положительных эмоций.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29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107362" cy="3240137"/>
          </a:xfrm>
        </p:spPr>
        <p:txBody>
          <a:bodyPr>
            <a:noAutofit/>
          </a:bodyPr>
          <a:lstStyle/>
          <a:p>
            <a:pPr marL="0" indent="0" algn="just">
              <a:buFont typeface="Wingdings 2" pitchFamily="18" charset="2"/>
              <a:buNone/>
            </a:pPr>
            <a:r>
              <a:rPr lang="ru-RU" sz="3600" dirty="0" smtClean="0"/>
              <a:t>Словесное творчество выражается в различных формах рассказов, сказок, стихов, загадок, небылиц, словотворчестве. От детей требуется умение придумать завязку, ход события, кульминацию и развязку. Умение выбрать отдельные факты, внести в них элементы фантазии и составить творческий рассказ.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323528" y="1052513"/>
            <a:ext cx="8496622" cy="5113337"/>
          </a:xfrm>
        </p:spPr>
        <p:txBody>
          <a:bodyPr>
            <a:normAutofit/>
          </a:bodyPr>
          <a:lstStyle/>
          <a:p>
            <a:pPr indent="0">
              <a:buFont typeface="Wingdings 2" pitchFamily="18" charset="2"/>
              <a:buNone/>
            </a:pPr>
            <a:r>
              <a:rPr lang="ru-RU" sz="3600" dirty="0" smtClean="0"/>
              <a:t>Для методики обучения творческому рассказыванию особое значение имеет понимание особенностей формирования художественного, в частности словесного, творчества и роли педагога в этом процессе.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34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54938" cy="5555704"/>
          </a:xfrm>
        </p:spPr>
        <p:txBody>
          <a:bodyPr>
            <a:normAutofit/>
          </a:bodyPr>
          <a:lstStyle/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Педагогическими условиями обучения творческому рассказыванию являются: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1. обогащение опыта детей впечатлениями из жизни;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2. обогащение и активизация словаря;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3. умение детей связно рассказывать, владеть структурой связного высказывания;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4. правильное понимание детьми задания придумать.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9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idx="1"/>
          </p:nvPr>
        </p:nvSpPr>
        <p:spPr>
          <a:xfrm>
            <a:off x="395537" y="620688"/>
            <a:ext cx="8538914" cy="6237312"/>
          </a:xfrm>
        </p:spPr>
        <p:txBody>
          <a:bodyPr>
            <a:normAutofit/>
          </a:bodyPr>
          <a:lstStyle/>
          <a:p>
            <a:pPr algn="just">
              <a:buFont typeface="Wingdings 2" pitchFamily="18" charset="2"/>
              <a:buNone/>
            </a:pPr>
            <a:r>
              <a:rPr lang="ru-RU" sz="2400" dirty="0" smtClean="0"/>
              <a:t>Н.А. Ветлугина в формировании детского художественного творчества выделила три этапа:</a:t>
            </a:r>
          </a:p>
          <a:p>
            <a:pPr algn="just">
              <a:buFont typeface="Wingdings 2" pitchFamily="18" charset="2"/>
              <a:buNone/>
            </a:pPr>
            <a:r>
              <a:rPr lang="ru-RU" sz="2400" dirty="0" smtClean="0"/>
              <a:t>На первом этапе происходит накопление опыта: педагог организует получение жизненных наблюдений, влияющих на детское творчество, учит образному видению окружающего, важна роль искусства.</a:t>
            </a:r>
          </a:p>
          <a:p>
            <a:pPr algn="just">
              <a:buFont typeface="Wingdings 2" pitchFamily="18" charset="2"/>
              <a:buNone/>
            </a:pPr>
            <a:r>
              <a:rPr lang="ru-RU" sz="2400" dirty="0" smtClean="0"/>
              <a:t>Второй этап - собственно процесс детского творчества (возникает замысел, идут поиски художественных средств). Важна установка на новую деятельность (придумаем рассказ, творческие задания). Наличие замысла побуждает детей к поискам композиции, выделение поступков героев, выбор слов, эпитетов.</a:t>
            </a:r>
          </a:p>
          <a:p>
            <a:pPr algn="just">
              <a:buFont typeface="Wingdings 2" pitchFamily="18" charset="2"/>
              <a:buNone/>
            </a:pPr>
            <a:r>
              <a:rPr lang="ru-RU" sz="2400" dirty="0" smtClean="0"/>
              <a:t>На третьем этапе появляется новая продукция (ее качество, ее завершение, эстетическое удовольствие). Анализ результатов творчества взрослым, его заинтересованность.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1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9" y="620688"/>
            <a:ext cx="8610922" cy="5976962"/>
          </a:xfrm>
        </p:spPr>
        <p:txBody>
          <a:bodyPr>
            <a:normAutofit/>
          </a:bodyPr>
          <a:lstStyle/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Варианты творческого рассказывания по Логиновой В.И., Максакову А.И., Поповой Н.И. и другим: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1. придумывание предложения и завершение рассказа (воспитатель сообщает начало рассказа, его завязку, события и героев придумывают дети) реалистического или сказочного;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2. придумывание рассказа или сказки по плану воспитателя (большая самостоятельность в развитии содержания), </a:t>
            </a:r>
            <a:r>
              <a:rPr lang="ru-RU" sz="2400" dirty="0" err="1" smtClean="0"/>
              <a:t>Пеньевская</a:t>
            </a:r>
            <a:r>
              <a:rPr lang="ru-RU" sz="2400" dirty="0" smtClean="0"/>
              <a:t> Л.А. предлагает составлять план в естественной разговорной форме;</a:t>
            </a:r>
          </a:p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3. придумывание рассказа по теме, предложенной воспитателем (без плана). Ребенок выступает автором, выбирает содержание и форму, тема должна эмоционально настраивать, некоторые рассказы могут объединяться в серию по темам.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ru-RU" dirty="0" smtClean="0"/>
              <a:t>Признаки текста: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связность;</a:t>
            </a:r>
          </a:p>
          <a:p>
            <a:r>
              <a:rPr lang="ru-RU" sz="4000" dirty="0" err="1" smtClean="0"/>
              <a:t>когезия</a:t>
            </a:r>
            <a:r>
              <a:rPr lang="ru-RU" sz="4000" dirty="0" smtClean="0"/>
              <a:t> (</a:t>
            </a:r>
            <a:r>
              <a:rPr lang="ru-RU" sz="4000" dirty="0" err="1" smtClean="0"/>
              <a:t>внутритекстовые</a:t>
            </a:r>
            <a:r>
              <a:rPr lang="ru-RU" sz="4000" dirty="0" smtClean="0"/>
              <a:t> связи);</a:t>
            </a:r>
          </a:p>
          <a:p>
            <a:r>
              <a:rPr lang="ru-RU" sz="4000" dirty="0" smtClean="0"/>
              <a:t>модальность;</a:t>
            </a:r>
          </a:p>
          <a:p>
            <a:r>
              <a:rPr lang="ru-RU" sz="4000" dirty="0" smtClean="0"/>
              <a:t>завершенность;</a:t>
            </a:r>
          </a:p>
          <a:p>
            <a:r>
              <a:rPr lang="ru-RU" sz="4000" dirty="0" smtClean="0"/>
              <a:t>смысловая цельность текста.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9512" y="764704"/>
            <a:ext cx="8683501" cy="5904384"/>
          </a:xfrm>
        </p:spPr>
        <p:txBody>
          <a:bodyPr>
            <a:normAutofit/>
          </a:bodyPr>
          <a:lstStyle/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 методике развития речи не существует строгой классификации творческих рассказов, но условно можно выделить следующие виды: рассказы реалистического характера; сказки; описания природы. В ряде работ выделяется сочинение рассказов по аналогии с литературным образцом (два варианта: замена героев с сохранением сюжета; изменение сюжета с сохранением героев). Чаще всего дети создают </a:t>
            </a:r>
            <a:r>
              <a:rPr lang="ru-RU" dirty="0" err="1" smtClean="0"/>
              <a:t>контаминированные</a:t>
            </a:r>
            <a:r>
              <a:rPr lang="ru-RU" dirty="0" smtClean="0"/>
              <a:t> тексты, поскольку им трудно давать описание, не включая в него действие, а описание сочетается с сюжетным действием.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0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203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Приемы обучения творческому рассказыванию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9" y="1700808"/>
            <a:ext cx="8610922" cy="4823817"/>
          </a:xfrm>
        </p:spPr>
        <p:txBody>
          <a:bodyPr>
            <a:normAutofit/>
          </a:bodyPr>
          <a:lstStyle/>
          <a:p>
            <a:pPr marL="365760" indent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В старшей группе в качестве подготовительного этапа можно использовать простейший прием рассказывания детей вместе с воспитателем по вопросам. По существу воспитатель «сочиняет» вместе с детьми.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3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7" y="620687"/>
            <a:ext cx="8538914" cy="5903937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 работе с детьми старшего дошкольного возраста по обучению творческому рассказыванию используются самые разнообразные формы работы  со сказкой: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слушание и чтение народных и авторских сказок;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просмотр мультфильмов по мотивам знакомых сказок;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пересказ сказок по вопросам;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подсказка слова или фразы из знакомой сказки;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совместный пересказ ребенка и воспитателя;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хоровое проговаривание отдельных фраз и предложений из знакомых сказок;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использование приемов мнемотехники в пересказе знакомых сказок;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придумывание нового названия к сказке;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игры-драматизации;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инсценирование</a:t>
            </a:r>
            <a:r>
              <a:rPr lang="ru-RU" dirty="0" smtClean="0"/>
              <a:t> сказок и другие формы.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42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693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60640"/>
          </a:xfrm>
        </p:spPr>
        <p:txBody>
          <a:bodyPr>
            <a:normAutofit/>
          </a:bodyPr>
          <a:lstStyle/>
          <a:p>
            <a:r>
              <a:rPr lang="ru-RU" sz="3200" b="1" u="sng" dirty="0"/>
              <a:t>Описание</a:t>
            </a:r>
            <a:r>
              <a:rPr lang="ru-RU" sz="3200" dirty="0"/>
              <a:t> - это изложение характерных признаков отдельного предмета </a:t>
            </a:r>
            <a:r>
              <a:rPr lang="ru-RU" sz="3200" dirty="0" smtClean="0"/>
              <a:t>или явления</a:t>
            </a:r>
            <a:r>
              <a:rPr lang="ru-RU" sz="3200" dirty="0"/>
              <a:t>. Обычно описание носит деловой характер, в нем много </a:t>
            </a:r>
            <a:r>
              <a:rPr lang="ru-RU" sz="3200" dirty="0" smtClean="0"/>
              <a:t>точных определений</a:t>
            </a:r>
            <a:r>
              <a:rPr lang="ru-RU" sz="3200" dirty="0"/>
              <a:t>, обстоятельств, но желательно, чтобы присутствовали </a:t>
            </a:r>
            <a:r>
              <a:rPr lang="ru-RU" sz="3200" dirty="0" smtClean="0"/>
              <a:t>элементы образности</a:t>
            </a:r>
            <a:r>
              <a:rPr lang="ru-RU" sz="3200" dirty="0"/>
              <a:t>, которая так привлекает детей. Кроме того, описание должно </a:t>
            </a:r>
            <a:r>
              <a:rPr lang="ru-RU" sz="3200" dirty="0" smtClean="0"/>
              <a:t>быть лаконичным.</a:t>
            </a:r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2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Autofit/>
          </a:bodyPr>
          <a:lstStyle/>
          <a:p>
            <a:r>
              <a:rPr lang="ru-RU" sz="3200" b="1" u="sng" dirty="0" smtClean="0"/>
              <a:t>Описательная речь </a:t>
            </a:r>
            <a:r>
              <a:rPr lang="ru-RU" sz="3200" dirty="0" smtClean="0"/>
              <a:t>– это связная речь, которая относится к монологической речи и имеет свои особенности построения: завершенность, тематическое единство, подчинение высказываний основной мысли построением по определенной логической схеме, связность между отдельными частями и между предложениями, а так же может иметь оценочное суждение или вывод об описываемом.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Чаще в описании выделяют две части</a:t>
            </a:r>
            <a:r>
              <a:rPr lang="ru-RU" b="1" dirty="0" smtClean="0"/>
              <a:t>:</a:t>
            </a:r>
            <a:endParaRPr lang="ru-RU" b="1" dirty="0"/>
          </a:p>
          <a:p>
            <a:r>
              <a:rPr lang="ru-RU" i="1" dirty="0"/>
              <a:t>в первой дается </a:t>
            </a:r>
            <a:r>
              <a:rPr lang="ru-RU" dirty="0"/>
              <a:t>общая характеристика предмета, лица, явления, передается впечатление от описываемого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i="1" dirty="0"/>
              <a:t>во второй части </a:t>
            </a:r>
            <a:r>
              <a:rPr lang="ru-RU" dirty="0" smtClean="0"/>
              <a:t>говорится </a:t>
            </a:r>
            <a:r>
              <a:rPr lang="ru-RU" dirty="0"/>
              <a:t>об отдельных признаках описываемого предмета, подчеркивающих или подтверждающих его общую характеристику; </a:t>
            </a:r>
            <a:endParaRPr lang="ru-RU" dirty="0" smtClean="0"/>
          </a:p>
          <a:p>
            <a:r>
              <a:rPr lang="ru-RU" dirty="0" smtClean="0"/>
              <a:t>иногда </a:t>
            </a:r>
            <a:r>
              <a:rPr lang="ru-RU" dirty="0"/>
              <a:t>может иметь </a:t>
            </a:r>
            <a:r>
              <a:rPr lang="ru-RU" i="1" dirty="0"/>
              <a:t>третью часть</a:t>
            </a:r>
            <a:r>
              <a:rPr lang="ru-RU" dirty="0"/>
              <a:t>, содержащую оценку или вывод об описываемом объекте или явлении.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 </a:t>
            </a:r>
            <a:r>
              <a:rPr lang="ru-RU" dirty="0"/>
              <a:t>имеет действующих лиц и, следовательно, нет прямой речи.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A1D0-0062-4538-801F-33797797B5C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58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</TotalTime>
  <Words>2520</Words>
  <Application>Microsoft Office PowerPoint</Application>
  <PresentationFormat>Экран (4:3)</PresentationFormat>
  <Paragraphs>243</Paragraphs>
  <Slides>63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Городская</vt:lpstr>
      <vt:lpstr>Дисциплина: Теории и технологии развития речи детей раннего и дошкольного возраста.  Тема: «Теории и технологии развития монологической речи в ДОО»</vt:lpstr>
      <vt:lpstr>Монологическая речь- </vt:lpstr>
      <vt:lpstr>Презентация PowerPoint</vt:lpstr>
      <vt:lpstr>Презентация PowerPoint</vt:lpstr>
      <vt:lpstr>Презентация PowerPoint</vt:lpstr>
      <vt:lpstr>Признаки текста:</vt:lpstr>
      <vt:lpstr>Презентация PowerPoint</vt:lpstr>
      <vt:lpstr>Презентация PowerPoint</vt:lpstr>
      <vt:lpstr>Презентация PowerPoint</vt:lpstr>
      <vt:lpstr>Презентация PowerPoint</vt:lpstr>
      <vt:lpstr>Ошибки, характерные для детей разного возраста при составлении описательных рассказов: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Признаки повествования:</vt:lpstr>
      <vt:lpstr>Презентация PowerPoint</vt:lpstr>
      <vt:lpstr>Повествование отличается также структурой: </vt:lpstr>
      <vt:lpstr>Презентация PowerPoint</vt:lpstr>
      <vt:lpstr>Презентация PowerPoint</vt:lpstr>
      <vt:lpstr>Повествовательные рассказы детей характеризуются следующим:</vt:lpstr>
      <vt:lpstr>Презентация PowerPoint</vt:lpstr>
      <vt:lpstr>Круг знаний, умений и навыков, которыми должны овладеть дети в дошкольных учреждениях. К ним относятся:</vt:lpstr>
      <vt:lpstr>Презентация PowerPoint</vt:lpstr>
      <vt:lpstr>Для установления связи содержания с заглавием Н. Г. Смольникова предлагает разнообразные задания:</vt:lpstr>
      <vt:lpstr>Презентация PowerPoint</vt:lpstr>
      <vt:lpstr>Презентация PowerPoint</vt:lpstr>
      <vt:lpstr>Знакомство детей со структурными компонентами рассказа можно осуществлять по следующей схеме: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Приемы обучения творческому рассказыванию</vt:lpstr>
      <vt:lpstr>Презентация PowerPoint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развития монологической речи дошкольников</dc:title>
  <dc:creator>MotorinaNA</dc:creator>
  <cp:lastModifiedBy>Гейсер Надежда Сергеевна</cp:lastModifiedBy>
  <cp:revision>8</cp:revision>
  <dcterms:created xsi:type="dcterms:W3CDTF">2019-02-06T04:58:02Z</dcterms:created>
  <dcterms:modified xsi:type="dcterms:W3CDTF">2021-02-05T00:27:51Z</dcterms:modified>
</cp:coreProperties>
</file>