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8" r:id="rId3"/>
    <p:sldId id="273" r:id="rId4"/>
    <p:sldId id="274" r:id="rId5"/>
    <p:sldId id="275" r:id="rId6"/>
    <p:sldId id="269" r:id="rId7"/>
    <p:sldId id="276" r:id="rId8"/>
    <p:sldId id="277" r:id="rId9"/>
    <p:sldId id="278" r:id="rId10"/>
    <p:sldId id="279" r:id="rId11"/>
    <p:sldId id="298" r:id="rId12"/>
    <p:sldId id="299" r:id="rId13"/>
    <p:sldId id="300" r:id="rId14"/>
    <p:sldId id="284" r:id="rId15"/>
    <p:sldId id="285" r:id="rId16"/>
    <p:sldId id="286" r:id="rId17"/>
    <p:sldId id="287" r:id="rId18"/>
    <p:sldId id="288" r:id="rId19"/>
    <p:sldId id="289" r:id="rId20"/>
    <p:sldId id="290" r:id="rId21"/>
    <p:sldId id="291" r:id="rId22"/>
    <p:sldId id="292" r:id="rId23"/>
    <p:sldId id="293" r:id="rId24"/>
    <p:sldId id="294" r:id="rId25"/>
    <p:sldId id="295" r:id="rId26"/>
    <p:sldId id="296" r:id="rId27"/>
    <p:sldId id="297" r:id="rId28"/>
    <p:sldId id="270" r:id="rId29"/>
    <p:sldId id="301" r:id="rId30"/>
    <p:sldId id="302" r:id="rId31"/>
    <p:sldId id="303" r:id="rId32"/>
    <p:sldId id="304" r:id="rId33"/>
    <p:sldId id="305" r:id="rId34"/>
    <p:sldId id="306" r:id="rId35"/>
    <p:sldId id="307" r:id="rId36"/>
    <p:sldId id="308" r:id="rId37"/>
    <p:sldId id="309" r:id="rId38"/>
    <p:sldId id="310" r:id="rId39"/>
    <p:sldId id="311" r:id="rId40"/>
    <p:sldId id="271" r:id="rId41"/>
    <p:sldId id="313" r:id="rId42"/>
    <p:sldId id="314" r:id="rId43"/>
    <p:sldId id="315" r:id="rId44"/>
    <p:sldId id="316" r:id="rId45"/>
    <p:sldId id="317" r:id="rId46"/>
    <p:sldId id="318" r:id="rId47"/>
    <p:sldId id="349" r:id="rId48"/>
    <p:sldId id="319" r:id="rId49"/>
    <p:sldId id="320" r:id="rId50"/>
    <p:sldId id="321" r:id="rId51"/>
    <p:sldId id="322" r:id="rId52"/>
    <p:sldId id="323" r:id="rId53"/>
    <p:sldId id="324" r:id="rId54"/>
    <p:sldId id="325" r:id="rId55"/>
    <p:sldId id="326" r:id="rId56"/>
    <p:sldId id="327" r:id="rId57"/>
    <p:sldId id="328" r:id="rId58"/>
    <p:sldId id="329" r:id="rId59"/>
    <p:sldId id="330" r:id="rId60"/>
    <p:sldId id="331" r:id="rId61"/>
    <p:sldId id="332" r:id="rId62"/>
    <p:sldId id="333" r:id="rId63"/>
    <p:sldId id="334" r:id="rId64"/>
    <p:sldId id="335" r:id="rId65"/>
    <p:sldId id="336" r:id="rId66"/>
    <p:sldId id="337" r:id="rId67"/>
    <p:sldId id="338" r:id="rId68"/>
    <p:sldId id="339" r:id="rId69"/>
    <p:sldId id="340" r:id="rId70"/>
    <p:sldId id="341" r:id="rId71"/>
    <p:sldId id="342" r:id="rId72"/>
    <p:sldId id="350" r:id="rId73"/>
    <p:sldId id="343" r:id="rId74"/>
    <p:sldId id="344" r:id="rId75"/>
    <p:sldId id="345" r:id="rId76"/>
    <p:sldId id="352" r:id="rId77"/>
    <p:sldId id="346" r:id="rId78"/>
    <p:sldId id="351" r:id="rId79"/>
    <p:sldId id="347" r:id="rId80"/>
    <p:sldId id="353" r:id="rId81"/>
    <p:sldId id="348" r:id="rId82"/>
    <p:sldId id="354" r:id="rId83"/>
    <p:sldId id="355" r:id="rId8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slide" Target="slides/slide8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3" name="Прямоугольник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Прямоугольник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Прямоугольник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Прямоугольник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Прямоугольник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Скругленный прямоугольник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Скругленный прямоугольник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Прямоугольник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6705600" y="4206240"/>
            <a:ext cx="960120" cy="457200"/>
          </a:xfrm>
        </p:spPr>
        <p:txBody>
          <a:bodyPr/>
          <a:lstStyle/>
          <a:p>
            <a:fld id="{5B106E36-FD25-4E2D-B0AA-010F637433A0}" type="datetimeFigureOut">
              <a:rPr lang="ru-RU" smtClean="0"/>
              <a:pPr/>
              <a:t>05.02.2021</a:t>
            </a:fld>
            <a:endParaRPr lang="ru-RU"/>
          </a:p>
        </p:txBody>
      </p:sp>
      <p:sp>
        <p:nvSpPr>
          <p:cNvPr id="17" name="Нижний колонтитул 16"/>
          <p:cNvSpPr>
            <a:spLocks noGrp="1"/>
          </p:cNvSpPr>
          <p:nvPr>
            <p:ph type="ftr" sz="quarter" idx="11"/>
          </p:nvPr>
        </p:nvSpPr>
        <p:spPr>
          <a:xfrm>
            <a:off x="5410200" y="4205288"/>
            <a:ext cx="1295400" cy="457200"/>
          </a:xfrm>
        </p:spPr>
        <p:txBody>
          <a:bodyPr/>
          <a:lstStyle/>
          <a:p>
            <a:endParaRPr lang="ru-RU"/>
          </a:p>
        </p:txBody>
      </p:sp>
      <p:sp>
        <p:nvSpPr>
          <p:cNvPr id="29" name="Номер слайда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05.02.2021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1143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143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05.02.2021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05.02.2021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05.02.2021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05.02.2021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1143000"/>
            <a:ext cx="8382000" cy="1069848"/>
          </a:xfrm>
        </p:spPr>
        <p:txBody>
          <a:bodyPr anchor="ctr"/>
          <a:lstStyle>
            <a:lvl1pPr>
              <a:defRPr sz="4000" b="0" i="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Дата 25"/>
          <p:cNvSpPr>
            <a:spLocks noGrp="1"/>
          </p:cNvSpPr>
          <p:nvPr>
            <p:ph type="dt" sz="half" idx="10"/>
          </p:nvPr>
        </p:nvSpPr>
        <p:spPr/>
        <p:txBody>
          <a:bodyPr rtlCol="0"/>
          <a:lstStyle/>
          <a:p>
            <a:fld id="{5B106E36-FD25-4E2D-B0AA-010F637433A0}" type="datetimeFigureOut">
              <a:rPr lang="ru-RU" smtClean="0"/>
              <a:pPr/>
              <a:t>05.02.2021</a:t>
            </a:fld>
            <a:endParaRPr lang="ru-RU"/>
          </a:p>
        </p:txBody>
      </p:sp>
      <p:sp>
        <p:nvSpPr>
          <p:cNvPr id="27" name="Номер слайда 26"/>
          <p:cNvSpPr>
            <a:spLocks noGrp="1"/>
          </p:cNvSpPr>
          <p:nvPr>
            <p:ph type="sldNum" sz="quarter" idx="11"/>
          </p:nvPr>
        </p:nvSpPr>
        <p:spPr/>
        <p:txBody>
          <a:bodyPr rtlCol="0"/>
          <a:lstStyle/>
          <a:p>
            <a:fld id="{725C68B6-61C2-468F-89AB-4B9F7531AA68}" type="slidenum">
              <a:rPr lang="ru-RU" smtClean="0"/>
              <a:pPr/>
              <a:t>‹#›</a:t>
            </a:fld>
            <a:endParaRPr lang="ru-RU"/>
          </a:p>
        </p:txBody>
      </p:sp>
      <p:sp>
        <p:nvSpPr>
          <p:cNvPr id="28" name="Нижний колонтитул 27"/>
          <p:cNvSpPr>
            <a:spLocks noGrp="1"/>
          </p:cNvSpPr>
          <p:nvPr>
            <p:ph type="ftr" sz="quarter" idx="12"/>
          </p:nvPr>
        </p:nvSpPr>
        <p:spPr/>
        <p:txBody>
          <a:bodyPr rtlCol="0"/>
          <a:lstStyle/>
          <a:p>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ru-RU" smtClean="0"/>
              <a:t>Образец заголовка</a:t>
            </a:r>
            <a:endParaRPr kumimoji="0" lang="en-US"/>
          </a:p>
        </p:txBody>
      </p:sp>
      <p:sp>
        <p:nvSpPr>
          <p:cNvPr id="3" name="Дата 2"/>
          <p:cNvSpPr>
            <a:spLocks noGrp="1"/>
          </p:cNvSpPr>
          <p:nvPr>
            <p:ph type="dt" sz="half" idx="10"/>
          </p:nvPr>
        </p:nvSpPr>
        <p:spPr>
          <a:xfrm>
            <a:off x="6583680" y="612648"/>
            <a:ext cx="957264" cy="457200"/>
          </a:xfrm>
        </p:spPr>
        <p:txBody>
          <a:bodyPr/>
          <a:lstStyle/>
          <a:p>
            <a:fld id="{5B106E36-FD25-4E2D-B0AA-010F637433A0}" type="datetimeFigureOut">
              <a:rPr lang="ru-RU" smtClean="0"/>
              <a:pPr/>
              <a:t>05.02.2021</a:t>
            </a:fld>
            <a:endParaRPr lang="ru-RU"/>
          </a:p>
        </p:txBody>
      </p:sp>
      <p:sp>
        <p:nvSpPr>
          <p:cNvPr id="4" name="Нижний колонтитул 3"/>
          <p:cNvSpPr>
            <a:spLocks noGrp="1"/>
          </p:cNvSpPr>
          <p:nvPr>
            <p:ph type="ftr" sz="quarter" idx="11"/>
          </p:nvPr>
        </p:nvSpPr>
        <p:spPr>
          <a:xfrm>
            <a:off x="5257800" y="612648"/>
            <a:ext cx="1325880" cy="457200"/>
          </a:xfrm>
        </p:spPr>
        <p:txBody>
          <a:bodyPr/>
          <a:lstStyle/>
          <a:p>
            <a:endParaRPr lang="ru-RU"/>
          </a:p>
        </p:txBody>
      </p:sp>
      <p:sp>
        <p:nvSpPr>
          <p:cNvPr id="5" name="Номер слайда 4"/>
          <p:cNvSpPr>
            <a:spLocks noGrp="1"/>
          </p:cNvSpPr>
          <p:nvPr>
            <p:ph type="sldNum" sz="quarter" idx="12"/>
          </p:nvPr>
        </p:nvSpPr>
        <p:spPr>
          <a:xfrm>
            <a:off x="8174736" y="2272"/>
            <a:ext cx="762000" cy="365760"/>
          </a:xfrm>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05.02.2021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3496" y="1101970"/>
            <a:ext cx="3383280" cy="877824"/>
          </a:xfrm>
        </p:spPr>
        <p:txBody>
          <a:bodyPr anchor="b"/>
          <a:lstStyle>
            <a:lvl1pPr algn="l">
              <a:buNone/>
              <a:defRPr sz="1800" b="1"/>
            </a:lvl1pPr>
          </a:lstStyle>
          <a:p>
            <a:r>
              <a:rPr kumimoji="0" lang="ru-RU" smtClean="0"/>
              <a:t>Образец заголовка</a:t>
            </a:r>
            <a:endParaRPr kumimoji="0" lang="en-US"/>
          </a:p>
        </p:txBody>
      </p:sp>
      <p:sp>
        <p:nvSpPr>
          <p:cNvPr id="3" name="Текст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05.02.2021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05.02.2021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Прямоугольник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Прямоугольник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Прямоугольник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Прямоугольник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Скругленный прямоугольник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Скругленный прямоугольник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Прямоугольник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Прямоугольник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Прямоугольник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Прямоугольник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Прямоугольник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Прямоугольник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Заголовок 21"/>
          <p:cNvSpPr>
            <a:spLocks noGrp="1"/>
          </p:cNvSpPr>
          <p:nvPr>
            <p:ph type="title"/>
          </p:nvPr>
        </p:nvSpPr>
        <p:spPr>
          <a:xfrm>
            <a:off x="457200" y="1143000"/>
            <a:ext cx="8229600" cy="10668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5B106E36-FD25-4E2D-B0AA-010F637433A0}" type="datetimeFigureOut">
              <a:rPr lang="ru-RU" smtClean="0"/>
              <a:pPr/>
              <a:t>05.02.2021</a:t>
            </a:fld>
            <a:endParaRPr lang="ru-RU"/>
          </a:p>
        </p:txBody>
      </p:sp>
      <p:sp>
        <p:nvSpPr>
          <p:cNvPr id="3" name="Нижний колонтитул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ru-RU"/>
          </a:p>
        </p:txBody>
      </p:sp>
      <p:sp>
        <p:nvSpPr>
          <p:cNvPr id="23" name="Номер слайда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55576" y="404664"/>
            <a:ext cx="7772400" cy="2550145"/>
          </a:xfrm>
        </p:spPr>
        <p:txBody>
          <a:bodyPr>
            <a:normAutofit fontScale="90000"/>
          </a:bodyPr>
          <a:lstStyle/>
          <a:p>
            <a:pPr algn="ctr"/>
            <a:r>
              <a:rPr lang="ru-RU" sz="2800" dirty="0" smtClean="0"/>
              <a:t>Дисциплина: «Теории и технологии развития речи детей раннего и дошкольного возраста»</a:t>
            </a:r>
            <a:br>
              <a:rPr lang="ru-RU" sz="2800" dirty="0" smtClean="0"/>
            </a:br>
            <a:r>
              <a:rPr lang="ru-RU" sz="2800" dirty="0" smtClean="0"/>
              <a:t/>
            </a:r>
            <a:br>
              <a:rPr lang="ru-RU" sz="2800" dirty="0" smtClean="0"/>
            </a:br>
            <a:r>
              <a:rPr lang="ru-RU" sz="2800" dirty="0" smtClean="0"/>
              <a:t>Тема: Формирование </a:t>
            </a:r>
            <a:r>
              <a:rPr lang="ru-RU" sz="2800" dirty="0" smtClean="0"/>
              <a:t>звуковой аналитико-синтетической активности как предпосылки обучения грамоте</a:t>
            </a:r>
            <a:endParaRPr lang="ru-RU" sz="2800" dirty="0"/>
          </a:p>
        </p:txBody>
      </p:sp>
      <p:sp>
        <p:nvSpPr>
          <p:cNvPr id="3" name="Подзаголовок 2"/>
          <p:cNvSpPr>
            <a:spLocks noGrp="1"/>
          </p:cNvSpPr>
          <p:nvPr>
            <p:ph type="subTitle" idx="1"/>
          </p:nvPr>
        </p:nvSpPr>
        <p:spPr>
          <a:xfrm>
            <a:off x="3707904" y="4221088"/>
            <a:ext cx="4953000" cy="1752600"/>
          </a:xfrm>
        </p:spPr>
        <p:txBody>
          <a:bodyPr/>
          <a:lstStyle/>
          <a:p>
            <a:pPr algn="r"/>
            <a:r>
              <a:rPr lang="ru-RU" dirty="0" smtClean="0"/>
              <a:t>Лекция № 3 </a:t>
            </a:r>
          </a:p>
          <a:p>
            <a:pPr algn="r"/>
            <a:r>
              <a:rPr lang="ru-RU" smtClean="0"/>
              <a:t>ДОз-18-1</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764704"/>
            <a:ext cx="8219256" cy="5559896"/>
          </a:xfrm>
        </p:spPr>
        <p:txBody>
          <a:bodyPr>
            <a:noAutofit/>
          </a:bodyPr>
          <a:lstStyle/>
          <a:p>
            <a:r>
              <a:rPr lang="ru-RU" sz="4000" dirty="0">
                <a:latin typeface="Times New Roman" panose="02020603050405020304" pitchFamily="18" charset="0"/>
                <a:cs typeface="Times New Roman" panose="02020603050405020304" pitchFamily="18" charset="0"/>
              </a:rPr>
              <a:t>При восприятии речи ребенок сталкивается с многообразием звучаний в ее потоке: фонемы в потоке речи изменчивы. Он слышит множество вариантов звуков, которые, сливаясь в слоговые последовательности, образуют непрерывные компоненты. </a:t>
            </a:r>
          </a:p>
        </p:txBody>
      </p:sp>
    </p:spTree>
    <p:extLst>
      <p:ext uri="{BB962C8B-B14F-4D97-AF65-F5344CB8AC3E}">
        <p14:creationId xmlns:p14="http://schemas.microsoft.com/office/powerpoint/2010/main" val="12104763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836712"/>
            <a:ext cx="8640959" cy="5904656"/>
          </a:xfrm>
        </p:spPr>
        <p:txBody>
          <a:bodyPr>
            <a:normAutofit lnSpcReduction="10000"/>
          </a:bodyPr>
          <a:lstStyle/>
          <a:p>
            <a:r>
              <a:rPr lang="ru-RU" sz="3600" dirty="0">
                <a:latin typeface="Times New Roman" panose="02020603050405020304" pitchFamily="18" charset="0"/>
                <a:cs typeface="Times New Roman" panose="02020603050405020304" pitchFamily="18" charset="0"/>
              </a:rPr>
              <a:t>Ему нужно извлечь из них фонему, при этом отвлечься от всех вариантов звучания одной и той же фонемы и опознать ее по тем постоянным (инвариантным) различительным признакам, по которым одна фонема (как единица языка) противопоставлена другой. Если ребенок не научится этого делать, он не сможет отличить одно слово от другого и не сможет узнать его как тождественное.</a:t>
            </a:r>
          </a:p>
          <a:p>
            <a:pPr>
              <a:buClr>
                <a:schemeClr val="accent6">
                  <a:lumMod val="50000"/>
                </a:schemeClr>
              </a:buClr>
            </a:pPr>
            <a:endParaRPr lang="ru-RU" dirty="0"/>
          </a:p>
        </p:txBody>
      </p:sp>
    </p:spTree>
    <p:extLst>
      <p:ext uri="{BB962C8B-B14F-4D97-AF65-F5344CB8AC3E}">
        <p14:creationId xmlns:p14="http://schemas.microsoft.com/office/powerpoint/2010/main" val="31919798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584" y="1916832"/>
            <a:ext cx="8208912" cy="4824536"/>
          </a:xfrm>
        </p:spPr>
        <p:txBody>
          <a:bodyPr>
            <a:noAutofit/>
          </a:bodyPr>
          <a:lstStyle/>
          <a:p>
            <a:r>
              <a:rPr lang="ru-RU" sz="4800" dirty="0" smtClean="0">
                <a:latin typeface="Times New Roman" panose="02020603050405020304" pitchFamily="18" charset="0"/>
                <a:cs typeface="Times New Roman" panose="02020603050405020304" pitchFamily="18" charset="0"/>
              </a:rPr>
              <a:t>Генерация речи невозможна без развития фонематического слуха у ребенка. (</a:t>
            </a:r>
            <a:r>
              <a:rPr lang="ru-RU" sz="4800" dirty="0" err="1" smtClean="0">
                <a:latin typeface="Times New Roman" panose="02020603050405020304" pitchFamily="18" charset="0"/>
                <a:cs typeface="Times New Roman" panose="02020603050405020304" pitchFamily="18" charset="0"/>
              </a:rPr>
              <a:t>Журова</a:t>
            </a:r>
            <a:r>
              <a:rPr lang="ru-RU" sz="4800" dirty="0" smtClean="0">
                <a:latin typeface="Times New Roman" panose="02020603050405020304" pitchFamily="18" charset="0"/>
                <a:cs typeface="Times New Roman" panose="02020603050405020304" pitchFamily="18" charset="0"/>
              </a:rPr>
              <a:t> </a:t>
            </a:r>
            <a:r>
              <a:rPr lang="ru-RU" sz="4800" dirty="0">
                <a:latin typeface="Times New Roman" panose="02020603050405020304" pitchFamily="18" charset="0"/>
                <a:cs typeface="Times New Roman" panose="02020603050405020304" pitchFamily="18" charset="0"/>
              </a:rPr>
              <a:t>Л.Е.</a:t>
            </a:r>
            <a:r>
              <a:rPr lang="ru-RU" sz="4800" dirty="0" smtClean="0">
                <a:latin typeface="Times New Roman" panose="02020603050405020304" pitchFamily="18" charset="0"/>
                <a:cs typeface="Times New Roman" panose="02020603050405020304" pitchFamily="18" charset="0"/>
              </a:rPr>
              <a:t>)</a:t>
            </a:r>
            <a:endParaRPr lang="ru-RU"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18496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692696"/>
            <a:ext cx="8291264" cy="5919936"/>
          </a:xfrm>
        </p:spPr>
        <p:txBody>
          <a:bodyPr>
            <a:noAutofit/>
          </a:bodyPr>
          <a:lstStyle/>
          <a:p>
            <a:r>
              <a:rPr lang="ru-RU" sz="4000" dirty="0">
                <a:latin typeface="Times New Roman" panose="02020603050405020304" pitchFamily="18" charset="0"/>
                <a:cs typeface="Times New Roman" panose="02020603050405020304" pitchFamily="18" charset="0"/>
              </a:rPr>
              <a:t>Фонематический и фонетический слух (они совместно составляют речевой слух) осуществляют не только прием и оценку чужой речи, но и контроль за собственной речью. Речевой слух является важнейшим стимулом формирования нормированного произношения</a:t>
            </a:r>
            <a:r>
              <a:rPr lang="ru-RU" sz="4000"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7849547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476672"/>
            <a:ext cx="8173888" cy="1284312"/>
          </a:xfrm>
        </p:spPr>
        <p:txBody>
          <a:bodyPr>
            <a:noAutofit/>
          </a:bodyPr>
          <a:lstStyle/>
          <a:p>
            <a:pPr algn="ctr"/>
            <a:r>
              <a:rPr lang="ru-RU" sz="4400" dirty="0">
                <a:latin typeface="Times New Roman" panose="02020603050405020304" pitchFamily="18" charset="0"/>
                <a:cs typeface="Times New Roman" panose="02020603050405020304" pitchFamily="18" charset="0"/>
              </a:rPr>
              <a:t>Этапы развития фонематического </a:t>
            </a:r>
            <a:r>
              <a:rPr lang="ru-RU" sz="4400" dirty="0" smtClean="0">
                <a:latin typeface="Times New Roman" panose="02020603050405020304" pitchFamily="18" charset="0"/>
                <a:cs typeface="Times New Roman" panose="02020603050405020304" pitchFamily="18" charset="0"/>
              </a:rPr>
              <a:t>слуха</a:t>
            </a:r>
            <a:endParaRPr lang="ru-RU" sz="44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323528" y="1772816"/>
            <a:ext cx="8568952" cy="4642462"/>
          </a:xfrm>
        </p:spPr>
        <p:txBody>
          <a:bodyPr>
            <a:noAutofit/>
          </a:bodyPr>
          <a:lstStyle/>
          <a:p>
            <a:pPr marL="0" indent="0" algn="ctr">
              <a:buNone/>
            </a:pPr>
            <a:r>
              <a:rPr lang="ru-RU" sz="2600" b="1" dirty="0">
                <a:solidFill>
                  <a:schemeClr val="tx1"/>
                </a:solidFill>
                <a:latin typeface="Times New Roman" panose="02020603050405020304" pitchFamily="18" charset="0"/>
                <a:cs typeface="Times New Roman" panose="02020603050405020304" pitchFamily="18" charset="0"/>
              </a:rPr>
              <a:t>I этап — узнавание </a:t>
            </a:r>
            <a:r>
              <a:rPr lang="ru-RU" sz="2600" b="1" dirty="0" smtClean="0">
                <a:solidFill>
                  <a:schemeClr val="tx1"/>
                </a:solidFill>
                <a:latin typeface="Times New Roman" panose="02020603050405020304" pitchFamily="18" charset="0"/>
                <a:cs typeface="Times New Roman" panose="02020603050405020304" pitchFamily="18" charset="0"/>
              </a:rPr>
              <a:t>неречевых звуков.</a:t>
            </a:r>
          </a:p>
          <a:p>
            <a:pPr indent="342900">
              <a:lnSpc>
                <a:spcPct val="110000"/>
              </a:lnSpc>
            </a:pPr>
            <a:r>
              <a:rPr lang="ru-RU" sz="2600" dirty="0">
                <a:solidFill>
                  <a:schemeClr val="tx1"/>
                </a:solidFill>
                <a:latin typeface="Times New Roman" panose="02020603050405020304" pitchFamily="18" charset="0"/>
                <a:cs typeface="Times New Roman" panose="02020603050405020304" pitchFamily="18" charset="0"/>
              </a:rPr>
              <a:t>На этом этапе в процессе специальных игр и упражнений у детей развивают способность узнавать и различать неречевые звуки. Эти занятия способствуют также развитию слухового внимания и слуховой памяти (без чего невозможно успешно научить детей дифференцировать фонемы).</a:t>
            </a:r>
          </a:p>
          <a:p>
            <a:pPr indent="342900">
              <a:lnSpc>
                <a:spcPct val="110000"/>
              </a:lnSpc>
            </a:pPr>
            <a:r>
              <a:rPr lang="ru-RU" sz="2600" dirty="0">
                <a:solidFill>
                  <a:schemeClr val="tx1"/>
                </a:solidFill>
                <a:latin typeface="Times New Roman" panose="02020603050405020304" pitchFamily="18" charset="0"/>
                <a:cs typeface="Times New Roman" panose="02020603050405020304" pitchFamily="18" charset="0"/>
              </a:rPr>
              <a:t>На первых занятиях </a:t>
            </a:r>
            <a:r>
              <a:rPr lang="ru-RU" sz="2600" dirty="0" smtClean="0">
                <a:solidFill>
                  <a:schemeClr val="tx1"/>
                </a:solidFill>
                <a:latin typeface="Times New Roman" panose="02020603050405020304" pitchFamily="18" charset="0"/>
                <a:cs typeface="Times New Roman" panose="02020603050405020304" pitchFamily="18" charset="0"/>
              </a:rPr>
              <a:t>педагог </a:t>
            </a:r>
            <a:r>
              <a:rPr lang="ru-RU" sz="2600" dirty="0">
                <a:solidFill>
                  <a:schemeClr val="tx1"/>
                </a:solidFill>
                <a:latin typeface="Times New Roman" panose="02020603050405020304" pitchFamily="18" charset="0"/>
                <a:cs typeface="Times New Roman" panose="02020603050405020304" pitchFamily="18" charset="0"/>
              </a:rPr>
              <a:t>предлагает детям послушать звуки за окном: Что шумит? (Деревья.) Что гудит? (Автомашина.) Кто кричит? (Мальчик.) Кто разговаривает? (Люди.) Кто смеется? (Девочка</a:t>
            </a:r>
            <a:r>
              <a:rPr lang="ru-RU" sz="2600" dirty="0">
                <a:latin typeface="Times New Roman" panose="02020603050405020304" pitchFamily="18" charset="0"/>
                <a:cs typeface="Times New Roman" panose="02020603050405020304" pitchFamily="18" charset="0"/>
              </a:rPr>
              <a:t>.) И т. д.</a:t>
            </a:r>
          </a:p>
          <a:p>
            <a:pPr marL="0" indent="0">
              <a:buNone/>
            </a:pPr>
            <a:endParaRPr lang="ru-RU"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21812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836712"/>
            <a:ext cx="8892480" cy="5688632"/>
          </a:xfrm>
        </p:spPr>
        <p:txBody>
          <a:bodyPr/>
          <a:lstStyle/>
          <a:p>
            <a:pPr indent="342900"/>
            <a:r>
              <a:rPr lang="ru-RU" sz="2800" b="1" dirty="0">
                <a:latin typeface="Times New Roman" panose="02020603050405020304" pitchFamily="18" charset="0"/>
                <a:cs typeface="Times New Roman" panose="02020603050405020304" pitchFamily="18" charset="0"/>
              </a:rPr>
              <a:t>II этап — различение высоты, силы, тембра голоса на материале одинаковых звуков, сочетаний слов и фраз</a:t>
            </a:r>
            <a:r>
              <a:rPr lang="ru-RU" sz="2800" b="1" dirty="0" smtClean="0">
                <a:latin typeface="Times New Roman" panose="02020603050405020304" pitchFamily="18" charset="0"/>
                <a:cs typeface="Times New Roman" panose="02020603050405020304" pitchFamily="18" charset="0"/>
              </a:rPr>
              <a:t>.</a:t>
            </a:r>
          </a:p>
          <a:p>
            <a:pPr indent="342900"/>
            <a:r>
              <a:rPr lang="ru-RU" sz="2800" dirty="0">
                <a:latin typeface="Times New Roman" panose="02020603050405020304" pitchFamily="18" charset="0"/>
                <a:cs typeface="Times New Roman" panose="02020603050405020304" pitchFamily="18" charset="0"/>
              </a:rPr>
              <a:t>На протяжении данного этапа дошкольников учат различать высоту, силу и тембр голоса, ориентируясь на одни и те же звуки, звукосочетания и слова. </a:t>
            </a:r>
            <a:endParaRPr lang="ru-RU" sz="2800" dirty="0" smtClean="0">
              <a:latin typeface="Times New Roman" panose="02020603050405020304" pitchFamily="18" charset="0"/>
              <a:cs typeface="Times New Roman" panose="02020603050405020304" pitchFamily="18" charset="0"/>
            </a:endParaRPr>
          </a:p>
          <a:p>
            <a:pPr indent="342900"/>
            <a:r>
              <a:rPr lang="ru-RU" sz="2800" dirty="0" smtClean="0">
                <a:latin typeface="Times New Roman" panose="02020603050405020304" pitchFamily="18" charset="0"/>
                <a:cs typeface="Times New Roman" panose="02020603050405020304" pitchFamily="18" charset="0"/>
              </a:rPr>
              <a:t>Дети </a:t>
            </a:r>
            <a:r>
              <a:rPr lang="ru-RU" sz="2800" dirty="0">
                <a:latin typeface="Times New Roman" panose="02020603050405020304" pitchFamily="18" charset="0"/>
                <a:cs typeface="Times New Roman" panose="02020603050405020304" pitchFamily="18" charset="0"/>
              </a:rPr>
              <a:t>по очереди называют имя водящего (стоит к ним спиной). Водящий на слух определяет и показывает, кто его позвал. Затем игра усложняется: все дети зовут водящего («Ау!»), а тот отгадывает, кто его звал.</a:t>
            </a:r>
          </a:p>
          <a:p>
            <a:endParaRPr lang="ru-RU" dirty="0"/>
          </a:p>
          <a:p>
            <a:endParaRPr lang="ru-RU" dirty="0"/>
          </a:p>
        </p:txBody>
      </p:sp>
    </p:spTree>
    <p:extLst>
      <p:ext uri="{BB962C8B-B14F-4D97-AF65-F5344CB8AC3E}">
        <p14:creationId xmlns:p14="http://schemas.microsoft.com/office/powerpoint/2010/main" val="26386432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764704"/>
            <a:ext cx="8424936" cy="5760640"/>
          </a:xfrm>
        </p:spPr>
        <p:txBody>
          <a:bodyPr>
            <a:normAutofit/>
          </a:bodyPr>
          <a:lstStyle/>
          <a:p>
            <a:r>
              <a:rPr lang="ru-RU" sz="2400" b="1" dirty="0">
                <a:solidFill>
                  <a:schemeClr val="tx1"/>
                </a:solidFill>
                <a:latin typeface="Times New Roman" panose="02020603050405020304" pitchFamily="18" charset="0"/>
                <a:cs typeface="Times New Roman" panose="02020603050405020304" pitchFamily="18" charset="0"/>
              </a:rPr>
              <a:t>III этап — различение слов, близких по звуковому составу</a:t>
            </a:r>
            <a:r>
              <a:rPr lang="ru-RU" sz="2400" b="1" dirty="0" smtClean="0">
                <a:solidFill>
                  <a:schemeClr val="tx1"/>
                </a:solidFill>
                <a:latin typeface="Times New Roman" panose="02020603050405020304" pitchFamily="18" charset="0"/>
                <a:cs typeface="Times New Roman" panose="02020603050405020304" pitchFamily="18" charset="0"/>
              </a:rPr>
              <a:t>.</a:t>
            </a:r>
            <a:endParaRPr lang="ru-RU" sz="2400" b="1" dirty="0">
              <a:solidFill>
                <a:schemeClr val="tx1"/>
              </a:solidFill>
              <a:latin typeface="Times New Roman" panose="02020603050405020304" pitchFamily="18" charset="0"/>
              <a:cs typeface="Times New Roman" panose="02020603050405020304" pitchFamily="18" charset="0"/>
            </a:endParaRPr>
          </a:p>
          <a:p>
            <a:r>
              <a:rPr lang="ru-RU" sz="2400" dirty="0">
                <a:latin typeface="Times New Roman" panose="02020603050405020304" pitchFamily="18" charset="0"/>
                <a:cs typeface="Times New Roman" panose="02020603050405020304" pitchFamily="18" charset="0"/>
              </a:rPr>
              <a:t>На этом этапе дети должны научиться различать слова, близкие по звуковому составу. Вначале проводится такая игра.</a:t>
            </a:r>
          </a:p>
          <a:p>
            <a:r>
              <a:rPr lang="ru-RU" sz="2400" dirty="0" smtClean="0">
                <a:latin typeface="Times New Roman" panose="02020603050405020304" pitchFamily="18" charset="0"/>
                <a:cs typeface="Times New Roman" panose="02020603050405020304" pitchFamily="18" charset="0"/>
              </a:rPr>
              <a:t>Педагог </a:t>
            </a:r>
            <a:r>
              <a:rPr lang="ru-RU" sz="2400" dirty="0">
                <a:latin typeface="Times New Roman" panose="02020603050405020304" pitchFamily="18" charset="0"/>
                <a:cs typeface="Times New Roman" panose="02020603050405020304" pitchFamily="18" charset="0"/>
              </a:rPr>
              <a:t>показывает детям картинку и громко, четко называет изображение: «Вагон». Затем объясняет: «Я буду называть эту картинку то правильно, то неправильно, а вы внимательно слушайте. Когда я ошибусь, вы хлопните в ладоши». Затем он произносит: «Вагон — </a:t>
            </a:r>
            <a:r>
              <a:rPr lang="ru-RU" sz="2400" dirty="0" err="1">
                <a:latin typeface="Times New Roman" panose="02020603050405020304" pitchFamily="18" charset="0"/>
                <a:cs typeface="Times New Roman" panose="02020603050405020304" pitchFamily="18" charset="0"/>
              </a:rPr>
              <a:t>вакон</a:t>
            </a:r>
            <a:r>
              <a:rPr lang="ru-RU" sz="2400" dirty="0">
                <a:latin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cs typeface="Times New Roman" panose="02020603050405020304" pitchFamily="18" charset="0"/>
              </a:rPr>
              <a:t>фагон</a:t>
            </a:r>
            <a:r>
              <a:rPr lang="ru-RU" sz="2400" dirty="0">
                <a:latin typeface="Times New Roman" panose="02020603050405020304" pitchFamily="18" charset="0"/>
                <a:cs typeface="Times New Roman" panose="02020603050405020304" pitchFamily="18" charset="0"/>
              </a:rPr>
              <a:t> — вагон — </a:t>
            </a:r>
            <a:r>
              <a:rPr lang="ru-RU" sz="2400" dirty="0" err="1">
                <a:latin typeface="Times New Roman" panose="02020603050405020304" pitchFamily="18" charset="0"/>
                <a:cs typeface="Times New Roman" panose="02020603050405020304" pitchFamily="18" charset="0"/>
              </a:rPr>
              <a:t>факон</a:t>
            </a:r>
            <a:r>
              <a:rPr lang="ru-RU" sz="2400" dirty="0">
                <a:latin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cs typeface="Times New Roman" panose="02020603050405020304" pitchFamily="18" charset="0"/>
              </a:rPr>
              <a:t>вагом</a:t>
            </a:r>
            <a:r>
              <a:rPr lang="ru-RU" sz="2400" dirty="0">
                <a:latin typeface="Times New Roman" panose="02020603050405020304" pitchFamily="18" charset="0"/>
                <a:cs typeface="Times New Roman" panose="02020603050405020304" pitchFamily="18" charset="0"/>
              </a:rPr>
              <a:t>» и т.д. Затем </a:t>
            </a:r>
            <a:r>
              <a:rPr lang="ru-RU" sz="2400" dirty="0" smtClean="0">
                <a:latin typeface="Times New Roman" panose="02020603050405020304" pitchFamily="18" charset="0"/>
                <a:cs typeface="Times New Roman" panose="02020603050405020304" pitchFamily="18" charset="0"/>
              </a:rPr>
              <a:t>педагог </a:t>
            </a:r>
            <a:r>
              <a:rPr lang="ru-RU" sz="2400" dirty="0">
                <a:latin typeface="Times New Roman" panose="02020603050405020304" pitchFamily="18" charset="0"/>
                <a:cs typeface="Times New Roman" panose="02020603050405020304" pitchFamily="18" charset="0"/>
              </a:rPr>
              <a:t>показывает следующую картинку или просто чистый листок бумаги и называет: «Бумага — </a:t>
            </a:r>
            <a:r>
              <a:rPr lang="ru-RU" sz="2400" dirty="0" err="1">
                <a:latin typeface="Times New Roman" panose="02020603050405020304" pitchFamily="18" charset="0"/>
                <a:cs typeface="Times New Roman" panose="02020603050405020304" pitchFamily="18" charset="0"/>
              </a:rPr>
              <a:t>пумага</a:t>
            </a:r>
            <a:r>
              <a:rPr lang="ru-RU" sz="2400" dirty="0">
                <a:latin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cs typeface="Times New Roman" panose="02020603050405020304" pitchFamily="18" charset="0"/>
              </a:rPr>
              <a:t>тумага</a:t>
            </a:r>
            <a:r>
              <a:rPr lang="ru-RU" sz="2400" dirty="0">
                <a:latin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cs typeface="Times New Roman" panose="02020603050405020304" pitchFamily="18" charset="0"/>
              </a:rPr>
              <a:t>пумака</a:t>
            </a:r>
            <a:r>
              <a:rPr lang="ru-RU" sz="2400" dirty="0">
                <a:latin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cs typeface="Times New Roman" panose="02020603050405020304" pitchFamily="18" charset="0"/>
              </a:rPr>
              <a:t>бумака</a:t>
            </a:r>
            <a:r>
              <a:rPr lang="ru-RU" sz="2400" dirty="0">
                <a:latin typeface="Times New Roman" panose="02020603050405020304" pitchFamily="18" charset="0"/>
                <a:cs typeface="Times New Roman" panose="02020603050405020304" pitchFamily="18" charset="0"/>
              </a:rPr>
              <a:t>». И т.д. Услышав неверно сказанное </a:t>
            </a:r>
            <a:r>
              <a:rPr lang="ru-RU" sz="2400" dirty="0" smtClean="0">
                <a:latin typeface="Times New Roman" panose="02020603050405020304" pitchFamily="18" charset="0"/>
                <a:cs typeface="Times New Roman" panose="02020603050405020304" pitchFamily="18" charset="0"/>
              </a:rPr>
              <a:t>взрослым </a:t>
            </a:r>
            <a:r>
              <a:rPr lang="ru-RU" sz="2400" dirty="0">
                <a:latin typeface="Times New Roman" panose="02020603050405020304" pitchFamily="18" charset="0"/>
                <a:cs typeface="Times New Roman" panose="02020603050405020304" pitchFamily="18" charset="0"/>
              </a:rPr>
              <a:t>слово, дети должны хлопнуть в ладоши.</a:t>
            </a:r>
          </a:p>
          <a:p>
            <a:endParaRPr lang="ru-RU" dirty="0"/>
          </a:p>
        </p:txBody>
      </p:sp>
    </p:spTree>
    <p:extLst>
      <p:ext uri="{BB962C8B-B14F-4D97-AF65-F5344CB8AC3E}">
        <p14:creationId xmlns:p14="http://schemas.microsoft.com/office/powerpoint/2010/main" val="9856296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980728"/>
            <a:ext cx="8568951" cy="5688632"/>
          </a:xfrm>
        </p:spPr>
        <p:txBody>
          <a:bodyPr>
            <a:noAutofit/>
          </a:bodyPr>
          <a:lstStyle/>
          <a:p>
            <a:pPr indent="342900"/>
            <a:r>
              <a:rPr lang="ru-RU" sz="3200" b="1" dirty="0">
                <a:latin typeface="Times New Roman" panose="02020603050405020304" pitchFamily="18" charset="0"/>
                <a:cs typeface="Times New Roman" panose="02020603050405020304" pitchFamily="18" charset="0"/>
              </a:rPr>
              <a:t>IV этап — дифференциация слогов.</a:t>
            </a:r>
          </a:p>
          <a:p>
            <a:pPr indent="342900"/>
            <a:r>
              <a:rPr lang="ru-RU" sz="3200" dirty="0">
                <a:latin typeface="Times New Roman" panose="02020603050405020304" pitchFamily="18" charset="0"/>
                <a:cs typeface="Times New Roman" panose="02020603050405020304" pitchFamily="18" charset="0"/>
              </a:rPr>
              <a:t>На данном этапе детей учат различать слоги. Начинать эту работу целесообразно с такой игры</a:t>
            </a:r>
            <a:r>
              <a:rPr lang="ru-RU" sz="3200" dirty="0" smtClean="0">
                <a:latin typeface="Times New Roman" panose="02020603050405020304" pitchFamily="18" charset="0"/>
                <a:cs typeface="Times New Roman" panose="02020603050405020304" pitchFamily="18" charset="0"/>
              </a:rPr>
              <a:t>.</a:t>
            </a:r>
            <a:endParaRPr lang="ru-RU" sz="3200" dirty="0">
              <a:latin typeface="Times New Roman" panose="02020603050405020304" pitchFamily="18" charset="0"/>
              <a:cs typeface="Times New Roman" panose="02020603050405020304" pitchFamily="18" charset="0"/>
            </a:endParaRPr>
          </a:p>
          <a:p>
            <a:pPr indent="342900"/>
            <a:r>
              <a:rPr lang="ru-RU" sz="3200" dirty="0" smtClean="0">
                <a:latin typeface="Times New Roman" panose="02020603050405020304" pitchFamily="18" charset="0"/>
                <a:cs typeface="Times New Roman" panose="02020603050405020304" pitchFamily="18" charset="0"/>
              </a:rPr>
              <a:t>1.Воспитатель </a:t>
            </a:r>
            <a:r>
              <a:rPr lang="ru-RU" sz="3200" dirty="0">
                <a:latin typeface="Times New Roman" panose="02020603050405020304" pitchFamily="18" charset="0"/>
                <a:cs typeface="Times New Roman" panose="02020603050405020304" pitchFamily="18" charset="0"/>
              </a:rPr>
              <a:t>произносит несколько слогов, например на-на-на-па. Дети определяют, что здесь лишнее (па). Затем слоговые ряды усложняются, например на-но-на; ка-ка-га-ка; па-ба-па-па и т. п</a:t>
            </a:r>
            <a:r>
              <a:rPr lang="ru-RU" sz="3200" dirty="0" smtClean="0">
                <a:latin typeface="Times New Roman" panose="02020603050405020304" pitchFamily="18" charset="0"/>
                <a:cs typeface="Times New Roman" panose="02020603050405020304" pitchFamily="18" charset="0"/>
              </a:rPr>
              <a:t>.</a:t>
            </a:r>
            <a:endParaRPr lang="ru-R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65317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692696"/>
            <a:ext cx="8640959" cy="5904656"/>
          </a:xfrm>
        </p:spPr>
        <p:txBody>
          <a:bodyPr/>
          <a:lstStyle/>
          <a:p>
            <a:r>
              <a:rPr lang="ru-RU" sz="2800" b="1" dirty="0">
                <a:latin typeface="Times New Roman" panose="02020603050405020304" pitchFamily="18" charset="0"/>
                <a:cs typeface="Times New Roman" panose="02020603050405020304" pitchFamily="18" charset="0"/>
              </a:rPr>
              <a:t>V этап — дифференциация фонем.</a:t>
            </a:r>
          </a:p>
          <a:p>
            <a:pPr indent="342900"/>
            <a:r>
              <a:rPr lang="ru-RU" sz="2800" dirty="0">
                <a:latin typeface="Times New Roman" panose="02020603050405020304" pitchFamily="18" charset="0"/>
                <a:cs typeface="Times New Roman" panose="02020603050405020304" pitchFamily="18" charset="0"/>
              </a:rPr>
              <a:t>На этом этапе дети учатся различать фонемы родного языка. Начинать нужно обязательно с дифференциации гласных звуков, например с такой игры.</a:t>
            </a:r>
          </a:p>
          <a:p>
            <a:pPr indent="342900"/>
            <a:r>
              <a:rPr lang="ru-RU" sz="2800" dirty="0" smtClean="0">
                <a:latin typeface="Times New Roman" panose="02020603050405020304" pitchFamily="18" charset="0"/>
                <a:cs typeface="Times New Roman" panose="02020603050405020304" pitchFamily="18" charset="0"/>
              </a:rPr>
              <a:t>Педагог </a:t>
            </a:r>
            <a:r>
              <a:rPr lang="ru-RU" sz="2800" dirty="0">
                <a:latin typeface="Times New Roman" panose="02020603050405020304" pitchFamily="18" charset="0"/>
                <a:cs typeface="Times New Roman" panose="02020603050405020304" pitchFamily="18" charset="0"/>
              </a:rPr>
              <a:t>раздает детям картинки с изображением поезда, девочки, птички и объясняет: «Поезд гудит </a:t>
            </a:r>
            <a:r>
              <a:rPr lang="ru-RU" sz="2800" i="1" dirty="0">
                <a:latin typeface="Times New Roman" panose="02020603050405020304" pitchFamily="18" charset="0"/>
                <a:cs typeface="Times New Roman" panose="02020603050405020304" pitchFamily="18" charset="0"/>
              </a:rPr>
              <a:t>у-у-у-у, </a:t>
            </a:r>
            <a:r>
              <a:rPr lang="ru-RU" sz="2800" dirty="0">
                <a:latin typeface="Times New Roman" panose="02020603050405020304" pitchFamily="18" charset="0"/>
                <a:cs typeface="Times New Roman" panose="02020603050405020304" pitchFamily="18" charset="0"/>
              </a:rPr>
              <a:t>девочка плачет </a:t>
            </a:r>
            <a:r>
              <a:rPr lang="ru-RU" sz="2800" i="1" dirty="0">
                <a:latin typeface="Times New Roman" panose="02020603050405020304" pitchFamily="18" charset="0"/>
                <a:cs typeface="Times New Roman" panose="02020603050405020304" pitchFamily="18" charset="0"/>
              </a:rPr>
              <a:t>а-а-а-а; </a:t>
            </a:r>
            <a:r>
              <a:rPr lang="ru-RU" sz="2800" dirty="0">
                <a:latin typeface="Times New Roman" panose="02020603050405020304" pitchFamily="18" charset="0"/>
                <a:cs typeface="Times New Roman" panose="02020603050405020304" pitchFamily="18" charset="0"/>
              </a:rPr>
              <a:t>птичка поет </a:t>
            </a:r>
            <a:r>
              <a:rPr lang="ru-RU" sz="2800" i="1" dirty="0">
                <a:latin typeface="Times New Roman" panose="02020603050405020304" pitchFamily="18" charset="0"/>
                <a:cs typeface="Times New Roman" panose="02020603050405020304" pitchFamily="18" charset="0"/>
              </a:rPr>
              <a:t>и-и-и-и». </a:t>
            </a:r>
            <a:r>
              <a:rPr lang="ru-RU" sz="2800" dirty="0">
                <a:latin typeface="Times New Roman" panose="02020603050405020304" pitchFamily="18" charset="0"/>
                <a:cs typeface="Times New Roman" panose="02020603050405020304" pitchFamily="18" charset="0"/>
              </a:rPr>
              <a:t>Далее он произносит каждый звук длительно </a:t>
            </a:r>
            <a:r>
              <a:rPr lang="ru-RU" sz="2800" i="1" dirty="0">
                <a:latin typeface="Times New Roman" panose="02020603050405020304" pitchFamily="18" charset="0"/>
                <a:cs typeface="Times New Roman" panose="02020603050405020304" pitchFamily="18" charset="0"/>
              </a:rPr>
              <a:t>(а-а-а-а, у-у-у-у, и-и-и-и), </a:t>
            </a:r>
            <a:r>
              <a:rPr lang="ru-RU" sz="2800" dirty="0">
                <a:latin typeface="Times New Roman" panose="02020603050405020304" pitchFamily="18" charset="0"/>
                <a:cs typeface="Times New Roman" panose="02020603050405020304" pitchFamily="18" charset="0"/>
              </a:rPr>
              <a:t>а дети поднимают соответствующие картинки.</a:t>
            </a:r>
          </a:p>
          <a:p>
            <a:endParaRPr lang="ru-RU" dirty="0"/>
          </a:p>
        </p:txBody>
      </p:sp>
    </p:spTree>
    <p:extLst>
      <p:ext uri="{BB962C8B-B14F-4D97-AF65-F5344CB8AC3E}">
        <p14:creationId xmlns:p14="http://schemas.microsoft.com/office/powerpoint/2010/main" val="27497741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836712"/>
            <a:ext cx="8640959" cy="5832648"/>
          </a:xfrm>
        </p:spPr>
        <p:txBody>
          <a:bodyPr/>
          <a:lstStyle/>
          <a:p>
            <a:r>
              <a:rPr lang="ru-RU" sz="2800" b="1" dirty="0" smtClean="0">
                <a:latin typeface="Times New Roman" panose="02020603050405020304" pitchFamily="18" charset="0"/>
                <a:cs typeface="Times New Roman" panose="02020603050405020304" pitchFamily="18" charset="0"/>
              </a:rPr>
              <a:t>VI </a:t>
            </a:r>
            <a:r>
              <a:rPr lang="ru-RU" sz="2800" b="1" dirty="0">
                <a:latin typeface="Times New Roman" panose="02020603050405020304" pitchFamily="18" charset="0"/>
                <a:cs typeface="Times New Roman" panose="02020603050405020304" pitchFamily="18" charset="0"/>
              </a:rPr>
              <a:t>этап — развитие навыков элементарного звукового анализа.</a:t>
            </a:r>
            <a:r>
              <a:rPr lang="ru-RU" sz="2800" dirty="0">
                <a:latin typeface="Times New Roman" panose="02020603050405020304" pitchFamily="18" charset="0"/>
                <a:cs typeface="Times New Roman" panose="02020603050405020304" pitchFamily="18" charset="0"/>
              </a:rPr>
              <a:t> </a:t>
            </a:r>
          </a:p>
          <a:p>
            <a:pPr indent="342900"/>
            <a:r>
              <a:rPr lang="ru-RU" sz="2800" dirty="0">
                <a:latin typeface="Times New Roman" panose="02020603050405020304" pitchFamily="18" charset="0"/>
                <a:cs typeface="Times New Roman" panose="02020603050405020304" pitchFamily="18" charset="0"/>
              </a:rPr>
              <a:t>Задачей последнего, шестого, этапа занятий является формирование у детей навыков элементарного звукового анализа..</a:t>
            </a:r>
          </a:p>
          <a:p>
            <a:pPr indent="342900"/>
            <a:r>
              <a:rPr lang="ru-RU" sz="2800" dirty="0">
                <a:latin typeface="Times New Roman" panose="02020603050405020304" pitchFamily="18" charset="0"/>
                <a:cs typeface="Times New Roman" panose="02020603050405020304" pitchFamily="18" charset="0"/>
              </a:rPr>
              <a:t>Начинается эта работа с того, что дошкольников учат определять количество слогов в слове и отхлопывать </a:t>
            </a:r>
            <a:r>
              <a:rPr lang="ru-RU" sz="2800" dirty="0" err="1">
                <a:latin typeface="Times New Roman" panose="02020603050405020304" pitchFamily="18" charset="0"/>
                <a:cs typeface="Times New Roman" panose="02020603050405020304" pitchFamily="18" charset="0"/>
              </a:rPr>
              <a:t>двухи</a:t>
            </a:r>
            <a:r>
              <a:rPr lang="ru-RU" sz="2800" dirty="0">
                <a:latin typeface="Times New Roman" panose="02020603050405020304" pitchFamily="18" charset="0"/>
                <a:cs typeface="Times New Roman" panose="02020603050405020304" pitchFamily="18" charset="0"/>
              </a:rPr>
              <a:t> трехсложные слова. </a:t>
            </a:r>
            <a:r>
              <a:rPr lang="ru-RU" sz="2800" dirty="0" smtClean="0">
                <a:latin typeface="Times New Roman" panose="02020603050405020304" pitchFamily="18" charset="0"/>
                <a:cs typeface="Times New Roman" panose="02020603050405020304" pitchFamily="18" charset="0"/>
              </a:rPr>
              <a:t>Педагог </a:t>
            </a:r>
            <a:r>
              <a:rPr lang="ru-RU" sz="2800" dirty="0">
                <a:latin typeface="Times New Roman" panose="02020603050405020304" pitchFamily="18" charset="0"/>
                <a:cs typeface="Times New Roman" panose="02020603050405020304" pitchFamily="18" charset="0"/>
              </a:rPr>
              <a:t>должен объяснить и показать детям, как отхлопывать слова разной сложности, как выделять при этом ударный слог.</a:t>
            </a:r>
          </a:p>
          <a:p>
            <a:pPr indent="342900"/>
            <a:r>
              <a:rPr lang="ru-RU" sz="2800" dirty="0">
                <a:latin typeface="Times New Roman" panose="02020603050405020304" pitchFamily="18" charset="0"/>
                <a:cs typeface="Times New Roman" panose="02020603050405020304" pitchFamily="18" charset="0"/>
              </a:rPr>
              <a:t>Далее проводится анализ гласных звуков</a:t>
            </a:r>
            <a:r>
              <a:rPr lang="ru-RU" sz="2800" dirty="0" smtClean="0">
                <a:latin typeface="Times New Roman" panose="02020603050405020304" pitchFamily="18" charset="0"/>
                <a:cs typeface="Times New Roman" panose="02020603050405020304" pitchFamily="18" charset="0"/>
              </a:rPr>
              <a:t>.</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7754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2574032"/>
          </a:xfrm>
        </p:spPr>
        <p:txBody>
          <a:bodyPr>
            <a:normAutofit fontScale="90000"/>
          </a:bodyPr>
          <a:lstStyle/>
          <a:p>
            <a:r>
              <a:rPr lang="ru-RU" dirty="0" smtClean="0"/>
              <a:t>Работа по формированию звуковой аналитико-синтетической активности как предпосылки обучения грамоте должна вестись по трём направлениям:</a:t>
            </a:r>
            <a:br>
              <a:rPr lang="ru-RU" dirty="0" smtClean="0"/>
            </a:br>
            <a:endParaRPr lang="ru-RU" dirty="0"/>
          </a:p>
        </p:txBody>
      </p:sp>
      <p:sp>
        <p:nvSpPr>
          <p:cNvPr id="3" name="Содержимое 2"/>
          <p:cNvSpPr>
            <a:spLocks noGrp="1"/>
          </p:cNvSpPr>
          <p:nvPr>
            <p:ph idx="1"/>
          </p:nvPr>
        </p:nvSpPr>
        <p:spPr>
          <a:xfrm>
            <a:off x="539552" y="3789040"/>
            <a:ext cx="8229600" cy="2763752"/>
          </a:xfrm>
        </p:spPr>
        <p:txBody>
          <a:bodyPr/>
          <a:lstStyle/>
          <a:p>
            <a:pPr marL="624078" indent="-514350">
              <a:buFont typeface="+mj-lt"/>
              <a:buAutoNum type="arabicPeriod"/>
            </a:pPr>
            <a:r>
              <a:rPr lang="ru-RU" dirty="0" smtClean="0"/>
              <a:t>Развитие фонематического слуха.</a:t>
            </a:r>
          </a:p>
          <a:p>
            <a:pPr marL="624078" indent="-514350">
              <a:buFont typeface="+mj-lt"/>
              <a:buAutoNum type="arabicPeriod"/>
            </a:pPr>
            <a:r>
              <a:rPr lang="ru-RU" dirty="0" smtClean="0"/>
              <a:t>Развитие зрительного восприятия и представления.</a:t>
            </a:r>
          </a:p>
          <a:p>
            <a:pPr marL="624078" indent="-514350">
              <a:buFont typeface="+mj-lt"/>
              <a:buAutoNum type="arabicPeriod"/>
            </a:pPr>
            <a:r>
              <a:rPr lang="ru-RU" dirty="0" smtClean="0"/>
              <a:t>Развитие мелкой моторики.</a:t>
            </a:r>
          </a:p>
          <a:p>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620688"/>
            <a:ext cx="8892480" cy="5904656"/>
          </a:xfrm>
        </p:spPr>
        <p:txBody>
          <a:bodyPr>
            <a:noAutofit/>
          </a:bodyPr>
          <a:lstStyle/>
          <a:p>
            <a:pPr indent="342900"/>
            <a:r>
              <a:rPr lang="ru-RU" sz="2800" dirty="0" smtClean="0">
                <a:latin typeface="Times New Roman" panose="02020603050405020304" pitchFamily="18" charset="0"/>
                <a:cs typeface="Times New Roman" panose="02020603050405020304" pitchFamily="18" charset="0"/>
              </a:rPr>
              <a:t>1.Детям </a:t>
            </a:r>
            <a:r>
              <a:rPr lang="ru-RU" sz="2800" dirty="0">
                <a:latin typeface="Times New Roman" panose="02020603050405020304" pitchFamily="18" charset="0"/>
                <a:cs typeface="Times New Roman" panose="02020603050405020304" pitchFamily="18" charset="0"/>
              </a:rPr>
              <a:t>раздают по нескольку одноцветных кружков. </a:t>
            </a:r>
            <a:r>
              <a:rPr lang="ru-RU" sz="2800" dirty="0" smtClean="0">
                <a:latin typeface="Times New Roman" panose="02020603050405020304" pitchFamily="18" charset="0"/>
                <a:cs typeface="Times New Roman" panose="02020603050405020304" pitchFamily="18" charset="0"/>
              </a:rPr>
              <a:t>Педагог </a:t>
            </a:r>
            <a:r>
              <a:rPr lang="ru-RU" sz="2800" dirty="0">
                <a:latin typeface="Times New Roman" panose="02020603050405020304" pitchFamily="18" charset="0"/>
                <a:cs typeface="Times New Roman" panose="02020603050405020304" pitchFamily="18" charset="0"/>
              </a:rPr>
              <a:t>произносит один, два или три гласных звука, например a, </a:t>
            </a:r>
            <a:r>
              <a:rPr lang="ru-RU" sz="2800" i="1" dirty="0" err="1">
                <a:latin typeface="Times New Roman" panose="02020603050405020304" pitchFamily="18" charset="0"/>
                <a:cs typeface="Times New Roman" panose="02020603050405020304" pitchFamily="18" charset="0"/>
              </a:rPr>
              <a:t>ay</a:t>
            </a:r>
            <a:r>
              <a:rPr lang="ru-RU" sz="2800" i="1" dirty="0">
                <a:latin typeface="Times New Roman" panose="02020603050405020304" pitchFamily="18" charset="0"/>
                <a:cs typeface="Times New Roman" panose="02020603050405020304" pitchFamily="18" charset="0"/>
              </a:rPr>
              <a:t>, </a:t>
            </a:r>
            <a:r>
              <a:rPr lang="ru-RU" sz="2800" i="1" dirty="0" err="1">
                <a:latin typeface="Times New Roman" panose="02020603050405020304" pitchFamily="18" charset="0"/>
                <a:cs typeface="Times New Roman" panose="02020603050405020304" pitchFamily="18" charset="0"/>
              </a:rPr>
              <a:t>uoy</a:t>
            </a:r>
            <a:r>
              <a:rPr lang="ru-RU" sz="2800" i="1" dirty="0">
                <a:latin typeface="Times New Roman" panose="02020603050405020304" pitchFamily="18" charset="0"/>
                <a:cs typeface="Times New Roman" panose="02020603050405020304" pitchFamily="18" charset="0"/>
              </a:rPr>
              <a:t> </a:t>
            </a:r>
            <a:r>
              <a:rPr lang="ru-RU" sz="2800" dirty="0">
                <a:latin typeface="Times New Roman" panose="02020603050405020304" pitchFamily="18" charset="0"/>
                <a:cs typeface="Times New Roman" panose="02020603050405020304" pitchFamily="18" charset="0"/>
              </a:rPr>
              <a:t>и т. п. Дети откладывают на своих столах столько кружков, сколько звуков произнес </a:t>
            </a:r>
            <a:r>
              <a:rPr lang="ru-RU" sz="2800" dirty="0" smtClean="0">
                <a:latin typeface="Times New Roman" panose="02020603050405020304" pitchFamily="18" charset="0"/>
                <a:cs typeface="Times New Roman" panose="02020603050405020304" pitchFamily="18" charset="0"/>
              </a:rPr>
              <a:t>педагог.</a:t>
            </a:r>
          </a:p>
          <a:p>
            <a:pPr indent="342900"/>
            <a:r>
              <a:rPr lang="ru-RU" sz="2800" dirty="0" smtClean="0">
                <a:latin typeface="Times New Roman" panose="02020603050405020304" pitchFamily="18" charset="0"/>
                <a:cs typeface="Times New Roman" panose="02020603050405020304" pitchFamily="18" charset="0"/>
              </a:rPr>
              <a:t>2.У </a:t>
            </a:r>
            <a:r>
              <a:rPr lang="ru-RU" sz="2800" dirty="0">
                <a:latin typeface="Times New Roman" panose="02020603050405020304" pitchFamily="18" charset="0"/>
                <a:cs typeface="Times New Roman" panose="02020603050405020304" pitchFamily="18" charset="0"/>
              </a:rPr>
              <a:t>детей на столах лежат по три кружка разных цветов, например красного, желтого, зеленого. </a:t>
            </a:r>
            <a:r>
              <a:rPr lang="ru-RU" sz="2800" dirty="0" smtClean="0">
                <a:latin typeface="Times New Roman" panose="02020603050405020304" pitchFamily="18" charset="0"/>
                <a:cs typeface="Times New Roman" panose="02020603050405020304" pitchFamily="18" charset="0"/>
              </a:rPr>
              <a:t>Педагог </a:t>
            </a:r>
            <a:r>
              <a:rPr lang="ru-RU" sz="2800" dirty="0">
                <a:latin typeface="Times New Roman" panose="02020603050405020304" pitchFamily="18" charset="0"/>
                <a:cs typeface="Times New Roman" panose="02020603050405020304" pitchFamily="18" charset="0"/>
              </a:rPr>
              <a:t>уславливается с детьми, что красный кружок обозначает звук а, желтый — звук у, зеленый — звук и. Затем он произносит сочетания из этих звуков — сначала по два звука: </a:t>
            </a:r>
            <a:r>
              <a:rPr lang="ru-RU" sz="2800" dirty="0" err="1">
                <a:latin typeface="Times New Roman" panose="02020603050405020304" pitchFamily="18" charset="0"/>
                <a:cs typeface="Times New Roman" panose="02020603050405020304" pitchFamily="18" charset="0"/>
              </a:rPr>
              <a:t>ay</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yu</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ya</a:t>
            </a:r>
            <a:r>
              <a:rPr lang="ru-RU" sz="2800" dirty="0">
                <a:latin typeface="Times New Roman" panose="02020603050405020304" pitchFamily="18" charset="0"/>
                <a:cs typeface="Times New Roman" panose="02020603050405020304" pitchFamily="18" charset="0"/>
              </a:rPr>
              <a:t>, аи, затем по три: </a:t>
            </a:r>
            <a:r>
              <a:rPr lang="ru-RU" sz="2800" dirty="0" err="1">
                <a:latin typeface="Times New Roman" panose="02020603050405020304" pitchFamily="18" charset="0"/>
                <a:cs typeface="Times New Roman" panose="02020603050405020304" pitchFamily="18" charset="0"/>
              </a:rPr>
              <a:t>ауи</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аиу</a:t>
            </a:r>
            <a:r>
              <a:rPr lang="ru-RU" sz="2800" dirty="0">
                <a:latin typeface="Times New Roman" panose="02020603050405020304" pitchFamily="18" charset="0"/>
                <a:cs typeface="Times New Roman" panose="02020603050405020304" pitchFamily="18" charset="0"/>
              </a:rPr>
              <a:t>, уча, </a:t>
            </a:r>
            <a:r>
              <a:rPr lang="ru-RU" sz="2800" dirty="0" err="1">
                <a:latin typeface="Times New Roman" panose="02020603050405020304" pitchFamily="18" charset="0"/>
                <a:cs typeface="Times New Roman" panose="02020603050405020304" pitchFamily="18" charset="0"/>
              </a:rPr>
              <a:t>уаи</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иуа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иау</a:t>
            </a:r>
            <a:r>
              <a:rPr lang="ru-RU" sz="2800" dirty="0">
                <a:latin typeface="Times New Roman" panose="02020603050405020304" pitchFamily="18" charset="0"/>
                <a:cs typeface="Times New Roman" panose="02020603050405020304" pitchFamily="18" charset="0"/>
              </a:rPr>
              <a:t>. Дети раскладывают на столах кружки в определенных сочетаниях и в нужном порядке.</a:t>
            </a:r>
          </a:p>
        </p:txBody>
      </p:sp>
    </p:spTree>
    <p:extLst>
      <p:ext uri="{BB962C8B-B14F-4D97-AF65-F5344CB8AC3E}">
        <p14:creationId xmlns:p14="http://schemas.microsoft.com/office/powerpoint/2010/main" val="15865003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1052736"/>
            <a:ext cx="8435280" cy="5760640"/>
          </a:xfrm>
        </p:spPr>
        <p:txBody>
          <a:bodyPr>
            <a:normAutofit/>
          </a:bodyPr>
          <a:lstStyle/>
          <a:p>
            <a:pPr indent="274320"/>
            <a:r>
              <a:rPr lang="ru-RU" sz="3200" dirty="0" smtClean="0">
                <a:latin typeface="Times New Roman" panose="02020603050405020304" pitchFamily="18" charset="0"/>
                <a:cs typeface="Times New Roman" panose="02020603050405020304" pitchFamily="18" charset="0"/>
              </a:rPr>
              <a:t>Фонематический </a:t>
            </a:r>
            <a:r>
              <a:rPr lang="ru-RU" sz="3200" dirty="0">
                <a:latin typeface="Times New Roman" panose="02020603050405020304" pitchFamily="18" charset="0"/>
                <a:cs typeface="Times New Roman" panose="02020603050405020304" pitchFamily="18" charset="0"/>
              </a:rPr>
              <a:t>слух формируется у детей очень рано, начиная с момента появления ребенка на свет и на протяжении всего дошкольного возраста. </a:t>
            </a:r>
            <a:endParaRPr lang="ru-RU" sz="3200" dirty="0" smtClean="0">
              <a:latin typeface="Times New Roman" panose="02020603050405020304" pitchFamily="18" charset="0"/>
              <a:cs typeface="Times New Roman" panose="02020603050405020304" pitchFamily="18" charset="0"/>
            </a:endParaRPr>
          </a:p>
          <a:p>
            <a:pPr indent="274320"/>
            <a:r>
              <a:rPr lang="ru-RU" sz="3200" dirty="0" smtClean="0">
                <a:latin typeface="Times New Roman" panose="02020603050405020304" pitchFamily="18" charset="0"/>
                <a:cs typeface="Times New Roman" panose="02020603050405020304" pitchFamily="18" charset="0"/>
              </a:rPr>
              <a:t>Вывод: чем </a:t>
            </a:r>
            <a:r>
              <a:rPr lang="ru-RU" sz="3200" dirty="0">
                <a:latin typeface="Times New Roman" panose="02020603050405020304" pitchFamily="18" charset="0"/>
                <a:cs typeface="Times New Roman" panose="02020603050405020304" pitchFamily="18" charset="0"/>
              </a:rPr>
              <a:t>больше будут в этот период общаться и заниматься с ребенком взрослые, тем меньше у него потом будет проблем с развитием фонематического слуха и восприятия, т.е. не будет проблем в дальнейшем обучении ребенка грамоте и письму.</a:t>
            </a:r>
          </a:p>
        </p:txBody>
      </p:sp>
    </p:spTree>
    <p:extLst>
      <p:ext uri="{BB962C8B-B14F-4D97-AF65-F5344CB8AC3E}">
        <p14:creationId xmlns:p14="http://schemas.microsoft.com/office/powerpoint/2010/main" val="16507465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908720"/>
            <a:ext cx="8229600" cy="1069848"/>
          </a:xfrm>
        </p:spPr>
        <p:txBody>
          <a:bodyPr>
            <a:normAutofit/>
          </a:bodyPr>
          <a:lstStyle/>
          <a:p>
            <a:r>
              <a:rPr lang="ru-RU" sz="2800" dirty="0" smtClean="0"/>
              <a:t>Этапы формирования фонематического слуха </a:t>
            </a:r>
            <a:endParaRPr lang="ru-RU" sz="2800" dirty="0"/>
          </a:p>
        </p:txBody>
      </p:sp>
      <p:cxnSp>
        <p:nvCxnSpPr>
          <p:cNvPr id="4" name="Прямая со стрелкой 3"/>
          <p:cNvCxnSpPr/>
          <p:nvPr/>
        </p:nvCxnSpPr>
        <p:spPr>
          <a:xfrm flipH="1">
            <a:off x="2698274" y="1648127"/>
            <a:ext cx="480686" cy="65662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 name="Выноска-облако 4"/>
          <p:cNvSpPr/>
          <p:nvPr/>
        </p:nvSpPr>
        <p:spPr>
          <a:xfrm>
            <a:off x="285721" y="2119314"/>
            <a:ext cx="2500329" cy="1738314"/>
          </a:xfrm>
          <a:prstGeom prst="cloud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1400" b="1" dirty="0" smtClean="0">
                <a:solidFill>
                  <a:schemeClr val="tx1"/>
                </a:solidFill>
              </a:rPr>
              <a:t>  1. Узнавание и дифференциация неречевых звуков</a:t>
            </a:r>
            <a:endParaRPr lang="ru-RU" sz="1400" b="1" dirty="0">
              <a:solidFill>
                <a:schemeClr val="bg1"/>
              </a:solidFill>
            </a:endParaRPr>
          </a:p>
        </p:txBody>
      </p:sp>
      <p:cxnSp>
        <p:nvCxnSpPr>
          <p:cNvPr id="7" name="Прямая со стрелкой 6"/>
          <p:cNvCxnSpPr/>
          <p:nvPr/>
        </p:nvCxnSpPr>
        <p:spPr>
          <a:xfrm flipH="1">
            <a:off x="3357554" y="1809744"/>
            <a:ext cx="159531" cy="24050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Выноска-облако 7"/>
          <p:cNvSpPr/>
          <p:nvPr/>
        </p:nvSpPr>
        <p:spPr>
          <a:xfrm>
            <a:off x="1403648" y="4429132"/>
            <a:ext cx="3382666" cy="1571636"/>
          </a:xfrm>
          <a:prstGeom prst="cloud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1400" b="1" dirty="0" smtClean="0">
                <a:solidFill>
                  <a:schemeClr val="tx1"/>
                </a:solidFill>
              </a:rPr>
              <a:t>2. Различие высоты, силы, тембра, голоса, на материале одинаковых звуков </a:t>
            </a:r>
            <a:endParaRPr lang="ru-RU" sz="1400" b="1" dirty="0">
              <a:solidFill>
                <a:schemeClr val="tx1"/>
              </a:solidFill>
            </a:endParaRPr>
          </a:p>
        </p:txBody>
      </p:sp>
      <p:cxnSp>
        <p:nvCxnSpPr>
          <p:cNvPr id="10" name="Прямая со стрелкой 9"/>
          <p:cNvCxnSpPr/>
          <p:nvPr/>
        </p:nvCxnSpPr>
        <p:spPr>
          <a:xfrm>
            <a:off x="4211960" y="1809744"/>
            <a:ext cx="1503048" cy="97631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Выноска-облако 10"/>
          <p:cNvSpPr/>
          <p:nvPr/>
        </p:nvSpPr>
        <p:spPr>
          <a:xfrm>
            <a:off x="3851920" y="2857496"/>
            <a:ext cx="3077534" cy="1500198"/>
          </a:xfrm>
          <a:prstGeom prst="cloud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1400" b="1" dirty="0" smtClean="0">
                <a:solidFill>
                  <a:schemeClr val="tx1"/>
                </a:solidFill>
              </a:rPr>
              <a:t>3. Различение слов близких по своему звуковому составу слогов, фонем</a:t>
            </a:r>
            <a:endParaRPr lang="ru-RU" sz="1400" b="1" dirty="0">
              <a:solidFill>
                <a:schemeClr val="tx1"/>
              </a:solidFill>
            </a:endParaRPr>
          </a:p>
        </p:txBody>
      </p:sp>
      <p:cxnSp>
        <p:nvCxnSpPr>
          <p:cNvPr id="15" name="Прямая со стрелкой 14"/>
          <p:cNvCxnSpPr/>
          <p:nvPr/>
        </p:nvCxnSpPr>
        <p:spPr>
          <a:xfrm>
            <a:off x="6409883" y="1648127"/>
            <a:ext cx="1091075" cy="328107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Выноска-облако 15"/>
          <p:cNvSpPr/>
          <p:nvPr/>
        </p:nvSpPr>
        <p:spPr>
          <a:xfrm>
            <a:off x="5715008" y="4929198"/>
            <a:ext cx="3000364" cy="1571636"/>
          </a:xfrm>
          <a:prstGeom prst="cloud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1400" b="1" dirty="0" smtClean="0">
                <a:solidFill>
                  <a:schemeClr val="tx1"/>
                </a:solidFill>
              </a:rPr>
              <a:t>4. Развитие навыков звукового и слогового анализа и синтеза </a:t>
            </a:r>
            <a:endParaRPr lang="ru-RU" sz="1400" b="1" dirty="0">
              <a:solidFill>
                <a:schemeClr val="tx1"/>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704088"/>
            <a:ext cx="8334404" cy="1143000"/>
          </a:xfrm>
        </p:spPr>
        <p:txBody>
          <a:bodyPr>
            <a:noAutofit/>
          </a:bodyPr>
          <a:lstStyle/>
          <a:p>
            <a:pPr algn="ctr"/>
            <a:r>
              <a:rPr lang="ru-RU" sz="4800" dirty="0" smtClean="0"/>
              <a:t>Фонематические процессы включают в себя:</a:t>
            </a:r>
            <a:endParaRPr lang="ru-RU" sz="4800" dirty="0"/>
          </a:p>
        </p:txBody>
      </p:sp>
      <p:sp>
        <p:nvSpPr>
          <p:cNvPr id="4" name="TextBox 3"/>
          <p:cNvSpPr txBox="1"/>
          <p:nvPr/>
        </p:nvSpPr>
        <p:spPr>
          <a:xfrm>
            <a:off x="251520" y="2714620"/>
            <a:ext cx="8568952" cy="2123658"/>
          </a:xfrm>
          <a:prstGeom prst="rect">
            <a:avLst/>
          </a:prstGeom>
          <a:noFill/>
        </p:spPr>
        <p:txBody>
          <a:bodyPr wrap="square" rtlCol="0">
            <a:spAutoFit/>
          </a:bodyPr>
          <a:lstStyle/>
          <a:p>
            <a:pPr>
              <a:buFont typeface="Arial" pitchFamily="34" charset="0"/>
              <a:buChar char="•"/>
            </a:pPr>
            <a:r>
              <a:rPr lang="ru-RU" sz="4400" dirty="0" smtClean="0">
                <a:solidFill>
                  <a:schemeClr val="accent2">
                    <a:lumMod val="50000"/>
                  </a:schemeClr>
                </a:solidFill>
              </a:rPr>
              <a:t> </a:t>
            </a:r>
            <a:r>
              <a:rPr lang="ru-RU" sz="4400" dirty="0" smtClean="0"/>
              <a:t>Фонематический слух</a:t>
            </a:r>
          </a:p>
          <a:p>
            <a:pPr>
              <a:buFont typeface="Arial" pitchFamily="34" charset="0"/>
              <a:buChar char="•"/>
            </a:pPr>
            <a:r>
              <a:rPr lang="ru-RU" sz="4400" dirty="0" smtClean="0"/>
              <a:t> Фонематическое восприятие </a:t>
            </a:r>
          </a:p>
          <a:p>
            <a:pPr>
              <a:buFont typeface="Arial" pitchFamily="34" charset="0"/>
              <a:buChar char="•"/>
            </a:pPr>
            <a:r>
              <a:rPr lang="ru-RU" sz="4400" dirty="0" smtClean="0"/>
              <a:t> Фонемный анализ</a:t>
            </a:r>
            <a:endParaRPr lang="ru-RU" sz="44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5656" y="620688"/>
            <a:ext cx="6589200" cy="1280890"/>
          </a:xfrm>
        </p:spPr>
        <p:txBody>
          <a:bodyPr>
            <a:noAutofit/>
          </a:bodyPr>
          <a:lstStyle/>
          <a:p>
            <a:pPr algn="ctr"/>
            <a:r>
              <a:rPr lang="ru-RU" sz="4000" dirty="0" smtClean="0">
                <a:latin typeface="Times New Roman" panose="02020603050405020304" pitchFamily="18" charset="0"/>
                <a:cs typeface="Times New Roman" panose="02020603050405020304" pitchFamily="18" charset="0"/>
              </a:rPr>
              <a:t>Фонематический слух включает речевые операции:</a:t>
            </a:r>
            <a:endParaRPr lang="ru-RU" sz="40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251520" y="2204864"/>
            <a:ext cx="8424936" cy="4278094"/>
          </a:xfrm>
          <a:prstGeom prst="rect">
            <a:avLst/>
          </a:prstGeom>
          <a:noFill/>
        </p:spPr>
        <p:txBody>
          <a:bodyPr wrap="square" rtlCol="0">
            <a:spAutoFit/>
          </a:bodyPr>
          <a:lstStyle/>
          <a:p>
            <a:pPr marL="342900" indent="-342900">
              <a:buFont typeface="+mj-lt"/>
              <a:buAutoNum type="arabicPeriod"/>
            </a:pPr>
            <a:r>
              <a:rPr lang="ru-RU" sz="3400" dirty="0" smtClean="0">
                <a:latin typeface="Times New Roman" panose="02020603050405020304" pitchFamily="18" charset="0"/>
                <a:cs typeface="Times New Roman" panose="02020603050405020304" pitchFamily="18" charset="0"/>
              </a:rPr>
              <a:t> Способность слышать данный звук в слове;</a:t>
            </a:r>
          </a:p>
          <a:p>
            <a:pPr marL="342900" indent="-342900">
              <a:buFont typeface="+mj-lt"/>
              <a:buAutoNum type="arabicPeriod"/>
            </a:pPr>
            <a:r>
              <a:rPr lang="ru-RU" sz="3400" dirty="0" smtClean="0">
                <a:latin typeface="Times New Roman" panose="02020603050405020304" pitchFamily="18" charset="0"/>
                <a:cs typeface="Times New Roman" panose="02020603050405020304" pitchFamily="18" charset="0"/>
              </a:rPr>
              <a:t>Способность различать слова, в которые входят одни и те же фонемы расположенные в разной последовательности;</a:t>
            </a:r>
          </a:p>
          <a:p>
            <a:pPr marL="342900" indent="-342900">
              <a:buFont typeface="+mj-lt"/>
              <a:buAutoNum type="arabicPeriod"/>
            </a:pPr>
            <a:r>
              <a:rPr lang="ru-RU" sz="3400" dirty="0" smtClean="0">
                <a:latin typeface="Times New Roman" panose="02020603050405020304" pitchFamily="18" charset="0"/>
                <a:cs typeface="Times New Roman" panose="02020603050405020304" pitchFamily="18" charset="0"/>
              </a:rPr>
              <a:t>Способность различать близко звучащие но разные по значению слова.</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836712"/>
            <a:ext cx="8040640" cy="5328592"/>
          </a:xfrm>
        </p:spPr>
        <p:txBody>
          <a:bodyPr>
            <a:noAutofit/>
          </a:bodyPr>
          <a:lstStyle/>
          <a:p>
            <a:r>
              <a:rPr lang="ru-RU" sz="3600" u="sng" dirty="0" smtClean="0">
                <a:solidFill>
                  <a:schemeClr val="tx1"/>
                </a:solidFill>
                <a:latin typeface="Calibri" pitchFamily="34" charset="0"/>
                <a:cs typeface="Times New Roman" panose="02020603050405020304" pitchFamily="18" charset="0"/>
              </a:rPr>
              <a:t>Фонематическое восприятие включает:</a:t>
            </a:r>
            <a:r>
              <a:rPr lang="ru-RU" sz="3600" dirty="0" smtClean="0">
                <a:solidFill>
                  <a:schemeClr val="tx1"/>
                </a:solidFill>
                <a:latin typeface="Calibri" pitchFamily="34" charset="0"/>
              </a:rPr>
              <a:t/>
            </a:r>
            <a:br>
              <a:rPr lang="ru-RU" sz="3600" dirty="0" smtClean="0">
                <a:solidFill>
                  <a:schemeClr val="tx1"/>
                </a:solidFill>
                <a:latin typeface="Calibri" pitchFamily="34" charset="0"/>
              </a:rPr>
            </a:br>
            <a:r>
              <a:rPr lang="ru-RU" dirty="0" smtClean="0">
                <a:solidFill>
                  <a:schemeClr val="tx1"/>
                </a:solidFill>
                <a:latin typeface="Calibri" pitchFamily="34" charset="0"/>
                <a:cs typeface="Times New Roman" panose="02020603050405020304" pitchFamily="18" charset="0"/>
              </a:rPr>
              <a:t>1.умение определять линейную </a:t>
            </a:r>
            <a:r>
              <a:rPr lang="ru-RU" sz="5400" dirty="0" smtClean="0">
                <a:solidFill>
                  <a:schemeClr val="tx1"/>
                </a:solidFill>
                <a:latin typeface="Calibri" pitchFamily="34" charset="0"/>
                <a:cs typeface="Times New Roman" panose="02020603050405020304" pitchFamily="18" charset="0"/>
              </a:rPr>
              <a:t/>
            </a:r>
            <a:br>
              <a:rPr lang="ru-RU" sz="5400" dirty="0" smtClean="0">
                <a:solidFill>
                  <a:schemeClr val="tx1"/>
                </a:solidFill>
                <a:latin typeface="Calibri" pitchFamily="34" charset="0"/>
                <a:cs typeface="Times New Roman" panose="02020603050405020304" pitchFamily="18" charset="0"/>
              </a:rPr>
            </a:br>
            <a:r>
              <a:rPr lang="ru-RU" dirty="0" smtClean="0">
                <a:solidFill>
                  <a:schemeClr val="tx1"/>
                </a:solidFill>
                <a:latin typeface="Calibri" pitchFamily="34" charset="0"/>
                <a:cs typeface="Times New Roman" panose="02020603050405020304" pitchFamily="18" charset="0"/>
              </a:rPr>
              <a:t>последовательность звуков в слове;</a:t>
            </a:r>
            <a:br>
              <a:rPr lang="ru-RU" dirty="0" smtClean="0">
                <a:solidFill>
                  <a:schemeClr val="tx1"/>
                </a:solidFill>
                <a:latin typeface="Calibri" pitchFamily="34" charset="0"/>
                <a:cs typeface="Times New Roman" panose="02020603050405020304" pitchFamily="18" charset="0"/>
              </a:rPr>
            </a:br>
            <a:r>
              <a:rPr lang="ru-RU" dirty="0" smtClean="0">
                <a:solidFill>
                  <a:schemeClr val="tx1"/>
                </a:solidFill>
                <a:latin typeface="Calibri" pitchFamily="34" charset="0"/>
                <a:cs typeface="Times New Roman" panose="02020603050405020304" pitchFamily="18" charset="0"/>
              </a:rPr>
              <a:t>2.умение определять позицию звука в слове(в начале ,в середине, в конце);</a:t>
            </a:r>
            <a:br>
              <a:rPr lang="ru-RU" dirty="0" smtClean="0">
                <a:solidFill>
                  <a:schemeClr val="tx1"/>
                </a:solidFill>
                <a:latin typeface="Calibri" pitchFamily="34" charset="0"/>
                <a:cs typeface="Times New Roman" panose="02020603050405020304" pitchFamily="18" charset="0"/>
              </a:rPr>
            </a:br>
            <a:r>
              <a:rPr lang="ru-RU" dirty="0" smtClean="0">
                <a:solidFill>
                  <a:schemeClr val="tx1"/>
                </a:solidFill>
                <a:latin typeface="Calibri" pitchFamily="34" charset="0"/>
                <a:cs typeface="Times New Roman" panose="02020603050405020304" pitchFamily="18" charset="0"/>
              </a:rPr>
              <a:t>3. осознание ,подсчет количества звуков слове.</a:t>
            </a:r>
            <a:endParaRPr lang="ru-RU" sz="5400" dirty="0">
              <a:solidFill>
                <a:schemeClr val="tx1"/>
              </a:solidFill>
              <a:latin typeface="Calibri"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764704"/>
            <a:ext cx="8229600" cy="1069848"/>
          </a:xfrm>
        </p:spPr>
        <p:txBody>
          <a:bodyPr>
            <a:normAutofit/>
          </a:bodyPr>
          <a:lstStyle/>
          <a:p>
            <a:pPr algn="ctr"/>
            <a:r>
              <a:rPr lang="ru-RU" sz="4400" dirty="0" smtClean="0"/>
              <a:t>Фонемный анализ включает:</a:t>
            </a:r>
            <a:endParaRPr lang="ru-RU" sz="4400" dirty="0"/>
          </a:p>
        </p:txBody>
      </p:sp>
      <p:sp>
        <p:nvSpPr>
          <p:cNvPr id="3" name="Прямоугольник 2"/>
          <p:cNvSpPr/>
          <p:nvPr/>
        </p:nvSpPr>
        <p:spPr>
          <a:xfrm>
            <a:off x="467544" y="2132856"/>
            <a:ext cx="8424936" cy="3693319"/>
          </a:xfrm>
          <a:prstGeom prst="rect">
            <a:avLst/>
          </a:prstGeom>
        </p:spPr>
        <p:txBody>
          <a:bodyPr wrap="square">
            <a:spAutoFit/>
          </a:bodyPr>
          <a:lstStyle/>
          <a:p>
            <a:r>
              <a:rPr lang="ru-RU" sz="3600" dirty="0" smtClean="0">
                <a:latin typeface="Times New Roman" panose="02020603050405020304" pitchFamily="18" charset="0"/>
                <a:cs typeface="Times New Roman" panose="02020603050405020304" pitchFamily="18" charset="0"/>
              </a:rPr>
              <a:t>1.выявление порядка следования фонем;</a:t>
            </a:r>
          </a:p>
          <a:p>
            <a:r>
              <a:rPr lang="ru-RU" sz="3600" dirty="0" smtClean="0">
                <a:latin typeface="Times New Roman" panose="02020603050405020304" pitchFamily="18" charset="0"/>
                <a:cs typeface="Times New Roman" panose="02020603050405020304" pitchFamily="18" charset="0"/>
              </a:rPr>
              <a:t>2.становления различной функции фонем;</a:t>
            </a:r>
          </a:p>
          <a:p>
            <a:r>
              <a:rPr lang="ru-RU" sz="3600" dirty="0" smtClean="0">
                <a:latin typeface="Times New Roman" panose="02020603050405020304" pitchFamily="18" charset="0"/>
                <a:cs typeface="Times New Roman" panose="02020603050405020304" pitchFamily="18" charset="0"/>
              </a:rPr>
              <a:t>3.выделение основных фонематических противопоставлений, свойственных языку.</a:t>
            </a:r>
          </a:p>
          <a:p>
            <a:endParaRPr lang="ru-RU"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908720"/>
            <a:ext cx="8568952" cy="5472608"/>
          </a:xfrm>
        </p:spPr>
        <p:txBody>
          <a:bodyPr>
            <a:noAutofit/>
          </a:bodyPr>
          <a:lstStyle/>
          <a:p>
            <a:r>
              <a:rPr lang="ru-RU" sz="4000" b="0" dirty="0">
                <a:latin typeface="Times New Roman" pitchFamily="18" charset="0"/>
                <a:cs typeface="Times New Roman" pitchFamily="18" charset="0"/>
              </a:rPr>
              <a:t> Зрение обеспечивает человеку возможность получать информацию о внешнем мире, ориентироваться в пространстве, контролировать свои действия, выполнять точные операции. Зрение и зрительное восприятие не являются тождественными понятиями.</a:t>
            </a:r>
          </a:p>
        </p:txBody>
      </p:sp>
    </p:spTree>
    <p:extLst>
      <p:ext uri="{BB962C8B-B14F-4D97-AF65-F5344CB8AC3E}">
        <p14:creationId xmlns:p14="http://schemas.microsoft.com/office/powerpoint/2010/main" val="6232658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1484784"/>
            <a:ext cx="8229600" cy="4734272"/>
          </a:xfrm>
        </p:spPr>
        <p:txBody>
          <a:bodyPr>
            <a:normAutofit/>
          </a:bodyPr>
          <a:lstStyle/>
          <a:p>
            <a:r>
              <a:rPr lang="ru-RU" dirty="0" smtClean="0"/>
              <a:t>Зрительное восприятие – это отражение в сознании человека предметов или явлений при их непосредственном воздействии на зрительный анализатор </a:t>
            </a:r>
            <a:br>
              <a:rPr lang="ru-RU" dirty="0" smtClean="0"/>
            </a:br>
            <a:endParaRPr lang="ru-RU"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0904" y="764704"/>
            <a:ext cx="8677573" cy="5509200"/>
          </a:xfrm>
          <a:prstGeom prst="rect">
            <a:avLst/>
          </a:prstGeom>
        </p:spPr>
        <p:txBody>
          <a:bodyPr wrap="square">
            <a:spAutoFit/>
          </a:bodyPr>
          <a:lstStyle/>
          <a:p>
            <a:r>
              <a:rPr lang="ru-RU" sz="3200" dirty="0">
                <a:latin typeface="Times New Roman" pitchFamily="18" charset="0"/>
                <a:cs typeface="Times New Roman" pitchFamily="18" charset="0"/>
              </a:rPr>
              <a:t>Зрительное восприятие - это сложная работа, в процессе которой осуществляется анализ большого количества раздражителей, действующих на глаз. Чем совершеннее зрительное восприятие, тем разнообразнее ощущения по качеству и силе, а значит, тем полнее, точнее и </a:t>
            </a:r>
            <a:r>
              <a:rPr lang="ru-RU" sz="3200" dirty="0" err="1">
                <a:latin typeface="Times New Roman" pitchFamily="18" charset="0"/>
                <a:cs typeface="Times New Roman" pitchFamily="18" charset="0"/>
              </a:rPr>
              <a:t>дифференцированнее</a:t>
            </a:r>
            <a:r>
              <a:rPr lang="ru-RU" sz="3200" dirty="0">
                <a:latin typeface="Times New Roman" pitchFamily="18" charset="0"/>
                <a:cs typeface="Times New Roman" pitchFamily="18" charset="0"/>
              </a:rPr>
              <a:t> они отражают раздражители. Основной объем информации об окружающем мире человек получает благодаря зрению.</a:t>
            </a:r>
          </a:p>
        </p:txBody>
      </p:sp>
    </p:spTree>
    <p:extLst>
      <p:ext uri="{BB962C8B-B14F-4D97-AF65-F5344CB8AC3E}">
        <p14:creationId xmlns:p14="http://schemas.microsoft.com/office/powerpoint/2010/main" val="1146437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1520" y="836712"/>
            <a:ext cx="8496944" cy="6186309"/>
          </a:xfrm>
          <a:prstGeom prst="rect">
            <a:avLst/>
          </a:prstGeom>
        </p:spPr>
        <p:txBody>
          <a:bodyPr wrap="square">
            <a:spAutoFit/>
          </a:bodyPr>
          <a:lstStyle/>
          <a:p>
            <a:r>
              <a:rPr lang="ru-RU" sz="3600" dirty="0">
                <a:latin typeface="Times New Roman" pitchFamily="18" charset="0"/>
                <a:cs typeface="Times New Roman" pitchFamily="18" charset="0"/>
              </a:rPr>
              <a:t>И устная, и письменная формы речи представляют собой вид временных связей второй сигнальной системы, но в отличие от устной письменная речь </a:t>
            </a:r>
            <a:r>
              <a:rPr lang="ru-RU" sz="3600" dirty="0" smtClean="0">
                <a:latin typeface="Times New Roman" pitchFamily="18" charset="0"/>
                <a:cs typeface="Times New Roman" pitchFamily="18" charset="0"/>
              </a:rPr>
              <a:t>формируется только </a:t>
            </a:r>
            <a:r>
              <a:rPr lang="ru-RU" sz="3600" dirty="0">
                <a:latin typeface="Times New Roman" pitchFamily="18" charset="0"/>
                <a:cs typeface="Times New Roman" pitchFamily="18" charset="0"/>
              </a:rPr>
              <a:t>в условиях целенаправленного обучения, то есть ее механизмы складываются в период обучения грамоте и совершенствуются в ходе всего дальнейшего обучения.</a:t>
            </a:r>
          </a:p>
          <a:p>
            <a:r>
              <a:rPr lang="ru-RU" sz="3600" dirty="0">
                <a:latin typeface="Times New Roman" pitchFamily="18" charset="0"/>
                <a:cs typeface="Times New Roman" pitchFamily="18" charset="0"/>
              </a:rPr>
              <a:t/>
            </a:r>
            <a:br>
              <a:rPr lang="ru-RU" sz="3600" dirty="0">
                <a:latin typeface="Times New Roman" pitchFamily="18" charset="0"/>
                <a:cs typeface="Times New Roman" pitchFamily="18" charset="0"/>
              </a:rPr>
            </a:br>
            <a:endParaRPr lang="ru-RU" sz="3600" dirty="0">
              <a:latin typeface="Times New Roman" pitchFamily="18" charset="0"/>
              <a:cs typeface="Times New Roman" pitchFamily="18" charset="0"/>
            </a:endParaRPr>
          </a:p>
        </p:txBody>
      </p:sp>
    </p:spTree>
    <p:extLst>
      <p:ext uri="{BB962C8B-B14F-4D97-AF65-F5344CB8AC3E}">
        <p14:creationId xmlns:p14="http://schemas.microsoft.com/office/powerpoint/2010/main" val="40118918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58391" y="764704"/>
            <a:ext cx="8532440" cy="5078313"/>
          </a:xfrm>
          <a:prstGeom prst="rect">
            <a:avLst/>
          </a:prstGeom>
        </p:spPr>
        <p:txBody>
          <a:bodyPr wrap="square">
            <a:spAutoFit/>
          </a:bodyPr>
          <a:lstStyle/>
          <a:p>
            <a:r>
              <a:rPr lang="ru-RU" sz="3600" dirty="0" smtClean="0">
                <a:latin typeface="Times New Roman" pitchFamily="18" charset="0"/>
                <a:cs typeface="Times New Roman" pitchFamily="18" charset="0"/>
              </a:rPr>
              <a:t>Зрительное</a:t>
            </a:r>
            <a:r>
              <a:rPr lang="ru-RU" sz="3600" dirty="0">
                <a:latin typeface="Times New Roman" pitchFamily="18" charset="0"/>
                <a:cs typeface="Times New Roman" pitchFamily="18" charset="0"/>
              </a:rPr>
              <a:t> восприятие - комплексный процесс, включающий различные структурные </a:t>
            </a:r>
            <a:r>
              <a:rPr lang="ru-RU" sz="3600" u="sng" dirty="0">
                <a:latin typeface="Times New Roman" pitchFamily="18" charset="0"/>
                <a:cs typeface="Times New Roman" pitchFamily="18" charset="0"/>
              </a:rPr>
              <a:t>компоненты</a:t>
            </a:r>
            <a:r>
              <a:rPr lang="ru-RU" sz="3600" dirty="0">
                <a:latin typeface="Times New Roman" pitchFamily="18" charset="0"/>
                <a:cs typeface="Times New Roman" pitchFamily="18" charset="0"/>
              </a:rPr>
              <a:t>: произвольность, целенаправленность, зрительно-моторные координации, навыки зрительного обследования, аналитико-синтетическую деятельность зрительного анализатора, объем, константность восприятия.</a:t>
            </a:r>
          </a:p>
        </p:txBody>
      </p:sp>
    </p:spTree>
    <p:extLst>
      <p:ext uri="{BB962C8B-B14F-4D97-AF65-F5344CB8AC3E}">
        <p14:creationId xmlns:p14="http://schemas.microsoft.com/office/powerpoint/2010/main" val="21635230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548680"/>
            <a:ext cx="8784976" cy="6186309"/>
          </a:xfrm>
          <a:prstGeom prst="rect">
            <a:avLst/>
          </a:prstGeom>
        </p:spPr>
        <p:txBody>
          <a:bodyPr wrap="square">
            <a:spAutoFit/>
          </a:bodyPr>
          <a:lstStyle/>
          <a:p>
            <a:r>
              <a:rPr lang="ru-RU" sz="3600" dirty="0">
                <a:latin typeface="Times New Roman" pitchFamily="18" charset="0"/>
                <a:cs typeface="Times New Roman" pitchFamily="18" charset="0"/>
              </a:rPr>
              <a:t>  Точность и действенность зрительного восприятия, сохранение зрительного образа в памяти определяют, в конечном счете, эффективность формирования навыков письма и чтения. Нарушения зрительного восприятия ведут к трудностям выделения фигур, букв, цифр, их величины, соотношения частей, четкого дифференцирования различия и сходства близких по конфигурации или зеркальных элементов и др.</a:t>
            </a:r>
          </a:p>
        </p:txBody>
      </p:sp>
    </p:spTree>
    <p:extLst>
      <p:ext uri="{BB962C8B-B14F-4D97-AF65-F5344CB8AC3E}">
        <p14:creationId xmlns:p14="http://schemas.microsoft.com/office/powerpoint/2010/main" val="32128874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764704"/>
            <a:ext cx="8496944" cy="5632311"/>
          </a:xfrm>
          <a:prstGeom prst="rect">
            <a:avLst/>
          </a:prstGeom>
        </p:spPr>
        <p:txBody>
          <a:bodyPr wrap="square">
            <a:spAutoFit/>
          </a:bodyPr>
          <a:lstStyle/>
          <a:p>
            <a:r>
              <a:rPr lang="ru-RU" sz="3600" dirty="0" smtClean="0">
                <a:latin typeface="Times New Roman" pitchFamily="18" charset="0"/>
                <a:cs typeface="Times New Roman" pitchFamily="18" charset="0"/>
              </a:rPr>
              <a:t>Совершенствование</a:t>
            </a:r>
            <a:r>
              <a:rPr lang="ru-RU" sz="3600" dirty="0">
                <a:latin typeface="Times New Roman" pitchFamily="18" charset="0"/>
                <a:cs typeface="Times New Roman" pitchFamily="18" charset="0"/>
              </a:rPr>
              <a:t> зрительно-моторной координации предполагает обеспечение тесной связи мануальных и зрительных действий. Но это не механическое объединение работы двух анализаторов — зрительного и двигательного. В процессе развития координации </a:t>
            </a:r>
            <a:r>
              <a:rPr lang="ru-RU" sz="3600" i="1" dirty="0" smtClean="0">
                <a:latin typeface="Times New Roman" pitchFamily="18" charset="0"/>
                <a:cs typeface="Times New Roman" pitchFamily="18" charset="0"/>
              </a:rPr>
              <a:t>«</a:t>
            </a:r>
            <a:r>
              <a:rPr lang="ru-RU" sz="3600" i="1" dirty="0">
                <a:latin typeface="Times New Roman" pitchFamily="18" charset="0"/>
                <a:cs typeface="Times New Roman" pitchFamily="18" charset="0"/>
              </a:rPr>
              <a:t>глаз — </a:t>
            </a:r>
            <a:r>
              <a:rPr lang="ru-RU" sz="3600" i="1" dirty="0" smtClean="0">
                <a:latin typeface="Times New Roman" pitchFamily="18" charset="0"/>
                <a:cs typeface="Times New Roman" pitchFamily="18" charset="0"/>
              </a:rPr>
              <a:t>рука»</a:t>
            </a:r>
            <a:r>
              <a:rPr lang="ru-RU" sz="3600" dirty="0">
                <a:latin typeface="Times New Roman" pitchFamily="18" charset="0"/>
                <a:cs typeface="Times New Roman" pitchFamily="18" charset="0"/>
              </a:rPr>
              <a:t> </a:t>
            </a:r>
            <a:r>
              <a:rPr lang="ru-RU" sz="3600" dirty="0" smtClean="0">
                <a:latin typeface="Times New Roman" pitchFamily="18" charset="0"/>
                <a:cs typeface="Times New Roman" pitchFamily="18" charset="0"/>
              </a:rPr>
              <a:t>Создается сложная</a:t>
            </a:r>
            <a:r>
              <a:rPr lang="ru-RU" sz="3600" dirty="0">
                <a:latin typeface="Times New Roman" pitchFamily="18" charset="0"/>
                <a:cs typeface="Times New Roman" pitchFamily="18" charset="0"/>
              </a:rPr>
              <a:t> психологическая система </a:t>
            </a:r>
            <a:r>
              <a:rPr lang="ru-RU" sz="3600" dirty="0" err="1">
                <a:latin typeface="Times New Roman" pitchFamily="18" charset="0"/>
                <a:cs typeface="Times New Roman" pitchFamily="18" charset="0"/>
              </a:rPr>
              <a:t>межфункциональных</a:t>
            </a:r>
            <a:r>
              <a:rPr lang="ru-RU" sz="3600" dirty="0">
                <a:latin typeface="Times New Roman" pitchFamily="18" charset="0"/>
                <a:cs typeface="Times New Roman" pitchFamily="18" charset="0"/>
              </a:rPr>
              <a:t> связей.</a:t>
            </a:r>
          </a:p>
        </p:txBody>
      </p:sp>
    </p:spTree>
    <p:extLst>
      <p:ext uri="{BB962C8B-B14F-4D97-AF65-F5344CB8AC3E}">
        <p14:creationId xmlns:p14="http://schemas.microsoft.com/office/powerpoint/2010/main" val="20694110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07504" y="620688"/>
            <a:ext cx="8640960" cy="5632311"/>
          </a:xfrm>
          <a:prstGeom prst="rect">
            <a:avLst/>
          </a:prstGeom>
        </p:spPr>
        <p:txBody>
          <a:bodyPr wrap="square">
            <a:spAutoFit/>
          </a:bodyPr>
          <a:lstStyle/>
          <a:p>
            <a:r>
              <a:rPr lang="ru-RU" sz="3600" dirty="0">
                <a:latin typeface="Times New Roman" pitchFamily="18" charset="0"/>
                <a:cs typeface="Times New Roman" pitchFamily="18" charset="0"/>
              </a:rPr>
              <a:t>Дефект зрения значительно осложняет ребенку в ранний период жизни формирование мануальных обследовательских действий (нарушена функция контроля, что отрицательно влияет на дальнейший ход развития зрительного восприятия. Поэтому как можно раньше следует проводить коррекционно-развивающую работу в этом </a:t>
            </a:r>
            <a:r>
              <a:rPr lang="ru-RU" sz="3600" dirty="0" smtClean="0">
                <a:latin typeface="Times New Roman" pitchFamily="18" charset="0"/>
                <a:cs typeface="Times New Roman" pitchFamily="18" charset="0"/>
              </a:rPr>
              <a:t>направлении</a:t>
            </a:r>
            <a:endParaRPr lang="ru-RU" sz="3600" dirty="0">
              <a:latin typeface="Times New Roman" pitchFamily="18" charset="0"/>
              <a:cs typeface="Times New Roman" pitchFamily="18" charset="0"/>
            </a:endParaRPr>
          </a:p>
        </p:txBody>
      </p:sp>
    </p:spTree>
    <p:extLst>
      <p:ext uri="{BB962C8B-B14F-4D97-AF65-F5344CB8AC3E}">
        <p14:creationId xmlns:p14="http://schemas.microsoft.com/office/powerpoint/2010/main" val="35776380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692696"/>
            <a:ext cx="8640960" cy="1754326"/>
          </a:xfrm>
          <a:prstGeom prst="rect">
            <a:avLst/>
          </a:prstGeom>
        </p:spPr>
        <p:txBody>
          <a:bodyPr wrap="square">
            <a:spAutoFit/>
          </a:bodyPr>
          <a:lstStyle/>
          <a:p>
            <a:r>
              <a:rPr lang="ru-RU" sz="3600" dirty="0">
                <a:latin typeface="Times New Roman" pitchFamily="18" charset="0"/>
                <a:cs typeface="Times New Roman" pitchFamily="18" charset="0"/>
              </a:rPr>
              <a:t>Хорошо развитая зрительно-моторная координация способствует </a:t>
            </a:r>
            <a:r>
              <a:rPr lang="ru-RU" sz="3600" dirty="0" smtClean="0">
                <a:latin typeface="Times New Roman" pitchFamily="18" charset="0"/>
                <a:cs typeface="Times New Roman" pitchFamily="18" charset="0"/>
              </a:rPr>
              <a:t>формированию правильных </a:t>
            </a:r>
            <a:r>
              <a:rPr lang="ru-RU" sz="3600" dirty="0">
                <a:latin typeface="Times New Roman" pitchFamily="18" charset="0"/>
                <a:cs typeface="Times New Roman" pitchFamily="18" charset="0"/>
              </a:rPr>
              <a:t>графических навыков письма</a:t>
            </a:r>
            <a:r>
              <a:rPr lang="ru-RU" sz="3600" dirty="0" smtClean="0">
                <a:latin typeface="Times New Roman" pitchFamily="18" charset="0"/>
                <a:cs typeface="Times New Roman" pitchFamily="18" charset="0"/>
              </a:rPr>
              <a:t>.</a:t>
            </a:r>
            <a:endParaRPr lang="ru-RU" sz="3600" dirty="0">
              <a:latin typeface="Times New Roman" pitchFamily="18" charset="0"/>
              <a:cs typeface="Times New Roman" pitchFamily="18" charset="0"/>
            </a:endParaRPr>
          </a:p>
        </p:txBody>
      </p:sp>
      <p:sp>
        <p:nvSpPr>
          <p:cNvPr id="3" name="Прямоугольник 2"/>
          <p:cNvSpPr/>
          <p:nvPr/>
        </p:nvSpPr>
        <p:spPr>
          <a:xfrm>
            <a:off x="228021" y="2564904"/>
            <a:ext cx="8856984" cy="3970318"/>
          </a:xfrm>
          <a:prstGeom prst="rect">
            <a:avLst/>
          </a:prstGeom>
        </p:spPr>
        <p:txBody>
          <a:bodyPr wrap="square">
            <a:spAutoFit/>
          </a:bodyPr>
          <a:lstStyle/>
          <a:p>
            <a:r>
              <a:rPr lang="ru-RU" sz="3600" dirty="0">
                <a:latin typeface="Times New Roman" pitchFamily="18" charset="0"/>
                <a:cs typeface="Times New Roman" pitchFamily="18" charset="0"/>
              </a:rPr>
              <a:t>Письмо — сложный координационный навык, требующий сформированной зрительно-моторной координации, правильной координации всего тела, слаженной работы мышц всей руки и работы мелких мышц кисти</a:t>
            </a:r>
            <a:r>
              <a:rPr lang="ru-RU" sz="3600" dirty="0" smtClean="0">
                <a:latin typeface="Times New Roman" pitchFamily="18" charset="0"/>
                <a:cs typeface="Times New Roman" pitchFamily="18" charset="0"/>
              </a:rPr>
              <a:t>.</a:t>
            </a:r>
            <a:endParaRPr lang="ru-RU" sz="3600" dirty="0">
              <a:latin typeface="Times New Roman" pitchFamily="18" charset="0"/>
              <a:cs typeface="Times New Roman" pitchFamily="18" charset="0"/>
            </a:endParaRPr>
          </a:p>
        </p:txBody>
      </p:sp>
    </p:spTree>
    <p:extLst>
      <p:ext uri="{BB962C8B-B14F-4D97-AF65-F5344CB8AC3E}">
        <p14:creationId xmlns:p14="http://schemas.microsoft.com/office/powerpoint/2010/main" val="40489875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764704"/>
            <a:ext cx="8640960" cy="5509200"/>
          </a:xfrm>
          <a:prstGeom prst="rect">
            <a:avLst/>
          </a:prstGeom>
        </p:spPr>
        <p:txBody>
          <a:bodyPr wrap="square">
            <a:spAutoFit/>
          </a:bodyPr>
          <a:lstStyle/>
          <a:p>
            <a:r>
              <a:rPr lang="ru-RU" sz="3600" dirty="0">
                <a:latin typeface="Times New Roman" pitchFamily="18" charset="0"/>
                <a:cs typeface="Times New Roman" pitchFamily="18" charset="0"/>
              </a:rPr>
              <a:t> При недостатках зрительно-моторной координации </a:t>
            </a:r>
            <a:r>
              <a:rPr lang="ru-RU" sz="3600" dirty="0" smtClean="0">
                <a:latin typeface="Times New Roman" pitchFamily="18" charset="0"/>
                <a:cs typeface="Times New Roman" pitchFamily="18" charset="0"/>
              </a:rPr>
              <a:t>отмечаются:</a:t>
            </a:r>
          </a:p>
          <a:p>
            <a:pPr marL="457200" indent="-457200">
              <a:buFont typeface="Arial" pitchFamily="34" charset="0"/>
              <a:buChar char="•"/>
            </a:pPr>
            <a:r>
              <a:rPr lang="ru-RU" sz="2800" dirty="0" smtClean="0">
                <a:latin typeface="Times New Roman" pitchFamily="18" charset="0"/>
                <a:cs typeface="Times New Roman" pitchFamily="18" charset="0"/>
              </a:rPr>
              <a:t>неспособность </a:t>
            </a:r>
            <a:r>
              <a:rPr lang="ru-RU" sz="2800" dirty="0">
                <a:latin typeface="Times New Roman" pitchFamily="18" charset="0"/>
                <a:cs typeface="Times New Roman" pitchFamily="18" charset="0"/>
              </a:rPr>
              <a:t>провести прямую линию </a:t>
            </a:r>
            <a:r>
              <a:rPr lang="ru-RU" sz="2800" i="1" dirty="0">
                <a:latin typeface="Times New Roman" pitchFamily="18" charset="0"/>
                <a:cs typeface="Times New Roman" pitchFamily="18" charset="0"/>
              </a:rPr>
              <a:t>(вертикальную, горизонтальную</a:t>
            </a:r>
            <a:r>
              <a:rPr lang="ru-RU" sz="2800" i="1" dirty="0" smtClean="0">
                <a:latin typeface="Times New Roman" pitchFamily="18" charset="0"/>
                <a:cs typeface="Times New Roman" pitchFamily="18" charset="0"/>
              </a:rPr>
              <a:t>)</a:t>
            </a:r>
            <a:r>
              <a:rPr lang="ru-RU" sz="2800" dirty="0" smtClean="0">
                <a:latin typeface="Times New Roman" pitchFamily="18" charset="0"/>
                <a:cs typeface="Times New Roman" pitchFamily="18" charset="0"/>
              </a:rPr>
              <a:t>;</a:t>
            </a:r>
          </a:p>
          <a:p>
            <a:pPr marL="457200" indent="-457200">
              <a:buFont typeface="Arial" pitchFamily="34" charset="0"/>
              <a:buChar char="•"/>
            </a:pPr>
            <a:r>
              <a:rPr lang="ru-RU" sz="2800" dirty="0" smtClean="0">
                <a:latin typeface="Times New Roman" pitchFamily="18" charset="0"/>
                <a:cs typeface="Times New Roman" pitchFamily="18" charset="0"/>
              </a:rPr>
              <a:t>трудность</a:t>
            </a:r>
            <a:r>
              <a:rPr lang="ru-RU" sz="2800" dirty="0">
                <a:latin typeface="Times New Roman" pitchFamily="18" charset="0"/>
                <a:cs typeface="Times New Roman" pitchFamily="18" charset="0"/>
              </a:rPr>
              <a:t> формирования траектории движения при выполнении графического элемента </a:t>
            </a:r>
            <a:r>
              <a:rPr lang="ru-RU" sz="2800" i="1" dirty="0">
                <a:latin typeface="Times New Roman" pitchFamily="18" charset="0"/>
                <a:cs typeface="Times New Roman" pitchFamily="18" charset="0"/>
              </a:rPr>
              <a:t>(буквы, цифры геометрической фигуры</a:t>
            </a:r>
            <a:r>
              <a:rPr lang="ru-RU" sz="2800" i="1" dirty="0" smtClean="0">
                <a:latin typeface="Times New Roman" pitchFamily="18" charset="0"/>
                <a:cs typeface="Times New Roman" pitchFamily="18" charset="0"/>
              </a:rPr>
              <a:t>)</a:t>
            </a:r>
            <a:r>
              <a:rPr lang="ru-RU" sz="2800" dirty="0" smtClean="0">
                <a:latin typeface="Times New Roman" pitchFamily="18" charset="0"/>
                <a:cs typeface="Times New Roman" pitchFamily="18" charset="0"/>
              </a:rPr>
              <a:t>;</a:t>
            </a:r>
          </a:p>
          <a:p>
            <a:pPr marL="457200" indent="-457200">
              <a:buFont typeface="Arial" pitchFamily="34" charset="0"/>
              <a:buChar char="•"/>
            </a:pPr>
            <a:r>
              <a:rPr lang="ru-RU" sz="2800" dirty="0" smtClean="0">
                <a:latin typeface="Times New Roman" pitchFamily="18" charset="0"/>
                <a:cs typeface="Times New Roman" pitchFamily="18" charset="0"/>
              </a:rPr>
              <a:t>неустойчивый </a:t>
            </a:r>
            <a:r>
              <a:rPr lang="ru-RU" sz="2800" dirty="0">
                <a:latin typeface="Times New Roman" pitchFamily="18" charset="0"/>
                <a:cs typeface="Times New Roman" pitchFamily="18" charset="0"/>
              </a:rPr>
              <a:t>почерк (неровные штрихи, различная высота и протяженность графических элементов, большие растянутые, разно наклонные буквы</a:t>
            </a:r>
            <a:r>
              <a:rPr lang="ru-RU" sz="2800" dirty="0" smtClean="0">
                <a:latin typeface="Times New Roman" pitchFamily="18" charset="0"/>
                <a:cs typeface="Times New Roman" pitchFamily="18" charset="0"/>
              </a:rPr>
              <a:t>);</a:t>
            </a:r>
          </a:p>
          <a:p>
            <a:pPr marL="457200" indent="-457200">
              <a:buFont typeface="Arial" pitchFamily="34" charset="0"/>
              <a:buChar char="•"/>
            </a:pPr>
            <a:r>
              <a:rPr lang="ru-RU" sz="2800" dirty="0" smtClean="0">
                <a:latin typeface="Times New Roman" pitchFamily="18" charset="0"/>
                <a:cs typeface="Times New Roman" pitchFamily="18" charset="0"/>
              </a:rPr>
              <a:t>тремор;</a:t>
            </a:r>
          </a:p>
          <a:p>
            <a:pPr marL="457200" indent="-457200">
              <a:buFont typeface="Arial" pitchFamily="34" charset="0"/>
              <a:buChar char="•"/>
            </a:pPr>
            <a:r>
              <a:rPr lang="ru-RU" sz="2800" dirty="0" smtClean="0">
                <a:latin typeface="Times New Roman" pitchFamily="18" charset="0"/>
                <a:cs typeface="Times New Roman" pitchFamily="18" charset="0"/>
              </a:rPr>
              <a:t>очень </a:t>
            </a:r>
            <a:r>
              <a:rPr lang="ru-RU" sz="2800" dirty="0">
                <a:latin typeface="Times New Roman" pitchFamily="18" charset="0"/>
                <a:cs typeface="Times New Roman" pitchFamily="18" charset="0"/>
              </a:rPr>
              <a:t>медленный темп письма</a:t>
            </a:r>
            <a:r>
              <a:rPr lang="ru-RU" sz="2800" dirty="0" smtClean="0">
                <a:latin typeface="Times New Roman" pitchFamily="18" charset="0"/>
                <a:cs typeface="Times New Roman" pitchFamily="18" charset="0"/>
              </a:rPr>
              <a:t>.</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296740056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9616" y="764704"/>
            <a:ext cx="8640960" cy="5570756"/>
          </a:xfrm>
          <a:prstGeom prst="rect">
            <a:avLst/>
          </a:prstGeom>
        </p:spPr>
        <p:txBody>
          <a:bodyPr wrap="square">
            <a:spAutoFit/>
          </a:bodyPr>
          <a:lstStyle/>
          <a:p>
            <a:r>
              <a:rPr lang="ru-RU" sz="3200" dirty="0">
                <a:latin typeface="Times New Roman" pitchFamily="18" charset="0"/>
                <a:cs typeface="Times New Roman" pitchFamily="18" charset="0"/>
              </a:rPr>
              <a:t> Чтение и письмо начинаются со зрительного восприятия букв, слогов, слов. Правильность чтения во многом зависит от полноценности зрительного восприятия. Среди зрительных операций чтения и письма выделяют: </a:t>
            </a:r>
            <a:r>
              <a:rPr lang="ru-RU" sz="3200" dirty="0" smtClean="0">
                <a:latin typeface="Times New Roman" pitchFamily="18" charset="0"/>
                <a:cs typeface="Times New Roman" pitchFamily="18" charset="0"/>
              </a:rPr>
              <a:t>восприятие </a:t>
            </a:r>
            <a:r>
              <a:rPr lang="ru-RU" sz="3200" dirty="0">
                <a:latin typeface="Times New Roman" pitchFamily="18" charset="0"/>
                <a:cs typeface="Times New Roman" pitchFamily="18" charset="0"/>
              </a:rPr>
              <a:t>буквенной символики; процесс ее опознания на основе сличения с имеющимися в памяти эталонами; последовательное сканирование графической информации и её воспроизведение.</a:t>
            </a:r>
            <a:endParaRPr lang="ru-RU" sz="3200" dirty="0" smtClean="0">
              <a:latin typeface="Times New Roman" pitchFamily="18" charset="0"/>
              <a:cs typeface="Times New Roman" pitchFamily="18" charset="0"/>
            </a:endParaRPr>
          </a:p>
          <a:p>
            <a:endParaRPr lang="ru-RU" sz="3600" dirty="0">
              <a:latin typeface="Times New Roman" pitchFamily="18" charset="0"/>
              <a:cs typeface="Times New Roman" pitchFamily="18" charset="0"/>
            </a:endParaRPr>
          </a:p>
        </p:txBody>
      </p:sp>
    </p:spTree>
    <p:extLst>
      <p:ext uri="{BB962C8B-B14F-4D97-AF65-F5344CB8AC3E}">
        <p14:creationId xmlns:p14="http://schemas.microsoft.com/office/powerpoint/2010/main" val="38289791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836712"/>
            <a:ext cx="8640960" cy="5632311"/>
          </a:xfrm>
          <a:prstGeom prst="rect">
            <a:avLst/>
          </a:prstGeom>
        </p:spPr>
        <p:txBody>
          <a:bodyPr wrap="square">
            <a:spAutoFit/>
          </a:bodyPr>
          <a:lstStyle/>
          <a:p>
            <a:r>
              <a:rPr lang="ru-RU" sz="3000" dirty="0">
                <a:latin typeface="Times New Roman" pitchFamily="18" charset="0"/>
                <a:cs typeface="Times New Roman" pitchFamily="18" charset="0"/>
              </a:rPr>
              <a:t> </a:t>
            </a:r>
            <a:r>
              <a:rPr lang="ru-RU" sz="3000" dirty="0" smtClean="0">
                <a:latin typeface="Times New Roman" pitchFamily="18" charset="0"/>
                <a:cs typeface="Times New Roman" pitchFamily="18" charset="0"/>
              </a:rPr>
              <a:t>Зрительные </a:t>
            </a:r>
            <a:r>
              <a:rPr lang="ru-RU" sz="3000" dirty="0">
                <a:latin typeface="Times New Roman" pitchFamily="18" charset="0"/>
                <a:cs typeface="Times New Roman" pitchFamily="18" charset="0"/>
              </a:rPr>
              <a:t>функции, обеспечивающие в дальнейшем эти операции чтения, формируются у ребенка постепенно в дошкольном периоде, но этот процесс носит спонтанный, неорганизованный характер. Ребенок учится видеть так же, как учится ходить и говорить. По мере обогащения перцептивного опыта ребенок вырабатывает индивидуальные способы анализа зрительной информации, которые и составляют основу установления связей между реальными предметами, их изображениями и символами.</a:t>
            </a:r>
          </a:p>
        </p:txBody>
      </p:sp>
    </p:spTree>
    <p:extLst>
      <p:ext uri="{BB962C8B-B14F-4D97-AF65-F5344CB8AC3E}">
        <p14:creationId xmlns:p14="http://schemas.microsoft.com/office/powerpoint/2010/main" val="393089914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836712"/>
            <a:ext cx="8640960" cy="5262979"/>
          </a:xfrm>
          <a:prstGeom prst="rect">
            <a:avLst/>
          </a:prstGeom>
        </p:spPr>
        <p:txBody>
          <a:bodyPr wrap="square">
            <a:spAutoFit/>
          </a:bodyPr>
          <a:lstStyle/>
          <a:p>
            <a:r>
              <a:rPr lang="ru-RU" sz="2800" dirty="0">
                <a:latin typeface="Times New Roman" pitchFamily="18" charset="0"/>
                <a:cs typeface="Times New Roman" pitchFamily="18" charset="0"/>
              </a:rPr>
              <a:t> В дошкольном периоде возможные индивидуальные различия в стратегиях и уровнях </a:t>
            </a:r>
            <a:r>
              <a:rPr lang="ru-RU" sz="2800" dirty="0" err="1">
                <a:latin typeface="Times New Roman" pitchFamily="18" charset="0"/>
                <a:cs typeface="Times New Roman" pitchFamily="18" charset="0"/>
              </a:rPr>
              <a:t>сформированности</a:t>
            </a:r>
            <a:r>
              <a:rPr lang="ru-RU" sz="2800" dirty="0">
                <a:latin typeface="Times New Roman" pitchFamily="18" charset="0"/>
                <a:cs typeface="Times New Roman" pitchFamily="18" charset="0"/>
              </a:rPr>
              <a:t> зрительного восприятия не заметны для окружающих в повседневной жизни ребенка. Лишь с началом систематического обучения в школе, предъявляющего, как правило, единые, достаточно жесткие требования ко всем учащимся, индивидуальные особенности зрительного восприятия (трудности различения оптически близких признаков, недостаточная точность и объем восприятия и др.) некоторых детей могут стать серьезным препятствием для успешного усвоения чтения и письма.</a:t>
            </a:r>
            <a:endParaRPr lang="ru-RU" sz="3200" dirty="0">
              <a:latin typeface="Times New Roman" pitchFamily="18" charset="0"/>
              <a:cs typeface="Times New Roman" pitchFamily="18" charset="0"/>
            </a:endParaRPr>
          </a:p>
        </p:txBody>
      </p:sp>
    </p:spTree>
    <p:extLst>
      <p:ext uri="{BB962C8B-B14F-4D97-AF65-F5344CB8AC3E}">
        <p14:creationId xmlns:p14="http://schemas.microsoft.com/office/powerpoint/2010/main" val="104554842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4271" y="764704"/>
            <a:ext cx="8728209" cy="5632311"/>
          </a:xfrm>
          <a:prstGeom prst="rect">
            <a:avLst/>
          </a:prstGeom>
        </p:spPr>
        <p:txBody>
          <a:bodyPr wrap="square">
            <a:spAutoFit/>
          </a:bodyPr>
          <a:lstStyle/>
          <a:p>
            <a:r>
              <a:rPr lang="ru-RU" sz="3000" dirty="0">
                <a:latin typeface="Times New Roman" pitchFamily="18" charset="0"/>
                <a:cs typeface="Times New Roman" pitchFamily="18" charset="0"/>
              </a:rPr>
              <a:t>Таким образом, </a:t>
            </a:r>
            <a:r>
              <a:rPr lang="ru-RU" sz="3000" dirty="0" smtClean="0">
                <a:latin typeface="Times New Roman" pitchFamily="18" charset="0"/>
                <a:cs typeface="Times New Roman" pitchFamily="18" charset="0"/>
              </a:rPr>
              <a:t>точность </a:t>
            </a:r>
            <a:r>
              <a:rPr lang="ru-RU" sz="3000" dirty="0">
                <a:latin typeface="Times New Roman" pitchFamily="18" charset="0"/>
                <a:cs typeface="Times New Roman" pitchFamily="18" charset="0"/>
              </a:rPr>
              <a:t>и действенность зрительного восприятия, сохранение зрительного образа в памяти определяют в конечном счете эффективность формирования навыков письма и чтения. Зрительно-моторная координация ребенка тесно связана с его зрительным восприятием, что в свою очередь является совокупностью процессов построения зрительного образа окружающего мира. Хорошо развитая зрительно-моторная координация способствует формированию правильных графических навыков письма.</a:t>
            </a:r>
          </a:p>
        </p:txBody>
      </p:sp>
    </p:spTree>
    <p:extLst>
      <p:ext uri="{BB962C8B-B14F-4D97-AF65-F5344CB8AC3E}">
        <p14:creationId xmlns:p14="http://schemas.microsoft.com/office/powerpoint/2010/main" val="32823446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23528" y="620688"/>
            <a:ext cx="8496944" cy="5632311"/>
          </a:xfrm>
          <a:prstGeom prst="rect">
            <a:avLst/>
          </a:prstGeom>
        </p:spPr>
        <p:txBody>
          <a:bodyPr wrap="square">
            <a:spAutoFit/>
          </a:bodyPr>
          <a:lstStyle/>
          <a:p>
            <a:r>
              <a:rPr lang="ru-RU" sz="3600" dirty="0">
                <a:latin typeface="Times New Roman" pitchFamily="18" charset="0"/>
                <a:cs typeface="Times New Roman" pitchFamily="18" charset="0"/>
              </a:rPr>
              <a:t>В результате рефлекторного повторения образуется динамический стереотип слова в единстве акустических, оптических и кинестетических раздражений </a:t>
            </a:r>
            <a:r>
              <a:rPr lang="ru-RU" sz="3600" i="1" dirty="0">
                <a:latin typeface="Times New Roman" pitchFamily="18" charset="0"/>
                <a:cs typeface="Times New Roman" pitchFamily="18" charset="0"/>
              </a:rPr>
              <a:t>(Б. Г. Ананьев, Л. С. Выготский)</a:t>
            </a:r>
            <a:r>
              <a:rPr lang="ru-RU" sz="3600" dirty="0">
                <a:latin typeface="Times New Roman" pitchFamily="18" charset="0"/>
                <a:cs typeface="Times New Roman" pitchFamily="18" charset="0"/>
              </a:rPr>
              <a:t>. Овладение письменной речью представляет собой установление новых связей между словом слышимым и произносимым, словом видимым и записываемым.</a:t>
            </a:r>
          </a:p>
        </p:txBody>
      </p:sp>
    </p:spTree>
    <p:extLst>
      <p:ext uri="{BB962C8B-B14F-4D97-AF65-F5344CB8AC3E}">
        <p14:creationId xmlns:p14="http://schemas.microsoft.com/office/powerpoint/2010/main" val="262139626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764704"/>
            <a:ext cx="8229600" cy="5521800"/>
          </a:xfrm>
        </p:spPr>
        <p:txBody>
          <a:bodyPr>
            <a:normAutofit/>
          </a:bodyPr>
          <a:lstStyle/>
          <a:p>
            <a:pPr indent="256032">
              <a:buNone/>
            </a:pPr>
            <a:r>
              <a:rPr lang="ru-RU" sz="3600" dirty="0" smtClean="0"/>
              <a:t>Развитие точности зрительного восприятия, формирование умения вычленять элементы из целого и вновь объединять их в целое, развитие точности пространственной дифференцировки являются главными задачами подготовки руки и глаза к письму.</a:t>
            </a:r>
          </a:p>
          <a:p>
            <a:endParaRPr lang="ru-RU"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14282" y="620688"/>
            <a:ext cx="8715436" cy="6155531"/>
          </a:xfrm>
          <a:prstGeom prst="rect">
            <a:avLst/>
          </a:prstGeom>
        </p:spPr>
        <p:txBody>
          <a:bodyPr wrap="square">
            <a:spAutoFit/>
          </a:bodyPr>
          <a:lstStyle/>
          <a:p>
            <a:pPr algn="ctr"/>
            <a:r>
              <a:rPr lang="ru-RU" sz="3200" b="1" i="1" dirty="0" smtClean="0">
                <a:solidFill>
                  <a:srgbClr val="0070C0"/>
                </a:solidFill>
              </a:rPr>
              <a:t>Варианты заданий для развития зрительного восприятия</a:t>
            </a:r>
          </a:p>
          <a:p>
            <a:r>
              <a:rPr lang="ru-RU" sz="2200" i="1" dirty="0" smtClean="0"/>
              <a:t>- обследование отдельных объемных предметов с постепенно усложняющимся строением;</a:t>
            </a:r>
            <a:endParaRPr lang="ru-RU" sz="2200" dirty="0" smtClean="0"/>
          </a:p>
          <a:p>
            <a:r>
              <a:rPr lang="ru-RU" sz="2200" i="1" dirty="0" smtClean="0"/>
              <a:t>- сравнение натуральных объемных предметов и объектов (2-4), отличающихся ярко выраженными признаками (цветом, формой, величиной, количеством деталей, расположением отдельных частей и др.), в дальнейшем сравнение их изображений;</a:t>
            </a:r>
            <a:endParaRPr lang="ru-RU" sz="2200" dirty="0" smtClean="0"/>
          </a:p>
          <a:p>
            <a:r>
              <a:rPr lang="ru-RU" sz="2200" i="1" dirty="0" smtClean="0"/>
              <a:t>- узнавание реалистических изображений в разных ракурсах;</a:t>
            </a:r>
            <a:endParaRPr lang="ru-RU" sz="2200" dirty="0" smtClean="0"/>
          </a:p>
          <a:p>
            <a:pPr>
              <a:buFontTx/>
              <a:buChar char="-"/>
            </a:pPr>
            <a:r>
              <a:rPr lang="ru-RU" sz="2200" i="1" dirty="0" smtClean="0"/>
              <a:t>обследование отдельных плоскостных предметов по контуру с постепенно усложняющимся строением, с разборными деталями (частями);</a:t>
            </a:r>
          </a:p>
          <a:p>
            <a:pPr>
              <a:buFontTx/>
              <a:buChar char="-"/>
            </a:pPr>
            <a:r>
              <a:rPr lang="ru-RU" sz="2200" i="1" dirty="0" smtClean="0"/>
              <a:t>- сравнение контурных изображений предметов и объектов (2-4), отличающихся ярко выраженными признаками (цветом, формой, величиной, количеством деталей, расположением отдельных частей и др.);</a:t>
            </a:r>
            <a:endParaRPr lang="ru-RU" sz="2200" dirty="0"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251520" y="620688"/>
            <a:ext cx="8607330" cy="609397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2600"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сравнение натуральных сходных предметов и объектов (2-4), различающихся незначительными признаками (строением, количеством деталей, оттенками одного цвета, размером, расположением отдельных частей и др.), в дальнейшем сравнение их изображений;</a:t>
            </a:r>
            <a:endParaRPr kumimoji="0" lang="ru-RU" sz="26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600"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сравнение контурных изображений предметов и объектов (2-4), различающихся незначительными признаками (цветом, формой, величиной, количеством деталей, расположением отдельных частей и др.);</a:t>
            </a:r>
            <a:endParaRPr kumimoji="0" lang="ru-RU" sz="26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600"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узнавание предмета по его части;</a:t>
            </a:r>
            <a:endParaRPr kumimoji="0" lang="ru-RU" sz="26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600"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рассматривание сюжетных картинок, выделение сюжетных линий (в качестве усложнения возможно использование нелепиц);</a:t>
            </a:r>
            <a:endParaRPr kumimoji="0" lang="ru-RU" sz="26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600"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рассматривание двух сюжетных картинок, отличающихся незначительными элементами </a:t>
            </a:r>
            <a:endParaRPr kumimoji="0" lang="ru-RU" sz="26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428596" y="561880"/>
            <a:ext cx="8286808" cy="58169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ru-RU" sz="2800"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2800" b="1" i="1" u="none" strike="noStrike" cap="none" normalizeH="0" baseline="0" dirty="0" smtClean="0">
                <a:ln>
                  <a:noFill/>
                </a:ln>
                <a:solidFill>
                  <a:schemeClr val="accent6">
                    <a:lumMod val="75000"/>
                  </a:schemeClr>
                </a:solidFill>
                <a:effectLst/>
                <a:latin typeface="Calibri" pitchFamily="34" charset="0"/>
                <a:ea typeface="Calibri" pitchFamily="34" charset="0"/>
                <a:cs typeface="Times New Roman" pitchFamily="18" charset="0"/>
              </a:rPr>
              <a:t>Развитию зрительного анализа и синтеза, произвольного зрительного внимания и запоминания способствуют следующие упражнения:</a:t>
            </a:r>
            <a:endParaRPr kumimoji="0" lang="ru-RU" sz="2800" b="1" i="0" u="none" strike="noStrike" cap="none" normalizeH="0" baseline="0" dirty="0" smtClean="0">
              <a:ln>
                <a:noFill/>
              </a:ln>
              <a:solidFill>
                <a:schemeClr val="accent6">
                  <a:lumMod val="75000"/>
                </a:schemeClr>
              </a:solidFill>
              <a:effectLst/>
              <a:latin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sz="2600"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определение изменений в ряду предметов;</a:t>
            </a:r>
            <a:endParaRPr kumimoji="0" lang="ru-RU" sz="2600" b="0" i="0" u="none" strike="noStrike" cap="none" normalizeH="0" baseline="0" dirty="0" smtClean="0">
              <a:ln>
                <a:noFill/>
              </a:ln>
              <a:solidFill>
                <a:schemeClr val="tx1"/>
              </a:solidFill>
              <a:effectLst/>
              <a:latin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sz="2600"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—нахождение «выпавшей», «лишней» игрушки, картинки;</a:t>
            </a:r>
            <a:endParaRPr kumimoji="0" lang="ru-RU" sz="2600" b="0" i="0" u="none" strike="noStrike" cap="none" normalizeH="0" baseline="0" dirty="0" smtClean="0">
              <a:ln>
                <a:noFill/>
              </a:ln>
              <a:solidFill>
                <a:schemeClr val="tx1"/>
              </a:solidFill>
              <a:effectLst/>
              <a:latin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sz="2600"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—нахождение различий у двух сходных сюжетных картинок;</a:t>
            </a:r>
            <a:endParaRPr kumimoji="0" lang="ru-RU" sz="2600" b="0" i="0" u="none" strike="noStrike" cap="none" normalizeH="0" baseline="0" dirty="0" smtClean="0">
              <a:ln>
                <a:noFill/>
              </a:ln>
              <a:solidFill>
                <a:schemeClr val="tx1"/>
              </a:solidFill>
              <a:effectLst/>
              <a:latin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sz="2600"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—нахождение нереальных элементов нелепых картинок;</a:t>
            </a:r>
            <a:endParaRPr kumimoji="0" lang="ru-RU" sz="2600" b="0" i="0" u="none" strike="noStrike" cap="none" normalizeH="0" baseline="0" dirty="0" smtClean="0">
              <a:ln>
                <a:noFill/>
              </a:ln>
              <a:solidFill>
                <a:schemeClr val="tx1"/>
              </a:solidFill>
              <a:effectLst/>
              <a:latin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sz="2600"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—запоминание 4—7 предметов, игрушек, картинок, геометрических фигур, букв, цифр и воспроизведение их в исходной последовательности.</a:t>
            </a:r>
            <a:endParaRPr kumimoji="0" lang="ru-RU" sz="26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1505">
                                            <p:txEl>
                                              <p:pRg st="1" end="1"/>
                                            </p:txEl>
                                          </p:spTgt>
                                        </p:tgtEl>
                                        <p:attrNameLst>
                                          <p:attrName>style.visibility</p:attrName>
                                        </p:attrNameLst>
                                      </p:cBhvr>
                                      <p:to>
                                        <p:strVal val="visible"/>
                                      </p:to>
                                    </p:set>
                                    <p:animEffect transition="in" filter="circle(in)">
                                      <p:cBhvr>
                                        <p:cTn id="7" dur="3000"/>
                                        <p:tgtEl>
                                          <p:spTgt spid="21505">
                                            <p:txEl>
                                              <p:pRg st="1" end="1"/>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21505">
                                            <p:txEl>
                                              <p:pRg st="2" end="2"/>
                                            </p:txEl>
                                          </p:spTgt>
                                        </p:tgtEl>
                                        <p:attrNameLst>
                                          <p:attrName>style.visibility</p:attrName>
                                        </p:attrNameLst>
                                      </p:cBhvr>
                                      <p:to>
                                        <p:strVal val="visible"/>
                                      </p:to>
                                    </p:set>
                                    <p:animEffect transition="in" filter="circle(in)">
                                      <p:cBhvr>
                                        <p:cTn id="10" dur="3000"/>
                                        <p:tgtEl>
                                          <p:spTgt spid="21505">
                                            <p:txEl>
                                              <p:pRg st="2" end="2"/>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21505">
                                            <p:txEl>
                                              <p:pRg st="3" end="3"/>
                                            </p:txEl>
                                          </p:spTgt>
                                        </p:tgtEl>
                                        <p:attrNameLst>
                                          <p:attrName>style.visibility</p:attrName>
                                        </p:attrNameLst>
                                      </p:cBhvr>
                                      <p:to>
                                        <p:strVal val="visible"/>
                                      </p:to>
                                    </p:set>
                                    <p:animEffect transition="in" filter="circle(in)">
                                      <p:cBhvr>
                                        <p:cTn id="13" dur="3000"/>
                                        <p:tgtEl>
                                          <p:spTgt spid="21505">
                                            <p:txEl>
                                              <p:pRg st="3" end="3"/>
                                            </p:txEl>
                                          </p:spTgt>
                                        </p:tgtEl>
                                      </p:cBhvr>
                                    </p:animEffect>
                                  </p:childTnLst>
                                </p:cTn>
                              </p:par>
                              <p:par>
                                <p:cTn id="14" presetID="6" presetClass="entr" presetSubtype="16" fill="hold" nodeType="withEffect">
                                  <p:stCondLst>
                                    <p:cond delay="0"/>
                                  </p:stCondLst>
                                  <p:childTnLst>
                                    <p:set>
                                      <p:cBhvr>
                                        <p:cTn id="15" dur="1" fill="hold">
                                          <p:stCondLst>
                                            <p:cond delay="0"/>
                                          </p:stCondLst>
                                        </p:cTn>
                                        <p:tgtEl>
                                          <p:spTgt spid="21505">
                                            <p:txEl>
                                              <p:pRg st="4" end="4"/>
                                            </p:txEl>
                                          </p:spTgt>
                                        </p:tgtEl>
                                        <p:attrNameLst>
                                          <p:attrName>style.visibility</p:attrName>
                                        </p:attrNameLst>
                                      </p:cBhvr>
                                      <p:to>
                                        <p:strVal val="visible"/>
                                      </p:to>
                                    </p:set>
                                    <p:animEffect transition="in" filter="circle(in)">
                                      <p:cBhvr>
                                        <p:cTn id="16" dur="3000"/>
                                        <p:tgtEl>
                                          <p:spTgt spid="21505">
                                            <p:txEl>
                                              <p:pRg st="4" end="4"/>
                                            </p:txEl>
                                          </p:spTgt>
                                        </p:tgtEl>
                                      </p:cBhvr>
                                    </p:animEffect>
                                  </p:childTnLst>
                                </p:cTn>
                              </p:par>
                              <p:par>
                                <p:cTn id="17" presetID="6" presetClass="entr" presetSubtype="16" fill="hold" nodeType="withEffect">
                                  <p:stCondLst>
                                    <p:cond delay="0"/>
                                  </p:stCondLst>
                                  <p:childTnLst>
                                    <p:set>
                                      <p:cBhvr>
                                        <p:cTn id="18" dur="1" fill="hold">
                                          <p:stCondLst>
                                            <p:cond delay="0"/>
                                          </p:stCondLst>
                                        </p:cTn>
                                        <p:tgtEl>
                                          <p:spTgt spid="21505">
                                            <p:txEl>
                                              <p:pRg st="5" end="5"/>
                                            </p:txEl>
                                          </p:spTgt>
                                        </p:tgtEl>
                                        <p:attrNameLst>
                                          <p:attrName>style.visibility</p:attrName>
                                        </p:attrNameLst>
                                      </p:cBhvr>
                                      <p:to>
                                        <p:strVal val="visible"/>
                                      </p:to>
                                    </p:set>
                                    <p:animEffect transition="in" filter="circle(in)">
                                      <p:cBhvr>
                                        <p:cTn id="19" dur="3000"/>
                                        <p:tgtEl>
                                          <p:spTgt spid="2150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95536" y="764704"/>
            <a:ext cx="8572560" cy="5632311"/>
          </a:xfrm>
          <a:prstGeom prst="rect">
            <a:avLst/>
          </a:prstGeom>
        </p:spPr>
        <p:txBody>
          <a:bodyPr wrap="square">
            <a:spAutoFit/>
          </a:bodyPr>
          <a:lstStyle/>
          <a:p>
            <a:pPr algn="ctr"/>
            <a:r>
              <a:rPr lang="ru-RU" sz="2000" b="1" dirty="0" smtClean="0">
                <a:solidFill>
                  <a:schemeClr val="accent6">
                    <a:lumMod val="75000"/>
                  </a:schemeClr>
                </a:solidFill>
              </a:rPr>
              <a:t>Дидактические игры и упражнения для развития зрительного восприятия</a:t>
            </a:r>
          </a:p>
          <a:p>
            <a:r>
              <a:rPr lang="ru-RU" sz="2000" dirty="0" smtClean="0"/>
              <a:t>«Разрезные картинки»; «Сложи узор»;</a:t>
            </a:r>
          </a:p>
          <a:p>
            <a:r>
              <a:rPr lang="ru-RU" sz="2000" dirty="0" smtClean="0"/>
              <a:t>«Выбор недостающего фрагмента изображения»;</a:t>
            </a:r>
          </a:p>
          <a:p>
            <a:r>
              <a:rPr lang="ru-RU" sz="2000" dirty="0" smtClean="0"/>
              <a:t>«Контуры»; «Выложи из палочек»;</a:t>
            </a:r>
          </a:p>
          <a:p>
            <a:r>
              <a:rPr lang="ru-RU" sz="2000" dirty="0" smtClean="0"/>
              <a:t>«Лабиринты» (развитие глазодвигательных функций);</a:t>
            </a:r>
          </a:p>
          <a:p>
            <a:r>
              <a:rPr lang="ru-RU" sz="2000" dirty="0" smtClean="0"/>
              <a:t>«Найди по цвету» (развитие цветового восприятия);</a:t>
            </a:r>
          </a:p>
          <a:p>
            <a:r>
              <a:rPr lang="ru-RU" sz="2000" dirty="0" smtClean="0"/>
              <a:t>«Парные изображения» (восприятие формы, цвета, величины);</a:t>
            </a:r>
          </a:p>
          <a:p>
            <a:r>
              <a:rPr lang="ru-RU" sz="2000" dirty="0" smtClean="0"/>
              <a:t>«Карты для малышей» (восприятие цвета и формы);</a:t>
            </a:r>
          </a:p>
          <a:p>
            <a:r>
              <a:rPr lang="ru-RU" sz="2000" dirty="0" smtClean="0"/>
              <a:t>«Читаем по губам» (учить концентрировать взгляд);</a:t>
            </a:r>
          </a:p>
          <a:p>
            <a:r>
              <a:rPr lang="ru-RU" sz="2000" dirty="0" smtClean="0"/>
              <a:t>«Найди по части целое»;</a:t>
            </a:r>
          </a:p>
          <a:p>
            <a:r>
              <a:rPr lang="ru-RU" sz="2000" dirty="0" smtClean="0"/>
              <a:t>«Дорисуй» (развитие зрительного восприятия и воображения);</a:t>
            </a:r>
          </a:p>
          <a:p>
            <a:r>
              <a:rPr lang="ru-RU" sz="2000" dirty="0" smtClean="0"/>
              <a:t>«Нарисуй по точкам»; «Что изменилось?»; «Найди ошибку»;</a:t>
            </a:r>
          </a:p>
          <a:p>
            <a:r>
              <a:rPr lang="ru-RU" sz="2000" dirty="0" smtClean="0"/>
              <a:t>«Найди отличия»; «Знаковая таблица»; «Спрятанные изображения»; «„Зашумленные“ изображения»; «Перевернутые изображения»; «Запомни и нарисуй»</a:t>
            </a:r>
          </a:p>
          <a:p>
            <a:r>
              <a:rPr lang="ru-RU" sz="2000" dirty="0" smtClean="0"/>
              <a:t>«Где зажегся фонарик?» (ориентация); «Кто (что) где?»; «Рисование по клеточкам»; «Дорисуй половину»; «Зеркало»</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620688"/>
            <a:ext cx="8352927" cy="5909310"/>
          </a:xfrm>
          <a:prstGeom prst="rect">
            <a:avLst/>
          </a:prstGeom>
          <a:noFill/>
        </p:spPr>
        <p:txBody>
          <a:bodyPr wrap="square" rtlCol="0">
            <a:spAutoFit/>
          </a:bodyPr>
          <a:lstStyle/>
          <a:p>
            <a:pPr algn="ctr"/>
            <a:r>
              <a:rPr lang="ru-RU" sz="3600" dirty="0" smtClean="0">
                <a:latin typeface="Times New Roman" panose="02020603050405020304" pitchFamily="18" charset="0"/>
                <a:cs typeface="Times New Roman" panose="02020603050405020304" pitchFamily="18" charset="0"/>
              </a:rPr>
              <a:t>Трудности обучения письму могут быть связаны или вызваны самыми разными причинами:</a:t>
            </a:r>
          </a:p>
          <a:p>
            <a:pPr algn="ctr"/>
            <a:endParaRPr lang="ru-RU" sz="3600" dirty="0" smtClean="0">
              <a:latin typeface="Times New Roman" panose="02020603050405020304" pitchFamily="18" charset="0"/>
              <a:cs typeface="Times New Roman" panose="02020603050405020304" pitchFamily="18" charset="0"/>
            </a:endParaRPr>
          </a:p>
          <a:p>
            <a:r>
              <a:rPr lang="ru-RU" sz="3600" dirty="0" smtClean="0">
                <a:latin typeface="Times New Roman" panose="02020603050405020304" pitchFamily="18" charset="0"/>
                <a:cs typeface="Times New Roman" panose="02020603050405020304" pitchFamily="18" charset="0"/>
              </a:rPr>
              <a:t>- недостаточной готовностью к школе, </a:t>
            </a:r>
          </a:p>
          <a:p>
            <a:pPr marL="285750" indent="-285750">
              <a:buFontTx/>
              <a:buChar char="-"/>
            </a:pPr>
            <a:r>
              <a:rPr lang="ru-RU" sz="3600" dirty="0">
                <a:latin typeface="Times New Roman" panose="02020603050405020304" pitchFamily="18" charset="0"/>
                <a:cs typeface="Times New Roman" panose="02020603050405020304" pitchFamily="18" charset="0"/>
              </a:rPr>
              <a:t>д</a:t>
            </a:r>
            <a:r>
              <a:rPr lang="ru-RU" sz="3600" dirty="0" smtClean="0">
                <a:latin typeface="Times New Roman" panose="02020603050405020304" pitchFamily="18" charset="0"/>
                <a:cs typeface="Times New Roman" panose="02020603050405020304" pitchFamily="18" charset="0"/>
              </a:rPr>
              <a:t>ефицитом или задержкой в развитии различных функций (зрения, моторики, слуха);</a:t>
            </a:r>
          </a:p>
          <a:p>
            <a:pPr marL="285750" indent="-285750">
              <a:buFontTx/>
              <a:buChar char="-"/>
            </a:pPr>
            <a:r>
              <a:rPr lang="ru-RU" sz="3600" dirty="0" smtClean="0">
                <a:latin typeface="Times New Roman" panose="02020603050405020304" pitchFamily="18" charset="0"/>
                <a:cs typeface="Times New Roman" panose="02020603050405020304" pitchFamily="18" charset="0"/>
              </a:rPr>
              <a:t>задержкой речевого развития;</a:t>
            </a:r>
          </a:p>
          <a:p>
            <a:pPr marL="285750" indent="-285750">
              <a:buFontTx/>
              <a:buChar char="-"/>
            </a:pPr>
            <a:r>
              <a:rPr lang="ru-RU" sz="3600" dirty="0">
                <a:latin typeface="Times New Roman" panose="02020603050405020304" pitchFamily="18" charset="0"/>
                <a:cs typeface="Times New Roman" panose="02020603050405020304" pitchFamily="18" charset="0"/>
              </a:rPr>
              <a:t>о</a:t>
            </a:r>
            <a:r>
              <a:rPr lang="ru-RU" sz="3600" dirty="0" smtClean="0">
                <a:latin typeface="Times New Roman" panose="02020603050405020304" pitchFamily="18" charset="0"/>
                <a:cs typeface="Times New Roman" panose="02020603050405020304" pitchFamily="18" charset="0"/>
              </a:rPr>
              <a:t>тклонениями в состоянии здоровья.</a:t>
            </a:r>
          </a:p>
          <a:p>
            <a:pPr marL="285750" indent="-285750">
              <a:buFontTx/>
              <a:buChar char="-"/>
            </a:pPr>
            <a:endParaRPr lang="ru-RU" dirty="0"/>
          </a:p>
        </p:txBody>
      </p:sp>
    </p:spTree>
    <p:extLst>
      <p:ext uri="{BB962C8B-B14F-4D97-AF65-F5344CB8AC3E}">
        <p14:creationId xmlns:p14="http://schemas.microsoft.com/office/powerpoint/2010/main" val="404667644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7584" y="548680"/>
            <a:ext cx="7629525" cy="1077218"/>
          </a:xfrm>
          <a:prstGeom prst="rect">
            <a:avLst/>
          </a:prstGeom>
          <a:noFill/>
        </p:spPr>
        <p:txBody>
          <a:bodyPr wrap="square" rtlCol="0">
            <a:spAutoFit/>
          </a:bodyPr>
          <a:lstStyle/>
          <a:p>
            <a:pPr algn="ctr"/>
            <a:r>
              <a:rPr lang="ru-RU" sz="3200" dirty="0" smtClean="0">
                <a:latin typeface="Times New Roman" panose="02020603050405020304" pitchFamily="18" charset="0"/>
                <a:cs typeface="Times New Roman" panose="02020603050405020304" pitchFamily="18" charset="0"/>
              </a:rPr>
              <a:t>Термины обозначающие трудности при обучении письму</a:t>
            </a:r>
            <a:endParaRPr lang="ru-RU" sz="32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389632" y="2132856"/>
            <a:ext cx="8754368" cy="2677656"/>
          </a:xfrm>
          <a:prstGeom prst="rect">
            <a:avLst/>
          </a:prstGeom>
          <a:noFill/>
        </p:spPr>
        <p:txBody>
          <a:bodyPr wrap="square" rtlCol="0">
            <a:spAutoFit/>
          </a:bodyPr>
          <a:lstStyle/>
          <a:p>
            <a:pPr marL="342900" indent="-342900">
              <a:buAutoNum type="arabicPeriod"/>
            </a:pPr>
            <a:r>
              <a:rPr lang="ru-RU" sz="2400" b="1" dirty="0" smtClean="0">
                <a:latin typeface="Times New Roman" panose="02020603050405020304" pitchFamily="18" charset="0"/>
                <a:cs typeface="Times New Roman" panose="02020603050405020304" pitchFamily="18" charset="0"/>
              </a:rPr>
              <a:t>Дисграфия</a:t>
            </a:r>
            <a:r>
              <a:rPr lang="ru-RU" sz="2400" dirty="0" smtClean="0">
                <a:solidFill>
                  <a:srgbClr val="FFFF00"/>
                </a:solidFill>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 ( от греч.</a:t>
            </a:r>
            <a:r>
              <a:rPr lang="en-US" sz="2400" dirty="0" err="1" smtClean="0">
                <a:latin typeface="Times New Roman" panose="02020603050405020304" pitchFamily="18" charset="0"/>
                <a:cs typeface="Times New Roman" panose="02020603050405020304" pitchFamily="18" charset="0"/>
              </a:rPr>
              <a:t>dys</a:t>
            </a:r>
            <a:r>
              <a:rPr lang="en-US" sz="2400" dirty="0" smtClean="0">
                <a:latin typeface="Times New Roman" panose="02020603050405020304" pitchFamily="18" charset="0"/>
                <a:cs typeface="Times New Roman" panose="02020603050405020304" pitchFamily="18" charset="0"/>
              </a:rPr>
              <a:t>-</a:t>
            </a:r>
            <a:r>
              <a:rPr lang="ru-RU" sz="2400" dirty="0" smtClean="0">
                <a:latin typeface="Times New Roman" panose="02020603050405020304" pitchFamily="18" charset="0"/>
                <a:cs typeface="Times New Roman" panose="02020603050405020304" pitchFamily="18" charset="0"/>
              </a:rPr>
              <a:t>приставка, обозначающая расстройство,  </a:t>
            </a:r>
            <a:r>
              <a:rPr lang="en-US" sz="2400" dirty="0" smtClean="0">
                <a:latin typeface="Times New Roman" panose="02020603050405020304" pitchFamily="18" charset="0"/>
                <a:cs typeface="Times New Roman" panose="02020603050405020304" pitchFamily="18" charset="0"/>
              </a:rPr>
              <a:t>grapho - </a:t>
            </a:r>
            <a:r>
              <a:rPr lang="ru-RU" sz="2400" dirty="0" smtClean="0">
                <a:latin typeface="Times New Roman" panose="02020603050405020304" pitchFamily="18" charset="0"/>
                <a:cs typeface="Times New Roman" panose="02020603050405020304" pitchFamily="18" charset="0"/>
              </a:rPr>
              <a:t>пишу) – нарушение (расстройство) письма, при котором наблюдаются замены букв, пропуски и перестановки букв и слогов, а также слияние слов. Дисграфия обусловлена нарушением речевой системы в целом или недоразвитием речи. </a:t>
            </a:r>
          </a:p>
          <a:p>
            <a:r>
              <a:rPr lang="ru-RU" sz="2400" dirty="0" smtClean="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1541271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836712"/>
            <a:ext cx="8496944" cy="5109091"/>
          </a:xfrm>
          <a:prstGeom prst="rect">
            <a:avLst/>
          </a:prstGeom>
        </p:spPr>
        <p:txBody>
          <a:bodyPr wrap="square">
            <a:spAutoFit/>
          </a:bodyPr>
          <a:lstStyle/>
          <a:p>
            <a:r>
              <a:rPr lang="ru-RU" sz="2400" dirty="0" smtClean="0">
                <a:latin typeface="Times New Roman" panose="02020603050405020304" pitchFamily="18" charset="0"/>
                <a:cs typeface="Times New Roman" panose="02020603050405020304" pitchFamily="18" charset="0"/>
              </a:rPr>
              <a:t>2. </a:t>
            </a:r>
            <a:r>
              <a:rPr lang="ru-RU" sz="2400" b="1" dirty="0" err="1" smtClean="0">
                <a:latin typeface="Times New Roman" panose="02020603050405020304" pitchFamily="18" charset="0"/>
                <a:cs typeface="Times New Roman" panose="02020603050405020304" pitchFamily="18" charset="0"/>
              </a:rPr>
              <a:t>Дислексия</a:t>
            </a:r>
            <a:r>
              <a:rPr lang="ru-RU" sz="2400" dirty="0" smtClean="0">
                <a:latin typeface="Times New Roman" panose="02020603050405020304" pitchFamily="18" charset="0"/>
                <a:cs typeface="Times New Roman" panose="02020603050405020304" pitchFamily="18" charset="0"/>
              </a:rPr>
              <a:t> - это комплекс трудностей при обучении письму и чтению,</a:t>
            </a:r>
          </a:p>
          <a:p>
            <a:r>
              <a:rPr lang="ru-RU" sz="2400" dirty="0" smtClean="0">
                <a:latin typeface="Times New Roman" panose="02020603050405020304" pitchFamily="18" charset="0"/>
                <a:cs typeface="Times New Roman" panose="02020603050405020304" pitchFamily="18" charset="0"/>
              </a:rPr>
              <a:t>    отмечающихся у детей с нормальным уровнем интеллектуального </a:t>
            </a:r>
          </a:p>
          <a:p>
            <a:r>
              <a:rPr lang="ru-RU" sz="2400" dirty="0" smtClean="0">
                <a:latin typeface="Times New Roman" panose="02020603050405020304" pitchFamily="18" charset="0"/>
                <a:cs typeface="Times New Roman" panose="02020603050405020304" pitchFamily="18" charset="0"/>
              </a:rPr>
              <a:t>    развития, в основе которых лежит комплекс физиологических и </a:t>
            </a:r>
          </a:p>
          <a:p>
            <a:r>
              <a:rPr lang="ru-RU" sz="2400" dirty="0" smtClean="0">
                <a:latin typeface="Times New Roman" panose="02020603050405020304" pitchFamily="18" charset="0"/>
                <a:cs typeface="Times New Roman" panose="02020603050405020304" pitchFamily="18" charset="0"/>
              </a:rPr>
              <a:t>    психофизиологических причин, в том числе и так называемые </a:t>
            </a:r>
          </a:p>
          <a:p>
            <a:r>
              <a:rPr lang="ru-RU" sz="2400" dirty="0" smtClean="0">
                <a:latin typeface="Times New Roman" panose="02020603050405020304" pitchFamily="18" charset="0"/>
                <a:cs typeface="Times New Roman" panose="02020603050405020304" pitchFamily="18" charset="0"/>
              </a:rPr>
              <a:t>    минимальные мозговые дисфункции (ММД).</a:t>
            </a:r>
          </a:p>
          <a:p>
            <a:endParaRPr lang="ru-RU" sz="2400" dirty="0" smtClean="0">
              <a:latin typeface="Times New Roman" panose="02020603050405020304" pitchFamily="18" charset="0"/>
              <a:cs typeface="Times New Roman" panose="02020603050405020304" pitchFamily="18" charset="0"/>
            </a:endParaRPr>
          </a:p>
          <a:p>
            <a:r>
              <a:rPr lang="ru-RU" sz="2400" dirty="0" smtClean="0">
                <a:latin typeface="Times New Roman" panose="02020603050405020304" pitchFamily="18" charset="0"/>
                <a:cs typeface="Times New Roman" panose="02020603050405020304" pitchFamily="18" charset="0"/>
              </a:rPr>
              <a:t>3. </a:t>
            </a:r>
            <a:r>
              <a:rPr lang="ru-RU" sz="2400" b="1" dirty="0" err="1" smtClean="0">
                <a:latin typeface="Times New Roman" panose="02020603050405020304" pitchFamily="18" charset="0"/>
                <a:cs typeface="Times New Roman" panose="02020603050405020304" pitchFamily="18" charset="0"/>
              </a:rPr>
              <a:t>Легастения</a:t>
            </a:r>
            <a:r>
              <a:rPr lang="ru-RU" sz="2400" b="1" dirty="0" smtClean="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 это комплекс школьных трудностей, в том числе письма и</a:t>
            </a:r>
          </a:p>
          <a:p>
            <a:r>
              <a:rPr lang="ru-RU" sz="2400" dirty="0" smtClean="0">
                <a:latin typeface="Times New Roman" panose="02020603050405020304" pitchFamily="18" charset="0"/>
                <a:cs typeface="Times New Roman" panose="02020603050405020304" pitchFamily="18" charset="0"/>
              </a:rPr>
              <a:t>     чтению.   </a:t>
            </a:r>
          </a:p>
          <a:p>
            <a:endParaRPr lang="ru-RU" sz="16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764704"/>
            <a:ext cx="8435280" cy="5509200"/>
          </a:xfrm>
          <a:prstGeom prst="rect">
            <a:avLst/>
          </a:prstGeom>
          <a:noFill/>
        </p:spPr>
        <p:txBody>
          <a:bodyPr wrap="square" rtlCol="0">
            <a:spAutoFit/>
          </a:bodyPr>
          <a:lstStyle/>
          <a:p>
            <a:r>
              <a:rPr lang="ru-RU" sz="3200" dirty="0" smtClean="0">
                <a:latin typeface="Times New Roman" panose="02020603050405020304" pitchFamily="18" charset="0"/>
                <a:cs typeface="Times New Roman" panose="02020603050405020304" pitchFamily="18" charset="0"/>
              </a:rPr>
              <a:t>   Дети с трудностями обучения письму представляют собой достаточно разнородную группу. Различны происхождение трудностей, их причины, а также проявления и характер. </a:t>
            </a:r>
          </a:p>
          <a:p>
            <a:r>
              <a:rPr lang="ru-RU" sz="3200" dirty="0" smtClean="0">
                <a:latin typeface="Times New Roman" panose="02020603050405020304" pitchFamily="18" charset="0"/>
                <a:cs typeface="Times New Roman" panose="02020603050405020304" pitchFamily="18" charset="0"/>
              </a:rPr>
              <a:t>    Оценка трудностей, которые испытывают школьники при обучении письму, во многом субъективна, не имеет достаточно четких критериев, кроме того, основное внимание уделяется показателям почерка – его соответствию графическим нормам, каллиграфической правильности.          </a:t>
            </a:r>
            <a:endParaRPr lang="ru-R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146422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1384300"/>
            <a:ext cx="8467725" cy="3970318"/>
          </a:xfrm>
          <a:prstGeom prst="rect">
            <a:avLst/>
          </a:prstGeom>
          <a:noFill/>
        </p:spPr>
        <p:txBody>
          <a:bodyPr wrap="square" rtlCol="0">
            <a:spAutoFit/>
          </a:bodyPr>
          <a:lstStyle/>
          <a:p>
            <a:r>
              <a:rPr lang="ru-RU" sz="3600" i="1" dirty="0" smtClean="0">
                <a:latin typeface="Times New Roman" panose="02020603050405020304" pitchFamily="18" charset="0"/>
                <a:cs typeface="Times New Roman" panose="02020603050405020304" pitchFamily="18" charset="0"/>
              </a:rPr>
              <a:t>   Парадоксально, но факт: </a:t>
            </a:r>
            <a:r>
              <a:rPr lang="ru-RU" sz="3600" dirty="0" smtClean="0">
                <a:latin typeface="Times New Roman" panose="02020603050405020304" pitchFamily="18" charset="0"/>
                <a:cs typeface="Times New Roman" panose="02020603050405020304" pitchFamily="18" charset="0"/>
              </a:rPr>
              <a:t>ребенок, пишущий грамотно, без ошибок, но бережно, «плохим почерком», будет в поле зрения и учителя, и родителей. А тот, у кого все «красиво», вне зависимости от ошибок, замен, приставок привлекает меньше внимания.  </a:t>
            </a:r>
            <a:endParaRPr lang="ru-RU"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661100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5496" y="620688"/>
            <a:ext cx="8856984" cy="4373563"/>
          </a:xfrm>
        </p:spPr>
        <p:txBody>
          <a:bodyPr>
            <a:noAutofit/>
          </a:bodyPr>
          <a:lstStyle/>
          <a:p>
            <a:r>
              <a:rPr lang="ru-RU" sz="4000" b="0" dirty="0">
                <a:latin typeface="Times New Roman" pitchFamily="18" charset="0"/>
                <a:cs typeface="Times New Roman" pitchFamily="18" charset="0"/>
              </a:rPr>
              <a:t>А. Р. </a:t>
            </a:r>
            <a:r>
              <a:rPr lang="ru-RU" sz="4000" b="0" dirty="0" err="1">
                <a:latin typeface="Times New Roman" pitchFamily="18" charset="0"/>
                <a:cs typeface="Times New Roman" pitchFamily="18" charset="0"/>
              </a:rPr>
              <a:t>Лурия</a:t>
            </a:r>
            <a:r>
              <a:rPr lang="ru-RU" sz="4000" b="0" dirty="0">
                <a:latin typeface="Times New Roman" pitchFamily="18" charset="0"/>
                <a:cs typeface="Times New Roman" pitchFamily="18" charset="0"/>
              </a:rPr>
              <a:t> определял чтение как особую форму </a:t>
            </a:r>
            <a:r>
              <a:rPr lang="ru-RU" sz="4000" b="0" dirty="0" err="1">
                <a:latin typeface="Times New Roman" pitchFamily="18" charset="0"/>
                <a:cs typeface="Times New Roman" pitchFamily="18" charset="0"/>
              </a:rPr>
              <a:t>импрессивной</a:t>
            </a:r>
            <a:r>
              <a:rPr lang="ru-RU" sz="4000" b="0" dirty="0">
                <a:latin typeface="Times New Roman" pitchFamily="18" charset="0"/>
                <a:cs typeface="Times New Roman" pitchFamily="18" charset="0"/>
              </a:rPr>
              <a:t> речи, а письмо - как особую форму экспрессивной речи. Письмо </a:t>
            </a:r>
            <a:r>
              <a:rPr lang="ru-RU" sz="4000" b="0" i="1" dirty="0">
                <a:latin typeface="Times New Roman" pitchFamily="18" charset="0"/>
                <a:cs typeface="Times New Roman" pitchFamily="18" charset="0"/>
              </a:rPr>
              <a:t>(в любой его форме)</a:t>
            </a:r>
            <a:r>
              <a:rPr lang="ru-RU" sz="4000" b="0" dirty="0">
                <a:latin typeface="Times New Roman" pitchFamily="18" charset="0"/>
                <a:cs typeface="Times New Roman" pitchFamily="18" charset="0"/>
              </a:rPr>
              <a:t> начинается с определенного замысла, сохранение которого способствует затормаживанию всех посторонних тенденций </a:t>
            </a:r>
            <a:r>
              <a:rPr lang="ru-RU" sz="4000" b="0" i="1" dirty="0">
                <a:latin typeface="Times New Roman" pitchFamily="18" charset="0"/>
                <a:cs typeface="Times New Roman" pitchFamily="18" charset="0"/>
              </a:rPr>
              <a:t>(</a:t>
            </a:r>
            <a:r>
              <a:rPr lang="ru-RU" sz="4000" b="0" i="1" dirty="0" err="1">
                <a:latin typeface="Times New Roman" pitchFamily="18" charset="0"/>
                <a:cs typeface="Times New Roman" pitchFamily="18" charset="0"/>
              </a:rPr>
              <a:t>забегания</a:t>
            </a:r>
            <a:r>
              <a:rPr lang="ru-RU" sz="4000" b="0" i="1" dirty="0">
                <a:latin typeface="Times New Roman" pitchFamily="18" charset="0"/>
                <a:cs typeface="Times New Roman" pitchFamily="18" charset="0"/>
              </a:rPr>
              <a:t> вперед, повторов и т. д.)</a:t>
            </a:r>
            <a:r>
              <a:rPr lang="ru-RU" sz="4000" b="0" dirty="0">
                <a:latin typeface="Times New Roman" pitchFamily="18" charset="0"/>
                <a:cs typeface="Times New Roman" pitchFamily="18" charset="0"/>
              </a:rPr>
              <a:t>.</a:t>
            </a:r>
            <a:endParaRPr lang="ru-RU" sz="4000" b="0" dirty="0" smtClean="0">
              <a:latin typeface="Times New Roman" pitchFamily="18" charset="0"/>
              <a:cs typeface="Times New Roman" pitchFamily="18" charset="0"/>
            </a:endParaRPr>
          </a:p>
          <a:p>
            <a:endParaRPr lang="ru-RU" sz="4000" b="0" dirty="0">
              <a:latin typeface="Times New Roman" pitchFamily="18" charset="0"/>
              <a:cs typeface="Times New Roman" pitchFamily="18" charset="0"/>
            </a:endParaRPr>
          </a:p>
        </p:txBody>
      </p:sp>
    </p:spTree>
    <p:extLst>
      <p:ext uri="{BB962C8B-B14F-4D97-AF65-F5344CB8AC3E}">
        <p14:creationId xmlns:p14="http://schemas.microsoft.com/office/powerpoint/2010/main" val="205289780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95736" y="620688"/>
            <a:ext cx="4543375" cy="923330"/>
          </a:xfrm>
          <a:prstGeom prst="rect">
            <a:avLst/>
          </a:prstGeom>
          <a:noFill/>
        </p:spPr>
        <p:txBody>
          <a:bodyPr wrap="square" rtlCol="0">
            <a:spAutoFit/>
          </a:bodyPr>
          <a:lstStyle/>
          <a:p>
            <a:r>
              <a:rPr lang="ru-RU" sz="5400" dirty="0" smtClean="0">
                <a:latin typeface="Times New Roman" panose="02020603050405020304" pitchFamily="18" charset="0"/>
                <a:cs typeface="Times New Roman" panose="02020603050405020304" pitchFamily="18" charset="0"/>
              </a:rPr>
              <a:t>Группы риска </a:t>
            </a:r>
            <a:endParaRPr lang="ru-RU" sz="54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179512" y="1473200"/>
            <a:ext cx="8856983" cy="5078313"/>
          </a:xfrm>
          <a:prstGeom prst="rect">
            <a:avLst/>
          </a:prstGeom>
          <a:noFill/>
        </p:spPr>
        <p:txBody>
          <a:bodyPr wrap="square" rtlCol="0">
            <a:spAutoFit/>
          </a:bodyPr>
          <a:lstStyle/>
          <a:p>
            <a:r>
              <a:rPr lang="ru-RU" sz="3200" dirty="0" smtClean="0">
                <a:latin typeface="Times New Roman" panose="02020603050405020304" pitchFamily="18" charset="0"/>
                <a:cs typeface="Times New Roman" panose="02020603050405020304" pitchFamily="18" charset="0"/>
              </a:rPr>
              <a:t>   </a:t>
            </a:r>
            <a:r>
              <a:rPr lang="ru-RU" sz="3600" i="1" dirty="0" smtClean="0">
                <a:latin typeface="Times New Roman" panose="02020603050405020304" pitchFamily="18" charset="0"/>
                <a:cs typeface="Times New Roman" panose="02020603050405020304" pitchFamily="18" charset="0"/>
              </a:rPr>
              <a:t>Первая группа риска </a:t>
            </a:r>
            <a:r>
              <a:rPr lang="ru-RU" sz="3600" dirty="0" smtClean="0">
                <a:latin typeface="Times New Roman" panose="02020603050405020304" pitchFamily="18" charset="0"/>
                <a:cs typeface="Times New Roman" panose="02020603050405020304" pitchFamily="18" charset="0"/>
              </a:rPr>
              <a:t>– дети, имеющие в анамнезе (истории развитии) патологию беременности и родов у мамы, родовые травмы, инфекционные и другие тяжелые заболевания в возрасте до года. </a:t>
            </a:r>
          </a:p>
          <a:p>
            <a:r>
              <a:rPr lang="ru-RU" sz="3600" dirty="0" smtClean="0">
                <a:latin typeface="Times New Roman" panose="02020603050405020304" pitchFamily="18" charset="0"/>
                <a:cs typeface="Times New Roman" panose="02020603050405020304" pitchFamily="18" charset="0"/>
              </a:rPr>
              <a:t>   </a:t>
            </a:r>
            <a:r>
              <a:rPr lang="ru-RU" sz="3600" i="1" dirty="0" smtClean="0">
                <a:latin typeface="Times New Roman" panose="02020603050405020304" pitchFamily="18" charset="0"/>
                <a:cs typeface="Times New Roman" panose="02020603050405020304" pitchFamily="18" charset="0"/>
              </a:rPr>
              <a:t>Вторая группа риска</a:t>
            </a:r>
            <a:r>
              <a:rPr lang="ru-RU" sz="3600" dirty="0" smtClean="0">
                <a:latin typeface="Times New Roman" panose="02020603050405020304" pitchFamily="18" charset="0"/>
                <a:cs typeface="Times New Roman" panose="02020603050405020304" pitchFamily="18" charset="0"/>
              </a:rPr>
              <a:t> – это дети ослабленные, часто болеющие, худенькие, бледные, физически недостаточно развитые.</a:t>
            </a:r>
          </a:p>
        </p:txBody>
      </p:sp>
    </p:spTree>
    <p:extLst>
      <p:ext uri="{BB962C8B-B14F-4D97-AF65-F5344CB8AC3E}">
        <p14:creationId xmlns:p14="http://schemas.microsoft.com/office/powerpoint/2010/main" val="373728836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23900" y="1384300"/>
            <a:ext cx="8648700" cy="2800767"/>
          </a:xfrm>
          <a:prstGeom prst="rect">
            <a:avLst/>
          </a:prstGeom>
          <a:noFill/>
        </p:spPr>
        <p:txBody>
          <a:bodyPr wrap="square" rtlCol="0">
            <a:spAutoFit/>
          </a:bodyPr>
          <a:lstStyle/>
          <a:p>
            <a:r>
              <a:rPr lang="ru-RU" sz="4400" dirty="0" smtClean="0">
                <a:latin typeface="Times New Roman" panose="02020603050405020304" pitchFamily="18" charset="0"/>
                <a:cs typeface="Times New Roman" panose="02020603050405020304" pitchFamily="18" charset="0"/>
              </a:rPr>
              <a:t>  </a:t>
            </a:r>
            <a:r>
              <a:rPr lang="ru-RU" sz="4400" i="1" dirty="0" smtClean="0">
                <a:latin typeface="Times New Roman" panose="02020603050405020304" pitchFamily="18" charset="0"/>
                <a:cs typeface="Times New Roman" panose="02020603050405020304" pitchFamily="18" charset="0"/>
              </a:rPr>
              <a:t>Третья группа риска </a:t>
            </a:r>
            <a:r>
              <a:rPr lang="ru-RU" sz="4400" dirty="0" smtClean="0">
                <a:latin typeface="Times New Roman" panose="02020603050405020304" pitchFamily="18" charset="0"/>
                <a:cs typeface="Times New Roman" panose="02020603050405020304" pitchFamily="18" charset="0"/>
              </a:rPr>
              <a:t>– дети с различными неврологическими нарушениями, черепно-мозговыми травмами.  </a:t>
            </a:r>
            <a:endParaRPr lang="ru-RU"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973576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23528" y="1124744"/>
            <a:ext cx="8629972" cy="4832092"/>
          </a:xfrm>
          <a:prstGeom prst="rect">
            <a:avLst/>
          </a:prstGeom>
          <a:noFill/>
        </p:spPr>
        <p:txBody>
          <a:bodyPr wrap="square" rtlCol="0">
            <a:spAutoFit/>
          </a:bodyPr>
          <a:lstStyle/>
          <a:p>
            <a:pPr algn="just"/>
            <a:r>
              <a:rPr lang="ru-RU" sz="4400" dirty="0" smtClean="0">
                <a:latin typeface="Times New Roman" panose="02020603050405020304" pitchFamily="18" charset="0"/>
                <a:cs typeface="Times New Roman" panose="02020603050405020304" pitchFamily="18" charset="0"/>
              </a:rPr>
              <a:t>  </a:t>
            </a:r>
            <a:r>
              <a:rPr lang="ru-RU" sz="4000" dirty="0" smtClean="0">
                <a:latin typeface="Times New Roman" panose="02020603050405020304" pitchFamily="18" charset="0"/>
                <a:cs typeface="Times New Roman" panose="02020603050405020304" pitchFamily="18" charset="0"/>
              </a:rPr>
              <a:t>Характер нарушения письма, отмечающихся у детей в каждой из вышеприведенных групп, имеет свои особенности, но можно выделить в качестве критериев плохого освоения навыка письма или трудностей обучения следующие показатели. </a:t>
            </a:r>
          </a:p>
          <a:p>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506100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692696"/>
            <a:ext cx="8712968" cy="5509200"/>
          </a:xfrm>
          <a:prstGeom prst="rect">
            <a:avLst/>
          </a:prstGeom>
        </p:spPr>
        <p:txBody>
          <a:bodyPr wrap="square">
            <a:spAutoFit/>
          </a:bodyPr>
          <a:lstStyle/>
          <a:p>
            <a:pPr marL="342900" indent="-342900">
              <a:buAutoNum type="arabicPeriod"/>
            </a:pPr>
            <a:r>
              <a:rPr lang="ru-RU" sz="3200" dirty="0" smtClean="0">
                <a:latin typeface="Times New Roman" panose="02020603050405020304" pitchFamily="18" charset="0"/>
                <a:cs typeface="Times New Roman" panose="02020603050405020304" pitchFamily="18" charset="0"/>
              </a:rPr>
              <a:t>Нестабильность графических форм, которая проявляется в значительной вариативности высоты, протяжённости и наклона, в несоблюдении пропорций и соотношения частей букв.</a:t>
            </a:r>
          </a:p>
          <a:p>
            <a:pPr marL="342900" indent="-342900">
              <a:buAutoNum type="arabicPeriod"/>
            </a:pPr>
            <a:r>
              <a:rPr lang="ru-RU" sz="3200" dirty="0" smtClean="0">
                <a:latin typeface="Times New Roman" panose="02020603050405020304" pitchFamily="18" charset="0"/>
                <a:cs typeface="Times New Roman" panose="02020603050405020304" pitchFamily="18" charset="0"/>
              </a:rPr>
              <a:t>Неправильное начертание букв, либо неправильная траектория движения при выполнении букв.</a:t>
            </a:r>
          </a:p>
          <a:p>
            <a:r>
              <a:rPr lang="ru-RU" sz="3200" dirty="0" smtClean="0">
                <a:latin typeface="Times New Roman" panose="02020603050405020304" pitchFamily="18" charset="0"/>
                <a:cs typeface="Times New Roman" panose="02020603050405020304" pitchFamily="18" charset="0"/>
              </a:rPr>
              <a:t>3. Смешение и замена одних букв другими (вместо б-п, д-т,</a:t>
            </a:r>
          </a:p>
          <a:p>
            <a:r>
              <a:rPr lang="ru-RU" sz="3200" dirty="0">
                <a:latin typeface="Times New Roman" panose="02020603050405020304" pitchFamily="18" charset="0"/>
                <a:cs typeface="Times New Roman" panose="02020603050405020304" pitchFamily="18" charset="0"/>
              </a:rPr>
              <a:t> </a:t>
            </a:r>
            <a:r>
              <a:rPr lang="ru-RU" sz="3200" dirty="0" smtClean="0">
                <a:latin typeface="Times New Roman" panose="02020603050405020304" pitchFamily="18" charset="0"/>
                <a:cs typeface="Times New Roman" panose="02020603050405020304" pitchFamily="18" charset="0"/>
              </a:rPr>
              <a:t>    з-с и т.д. );</a:t>
            </a:r>
          </a:p>
        </p:txBody>
      </p:sp>
    </p:spTree>
    <p:extLst>
      <p:ext uri="{BB962C8B-B14F-4D97-AF65-F5344CB8AC3E}">
        <p14:creationId xmlns:p14="http://schemas.microsoft.com/office/powerpoint/2010/main" val="216677193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764704"/>
            <a:ext cx="8552631" cy="5632311"/>
          </a:xfrm>
          <a:prstGeom prst="rect">
            <a:avLst/>
          </a:prstGeom>
        </p:spPr>
        <p:txBody>
          <a:bodyPr wrap="square">
            <a:spAutoFit/>
          </a:bodyPr>
          <a:lstStyle/>
          <a:p>
            <a:r>
              <a:rPr lang="ru-RU" sz="3200" dirty="0" smtClean="0">
                <a:latin typeface="Times New Roman" panose="02020603050405020304" pitchFamily="18" charset="0"/>
                <a:cs typeface="Times New Roman" panose="02020603050405020304" pitchFamily="18" charset="0"/>
              </a:rPr>
              <a:t>4. </a:t>
            </a:r>
            <a:r>
              <a:rPr lang="ru-RU" sz="3600" dirty="0" smtClean="0">
                <a:latin typeface="Times New Roman" panose="02020603050405020304" pitchFamily="18" charset="0"/>
                <a:cs typeface="Times New Roman" panose="02020603050405020304" pitchFamily="18" charset="0"/>
              </a:rPr>
              <a:t>Пропуски букв, не дописывание слогов, слов, замена и удвоение слогов.</a:t>
            </a:r>
          </a:p>
          <a:p>
            <a:endParaRPr lang="ru-RU" sz="3600" dirty="0" smtClean="0">
              <a:latin typeface="Times New Roman" panose="02020603050405020304" pitchFamily="18" charset="0"/>
              <a:cs typeface="Times New Roman" panose="02020603050405020304" pitchFamily="18" charset="0"/>
            </a:endParaRPr>
          </a:p>
          <a:p>
            <a:r>
              <a:rPr lang="ru-RU" sz="3600" dirty="0" smtClean="0">
                <a:latin typeface="Times New Roman" panose="02020603050405020304" pitchFamily="18" charset="0"/>
                <a:cs typeface="Times New Roman" panose="02020603050405020304" pitchFamily="18" charset="0"/>
              </a:rPr>
              <a:t>5. Очень медленный темп письма, низкая плотность работы.</a:t>
            </a:r>
          </a:p>
          <a:p>
            <a:endParaRPr lang="ru-RU" sz="3600" dirty="0" smtClean="0">
              <a:latin typeface="Times New Roman" panose="02020603050405020304" pitchFamily="18" charset="0"/>
              <a:cs typeface="Times New Roman" panose="02020603050405020304" pitchFamily="18" charset="0"/>
            </a:endParaRPr>
          </a:p>
          <a:p>
            <a:r>
              <a:rPr lang="ru-RU" sz="3600" dirty="0" smtClean="0">
                <a:latin typeface="Times New Roman" panose="02020603050405020304" pitchFamily="18" charset="0"/>
                <a:cs typeface="Times New Roman" panose="02020603050405020304" pitchFamily="18" charset="0"/>
              </a:rPr>
              <a:t>6. Тремор(дрожание руки), который проявляется в </a:t>
            </a:r>
          </a:p>
          <a:p>
            <a:r>
              <a:rPr lang="ru-RU" sz="3600" dirty="0">
                <a:latin typeface="Times New Roman" panose="02020603050405020304" pitchFamily="18" charset="0"/>
                <a:cs typeface="Times New Roman" panose="02020603050405020304" pitchFamily="18" charset="0"/>
              </a:rPr>
              <a:t> </a:t>
            </a:r>
            <a:r>
              <a:rPr lang="ru-RU" sz="3600" dirty="0" smtClean="0">
                <a:latin typeface="Times New Roman" panose="02020603050405020304" pitchFamily="18" charset="0"/>
                <a:cs typeface="Times New Roman" panose="02020603050405020304" pitchFamily="18" charset="0"/>
              </a:rPr>
              <a:t>   дополнительных штрихах, дрожащих линиях.            </a:t>
            </a:r>
            <a:endParaRPr lang="ru-RU"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570291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548680"/>
            <a:ext cx="8143875" cy="1754326"/>
          </a:xfrm>
          <a:prstGeom prst="rect">
            <a:avLst/>
          </a:prstGeom>
          <a:noFill/>
        </p:spPr>
        <p:txBody>
          <a:bodyPr wrap="square" rtlCol="0">
            <a:spAutoFit/>
          </a:bodyPr>
          <a:lstStyle/>
          <a:p>
            <a:pPr algn="ctr"/>
            <a:r>
              <a:rPr lang="ru-RU" sz="3600" dirty="0" smtClean="0">
                <a:latin typeface="Times New Roman" panose="02020603050405020304" pitchFamily="18" charset="0"/>
                <a:cs typeface="Times New Roman" panose="02020603050405020304" pitchFamily="18" charset="0"/>
              </a:rPr>
              <a:t>Все встречающиеся в письме нарушения можно разделить на три основные группы:  </a:t>
            </a:r>
            <a:endParaRPr lang="ru-RU" sz="36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323528" y="2211407"/>
            <a:ext cx="8820472" cy="3970318"/>
          </a:xfrm>
          <a:prstGeom prst="rect">
            <a:avLst/>
          </a:prstGeom>
          <a:noFill/>
        </p:spPr>
        <p:txBody>
          <a:bodyPr wrap="square" rtlCol="0">
            <a:spAutoFit/>
          </a:bodyPr>
          <a:lstStyle/>
          <a:p>
            <a:r>
              <a:rPr lang="ru-RU" sz="3600" dirty="0" smtClean="0">
                <a:latin typeface="Times New Roman" panose="02020603050405020304" pitchFamily="18" charset="0"/>
                <a:cs typeface="Times New Roman" panose="02020603050405020304" pitchFamily="18" charset="0"/>
              </a:rPr>
              <a:t>1. Нарушения письма, связанные с нарушениями моторики, пространственного восприятия и зрительно-моторных координаций.  Эти нарушения в большей степени отражаются в почерке и определяют внешнюю картину письма, качество почерка.</a:t>
            </a:r>
          </a:p>
        </p:txBody>
      </p:sp>
    </p:spTree>
    <p:extLst>
      <p:ext uri="{BB962C8B-B14F-4D97-AF65-F5344CB8AC3E}">
        <p14:creationId xmlns:p14="http://schemas.microsoft.com/office/powerpoint/2010/main" val="247284182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6853" y="836712"/>
            <a:ext cx="8707635" cy="5632311"/>
          </a:xfrm>
          <a:prstGeom prst="rect">
            <a:avLst/>
          </a:prstGeom>
        </p:spPr>
        <p:txBody>
          <a:bodyPr wrap="square">
            <a:spAutoFit/>
          </a:bodyPr>
          <a:lstStyle/>
          <a:p>
            <a:r>
              <a:rPr lang="ru-RU" sz="3600" dirty="0" smtClean="0">
                <a:latin typeface="Times New Roman" panose="02020603050405020304" pitchFamily="18" charset="0"/>
                <a:cs typeface="Times New Roman" panose="02020603050405020304" pitchFamily="18" charset="0"/>
              </a:rPr>
              <a:t>2. Нарушения письма, связанные с задержкой речевого развития, с нарушениями фонетико-фонематического восприятия (звуко-буквенного анализа). Эти нарушения отражаются в заменах , пропусках, перестановках, слияниях слов и т.п., а почерк может быть очень хорошим.</a:t>
            </a:r>
          </a:p>
          <a:p>
            <a:endParaRPr lang="ru-RU" sz="3600" dirty="0">
              <a:latin typeface="Times New Roman" panose="02020603050405020304" pitchFamily="18" charset="0"/>
              <a:cs typeface="Times New Roman" panose="02020603050405020304" pitchFamily="18" charset="0"/>
            </a:endParaRPr>
          </a:p>
          <a:p>
            <a:r>
              <a:rPr lang="ru-RU" sz="3600" dirty="0" smtClean="0">
                <a:latin typeface="Times New Roman" panose="02020603050405020304" pitchFamily="18" charset="0"/>
                <a:cs typeface="Times New Roman" panose="02020603050405020304" pitchFamily="18" charset="0"/>
              </a:rPr>
              <a:t>3. Комплексные нарушения – сочетание нарушений первого и второго вида.         </a:t>
            </a:r>
            <a:endParaRPr lang="ru-RU"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3938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1196752"/>
            <a:ext cx="8229600" cy="2736304"/>
          </a:xfrm>
        </p:spPr>
        <p:txBody>
          <a:bodyPr>
            <a:normAutofit/>
          </a:bodyPr>
          <a:lstStyle/>
          <a:p>
            <a:pPr algn="ctr"/>
            <a:r>
              <a:rPr lang="ru-RU" sz="4800" dirty="0" smtClean="0"/>
              <a:t>Развитие мелкой моторики</a:t>
            </a:r>
            <a:br>
              <a:rPr lang="ru-RU" sz="4800" dirty="0" smtClean="0"/>
            </a:br>
            <a:r>
              <a:rPr lang="ru-RU" sz="4800" dirty="0" smtClean="0"/>
              <a:t>как средство подготовки руки к письму</a:t>
            </a:r>
            <a:endParaRPr lang="ru-RU" sz="4800" dirty="0"/>
          </a:p>
        </p:txBody>
      </p:sp>
    </p:spTree>
    <p:extLst>
      <p:ext uri="{BB962C8B-B14F-4D97-AF65-F5344CB8AC3E}">
        <p14:creationId xmlns:p14="http://schemas.microsoft.com/office/powerpoint/2010/main" val="142921488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216658" y="1556792"/>
            <a:ext cx="8568952" cy="4031873"/>
          </a:xfrm>
          <a:prstGeom prst="rect">
            <a:avLst/>
          </a:prstGeom>
        </p:spPr>
        <p:txBody>
          <a:bodyPr wrap="square">
            <a:spAutoFit/>
          </a:bodyPr>
          <a:lstStyle/>
          <a:p>
            <a:r>
              <a:rPr lang="ru-RU" sz="3200" dirty="0">
                <a:latin typeface="Times New Roman" pitchFamily="18" charset="0"/>
                <a:cs typeface="Times New Roman" pitchFamily="18" charset="0"/>
              </a:rPr>
              <a:t>« Истоки способностей и дарования детей</a:t>
            </a:r>
          </a:p>
          <a:p>
            <a:r>
              <a:rPr lang="ru-RU" sz="3200" dirty="0">
                <a:latin typeface="Times New Roman" pitchFamily="18" charset="0"/>
                <a:cs typeface="Times New Roman" pitchFamily="18" charset="0"/>
              </a:rPr>
              <a:t>кончиках их пальцев. От пальцев, образно</a:t>
            </a:r>
          </a:p>
          <a:p>
            <a:r>
              <a:rPr lang="ru-RU" sz="3200" dirty="0">
                <a:latin typeface="Times New Roman" pitchFamily="18" charset="0"/>
                <a:cs typeface="Times New Roman" pitchFamily="18" charset="0"/>
              </a:rPr>
              <a:t>говоря, идут тончайшие нити – ручейки,</a:t>
            </a:r>
          </a:p>
          <a:p>
            <a:r>
              <a:rPr lang="ru-RU" sz="3200" dirty="0">
                <a:latin typeface="Times New Roman" pitchFamily="18" charset="0"/>
                <a:cs typeface="Times New Roman" pitchFamily="18" charset="0"/>
              </a:rPr>
              <a:t>которые питают источник творческой</a:t>
            </a:r>
          </a:p>
          <a:p>
            <a:r>
              <a:rPr lang="ru-RU" sz="3200" dirty="0">
                <a:latin typeface="Times New Roman" pitchFamily="18" charset="0"/>
                <a:cs typeface="Times New Roman" pitchFamily="18" charset="0"/>
              </a:rPr>
              <a:t>мысли. Другими словами, чем больше</a:t>
            </a:r>
          </a:p>
          <a:p>
            <a:r>
              <a:rPr lang="ru-RU" sz="3200" dirty="0">
                <a:latin typeface="Times New Roman" pitchFamily="18" charset="0"/>
                <a:cs typeface="Times New Roman" pitchFamily="18" charset="0"/>
              </a:rPr>
              <a:t>мастерства в детской руке, тем умнее ребенок</a:t>
            </a:r>
            <a:r>
              <a:rPr lang="ru-RU" sz="3200" dirty="0" smtClean="0">
                <a:latin typeface="Times New Roman" pitchFamily="18" charset="0"/>
                <a:cs typeface="Times New Roman" pitchFamily="18" charset="0"/>
              </a:rPr>
              <a:t>.»</a:t>
            </a:r>
          </a:p>
          <a:p>
            <a:endParaRPr lang="ru-RU" sz="3200" dirty="0">
              <a:latin typeface="Times New Roman" pitchFamily="18" charset="0"/>
              <a:cs typeface="Times New Roman" pitchFamily="18" charset="0"/>
            </a:endParaRPr>
          </a:p>
          <a:p>
            <a:pPr algn="r"/>
            <a:r>
              <a:rPr lang="ru-RU" sz="3200" dirty="0">
                <a:latin typeface="Times New Roman" pitchFamily="18" charset="0"/>
                <a:cs typeface="Times New Roman" pitchFamily="18" charset="0"/>
              </a:rPr>
              <a:t>В.А. Сухомлинский</a:t>
            </a:r>
          </a:p>
        </p:txBody>
      </p:sp>
    </p:spTree>
    <p:extLst>
      <p:ext uri="{BB962C8B-B14F-4D97-AF65-F5344CB8AC3E}">
        <p14:creationId xmlns:p14="http://schemas.microsoft.com/office/powerpoint/2010/main" val="277850991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251520" y="1268760"/>
            <a:ext cx="8568952" cy="4154984"/>
          </a:xfrm>
          <a:prstGeom prst="rect">
            <a:avLst/>
          </a:prstGeom>
        </p:spPr>
        <p:txBody>
          <a:bodyPr wrap="square">
            <a:spAutoFit/>
          </a:bodyPr>
          <a:lstStyle/>
          <a:p>
            <a:r>
              <a:rPr lang="ru-RU" sz="4400" dirty="0">
                <a:latin typeface="Times New Roman" pitchFamily="18" charset="0"/>
                <a:cs typeface="Times New Roman" pitchFamily="18" charset="0"/>
              </a:rPr>
              <a:t>Одной из важных составляющих готовности ребенка к письму является наличие у него развитой мелкой мускулатуры (</a:t>
            </a:r>
            <a:r>
              <a:rPr lang="ru-RU" sz="4400" dirty="0" err="1">
                <a:latin typeface="Times New Roman" pitchFamily="18" charset="0"/>
                <a:cs typeface="Times New Roman" pitchFamily="18" charset="0"/>
              </a:rPr>
              <a:t>М.М.Безруких</a:t>
            </a:r>
            <a:r>
              <a:rPr lang="ru-RU" sz="4400" dirty="0">
                <a:latin typeface="Times New Roman" pitchFamily="18" charset="0"/>
                <a:cs typeface="Times New Roman" pitchFamily="18" charset="0"/>
              </a:rPr>
              <a:t>, Е.Н. Соколова, 1978; </a:t>
            </a:r>
            <a:r>
              <a:rPr lang="ru-RU" sz="4400" dirty="0" err="1">
                <a:latin typeface="Times New Roman" pitchFamily="18" charset="0"/>
                <a:cs typeface="Times New Roman" pitchFamily="18" charset="0"/>
              </a:rPr>
              <a:t>С.О.Филиппова</a:t>
            </a:r>
            <a:r>
              <a:rPr lang="ru-RU" sz="4400" dirty="0">
                <a:latin typeface="Times New Roman" pitchFamily="18" charset="0"/>
                <a:cs typeface="Times New Roman" pitchFamily="18" charset="0"/>
              </a:rPr>
              <a:t> и др.).</a:t>
            </a:r>
            <a:endParaRPr lang="ru-RU" sz="4400" dirty="0"/>
          </a:p>
        </p:txBody>
      </p:sp>
    </p:spTree>
    <p:extLst>
      <p:ext uri="{BB962C8B-B14F-4D97-AF65-F5344CB8AC3E}">
        <p14:creationId xmlns:p14="http://schemas.microsoft.com/office/powerpoint/2010/main" val="2253609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5022304"/>
          </a:xfrm>
        </p:spPr>
        <p:txBody>
          <a:bodyPr>
            <a:normAutofit/>
          </a:bodyPr>
          <a:lstStyle/>
          <a:p>
            <a:r>
              <a:rPr lang="ru-RU" dirty="0" smtClean="0">
                <a:solidFill>
                  <a:schemeClr val="tx1"/>
                </a:solidFill>
              </a:rPr>
              <a:t>Т.Г. Егоровым установлено, что одновременное развитие фонематического слуха и обучение чтению и письму оказывают взаимное торможение</a:t>
            </a:r>
            <a:endParaRPr lang="ru-RU" dirty="0">
              <a:solidFill>
                <a:schemeClr val="tx1"/>
              </a:solidFill>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79512" y="836712"/>
            <a:ext cx="8496944" cy="5262979"/>
          </a:xfrm>
          <a:prstGeom prst="rect">
            <a:avLst/>
          </a:prstGeom>
        </p:spPr>
        <p:txBody>
          <a:bodyPr wrap="square">
            <a:spAutoFit/>
          </a:bodyPr>
          <a:lstStyle/>
          <a:p>
            <a:r>
              <a:rPr lang="ru-RU" sz="2800" dirty="0">
                <a:latin typeface="Times New Roman" pitchFamily="18" charset="0"/>
                <a:cs typeface="Times New Roman" pitchFamily="18" charset="0"/>
              </a:rPr>
              <a:t>В школе, на первом этапе обучения, многие дети, как правило, испытывают затруднения с письмом: быстро устает рука, теряется рабочая строка, дети неправильно держат ручку, линии оказываются «дрожащими», нажим неравномерный, буквы получаются разного размера, расстояние между буквами не выдерживается, дети не ориентируются на листе бумаги, не укладываются в общий темп работы.</a:t>
            </a:r>
          </a:p>
          <a:p>
            <a:r>
              <a:rPr lang="ru-RU" sz="2800" dirty="0">
                <a:latin typeface="Times New Roman" pitchFamily="18" charset="0"/>
                <a:cs typeface="Times New Roman" pitchFamily="18" charset="0"/>
              </a:rPr>
              <a:t>Важным условием полноценного овладения навыком письма является готовность руки как непосредственного орудия графической деятельности к выполнению точных и сложных движений.</a:t>
            </a:r>
          </a:p>
        </p:txBody>
      </p:sp>
    </p:spTree>
    <p:extLst>
      <p:ext uri="{BB962C8B-B14F-4D97-AF65-F5344CB8AC3E}">
        <p14:creationId xmlns:p14="http://schemas.microsoft.com/office/powerpoint/2010/main" val="257259581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92429" y="620688"/>
            <a:ext cx="8496944" cy="6186309"/>
          </a:xfrm>
          <a:prstGeom prst="rect">
            <a:avLst/>
          </a:prstGeom>
        </p:spPr>
        <p:txBody>
          <a:bodyPr wrap="square">
            <a:spAutoFit/>
          </a:bodyPr>
          <a:lstStyle/>
          <a:p>
            <a:r>
              <a:rPr lang="ru-RU" sz="3600" dirty="0">
                <a:latin typeface="Times New Roman" pitchFamily="18" charset="0"/>
                <a:cs typeface="Times New Roman" pitchFamily="18" charset="0"/>
              </a:rPr>
              <a:t>Готовность руки во многом определяется индивидуальными особенностями моторного развития детей и такими физиологическими показателями, как развитие нервной регуляции движений, мелких мышц руки и др. Согласно данным психологов и физиологов у детей данного возраста слабо развиты мелкие мышцы руки, несовершенна координация движений, не закончено окостенение запястий и фаланг пальцев. </a:t>
            </a:r>
          </a:p>
        </p:txBody>
      </p:sp>
    </p:spTree>
    <p:extLst>
      <p:ext uri="{BB962C8B-B14F-4D97-AF65-F5344CB8AC3E}">
        <p14:creationId xmlns:p14="http://schemas.microsoft.com/office/powerpoint/2010/main" val="401189189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84467" y="620688"/>
            <a:ext cx="8496944" cy="6001643"/>
          </a:xfrm>
          <a:prstGeom prst="rect">
            <a:avLst/>
          </a:prstGeom>
        </p:spPr>
        <p:txBody>
          <a:bodyPr wrap="square">
            <a:spAutoFit/>
          </a:bodyPr>
          <a:lstStyle/>
          <a:p>
            <a:r>
              <a:rPr lang="ru-RU" sz="3200" dirty="0">
                <a:latin typeface="Times New Roman" pitchFamily="18" charset="0"/>
                <a:cs typeface="Times New Roman" pitchFamily="18" charset="0"/>
              </a:rPr>
              <a:t>В</a:t>
            </a:r>
            <a:r>
              <a:rPr lang="ru-RU" sz="3200" dirty="0" smtClean="0">
                <a:latin typeface="Times New Roman" pitchFamily="18" charset="0"/>
                <a:cs typeface="Times New Roman" pitchFamily="18" charset="0"/>
              </a:rPr>
              <a:t>ажным </a:t>
            </a:r>
            <a:r>
              <a:rPr lang="ru-RU" sz="3200" dirty="0">
                <a:latin typeface="Times New Roman" pitchFamily="18" charset="0"/>
                <a:cs typeface="Times New Roman" pitchFamily="18" charset="0"/>
              </a:rPr>
              <a:t>компонентом готовности руки к письму является </a:t>
            </a:r>
            <a:r>
              <a:rPr lang="ru-RU" sz="3200" b="1" i="1" dirty="0">
                <a:latin typeface="Times New Roman" pitchFamily="18" charset="0"/>
                <a:cs typeface="Times New Roman" pitchFamily="18" charset="0"/>
              </a:rPr>
              <a:t>развитие мелкой моторики руки</a:t>
            </a:r>
            <a:r>
              <a:rPr lang="ru-RU" sz="3200" dirty="0">
                <a:latin typeface="Times New Roman" pitchFamily="18" charset="0"/>
                <a:cs typeface="Times New Roman" pitchFamily="18" charset="0"/>
              </a:rPr>
              <a:t>.</a:t>
            </a:r>
          </a:p>
          <a:p>
            <a:r>
              <a:rPr lang="ru-RU" sz="3200" dirty="0">
                <a:latin typeface="Times New Roman" pitchFamily="18" charset="0"/>
                <a:cs typeface="Times New Roman" pitchFamily="18" charset="0"/>
              </a:rPr>
              <a:t>Под понятием </a:t>
            </a:r>
            <a:r>
              <a:rPr lang="ru-RU" sz="3200" i="1" u="sng" dirty="0">
                <a:latin typeface="Times New Roman" pitchFamily="18" charset="0"/>
                <a:cs typeface="Times New Roman" pitchFamily="18" charset="0"/>
              </a:rPr>
              <a:t>«</a:t>
            </a:r>
            <a:r>
              <a:rPr lang="ru-RU" sz="3200" i="1" u="sng" dirty="0" smtClean="0">
                <a:latin typeface="Times New Roman" pitchFamily="18" charset="0"/>
                <a:cs typeface="Times New Roman" pitchFamily="18" charset="0"/>
              </a:rPr>
              <a:t>мелкая моторика</a:t>
            </a:r>
            <a:r>
              <a:rPr lang="ru-RU" sz="3200" i="1" u="sng" dirty="0">
                <a:latin typeface="Times New Roman" pitchFamily="18" charset="0"/>
                <a:cs typeface="Times New Roman" pitchFamily="18" charset="0"/>
              </a:rPr>
              <a:t>»</a:t>
            </a:r>
            <a:r>
              <a:rPr lang="ru-RU" sz="3200" u="sng" dirty="0">
                <a:latin typeface="Times New Roman" pitchFamily="18" charset="0"/>
                <a:cs typeface="Times New Roman" pitchFamily="18" charset="0"/>
              </a:rPr>
              <a:t> </a:t>
            </a:r>
            <a:endParaRPr lang="ru-RU" sz="3200" u="sng" dirty="0" smtClean="0">
              <a:latin typeface="Times New Roman" pitchFamily="18" charset="0"/>
              <a:cs typeface="Times New Roman" pitchFamily="18" charset="0"/>
            </a:endParaRPr>
          </a:p>
          <a:p>
            <a:r>
              <a:rPr lang="ru-RU" sz="3200" dirty="0" smtClean="0">
                <a:latin typeface="Times New Roman" pitchFamily="18" charset="0"/>
                <a:cs typeface="Times New Roman" pitchFamily="18" charset="0"/>
              </a:rPr>
              <a:t>подразумевают </a:t>
            </a:r>
            <a:r>
              <a:rPr lang="ru-RU" sz="3200" dirty="0">
                <a:latin typeface="Times New Roman" pitchFamily="18" charset="0"/>
                <a:cs typeface="Times New Roman" pitchFamily="18" charset="0"/>
              </a:rPr>
              <a:t>движения мелких мышц кистей рук. Движения пальцев и кисти руки развиваются у ребенка постепенно в течение всего дошкольного периода. Если захватывание предметов – шарика, кубика – формируется у ребенка примерно к 15 месяцам, то держание карандаша в руке, ложки при еде требует более сложных координаций. </a:t>
            </a:r>
          </a:p>
        </p:txBody>
      </p:sp>
    </p:spTree>
    <p:extLst>
      <p:ext uri="{BB962C8B-B14F-4D97-AF65-F5344CB8AC3E}">
        <p14:creationId xmlns:p14="http://schemas.microsoft.com/office/powerpoint/2010/main" val="262139626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692696"/>
            <a:ext cx="8229600" cy="5904656"/>
          </a:xfrm>
        </p:spPr>
        <p:txBody>
          <a:bodyPr>
            <a:noAutofit/>
          </a:bodyPr>
          <a:lstStyle/>
          <a:p>
            <a:r>
              <a:rPr lang="ru-RU" sz="3600" b="0" dirty="0" smtClean="0">
                <a:latin typeface="Times New Roman" pitchFamily="18" charset="0"/>
                <a:cs typeface="Times New Roman" pitchFamily="18" charset="0"/>
              </a:rPr>
              <a:t>Т.С</a:t>
            </a:r>
            <a:r>
              <a:rPr lang="ru-RU" sz="3600" b="0" dirty="0">
                <a:latin typeface="Times New Roman" pitchFamily="18" charset="0"/>
                <a:cs typeface="Times New Roman" pitchFamily="18" charset="0"/>
              </a:rPr>
              <a:t>. Комарова пишет, «что, хотя движения руки ребенка к трем годам уже значительно развиты, орудийными действиями с карандашом и кистью дети, как правило, еще не владеют</a:t>
            </a:r>
            <a:r>
              <a:rPr lang="ru-RU" sz="3600" b="0" dirty="0" smtClean="0">
                <a:latin typeface="Times New Roman" pitchFamily="18" charset="0"/>
                <a:cs typeface="Times New Roman" pitchFamily="18" charset="0"/>
              </a:rPr>
              <a:t>». </a:t>
            </a:r>
            <a:r>
              <a:rPr lang="ru-RU" sz="3600" b="0" dirty="0">
                <a:latin typeface="Times New Roman" pitchFamily="18" charset="0"/>
                <a:cs typeface="Times New Roman" pitchFamily="18" charset="0"/>
              </a:rPr>
              <a:t>Если эти навыки не отрабатываются, дети и в шесть лет не владеют ими: держат карандаш всеми пальцами, сильно сжимают его</a:t>
            </a:r>
            <a:r>
              <a:rPr lang="ru-RU" sz="3600" b="0" dirty="0" smtClean="0">
                <a:latin typeface="Times New Roman" pitchFamily="18" charset="0"/>
                <a:cs typeface="Times New Roman" pitchFamily="18" charset="0"/>
              </a:rPr>
              <a:t>.</a:t>
            </a:r>
          </a:p>
          <a:p>
            <a:r>
              <a:rPr lang="ru-RU" sz="1800" b="0" dirty="0" err="1" smtClean="0"/>
              <a:t>Кориневская</a:t>
            </a:r>
            <a:r>
              <a:rPr lang="ru-RU" sz="1800" b="0" dirty="0" smtClean="0"/>
              <a:t> </a:t>
            </a:r>
            <a:r>
              <a:rPr lang="ru-RU" sz="1800" b="0" dirty="0"/>
              <a:t>Р.Г. Подготовка к школе. </a:t>
            </a:r>
            <a:endParaRPr lang="ru-RU" sz="1800" b="0" dirty="0" smtClean="0"/>
          </a:p>
          <a:p>
            <a:r>
              <a:rPr lang="ru-RU" sz="1800" b="0" dirty="0" smtClean="0"/>
              <a:t>Режим </a:t>
            </a:r>
            <a:r>
              <a:rPr lang="ru-RU" sz="1800" b="0" dirty="0"/>
              <a:t>доступа: http://www.doshvozrast.ru/metodich/konsultac22.htm</a:t>
            </a:r>
            <a:endParaRPr lang="ru-RU" sz="1800" b="0" dirty="0">
              <a:latin typeface="Times New Roman" pitchFamily="18" charset="0"/>
              <a:cs typeface="Times New Roman" pitchFamily="18" charset="0"/>
            </a:endParaRPr>
          </a:p>
          <a:p>
            <a:endParaRPr lang="ru-RU" sz="3600" b="0" dirty="0"/>
          </a:p>
        </p:txBody>
      </p:sp>
    </p:spTree>
    <p:extLst>
      <p:ext uri="{BB962C8B-B14F-4D97-AF65-F5344CB8AC3E}">
        <p14:creationId xmlns:p14="http://schemas.microsoft.com/office/powerpoint/2010/main" val="205289780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620688"/>
            <a:ext cx="8892480" cy="5953848"/>
          </a:xfrm>
        </p:spPr>
        <p:txBody>
          <a:bodyPr>
            <a:noAutofit/>
          </a:bodyPr>
          <a:lstStyle/>
          <a:p>
            <a:r>
              <a:rPr lang="ru-RU" sz="3200" b="0" dirty="0">
                <a:latin typeface="Times New Roman" pitchFamily="18" charset="0"/>
                <a:cs typeface="Times New Roman" pitchFamily="18" charset="0"/>
              </a:rPr>
              <a:t> Работа по развитию мелкой моторики должна начинаться задолго до поступления в школу. Умение свободно и непринуждённо пользоваться  движениями своих рук воспитывается специальными упражнениями. Это - начальный этап, предшествующий занятиям по развитию мелкой моторики рук. На простых, доступных для понимания и выполнения упражнениях дети учатся тонко выполнять произвольные упражнения по команде </a:t>
            </a:r>
            <a:r>
              <a:rPr lang="ru-RU" sz="3200" b="0" dirty="0" smtClean="0">
                <a:latin typeface="Times New Roman" pitchFamily="18" charset="0"/>
                <a:cs typeface="Times New Roman" pitchFamily="18" charset="0"/>
              </a:rPr>
              <a:t>взрослого.</a:t>
            </a:r>
            <a:r>
              <a:rPr lang="ru-RU" sz="3200" b="0" dirty="0">
                <a:latin typeface="Times New Roman" pitchFamily="18" charset="0"/>
                <a:cs typeface="Times New Roman" pitchFamily="18" charset="0"/>
              </a:rPr>
              <a:t> </a:t>
            </a:r>
            <a:endParaRPr lang="ru-RU" sz="3200" dirty="0">
              <a:latin typeface="Times New Roman" pitchFamily="18" charset="0"/>
              <a:cs typeface="Times New Roman" pitchFamily="18" charset="0"/>
            </a:endParaRPr>
          </a:p>
        </p:txBody>
      </p:sp>
      <p:sp>
        <p:nvSpPr>
          <p:cNvPr id="4" name="Прямоугольник 3"/>
          <p:cNvSpPr/>
          <p:nvPr/>
        </p:nvSpPr>
        <p:spPr>
          <a:xfrm>
            <a:off x="0" y="6093296"/>
            <a:ext cx="8784976" cy="523220"/>
          </a:xfrm>
          <a:prstGeom prst="rect">
            <a:avLst/>
          </a:prstGeom>
        </p:spPr>
        <p:txBody>
          <a:bodyPr wrap="square">
            <a:spAutoFit/>
          </a:bodyPr>
          <a:lstStyle/>
          <a:p>
            <a:r>
              <a:rPr lang="ru-RU" sz="1400" dirty="0" smtClean="0"/>
              <a:t>Безруких</a:t>
            </a:r>
            <a:r>
              <a:rPr lang="ru-RU" sz="1400" dirty="0"/>
              <a:t>, М. М. Ступеньки к школе. Тренируем пальчики. [Текст]: пособие по </a:t>
            </a:r>
            <a:r>
              <a:rPr lang="ru-RU" sz="1400" dirty="0" err="1"/>
              <a:t>обуч</a:t>
            </a:r>
            <a:r>
              <a:rPr lang="ru-RU" sz="1400" dirty="0"/>
              <a:t>. детей ст. </a:t>
            </a:r>
            <a:r>
              <a:rPr lang="ru-RU" sz="1400" dirty="0" err="1"/>
              <a:t>дошк</a:t>
            </a:r>
            <a:r>
              <a:rPr lang="ru-RU" sz="1400" dirty="0"/>
              <a:t>. возраста: 5-7 лет / М.М. Безруких, Т.А. Филлипова-6-е изд., стереотип. - М.: Дрофа, 2000. - 32 с.</a:t>
            </a:r>
          </a:p>
        </p:txBody>
      </p:sp>
    </p:spTree>
    <p:extLst>
      <p:ext uri="{BB962C8B-B14F-4D97-AF65-F5344CB8AC3E}">
        <p14:creationId xmlns:p14="http://schemas.microsoft.com/office/powerpoint/2010/main" val="62326587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620688"/>
            <a:ext cx="8533557" cy="5632311"/>
          </a:xfrm>
          <a:prstGeom prst="rect">
            <a:avLst/>
          </a:prstGeom>
        </p:spPr>
        <p:txBody>
          <a:bodyPr wrap="square">
            <a:spAutoFit/>
          </a:bodyPr>
          <a:lstStyle/>
          <a:p>
            <a:r>
              <a:rPr lang="ru-RU" sz="3600" dirty="0">
                <a:latin typeface="Times New Roman" pitchFamily="18" charset="0"/>
                <a:cs typeface="Times New Roman" pitchFamily="18" charset="0"/>
              </a:rPr>
              <a:t>   В подготовительной группе перед детьми ставятся собственно графические задачи, сначала простые (обведение элемента буквы по точкам), затем более сложные (написание элемента буквы самостоятельно). Опыт графических упражнений ребёнок приобретает, выполняя различные виды штриховки, рисуя, копируя рисунки, обводя контуры по точкам и пунктирным линиям. </a:t>
            </a:r>
          </a:p>
        </p:txBody>
      </p:sp>
    </p:spTree>
    <p:extLst>
      <p:ext uri="{BB962C8B-B14F-4D97-AF65-F5344CB8AC3E}">
        <p14:creationId xmlns:p14="http://schemas.microsoft.com/office/powerpoint/2010/main" val="385506537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908720"/>
            <a:ext cx="8533557" cy="5509200"/>
          </a:xfrm>
          <a:prstGeom prst="rect">
            <a:avLst/>
          </a:prstGeom>
        </p:spPr>
        <p:txBody>
          <a:bodyPr wrap="square">
            <a:spAutoFit/>
          </a:bodyPr>
          <a:lstStyle/>
          <a:p>
            <a:r>
              <a:rPr lang="ru-RU" sz="3200" dirty="0">
                <a:latin typeface="Times New Roman" pitchFamily="18" charset="0"/>
                <a:cs typeface="Times New Roman" pitchFamily="18" charset="0"/>
              </a:rPr>
              <a:t>При этом необходимо обучение правильным приёмам действий: вести линию сверху вниз и слева направо; штриховать ровно, без пробелов, не выезжая за контур. При этом важно обратить внимание ребёнка на то, что он уже многое умеет и у него получается значительно лучше, чем в начале. Обращая внимание на успехи в графической деятельности, тем самым взрослый стимулирует интерес ребёнка к письменным упражнениям, к занятиям письмом.</a:t>
            </a:r>
          </a:p>
        </p:txBody>
      </p:sp>
    </p:spTree>
    <p:extLst>
      <p:ext uri="{BB962C8B-B14F-4D97-AF65-F5344CB8AC3E}">
        <p14:creationId xmlns:p14="http://schemas.microsoft.com/office/powerpoint/2010/main" val="114643787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64970" y="471768"/>
            <a:ext cx="8691023" cy="6001643"/>
          </a:xfrm>
          <a:prstGeom prst="rect">
            <a:avLst/>
          </a:prstGeom>
        </p:spPr>
        <p:txBody>
          <a:bodyPr wrap="square">
            <a:spAutoFit/>
          </a:bodyPr>
          <a:lstStyle/>
          <a:p>
            <a:r>
              <a:rPr lang="ru-RU" sz="3200" dirty="0">
                <a:latin typeface="Times New Roman" pitchFamily="18" charset="0"/>
                <a:cs typeface="Times New Roman" pitchFamily="18" charset="0"/>
              </a:rPr>
              <a:t>И</a:t>
            </a:r>
            <a:r>
              <a:rPr lang="ru-RU" sz="3200" dirty="0" smtClean="0">
                <a:latin typeface="Times New Roman" pitchFamily="18" charset="0"/>
                <a:cs typeface="Times New Roman" pitchFamily="18" charset="0"/>
              </a:rPr>
              <a:t>гры</a:t>
            </a:r>
            <a:r>
              <a:rPr lang="ru-RU" sz="3200" dirty="0">
                <a:latin typeface="Times New Roman" pitchFamily="18" charset="0"/>
                <a:cs typeface="Times New Roman" pitchFamily="18" charset="0"/>
              </a:rPr>
              <a:t>, занятия и упражнения необходимо  применять в комплексе, тогда они способствуют развитию разных групп мышц руки, развивают мышечный контроль, точность, гибкость и координацию движений. Чтобы данная работа была эффективной, она должна проводиться регулярно и непрерывно, систематически. Для неё необходимо выделить определённое время в режиме дня и сетке занятий, желательно начинать её как можно раньше и не позднее, чем за год до поступления в школу.</a:t>
            </a:r>
          </a:p>
        </p:txBody>
      </p:sp>
    </p:spTree>
    <p:extLst>
      <p:ext uri="{BB962C8B-B14F-4D97-AF65-F5344CB8AC3E}">
        <p14:creationId xmlns:p14="http://schemas.microsoft.com/office/powerpoint/2010/main" val="342029154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4" y="842930"/>
            <a:ext cx="8691023" cy="4832092"/>
          </a:xfrm>
          <a:prstGeom prst="rect">
            <a:avLst/>
          </a:prstGeom>
        </p:spPr>
        <p:txBody>
          <a:bodyPr wrap="square">
            <a:spAutoFit/>
          </a:bodyPr>
          <a:lstStyle/>
          <a:p>
            <a:r>
              <a:rPr lang="ru-RU" sz="2800" dirty="0">
                <a:latin typeface="Times New Roman" pitchFamily="18" charset="0"/>
                <a:cs typeface="Times New Roman" pitchFamily="18" charset="0"/>
              </a:rPr>
              <a:t>    Занятия «штриховка, обводка по трафаретам, рисование» - эффективный приём развития мускульной памяти, координации движений пальцев рук. Этот приём не только развивает глазомер, укрепляет мышцы пальцев и кистей рук, но и способствует развитию речи, а также компенсации и коррекции зрительной недостаточности и формирования двигательных навыков. В повседневной жизни эти навыки хорошо развиваются при застёгивании и расстёгивании пуговиц, кнопок, крючков, молний, завязывании и развязывании лент, шнурков, узелков на верёвке [4].</a:t>
            </a:r>
          </a:p>
        </p:txBody>
      </p:sp>
    </p:spTree>
    <p:extLst>
      <p:ext uri="{BB962C8B-B14F-4D97-AF65-F5344CB8AC3E}">
        <p14:creationId xmlns:p14="http://schemas.microsoft.com/office/powerpoint/2010/main" val="28222884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268760"/>
            <a:ext cx="8691023" cy="3970318"/>
          </a:xfrm>
          <a:prstGeom prst="rect">
            <a:avLst/>
          </a:prstGeom>
        </p:spPr>
        <p:txBody>
          <a:bodyPr wrap="square">
            <a:spAutoFit/>
          </a:bodyPr>
          <a:lstStyle/>
          <a:p>
            <a:r>
              <a:rPr lang="ru-RU" sz="3600" dirty="0" smtClean="0">
                <a:latin typeface="Times New Roman" pitchFamily="18" charset="0"/>
                <a:cs typeface="Times New Roman" pitchFamily="18" charset="0"/>
              </a:rPr>
              <a:t>Пальчиковые </a:t>
            </a:r>
            <a:r>
              <a:rPr lang="ru-RU" sz="3600" dirty="0">
                <a:latin typeface="Times New Roman" pitchFamily="18" charset="0"/>
                <a:cs typeface="Times New Roman" pitchFamily="18" charset="0"/>
              </a:rPr>
              <a:t>игры могут быть двух основных видов: игры без предметов и игры со специальными развивающими предметами (спичками, счётными палочками, катушкой и карандашом, разными шариками и мелкими игрушками).</a:t>
            </a:r>
          </a:p>
        </p:txBody>
      </p:sp>
    </p:spTree>
    <p:extLst>
      <p:ext uri="{BB962C8B-B14F-4D97-AF65-F5344CB8AC3E}">
        <p14:creationId xmlns:p14="http://schemas.microsoft.com/office/powerpoint/2010/main" val="20694110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1268760"/>
            <a:ext cx="8363272" cy="5055840"/>
          </a:xfrm>
        </p:spPr>
        <p:txBody>
          <a:bodyPr>
            <a:noAutofit/>
          </a:bodyPr>
          <a:lstStyle/>
          <a:p>
            <a:r>
              <a:rPr lang="ru-RU" sz="4400" dirty="0">
                <a:latin typeface="Times New Roman" panose="02020603050405020304" pitchFamily="18" charset="0"/>
                <a:cs typeface="Times New Roman" panose="02020603050405020304" pitchFamily="18" charset="0"/>
              </a:rPr>
              <a:t>Фонематический слух - это способность к слуховому восприятию звуковой речи, фонем, умение различать звуки речи в их последовательности в словах и умение различать </a:t>
            </a:r>
            <a:r>
              <a:rPr lang="ru-RU" sz="4400" dirty="0" smtClean="0">
                <a:latin typeface="Times New Roman" panose="02020603050405020304" pitchFamily="18" charset="0"/>
                <a:cs typeface="Times New Roman" panose="02020603050405020304" pitchFamily="18" charset="0"/>
              </a:rPr>
              <a:t>близкие </a:t>
            </a:r>
            <a:r>
              <a:rPr lang="ru-RU" sz="4400" dirty="0">
                <a:latin typeface="Times New Roman" panose="02020603050405020304" pitchFamily="18" charset="0"/>
                <a:cs typeface="Times New Roman" panose="02020603050405020304" pitchFamily="18" charset="0"/>
              </a:rPr>
              <a:t>по звучанию фонемы</a:t>
            </a:r>
            <a:r>
              <a:rPr lang="ru-RU" sz="4400"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67816872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70725" y="548680"/>
            <a:ext cx="8640960" cy="6186309"/>
          </a:xfrm>
          <a:prstGeom prst="rect">
            <a:avLst/>
          </a:prstGeom>
        </p:spPr>
        <p:txBody>
          <a:bodyPr wrap="square">
            <a:spAutoFit/>
          </a:bodyPr>
          <a:lstStyle/>
          <a:p>
            <a:r>
              <a:rPr lang="ru-RU" sz="3600" dirty="0">
                <a:latin typeface="Times New Roman" pitchFamily="18" charset="0"/>
                <a:cs typeface="Times New Roman" pitchFamily="18" charset="0"/>
              </a:rPr>
              <a:t>Сначала дети осваивают движения без речевого сопровождения, затем добавляется речевое сопровождение (разыгрывание небольших сценок, пересказ коротких рассказов с сопровождением построения фигур из кисти и пальцев рук)  При использовании игр со специальными развивающими предметами у ребёнка развивается не только мелкая моторика, но и память (зрительная, слуховая).</a:t>
            </a:r>
          </a:p>
        </p:txBody>
      </p:sp>
    </p:spTree>
    <p:extLst>
      <p:ext uri="{BB962C8B-B14F-4D97-AF65-F5344CB8AC3E}">
        <p14:creationId xmlns:p14="http://schemas.microsoft.com/office/powerpoint/2010/main" val="357763809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692696"/>
            <a:ext cx="8640960" cy="6186309"/>
          </a:xfrm>
          <a:prstGeom prst="rect">
            <a:avLst/>
          </a:prstGeom>
        </p:spPr>
        <p:txBody>
          <a:bodyPr wrap="square">
            <a:spAutoFit/>
          </a:bodyPr>
          <a:lstStyle/>
          <a:p>
            <a:r>
              <a:rPr lang="ru-RU" sz="3600" dirty="0">
                <a:latin typeface="Times New Roman" pitchFamily="18" charset="0"/>
                <a:cs typeface="Times New Roman" pitchFamily="18" charset="0"/>
              </a:rPr>
              <a:t>Систематическая работа в данном направлении позволяет достичь следующих положительных результатов: кисть приобретает хорошую подвижность, гибкость, исчезает скованность движений, меняется нажим, что в дальнейшем помогает детям легко овладеть навыком письма. Благодаря проделанной работе по развитию мелкой моторике пальцев рук, навыки детей становятся более совершенными. </a:t>
            </a:r>
          </a:p>
        </p:txBody>
      </p:sp>
    </p:spTree>
    <p:extLst>
      <p:ext uri="{BB962C8B-B14F-4D97-AF65-F5344CB8AC3E}">
        <p14:creationId xmlns:p14="http://schemas.microsoft.com/office/powerpoint/2010/main" val="404898750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80728"/>
            <a:ext cx="8229600" cy="5593808"/>
          </a:xfrm>
        </p:spPr>
        <p:txBody>
          <a:bodyPr>
            <a:normAutofit/>
          </a:bodyPr>
          <a:lstStyle/>
          <a:p>
            <a:pPr marL="365125" indent="-9525">
              <a:buNone/>
            </a:pPr>
            <a:r>
              <a:rPr lang="ru-RU" sz="3200" dirty="0" smtClean="0">
                <a:latin typeface="Times New Roman" pitchFamily="18" charset="0"/>
                <a:cs typeface="Times New Roman" pitchFamily="18" charset="0"/>
              </a:rPr>
              <a:t>Разные виды деятельности, используемые в работе, при целенаправленном их применении определяют успешную работу по подготовке детей к обучению в школе, способствуют развитию мелкой моторики, координации движений пальцев рук, мыслительных процессов и овладению навыками учебной деятельности.</a:t>
            </a:r>
          </a:p>
          <a:p>
            <a:pPr>
              <a:buNone/>
            </a:pPr>
            <a:endParaRPr lang="ru-RU" sz="3200"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619672" y="454595"/>
            <a:ext cx="6081858" cy="584775"/>
          </a:xfrm>
          <a:prstGeom prst="rect">
            <a:avLst/>
          </a:prstGeom>
        </p:spPr>
        <p:txBody>
          <a:bodyPr wrap="none">
            <a:spAutoFit/>
          </a:bodyPr>
          <a:lstStyle/>
          <a:p>
            <a:r>
              <a:rPr lang="ru-RU" sz="3200" b="1" dirty="0" smtClean="0"/>
              <a:t>Подходы</a:t>
            </a:r>
            <a:r>
              <a:rPr lang="ru-RU" sz="3200" b="1" dirty="0"/>
              <a:t>, приёмы, методики</a:t>
            </a:r>
          </a:p>
        </p:txBody>
      </p:sp>
      <p:sp>
        <p:nvSpPr>
          <p:cNvPr id="4" name="Прямоугольник 3"/>
          <p:cNvSpPr/>
          <p:nvPr/>
        </p:nvSpPr>
        <p:spPr>
          <a:xfrm>
            <a:off x="212870" y="1196752"/>
            <a:ext cx="8712968" cy="4401205"/>
          </a:xfrm>
          <a:prstGeom prst="rect">
            <a:avLst/>
          </a:prstGeom>
        </p:spPr>
        <p:txBody>
          <a:bodyPr wrap="square">
            <a:spAutoFit/>
          </a:bodyPr>
          <a:lstStyle/>
          <a:p>
            <a:r>
              <a:rPr lang="ru-RU" sz="2800" dirty="0" smtClean="0">
                <a:latin typeface="Times New Roman" pitchFamily="18" charset="0"/>
                <a:cs typeface="Times New Roman" pitchFamily="18" charset="0"/>
              </a:rPr>
              <a:t>1. Игровой </a:t>
            </a:r>
            <a:r>
              <a:rPr lang="ru-RU" sz="2800" dirty="0">
                <a:latin typeface="Times New Roman" pitchFamily="18" charset="0"/>
                <a:cs typeface="Times New Roman" pitchFamily="18" charset="0"/>
              </a:rPr>
              <a:t>самомассаж </a:t>
            </a:r>
            <a:r>
              <a:rPr lang="ru-RU" sz="2800" dirty="0" smtClean="0">
                <a:latin typeface="Times New Roman" pitchFamily="18" charset="0"/>
                <a:cs typeface="Times New Roman" pitchFamily="18" charset="0"/>
              </a:rPr>
              <a:t>(пальчиковые гимнастики)– </a:t>
            </a:r>
            <a:r>
              <a:rPr lang="ru-RU" sz="2800" dirty="0">
                <a:latin typeface="Times New Roman" pitchFamily="18" charset="0"/>
                <a:cs typeface="Times New Roman" pitchFamily="18" charset="0"/>
              </a:rPr>
              <a:t>это уникальная тактильная гимнастика, благодаря которой в мозг поступает мощный поток от рецепторов расположенных в коже. Одновременно с этим в кору головного мозга (в речеслуховые, зрительные, эмоциональные и творческие зоны) поступает информация, которая не только оказывает тонизирующее воздействие на центральную нервную систему, но и способствует увеличению резервных возможностей функционирования головного мозга.</a:t>
            </a:r>
          </a:p>
        </p:txBody>
      </p:sp>
      <p:sp>
        <p:nvSpPr>
          <p:cNvPr id="5" name="Прямоугольник 4"/>
          <p:cNvSpPr/>
          <p:nvPr/>
        </p:nvSpPr>
        <p:spPr>
          <a:xfrm>
            <a:off x="241178" y="5657671"/>
            <a:ext cx="8352928" cy="1200329"/>
          </a:xfrm>
          <a:prstGeom prst="rect">
            <a:avLst/>
          </a:prstGeom>
        </p:spPr>
        <p:txBody>
          <a:bodyPr wrap="square">
            <a:spAutoFit/>
          </a:bodyPr>
          <a:lstStyle/>
          <a:p>
            <a:r>
              <a:rPr lang="ru-RU" sz="2400" dirty="0">
                <a:latin typeface="Times New Roman" pitchFamily="18" charset="0"/>
                <a:cs typeface="Times New Roman" pitchFamily="18" charset="0"/>
              </a:rPr>
              <a:t>Рекомендуется проводить игровой самомассаж в виде отдельного 5-минутного занятия ежедневно или в виде динамической паузы на занятиях.</a:t>
            </a:r>
          </a:p>
        </p:txBody>
      </p:sp>
    </p:spTree>
    <p:extLst>
      <p:ext uri="{BB962C8B-B14F-4D97-AF65-F5344CB8AC3E}">
        <p14:creationId xmlns:p14="http://schemas.microsoft.com/office/powerpoint/2010/main" val="365306322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619672" y="454595"/>
            <a:ext cx="6081858" cy="584775"/>
          </a:xfrm>
          <a:prstGeom prst="rect">
            <a:avLst/>
          </a:prstGeom>
        </p:spPr>
        <p:txBody>
          <a:bodyPr wrap="none">
            <a:spAutoFit/>
          </a:bodyPr>
          <a:lstStyle/>
          <a:p>
            <a:r>
              <a:rPr lang="ru-RU" sz="3200" b="1" dirty="0" smtClean="0"/>
              <a:t>Подходы</a:t>
            </a:r>
            <a:r>
              <a:rPr lang="ru-RU" sz="3200" b="1" dirty="0"/>
              <a:t>, приёмы, методики</a:t>
            </a:r>
          </a:p>
        </p:txBody>
      </p:sp>
      <p:sp>
        <p:nvSpPr>
          <p:cNvPr id="2" name="Прямоугольник 1"/>
          <p:cNvSpPr/>
          <p:nvPr/>
        </p:nvSpPr>
        <p:spPr>
          <a:xfrm>
            <a:off x="158684" y="1412776"/>
            <a:ext cx="8618330" cy="4801314"/>
          </a:xfrm>
          <a:prstGeom prst="rect">
            <a:avLst/>
          </a:prstGeom>
        </p:spPr>
        <p:txBody>
          <a:bodyPr wrap="square">
            <a:spAutoFit/>
          </a:bodyPr>
          <a:lstStyle/>
          <a:p>
            <a:r>
              <a:rPr lang="ru-RU" b="1" dirty="0"/>
              <a:t>Поглаживание</a:t>
            </a:r>
            <a:endParaRPr lang="ru-RU" dirty="0"/>
          </a:p>
          <a:p>
            <a:r>
              <a:rPr lang="ru-RU" dirty="0"/>
              <a:t>1. Прямолинейное поглаживание тыльной и ладонной поверхностей кистей руки подушечками выпрямленных двух – пяти пальцев – это “лучи солнца”.</a:t>
            </a:r>
          </a:p>
          <a:p>
            <a:r>
              <a:rPr lang="ru-RU" dirty="0"/>
              <a:t>2. Круговое поглаживание ладони подушечками двух или трёх пальцев.</a:t>
            </a:r>
          </a:p>
          <a:p>
            <a:r>
              <a:rPr lang="ru-RU" dirty="0"/>
              <a:t>3. Спиралевидное поглаживание тыльной и ладонной поверхностей кисти руки подушечками 2-5 пальцев (от кончиков пальцев до лучезапястного сустава).</a:t>
            </a:r>
          </a:p>
          <a:p>
            <a:r>
              <a:rPr lang="ru-RU" dirty="0"/>
              <a:t>4. Легкое плоскостное поглаживание тыльной поверхности кисти.</a:t>
            </a:r>
          </a:p>
          <a:p>
            <a:r>
              <a:rPr lang="ru-RU" b="1" dirty="0"/>
              <a:t>Растирание</a:t>
            </a:r>
            <a:endParaRPr lang="ru-RU" dirty="0"/>
          </a:p>
          <a:p>
            <a:r>
              <a:rPr lang="ru-RU" dirty="0"/>
              <a:t>1. Прямолинейное растирание выпрямленными ладонями друг друга.</a:t>
            </a:r>
          </a:p>
          <a:p>
            <a:r>
              <a:rPr lang="ru-RU" dirty="0"/>
              <a:t>2. </a:t>
            </a:r>
            <a:r>
              <a:rPr lang="ru-RU" dirty="0" err="1"/>
              <a:t>Граблеобразное</a:t>
            </a:r>
            <a:r>
              <a:rPr lang="ru-RU" dirty="0"/>
              <a:t> круговое растирание ладони одной руки подушечками пальцев противоположной руки (пальцы слегка расставлены в стороны, как лапки у паука).</a:t>
            </a:r>
          </a:p>
          <a:p>
            <a:r>
              <a:rPr lang="ru-RU" dirty="0"/>
              <a:t>3. Пиление ладони пальцами противоположной руки.</a:t>
            </a:r>
          </a:p>
          <a:p>
            <a:r>
              <a:rPr lang="ru-RU" b="1" dirty="0"/>
              <a:t>Разминание</a:t>
            </a:r>
            <a:endParaRPr lang="ru-RU" dirty="0"/>
          </a:p>
          <a:p>
            <a:r>
              <a:rPr lang="ru-RU" dirty="0"/>
              <a:t>Круговое разминание ладони подушечкой большого пальца противоположной руки.</a:t>
            </a:r>
          </a:p>
        </p:txBody>
      </p:sp>
    </p:spTree>
    <p:extLst>
      <p:ext uri="{BB962C8B-B14F-4D97-AF65-F5344CB8AC3E}">
        <p14:creationId xmlns:p14="http://schemas.microsoft.com/office/powerpoint/2010/main" val="226211214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619672" y="454595"/>
            <a:ext cx="6081858" cy="584775"/>
          </a:xfrm>
          <a:prstGeom prst="rect">
            <a:avLst/>
          </a:prstGeom>
        </p:spPr>
        <p:txBody>
          <a:bodyPr wrap="none">
            <a:spAutoFit/>
          </a:bodyPr>
          <a:lstStyle/>
          <a:p>
            <a:r>
              <a:rPr lang="ru-RU" sz="3200" b="1" dirty="0" smtClean="0"/>
              <a:t>Подходы</a:t>
            </a:r>
            <a:r>
              <a:rPr lang="ru-RU" sz="3200" b="1" dirty="0"/>
              <a:t>, приёмы, методики</a:t>
            </a:r>
          </a:p>
        </p:txBody>
      </p:sp>
      <p:sp>
        <p:nvSpPr>
          <p:cNvPr id="2" name="Прямоугольник 1"/>
          <p:cNvSpPr/>
          <p:nvPr/>
        </p:nvSpPr>
        <p:spPr>
          <a:xfrm>
            <a:off x="163005" y="1268760"/>
            <a:ext cx="8618330" cy="5632311"/>
          </a:xfrm>
          <a:prstGeom prst="rect">
            <a:avLst/>
          </a:prstGeom>
        </p:spPr>
        <p:txBody>
          <a:bodyPr wrap="square">
            <a:spAutoFit/>
          </a:bodyPr>
          <a:lstStyle/>
          <a:p>
            <a:r>
              <a:rPr lang="ru-RU" sz="2400" b="1" dirty="0"/>
              <a:t>Массаж кистей рук с использованием Су-</a:t>
            </a:r>
            <a:r>
              <a:rPr lang="ru-RU" sz="2400" b="1" dirty="0" err="1"/>
              <a:t>Джока</a:t>
            </a:r>
            <a:endParaRPr lang="ru-RU" sz="2400" dirty="0"/>
          </a:p>
          <a:p>
            <a:r>
              <a:rPr lang="ru-RU" sz="2400" dirty="0"/>
              <a:t>Су-</a:t>
            </a:r>
            <a:r>
              <a:rPr lang="ru-RU" sz="2400" dirty="0" err="1"/>
              <a:t>Джок</a:t>
            </a:r>
            <a:r>
              <a:rPr lang="ru-RU" sz="2400" dirty="0"/>
              <a:t> или точечный массаж рук – это корейский метод лечения.</a:t>
            </a:r>
          </a:p>
          <a:p>
            <a:r>
              <a:rPr lang="ru-RU" sz="2400" dirty="0"/>
              <a:t>Су-</a:t>
            </a:r>
            <a:r>
              <a:rPr lang="ru-RU" sz="2400" dirty="0" err="1"/>
              <a:t>Джок</a:t>
            </a:r>
            <a:r>
              <a:rPr lang="ru-RU" sz="2400" dirty="0"/>
              <a:t> переводится с корейского так “су” – означает кисть, а “</a:t>
            </a:r>
            <a:r>
              <a:rPr lang="ru-RU" sz="2400" dirty="0" err="1"/>
              <a:t>джок</a:t>
            </a:r>
            <a:r>
              <a:rPr lang="ru-RU" sz="2400" dirty="0"/>
              <a:t>” – стопа. В основе популярной во всем мире терапии лежит метод акупунктуры: воздействие на точки человека, которые связанны со всеми внутренними органами. </a:t>
            </a:r>
            <a:endParaRPr lang="ru-RU" sz="2400" dirty="0" smtClean="0"/>
          </a:p>
          <a:p>
            <a:endParaRPr lang="ru-RU" sz="2400" dirty="0" smtClean="0"/>
          </a:p>
          <a:p>
            <a:r>
              <a:rPr lang="ru-RU" sz="2400" dirty="0" smtClean="0"/>
              <a:t>В </a:t>
            </a:r>
            <a:r>
              <a:rPr lang="ru-RU" sz="2400" dirty="0"/>
              <a:t>настоящее время Су-</a:t>
            </a:r>
            <a:r>
              <a:rPr lang="ru-RU" sz="2400" dirty="0" err="1"/>
              <a:t>Джок</a:t>
            </a:r>
            <a:r>
              <a:rPr lang="ru-RU" sz="2400" dirty="0"/>
              <a:t> терапию многие педагоги используют не только с целью общего укрепления организма, но и в коррекционной деятельности в качестве массажа при </a:t>
            </a:r>
            <a:r>
              <a:rPr lang="ru-RU" sz="2400" dirty="0" err="1"/>
              <a:t>дизартрических</a:t>
            </a:r>
            <a:r>
              <a:rPr lang="ru-RU" sz="2400" dirty="0"/>
              <a:t> расстройствах и для развития мелкой моторики рук детей</a:t>
            </a:r>
            <a:r>
              <a:rPr lang="ru-RU" sz="2400" dirty="0" smtClean="0"/>
              <a:t>.</a:t>
            </a:r>
          </a:p>
          <a:p>
            <a:endParaRPr lang="ru-RU" sz="2400" dirty="0"/>
          </a:p>
        </p:txBody>
      </p:sp>
    </p:spTree>
    <p:extLst>
      <p:ext uri="{BB962C8B-B14F-4D97-AF65-F5344CB8AC3E}">
        <p14:creationId xmlns:p14="http://schemas.microsoft.com/office/powerpoint/2010/main" val="85167936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836712"/>
            <a:ext cx="8229600" cy="5737824"/>
          </a:xfrm>
        </p:spPr>
        <p:txBody>
          <a:bodyPr>
            <a:normAutofit/>
          </a:bodyPr>
          <a:lstStyle/>
          <a:p>
            <a:pPr marL="365125" indent="-9525">
              <a:buNone/>
            </a:pPr>
            <a:r>
              <a:rPr lang="ru-RU" dirty="0" smtClean="0"/>
              <a:t>Детям нравится массировать пальцы и ладошки при помощи шаров-ежиков и колечек-пружинок. Во время массажа происходит стимулирование активных точек, расположенных на пальцах рук, поэтому эту работу рекомендуем проводить в течении 1 минуты перед выполнением заданий связанных с рисованием и письмом или же как часть </a:t>
            </a:r>
            <a:r>
              <a:rPr lang="ru-RU" dirty="0" err="1" smtClean="0"/>
              <a:t>физминутки</a:t>
            </a:r>
            <a:r>
              <a:rPr lang="ru-RU" dirty="0" smtClean="0"/>
              <a:t> во время занятий связанных с умственной деятельностью.</a:t>
            </a:r>
          </a:p>
          <a:p>
            <a:endParaRPr lang="ru-RU"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619672" y="476672"/>
            <a:ext cx="6081858" cy="584775"/>
          </a:xfrm>
          <a:prstGeom prst="rect">
            <a:avLst/>
          </a:prstGeom>
        </p:spPr>
        <p:txBody>
          <a:bodyPr wrap="none">
            <a:spAutoFit/>
          </a:bodyPr>
          <a:lstStyle/>
          <a:p>
            <a:r>
              <a:rPr lang="ru-RU" sz="3200" b="1" dirty="0" smtClean="0"/>
              <a:t>Подходы</a:t>
            </a:r>
            <a:r>
              <a:rPr lang="ru-RU" sz="3200" b="1" dirty="0"/>
              <a:t>, приёмы, методики</a:t>
            </a:r>
          </a:p>
        </p:txBody>
      </p:sp>
      <p:sp>
        <p:nvSpPr>
          <p:cNvPr id="2" name="Прямоугольник 1"/>
          <p:cNvSpPr/>
          <p:nvPr/>
        </p:nvSpPr>
        <p:spPr>
          <a:xfrm>
            <a:off x="395536" y="1052736"/>
            <a:ext cx="8222794" cy="5632311"/>
          </a:xfrm>
          <a:prstGeom prst="rect">
            <a:avLst/>
          </a:prstGeom>
        </p:spPr>
        <p:txBody>
          <a:bodyPr wrap="square">
            <a:spAutoFit/>
          </a:bodyPr>
          <a:lstStyle/>
          <a:p>
            <a:r>
              <a:rPr lang="ru-RU" sz="2400" b="1" dirty="0"/>
              <a:t>Массаж кистей рук с использованием Су-</a:t>
            </a:r>
            <a:r>
              <a:rPr lang="ru-RU" sz="2400" b="1" dirty="0" err="1"/>
              <a:t>Джока</a:t>
            </a:r>
            <a:endParaRPr lang="ru-RU" sz="2400" dirty="0"/>
          </a:p>
          <a:p>
            <a:r>
              <a:rPr lang="ru-RU" sz="2400" dirty="0"/>
              <a:t>Су-</a:t>
            </a:r>
            <a:r>
              <a:rPr lang="ru-RU" sz="2400" dirty="0" err="1"/>
              <a:t>Джок</a:t>
            </a:r>
            <a:r>
              <a:rPr lang="ru-RU" sz="2400" dirty="0"/>
              <a:t> или точечный массаж рук – это корейский метод лечения.</a:t>
            </a:r>
          </a:p>
          <a:p>
            <a:r>
              <a:rPr lang="ru-RU" sz="2400" dirty="0"/>
              <a:t>Су-</a:t>
            </a:r>
            <a:r>
              <a:rPr lang="ru-RU" sz="2400" dirty="0" err="1"/>
              <a:t>Джок</a:t>
            </a:r>
            <a:r>
              <a:rPr lang="ru-RU" sz="2400" dirty="0"/>
              <a:t> переводится с корейского так “су” – означает кисть, а “</a:t>
            </a:r>
            <a:r>
              <a:rPr lang="ru-RU" sz="2400" dirty="0" err="1"/>
              <a:t>джок</a:t>
            </a:r>
            <a:r>
              <a:rPr lang="ru-RU" sz="2400" dirty="0"/>
              <a:t>” – стопа. В основе популярной во всем мире терапии лежит метод акупунктуры: воздействие на точки человека, которые связанны со всеми внутренними органами. </a:t>
            </a:r>
            <a:endParaRPr lang="ru-RU" sz="2400" dirty="0" smtClean="0"/>
          </a:p>
          <a:p>
            <a:endParaRPr lang="ru-RU" sz="2400" dirty="0" smtClean="0"/>
          </a:p>
          <a:p>
            <a:r>
              <a:rPr lang="ru-RU" sz="2400" dirty="0" smtClean="0"/>
              <a:t>В </a:t>
            </a:r>
            <a:r>
              <a:rPr lang="ru-RU" sz="2400" dirty="0"/>
              <a:t>настоящее время Су-</a:t>
            </a:r>
            <a:r>
              <a:rPr lang="ru-RU" sz="2400" dirty="0" err="1"/>
              <a:t>Джок</a:t>
            </a:r>
            <a:r>
              <a:rPr lang="ru-RU" sz="2400" dirty="0"/>
              <a:t> терапию многие педагоги используют не только с целью общего укрепления организма, но и в коррекционной деятельности в качестве массажа при </a:t>
            </a:r>
            <a:r>
              <a:rPr lang="ru-RU" sz="2400" dirty="0" err="1"/>
              <a:t>дизартрических</a:t>
            </a:r>
            <a:r>
              <a:rPr lang="ru-RU" sz="2400" dirty="0"/>
              <a:t> расстройствах и для развития мелкой моторики рук детей</a:t>
            </a:r>
            <a:r>
              <a:rPr lang="ru-RU" sz="2400" dirty="0" smtClean="0"/>
              <a:t>.</a:t>
            </a:r>
          </a:p>
          <a:p>
            <a:endParaRPr lang="ru-RU" sz="2400" dirty="0"/>
          </a:p>
        </p:txBody>
      </p:sp>
    </p:spTree>
    <p:extLst>
      <p:ext uri="{BB962C8B-B14F-4D97-AF65-F5344CB8AC3E}">
        <p14:creationId xmlns:p14="http://schemas.microsoft.com/office/powerpoint/2010/main" val="233523673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08720"/>
            <a:ext cx="8229600" cy="5665816"/>
          </a:xfrm>
        </p:spPr>
        <p:txBody>
          <a:bodyPr>
            <a:normAutofit fontScale="92500" lnSpcReduction="10000"/>
          </a:bodyPr>
          <a:lstStyle/>
          <a:p>
            <a:pPr marL="365125" indent="-9525">
              <a:buNone/>
            </a:pPr>
            <a:r>
              <a:rPr lang="ru-RU" dirty="0" smtClean="0"/>
              <a:t>Детям нравится массировать пальцы и ладошки при помощи шаров-ежиков и колечек-пружинок. Во время массажа происходит стимулирование активных точек, расположенных на пальцах рук, поэтому эту работу рекомендуем проводить в течении 1 минуты перед выполнением заданий связанных с рисованием и письмом или же как часть </a:t>
            </a:r>
            <a:r>
              <a:rPr lang="ru-RU" dirty="0" err="1" smtClean="0"/>
              <a:t>физминутки</a:t>
            </a:r>
            <a:r>
              <a:rPr lang="ru-RU" dirty="0" smtClean="0"/>
              <a:t> во время занятий связанных с умственной деятельностью.</a:t>
            </a:r>
          </a:p>
          <a:p>
            <a:pPr>
              <a:buNone/>
            </a:pPr>
            <a:endParaRPr lang="ru-RU" dirty="0" smtClean="0"/>
          </a:p>
          <a:p>
            <a:pPr marL="365125" indent="-9525">
              <a:buNone/>
            </a:pPr>
            <a:r>
              <a:rPr lang="ru-RU" dirty="0" smtClean="0"/>
              <a:t>В каждом шарике есть “волшебное” колечко, которое также способствует развитию мелкой моторики и помогает стимулировать работу внутренних органов.</a:t>
            </a:r>
          </a:p>
          <a:p>
            <a:pPr>
              <a:buNone/>
            </a:pPr>
            <a:endParaRPr lang="ru-RU"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611560" y="908720"/>
            <a:ext cx="8228535" cy="707886"/>
          </a:xfrm>
          <a:prstGeom prst="rect">
            <a:avLst/>
          </a:prstGeom>
        </p:spPr>
        <p:txBody>
          <a:bodyPr wrap="none">
            <a:spAutoFit/>
          </a:bodyPr>
          <a:lstStyle/>
          <a:p>
            <a:r>
              <a:rPr lang="ru-RU" sz="4000" b="1" dirty="0" smtClean="0"/>
              <a:t>Подходы</a:t>
            </a:r>
            <a:r>
              <a:rPr lang="ru-RU" sz="4000" b="1" dirty="0"/>
              <a:t>, приёмы, методики</a:t>
            </a:r>
          </a:p>
        </p:txBody>
      </p:sp>
      <p:sp>
        <p:nvSpPr>
          <p:cNvPr id="2" name="Прямоугольник 1"/>
          <p:cNvSpPr/>
          <p:nvPr/>
        </p:nvSpPr>
        <p:spPr>
          <a:xfrm>
            <a:off x="251520" y="2420888"/>
            <a:ext cx="8366810" cy="2308324"/>
          </a:xfrm>
          <a:prstGeom prst="rect">
            <a:avLst/>
          </a:prstGeom>
        </p:spPr>
        <p:txBody>
          <a:bodyPr wrap="square">
            <a:spAutoFit/>
          </a:bodyPr>
          <a:lstStyle/>
          <a:p>
            <a:r>
              <a:rPr lang="ru-RU" sz="2400" b="1" dirty="0" smtClean="0"/>
              <a:t>Игры с песком и водой</a:t>
            </a:r>
            <a:endParaRPr lang="ru-RU" sz="2400" dirty="0"/>
          </a:p>
          <a:p>
            <a:r>
              <a:rPr lang="ru-RU" sz="2400" dirty="0"/>
              <a:t>При выполнении разных упражнений пальцы обеих рук ребенка должны быть погружены в песок или воду, чтобы ребенок мог совершать ими как произвольные так и условные движения, что в свою очередь способствует развитию моторики рук.</a:t>
            </a:r>
          </a:p>
        </p:txBody>
      </p:sp>
    </p:spTree>
    <p:extLst>
      <p:ext uri="{BB962C8B-B14F-4D97-AF65-F5344CB8AC3E}">
        <p14:creationId xmlns:p14="http://schemas.microsoft.com/office/powerpoint/2010/main" val="21709558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953344"/>
            <a:ext cx="7560839" cy="5211960"/>
          </a:xfrm>
        </p:spPr>
        <p:txBody>
          <a:bodyPr>
            <a:noAutofit/>
          </a:bodyPr>
          <a:lstStyle/>
          <a:p>
            <a:pPr marL="0" indent="0">
              <a:buNone/>
            </a:pPr>
            <a:r>
              <a:rPr lang="ru-RU" sz="4400" dirty="0" smtClean="0">
                <a:latin typeface="Times New Roman" panose="02020603050405020304" pitchFamily="18" charset="0"/>
                <a:cs typeface="Times New Roman" panose="02020603050405020304" pitchFamily="18" charset="0"/>
              </a:rPr>
              <a:t>Фонематический </a:t>
            </a:r>
            <a:r>
              <a:rPr lang="ru-RU" sz="4400" dirty="0">
                <a:latin typeface="Times New Roman" panose="02020603050405020304" pitchFamily="18" charset="0"/>
                <a:cs typeface="Times New Roman" panose="02020603050405020304" pitchFamily="18" charset="0"/>
              </a:rPr>
              <a:t>слух - это основной компонент восприятия человеческой речи, который помогает различать и узнавать фонемы, составляющие звуковую оболочку слова</a:t>
            </a:r>
            <a:r>
              <a:rPr lang="ru-RU" sz="36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027801526"/>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1520" y="836712"/>
            <a:ext cx="8586138" cy="5016758"/>
          </a:xfrm>
          <a:prstGeom prst="rect">
            <a:avLst/>
          </a:prstGeom>
        </p:spPr>
        <p:txBody>
          <a:bodyPr wrap="square">
            <a:spAutoFit/>
          </a:bodyPr>
          <a:lstStyle/>
          <a:p>
            <a:pPr marL="285750" indent="-285750">
              <a:buFont typeface="Arial" pitchFamily="34" charset="0"/>
              <a:buChar char="•"/>
            </a:pPr>
            <a:r>
              <a:rPr lang="ru-RU" sz="2000" dirty="0"/>
              <a:t>опускать руки в песок, набирать в ладони и выпускать тонкой струйкой;</a:t>
            </a:r>
          </a:p>
          <a:p>
            <a:pPr marL="285750" indent="-285750">
              <a:buFont typeface="Arial" pitchFamily="34" charset="0"/>
              <a:buChar char="•"/>
            </a:pPr>
            <a:r>
              <a:rPr lang="ru-RU" sz="2000" dirty="0"/>
              <a:t>приложить руки к сухому песку, проговорить какой он (теплый, сухой, рассыпчатый), затем проделать то же самое с влажным;</a:t>
            </a:r>
          </a:p>
          <a:p>
            <a:pPr marL="285750" indent="-285750">
              <a:buFont typeface="Arial" pitchFamily="34" charset="0"/>
              <a:buChar char="•"/>
            </a:pPr>
            <a:r>
              <a:rPr lang="ru-RU" sz="2000" dirty="0"/>
              <a:t>погрузить руки в песок, так чтобы ладоней не было видно, затем пошевелить пальцами, посмотреть как изменился рельеф;</a:t>
            </a:r>
          </a:p>
          <a:p>
            <a:pPr marL="285750" indent="-285750">
              <a:buFont typeface="Arial" pitchFamily="34" charset="0"/>
              <a:buChar char="•"/>
            </a:pPr>
            <a:r>
              <a:rPr lang="ru-RU" sz="2000" dirty="0"/>
              <a:t>представить, что рука - это машина, поводить ей по песку как по дороге, сделать ямки, которые нужно "объехать", делать зигзагообразные, круговые движения;</a:t>
            </a:r>
          </a:p>
          <a:p>
            <a:pPr marL="285750" indent="-285750">
              <a:buFont typeface="Arial" pitchFamily="34" charset="0"/>
              <a:buChar char="•"/>
            </a:pPr>
            <a:r>
              <a:rPr lang="ru-RU" sz="2000" dirty="0"/>
              <a:t>нарисовать на песке лабиринт и "пройтись по нему пальчиками;</a:t>
            </a:r>
          </a:p>
          <a:p>
            <a:pPr marL="285750" indent="-285750">
              <a:buFont typeface="Arial" pitchFamily="34" charset="0"/>
              <a:buChar char="•"/>
            </a:pPr>
            <a:r>
              <a:rPr lang="ru-RU" sz="2000" dirty="0"/>
              <a:t>постучать пальцами по песку, имитируя игру на пианино, затем по твердой поверхности, сравнить ощущения;</a:t>
            </a:r>
          </a:p>
          <a:p>
            <a:pPr marL="285750" indent="-285750">
              <a:buFont typeface="Arial" pitchFamily="34" charset="0"/>
              <a:buChar char="•"/>
            </a:pPr>
            <a:r>
              <a:rPr lang="ru-RU" sz="2000" dirty="0"/>
              <a:t>взять горсть песка и выпускать её струйкой, создавая тем самым узоры или рисунки.</a:t>
            </a:r>
          </a:p>
          <a:p>
            <a:pPr marL="285750" indent="-285750">
              <a:buFont typeface="Arial" pitchFamily="34" charset="0"/>
              <a:buChar char="•"/>
            </a:pPr>
            <a:r>
              <a:rPr lang="ru-RU" sz="2000" dirty="0"/>
              <a:t>выкладывать на песке узоры с помощью камней, ракушек, палочек, фасоли, гороха и т.д.</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187624" y="620688"/>
            <a:ext cx="7423827" cy="646331"/>
          </a:xfrm>
          <a:prstGeom prst="rect">
            <a:avLst/>
          </a:prstGeom>
        </p:spPr>
        <p:txBody>
          <a:bodyPr wrap="none">
            <a:spAutoFit/>
          </a:bodyPr>
          <a:lstStyle/>
          <a:p>
            <a:r>
              <a:rPr lang="ru-RU" sz="3600" b="1" dirty="0" smtClean="0"/>
              <a:t>Подходы</a:t>
            </a:r>
            <a:r>
              <a:rPr lang="ru-RU" sz="3600" b="1" dirty="0"/>
              <a:t>, приёмы, методики</a:t>
            </a:r>
          </a:p>
        </p:txBody>
      </p:sp>
      <p:sp>
        <p:nvSpPr>
          <p:cNvPr id="2" name="Прямоугольник 1"/>
          <p:cNvSpPr/>
          <p:nvPr/>
        </p:nvSpPr>
        <p:spPr>
          <a:xfrm>
            <a:off x="323528" y="1484784"/>
            <a:ext cx="8294802" cy="5262979"/>
          </a:xfrm>
          <a:prstGeom prst="rect">
            <a:avLst/>
          </a:prstGeom>
        </p:spPr>
        <p:txBody>
          <a:bodyPr wrap="square">
            <a:spAutoFit/>
          </a:bodyPr>
          <a:lstStyle/>
          <a:p>
            <a:r>
              <a:rPr lang="ru-RU" sz="2400" b="1" dirty="0"/>
              <a:t>Игры с крупой</a:t>
            </a:r>
            <a:endParaRPr lang="ru-RU" sz="2400" dirty="0"/>
          </a:p>
          <a:p>
            <a:r>
              <a:rPr lang="ru-RU" sz="2400" dirty="0"/>
              <a:t>Развитию мелкой моторики также способствуют игры с предметами, разными по своей структуре на ощупь, например, с крупами. Такие игры помогут улучшить мышечную, зрительную, нервную и костную системы. Организация таких игр проста и доступна, ее можно проводить как в детском саду так и рекомендовать родителям. Для игр подойдут разные крупы как мелкие (пшено, рис, перловка), так и крупные (горох, чечевица, фасоль).</a:t>
            </a:r>
          </a:p>
          <a:p>
            <a:r>
              <a:rPr lang="ru-RU" sz="2400" dirty="0"/>
              <a:t>Крупу можно насыпать в емкость (тарелки, баночки, миски и т.д.). Добавить туда ложку или совочек, разные баночки, мелкие игрушки, которые можно прятать и находить.</a:t>
            </a:r>
          </a:p>
        </p:txBody>
      </p:sp>
    </p:spTree>
    <p:extLst>
      <p:ext uri="{BB962C8B-B14F-4D97-AF65-F5344CB8AC3E}">
        <p14:creationId xmlns:p14="http://schemas.microsoft.com/office/powerpoint/2010/main" val="360784532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07504" y="1484784"/>
            <a:ext cx="8731708" cy="4524315"/>
          </a:xfrm>
          <a:prstGeom prst="rect">
            <a:avLst/>
          </a:prstGeom>
        </p:spPr>
        <p:txBody>
          <a:bodyPr wrap="square">
            <a:spAutoFit/>
          </a:bodyPr>
          <a:lstStyle/>
          <a:p>
            <a:pPr marL="285750" indent="-285750">
              <a:buFont typeface="Arial" pitchFamily="34" charset="0"/>
              <a:buChar char="•"/>
            </a:pPr>
            <a:r>
              <a:rPr lang="ru-RU" sz="3200" dirty="0"/>
              <a:t>насыпать в крупу бусины и потом руками обратно достать и убрать в банку;</a:t>
            </a:r>
          </a:p>
          <a:p>
            <a:pPr marL="285750" indent="-285750">
              <a:buFont typeface="Arial" pitchFamily="34" charset="0"/>
              <a:buChar char="•"/>
            </a:pPr>
            <a:r>
              <a:rPr lang="ru-RU" sz="3200" dirty="0"/>
              <a:t>пересыпать ложкой крупу из одной чашки в другую;</a:t>
            </a:r>
          </a:p>
          <a:p>
            <a:pPr marL="285750" indent="-285750">
              <a:buFont typeface="Arial" pitchFamily="34" charset="0"/>
              <a:buChar char="•"/>
            </a:pPr>
            <a:r>
              <a:rPr lang="ru-RU" sz="3200" dirty="0"/>
              <a:t>попробовать сделать это вилкой. Спросить у ребенка почему не получается;</a:t>
            </a:r>
          </a:p>
          <a:p>
            <a:r>
              <a:rPr lang="ru-RU" sz="3200" dirty="0"/>
              <a:t>насыпать крупу в стаканчик через воронку;</a:t>
            </a:r>
          </a:p>
          <a:p>
            <a:pPr marL="285750" indent="-285750">
              <a:buFont typeface="Arial" pitchFamily="34" charset="0"/>
              <a:buChar char="•"/>
            </a:pPr>
            <a:r>
              <a:rPr lang="ru-RU" sz="3200" dirty="0"/>
              <a:t>перемешать разные крупы и </a:t>
            </a:r>
            <a:r>
              <a:rPr lang="ru-RU" sz="3200" dirty="0" smtClean="0"/>
              <a:t>рассортировать</a:t>
            </a:r>
            <a:endParaRPr lang="ru-RU" sz="3200"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492896"/>
            <a:ext cx="8229600" cy="1066800"/>
          </a:xfrm>
        </p:spPr>
        <p:txBody>
          <a:bodyPr>
            <a:normAutofit/>
          </a:bodyPr>
          <a:lstStyle/>
          <a:p>
            <a:pPr algn="ctr"/>
            <a:r>
              <a:rPr lang="ru-RU" sz="6000" dirty="0" smtClean="0"/>
              <a:t>Спасибо за внимание!</a:t>
            </a:r>
            <a:endParaRPr lang="ru-RU" sz="6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1412776"/>
            <a:ext cx="8568951" cy="5184576"/>
          </a:xfrm>
        </p:spPr>
        <p:txBody>
          <a:bodyPr>
            <a:normAutofit/>
          </a:bodyPr>
          <a:lstStyle/>
          <a:p>
            <a:r>
              <a:rPr lang="ru-RU" sz="3500" dirty="0">
                <a:latin typeface="Times New Roman" panose="02020603050405020304" pitchFamily="18" charset="0"/>
                <a:cs typeface="Times New Roman" panose="02020603050405020304" pitchFamily="18" charset="0"/>
              </a:rPr>
              <a:t>У детей дошкольного возраста </a:t>
            </a:r>
            <a:r>
              <a:rPr lang="ru-RU" sz="3500" dirty="0" smtClean="0">
                <a:latin typeface="Times New Roman" panose="02020603050405020304" pitchFamily="18" charset="0"/>
                <a:cs typeface="Times New Roman" panose="02020603050405020304" pitchFamily="18" charset="0"/>
              </a:rPr>
              <a:t>развитие </a:t>
            </a:r>
            <a:r>
              <a:rPr lang="ru-RU" sz="3500" dirty="0">
                <a:latin typeface="Times New Roman" panose="02020603050405020304" pitchFamily="18" charset="0"/>
                <a:cs typeface="Times New Roman" panose="02020603050405020304" pitchFamily="18" charset="0"/>
              </a:rPr>
              <a:t>фонематического слуха происходит при восприятии устной речи окружающих и, одновременно, при собственном проговаривали слов в соответствии с воспринимаемыми образцами, при помощи которых выделяются и обобщаются различные признаки фонем.</a:t>
            </a:r>
          </a:p>
          <a:p>
            <a:endParaRPr lang="ru-RU" dirty="0"/>
          </a:p>
        </p:txBody>
      </p:sp>
    </p:spTree>
    <p:extLst>
      <p:ext uri="{BB962C8B-B14F-4D97-AF65-F5344CB8AC3E}">
        <p14:creationId xmlns:p14="http://schemas.microsoft.com/office/powerpoint/2010/main" val="5068057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ородская">
  <a:themeElements>
    <a:clrScheme name="Городская">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Городская">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Городская">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66</TotalTime>
  <Words>3584</Words>
  <Application>Microsoft Office PowerPoint</Application>
  <PresentationFormat>Экран (4:3)</PresentationFormat>
  <Paragraphs>233</Paragraphs>
  <Slides>83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83</vt:i4>
      </vt:variant>
    </vt:vector>
  </HeadingPairs>
  <TitlesOfParts>
    <vt:vector size="84" baseType="lpstr">
      <vt:lpstr>Городская</vt:lpstr>
      <vt:lpstr>Дисциплина: «Теории и технологии развития речи детей раннего и дошкольного возраста»  Тема: Формирование звуковой аналитико-синтетической активности как предпосылки обучения грамоте</vt:lpstr>
      <vt:lpstr>Работа по формированию звуковой аналитико-синтетической активности как предпосылки обучения грамоте должна вестись по трём направлениям: </vt:lpstr>
      <vt:lpstr>Презентация PowerPoint</vt:lpstr>
      <vt:lpstr>Презентация PowerPoint</vt:lpstr>
      <vt:lpstr>Презентация PowerPoint</vt:lpstr>
      <vt:lpstr>Т.Г. Егоровым установлено, что одновременное развитие фонематического слуха и обучение чтению и письму оказывают взаимное торможение</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Этапы развития фонематического слуха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Этапы формирования фонематического слуха </vt:lpstr>
      <vt:lpstr>Фонематические процессы включают в себя:</vt:lpstr>
      <vt:lpstr>Фонематический слух включает речевые операции:</vt:lpstr>
      <vt:lpstr>Фонематическое восприятие включает: 1.умение определять линейную  последовательность звуков в слове; 2.умение определять позицию звука в слове(в начале ,в середине, в конце); 3. осознание ,подсчет количества звуков слове.</vt:lpstr>
      <vt:lpstr>Фонемный анализ включает:</vt:lpstr>
      <vt:lpstr>Презентация PowerPoint</vt:lpstr>
      <vt:lpstr>Зрительное восприятие – это отражение в сознании человека предметов или явлений при их непосредственном воздействии на зрительный анализатор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Развитие мелкой моторики как средство подготовки руки к письму</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Спасибо за внимание!</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Формирование звуковой аналитико-синтетической активности как предпосылки обучения грамоте</dc:title>
  <dc:creator>Моторина Надежда Александровна</dc:creator>
  <cp:lastModifiedBy>Гейсер Надежда Сергеевна</cp:lastModifiedBy>
  <cp:revision>11</cp:revision>
  <dcterms:created xsi:type="dcterms:W3CDTF">2017-04-11T03:38:39Z</dcterms:created>
  <dcterms:modified xsi:type="dcterms:W3CDTF">2021-02-05T03:58:41Z</dcterms:modified>
</cp:coreProperties>
</file>