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83" r:id="rId3"/>
    <p:sldId id="262" r:id="rId4"/>
    <p:sldId id="284" r:id="rId5"/>
    <p:sldId id="285" r:id="rId6"/>
    <p:sldId id="286" r:id="rId7"/>
    <p:sldId id="287" r:id="rId8"/>
    <p:sldId id="288" r:id="rId9"/>
    <p:sldId id="289" r:id="rId10"/>
    <p:sldId id="263" r:id="rId11"/>
    <p:sldId id="264" r:id="rId12"/>
    <p:sldId id="281" r:id="rId13"/>
    <p:sldId id="265" r:id="rId14"/>
    <p:sldId id="266" r:id="rId15"/>
    <p:sldId id="267" r:id="rId16"/>
    <p:sldId id="268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290" r:id="rId31"/>
    <p:sldId id="299" r:id="rId32"/>
    <p:sldId id="313" r:id="rId33"/>
    <p:sldId id="314" r:id="rId34"/>
    <p:sldId id="315" r:id="rId35"/>
    <p:sldId id="316" r:id="rId36"/>
    <p:sldId id="317" r:id="rId37"/>
    <p:sldId id="318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75" r:id="rId4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15489-A10C-4672-AF43-3438420A721F}" type="doc">
      <dgm:prSet loTypeId="urn:microsoft.com/office/officeart/2005/8/layout/vList5" loCatId="list" qsTypeId="urn:microsoft.com/office/officeart/2005/8/quickstyle/simple1#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6B1734BA-B40A-4DC3-908C-2BD9485A0614}">
      <dgm:prSet phldrT="[Текст]"/>
      <dgm:spPr/>
      <dgm:t>
        <a:bodyPr/>
        <a:lstStyle/>
        <a:p>
          <a:r>
            <a:rPr lang="ru-RU" dirty="0" smtClean="0"/>
            <a:t>Оздоровительные  задачи</a:t>
          </a:r>
          <a:endParaRPr lang="ru-RU" dirty="0"/>
        </a:p>
      </dgm:t>
    </dgm:pt>
    <dgm:pt modelId="{CA9186F3-BFD6-4DCE-B2FA-B1D0360188CB}" type="parTrans" cxnId="{0F11E7E2-436C-4BAE-AFEB-E36AC3C9C8E8}">
      <dgm:prSet/>
      <dgm:spPr/>
      <dgm:t>
        <a:bodyPr/>
        <a:lstStyle/>
        <a:p>
          <a:endParaRPr lang="ru-RU"/>
        </a:p>
      </dgm:t>
    </dgm:pt>
    <dgm:pt modelId="{EABE7D0B-2A34-447C-A4B1-68A98D4DAFC9}" type="sibTrans" cxnId="{0F11E7E2-436C-4BAE-AFEB-E36AC3C9C8E8}">
      <dgm:prSet/>
      <dgm:spPr/>
      <dgm:t>
        <a:bodyPr/>
        <a:lstStyle/>
        <a:p>
          <a:endParaRPr lang="ru-RU"/>
        </a:p>
      </dgm:t>
    </dgm:pt>
    <dgm:pt modelId="{02A84BBA-9DEF-4C1F-824F-3CD29CF434B0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Главной задачей физического воспитания дошкольников является охрана жизни укрепление здоровья, закаливание организма детей.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A8F0D24-89F1-4F1E-BAC3-AB8CD205794B}" type="parTrans" cxnId="{5A055EDF-B2FC-44D7-AD0A-657F9B93DB0B}">
      <dgm:prSet/>
      <dgm:spPr/>
      <dgm:t>
        <a:bodyPr/>
        <a:lstStyle/>
        <a:p>
          <a:endParaRPr lang="ru-RU"/>
        </a:p>
      </dgm:t>
    </dgm:pt>
    <dgm:pt modelId="{87D2192F-8A8F-426F-8107-3B77E8269601}" type="sibTrans" cxnId="{5A055EDF-B2FC-44D7-AD0A-657F9B93DB0B}">
      <dgm:prSet/>
      <dgm:spPr/>
      <dgm:t>
        <a:bodyPr/>
        <a:lstStyle/>
        <a:p>
          <a:endParaRPr lang="ru-RU"/>
        </a:p>
      </dgm:t>
    </dgm:pt>
    <dgm:pt modelId="{23096EE7-0377-4055-9EBE-8779C1270CBA}">
      <dgm:prSet phldrT="[Текст]"/>
      <dgm:spPr/>
      <dgm:t>
        <a:bodyPr/>
        <a:lstStyle/>
        <a:p>
          <a:r>
            <a:rPr lang="ru-RU" dirty="0" smtClean="0"/>
            <a:t>Образовательные задачи</a:t>
          </a:r>
          <a:endParaRPr lang="ru-RU" dirty="0"/>
        </a:p>
      </dgm:t>
    </dgm:pt>
    <dgm:pt modelId="{AB9CACB8-3752-4F9F-8C88-2266776F5CCC}" type="parTrans" cxnId="{BFE950FE-DD10-4AFC-9123-C4043109F647}">
      <dgm:prSet/>
      <dgm:spPr/>
      <dgm:t>
        <a:bodyPr/>
        <a:lstStyle/>
        <a:p>
          <a:endParaRPr lang="ru-RU"/>
        </a:p>
      </dgm:t>
    </dgm:pt>
    <dgm:pt modelId="{7CF4FBE7-0B14-4890-A876-6F4C3A20FCD6}" type="sibTrans" cxnId="{BFE950FE-DD10-4AFC-9123-C4043109F647}">
      <dgm:prSet/>
      <dgm:spPr/>
      <dgm:t>
        <a:bodyPr/>
        <a:lstStyle/>
        <a:p>
          <a:endParaRPr lang="ru-RU"/>
        </a:p>
      </dgm:t>
    </dgm:pt>
    <dgm:pt modelId="{E00A4871-1498-4A5F-83DA-BC861AD0165D}">
      <dgm:prSet phldrT="[Текст]" custT="1"/>
      <dgm:spPr/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 процессе физического воспитания детей дошкольного возраста не менее важно решать образовательные задачи: формирование двигательных навыков, привитие навыков правильной осанки, навыков гигиены, освоение знаний о физическом воспитании.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44B2E5E-B47E-46A0-9605-25CA2EF151A8}" type="parTrans" cxnId="{048CE58D-8467-4772-8966-32E626381DB1}">
      <dgm:prSet/>
      <dgm:spPr/>
      <dgm:t>
        <a:bodyPr/>
        <a:lstStyle/>
        <a:p>
          <a:endParaRPr lang="ru-RU"/>
        </a:p>
      </dgm:t>
    </dgm:pt>
    <dgm:pt modelId="{112ACDA9-23D1-484F-9D30-3AB52EF261AE}" type="sibTrans" cxnId="{048CE58D-8467-4772-8966-32E626381DB1}">
      <dgm:prSet/>
      <dgm:spPr/>
      <dgm:t>
        <a:bodyPr/>
        <a:lstStyle/>
        <a:p>
          <a:endParaRPr lang="ru-RU"/>
        </a:p>
      </dgm:t>
    </dgm:pt>
    <dgm:pt modelId="{D64E9528-5475-4F07-9088-03D289F5D7BC}">
      <dgm:prSet phldrT="[Текст]"/>
      <dgm:spPr/>
      <dgm:t>
        <a:bodyPr/>
        <a:lstStyle/>
        <a:p>
          <a:r>
            <a:rPr lang="ru-RU" dirty="0" smtClean="0"/>
            <a:t>Воспитательные задачи</a:t>
          </a:r>
          <a:endParaRPr lang="ru-RU" dirty="0"/>
        </a:p>
      </dgm:t>
    </dgm:pt>
    <dgm:pt modelId="{69D8B7E0-C368-4DE2-A649-F4DF23FD31DE}" type="parTrans" cxnId="{A1B22B87-E5BE-447F-9EFC-E490F989C675}">
      <dgm:prSet/>
      <dgm:spPr/>
      <dgm:t>
        <a:bodyPr/>
        <a:lstStyle/>
        <a:p>
          <a:endParaRPr lang="ru-RU"/>
        </a:p>
      </dgm:t>
    </dgm:pt>
    <dgm:pt modelId="{4BACF399-D207-4CFB-9332-DD457E88CF67}" type="sibTrans" cxnId="{A1B22B87-E5BE-447F-9EFC-E490F989C675}">
      <dgm:prSet/>
      <dgm:spPr/>
      <dgm:t>
        <a:bodyPr/>
        <a:lstStyle/>
        <a:p>
          <a:endParaRPr lang="ru-RU"/>
        </a:p>
      </dgm:t>
    </dgm:pt>
    <dgm:pt modelId="{4849E78A-0377-4CA7-B071-909044BB202A}">
      <dgm:prSet phldrT="[Текст]" custT="1"/>
      <dgm:spPr/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Необходимо вырабатывать у детей потребность, привычку к ежедневным занятиям физическими упражнениями, развивать умения самостоятельно заниматься этими упражнениями в детском учреждении дома, проводить наиболее простые со своими сверстниками и детьми более младших возрастов.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EBB1281-506E-4562-AB66-990BD186560A}" type="parTrans" cxnId="{837D9049-1F3C-49D0-B552-91223D99CD17}">
      <dgm:prSet/>
      <dgm:spPr/>
      <dgm:t>
        <a:bodyPr/>
        <a:lstStyle/>
        <a:p>
          <a:endParaRPr lang="ru-RU"/>
        </a:p>
      </dgm:t>
    </dgm:pt>
    <dgm:pt modelId="{5BF6EA0B-DD83-4102-B901-FAFCD3D3B3A1}" type="sibTrans" cxnId="{837D9049-1F3C-49D0-B552-91223D99CD17}">
      <dgm:prSet/>
      <dgm:spPr/>
      <dgm:t>
        <a:bodyPr/>
        <a:lstStyle/>
        <a:p>
          <a:endParaRPr lang="ru-RU"/>
        </a:p>
      </dgm:t>
    </dgm:pt>
    <dgm:pt modelId="{41C7DF46-D53C-4937-9B31-607D49E6B12E}" type="pres">
      <dgm:prSet presAssocID="{EAC15489-A10C-4672-AF43-3438420A72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6505DC-DC80-459F-A457-EC7E7DE1B1B2}" type="pres">
      <dgm:prSet presAssocID="{6B1734BA-B40A-4DC3-908C-2BD9485A0614}" presName="linNode" presStyleCnt="0"/>
      <dgm:spPr/>
    </dgm:pt>
    <dgm:pt modelId="{95095D23-C1C1-4ED5-BCD0-9FF8E35F1DE3}" type="pres">
      <dgm:prSet presAssocID="{6B1734BA-B40A-4DC3-908C-2BD9485A061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E571A2-981B-4BD2-9973-FF433524C78B}" type="pres">
      <dgm:prSet presAssocID="{6B1734BA-B40A-4DC3-908C-2BD9485A061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2F36A-7134-47F1-ABBF-485AD9446C14}" type="pres">
      <dgm:prSet presAssocID="{EABE7D0B-2A34-447C-A4B1-68A98D4DAFC9}" presName="sp" presStyleCnt="0"/>
      <dgm:spPr/>
    </dgm:pt>
    <dgm:pt modelId="{A434AD68-125A-4336-AB23-4A526D4D5DC2}" type="pres">
      <dgm:prSet presAssocID="{23096EE7-0377-4055-9EBE-8779C1270CBA}" presName="linNode" presStyleCnt="0"/>
      <dgm:spPr/>
    </dgm:pt>
    <dgm:pt modelId="{EE136A71-9B65-4B39-9941-AB1CCC5C7E2C}" type="pres">
      <dgm:prSet presAssocID="{23096EE7-0377-4055-9EBE-8779C1270CB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73D22-162E-4A2C-B221-754792DD901E}" type="pres">
      <dgm:prSet presAssocID="{23096EE7-0377-4055-9EBE-8779C1270CB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D0124-748F-4718-A488-09BC0F7CD2FC}" type="pres">
      <dgm:prSet presAssocID="{7CF4FBE7-0B14-4890-A876-6F4C3A20FCD6}" presName="sp" presStyleCnt="0"/>
      <dgm:spPr/>
    </dgm:pt>
    <dgm:pt modelId="{653E35FA-E58F-4021-880C-ED37141DA803}" type="pres">
      <dgm:prSet presAssocID="{D64E9528-5475-4F07-9088-03D289F5D7BC}" presName="linNode" presStyleCnt="0"/>
      <dgm:spPr/>
    </dgm:pt>
    <dgm:pt modelId="{1DE15CC9-8248-4EF3-9B36-FC1F00D98436}" type="pres">
      <dgm:prSet presAssocID="{D64E9528-5475-4F07-9088-03D289F5D7B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51B7A1-2AA6-48D5-9870-3595E4AF0736}" type="pres">
      <dgm:prSet presAssocID="{D64E9528-5475-4F07-9088-03D289F5D7BC}" presName="descendantText" presStyleLbl="alignAccFollowNode1" presStyleIdx="2" presStyleCnt="3" custScaleY="137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680A7B-354C-44F7-A9CF-E071822C7372}" type="presOf" srcId="{4849E78A-0377-4CA7-B071-909044BB202A}" destId="{ED51B7A1-2AA6-48D5-9870-3595E4AF0736}" srcOrd="0" destOrd="0" presId="urn:microsoft.com/office/officeart/2005/8/layout/vList5"/>
    <dgm:cxn modelId="{0F11E7E2-436C-4BAE-AFEB-E36AC3C9C8E8}" srcId="{EAC15489-A10C-4672-AF43-3438420A721F}" destId="{6B1734BA-B40A-4DC3-908C-2BD9485A0614}" srcOrd="0" destOrd="0" parTransId="{CA9186F3-BFD6-4DCE-B2FA-B1D0360188CB}" sibTransId="{EABE7D0B-2A34-447C-A4B1-68A98D4DAFC9}"/>
    <dgm:cxn modelId="{4E2F9148-EB00-4A98-8180-708E0F61B613}" type="presOf" srcId="{23096EE7-0377-4055-9EBE-8779C1270CBA}" destId="{EE136A71-9B65-4B39-9941-AB1CCC5C7E2C}" srcOrd="0" destOrd="0" presId="urn:microsoft.com/office/officeart/2005/8/layout/vList5"/>
    <dgm:cxn modelId="{9C0A8047-1C12-413A-8B42-B1C98919FE13}" type="presOf" srcId="{E00A4871-1498-4A5F-83DA-BC861AD0165D}" destId="{E2E73D22-162E-4A2C-B221-754792DD901E}" srcOrd="0" destOrd="0" presId="urn:microsoft.com/office/officeart/2005/8/layout/vList5"/>
    <dgm:cxn modelId="{13722572-B665-4B4C-B805-38857062B9D9}" type="presOf" srcId="{EAC15489-A10C-4672-AF43-3438420A721F}" destId="{41C7DF46-D53C-4937-9B31-607D49E6B12E}" srcOrd="0" destOrd="0" presId="urn:microsoft.com/office/officeart/2005/8/layout/vList5"/>
    <dgm:cxn modelId="{048CE58D-8467-4772-8966-32E626381DB1}" srcId="{23096EE7-0377-4055-9EBE-8779C1270CBA}" destId="{E00A4871-1498-4A5F-83DA-BC861AD0165D}" srcOrd="0" destOrd="0" parTransId="{444B2E5E-B47E-46A0-9605-25CA2EF151A8}" sibTransId="{112ACDA9-23D1-484F-9D30-3AB52EF261AE}"/>
    <dgm:cxn modelId="{7A79E7B3-3BAE-4646-B468-2BE57CC73203}" type="presOf" srcId="{6B1734BA-B40A-4DC3-908C-2BD9485A0614}" destId="{95095D23-C1C1-4ED5-BCD0-9FF8E35F1DE3}" srcOrd="0" destOrd="0" presId="urn:microsoft.com/office/officeart/2005/8/layout/vList5"/>
    <dgm:cxn modelId="{BFE950FE-DD10-4AFC-9123-C4043109F647}" srcId="{EAC15489-A10C-4672-AF43-3438420A721F}" destId="{23096EE7-0377-4055-9EBE-8779C1270CBA}" srcOrd="1" destOrd="0" parTransId="{AB9CACB8-3752-4F9F-8C88-2266776F5CCC}" sibTransId="{7CF4FBE7-0B14-4890-A876-6F4C3A20FCD6}"/>
    <dgm:cxn modelId="{71375DC1-09CC-44A5-8607-6AA44C665063}" type="presOf" srcId="{D64E9528-5475-4F07-9088-03D289F5D7BC}" destId="{1DE15CC9-8248-4EF3-9B36-FC1F00D98436}" srcOrd="0" destOrd="0" presId="urn:microsoft.com/office/officeart/2005/8/layout/vList5"/>
    <dgm:cxn modelId="{5A055EDF-B2FC-44D7-AD0A-657F9B93DB0B}" srcId="{6B1734BA-B40A-4DC3-908C-2BD9485A0614}" destId="{02A84BBA-9DEF-4C1F-824F-3CD29CF434B0}" srcOrd="0" destOrd="0" parTransId="{3A8F0D24-89F1-4F1E-BAC3-AB8CD205794B}" sibTransId="{87D2192F-8A8F-426F-8107-3B77E8269601}"/>
    <dgm:cxn modelId="{95996E68-80E7-4B54-8F94-815FE465674D}" type="presOf" srcId="{02A84BBA-9DEF-4C1F-824F-3CD29CF434B0}" destId="{E9E571A2-981B-4BD2-9973-FF433524C78B}" srcOrd="0" destOrd="0" presId="urn:microsoft.com/office/officeart/2005/8/layout/vList5"/>
    <dgm:cxn modelId="{A1B22B87-E5BE-447F-9EFC-E490F989C675}" srcId="{EAC15489-A10C-4672-AF43-3438420A721F}" destId="{D64E9528-5475-4F07-9088-03D289F5D7BC}" srcOrd="2" destOrd="0" parTransId="{69D8B7E0-C368-4DE2-A649-F4DF23FD31DE}" sibTransId="{4BACF399-D207-4CFB-9332-DD457E88CF67}"/>
    <dgm:cxn modelId="{837D9049-1F3C-49D0-B552-91223D99CD17}" srcId="{D64E9528-5475-4F07-9088-03D289F5D7BC}" destId="{4849E78A-0377-4CA7-B071-909044BB202A}" srcOrd="0" destOrd="0" parTransId="{FEBB1281-506E-4562-AB66-990BD186560A}" sibTransId="{5BF6EA0B-DD83-4102-B901-FAFCD3D3B3A1}"/>
    <dgm:cxn modelId="{EA40C53A-77E8-44A6-9F41-F94873E70F9F}" type="presParOf" srcId="{41C7DF46-D53C-4937-9B31-607D49E6B12E}" destId="{AA6505DC-DC80-459F-A457-EC7E7DE1B1B2}" srcOrd="0" destOrd="0" presId="urn:microsoft.com/office/officeart/2005/8/layout/vList5"/>
    <dgm:cxn modelId="{1618EBDB-B665-490D-8898-E4744D9FC905}" type="presParOf" srcId="{AA6505DC-DC80-459F-A457-EC7E7DE1B1B2}" destId="{95095D23-C1C1-4ED5-BCD0-9FF8E35F1DE3}" srcOrd="0" destOrd="0" presId="urn:microsoft.com/office/officeart/2005/8/layout/vList5"/>
    <dgm:cxn modelId="{C3B84BE0-D03C-46B5-8F29-B56CC2843CC1}" type="presParOf" srcId="{AA6505DC-DC80-459F-A457-EC7E7DE1B1B2}" destId="{E9E571A2-981B-4BD2-9973-FF433524C78B}" srcOrd="1" destOrd="0" presId="urn:microsoft.com/office/officeart/2005/8/layout/vList5"/>
    <dgm:cxn modelId="{D8485313-B508-4FDF-9F81-C44E0AEB1394}" type="presParOf" srcId="{41C7DF46-D53C-4937-9B31-607D49E6B12E}" destId="{B722F36A-7134-47F1-ABBF-485AD9446C14}" srcOrd="1" destOrd="0" presId="urn:microsoft.com/office/officeart/2005/8/layout/vList5"/>
    <dgm:cxn modelId="{6B67D566-E84F-474A-B4B1-EE8A78ADC14E}" type="presParOf" srcId="{41C7DF46-D53C-4937-9B31-607D49E6B12E}" destId="{A434AD68-125A-4336-AB23-4A526D4D5DC2}" srcOrd="2" destOrd="0" presId="urn:microsoft.com/office/officeart/2005/8/layout/vList5"/>
    <dgm:cxn modelId="{CDE1D955-B34D-4171-82CE-65808CD3FCDA}" type="presParOf" srcId="{A434AD68-125A-4336-AB23-4A526D4D5DC2}" destId="{EE136A71-9B65-4B39-9941-AB1CCC5C7E2C}" srcOrd="0" destOrd="0" presId="urn:microsoft.com/office/officeart/2005/8/layout/vList5"/>
    <dgm:cxn modelId="{6438A6A9-9FA4-4FB3-AF71-199FE59F17DE}" type="presParOf" srcId="{A434AD68-125A-4336-AB23-4A526D4D5DC2}" destId="{E2E73D22-162E-4A2C-B221-754792DD901E}" srcOrd="1" destOrd="0" presId="urn:microsoft.com/office/officeart/2005/8/layout/vList5"/>
    <dgm:cxn modelId="{71C7AB3D-E981-43DF-AD79-5C5654789407}" type="presParOf" srcId="{41C7DF46-D53C-4937-9B31-607D49E6B12E}" destId="{D93D0124-748F-4718-A488-09BC0F7CD2FC}" srcOrd="3" destOrd="0" presId="urn:microsoft.com/office/officeart/2005/8/layout/vList5"/>
    <dgm:cxn modelId="{DF900FE1-7A9A-485A-B88C-37914AE84D43}" type="presParOf" srcId="{41C7DF46-D53C-4937-9B31-607D49E6B12E}" destId="{653E35FA-E58F-4021-880C-ED37141DA803}" srcOrd="4" destOrd="0" presId="urn:microsoft.com/office/officeart/2005/8/layout/vList5"/>
    <dgm:cxn modelId="{50DE49A5-51FF-434F-801E-978FF4630124}" type="presParOf" srcId="{653E35FA-E58F-4021-880C-ED37141DA803}" destId="{1DE15CC9-8248-4EF3-9B36-FC1F00D98436}" srcOrd="0" destOrd="0" presId="urn:microsoft.com/office/officeart/2005/8/layout/vList5"/>
    <dgm:cxn modelId="{E6963853-6B58-4E1D-B19D-1430FB7CF345}" type="presParOf" srcId="{653E35FA-E58F-4021-880C-ED37141DA803}" destId="{ED51B7A1-2AA6-48D5-9870-3595E4AF073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68398C-E796-4983-8169-BCFBDA22F4BD}" type="doc">
      <dgm:prSet loTypeId="urn:microsoft.com/office/officeart/2005/8/layout/hList7" loCatId="process" qsTypeId="urn:microsoft.com/office/officeart/2005/8/quickstyle/simple1#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E4178B1-8B0D-4E64-90C8-F551CD901CBB}">
      <dgm:prSet phldrT="[Текст]" custT="1"/>
      <dgm:spPr/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Гигиенические факторы (режим занятий, отдыха, питания и сна, гигиена одежды, обуви, физкультурного оборудования, инвентаря и др.) являются своеобразным средством физического воспитания.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FFAAD80-7583-4DC5-9E29-9411B3B26A0D}" type="parTrans" cxnId="{56D20706-49D8-46C2-9249-D70AEFB7A1AB}">
      <dgm:prSet/>
      <dgm:spPr/>
    </dgm:pt>
    <dgm:pt modelId="{84D78432-15D5-44B9-9CE1-FA5EF41DD424}" type="sibTrans" cxnId="{56D20706-49D8-46C2-9249-D70AEFB7A1AB}">
      <dgm:prSet/>
      <dgm:spPr/>
    </dgm:pt>
    <dgm:pt modelId="{0247EB0A-0E24-4948-85AD-0C0519529590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Естественные силы природы (солнце, воздух и вода) усиливают положительное влияние физических упражнений на организм.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A86924-7139-4F2D-B3D8-506481A31F82}" type="parTrans" cxnId="{0D5B4D60-B0E9-42AC-A4B0-D1643F9BF964}">
      <dgm:prSet/>
      <dgm:spPr/>
    </dgm:pt>
    <dgm:pt modelId="{9A0B4F17-58C9-48E9-B2C6-4A57C43D252E}" type="sibTrans" cxnId="{0D5B4D60-B0E9-42AC-A4B0-D1643F9BF964}">
      <dgm:prSet/>
      <dgm:spPr/>
    </dgm:pt>
    <dgm:pt modelId="{811EC6F2-1626-4FC7-AEA4-76D3499D9A34}">
      <dgm:prSet phldrT="[Текст]" custT="1"/>
      <dgm:spPr/>
      <dgm:t>
        <a:bodyPr/>
        <a:lstStyle/>
        <a:p>
          <a:pPr algn="just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Физические упражнения — основное специфическое средство физического воспитания.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8E32B62-1434-4CA9-BE84-4C7EFDE6956B}" type="parTrans" cxnId="{284448C4-825A-4583-9E7C-D588B5810237}">
      <dgm:prSet/>
      <dgm:spPr/>
    </dgm:pt>
    <dgm:pt modelId="{E7A3F3DD-81C5-44E3-9EB4-595F5FD52E06}" type="sibTrans" cxnId="{284448C4-825A-4583-9E7C-D588B5810237}">
      <dgm:prSet/>
      <dgm:spPr/>
    </dgm:pt>
    <dgm:pt modelId="{B8C0515A-3169-46DB-87AD-E46516DA7561}" type="pres">
      <dgm:prSet presAssocID="{9368398C-E796-4983-8169-BCFBDA22F4B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5A8950-A3D2-4758-995D-387976361A78}" type="pres">
      <dgm:prSet presAssocID="{9368398C-E796-4983-8169-BCFBDA22F4BD}" presName="fgShape" presStyleLbl="fgShp" presStyleIdx="0" presStyleCnt="1"/>
      <dgm:spPr/>
    </dgm:pt>
    <dgm:pt modelId="{780B4487-42A0-448F-B6DF-A370C358E099}" type="pres">
      <dgm:prSet presAssocID="{9368398C-E796-4983-8169-BCFBDA22F4BD}" presName="linComp" presStyleCnt="0"/>
      <dgm:spPr/>
    </dgm:pt>
    <dgm:pt modelId="{63081530-CBC1-4BC2-ADB2-C7A3DE8B889A}" type="pres">
      <dgm:prSet presAssocID="{4E4178B1-8B0D-4E64-90C8-F551CD901CBB}" presName="compNode" presStyleCnt="0"/>
      <dgm:spPr/>
    </dgm:pt>
    <dgm:pt modelId="{5A76B511-EE1F-4C90-AE3F-BA4C2B61CB3B}" type="pres">
      <dgm:prSet presAssocID="{4E4178B1-8B0D-4E64-90C8-F551CD901CBB}" presName="bkgdShape" presStyleLbl="node1" presStyleIdx="0" presStyleCnt="3"/>
      <dgm:spPr/>
      <dgm:t>
        <a:bodyPr/>
        <a:lstStyle/>
        <a:p>
          <a:endParaRPr lang="ru-RU"/>
        </a:p>
      </dgm:t>
    </dgm:pt>
    <dgm:pt modelId="{11CA38EA-9EC2-4606-B81B-91E330BB66D2}" type="pres">
      <dgm:prSet presAssocID="{4E4178B1-8B0D-4E64-90C8-F551CD901CB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C4316-30E8-4708-A746-7740686B2914}" type="pres">
      <dgm:prSet presAssocID="{4E4178B1-8B0D-4E64-90C8-F551CD901CBB}" presName="invisiNode" presStyleLbl="node1" presStyleIdx="0" presStyleCnt="3"/>
      <dgm:spPr/>
    </dgm:pt>
    <dgm:pt modelId="{7CE24361-E41F-4B9D-B0C4-523736243515}" type="pres">
      <dgm:prSet presAssocID="{4E4178B1-8B0D-4E64-90C8-F551CD901CBB}" presName="imagNode" presStyleLbl="fgImgPlace1" presStyleIdx="0" presStyleCnt="3" custScaleX="136122" custScaleY="11836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E4B05F8-5056-4ED0-9C7B-A4C21725EAEB}" type="pres">
      <dgm:prSet presAssocID="{84D78432-15D5-44B9-9CE1-FA5EF41DD424}" presName="sibTrans" presStyleLbl="sibTrans2D1" presStyleIdx="0" presStyleCnt="0"/>
      <dgm:spPr/>
    </dgm:pt>
    <dgm:pt modelId="{C5665644-410E-48BF-A041-BA1DC7CE33CE}" type="pres">
      <dgm:prSet presAssocID="{0247EB0A-0E24-4948-85AD-0C0519529590}" presName="compNode" presStyleCnt="0"/>
      <dgm:spPr/>
    </dgm:pt>
    <dgm:pt modelId="{249BC572-7E58-4C92-AD5C-1417B39D5A8B}" type="pres">
      <dgm:prSet presAssocID="{0247EB0A-0E24-4948-85AD-0C0519529590}" presName="bkgdShape" presStyleLbl="node1" presStyleIdx="1" presStyleCnt="3"/>
      <dgm:spPr/>
      <dgm:t>
        <a:bodyPr/>
        <a:lstStyle/>
        <a:p>
          <a:endParaRPr lang="ru-RU"/>
        </a:p>
      </dgm:t>
    </dgm:pt>
    <dgm:pt modelId="{5389116B-DCEB-4158-95CB-773B0D2D050D}" type="pres">
      <dgm:prSet presAssocID="{0247EB0A-0E24-4948-85AD-0C0519529590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70750D-714C-4D6D-A80F-29EC46FEF4A4}" type="pres">
      <dgm:prSet presAssocID="{0247EB0A-0E24-4948-85AD-0C0519529590}" presName="invisiNode" presStyleLbl="node1" presStyleIdx="1" presStyleCnt="3"/>
      <dgm:spPr/>
    </dgm:pt>
    <dgm:pt modelId="{A04C2C0A-230D-4B6E-913A-24325371205B}" type="pres">
      <dgm:prSet presAssocID="{0247EB0A-0E24-4948-85AD-0C0519529590}" presName="imagNode" presStyleLbl="fgImgPlace1" presStyleIdx="1" presStyleCnt="3" custScaleX="121928" custScaleY="11836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0752E8D6-A185-4907-9E9B-DAF2447237E8}" type="pres">
      <dgm:prSet presAssocID="{9A0B4F17-58C9-48E9-B2C6-4A57C43D252E}" presName="sibTrans" presStyleLbl="sibTrans2D1" presStyleIdx="0" presStyleCnt="0"/>
      <dgm:spPr/>
    </dgm:pt>
    <dgm:pt modelId="{D5DC649E-20D0-4124-96A7-E7A429E382DE}" type="pres">
      <dgm:prSet presAssocID="{811EC6F2-1626-4FC7-AEA4-76D3499D9A34}" presName="compNode" presStyleCnt="0"/>
      <dgm:spPr/>
    </dgm:pt>
    <dgm:pt modelId="{1D50EA41-1DA8-440E-A954-ED37F8508BEF}" type="pres">
      <dgm:prSet presAssocID="{811EC6F2-1626-4FC7-AEA4-76D3499D9A34}" presName="bkgdShape" presStyleLbl="node1" presStyleIdx="2" presStyleCnt="3"/>
      <dgm:spPr/>
      <dgm:t>
        <a:bodyPr/>
        <a:lstStyle/>
        <a:p>
          <a:endParaRPr lang="ru-RU"/>
        </a:p>
      </dgm:t>
    </dgm:pt>
    <dgm:pt modelId="{F900A157-F805-401C-A229-E6BEA442AD44}" type="pres">
      <dgm:prSet presAssocID="{811EC6F2-1626-4FC7-AEA4-76D3499D9A34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AA8B6-FBD0-4658-99B6-62DBE016FE87}" type="pres">
      <dgm:prSet presAssocID="{811EC6F2-1626-4FC7-AEA4-76D3499D9A34}" presName="invisiNode" presStyleLbl="node1" presStyleIdx="2" presStyleCnt="3"/>
      <dgm:spPr/>
    </dgm:pt>
    <dgm:pt modelId="{BC530DCB-1A57-4740-BB06-B9F5FAB04D33}" type="pres">
      <dgm:prSet presAssocID="{811EC6F2-1626-4FC7-AEA4-76D3499D9A34}" presName="imagNode" presStyleLbl="fgImgPlace1" presStyleIdx="2" presStyleCnt="3" custScaleX="125404" custScaleY="12720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43249216-6896-42EF-A9AD-89E2FDC64967}" type="presOf" srcId="{9A0B4F17-58C9-48E9-B2C6-4A57C43D252E}" destId="{0752E8D6-A185-4907-9E9B-DAF2447237E8}" srcOrd="0" destOrd="0" presId="urn:microsoft.com/office/officeart/2005/8/layout/hList7"/>
    <dgm:cxn modelId="{0D5B4D60-B0E9-42AC-A4B0-D1643F9BF964}" srcId="{9368398C-E796-4983-8169-BCFBDA22F4BD}" destId="{0247EB0A-0E24-4948-85AD-0C0519529590}" srcOrd="1" destOrd="0" parTransId="{8FA86924-7139-4F2D-B3D8-506481A31F82}" sibTransId="{9A0B4F17-58C9-48E9-B2C6-4A57C43D252E}"/>
    <dgm:cxn modelId="{BD0181E3-CA26-4110-89C5-8E1C62650CDA}" type="presOf" srcId="{84D78432-15D5-44B9-9CE1-FA5EF41DD424}" destId="{CE4B05F8-5056-4ED0-9C7B-A4C21725EAEB}" srcOrd="0" destOrd="0" presId="urn:microsoft.com/office/officeart/2005/8/layout/hList7"/>
    <dgm:cxn modelId="{A75346BD-0112-4759-AFC6-B8DDBC591BF9}" type="presOf" srcId="{811EC6F2-1626-4FC7-AEA4-76D3499D9A34}" destId="{1D50EA41-1DA8-440E-A954-ED37F8508BEF}" srcOrd="0" destOrd="0" presId="urn:microsoft.com/office/officeart/2005/8/layout/hList7"/>
    <dgm:cxn modelId="{26005241-ED6D-42CE-8744-72576D33A84E}" type="presOf" srcId="{0247EB0A-0E24-4948-85AD-0C0519529590}" destId="{249BC572-7E58-4C92-AD5C-1417B39D5A8B}" srcOrd="0" destOrd="0" presId="urn:microsoft.com/office/officeart/2005/8/layout/hList7"/>
    <dgm:cxn modelId="{A42979A8-5707-451D-84BB-2968BCB10EFB}" type="presOf" srcId="{4E4178B1-8B0D-4E64-90C8-F551CD901CBB}" destId="{11CA38EA-9EC2-4606-B81B-91E330BB66D2}" srcOrd="1" destOrd="0" presId="urn:microsoft.com/office/officeart/2005/8/layout/hList7"/>
    <dgm:cxn modelId="{56D20706-49D8-46C2-9249-D70AEFB7A1AB}" srcId="{9368398C-E796-4983-8169-BCFBDA22F4BD}" destId="{4E4178B1-8B0D-4E64-90C8-F551CD901CBB}" srcOrd="0" destOrd="0" parTransId="{7FFAAD80-7583-4DC5-9E29-9411B3B26A0D}" sibTransId="{84D78432-15D5-44B9-9CE1-FA5EF41DD424}"/>
    <dgm:cxn modelId="{277A163D-8403-4BED-8140-83DFCF662130}" type="presOf" srcId="{0247EB0A-0E24-4948-85AD-0C0519529590}" destId="{5389116B-DCEB-4158-95CB-773B0D2D050D}" srcOrd="1" destOrd="0" presId="urn:microsoft.com/office/officeart/2005/8/layout/hList7"/>
    <dgm:cxn modelId="{6B8AD10E-8546-4DB7-92BA-4A106ECD4551}" type="presOf" srcId="{4E4178B1-8B0D-4E64-90C8-F551CD901CBB}" destId="{5A76B511-EE1F-4C90-AE3F-BA4C2B61CB3B}" srcOrd="0" destOrd="0" presId="urn:microsoft.com/office/officeart/2005/8/layout/hList7"/>
    <dgm:cxn modelId="{284448C4-825A-4583-9E7C-D588B5810237}" srcId="{9368398C-E796-4983-8169-BCFBDA22F4BD}" destId="{811EC6F2-1626-4FC7-AEA4-76D3499D9A34}" srcOrd="2" destOrd="0" parTransId="{C8E32B62-1434-4CA9-BE84-4C7EFDE6956B}" sibTransId="{E7A3F3DD-81C5-44E3-9EB4-595F5FD52E06}"/>
    <dgm:cxn modelId="{9C723A72-2303-44E2-B886-C4DB03DCA623}" type="presOf" srcId="{9368398C-E796-4983-8169-BCFBDA22F4BD}" destId="{B8C0515A-3169-46DB-87AD-E46516DA7561}" srcOrd="0" destOrd="0" presId="urn:microsoft.com/office/officeart/2005/8/layout/hList7"/>
    <dgm:cxn modelId="{CCA3941C-1348-4333-98E4-933C9D4EEBA0}" type="presOf" srcId="{811EC6F2-1626-4FC7-AEA4-76D3499D9A34}" destId="{F900A157-F805-401C-A229-E6BEA442AD44}" srcOrd="1" destOrd="0" presId="urn:microsoft.com/office/officeart/2005/8/layout/hList7"/>
    <dgm:cxn modelId="{481CA873-45B4-4D77-96CD-E8949AE9CA5C}" type="presParOf" srcId="{B8C0515A-3169-46DB-87AD-E46516DA7561}" destId="{335A8950-A3D2-4758-995D-387976361A78}" srcOrd="0" destOrd="0" presId="urn:microsoft.com/office/officeart/2005/8/layout/hList7"/>
    <dgm:cxn modelId="{1FD77D19-02AD-4819-A82F-14B137A0D3AC}" type="presParOf" srcId="{B8C0515A-3169-46DB-87AD-E46516DA7561}" destId="{780B4487-42A0-448F-B6DF-A370C358E099}" srcOrd="1" destOrd="0" presId="urn:microsoft.com/office/officeart/2005/8/layout/hList7"/>
    <dgm:cxn modelId="{82F3D1A0-1B24-44F3-BBB0-439C19701CF5}" type="presParOf" srcId="{780B4487-42A0-448F-B6DF-A370C358E099}" destId="{63081530-CBC1-4BC2-ADB2-C7A3DE8B889A}" srcOrd="0" destOrd="0" presId="urn:microsoft.com/office/officeart/2005/8/layout/hList7"/>
    <dgm:cxn modelId="{932806E3-2A97-43E4-9424-FBC95173E2E1}" type="presParOf" srcId="{63081530-CBC1-4BC2-ADB2-C7A3DE8B889A}" destId="{5A76B511-EE1F-4C90-AE3F-BA4C2B61CB3B}" srcOrd="0" destOrd="0" presId="urn:microsoft.com/office/officeart/2005/8/layout/hList7"/>
    <dgm:cxn modelId="{732A743E-AFB1-467A-97E5-6EDD5622B28C}" type="presParOf" srcId="{63081530-CBC1-4BC2-ADB2-C7A3DE8B889A}" destId="{11CA38EA-9EC2-4606-B81B-91E330BB66D2}" srcOrd="1" destOrd="0" presId="urn:microsoft.com/office/officeart/2005/8/layout/hList7"/>
    <dgm:cxn modelId="{EF9950DC-3759-471D-9386-2F2E17A12C7B}" type="presParOf" srcId="{63081530-CBC1-4BC2-ADB2-C7A3DE8B889A}" destId="{59AC4316-30E8-4708-A746-7740686B2914}" srcOrd="2" destOrd="0" presId="urn:microsoft.com/office/officeart/2005/8/layout/hList7"/>
    <dgm:cxn modelId="{4FA9FA00-6234-459E-9648-295C888D6791}" type="presParOf" srcId="{63081530-CBC1-4BC2-ADB2-C7A3DE8B889A}" destId="{7CE24361-E41F-4B9D-B0C4-523736243515}" srcOrd="3" destOrd="0" presId="urn:microsoft.com/office/officeart/2005/8/layout/hList7"/>
    <dgm:cxn modelId="{CAA1409A-B8F4-4253-A204-7EE877045F5F}" type="presParOf" srcId="{780B4487-42A0-448F-B6DF-A370C358E099}" destId="{CE4B05F8-5056-4ED0-9C7B-A4C21725EAEB}" srcOrd="1" destOrd="0" presId="urn:microsoft.com/office/officeart/2005/8/layout/hList7"/>
    <dgm:cxn modelId="{C5967074-5FF3-46A6-8F18-DDB839969A07}" type="presParOf" srcId="{780B4487-42A0-448F-B6DF-A370C358E099}" destId="{C5665644-410E-48BF-A041-BA1DC7CE33CE}" srcOrd="2" destOrd="0" presId="urn:microsoft.com/office/officeart/2005/8/layout/hList7"/>
    <dgm:cxn modelId="{BD989D57-2B5F-4904-9338-235256673183}" type="presParOf" srcId="{C5665644-410E-48BF-A041-BA1DC7CE33CE}" destId="{249BC572-7E58-4C92-AD5C-1417B39D5A8B}" srcOrd="0" destOrd="0" presId="urn:microsoft.com/office/officeart/2005/8/layout/hList7"/>
    <dgm:cxn modelId="{3A4DEB76-5284-47B3-9167-2A10F6C03898}" type="presParOf" srcId="{C5665644-410E-48BF-A041-BA1DC7CE33CE}" destId="{5389116B-DCEB-4158-95CB-773B0D2D050D}" srcOrd="1" destOrd="0" presId="urn:microsoft.com/office/officeart/2005/8/layout/hList7"/>
    <dgm:cxn modelId="{F4CE1C37-1724-4779-9CEA-40E1DAE2A24B}" type="presParOf" srcId="{C5665644-410E-48BF-A041-BA1DC7CE33CE}" destId="{4D70750D-714C-4D6D-A80F-29EC46FEF4A4}" srcOrd="2" destOrd="0" presId="urn:microsoft.com/office/officeart/2005/8/layout/hList7"/>
    <dgm:cxn modelId="{BFF42FDD-6752-4947-BB21-7869512D8E09}" type="presParOf" srcId="{C5665644-410E-48BF-A041-BA1DC7CE33CE}" destId="{A04C2C0A-230D-4B6E-913A-24325371205B}" srcOrd="3" destOrd="0" presId="urn:microsoft.com/office/officeart/2005/8/layout/hList7"/>
    <dgm:cxn modelId="{F24F8D5A-66A0-4F48-BABE-833A922C0832}" type="presParOf" srcId="{780B4487-42A0-448F-B6DF-A370C358E099}" destId="{0752E8D6-A185-4907-9E9B-DAF2447237E8}" srcOrd="3" destOrd="0" presId="urn:microsoft.com/office/officeart/2005/8/layout/hList7"/>
    <dgm:cxn modelId="{65E456D2-AB10-47E0-A686-9EF36AF9D720}" type="presParOf" srcId="{780B4487-42A0-448F-B6DF-A370C358E099}" destId="{D5DC649E-20D0-4124-96A7-E7A429E382DE}" srcOrd="4" destOrd="0" presId="urn:microsoft.com/office/officeart/2005/8/layout/hList7"/>
    <dgm:cxn modelId="{3FA175AC-21F1-4992-B4F4-155DFA20543B}" type="presParOf" srcId="{D5DC649E-20D0-4124-96A7-E7A429E382DE}" destId="{1D50EA41-1DA8-440E-A954-ED37F8508BEF}" srcOrd="0" destOrd="0" presId="urn:microsoft.com/office/officeart/2005/8/layout/hList7"/>
    <dgm:cxn modelId="{BD75DA7F-6085-4937-A809-EA9CB29FCA42}" type="presParOf" srcId="{D5DC649E-20D0-4124-96A7-E7A429E382DE}" destId="{F900A157-F805-401C-A229-E6BEA442AD44}" srcOrd="1" destOrd="0" presId="urn:microsoft.com/office/officeart/2005/8/layout/hList7"/>
    <dgm:cxn modelId="{F0877E72-7686-4F40-BC52-581F2C0403AA}" type="presParOf" srcId="{D5DC649E-20D0-4124-96A7-E7A429E382DE}" destId="{44CAA8B6-FBD0-4658-99B6-62DBE016FE87}" srcOrd="2" destOrd="0" presId="urn:microsoft.com/office/officeart/2005/8/layout/hList7"/>
    <dgm:cxn modelId="{31B6433B-62B3-475B-8B11-BBB01AC18CCB}" type="presParOf" srcId="{D5DC649E-20D0-4124-96A7-E7A429E382DE}" destId="{BC530DCB-1A57-4740-BB06-B9F5FAB04D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E571A2-981B-4BD2-9973-FF433524C78B}">
      <dsp:nvSpPr>
        <dsp:cNvPr id="0" name=""/>
        <dsp:cNvSpPr/>
      </dsp:nvSpPr>
      <dsp:spPr>
        <a:xfrm rot="5400000">
          <a:off x="5053881" y="-1851258"/>
          <a:ext cx="1350150" cy="539195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Главной задачей физического воспитания дошкольников является охрана жизни укрепление здоровья, закаливание организма детей.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53881" y="-1851258"/>
        <a:ext cx="1350150" cy="5391959"/>
      </dsp:txXfrm>
    </dsp:sp>
    <dsp:sp modelId="{95095D23-C1C1-4ED5-BCD0-9FF8E35F1DE3}">
      <dsp:nvSpPr>
        <dsp:cNvPr id="0" name=""/>
        <dsp:cNvSpPr/>
      </dsp:nvSpPr>
      <dsp:spPr>
        <a:xfrm>
          <a:off x="0" y="877"/>
          <a:ext cx="3032976" cy="16876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Оздоровительные  задачи</a:t>
          </a:r>
          <a:endParaRPr lang="ru-RU" sz="2300" kern="1200" dirty="0"/>
        </a:p>
      </dsp:txBody>
      <dsp:txXfrm>
        <a:off x="0" y="877"/>
        <a:ext cx="3032976" cy="1687687"/>
      </dsp:txXfrm>
    </dsp:sp>
    <dsp:sp modelId="{E2E73D22-162E-4A2C-B221-754792DD901E}">
      <dsp:nvSpPr>
        <dsp:cNvPr id="0" name=""/>
        <dsp:cNvSpPr/>
      </dsp:nvSpPr>
      <dsp:spPr>
        <a:xfrm rot="5400000">
          <a:off x="5053881" y="-79186"/>
          <a:ext cx="1350150" cy="539195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 процессе физического воспитания детей дошкольного возраста не менее важно решать образовательные задачи: формирование двигательных навыков, привитие навыков правильной осанки, навыков гигиены, освоение знаний о физическом воспитании.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53881" y="-79186"/>
        <a:ext cx="1350150" cy="5391959"/>
      </dsp:txXfrm>
    </dsp:sp>
    <dsp:sp modelId="{EE136A71-9B65-4B39-9941-AB1CCC5C7E2C}">
      <dsp:nvSpPr>
        <dsp:cNvPr id="0" name=""/>
        <dsp:cNvSpPr/>
      </dsp:nvSpPr>
      <dsp:spPr>
        <a:xfrm>
          <a:off x="0" y="1772949"/>
          <a:ext cx="3032976" cy="16876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Образовательные задачи</a:t>
          </a:r>
          <a:endParaRPr lang="ru-RU" sz="2300" kern="1200" dirty="0"/>
        </a:p>
      </dsp:txBody>
      <dsp:txXfrm>
        <a:off x="0" y="1772949"/>
        <a:ext cx="3032976" cy="1687687"/>
      </dsp:txXfrm>
    </dsp:sp>
    <dsp:sp modelId="{ED51B7A1-2AA6-48D5-9870-3595E4AF0736}">
      <dsp:nvSpPr>
        <dsp:cNvPr id="0" name=""/>
        <dsp:cNvSpPr/>
      </dsp:nvSpPr>
      <dsp:spPr>
        <a:xfrm rot="5400000">
          <a:off x="4796011" y="1779025"/>
          <a:ext cx="1854701" cy="5386693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Необходимо вырабатывать у детей потребность, привычку к ежедневным занятиям физическими упражнениями, развивать умения самостоятельно заниматься этими упражнениями в детском учреждении дома, проводить наиболее простые со своими сверстниками и детьми более младших возрастов.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796011" y="1779025"/>
        <a:ext cx="1854701" cy="5386693"/>
      </dsp:txXfrm>
    </dsp:sp>
    <dsp:sp modelId="{1DE15CC9-8248-4EF3-9B36-FC1F00D98436}">
      <dsp:nvSpPr>
        <dsp:cNvPr id="0" name=""/>
        <dsp:cNvSpPr/>
      </dsp:nvSpPr>
      <dsp:spPr>
        <a:xfrm>
          <a:off x="0" y="3628528"/>
          <a:ext cx="3030015" cy="16876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Воспитательные задачи</a:t>
          </a:r>
          <a:endParaRPr lang="ru-RU" sz="2300" kern="1200" dirty="0"/>
        </a:p>
      </dsp:txBody>
      <dsp:txXfrm>
        <a:off x="0" y="3628528"/>
        <a:ext cx="3030015" cy="168768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76B511-EE1F-4C90-AE3F-BA4C2B61CB3B}">
      <dsp:nvSpPr>
        <dsp:cNvPr id="0" name=""/>
        <dsp:cNvSpPr/>
      </dsp:nvSpPr>
      <dsp:spPr>
        <a:xfrm>
          <a:off x="1631" y="0"/>
          <a:ext cx="2538933" cy="48561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Гигиенические факторы (режим занятий, отдыха, питания и сна, гигиена одежды, обуви, физкультурного оборудования, инвентаря и др.) являются своеобразным средством физического воспитания.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31" y="1942464"/>
        <a:ext cx="2538933" cy="1942464"/>
      </dsp:txXfrm>
    </dsp:sp>
    <dsp:sp modelId="{7CE24361-E41F-4B9D-B0C4-523736243515}">
      <dsp:nvSpPr>
        <dsp:cNvPr id="0" name=""/>
        <dsp:cNvSpPr/>
      </dsp:nvSpPr>
      <dsp:spPr>
        <a:xfrm>
          <a:off x="170482" y="142863"/>
          <a:ext cx="2201231" cy="191411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BC572-7E58-4C92-AD5C-1417B39D5A8B}">
      <dsp:nvSpPr>
        <dsp:cNvPr id="0" name=""/>
        <dsp:cNvSpPr/>
      </dsp:nvSpPr>
      <dsp:spPr>
        <a:xfrm>
          <a:off x="2616733" y="0"/>
          <a:ext cx="2538933" cy="4856162"/>
        </a:xfrm>
        <a:prstGeom prst="roundRect">
          <a:avLst>
            <a:gd name="adj" fmla="val 10000"/>
          </a:avLst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Естественные силы природы (солнце, воздух и вода) усиливают положительное влияние физических упражнений на организм.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16733" y="1942464"/>
        <a:ext cx="2538933" cy="1942464"/>
      </dsp:txXfrm>
    </dsp:sp>
    <dsp:sp modelId="{A04C2C0A-230D-4B6E-913A-24325371205B}">
      <dsp:nvSpPr>
        <dsp:cNvPr id="0" name=""/>
        <dsp:cNvSpPr/>
      </dsp:nvSpPr>
      <dsp:spPr>
        <a:xfrm>
          <a:off x="2900349" y="142863"/>
          <a:ext cx="1971700" cy="191411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0EA41-1DA8-440E-A954-ED37F8508BEF}">
      <dsp:nvSpPr>
        <dsp:cNvPr id="0" name=""/>
        <dsp:cNvSpPr/>
      </dsp:nvSpPr>
      <dsp:spPr>
        <a:xfrm>
          <a:off x="5231834" y="0"/>
          <a:ext cx="2538933" cy="4856162"/>
        </a:xfrm>
        <a:prstGeom prst="roundRect">
          <a:avLst>
            <a:gd name="adj" fmla="val 10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Физические упражнения — основное специфическое средство физического воспитания.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1834" y="1942464"/>
        <a:ext cx="2538933" cy="1942464"/>
      </dsp:txXfrm>
    </dsp:sp>
    <dsp:sp modelId="{BC530DCB-1A57-4740-BB06-B9F5FAB04D33}">
      <dsp:nvSpPr>
        <dsp:cNvPr id="0" name=""/>
        <dsp:cNvSpPr/>
      </dsp:nvSpPr>
      <dsp:spPr>
        <a:xfrm>
          <a:off x="5487346" y="71427"/>
          <a:ext cx="2027910" cy="205698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5A8950-A3D2-4758-995D-387976361A78}">
      <dsp:nvSpPr>
        <dsp:cNvPr id="0" name=""/>
        <dsp:cNvSpPr/>
      </dsp:nvSpPr>
      <dsp:spPr>
        <a:xfrm>
          <a:off x="310895" y="3884929"/>
          <a:ext cx="7150608" cy="72842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FFA5A82E-B734-4321-A7D5-FF842FC04546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EDE39076-D62D-4F63-8D94-959FBCC1F4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61877-9457-46C7-8155-965C068F6DF4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579F3-D520-4AE0-94A4-18B289339F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C65D6-127F-44EC-8BD4-D03BBDFFC0A7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A751D-7862-4FDC-BA70-EB9B40CEA4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2773601A-D916-4328-8FB5-7E4EF1F6B179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2D122B00-09D1-48ED-B57D-F22D631566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9CAD8A-29F9-4EEB-B85F-E3A161D7E643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60C68112-9B94-4E52-9ECA-C378A8E026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BD153A-F3AE-487F-84D8-DE0334918525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FF1A6-345E-4DB6-8D5C-0BD2BA0A0A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6FD812-EDD7-4A62-B32F-DD7B1CC83392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229E3-099D-4DAF-9342-E6361EE4BE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6F789B9C-495C-406C-A2A5-49887A1ED86C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1D027AB-C529-475B-AB37-812A104FCA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B53252-42A9-4BEE-A6FD-C3342AC34FE9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4D3ED-113E-4E8D-BAE6-B4CD7F0F21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8FFDD5C2-AC53-483E-8B4B-B09F9442D75B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5E497D8-96C9-4411-8A72-654F330030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66BA7F1E-EF03-4482-B5AA-759CD0A8A189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35A6ACCB-0AEB-44FF-8761-038AE39B2A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3723E50-E605-42BD-B4F3-28C5B17BAB28}" type="datetimeFigureOut">
              <a:rPr lang="ru-RU" smtClean="0"/>
              <a:pPr>
                <a:defRPr/>
              </a:pPr>
              <a:t>17.02.2015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C0CD075-CE47-4B96-9D5A-76A12DE57D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772400" cy="223224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Физическое воспитание дошкольников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endParaRPr lang="ru-RU" sz="1800" dirty="0">
              <a:solidFill>
                <a:schemeClr val="bg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33065089344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564904"/>
            <a:ext cx="6216816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quarter" idx="1"/>
          </p:nvPr>
        </p:nvGraphicFramePr>
        <p:xfrm>
          <a:off x="914400" y="1500188"/>
          <a:ext cx="7772400" cy="4856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57250" y="177800"/>
            <a:ext cx="7858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СРЕДСТВА ФИЗИЧЕСКОГО ВОСПИТАНИЯ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КЛАССИФИКАЦИЯ ФИЗИЧЕСКИХ УПРАЖНЕНИЙ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7931150" cy="45720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основу одной из наиболее общих классификаций положены исторически сложившиеся системы средств физического воспитания и методов их применения: гимнастика, спортивные и подвижные игры, спорт и туризм. Каждая из этих групп имеет специфическое значение и делится еще на более мелкие классификационные подгруппы.</a:t>
            </a:r>
          </a:p>
          <a:p>
            <a:pPr eaLnBrk="1" hangingPunct="1"/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Содержимое 2"/>
          <p:cNvSpPr>
            <a:spLocks noGrp="1"/>
          </p:cNvSpPr>
          <p:nvPr>
            <p:ph idx="4294967295"/>
          </p:nvPr>
        </p:nvSpPr>
        <p:spPr>
          <a:xfrm>
            <a:off x="323528" y="620688"/>
            <a:ext cx="7772400" cy="599916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Гимнастика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детском саду представлена строевыми,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общеразвивающими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упражнениями, а также основными видами упражнений (ходьба, бег, прыжки, метание, лазание).</a:t>
            </a:r>
            <a:endParaRPr lang="ru-RU" sz="3800" dirty="0" smtClean="0"/>
          </a:p>
        </p:txBody>
      </p:sp>
      <p:pic>
        <p:nvPicPr>
          <p:cNvPr id="4" name="Рисунок 3" descr="igry-d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420888"/>
            <a:ext cx="7184983" cy="3973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4134"/>
            <a:ext cx="8136904" cy="6763866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Особенности гимнастики: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избирательное воздействие на различные части тела, отдельные мышечные группы, суставы, связки и различные стороны их деятельности и состояния (расслабление, растяжение мышц и др.); возможность точной дозировки физической нагрузки; разнообразие упражнений; использование предметов, физкультурных снарядов, инвентаря; применение музыкального сопровождения. Эти особенности гимнастики позволяют использовать ее для решения разнообразных задач на занятиях с людьми всех возрастов, с разным состоянием здоровья, с различной физической подготовленностью.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dirty="0" smtClean="0"/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3286124"/>
            <a:ext cx="5072098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08912" cy="626469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Подвижные игры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― это сложная двигательная, эмоционально окрашенная деятельность, обусловленная установленными правилами, которые помогают выявить конечный итог или количественный результат. В подвижной игре закрепляются двигательные навыки. По ходу игры возникает необходимость двигаться и действовать во внезапно изменяющихся ситуациях и решать двигательные задачи в кратчайшие сроки, проявляя такие физические качества, как быстроту, ловкость. Возникающие положительные эмоции позволяют ребенку с большим интересом и более длительное время выполнять физические упражнения, что усиливает их влияние на организм, способствует развитию выносливости. Выполнение правил игры вызывает у детей взаимообусловленность поведения, что содействует воспитанию нравственных качеств (взаимопомощь, сознательная дисциплина и др.). В игре представляется возможность проявить самостоятельность в выборе способа выполнения действия, находчивость, смекалку, выдержку и т. д. Указанные особенности игры позволяют широко использовать ее в разных возрастных группах.</a:t>
            </a:r>
          </a:p>
          <a:p>
            <a:pPr algn="just" eaLnBrk="1" hangingPunct="1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3"/>
            <a:ext cx="7772400" cy="5616624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Спорт предусматривает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систематические занятия, направленные на достижение наивысших результатов, участие в соревнованиях.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Спорт предъявляет высокие требования к физическим и духовным силам человека, поэтому он доступен лишь с достижением определенного этапа возрастного развития и при условии соответствующей физической подготовленности.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детьми дошкольного возраста используются лишь различные спортивные упражнения (лыжи, коньки, санки, велосипед, плавание и др.). Формируя основы техники этих наиболее доступных спортивных упражнений, решают главные задачи физического воспитания детей с учетом их возрастных особенностей. 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pic>
        <p:nvPicPr>
          <p:cNvPr id="4" name="Рисунок 3" descr="i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3861048"/>
            <a:ext cx="4643470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7772400" cy="5856287"/>
          </a:xfrm>
        </p:spPr>
        <p:txBody>
          <a:bodyPr/>
          <a:lstStyle/>
          <a:p>
            <a:pPr algn="just" eaLnBrk="1" hangingPunct="1"/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Туризм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позволяет закреплять двигательные навыки и развивать физические качества в природных условиях. С детьми дошкольного возраста организуются прогулки с использованием различных способов передвижения (пешком, на лыжах, велосипеде и др.). В пути, на остановках могут применяться разнообразные физические упражнения (например, спрыгивание с пеньков, прыжки через канавку, прыжки со скакалкой, упражнения с мячом, подвижные игры и др.).</a:t>
            </a:r>
          </a:p>
          <a:p>
            <a:pPr eaLnBrk="1" hangingPunct="1"/>
            <a:endParaRPr lang="ru-RU" sz="3400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Физические упражнения – основное средство физического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8604448" cy="55892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	</a:t>
            </a:r>
            <a:r>
              <a:rPr lang="ru-RU" b="1" dirty="0" smtClean="0">
                <a:solidFill>
                  <a:schemeClr val="bg1"/>
                </a:solidFill>
              </a:rPr>
              <a:t>	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Возникновение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физических упражнений уходит корнями в далекое прошлое. Они были непосредственно связаны с удовлетворение человеком жизненно важных инстинктов и потребностей в пище, жилье, тепле, продолжении рода, в движении и т. д.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Чтобы выжить , человеку приходилось совершенствовать свои психофизические качества.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FF00"/>
                </a:solidFill>
              </a:rPr>
              <a:t>	</a:t>
            </a:r>
          </a:p>
          <a:p>
            <a:pPr algn="just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04664"/>
            <a:ext cx="8280920" cy="619268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600" dirty="0" smtClean="0">
                <a:solidFill>
                  <a:srgbClr val="FFFF00"/>
                </a:solidFill>
              </a:rPr>
              <a:t>	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Таким образом, возникновению физических упражнений способствовали трудовые процессы, охота, религиозные обряды, инициации и многие другие события и процессы, происходящие в обществе.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Развитие и создание физических упражнений не прекращается. В настоящее время создаются новые системы развития двигательной активности ребенка, направленное на его дальнейшее физическое развитие</a:t>
            </a:r>
            <a:r>
              <a:rPr lang="ru-RU" sz="3600" dirty="0" smtClean="0">
                <a:solidFill>
                  <a:srgbClr val="FFFF00"/>
                </a:solidFill>
              </a:rPr>
              <a:t>.</a:t>
            </a:r>
            <a:endParaRPr lang="ru-RU" sz="3600" dirty="0"/>
          </a:p>
        </p:txBody>
      </p:sp>
    </p:spTree>
  </p:cSld>
  <p:clrMapOvr>
    <a:masterClrMapping/>
  </p:clrMapOvr>
  <p:transition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физических упражнений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Физические упражнения – основное средство физического воспитания. Они используются для решения комплекса оздоровительных и воспитательных задач, всестороннего развития личности ребенка.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Физическое упражнение является чрезвычайно эффективным средством профилактики и коррекции психофизического состояния организма</a:t>
            </a:r>
          </a:p>
          <a:p>
            <a:pPr>
              <a:buNone/>
            </a:pPr>
            <a:r>
              <a:rPr lang="ru-RU" dirty="0" smtClean="0"/>
              <a:t>		</a:t>
            </a:r>
            <a:endParaRPr lang="ru-RU" dirty="0"/>
          </a:p>
        </p:txBody>
      </p:sp>
    </p:spTree>
  </p:cSld>
  <p:clrMapOvr>
    <a:masterClrMapping/>
  </p:clrMapOvr>
  <p:transition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836712"/>
            <a:ext cx="7632848" cy="5157192"/>
          </a:xfrm>
        </p:spPr>
        <p:txBody>
          <a:bodyPr>
            <a:normAutofit/>
          </a:bodyPr>
          <a:lstStyle/>
          <a:p>
            <a:pPr algn="ctr"/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 является воспитание здорового, жизнерадостного, жизнестойкого, физически  совершенного, гармонически развитого </a:t>
            </a:r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  <a:endParaRPr lang="ru-RU" sz="3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507288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		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Термин «упражнение» в теории  и практике физического воспитания имеет два значения.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Им определены виды двигательных действий, сложившиеся в качестве средств физического воспитания,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 также процесс неоднократного воспроизведения действий, которые организуются в соответствии с методическими принципами.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100392" cy="53732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FFFF00"/>
                </a:solidFill>
              </a:rPr>
              <a:t>		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 физическим упражнениям относятся только те виды двигательных действий, которые направлены на реализацию задач физического воспитания и подчинены его закономерностям.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Отличительным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признаком физических упражнений является соответствие их формы и содержания сущности физического воспитания, закономерностям по которым оно происходит.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352928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и форма физических упражнений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388424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/>
              <a:t>		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Содержание физического упражнения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составляют входящие в него двигательные действия и процессы, которые происходят в функциональных системах организма по ходу упражнения, определяя его воздействие.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ФУ активизируют работу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дыхательной, нервной систем. Они требуют волевых усилий, развивают эмоции, сенсомоторные функции.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Техника ФУ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388424" cy="573325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способ выполнения движений, с помощью которого решается двигательная задача.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техника ФУ совершенствуется под воздействием систематических тренировок.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критерием оценки эффективности техники движения являются качественные и количественные результаты выполнения двигательной задачи.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404664"/>
            <a:ext cx="8208912" cy="64533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Основа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техники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главные элементы упражнения, необходимые для решения двигательной задачи.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Определяющее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звено техники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наиболее важная и решающая часть данного движения.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Детали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техники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второстепенные особенности упражнения, которые могут изменяться, не нарушая техники.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Пространственная характеристика двигательных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8532440" cy="53732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	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Исходное положение – выражает готовность к действию, это точно принятое, эффективное, экономное соотношение взаимодействующих сил.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Траектория движения – путь движущейся части тела или предмета.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В траектории выделяют: форму, направление и амплитуду движения.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Пространственно-временные характеристики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280920" cy="48737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Скорость движения определяется отношением величины (длины) пути, пройденное его телом или частью, к затраченному на это время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В процессе физического воспитания ребенку необходимо учить управлять скоростью движений:  выдерживать заданную скорость,  увеличивать или замедлять ее.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Ритмическая характеристика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291264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Ритм – одно из условий жизни, он проявляется во всем, формируя цикличность. Каждое движение совершается в определенном ритме. Ритм представляет собой сочетание во времени сильных, акцентированных частей движения со слабыми, пассивными.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Качественные характеристики движений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352928" cy="48737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Точность движения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степень соответствия требованиям двигательной задачи, которая будет выполнена, если движение соответствует ей по всем выше перечисленным характеристикам.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Экономные движения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движения, отличающиеся отсутствием или минимумом лишних движений и минимально необходимыми затратами энергии.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Энергичные движения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выполняемые с ярко выраженной силой, скоростью, мощностью, благодаря чему преодолеваются значительные сопротивления.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9046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Плавные движения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постепенно изменяющимся мышечным напряжением, постепенным ускорением или замедлением, с закрепленными траекториями при изменении направления движения.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Выразительность движения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выражение психического состояния ребенка через выполнения упражнений с эмоциональным отражением замысла: мимики,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эксперессии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143103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 ФИЗИЧЕСКОГО  ВОСПИТАНИЯ  ДЕТЕЙ ДОШКОЛЬНОГО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ВОЗРАСТА</a:t>
            </a:r>
            <a: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251520" y="1340768"/>
          <a:ext cx="842493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437112"/>
            <a:ext cx="5904012" cy="1752600"/>
          </a:xfrm>
        </p:spPr>
        <p:txBody>
          <a:bodyPr rtlCol="0" anchor="b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Образовательная область 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4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Физическое развитие»</a:t>
            </a:r>
            <a:endParaRPr lang="ru-RU" sz="48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39" name="Picture 3" descr="D:\ПРОСВЕЩЕНИЕ\Картинки разные\Доналд_Золан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4664"/>
            <a:ext cx="4824422" cy="385200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Физическое воспитание дошкольников в контексте ФГОС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28775"/>
            <a:ext cx="7772400" cy="4727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«Физическое развитие</a:t>
            </a:r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 задачам и содержанию может интегрироваться со всеми областями:</a:t>
            </a:r>
          </a:p>
          <a:p>
            <a:pPr algn="ctr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развитие;</a:t>
            </a:r>
          </a:p>
          <a:p>
            <a:pPr algn="ctr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познавательное развитие;</a:t>
            </a:r>
          </a:p>
          <a:p>
            <a:pPr algn="ctr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речевое развитие;</a:t>
            </a:r>
          </a:p>
          <a:p>
            <a:pPr algn="ctr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развитие.</a:t>
            </a:r>
          </a:p>
          <a:p>
            <a:pPr algn="ctr" eaLnBrk="1" hangingPunct="1"/>
            <a:endParaRPr lang="ru-RU" sz="2400" b="1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20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428625"/>
            <a:ext cx="7772400" cy="59277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Каждая образовательная область направлена на развитие детской деятельности и основана на ней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«Физическое развитие»: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двигательная деятельность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игровая деятельность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трудовая деятельность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познавательно-исследовательская деятельность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коммуникативная деятельность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восприятия художественной литературы как особого вида детской деятельности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продуктивная деятельность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музыкально - художественная деятельность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 bwMode="auto">
          <a:xfrm>
            <a:off x="323528" y="836712"/>
            <a:ext cx="7772400" cy="914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 задач развития детей в четырёх ОО должно быть направлено на приобретение опыта в следующих видах деятельности: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sp>
        <p:nvSpPr>
          <p:cNvPr id="22530" name="Rectangle 3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137525" cy="518457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b="1" dirty="0" smtClean="0">
                <a:latin typeface="Times New Roman" pitchFamily="18" charset="0"/>
              </a:rPr>
              <a:t>– </a:t>
            </a:r>
            <a:r>
              <a:rPr lang="ru-RU" sz="1900" dirty="0" smtClean="0">
                <a:latin typeface="Times New Roman" pitchFamily="18" charset="0"/>
              </a:rPr>
              <a:t>двигательной, в том числе в основных движениях (ходьбе, беге, прыжках, лазанье и др.), а также при катании на самокате, санках, велосипеде, ходьбе на лыжах, в спортивных играх;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игровой (сюжетной игры, в том числе сюжетно-ролевой, режиссёрской и игры с правилами);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коммуникативной (конструктивного общения и взаимодействия со взрослыми и сверстниками, устной речью как основным средством общения);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познавательно-исследовательской (исследования объектов окружающего мира и экспериментирования с ними);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восприятия художественной литературы и фольклора;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элементарной трудовой деятельности (самообслуживания, бытового труда, труда в природе);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конструирования из различных материалов (строительного материала, конструкторов, модулей, бумаги, природного материала и т.д.);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изобразительной (рисования, лепки, аппликации);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dirty="0" smtClean="0">
                <a:latin typeface="Times New Roman" pitchFamily="18" charset="0"/>
              </a:rPr>
              <a:t>– музыкальной (пения, музыкально-ритмических движений, игры на детских музыкальных инструментах). </a:t>
            </a:r>
          </a:p>
        </p:txBody>
      </p:sp>
    </p:spTree>
  </p:cSld>
  <p:clrMapOvr>
    <a:masterClrMapping/>
  </p:clrMapOvr>
  <p:transition>
    <p:strips dir="r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353425" cy="5976664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Физическое развитие включает приобретение опыта в следующих видах деятельности детей: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правильным, не наносящем ущерба организму, выполнением основных движений (ходьба, бег, мягкие прыжки, повороты в обе стороны),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208912" cy="4572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основных движений детей, обогащение двигательного опыта;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Сохранение и укрепления здоровья детей;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произвольности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двигательного творчества детей, их активности и самостоятельности;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интереса к систематическим занятиям спортом;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Сохранение и укрепление физического и психического здоровья детей;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Воспитание культурно-гигиенических навыков;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здоровом образе жизни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20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Формы работы с детьми:</a:t>
            </a:r>
            <a:endParaRPr lang="ru-RU" sz="3600" b="1" dirty="0">
              <a:solidFill>
                <a:schemeClr val="tx2">
                  <a:satMod val="2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95536" y="1428750"/>
          <a:ext cx="8105554" cy="5240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52777"/>
                <a:gridCol w="4052777"/>
              </a:tblGrid>
              <a:tr h="3249178">
                <a:tc>
                  <a:txBody>
                    <a:bodyPr/>
                    <a:lstStyle/>
                    <a:p>
                      <a:pPr algn="just"/>
                      <a:r>
                        <a:rPr kumimoji="0" lang="ru-RU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Двигательная деятельность</a:t>
                      </a:r>
                      <a:endParaRPr kumimoji="0" lang="ru-RU" b="0" i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беседа с элементами движений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Подвижные игры с правилами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Подвижные дидактические игры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и игровые упражнения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Соревнования,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полоролевые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игры, физическая культура, физкультминутки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</a:t>
                      </a:r>
                      <a:endParaRPr kumimoji="0" lang="ru-RU" b="0" i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Сюжетно - ролевые игры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Игры с правилами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Дидактические игры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Театрализованные игры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Пальчиковый театр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Настольный театр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91432">
                <a:tc>
                  <a:txBody>
                    <a:bodyPr/>
                    <a:lstStyle/>
                    <a:p>
                      <a:pPr algn="just"/>
                      <a:r>
                        <a:rPr kumimoji="0" lang="ru-RU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Трудовая деятельность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Дежурство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Трудовые поручения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Совместная деятельность по уходу за …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Коммуникативная деятельность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Беседа. Ситуативный разговор. Речевая ситуация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и отгадывание загадок</a:t>
                      </a:r>
                    </a:p>
                    <a:p>
                      <a:pPr algn="just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Сюжетные игры, игры с правилами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357188"/>
          <a:ext cx="8507288" cy="61681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53644"/>
                <a:gridCol w="4253644"/>
              </a:tblGrid>
              <a:tr h="4075389">
                <a:tc>
                  <a:txBody>
                    <a:bodyPr/>
                    <a:lstStyle/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 исследовательская деятельность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Наблюдение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Решение проблемных ситуаций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Экспериментирование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Коллекционирование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Моделирование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проекта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Сюжетные игры, игры с правилами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художественной культуры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Обсуждение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Разучивание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Ситуативный разговор с детьми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92767">
                <a:tc>
                  <a:txBody>
                    <a:bodyPr/>
                    <a:lstStyle/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Продуктивная деятельность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Мастерская по изготовлению продуктов детского творчества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проектов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Музыкально – художественная деятельность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Слушание и исполнение музыкальных произведений</a:t>
                      </a:r>
                    </a:p>
                    <a:p>
                      <a:pPr algn="just"/>
                      <a:r>
                        <a:rPr kumimoji="0" lang="ru-RU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Музыкально-дидактические игры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 descr="Розовая тисненая бумага"/>
          <p:cNvSpPr txBox="1">
            <a:spLocks noChangeArrowheads="1"/>
          </p:cNvSpPr>
          <p:nvPr/>
        </p:nvSpPr>
        <p:spPr bwMode="auto">
          <a:xfrm>
            <a:off x="107504" y="116632"/>
            <a:ext cx="8495977" cy="158432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2800" b="1" dirty="0"/>
              <a:t>Цель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2000" b="1" i="1" dirty="0"/>
              <a:t> </a:t>
            </a:r>
            <a:r>
              <a:rPr lang="ru-RU" b="1" i="1" dirty="0"/>
              <a:t>гармоничное физическое развитие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b="1" i="1" dirty="0"/>
              <a:t> формирование интереса и ценностного отношения к занятиям физической культурой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b="1" i="1" dirty="0"/>
              <a:t> формирование основ здорового образа жизни</a:t>
            </a:r>
            <a:endParaRPr lang="ru-RU" dirty="0">
              <a:latin typeface="Arial" pitchFamily="34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07504" y="2492375"/>
            <a:ext cx="8496994" cy="4365625"/>
            <a:chOff x="1894" y="2008"/>
            <a:chExt cx="12927" cy="5670"/>
          </a:xfrm>
        </p:grpSpPr>
        <p:sp>
          <p:nvSpPr>
            <p:cNvPr id="43014" name="Text Box 17" descr="Голубая тисненая бумага"/>
            <p:cNvSpPr txBox="1">
              <a:spLocks noChangeArrowheads="1"/>
            </p:cNvSpPr>
            <p:nvPr/>
          </p:nvSpPr>
          <p:spPr bwMode="auto">
            <a:xfrm>
              <a:off x="1894" y="2008"/>
              <a:ext cx="12927" cy="5670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Задачи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3015" name="Text Box 18"/>
            <p:cNvSpPr txBox="1">
              <a:spLocks noChangeArrowheads="1"/>
            </p:cNvSpPr>
            <p:nvPr/>
          </p:nvSpPr>
          <p:spPr bwMode="auto">
            <a:xfrm>
              <a:off x="6373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 dirty="0"/>
                <a:t>Образовательные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формирование </a:t>
              </a:r>
              <a:r>
                <a:rPr lang="ru-RU" altLang="ru-RU" sz="1600" dirty="0" err="1" smtClean="0"/>
                <a:t>двигате</a:t>
              </a:r>
              <a:r>
                <a:rPr lang="ru-RU" altLang="ru-RU" sz="1600" dirty="0"/>
                <a:t/>
              </a:r>
              <a:br>
                <a:rPr lang="ru-RU" altLang="ru-RU" sz="1600" dirty="0"/>
              </a:br>
              <a:r>
                <a:rPr lang="ru-RU" altLang="ru-RU" sz="1600" dirty="0"/>
                <a:t>  </a:t>
              </a:r>
              <a:r>
                <a:rPr lang="ru-RU" altLang="ru-RU" sz="1600" dirty="0" err="1"/>
                <a:t>льных</a:t>
              </a:r>
              <a:r>
                <a:rPr lang="ru-RU" altLang="ru-RU" sz="1600" dirty="0"/>
                <a:t> умений и навыков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развитие физических</a:t>
              </a:r>
              <a:br>
                <a:rPr lang="ru-RU" altLang="ru-RU" sz="1600" dirty="0"/>
              </a:br>
              <a:r>
                <a:rPr lang="ru-RU" altLang="ru-RU" sz="1600" dirty="0"/>
                <a:t>  качеств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овладение ребенком</a:t>
              </a:r>
              <a:br>
                <a:rPr lang="ru-RU" altLang="ru-RU" sz="1600" dirty="0"/>
              </a:br>
              <a:r>
                <a:rPr lang="ru-RU" altLang="ru-RU" sz="1600" dirty="0"/>
                <a:t>  элементарными знания-</a:t>
              </a:r>
              <a:br>
                <a:rPr lang="ru-RU" altLang="ru-RU" sz="1600" dirty="0"/>
              </a:br>
              <a:r>
                <a:rPr lang="ru-RU" altLang="ru-RU" sz="1600" dirty="0"/>
                <a:t>  ми о своем организме,</a:t>
              </a:r>
              <a:br>
                <a:rPr lang="ru-RU" altLang="ru-RU" sz="1600" dirty="0"/>
              </a:br>
              <a:r>
                <a:rPr lang="ru-RU" altLang="ru-RU" sz="1600" dirty="0"/>
                <a:t>  роли физических</a:t>
              </a:r>
              <a:br>
                <a:rPr lang="ru-RU" altLang="ru-RU" sz="1600" dirty="0"/>
              </a:br>
              <a:r>
                <a:rPr lang="ru-RU" altLang="ru-RU" sz="1600" dirty="0"/>
                <a:t>  упражнений в его жизни,</a:t>
              </a:r>
              <a:br>
                <a:rPr lang="ru-RU" altLang="ru-RU" sz="1600" dirty="0"/>
              </a:br>
              <a:r>
                <a:rPr lang="ru-RU" altLang="ru-RU" sz="1600" dirty="0"/>
                <a:t>  способах укрепления</a:t>
              </a:r>
              <a:br>
                <a:rPr lang="ru-RU" altLang="ru-RU" sz="1600" dirty="0"/>
              </a:br>
              <a:r>
                <a:rPr lang="ru-RU" altLang="ru-RU" sz="1600" dirty="0"/>
                <a:t>  собственного здоровья</a:t>
              </a:r>
              <a:endParaRPr lang="ru-RU" altLang="ru-RU" sz="1600" dirty="0">
                <a:latin typeface="Arial" pitchFamily="34" charset="0"/>
              </a:endParaRPr>
            </a:p>
          </p:txBody>
        </p:sp>
        <p:sp>
          <p:nvSpPr>
            <p:cNvPr id="43016" name="Text Box 19"/>
            <p:cNvSpPr txBox="1">
              <a:spLocks noChangeArrowheads="1"/>
            </p:cNvSpPr>
            <p:nvPr/>
          </p:nvSpPr>
          <p:spPr bwMode="auto">
            <a:xfrm>
              <a:off x="10625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/>
                <a:t>Воспитательные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формирование интереса</a:t>
              </a:r>
              <a:br>
                <a:rPr lang="ru-RU" altLang="ru-RU" sz="1600"/>
              </a:br>
              <a:r>
                <a:rPr lang="ru-RU" altLang="ru-RU" sz="1600"/>
                <a:t>  и потребности в занятиях</a:t>
              </a:r>
              <a:br>
                <a:rPr lang="ru-RU" altLang="ru-RU" sz="1600"/>
              </a:br>
              <a:r>
                <a:rPr lang="ru-RU" altLang="ru-RU" sz="1600"/>
                <a:t>  физическими</a:t>
              </a:r>
              <a:br>
                <a:rPr lang="ru-RU" altLang="ru-RU" sz="1600"/>
              </a:br>
              <a:r>
                <a:rPr lang="ru-RU" altLang="ru-RU" sz="1600"/>
                <a:t>  упражнениями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разностороннее  гармо-</a:t>
              </a:r>
              <a:br>
                <a:rPr lang="ru-RU" altLang="ru-RU" sz="1600"/>
              </a:br>
              <a:r>
                <a:rPr lang="ru-RU" altLang="ru-RU" sz="1600"/>
                <a:t>  ничное развитие ребенка</a:t>
              </a:r>
              <a:br>
                <a:rPr lang="ru-RU" altLang="ru-RU" sz="1600"/>
              </a:br>
              <a:r>
                <a:rPr lang="ru-RU" altLang="ru-RU" sz="1600"/>
                <a:t> (не только физическое,</a:t>
              </a:r>
              <a:br>
                <a:rPr lang="ru-RU" altLang="ru-RU" sz="1600"/>
              </a:br>
              <a:r>
                <a:rPr lang="ru-RU" altLang="ru-RU" sz="1600"/>
                <a:t>  но и умственное,</a:t>
              </a:r>
              <a:br>
                <a:rPr lang="ru-RU" altLang="ru-RU" sz="1600"/>
              </a:br>
              <a:r>
                <a:rPr lang="ru-RU" altLang="ru-RU" sz="1600"/>
                <a:t>  нравственное,</a:t>
              </a:r>
              <a:br>
                <a:rPr lang="ru-RU" altLang="ru-RU" sz="1600"/>
              </a:br>
              <a:r>
                <a:rPr lang="ru-RU" altLang="ru-RU" sz="1600"/>
                <a:t>  эстетическое, трудовое)</a:t>
              </a:r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3017" name="Text Box 20"/>
            <p:cNvSpPr txBox="1">
              <a:spLocks noChangeArrowheads="1"/>
            </p:cNvSpPr>
            <p:nvPr/>
          </p:nvSpPr>
          <p:spPr bwMode="auto">
            <a:xfrm>
              <a:off x="2097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 dirty="0"/>
                <a:t>Оздоровительные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охрана жизни и </a:t>
              </a:r>
              <a:r>
                <a:rPr lang="ru-RU" altLang="ru-RU" sz="1600" dirty="0" err="1"/>
                <a:t>укрепле</a:t>
              </a:r>
              <a:r>
                <a:rPr lang="ru-RU" altLang="ru-RU" sz="1600" dirty="0"/>
                <a:t>-</a:t>
              </a:r>
              <a:br>
                <a:rPr lang="ru-RU" altLang="ru-RU" sz="1600" dirty="0"/>
              </a:br>
              <a:r>
                <a:rPr lang="ru-RU" altLang="ru-RU" sz="1600" dirty="0"/>
                <a:t>  </a:t>
              </a:r>
              <a:r>
                <a:rPr lang="ru-RU" altLang="ru-RU" sz="1600" dirty="0" err="1"/>
                <a:t>ние</a:t>
              </a:r>
              <a:r>
                <a:rPr lang="ru-RU" altLang="ru-RU" sz="1600" dirty="0"/>
                <a:t> здоровья, </a:t>
              </a:r>
              <a:r>
                <a:rPr lang="ru-RU" altLang="ru-RU" sz="1600" dirty="0" smtClean="0"/>
                <a:t>обеспечение </a:t>
              </a:r>
              <a:r>
                <a:rPr lang="ru-RU" altLang="ru-RU" sz="1600" dirty="0"/>
                <a:t>нормального</a:t>
              </a:r>
              <a:br>
                <a:rPr lang="ru-RU" altLang="ru-RU" sz="1600" dirty="0"/>
              </a:br>
              <a:r>
                <a:rPr lang="ru-RU" altLang="ru-RU" sz="1600" dirty="0"/>
                <a:t>  функционирования всех</a:t>
              </a:r>
              <a:br>
                <a:rPr lang="ru-RU" altLang="ru-RU" sz="1600" dirty="0"/>
              </a:br>
              <a:r>
                <a:rPr lang="ru-RU" altLang="ru-RU" sz="1600" dirty="0"/>
                <a:t>  органов и систем</a:t>
              </a:r>
              <a:br>
                <a:rPr lang="ru-RU" altLang="ru-RU" sz="1600" dirty="0"/>
              </a:br>
              <a:r>
                <a:rPr lang="ru-RU" altLang="ru-RU" sz="1600" dirty="0"/>
                <a:t>  организма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всестороннее физическое</a:t>
              </a:r>
              <a:br>
                <a:rPr lang="ru-RU" altLang="ru-RU" sz="1600" dirty="0"/>
              </a:br>
              <a:r>
                <a:rPr lang="ru-RU" altLang="ru-RU" sz="1600" dirty="0"/>
                <a:t>  совершенствование</a:t>
              </a:r>
              <a:br>
                <a:rPr lang="ru-RU" altLang="ru-RU" sz="1600" dirty="0"/>
              </a:br>
              <a:r>
                <a:rPr lang="ru-RU" altLang="ru-RU" sz="1600" dirty="0"/>
                <a:t>  функций организма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 dirty="0"/>
                <a:t> повышение</a:t>
              </a:r>
              <a:br>
                <a:rPr lang="ru-RU" altLang="ru-RU" sz="1600" dirty="0"/>
              </a:br>
              <a:r>
                <a:rPr lang="ru-RU" altLang="ru-RU" sz="1600" dirty="0"/>
                <a:t>  работоспособности</a:t>
              </a:r>
              <a:br>
                <a:rPr lang="ru-RU" altLang="ru-RU" sz="1600" dirty="0"/>
              </a:br>
              <a:r>
                <a:rPr lang="ru-RU" altLang="ru-RU" sz="1600" dirty="0"/>
                <a:t>  и закаливание</a:t>
              </a:r>
            </a:p>
            <a:p>
              <a:endParaRPr lang="ru-RU" altLang="ru-RU" dirty="0">
                <a:latin typeface="Arial" pitchFamily="34" charset="0"/>
              </a:endParaRPr>
            </a:p>
          </p:txBody>
        </p:sp>
      </p:grpSp>
      <p:sp>
        <p:nvSpPr>
          <p:cNvPr id="43012" name="AutoShape 5"/>
          <p:cNvSpPr>
            <a:spLocks noChangeArrowheads="1"/>
          </p:cNvSpPr>
          <p:nvPr/>
        </p:nvSpPr>
        <p:spPr bwMode="auto">
          <a:xfrm>
            <a:off x="4427984" y="1700808"/>
            <a:ext cx="352425" cy="720725"/>
          </a:xfrm>
          <a:prstGeom prst="downArrow">
            <a:avLst>
              <a:gd name="adj1" fmla="val 39102"/>
              <a:gd name="adj2" fmla="val 55718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61CB3-9A4B-47BF-A623-482384ED2996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9144000" cy="6857999"/>
            <a:chOff x="647" y="2843"/>
            <a:chExt cx="13040" cy="8732"/>
          </a:xfrm>
        </p:grpSpPr>
        <p:sp>
          <p:nvSpPr>
            <p:cNvPr id="44036" name="Text Box 10" descr="Почтовая бумага"/>
            <p:cNvSpPr txBox="1">
              <a:spLocks noChangeArrowheads="1"/>
            </p:cNvSpPr>
            <p:nvPr/>
          </p:nvSpPr>
          <p:spPr bwMode="auto">
            <a:xfrm>
              <a:off x="647" y="2843"/>
              <a:ext cx="13040" cy="8732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Направления физического развития: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4037" name="Text Box 11"/>
            <p:cNvSpPr txBox="1">
              <a:spLocks noChangeArrowheads="1"/>
            </p:cNvSpPr>
            <p:nvPr/>
          </p:nvSpPr>
          <p:spPr bwMode="auto">
            <a:xfrm>
              <a:off x="874" y="3977"/>
              <a:ext cx="5103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Приобретение детьми опыта в двигательной деятельности:</a:t>
              </a:r>
              <a:endParaRPr lang="ru-RU" altLang="ru-RU" sz="2000" b="1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связанной с выполнением</a:t>
              </a:r>
              <a:br>
                <a:rPr lang="ru-RU" altLang="ru-RU" sz="1600"/>
              </a:br>
              <a:r>
                <a:rPr lang="ru-RU" altLang="ru-RU" sz="1600"/>
                <a:t>   упражнений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направленной на развитие таких</a:t>
              </a:r>
              <a:br>
                <a:rPr lang="ru-RU" altLang="ru-RU" sz="1600"/>
              </a:br>
              <a:r>
                <a:rPr lang="ru-RU" altLang="ru-RU" sz="1600"/>
                <a:t>  физических качеств как</a:t>
              </a:r>
              <a:br>
                <a:rPr lang="ru-RU" altLang="ru-RU" sz="1600"/>
              </a:br>
              <a:r>
                <a:rPr lang="ru-RU" altLang="ru-RU" sz="1600"/>
                <a:t>  координация и гибкость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способствующей правильному</a:t>
              </a:r>
              <a:br>
                <a:rPr lang="ru-RU" altLang="ru-RU" sz="1600"/>
              </a:br>
              <a:r>
                <a:rPr lang="ru-RU" altLang="ru-RU" sz="1600"/>
                <a:t>  формированию опорно-</a:t>
              </a:r>
              <a:br>
                <a:rPr lang="ru-RU" altLang="ru-RU" sz="1600"/>
              </a:br>
              <a:r>
                <a:rPr lang="ru-RU" altLang="ru-RU" sz="1600"/>
                <a:t>  двигательной системы </a:t>
              </a:r>
              <a:br>
                <a:rPr lang="ru-RU" altLang="ru-RU" sz="1600"/>
              </a:br>
              <a:r>
                <a:rPr lang="ru-RU" altLang="ru-RU" sz="1600"/>
                <a:t>  организма, развитию равновесия,</a:t>
              </a:r>
              <a:br>
                <a:rPr lang="ru-RU" altLang="ru-RU" sz="1600"/>
              </a:br>
              <a:r>
                <a:rPr lang="ru-RU" altLang="ru-RU" sz="1600"/>
                <a:t>  координации движений, крупной</a:t>
              </a:r>
              <a:br>
                <a:rPr lang="ru-RU" altLang="ru-RU" sz="1600"/>
              </a:br>
              <a:r>
                <a:rPr lang="ru-RU" altLang="ru-RU" sz="1600"/>
                <a:t>  и мелкой моторики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связанной с правильным,</a:t>
              </a:r>
              <a:br>
                <a:rPr lang="ru-RU" altLang="ru-RU" sz="1600"/>
              </a:br>
              <a:r>
                <a:rPr lang="ru-RU" altLang="ru-RU" sz="1600"/>
                <a:t>  не наносящим вреда организму,</a:t>
              </a:r>
              <a:br>
                <a:rPr lang="ru-RU" altLang="ru-RU" sz="1600"/>
              </a:br>
              <a:r>
                <a:rPr lang="ru-RU" altLang="ru-RU" sz="1600"/>
                <a:t>  выполнением основных</a:t>
              </a:r>
              <a:br>
                <a:rPr lang="ru-RU" altLang="ru-RU" sz="1600"/>
              </a:br>
              <a:r>
                <a:rPr lang="ru-RU" altLang="ru-RU" sz="1600"/>
                <a:t>  движений (ходьба, бег, мягкие</a:t>
              </a:r>
              <a:br>
                <a:rPr lang="ru-RU" altLang="ru-RU" sz="1600"/>
              </a:br>
              <a:r>
                <a:rPr lang="ru-RU" altLang="ru-RU" sz="1600"/>
                <a:t>  прыжки, повороты в обе</a:t>
              </a:r>
              <a:br>
                <a:rPr lang="ru-RU" altLang="ru-RU" sz="1600"/>
              </a:br>
              <a:r>
                <a:rPr lang="ru-RU" altLang="ru-RU" sz="1600"/>
                <a:t>  стороны)</a:t>
              </a:r>
              <a:endParaRPr lang="ru-RU" altLang="ru-RU" sz="1600">
                <a:latin typeface="Times New Roman" pitchFamily="18" charset="0"/>
              </a:endParaRPr>
            </a:p>
            <a:p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4038" name="Text Box 12"/>
            <p:cNvSpPr txBox="1">
              <a:spLocks noChangeArrowheads="1"/>
            </p:cNvSpPr>
            <p:nvPr/>
          </p:nvSpPr>
          <p:spPr bwMode="auto">
            <a:xfrm>
              <a:off x="9605" y="3977"/>
              <a:ext cx="3742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Становление ценностей здорового образа жизни, </a:t>
              </a:r>
              <a:r>
                <a:rPr lang="ru-RU" altLang="ru-RU" sz="2000"/>
                <a:t>овладение его элементарными нормами</a:t>
              </a:r>
              <a:br>
                <a:rPr lang="ru-RU" altLang="ru-RU" sz="2000"/>
              </a:br>
              <a:r>
                <a:rPr lang="ru-RU" altLang="ru-RU" sz="2000"/>
                <a:t> и правилами</a:t>
              </a:r>
              <a:br>
                <a:rPr lang="ru-RU" altLang="ru-RU" sz="2000"/>
              </a:br>
              <a:r>
                <a:rPr lang="ru-RU" altLang="ru-RU" sz="2000"/>
                <a:t> </a:t>
              </a:r>
              <a:r>
                <a:rPr lang="ru-RU" altLang="ru-RU" sz="1600"/>
                <a:t>(в питании, двигательном режиме, закаливании,</a:t>
              </a:r>
              <a:br>
                <a:rPr lang="ru-RU" altLang="ru-RU" sz="1600"/>
              </a:br>
              <a:r>
                <a:rPr lang="ru-RU" altLang="ru-RU" sz="1600"/>
                <a:t>при формировании полезных привычек</a:t>
              </a:r>
              <a:br>
                <a:rPr lang="ru-RU" altLang="ru-RU" sz="1600"/>
              </a:br>
              <a:r>
                <a:rPr lang="ru-RU" altLang="ru-RU" sz="1600"/>
                <a:t>и др.)</a:t>
              </a:r>
            </a:p>
            <a:p>
              <a:endParaRPr lang="ru-RU" altLang="ru-RU" sz="2000" b="1">
                <a:latin typeface="Arial" pitchFamily="34" charset="0"/>
              </a:endParaRPr>
            </a:p>
          </p:txBody>
        </p:sp>
        <p:sp>
          <p:nvSpPr>
            <p:cNvPr id="44039" name="Text Box 13"/>
            <p:cNvSpPr txBox="1">
              <a:spLocks noChangeArrowheads="1"/>
            </p:cNvSpPr>
            <p:nvPr/>
          </p:nvSpPr>
          <p:spPr bwMode="auto">
            <a:xfrm>
              <a:off x="6430" y="3977"/>
              <a:ext cx="2721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Становление целенаправ-ленности  и саморегу-ляции  в двигательной сфере</a:t>
              </a:r>
            </a:p>
            <a:p>
              <a:endParaRPr lang="ru-RU" altLang="ru-RU">
                <a:latin typeface="Arial" pitchFamily="34" charset="0"/>
              </a:endParaRPr>
            </a:p>
          </p:txBody>
        </p:sp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DEEF7-95EE-443D-B1B2-EA13DE908D98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6672"/>
            <a:ext cx="7812360" cy="7173416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 из главных задач физического воспитания – оздоровление ребенка.</a:t>
            </a:r>
          </a:p>
          <a:p>
            <a:pPr algn="ctr"/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Оздоровительные задачи направлены на охрану жизни и укрепление здоровья ребенка. </a:t>
            </a:r>
            <a:endParaRPr lang="ru-RU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способствуют гармоничному психосоматическому развитию, совершенствованию  защитных функций организма посредством закаливания, </a:t>
            </a:r>
            <a:endParaRPr lang="ru-RU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повышению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устойчивости к различным заболеваниям, неблагоприятным воздействиям внешней среды, увеличению работоспособности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  <a:endParaRPr lang="ru-RU" sz="2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>
            <a:grpSpLocks/>
          </p:cNvGrpSpPr>
          <p:nvPr/>
        </p:nvGrpSpPr>
        <p:grpSpPr bwMode="auto">
          <a:xfrm>
            <a:off x="1871663" y="1284288"/>
            <a:ext cx="5218112" cy="255587"/>
            <a:chOff x="1872071" y="1284323"/>
            <a:chExt cx="5217258" cy="254803"/>
          </a:xfrm>
        </p:grpSpPr>
        <p:sp>
          <p:nvSpPr>
            <p:cNvPr id="45069" name="AutoShape 6"/>
            <p:cNvSpPr>
              <a:spLocks noChangeArrowheads="1"/>
            </p:cNvSpPr>
            <p:nvPr/>
          </p:nvSpPr>
          <p:spPr bwMode="auto">
            <a:xfrm rot="1357509">
              <a:off x="1872071" y="1284323"/>
              <a:ext cx="2795129" cy="251638"/>
            </a:xfrm>
            <a:prstGeom prst="rightArrow">
              <a:avLst>
                <a:gd name="adj1" fmla="val 50000"/>
                <a:gd name="adj2" fmla="val 115963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0" name="AutoShape 7"/>
            <p:cNvSpPr>
              <a:spLocks noChangeArrowheads="1"/>
            </p:cNvSpPr>
            <p:nvPr/>
          </p:nvSpPr>
          <p:spPr bwMode="auto">
            <a:xfrm rot="20151965" flipH="1">
              <a:off x="4471970" y="1285905"/>
              <a:ext cx="2617359" cy="253221"/>
            </a:xfrm>
            <a:prstGeom prst="rightArrow">
              <a:avLst>
                <a:gd name="adj1" fmla="val 50000"/>
                <a:gd name="adj2" fmla="val 113316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1362075" y="549275"/>
            <a:ext cx="6419850" cy="531813"/>
            <a:chOff x="1248976" y="548681"/>
            <a:chExt cx="6419215" cy="531820"/>
          </a:xfrm>
        </p:grpSpPr>
        <p:sp>
          <p:nvSpPr>
            <p:cNvPr id="45066" name="Text Box 8"/>
            <p:cNvSpPr txBox="1">
              <a:spLocks noChangeArrowheads="1"/>
            </p:cNvSpPr>
            <p:nvPr/>
          </p:nvSpPr>
          <p:spPr bwMode="auto">
            <a:xfrm>
              <a:off x="1248976" y="548681"/>
              <a:ext cx="1771650" cy="5318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Aft>
                  <a:spcPts val="1000"/>
                </a:spcAft>
              </a:pPr>
              <a:r>
                <a:rPr lang="ru-RU" altLang="ru-RU" sz="2800" b="1"/>
                <a:t>ЦЕЛЬ</a:t>
              </a:r>
              <a:endParaRPr lang="ru-RU" altLang="ru-RU" sz="2800">
                <a:latin typeface="Arial" pitchFamily="34" charset="0"/>
              </a:endParaRPr>
            </a:p>
          </p:txBody>
        </p:sp>
        <p:sp>
          <p:nvSpPr>
            <p:cNvPr id="45067" name="Text Box 9"/>
            <p:cNvSpPr txBox="1">
              <a:spLocks noChangeArrowheads="1"/>
            </p:cNvSpPr>
            <p:nvPr/>
          </p:nvSpPr>
          <p:spPr bwMode="auto">
            <a:xfrm>
              <a:off x="5896541" y="548681"/>
              <a:ext cx="1771650" cy="5318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Aft>
                  <a:spcPts val="1000"/>
                </a:spcAft>
              </a:pPr>
              <a:r>
                <a:rPr lang="ru-RU" altLang="ru-RU" sz="2800" b="1"/>
                <a:t>ЗАДАЧИ</a:t>
              </a:r>
              <a:endParaRPr lang="ru-RU" altLang="ru-RU" sz="2800">
                <a:latin typeface="Arial" pitchFamily="34" charset="0"/>
              </a:endParaRPr>
            </a:p>
          </p:txBody>
        </p:sp>
        <p:sp>
          <p:nvSpPr>
            <p:cNvPr id="45068" name="AutoShape 11"/>
            <p:cNvSpPr>
              <a:spLocks noChangeArrowheads="1"/>
            </p:cNvSpPr>
            <p:nvPr/>
          </p:nvSpPr>
          <p:spPr bwMode="auto">
            <a:xfrm>
              <a:off x="3020451" y="653457"/>
              <a:ext cx="2847693" cy="293692"/>
            </a:xfrm>
            <a:prstGeom prst="leftRightArrow">
              <a:avLst>
                <a:gd name="adj1" fmla="val 50000"/>
                <a:gd name="adj2" fmla="val 105222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4" name="Группа 22"/>
          <p:cNvGrpSpPr>
            <a:grpSpLocks/>
          </p:cNvGrpSpPr>
          <p:nvPr/>
        </p:nvGrpSpPr>
        <p:grpSpPr bwMode="auto">
          <a:xfrm>
            <a:off x="0" y="2060574"/>
            <a:ext cx="9144000" cy="4797425"/>
            <a:chOff x="395536" y="2060848"/>
            <a:chExt cx="8281035" cy="4032448"/>
          </a:xfrm>
        </p:grpSpPr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395536" y="2060848"/>
              <a:ext cx="8281035" cy="403244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B8CCE4"/>
                </a:gs>
              </a:gsLst>
              <a:lin ang="5400000" scaled="1"/>
            </a:gra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243F6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400" b="1" dirty="0">
                  <a:solidFill>
                    <a:schemeClr val="accent2">
                      <a:lumMod val="75000"/>
                    </a:schemeClr>
                  </a:solidFill>
                </a:rPr>
                <a:t>Принципы физического развития</a:t>
              </a:r>
              <a:endParaRPr lang="ru-RU" sz="24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45063" name="Text Box 14"/>
            <p:cNvSpPr txBox="1">
              <a:spLocks noChangeArrowheads="1"/>
            </p:cNvSpPr>
            <p:nvPr/>
          </p:nvSpPr>
          <p:spPr bwMode="auto">
            <a:xfrm>
              <a:off x="539552" y="2564904"/>
              <a:ext cx="2520000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ru-RU" altLang="ru-RU" sz="2000" b="1"/>
                <a:t>Дидактические</a:t>
              </a:r>
              <a:endParaRPr lang="ru-RU" altLang="ru-RU" sz="2000" b="1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Систематичность</a:t>
              </a:r>
              <a:br>
                <a:rPr lang="ru-RU" altLang="ru-RU" sz="1600"/>
              </a:br>
              <a:r>
                <a:rPr lang="ru-RU" altLang="ru-RU" sz="1600"/>
                <a:t>   и последовательность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Развивающее обучение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Доступность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Воспитывающее</a:t>
              </a:r>
              <a:br>
                <a:rPr lang="ru-RU" altLang="ru-RU" sz="1600"/>
              </a:br>
              <a:r>
                <a:rPr lang="ru-RU" altLang="ru-RU" sz="1600"/>
                <a:t>   обучение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Учет индивидуальных</a:t>
              </a:r>
              <a:br>
                <a:rPr lang="ru-RU" altLang="ru-RU" sz="1600"/>
              </a:br>
              <a:r>
                <a:rPr lang="ru-RU" altLang="ru-RU" sz="1600"/>
                <a:t>   и возрастных </a:t>
              </a:r>
              <a:br>
                <a:rPr lang="ru-RU" altLang="ru-RU" sz="1600"/>
              </a:br>
              <a:r>
                <a:rPr lang="ru-RU" altLang="ru-RU" sz="1600"/>
                <a:t>   особенностей</a:t>
              </a:r>
            </a:p>
            <a:p>
              <a:pPr marL="0" lvl="1"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Сознательность</a:t>
              </a:r>
              <a:br>
                <a:rPr lang="ru-RU" altLang="ru-RU" sz="1600"/>
              </a:br>
              <a:r>
                <a:rPr lang="ru-RU" altLang="ru-RU" sz="1600"/>
                <a:t>   и активность ребенка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Наглядность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5064" name="Text Box 15"/>
            <p:cNvSpPr txBox="1">
              <a:spLocks noChangeArrowheads="1"/>
            </p:cNvSpPr>
            <p:nvPr/>
          </p:nvSpPr>
          <p:spPr bwMode="auto">
            <a:xfrm>
              <a:off x="3203848" y="2564904"/>
              <a:ext cx="2160240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lvl="1" algn="ctr"/>
              <a:r>
                <a:rPr lang="ru-RU" altLang="ru-RU" sz="2000" b="1"/>
                <a:t>Специальные</a:t>
              </a:r>
            </a:p>
            <a:p>
              <a:pPr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непрерывность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последовательность </a:t>
              </a:r>
              <a:br>
                <a:rPr lang="ru-RU" altLang="ru-RU" sz="1600"/>
              </a:br>
              <a:r>
                <a:rPr lang="ru-RU" altLang="ru-RU" sz="1600"/>
                <a:t>   наращивания </a:t>
              </a:r>
              <a:br>
                <a:rPr lang="ru-RU" altLang="ru-RU" sz="1600"/>
              </a:br>
              <a:r>
                <a:rPr lang="ru-RU" altLang="ru-RU" sz="1600"/>
                <a:t>   тренирующих </a:t>
              </a:r>
              <a:br>
                <a:rPr lang="ru-RU" altLang="ru-RU" sz="1600"/>
              </a:br>
              <a:r>
                <a:rPr lang="ru-RU" altLang="ru-RU" sz="1600"/>
                <a:t>   воздействий</a:t>
              </a:r>
            </a:p>
            <a:p>
              <a:pPr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цикличность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5065" name="Text Box 16"/>
            <p:cNvSpPr txBox="1">
              <a:spLocks noChangeArrowheads="1"/>
            </p:cNvSpPr>
            <p:nvPr/>
          </p:nvSpPr>
          <p:spPr bwMode="auto">
            <a:xfrm>
              <a:off x="5508104" y="2564904"/>
              <a:ext cx="3024336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ru-RU" altLang="ru-RU" sz="2000" b="1"/>
                <a:t>Гигиенические</a:t>
              </a:r>
              <a:endParaRPr lang="ru-RU" altLang="ru-RU" sz="2000" b="1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Сбалансированность нагрузок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Рациональность чередования</a:t>
              </a:r>
              <a:br>
                <a:rPr lang="ru-RU" altLang="ru-RU" sz="1600"/>
              </a:br>
              <a:r>
                <a:rPr lang="ru-RU" altLang="ru-RU" sz="1600"/>
                <a:t>   деятельности и отдыха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Возрастная адекватность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Оздоровительная </a:t>
              </a:r>
              <a:br>
                <a:rPr lang="ru-RU" altLang="ru-RU" sz="1600"/>
              </a:br>
              <a:r>
                <a:rPr lang="ru-RU" altLang="ru-RU" sz="1600"/>
                <a:t>   направленность всего </a:t>
              </a:r>
              <a:br>
                <a:rPr lang="ru-RU" altLang="ru-RU" sz="1600"/>
              </a:br>
              <a:r>
                <a:rPr lang="ru-RU" altLang="ru-RU" sz="1600"/>
                <a:t>   образовательного процесса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Осуществление личностно-</a:t>
              </a:r>
              <a:br>
                <a:rPr lang="ru-RU" altLang="ru-RU" sz="1600"/>
              </a:br>
              <a:r>
                <a:rPr lang="ru-RU" altLang="ru-RU" sz="1600"/>
                <a:t>   ориентированного обучения</a:t>
              </a:r>
              <a:br>
                <a:rPr lang="ru-RU" altLang="ru-RU" sz="1600"/>
              </a:br>
              <a:r>
                <a:rPr lang="ru-RU" altLang="ru-RU" sz="1600"/>
                <a:t>   и воспитания</a:t>
              </a:r>
              <a:endParaRPr lang="ru-RU" altLang="ru-RU" sz="130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A0691-F791-4297-902C-A0B9B8380CD9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 стрелкой 35"/>
          <p:cNvCxnSpPr>
            <a:stCxn id="46085" idx="2"/>
          </p:cNvCxnSpPr>
          <p:nvPr/>
        </p:nvCxnSpPr>
        <p:spPr>
          <a:xfrm>
            <a:off x="329565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46086" idx="2"/>
          </p:cNvCxnSpPr>
          <p:nvPr/>
        </p:nvCxnSpPr>
        <p:spPr>
          <a:xfrm flipH="1">
            <a:off x="457200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" name="Группа 22"/>
          <p:cNvGrpSpPr>
            <a:grpSpLocks/>
          </p:cNvGrpSpPr>
          <p:nvPr/>
        </p:nvGrpSpPr>
        <p:grpSpPr bwMode="auto">
          <a:xfrm>
            <a:off x="0" y="2132856"/>
            <a:ext cx="9144000" cy="4725144"/>
            <a:chOff x="395536" y="1772816"/>
            <a:chExt cx="8352790" cy="3744416"/>
          </a:xfrm>
        </p:grpSpPr>
        <p:sp>
          <p:nvSpPr>
            <p:cNvPr id="46091" name="Text Box 18"/>
            <p:cNvSpPr txBox="1">
              <a:spLocks noChangeArrowheads="1"/>
            </p:cNvSpPr>
            <p:nvPr/>
          </p:nvSpPr>
          <p:spPr bwMode="auto">
            <a:xfrm>
              <a:off x="395536" y="1772816"/>
              <a:ext cx="8352790" cy="3744416"/>
            </a:xfrm>
            <a:prstGeom prst="rect">
              <a:avLst/>
            </a:prstGeom>
            <a:gradFill rotWithShape="1">
              <a:gsLst>
                <a:gs pos="0">
                  <a:srgbClr val="DCEBF5"/>
                </a:gs>
                <a:gs pos="8000">
                  <a:srgbClr val="83A7C3"/>
                </a:gs>
                <a:gs pos="13000">
                  <a:srgbClr val="768FB9"/>
                </a:gs>
                <a:gs pos="21001">
                  <a:srgbClr val="83A7C3"/>
                </a:gs>
                <a:gs pos="52000">
                  <a:srgbClr val="FFFFFF"/>
                </a:gs>
                <a:gs pos="56000">
                  <a:srgbClr val="9C6563"/>
                </a:gs>
                <a:gs pos="58000">
                  <a:srgbClr val="80302D"/>
                </a:gs>
                <a:gs pos="71001">
                  <a:srgbClr val="C0524E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Методы физического развития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6092" name="Text Box 19"/>
            <p:cNvSpPr txBox="1">
              <a:spLocks noChangeArrowheads="1"/>
            </p:cNvSpPr>
            <p:nvPr/>
          </p:nvSpPr>
          <p:spPr bwMode="auto">
            <a:xfrm>
              <a:off x="539522" y="2276872"/>
              <a:ext cx="2808342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 dirty="0"/>
                <a:t>Наглядный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 dirty="0"/>
                <a:t> </a:t>
              </a:r>
              <a:r>
                <a:rPr lang="ru-RU" altLang="ru-RU" sz="1600" b="1" dirty="0"/>
                <a:t>Наглядно-зрительные</a:t>
              </a:r>
              <a:br>
                <a:rPr lang="ru-RU" altLang="ru-RU" sz="1600" b="1" dirty="0"/>
              </a:br>
              <a:r>
                <a:rPr lang="ru-RU" altLang="ru-RU" sz="1600" b="1" dirty="0"/>
                <a:t>   приемы</a:t>
              </a:r>
              <a:r>
                <a:rPr lang="ru-RU" altLang="ru-RU" sz="1600" dirty="0"/>
                <a:t> (показ физических</a:t>
              </a:r>
              <a:br>
                <a:rPr lang="ru-RU" altLang="ru-RU" sz="1600" dirty="0"/>
              </a:br>
              <a:r>
                <a:rPr lang="ru-RU" altLang="ru-RU" sz="1600" dirty="0"/>
                <a:t>   упражнений, использование</a:t>
              </a:r>
              <a:br>
                <a:rPr lang="ru-RU" altLang="ru-RU" sz="1600" dirty="0"/>
              </a:br>
              <a:r>
                <a:rPr lang="ru-RU" altLang="ru-RU" sz="1600" dirty="0"/>
                <a:t>   наглядных пособий,</a:t>
              </a:r>
              <a:br>
                <a:rPr lang="ru-RU" altLang="ru-RU" sz="1600" dirty="0"/>
              </a:br>
              <a:r>
                <a:rPr lang="ru-RU" altLang="ru-RU" sz="1600" dirty="0"/>
                <a:t>   имитация, зрительные </a:t>
              </a:r>
              <a:br>
                <a:rPr lang="ru-RU" altLang="ru-RU" sz="1600" dirty="0"/>
              </a:br>
              <a:r>
                <a:rPr lang="ru-RU" altLang="ru-RU" sz="1600" dirty="0"/>
                <a:t>   ориентиры)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 dirty="0"/>
                <a:t> </a:t>
              </a:r>
              <a:r>
                <a:rPr lang="ru-RU" altLang="ru-RU" sz="1600" b="1" dirty="0"/>
                <a:t>Наглядно-слуховые приемы </a:t>
              </a:r>
              <a:r>
                <a:rPr lang="ru-RU" altLang="ru-RU" sz="1600" dirty="0"/>
                <a:t/>
              </a:r>
              <a:br>
                <a:rPr lang="ru-RU" altLang="ru-RU" sz="1600" dirty="0"/>
              </a:br>
              <a:r>
                <a:rPr lang="ru-RU" altLang="ru-RU" sz="1600" dirty="0"/>
                <a:t>  (музыка, песни)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 dirty="0"/>
                <a:t> </a:t>
              </a:r>
              <a:r>
                <a:rPr lang="ru-RU" altLang="ru-RU" sz="1600" b="1" dirty="0"/>
                <a:t>Тактильно-мышечные</a:t>
              </a:r>
              <a:br>
                <a:rPr lang="ru-RU" altLang="ru-RU" sz="1600" b="1" dirty="0"/>
              </a:br>
              <a:r>
                <a:rPr lang="ru-RU" altLang="ru-RU" sz="1600" b="1" dirty="0"/>
                <a:t>  приемы</a:t>
              </a:r>
              <a:r>
                <a:rPr lang="ru-RU" altLang="ru-RU" sz="1600" dirty="0"/>
                <a:t> (непосредственная</a:t>
              </a:r>
              <a:br>
                <a:rPr lang="ru-RU" altLang="ru-RU" sz="1600" dirty="0"/>
              </a:br>
              <a:r>
                <a:rPr lang="ru-RU" altLang="ru-RU" sz="1600" dirty="0"/>
                <a:t>  помощь воспитателя)</a:t>
              </a:r>
            </a:p>
            <a:p>
              <a:pPr>
                <a:spcAft>
                  <a:spcPts val="1000"/>
                </a:spcAft>
              </a:pPr>
              <a:endParaRPr lang="ru-RU" altLang="ru-RU" sz="1300" dirty="0">
                <a:latin typeface="Times New Roman" pitchFamily="18" charset="0"/>
              </a:endParaRPr>
            </a:p>
            <a:p>
              <a:endParaRPr lang="ru-RU" altLang="ru-RU" dirty="0">
                <a:latin typeface="Arial" pitchFamily="34" charset="0"/>
              </a:endParaRPr>
            </a:p>
          </p:txBody>
        </p:sp>
        <p:sp>
          <p:nvSpPr>
            <p:cNvPr id="46093" name="Text Box 20"/>
            <p:cNvSpPr txBox="1">
              <a:spLocks noChangeArrowheads="1"/>
            </p:cNvSpPr>
            <p:nvPr/>
          </p:nvSpPr>
          <p:spPr bwMode="auto">
            <a:xfrm>
              <a:off x="3491880" y="2276872"/>
              <a:ext cx="2448272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/>
                <a:t>Словесный 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Объяснения, пояснения,</a:t>
              </a:r>
              <a:br>
                <a:rPr lang="ru-RU" altLang="ru-RU" sz="1600"/>
              </a:br>
              <a:r>
                <a:rPr lang="ru-RU" altLang="ru-RU" sz="1600"/>
                <a:t>   указания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Подача команд,</a:t>
              </a:r>
              <a:br>
                <a:rPr lang="ru-RU" altLang="ru-RU" sz="1600"/>
              </a:br>
              <a:r>
                <a:rPr lang="ru-RU" altLang="ru-RU" sz="1600"/>
                <a:t>  распоряжений, сигналов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Вопросы к детям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Образный сюжетный</a:t>
              </a:r>
              <a:br>
                <a:rPr lang="ru-RU" altLang="ru-RU" sz="1600"/>
              </a:br>
              <a:r>
                <a:rPr lang="ru-RU" altLang="ru-RU" sz="1600"/>
                <a:t>   рассказ, беседа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Словесная инструкция</a:t>
              </a:r>
            </a:p>
            <a:p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6094" name="Text Box 21"/>
            <p:cNvSpPr txBox="1">
              <a:spLocks noChangeArrowheads="1"/>
            </p:cNvSpPr>
            <p:nvPr/>
          </p:nvSpPr>
          <p:spPr bwMode="auto">
            <a:xfrm>
              <a:off x="6084168" y="2276872"/>
              <a:ext cx="2520280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/>
                <a:t>Практический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Повторение упражнений </a:t>
              </a:r>
              <a:br>
                <a:rPr lang="ru-RU" altLang="ru-RU" sz="1600"/>
              </a:br>
              <a:r>
                <a:rPr lang="ru-RU" altLang="ru-RU" sz="1600"/>
                <a:t>   без изменения</a:t>
              </a:r>
              <a:br>
                <a:rPr lang="ru-RU" altLang="ru-RU" sz="1600"/>
              </a:br>
              <a:r>
                <a:rPr lang="ru-RU" altLang="ru-RU" sz="1600"/>
                <a:t>   и с изменениями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Проведение упражнений</a:t>
              </a:r>
              <a:br>
                <a:rPr lang="ru-RU" altLang="ru-RU" sz="1600"/>
              </a:br>
              <a:r>
                <a:rPr lang="ru-RU" altLang="ru-RU" sz="1600"/>
                <a:t>   в игровой форме;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Проведение упражнений</a:t>
              </a:r>
              <a:br>
                <a:rPr lang="ru-RU" altLang="ru-RU" sz="1600"/>
              </a:br>
              <a:r>
                <a:rPr lang="ru-RU" altLang="ru-RU" sz="1600"/>
                <a:t>   в соревновательной</a:t>
              </a:r>
              <a:br>
                <a:rPr lang="ru-RU" altLang="ru-RU" sz="1600"/>
              </a:br>
              <a:r>
                <a:rPr lang="ru-RU" altLang="ru-RU" sz="1600"/>
                <a:t>   форме</a:t>
              </a:r>
            </a:p>
            <a:p>
              <a:endParaRPr lang="ru-RU" altLang="ru-RU" sz="1600">
                <a:latin typeface="Arial" pitchFamily="34" charset="0"/>
              </a:endParaRPr>
            </a:p>
          </p:txBody>
        </p:sp>
      </p:grpSp>
      <p:sp>
        <p:nvSpPr>
          <p:cNvPr id="46085" name="Text Box 8"/>
          <p:cNvSpPr txBox="1">
            <a:spLocks noChangeArrowheads="1"/>
          </p:cNvSpPr>
          <p:nvPr/>
        </p:nvSpPr>
        <p:spPr bwMode="auto">
          <a:xfrm>
            <a:off x="2738438" y="404813"/>
            <a:ext cx="1112837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ЦЕЛЬ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6086" name="Text Box 9"/>
          <p:cNvSpPr txBox="1">
            <a:spLocks noChangeArrowheads="1"/>
          </p:cNvSpPr>
          <p:nvPr/>
        </p:nvSpPr>
        <p:spPr bwMode="auto">
          <a:xfrm>
            <a:off x="5292725" y="404813"/>
            <a:ext cx="1112838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ЗАДАЧИ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6087" name="Text Box 8"/>
          <p:cNvSpPr txBox="1">
            <a:spLocks noChangeArrowheads="1"/>
          </p:cNvSpPr>
          <p:nvPr/>
        </p:nvSpPr>
        <p:spPr bwMode="auto">
          <a:xfrm>
            <a:off x="3848100" y="1196975"/>
            <a:ext cx="1447800" cy="36036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Принципы</a:t>
            </a:r>
          </a:p>
        </p:txBody>
      </p:sp>
      <p:cxnSp>
        <p:nvCxnSpPr>
          <p:cNvPr id="34" name="Прямая со стрелкой 33"/>
          <p:cNvCxnSpPr>
            <a:stCxn id="46085" idx="3"/>
            <a:endCxn id="46086" idx="1"/>
          </p:cNvCxnSpPr>
          <p:nvPr/>
        </p:nvCxnSpPr>
        <p:spPr>
          <a:xfrm>
            <a:off x="3851275" y="584200"/>
            <a:ext cx="144145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089" name="AutoShape 5"/>
          <p:cNvSpPr>
            <a:spLocks noChangeArrowheads="1"/>
          </p:cNvSpPr>
          <p:nvPr/>
        </p:nvSpPr>
        <p:spPr bwMode="auto">
          <a:xfrm>
            <a:off x="4395788" y="1628775"/>
            <a:ext cx="352425" cy="576263"/>
          </a:xfrm>
          <a:prstGeom prst="downArrow">
            <a:avLst>
              <a:gd name="adj1" fmla="val 39102"/>
              <a:gd name="adj2" fmla="val 55685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767AE-D020-4288-840F-28CFD0C0767B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8"/>
          <p:cNvSpPr txBox="1">
            <a:spLocks noChangeArrowheads="1"/>
          </p:cNvSpPr>
          <p:nvPr/>
        </p:nvSpPr>
        <p:spPr bwMode="auto">
          <a:xfrm>
            <a:off x="3856038" y="1773238"/>
            <a:ext cx="1431925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Методы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565400"/>
            <a:ext cx="2771775" cy="4292600"/>
            <a:chOff x="323" y="4444"/>
            <a:chExt cx="5439" cy="5559"/>
          </a:xfrm>
        </p:grpSpPr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323" y="4444"/>
              <a:ext cx="5439" cy="5559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</a:rPr>
                <a:t>Средства физического развития</a:t>
              </a:r>
            </a:p>
            <a:p>
              <a:pPr>
                <a:defRPr/>
              </a:pPr>
              <a:endParaRPr lang="ru-RU" dirty="0">
                <a:latin typeface="Arial" pitchFamily="34" charset="0"/>
              </a:endParaRPr>
            </a:p>
          </p:txBody>
        </p:sp>
        <p:sp>
          <p:nvSpPr>
            <p:cNvPr id="47137" name="Text Box 4" descr="Пергамент"/>
            <p:cNvSpPr txBox="1">
              <a:spLocks noChangeArrowheads="1"/>
            </p:cNvSpPr>
            <p:nvPr/>
          </p:nvSpPr>
          <p:spPr bwMode="auto">
            <a:xfrm>
              <a:off x="643" y="5805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/>
                <a:t>Двигательная активность, занятия физкультурой</a:t>
              </a:r>
              <a:endParaRPr lang="ru-RU" altLang="ru-RU" sz="1600" b="1">
                <a:latin typeface="Arial" pitchFamily="34" charset="0"/>
              </a:endParaRPr>
            </a:p>
          </p:txBody>
        </p:sp>
        <p:sp>
          <p:nvSpPr>
            <p:cNvPr id="47138" name="Text Box 5" descr="Пергамент"/>
            <p:cNvSpPr txBox="1">
              <a:spLocks noChangeArrowheads="1"/>
            </p:cNvSpPr>
            <p:nvPr/>
          </p:nvSpPr>
          <p:spPr bwMode="auto">
            <a:xfrm>
              <a:off x="643" y="7166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/>
                <a:t>Эколого-природные факторы (солнце, воздух, вода)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7139" name="Text Box 6" descr="Пергамент"/>
            <p:cNvSpPr txBox="1">
              <a:spLocks noChangeArrowheads="1"/>
            </p:cNvSpPr>
            <p:nvPr/>
          </p:nvSpPr>
          <p:spPr bwMode="auto">
            <a:xfrm>
              <a:off x="643" y="8528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 dirty="0"/>
                <a:t>Психогигиенические факторы (гигиена сна, питания, занятий)</a:t>
              </a:r>
              <a:endParaRPr lang="ru-RU" altLang="ru-RU" sz="1600" dirty="0">
                <a:latin typeface="Arial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987824" y="2565400"/>
            <a:ext cx="6156176" cy="4175968"/>
            <a:chOff x="7821" y="3423"/>
            <a:chExt cx="8712" cy="5560"/>
          </a:xfrm>
        </p:grpSpPr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7821" y="3423"/>
              <a:ext cx="8712" cy="5560"/>
            </a:xfrm>
            <a:prstGeom prst="rect">
              <a:avLst/>
            </a:prstGeom>
            <a:gradFill rotWithShape="0">
              <a:gsLst>
                <a:gs pos="0">
                  <a:srgbClr val="C2D69B"/>
                </a:gs>
                <a:gs pos="50000">
                  <a:srgbClr val="EAF1DD"/>
                </a:gs>
                <a:gs pos="100000">
                  <a:srgbClr val="C2D69B"/>
                </a:gs>
              </a:gsLst>
              <a:lin ang="189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4E6128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</a:rPr>
                <a:t>Формы физического развития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7933" y="4104"/>
              <a:ext cx="8488" cy="4765"/>
              <a:chOff x="7883" y="5142"/>
              <a:chExt cx="8488" cy="4765"/>
            </a:xfrm>
          </p:grpSpPr>
          <p:sp>
            <p:nvSpPr>
              <p:cNvPr id="47121" name="Text Box 10"/>
              <p:cNvSpPr txBox="1">
                <a:spLocks noChangeArrowheads="1"/>
              </p:cNvSpPr>
              <p:nvPr/>
            </p:nvSpPr>
            <p:spPr bwMode="auto">
              <a:xfrm>
                <a:off x="7882" y="9448"/>
                <a:ext cx="8490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 dirty="0"/>
                  <a:t>Самостоятельная двигательно-игровая деятельность детей</a:t>
                </a:r>
                <a:endParaRPr lang="ru-RU" sz="1600" dirty="0">
                  <a:latin typeface="Arial" pitchFamily="34" charset="0"/>
                </a:endParaRPr>
              </a:p>
            </p:txBody>
          </p:sp>
          <p:sp>
            <p:nvSpPr>
              <p:cNvPr id="47122" name="Text Box 11"/>
              <p:cNvSpPr txBox="1">
                <a:spLocks noChangeArrowheads="1"/>
              </p:cNvSpPr>
              <p:nvPr/>
            </p:nvSpPr>
            <p:spPr bwMode="auto">
              <a:xfrm>
                <a:off x="7882" y="5142"/>
                <a:ext cx="4134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Физкультурные занятия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3" name="Text Box 12"/>
              <p:cNvSpPr txBox="1">
                <a:spLocks noChangeArrowheads="1"/>
              </p:cNvSpPr>
              <p:nvPr/>
            </p:nvSpPr>
            <p:spPr bwMode="auto">
              <a:xfrm>
                <a:off x="7882" y="6275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Подвижные игры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4" name="Text Box 13"/>
              <p:cNvSpPr txBox="1">
                <a:spLocks noChangeArrowheads="1"/>
              </p:cNvSpPr>
              <p:nvPr/>
            </p:nvSpPr>
            <p:spPr bwMode="auto">
              <a:xfrm>
                <a:off x="12351" y="5707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Утренняя гимнастика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5" name="Text Box 14"/>
              <p:cNvSpPr txBox="1">
                <a:spLocks noChangeArrowheads="1"/>
              </p:cNvSpPr>
              <p:nvPr/>
            </p:nvSpPr>
            <p:spPr bwMode="auto">
              <a:xfrm>
                <a:off x="7882" y="7411"/>
                <a:ext cx="1788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ЛФК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6" name="Text Box 15"/>
              <p:cNvSpPr txBox="1">
                <a:spLocks noChangeArrowheads="1"/>
              </p:cNvSpPr>
              <p:nvPr/>
            </p:nvSpPr>
            <p:spPr bwMode="auto">
              <a:xfrm>
                <a:off x="12016" y="6275"/>
                <a:ext cx="4245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Корригирующая гимнастика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7" name="Text Box 16"/>
              <p:cNvSpPr txBox="1">
                <a:spLocks noChangeArrowheads="1"/>
              </p:cNvSpPr>
              <p:nvPr/>
            </p:nvSpPr>
            <p:spPr bwMode="auto">
              <a:xfrm>
                <a:off x="14474" y="8317"/>
                <a:ext cx="1743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Ритмика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8" name="Text Box 17"/>
              <p:cNvSpPr txBox="1">
                <a:spLocks noChangeArrowheads="1"/>
              </p:cNvSpPr>
              <p:nvPr/>
            </p:nvSpPr>
            <p:spPr bwMode="auto">
              <a:xfrm>
                <a:off x="7882" y="8017"/>
                <a:ext cx="6331" cy="7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Спортивные игры, развлечения, праздники и  соревнования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9" name="Text Box 18"/>
              <p:cNvSpPr txBox="1">
                <a:spLocks noChangeArrowheads="1"/>
              </p:cNvSpPr>
              <p:nvPr/>
            </p:nvSpPr>
            <p:spPr bwMode="auto">
              <a:xfrm>
                <a:off x="11792" y="8880"/>
                <a:ext cx="4469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Музыкальные  занятия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0" name="Text Box 19"/>
              <p:cNvSpPr txBox="1">
                <a:spLocks noChangeArrowheads="1"/>
              </p:cNvSpPr>
              <p:nvPr/>
            </p:nvSpPr>
            <p:spPr bwMode="auto">
              <a:xfrm>
                <a:off x="9894" y="7411"/>
                <a:ext cx="6383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Физкультурные упражнения на прогулке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1" name="Text Box 20"/>
              <p:cNvSpPr txBox="1">
                <a:spLocks noChangeArrowheads="1"/>
              </p:cNvSpPr>
              <p:nvPr/>
            </p:nvSpPr>
            <p:spPr bwMode="auto">
              <a:xfrm>
                <a:off x="7882" y="6841"/>
                <a:ext cx="3575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Физкультминутки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2" name="Text Box 21"/>
              <p:cNvSpPr txBox="1">
                <a:spLocks noChangeArrowheads="1"/>
              </p:cNvSpPr>
              <p:nvPr/>
            </p:nvSpPr>
            <p:spPr bwMode="auto">
              <a:xfrm>
                <a:off x="7882" y="5707"/>
                <a:ext cx="4134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Закаливающие  процедуры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3" name="Text Box 22"/>
              <p:cNvSpPr txBox="1">
                <a:spLocks noChangeArrowheads="1"/>
              </p:cNvSpPr>
              <p:nvPr/>
            </p:nvSpPr>
            <p:spPr bwMode="auto">
              <a:xfrm>
                <a:off x="11679" y="6841"/>
                <a:ext cx="4587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Гимнастика пробуждения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4" name="Text Box 23"/>
              <p:cNvSpPr txBox="1">
                <a:spLocks noChangeArrowheads="1"/>
              </p:cNvSpPr>
              <p:nvPr/>
            </p:nvSpPr>
            <p:spPr bwMode="auto">
              <a:xfrm>
                <a:off x="7882" y="8880"/>
                <a:ext cx="3575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Кружки, секции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5" name="Text Box 24"/>
              <p:cNvSpPr txBox="1">
                <a:spLocks noChangeArrowheads="1"/>
              </p:cNvSpPr>
              <p:nvPr/>
            </p:nvSpPr>
            <p:spPr bwMode="auto">
              <a:xfrm>
                <a:off x="12351" y="5142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Занятия по плаванию</a:t>
                </a:r>
                <a:endParaRPr lang="ru-RU" sz="1600">
                  <a:latin typeface="Arial" pitchFamily="34" charset="0"/>
                </a:endParaRPr>
              </a:p>
            </p:txBody>
          </p:sp>
        </p:grpSp>
      </p:grpSp>
      <p:cxnSp>
        <p:nvCxnSpPr>
          <p:cNvPr id="28" name="Прямая со стрелкой 27"/>
          <p:cNvCxnSpPr>
            <a:stCxn id="47111" idx="2"/>
          </p:cNvCxnSpPr>
          <p:nvPr/>
        </p:nvCxnSpPr>
        <p:spPr>
          <a:xfrm>
            <a:off x="329565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7112" idx="2"/>
          </p:cNvCxnSpPr>
          <p:nvPr/>
        </p:nvCxnSpPr>
        <p:spPr>
          <a:xfrm flipH="1">
            <a:off x="4572000" y="765175"/>
            <a:ext cx="151249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2738438" y="404813"/>
            <a:ext cx="1112837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ЦЕЛЬ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5292724" y="404813"/>
            <a:ext cx="1583531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 dirty="0"/>
              <a:t>ЗАДАЧИ</a:t>
            </a:r>
            <a:endParaRPr lang="ru-RU" altLang="ru-RU" sz="2000" dirty="0">
              <a:latin typeface="Arial" pitchFamily="34" charset="0"/>
            </a:endParaRP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3851274" y="1196975"/>
            <a:ext cx="1728837" cy="36036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 dirty="0"/>
              <a:t>Принципы</a:t>
            </a:r>
          </a:p>
        </p:txBody>
      </p:sp>
      <p:cxnSp>
        <p:nvCxnSpPr>
          <p:cNvPr id="33" name="Прямая со стрелкой 32"/>
          <p:cNvCxnSpPr>
            <a:stCxn id="47111" idx="3"/>
            <a:endCxn id="47112" idx="1"/>
          </p:cNvCxnSpPr>
          <p:nvPr/>
        </p:nvCxnSpPr>
        <p:spPr>
          <a:xfrm>
            <a:off x="3851275" y="584994"/>
            <a:ext cx="144144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47106" idx="0"/>
          </p:cNvCxnSpPr>
          <p:nvPr/>
        </p:nvCxnSpPr>
        <p:spPr>
          <a:xfrm>
            <a:off x="4572000" y="1484784"/>
            <a:ext cx="1" cy="288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Стрелка углом 37"/>
          <p:cNvSpPr/>
          <p:nvPr/>
        </p:nvSpPr>
        <p:spPr>
          <a:xfrm rot="5400000">
            <a:off x="5831681" y="1448595"/>
            <a:ext cx="504825" cy="1439862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Стрелка углом 38"/>
          <p:cNvSpPr/>
          <p:nvPr/>
        </p:nvSpPr>
        <p:spPr>
          <a:xfrm rot="5400000" flipV="1">
            <a:off x="2843213" y="1484313"/>
            <a:ext cx="504825" cy="1368425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400570-35B2-4D54-85C5-7024539C47AB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67600" cy="1143000"/>
          </a:xfrm>
        </p:spPr>
        <p:txBody>
          <a:bodyPr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Здоровьесберегающие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технологии</a:t>
            </a: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1" name="Text Box 7"/>
          <p:cNvSpPr txBox="1">
            <a:spLocks noChangeArrowheads="1"/>
          </p:cNvSpPr>
          <p:nvPr/>
        </p:nvSpPr>
        <p:spPr bwMode="auto">
          <a:xfrm>
            <a:off x="0" y="1017588"/>
            <a:ext cx="9144000" cy="1619250"/>
          </a:xfrm>
          <a:prstGeom prst="rect">
            <a:avLst/>
          </a:prstGeom>
          <a:gradFill rotWithShape="1">
            <a:gsLst>
              <a:gs pos="0">
                <a:srgbClr val="D99694"/>
              </a:gs>
              <a:gs pos="100000">
                <a:srgbClr val="F2DCDB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9250" dir="2132261" algn="ctr" rotWithShape="0">
              <a:srgbClr val="80808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b="1">
                <a:solidFill>
                  <a:srgbClr val="000000"/>
                </a:solidFill>
              </a:rPr>
              <a:t>Технология</a:t>
            </a:r>
            <a:r>
              <a:rPr lang="ru-RU">
                <a:solidFill>
                  <a:srgbClr val="000000"/>
                </a:solidFill>
              </a:rPr>
              <a:t> – </a:t>
            </a:r>
            <a:r>
              <a:rPr lang="ru-RU" sz="1700">
                <a:solidFill>
                  <a:srgbClr val="000000"/>
                </a:solidFill>
              </a:rPr>
              <a:t>научное прогнозирование и точное воспроизведение педагогических действий, которые обеспечивают достижение запланированных результатов</a:t>
            </a:r>
            <a:endParaRPr lang="ru-RU" sz="1700">
              <a:latin typeface="Arial" pitchFamily="34" charset="0"/>
            </a:endParaRPr>
          </a:p>
        </p:txBody>
      </p:sp>
      <p:sp>
        <p:nvSpPr>
          <p:cNvPr id="48132" name="Text Box 8"/>
          <p:cNvSpPr txBox="1">
            <a:spLocks noChangeArrowheads="1"/>
          </p:cNvSpPr>
          <p:nvPr/>
        </p:nvSpPr>
        <p:spPr bwMode="auto">
          <a:xfrm>
            <a:off x="0" y="1628775"/>
            <a:ext cx="9144000" cy="8636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6D9F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b="1" dirty="0" err="1">
                <a:solidFill>
                  <a:srgbClr val="000000"/>
                </a:solidFill>
              </a:rPr>
              <a:t>Здоровьесберегающие</a:t>
            </a:r>
            <a:r>
              <a:rPr lang="ru-RU" b="1" dirty="0">
                <a:solidFill>
                  <a:srgbClr val="000000"/>
                </a:solidFill>
              </a:rPr>
              <a:t> технологии  – </a:t>
            </a:r>
            <a:r>
              <a:rPr lang="ru-RU" sz="1700" dirty="0">
                <a:solidFill>
                  <a:srgbClr val="000000"/>
                </a:solidFill>
              </a:rPr>
              <a:t>это технологии, направленные</a:t>
            </a:r>
            <a:br>
              <a:rPr lang="ru-RU" sz="1700" dirty="0">
                <a:solidFill>
                  <a:srgbClr val="000000"/>
                </a:solidFill>
              </a:rPr>
            </a:br>
            <a:r>
              <a:rPr lang="ru-RU" sz="1700" dirty="0">
                <a:solidFill>
                  <a:srgbClr val="000000"/>
                </a:solidFill>
              </a:rPr>
              <a:t>на сохранение здоровья и активное формирование здорового образа жизни</a:t>
            </a:r>
            <a:br>
              <a:rPr lang="ru-RU" sz="1700" dirty="0">
                <a:solidFill>
                  <a:srgbClr val="000000"/>
                </a:solidFill>
              </a:rPr>
            </a:br>
            <a:r>
              <a:rPr lang="ru-RU" sz="1700" dirty="0">
                <a:solidFill>
                  <a:srgbClr val="000000"/>
                </a:solidFill>
              </a:rPr>
              <a:t>и здоровья воспитанников</a:t>
            </a:r>
            <a:endParaRPr lang="ru-RU" sz="1700" dirty="0">
              <a:latin typeface="Arial" pitchFamily="34" charset="0"/>
            </a:endParaRPr>
          </a:p>
        </p:txBody>
      </p:sp>
      <p:grpSp>
        <p:nvGrpSpPr>
          <p:cNvPr id="3" name="Группа 12"/>
          <p:cNvGrpSpPr>
            <a:grpSpLocks/>
          </p:cNvGrpSpPr>
          <p:nvPr/>
        </p:nvGrpSpPr>
        <p:grpSpPr bwMode="auto">
          <a:xfrm>
            <a:off x="323850" y="1989138"/>
            <a:ext cx="8496300" cy="1368425"/>
            <a:chOff x="323528" y="1988840"/>
            <a:chExt cx="8496944" cy="136815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4356084" y="3356992"/>
              <a:ext cx="431833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Двойные круглые скобки 8"/>
            <p:cNvSpPr/>
            <p:nvPr/>
          </p:nvSpPr>
          <p:spPr>
            <a:xfrm>
              <a:off x="323528" y="1988840"/>
              <a:ext cx="8496944" cy="1368152"/>
            </a:xfrm>
            <a:prstGeom prst="bracketPair">
              <a:avLst>
                <a:gd name="adj" fmla="val 30405"/>
              </a:avLst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" name="Группа 9"/>
          <p:cNvGrpSpPr>
            <a:grpSpLocks/>
          </p:cNvGrpSpPr>
          <p:nvPr/>
        </p:nvGrpSpPr>
        <p:grpSpPr bwMode="auto">
          <a:xfrm>
            <a:off x="0" y="2852738"/>
            <a:ext cx="9144000" cy="4005262"/>
            <a:chOff x="379" y="2852936"/>
            <a:chExt cx="8567645" cy="4005599"/>
          </a:xfrm>
        </p:grpSpPr>
        <p:sp>
          <p:nvSpPr>
            <p:cNvPr id="48136" name="Text Box 9"/>
            <p:cNvSpPr txBox="1">
              <a:spLocks noChangeArrowheads="1"/>
            </p:cNvSpPr>
            <p:nvPr/>
          </p:nvSpPr>
          <p:spPr bwMode="auto">
            <a:xfrm>
              <a:off x="379" y="2852936"/>
              <a:ext cx="4391182" cy="400559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7E4BD"/>
                </a:gs>
              </a:gsLst>
              <a:lin ang="5400000" scaled="1"/>
            </a:gradFill>
            <a:ln w="12700">
              <a:solidFill>
                <a:srgbClr val="C3D69B"/>
              </a:solidFill>
              <a:miter lim="800000"/>
              <a:headEnd/>
              <a:tailEnd/>
            </a:ln>
            <a:effectLst>
              <a:prstShdw prst="shdw13" dist="53882" dir="13500000">
                <a:srgbClr val="4F6228">
                  <a:alpha val="50000"/>
                </a:srgbClr>
              </a:prstShdw>
            </a:effectLst>
          </p:spPr>
          <p:txBody>
            <a:bodyPr/>
            <a:lstStyle/>
            <a:p>
              <a:pPr algn="ctr"/>
              <a:r>
                <a:rPr lang="ru-RU" altLang="ru-RU" b="1" dirty="0">
                  <a:solidFill>
                    <a:srgbClr val="C00000"/>
                  </a:solidFill>
                </a:rPr>
                <a:t>Медико-профилактические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организация мониторинга здоровья</a:t>
              </a:r>
              <a:br>
                <a:rPr lang="ru-RU" altLang="ru-RU" sz="1600" dirty="0"/>
              </a:br>
              <a:r>
                <a:rPr lang="ru-RU" altLang="ru-RU" sz="1600" dirty="0"/>
                <a:t>    дошкольников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организация и контроль питания детей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физического развития дошкольников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закаливание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организация профилактических </a:t>
              </a:r>
              <a:br>
                <a:rPr lang="ru-RU" altLang="ru-RU" sz="1600" dirty="0"/>
              </a:br>
              <a:r>
                <a:rPr lang="ru-RU" altLang="ru-RU" sz="1600" dirty="0"/>
                <a:t>   мероприятий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организация обеспечения требований</a:t>
              </a:r>
              <a:br>
                <a:rPr lang="ru-RU" altLang="ru-RU" sz="1600" dirty="0"/>
              </a:br>
              <a:r>
                <a:rPr lang="ru-RU" altLang="ru-RU" sz="1600" dirty="0"/>
                <a:t>   </a:t>
              </a:r>
              <a:r>
                <a:rPr lang="ru-RU" altLang="ru-RU" sz="1600" dirty="0" err="1"/>
                <a:t>СанПиНов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организация </a:t>
              </a:r>
              <a:r>
                <a:rPr lang="ru-RU" altLang="ru-RU" sz="1600" dirty="0" err="1"/>
                <a:t>здоровьесберегающей</a:t>
              </a:r>
              <a:r>
                <a:rPr lang="ru-RU" altLang="ru-RU" sz="1600" dirty="0"/>
                <a:t> </a:t>
              </a:r>
              <a:br>
                <a:rPr lang="ru-RU" altLang="ru-RU" sz="1600" dirty="0"/>
              </a:br>
              <a:r>
                <a:rPr lang="ru-RU" altLang="ru-RU" sz="1600" dirty="0"/>
                <a:t>    среды</a:t>
              </a:r>
              <a:endParaRPr lang="ru-RU" altLang="ru-RU" sz="1600" dirty="0">
                <a:latin typeface="Arial" pitchFamily="34" charset="0"/>
              </a:endParaRPr>
            </a:p>
          </p:txBody>
        </p:sp>
        <p:sp>
          <p:nvSpPr>
            <p:cNvPr id="48137" name="Text Box 10"/>
            <p:cNvSpPr txBox="1">
              <a:spLocks noChangeArrowheads="1"/>
            </p:cNvSpPr>
            <p:nvPr/>
          </p:nvSpPr>
          <p:spPr bwMode="auto">
            <a:xfrm>
              <a:off x="4788024" y="2852936"/>
              <a:ext cx="3780000" cy="400559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CD5B5"/>
                </a:gs>
              </a:gsLst>
              <a:lin ang="5400000" scaled="1"/>
            </a:gradFill>
            <a:ln w="12700">
              <a:solidFill>
                <a:srgbClr val="FAC090"/>
              </a:solidFill>
              <a:miter lim="800000"/>
              <a:headEnd/>
              <a:tailEnd/>
            </a:ln>
            <a:effectLst>
              <a:prstShdw prst="shdw13" dist="53882" dir="13500000">
                <a:srgbClr val="984807">
                  <a:alpha val="50000"/>
                </a:srgbClr>
              </a:prstShdw>
            </a:effectLst>
          </p:spPr>
          <p:txBody>
            <a:bodyPr/>
            <a:lstStyle/>
            <a:p>
              <a:pPr algn="ctr"/>
              <a:r>
                <a:rPr lang="ru-RU" altLang="ru-RU" b="1" dirty="0">
                  <a:solidFill>
                    <a:srgbClr val="C00000"/>
                  </a:solidFill>
                </a:rPr>
                <a:t>Физкультурно-оздоровительные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развитие физических качеств, </a:t>
              </a:r>
              <a:br>
                <a:rPr lang="ru-RU" altLang="ru-RU" sz="1600" dirty="0"/>
              </a:br>
              <a:r>
                <a:rPr lang="ru-RU" altLang="ru-RU" sz="1600" dirty="0"/>
                <a:t>    двигательной активности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становление физической культуры</a:t>
              </a:r>
              <a:br>
                <a:rPr lang="ru-RU" altLang="ru-RU" sz="1600" dirty="0"/>
              </a:br>
              <a:r>
                <a:rPr lang="ru-RU" altLang="ru-RU" sz="1600" dirty="0"/>
                <a:t>    детей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дыхательная гимнастика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массаж и </a:t>
              </a:r>
              <a:r>
                <a:rPr lang="ru-RU" altLang="ru-RU" sz="1600" dirty="0" err="1"/>
                <a:t>самомассаж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профилактика плоскостопия</a:t>
              </a:r>
              <a:br>
                <a:rPr lang="ru-RU" altLang="ru-RU" sz="1600" dirty="0"/>
              </a:br>
              <a:r>
                <a:rPr lang="ru-RU" altLang="ru-RU" sz="1600" dirty="0"/>
                <a:t>    и формирования правильной осанки</a:t>
              </a:r>
              <a:endParaRPr lang="ru-RU" altLang="ru-RU" sz="16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 dirty="0"/>
                <a:t>воспитание привычки к повседневной</a:t>
              </a:r>
              <a:br>
                <a:rPr lang="ru-RU" altLang="ru-RU" sz="1600" dirty="0"/>
              </a:br>
              <a:r>
                <a:rPr lang="ru-RU" altLang="ru-RU" sz="1600" dirty="0"/>
                <a:t>   физической активности и заботе</a:t>
              </a:r>
              <a:br>
                <a:rPr lang="ru-RU" altLang="ru-RU" sz="1600" dirty="0"/>
              </a:br>
              <a:r>
                <a:rPr lang="ru-RU" altLang="ru-RU" sz="1600" dirty="0"/>
                <a:t>   о здоровье</a:t>
              </a:r>
              <a:endParaRPr lang="ru-RU" altLang="ru-RU" sz="1600" dirty="0">
                <a:latin typeface="Arial" pitchFamily="34" charset="0"/>
              </a:endParaRPr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0E570-40DB-4225-8674-5BFFB27207E0}" type="slidenum">
              <a:rPr lang="ru-RU" smtClean="0"/>
              <a:pPr>
                <a:defRPr/>
              </a:pPr>
              <a:t>43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179513" y="332657"/>
            <a:ext cx="3960688" cy="720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7E4BD"/>
              </a:gs>
            </a:gsLst>
            <a:lin ang="5400000" scaled="1"/>
          </a:gradFill>
          <a:ln w="12700">
            <a:solidFill>
              <a:srgbClr val="C3D69B"/>
            </a:solidFill>
            <a:miter lim="800000"/>
            <a:headEnd/>
            <a:tailEnd/>
          </a:ln>
          <a:effectLst>
            <a:prstShdw prst="shdw13" dist="53882" dir="13500000">
              <a:srgbClr val="4F6228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 dirty="0">
                <a:solidFill>
                  <a:srgbClr val="C00000"/>
                </a:solidFill>
              </a:rPr>
              <a:t>Медико-профилактические </a:t>
            </a:r>
            <a:r>
              <a:rPr lang="ru-RU" altLang="ru-RU" dirty="0" err="1"/>
              <a:t>здоровьесберегающие</a:t>
            </a:r>
            <a:r>
              <a:rPr lang="ru-RU" altLang="ru-RU" dirty="0"/>
              <a:t> технологии </a:t>
            </a:r>
          </a:p>
        </p:txBody>
      </p:sp>
      <p:sp>
        <p:nvSpPr>
          <p:cNvPr id="49155" name="Text Box 10"/>
          <p:cNvSpPr txBox="1">
            <a:spLocks noChangeArrowheads="1"/>
          </p:cNvSpPr>
          <p:nvPr/>
        </p:nvSpPr>
        <p:spPr bwMode="auto">
          <a:xfrm>
            <a:off x="5003800" y="260649"/>
            <a:ext cx="3960688" cy="7920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CD5B5"/>
              </a:gs>
            </a:gsLst>
            <a:lin ang="5400000" scaled="1"/>
          </a:gradFill>
          <a:ln w="12700">
            <a:solidFill>
              <a:srgbClr val="FAC090"/>
            </a:solidFill>
            <a:miter lim="800000"/>
            <a:headEnd/>
            <a:tailEnd/>
          </a:ln>
          <a:effectLst>
            <a:prstShdw prst="shdw13" dist="53882" dir="13500000">
              <a:srgbClr val="984807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 dirty="0">
                <a:solidFill>
                  <a:srgbClr val="C00000"/>
                </a:solidFill>
              </a:rPr>
              <a:t>Физкультурно-оздоровительные </a:t>
            </a:r>
            <a:r>
              <a:rPr lang="ru-RU" altLang="ru-RU" dirty="0" err="1"/>
              <a:t>здоровьесберегающие</a:t>
            </a:r>
            <a:r>
              <a:rPr lang="ru-RU" altLang="ru-RU" dirty="0"/>
              <a:t> технологии 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4355976" y="1124744"/>
            <a:ext cx="431800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flipV="1">
            <a:off x="4139952" y="476672"/>
            <a:ext cx="792163" cy="576263"/>
          </a:xfrm>
          <a:custGeom>
            <a:avLst/>
            <a:gdLst>
              <a:gd name="T0" fmla="*/ 510 w 21600"/>
              <a:gd name="T1" fmla="*/ 0 h 21600"/>
              <a:gd name="T2" fmla="*/ 0 w 21600"/>
              <a:gd name="T3" fmla="*/ 546 h 21600"/>
              <a:gd name="T4" fmla="*/ 510 w 21600"/>
              <a:gd name="T5" fmla="*/ 656 h 21600"/>
              <a:gd name="T6" fmla="*/ 1020 w 21600"/>
              <a:gd name="T7" fmla="*/ 5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39 h 21600"/>
              <a:gd name="T14" fmla="*/ 19440 w 21600"/>
              <a:gd name="T15" fmla="*/ 1852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0" y="1628800"/>
            <a:ext cx="9144000" cy="2232248"/>
            <a:chOff x="546" y="8535"/>
            <a:chExt cx="13609" cy="2720"/>
          </a:xfrm>
        </p:grpSpPr>
        <p:sp>
          <p:nvSpPr>
            <p:cNvPr id="49170" name="Text Box 12"/>
            <p:cNvSpPr txBox="1">
              <a:spLocks noChangeArrowheads="1"/>
            </p:cNvSpPr>
            <p:nvPr/>
          </p:nvSpPr>
          <p:spPr bwMode="auto">
            <a:xfrm>
              <a:off x="546" y="8535"/>
              <a:ext cx="13609" cy="27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6B9B8"/>
                </a:gs>
              </a:gsLst>
              <a:lin ang="5400000" scaled="1"/>
            </a:gradFill>
            <a:ln w="12700">
              <a:solidFill>
                <a:srgbClr val="D99694"/>
              </a:solidFill>
              <a:miter lim="800000"/>
              <a:headEnd/>
              <a:tailEnd/>
            </a:ln>
            <a:effectLst>
              <a:outerShdw dist="81320" dir="18519588" algn="ctr" rotWithShape="0">
                <a:srgbClr val="953735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rgbClr val="C00000"/>
                  </a:solidFill>
                </a:rPr>
                <a:t>Психологическая безопасность</a:t>
              </a:r>
              <a:endParaRPr lang="ru-RU" sz="2000" b="1" dirty="0">
                <a:solidFill>
                  <a:srgbClr val="C00000"/>
                </a:solidFill>
                <a:latin typeface="Times New Roman" pitchFamily="18" charset="0"/>
              </a:endParaRPr>
            </a:p>
            <a:p>
              <a:pPr>
                <a:defRPr/>
              </a:pPr>
              <a:endParaRPr lang="ru-RU" dirty="0">
                <a:latin typeface="Arial" pitchFamily="34" charset="0"/>
              </a:endParaRP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681" y="9102"/>
              <a:ext cx="13360" cy="1927"/>
              <a:chOff x="681" y="9102"/>
              <a:chExt cx="13360" cy="1927"/>
            </a:xfrm>
          </p:grpSpPr>
          <p:sp>
            <p:nvSpPr>
              <p:cNvPr id="49172" name="Text Box 14"/>
              <p:cNvSpPr txBox="1">
                <a:spLocks noChangeArrowheads="1"/>
              </p:cNvSpPr>
              <p:nvPr/>
            </p:nvSpPr>
            <p:spPr bwMode="auto">
              <a:xfrm>
                <a:off x="681" y="9102"/>
                <a:ext cx="1907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9CDE5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54061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Комфорт-ная органи-зация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режимных моментов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3" name="Text Box 15"/>
              <p:cNvSpPr txBox="1">
                <a:spLocks noChangeArrowheads="1"/>
              </p:cNvSpPr>
              <p:nvPr/>
            </p:nvSpPr>
            <p:spPr bwMode="auto">
              <a:xfrm>
                <a:off x="2701" y="9102"/>
                <a:ext cx="1815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Оптималь-ный  двига-тельный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режим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4" name="Text Box 16"/>
              <p:cNvSpPr txBox="1">
                <a:spLocks noChangeArrowheads="1"/>
              </p:cNvSpPr>
              <p:nvPr/>
            </p:nvSpPr>
            <p:spPr bwMode="auto">
              <a:xfrm>
                <a:off x="4628" y="9102"/>
                <a:ext cx="2722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Правильное распределение интеллектуаль-ных и физических нагрузок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5" name="Text Box 17"/>
              <p:cNvSpPr txBox="1">
                <a:spLocks noChangeArrowheads="1"/>
              </p:cNvSpPr>
              <p:nvPr/>
            </p:nvSpPr>
            <p:spPr bwMode="auto">
              <a:xfrm>
                <a:off x="7463" y="9117"/>
                <a:ext cx="2267" cy="191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Доброжела-тельный стиль общения взрослого</a:t>
                </a:r>
                <a:br>
                  <a:rPr lang="ru-RU" sz="1600"/>
                </a:br>
                <a:r>
                  <a:rPr lang="ru-RU" sz="1600"/>
                  <a:t>с детьми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6" name="Text Box 18"/>
              <p:cNvSpPr txBox="1">
                <a:spLocks noChangeArrowheads="1"/>
              </p:cNvSpPr>
              <p:nvPr/>
            </p:nvSpPr>
            <p:spPr bwMode="auto">
              <a:xfrm>
                <a:off x="12000" y="9102"/>
                <a:ext cx="2040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Использование прие-мов релак-сации в режиме дня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7" name="Text Box 19"/>
              <p:cNvSpPr txBox="1">
                <a:spLocks noChangeArrowheads="1"/>
              </p:cNvSpPr>
              <p:nvPr/>
            </p:nvSpPr>
            <p:spPr bwMode="auto">
              <a:xfrm>
                <a:off x="9845" y="9102"/>
                <a:ext cx="2040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Целесообра-зность  в применении приемов</a:t>
                </a:r>
                <a:br>
                  <a:rPr lang="ru-RU" sz="1600"/>
                </a:br>
                <a:r>
                  <a:rPr lang="ru-RU" sz="1600"/>
                  <a:t>и методов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</p:grpSp>
      </p:grp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4356100" y="3789363"/>
            <a:ext cx="431800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0" y="4292600"/>
            <a:ext cx="9144000" cy="2565400"/>
            <a:chOff x="720" y="1005"/>
            <a:chExt cx="13465" cy="2835"/>
          </a:xfrm>
        </p:grpSpPr>
        <p:sp>
          <p:nvSpPr>
            <p:cNvPr id="49162" name="Text Box 21" descr="Пергамент"/>
            <p:cNvSpPr txBox="1">
              <a:spLocks noChangeArrowheads="1"/>
            </p:cNvSpPr>
            <p:nvPr/>
          </p:nvSpPr>
          <p:spPr bwMode="auto">
            <a:xfrm>
              <a:off x="720" y="1005"/>
              <a:ext cx="13465" cy="2835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81320" dir="19280412" algn="ctr" rotWithShape="0">
                <a:srgbClr val="953735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1900" b="1">
                  <a:solidFill>
                    <a:srgbClr val="C00000"/>
                  </a:solidFill>
                </a:rPr>
                <a:t>Оздоровительная направленность воспитательно - образовательного процесса</a:t>
              </a:r>
              <a:endParaRPr lang="ru-RU" sz="1900">
                <a:latin typeface="Times New Roman" pitchFamily="18" charset="0"/>
              </a:endParaRPr>
            </a:p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49163" name="Text Box 22"/>
            <p:cNvSpPr txBox="1">
              <a:spLocks noChangeArrowheads="1"/>
            </p:cNvSpPr>
            <p:nvPr/>
          </p:nvSpPr>
          <p:spPr bwMode="auto">
            <a:xfrm>
              <a:off x="10443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6B9B8"/>
                </a:gs>
              </a:gsLst>
              <a:lin ang="5400000" scaled="1"/>
            </a:gradFill>
            <a:ln w="12700">
              <a:solidFill>
                <a:srgbClr val="D996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325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Создание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условий для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самореа-лизации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4" name="Text Box 23"/>
            <p:cNvSpPr txBox="1">
              <a:spLocks noChangeArrowheads="1"/>
            </p:cNvSpPr>
            <p:nvPr/>
          </p:nvSpPr>
          <p:spPr bwMode="auto">
            <a:xfrm>
              <a:off x="12370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Ориента-ция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на зону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ближай-шего развития</a:t>
              </a:r>
              <a:endParaRPr lang="ru-RU" sz="1600">
                <a:latin typeface="Times New Roman" pitchFamily="18" charset="0"/>
              </a:endParaRPr>
            </a:p>
            <a:p>
              <a:pPr>
                <a:lnSpc>
                  <a:spcPct val="80000"/>
                </a:lnSpc>
                <a:defRPr/>
              </a:pP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5" name="Text Box 24"/>
            <p:cNvSpPr txBox="1">
              <a:spLocks noChangeArrowheads="1"/>
            </p:cNvSpPr>
            <p:nvPr/>
          </p:nvSpPr>
          <p:spPr bwMode="auto">
            <a:xfrm>
              <a:off x="8515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Предоста-вление ребенку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свободы выбора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6" name="Text Box 25"/>
            <p:cNvSpPr txBox="1">
              <a:spLocks noChangeArrowheads="1"/>
            </p:cNvSpPr>
            <p:nvPr/>
          </p:nvSpPr>
          <p:spPr bwMode="auto">
            <a:xfrm>
              <a:off x="6360" y="1630"/>
              <a:ext cx="1928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Учет инди-видуальных особеннос-тей и инте-ресов детей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7" name="Text Box 26"/>
            <p:cNvSpPr txBox="1">
              <a:spLocks noChangeArrowheads="1"/>
            </p:cNvSpPr>
            <p:nvPr/>
          </p:nvSpPr>
          <p:spPr bwMode="auto">
            <a:xfrm>
              <a:off x="4433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Бережное 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отноше-ние к нервной 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системе ребенка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8" name="Text Box 27"/>
            <p:cNvSpPr txBox="1">
              <a:spLocks noChangeArrowheads="1"/>
            </p:cNvSpPr>
            <p:nvPr/>
          </p:nvSpPr>
          <p:spPr bwMode="auto">
            <a:xfrm>
              <a:off x="2505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Создание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условий для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оздорови-тельных режимов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9" name="Text Box 28"/>
            <p:cNvSpPr txBox="1">
              <a:spLocks noChangeArrowheads="1"/>
            </p:cNvSpPr>
            <p:nvPr/>
          </p:nvSpPr>
          <p:spPr bwMode="auto">
            <a:xfrm>
              <a:off x="840" y="1625"/>
              <a:ext cx="1438" cy="198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Учет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гигиенических требо-ваний</a:t>
              </a:r>
              <a:endParaRPr lang="ru-RU" sz="1600">
                <a:latin typeface="Arial" pitchFamily="34" charset="0"/>
              </a:endParaRPr>
            </a:p>
          </p:txBody>
        </p:sp>
      </p:grp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085C61-F199-429D-8F53-50032450B20A}" type="slidenum">
              <a:rPr lang="ru-RU" smtClean="0"/>
              <a:pPr>
                <a:defRPr/>
              </a:pPr>
              <a:t>44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Прямая соединительная линия 32"/>
          <p:cNvCxnSpPr/>
          <p:nvPr/>
        </p:nvCxnSpPr>
        <p:spPr>
          <a:xfrm>
            <a:off x="4284663" y="2205038"/>
            <a:ext cx="5746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179" name="Text Box 9"/>
          <p:cNvSpPr txBox="1">
            <a:spLocks noChangeArrowheads="1"/>
          </p:cNvSpPr>
          <p:nvPr/>
        </p:nvSpPr>
        <p:spPr bwMode="auto">
          <a:xfrm>
            <a:off x="468313" y="260648"/>
            <a:ext cx="3671887" cy="100776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7E4BD"/>
              </a:gs>
            </a:gsLst>
            <a:lin ang="5400000" scaled="1"/>
          </a:gradFill>
          <a:ln w="12700">
            <a:solidFill>
              <a:srgbClr val="C3D69B"/>
            </a:solidFill>
            <a:miter lim="800000"/>
            <a:headEnd/>
            <a:tailEnd/>
          </a:ln>
          <a:effectLst>
            <a:prstShdw prst="shdw13" dist="53882" dir="13500000">
              <a:srgbClr val="4F6228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 dirty="0">
                <a:solidFill>
                  <a:srgbClr val="C00000"/>
                </a:solidFill>
              </a:rPr>
              <a:t>Медико-профилактические </a:t>
            </a:r>
            <a:r>
              <a:rPr lang="ru-RU" altLang="ru-RU" dirty="0" err="1"/>
              <a:t>здоровьесберегающие</a:t>
            </a:r>
            <a:r>
              <a:rPr lang="ru-RU" altLang="ru-RU" dirty="0"/>
              <a:t> технологии </a:t>
            </a:r>
          </a:p>
        </p:txBody>
      </p:sp>
      <p:sp>
        <p:nvSpPr>
          <p:cNvPr id="50180" name="Text Box 10"/>
          <p:cNvSpPr txBox="1">
            <a:spLocks noChangeArrowheads="1"/>
          </p:cNvSpPr>
          <p:nvPr/>
        </p:nvSpPr>
        <p:spPr bwMode="auto">
          <a:xfrm>
            <a:off x="5003800" y="260648"/>
            <a:ext cx="3888680" cy="100776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CD5B5"/>
              </a:gs>
            </a:gsLst>
            <a:lin ang="5400000" scaled="1"/>
          </a:gradFill>
          <a:ln w="12700">
            <a:solidFill>
              <a:srgbClr val="FAC090"/>
            </a:solidFill>
            <a:miter lim="800000"/>
            <a:headEnd/>
            <a:tailEnd/>
          </a:ln>
          <a:effectLst>
            <a:prstShdw prst="shdw13" dist="53882" dir="13500000">
              <a:srgbClr val="984807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>
                <a:solidFill>
                  <a:srgbClr val="C00000"/>
                </a:solidFill>
              </a:rPr>
              <a:t>Физкультурно-оздоровительные </a:t>
            </a:r>
            <a:r>
              <a:rPr lang="ru-RU" altLang="ru-RU"/>
              <a:t>здоровьесберегающие технологии 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4325938" y="1268413"/>
            <a:ext cx="461962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flipV="1">
            <a:off x="4140200" y="549275"/>
            <a:ext cx="792163" cy="576263"/>
          </a:xfrm>
          <a:custGeom>
            <a:avLst/>
            <a:gdLst>
              <a:gd name="T0" fmla="*/ 510 w 21600"/>
              <a:gd name="T1" fmla="*/ 0 h 21600"/>
              <a:gd name="T2" fmla="*/ 0 w 21600"/>
              <a:gd name="T3" fmla="*/ 546 h 21600"/>
              <a:gd name="T4" fmla="*/ 510 w 21600"/>
              <a:gd name="T5" fmla="*/ 656 h 21600"/>
              <a:gd name="T6" fmla="*/ 1020 w 21600"/>
              <a:gd name="T7" fmla="*/ 5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39 h 21600"/>
              <a:gd name="T14" fmla="*/ 19440 w 21600"/>
              <a:gd name="T15" fmla="*/ 1852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183" name="Text Box 12"/>
          <p:cNvSpPr txBox="1">
            <a:spLocks noChangeArrowheads="1"/>
          </p:cNvSpPr>
          <p:nvPr/>
        </p:nvSpPr>
        <p:spPr bwMode="auto">
          <a:xfrm>
            <a:off x="395288" y="1773238"/>
            <a:ext cx="3889375" cy="863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6B9B8"/>
              </a:gs>
            </a:gsLst>
            <a:lin ang="5400000" scaled="1"/>
          </a:gradFill>
          <a:ln w="12700">
            <a:solidFill>
              <a:srgbClr val="D99694"/>
            </a:solidFill>
            <a:miter lim="800000"/>
            <a:headEnd/>
            <a:tailEnd/>
          </a:ln>
          <a:effectLst>
            <a:outerShdw dist="81320" dir="18519588" algn="ctr" rotWithShape="0">
              <a:srgbClr val="953735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2000" b="1">
                <a:solidFill>
                  <a:srgbClr val="C00000"/>
                </a:solidFill>
              </a:rPr>
              <a:t>Психологическая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000" b="1">
                <a:solidFill>
                  <a:srgbClr val="C00000"/>
                </a:solidFill>
              </a:rPr>
              <a:t> безопасность</a:t>
            </a:r>
            <a:endParaRPr lang="ru-RU" sz="2000" b="1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50184" name="Text Box 21" descr="Пергамент"/>
          <p:cNvSpPr txBox="1">
            <a:spLocks noChangeArrowheads="1"/>
          </p:cNvSpPr>
          <p:nvPr/>
        </p:nvSpPr>
        <p:spPr bwMode="auto">
          <a:xfrm>
            <a:off x="4859338" y="1628800"/>
            <a:ext cx="3961134" cy="1368152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1320" dir="19280412" algn="ctr" rotWithShape="0">
              <a:srgbClr val="953735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Оздоровительная направленность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воспитательно - образовательного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процесса</a:t>
            </a:r>
            <a:endParaRPr lang="ru-RU" sz="1900">
              <a:latin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ru-RU">
              <a:latin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284538"/>
            <a:ext cx="9144000" cy="3573462"/>
            <a:chOff x="870" y="1485"/>
            <a:chExt cx="13282" cy="4536"/>
          </a:xfrm>
        </p:grpSpPr>
        <p:sp>
          <p:nvSpPr>
            <p:cNvPr id="50188" name="Text Box 3"/>
            <p:cNvSpPr txBox="1">
              <a:spLocks noChangeArrowheads="1"/>
            </p:cNvSpPr>
            <p:nvPr/>
          </p:nvSpPr>
          <p:spPr bwMode="auto">
            <a:xfrm>
              <a:off x="870" y="1485"/>
              <a:ext cx="13282" cy="453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B6DDE8"/>
                </a:gs>
              </a:gsLst>
              <a:lin ang="5400000" scaled="1"/>
            </a:gradFill>
            <a:ln w="12700">
              <a:solidFill>
                <a:srgbClr val="92CDDC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>
                  <a:solidFill>
                    <a:srgbClr val="C00000"/>
                  </a:solidFill>
                </a:rPr>
                <a:t>Виды  здоровьесберегающих  технологий</a:t>
              </a:r>
              <a:endParaRPr lang="ru-RU" sz="2000">
                <a:latin typeface="Arial" pitchFamily="34" charset="0"/>
              </a:endParaRPr>
            </a:p>
          </p:txBody>
        </p:sp>
        <p:sp>
          <p:nvSpPr>
            <p:cNvPr id="50189" name="Text Box 4"/>
            <p:cNvSpPr txBox="1">
              <a:spLocks noChangeArrowheads="1"/>
            </p:cNvSpPr>
            <p:nvPr/>
          </p:nvSpPr>
          <p:spPr bwMode="auto">
            <a:xfrm>
              <a:off x="1110" y="2162"/>
              <a:ext cx="3742" cy="363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 dirty="0"/>
                <a:t>Технологии сохранения </a:t>
              </a:r>
              <a:endParaRPr lang="ru-RU" sz="1600" b="1" dirty="0">
                <a:latin typeface="Times New Roman" pitchFamily="18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 dirty="0"/>
                <a:t>и стимулирования здоровья</a:t>
              </a:r>
              <a:endParaRPr lang="ru-RU" sz="1600" dirty="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</a:t>
              </a:r>
              <a:r>
                <a:rPr lang="ru-RU" sz="1600" dirty="0" err="1"/>
                <a:t>стретчинг</a:t>
              </a:r>
              <a:endParaRPr lang="ru-RU" sz="1600" dirty="0"/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ритмопластика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динамические паузы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подвижные</a:t>
              </a:r>
              <a:br>
                <a:rPr lang="ru-RU" sz="1600" dirty="0"/>
              </a:br>
              <a:r>
                <a:rPr lang="ru-RU" sz="1600" dirty="0"/>
                <a:t>    и спортивные игры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релаксация</a:t>
              </a:r>
              <a:endParaRPr lang="ru-RU" sz="1600" dirty="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 dirty="0"/>
                <a:t> различные гимнастики</a:t>
              </a:r>
              <a:endParaRPr lang="ru-RU" sz="1600" dirty="0">
                <a:latin typeface="Arial" pitchFamily="34" charset="0"/>
              </a:endParaRPr>
            </a:p>
          </p:txBody>
        </p:sp>
        <p:sp>
          <p:nvSpPr>
            <p:cNvPr id="50190" name="Text Box 5"/>
            <p:cNvSpPr txBox="1">
              <a:spLocks noChangeArrowheads="1"/>
            </p:cNvSpPr>
            <p:nvPr/>
          </p:nvSpPr>
          <p:spPr bwMode="auto">
            <a:xfrm>
              <a:off x="10182" y="2165"/>
              <a:ext cx="3742" cy="362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Коррекционные технологии</a:t>
              </a:r>
              <a:endParaRPr lang="ru-RU" sz="160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арттерапия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технологии</a:t>
              </a:r>
              <a:br>
                <a:rPr lang="ru-RU" sz="1600"/>
              </a:br>
              <a:r>
                <a:rPr lang="ru-RU" sz="1600"/>
                <a:t>    музыкального </a:t>
              </a:r>
              <a:br>
                <a:rPr lang="ru-RU" sz="1600"/>
              </a:br>
              <a:r>
                <a:rPr lang="ru-RU" sz="1600"/>
                <a:t>    воздействия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сказкотерапия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цветотерапия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психогимнастика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фонетическая ритмика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50191" name="Text Box 6"/>
            <p:cNvSpPr txBox="1">
              <a:spLocks noChangeArrowheads="1"/>
            </p:cNvSpPr>
            <p:nvPr/>
          </p:nvSpPr>
          <p:spPr bwMode="auto">
            <a:xfrm>
              <a:off x="5195" y="2165"/>
              <a:ext cx="4647" cy="362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 dirty="0"/>
                <a:t>Технологии обучения</a:t>
              </a:r>
              <a:endParaRPr lang="ru-RU" sz="1600" b="1" dirty="0">
                <a:latin typeface="Times New Roman" pitchFamily="18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 dirty="0"/>
                <a:t>здоровому образу жизни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физкультурные занятия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проблемно-игровые </a:t>
              </a:r>
              <a:br>
                <a:rPr lang="ru-RU" sz="1600" dirty="0"/>
              </a:br>
              <a:r>
                <a:rPr lang="ru-RU" sz="1600" dirty="0"/>
                <a:t>    занятия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коммуникативные игры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занятия из серии «Здоровье»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</a:t>
              </a:r>
              <a:r>
                <a:rPr lang="ru-RU" sz="1600" dirty="0" err="1"/>
                <a:t>самомассаж</a:t>
              </a:r>
              <a:endParaRPr lang="ru-RU" sz="1600" dirty="0"/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 dirty="0"/>
                <a:t> биологическая обратная </a:t>
              </a:r>
              <a:br>
                <a:rPr lang="ru-RU" sz="1600" dirty="0"/>
              </a:br>
              <a:r>
                <a:rPr lang="ru-RU" sz="1600" dirty="0"/>
                <a:t>    связь (БОС)</a:t>
              </a:r>
            </a:p>
            <a:p>
              <a:pPr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endParaRPr lang="ru-RU" sz="1400" dirty="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endParaRPr lang="ru-RU" dirty="0">
                <a:latin typeface="Arial" pitchFamily="34" charset="0"/>
              </a:endParaRPr>
            </a:p>
          </p:txBody>
        </p:sp>
      </p:grpSp>
      <p:sp>
        <p:nvSpPr>
          <p:cNvPr id="50186" name="AutoShape 5"/>
          <p:cNvSpPr>
            <a:spLocks noChangeArrowheads="1"/>
          </p:cNvSpPr>
          <p:nvPr/>
        </p:nvSpPr>
        <p:spPr bwMode="auto">
          <a:xfrm>
            <a:off x="4427538" y="2636838"/>
            <a:ext cx="360362" cy="504825"/>
          </a:xfrm>
          <a:prstGeom prst="downArrow">
            <a:avLst>
              <a:gd name="adj1" fmla="val 39102"/>
              <a:gd name="adj2" fmla="val 55705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DEFBE-18F9-4187-93B0-3A6D901A51A0}" type="slidenum">
              <a:rPr lang="ru-RU" smtClean="0"/>
              <a:pPr>
                <a:defRPr/>
              </a:pPr>
              <a:t>45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329788541_31d3ced534efaf48a2f473d91a3a5b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7620000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691680" y="5229200"/>
            <a:ext cx="5525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387424"/>
            <a:ext cx="8820472" cy="249289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Оздоровительные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задачи конкретизируются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 учетом индивидуальных особенностей развития организма ребенка и направлены на: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2348880"/>
            <a:ext cx="8964488" cy="45091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правильной осанки;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Своевременное окостенение опорно-двигательного аппарата;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изгибов позвоночника;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сводов стопы;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Укрепление связочно-суставного аппарата;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гармоничного телосложения;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Регулирование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роста и массы костей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Образовательные задачи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/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редполагают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процессе физического воспитания ребенок: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424936" cy="573325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800" dirty="0" smtClean="0"/>
              <a:t>Приобретает определенную систему знаний о физических упражнениях, их структуре, оздоровительном воздействии на организм;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 smtClean="0"/>
              <a:t>Осознает свои двигательные действия;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 smtClean="0"/>
              <a:t>Усваивает физкультурную и пространственную терминологию, получает  необходимые знания  о выполнении движений;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 smtClean="0"/>
              <a:t>Узнает название предметов, снарядов, пособий, способы и правила пользования ими;</a:t>
            </a:r>
          </a:p>
          <a:p>
            <a:pPr algn="just">
              <a:buFont typeface="Wingdings" pitchFamily="2" charset="2"/>
              <a:buChar char="v"/>
            </a:pPr>
            <a:r>
              <a:rPr lang="ru-RU" sz="2800" dirty="0" smtClean="0"/>
              <a:t>Ребенок познает свое тело, у него формируется телесная рефлексия.</a:t>
            </a:r>
            <a:endParaRPr lang="ru-RU" sz="28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Воспитательные задачи: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19256" cy="513318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Потребность в ежедневных физических упражнениях;</a:t>
            </a:r>
          </a:p>
          <a:p>
            <a:pPr algn="just"/>
            <a:r>
              <a:rPr lang="ru-RU" sz="2800" dirty="0" smtClean="0"/>
              <a:t>Умение рационально использовать физические упражнения в самостоятельной двигательной деятельности;</a:t>
            </a:r>
          </a:p>
          <a:p>
            <a:pPr algn="just"/>
            <a:r>
              <a:rPr lang="ru-RU" sz="2800" dirty="0" smtClean="0"/>
              <a:t>Приобретение грации, пластичности, выразительности движений;</a:t>
            </a:r>
          </a:p>
          <a:p>
            <a:pPr algn="just"/>
            <a:r>
              <a:rPr lang="ru-RU" sz="2800" dirty="0" smtClean="0"/>
              <a:t>Самостоятельность, творчество, инициативность;</a:t>
            </a:r>
          </a:p>
          <a:p>
            <a:pPr algn="just"/>
            <a:r>
              <a:rPr lang="ru-RU" sz="2800" dirty="0" smtClean="0"/>
              <a:t>Самоорганизация, взаимопомощь.</a:t>
            </a:r>
            <a:endParaRPr lang="ru-RU" sz="28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363272" cy="60487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		</a:t>
            </a:r>
            <a:r>
              <a:rPr lang="ru-RU" sz="2800" dirty="0" smtClean="0"/>
              <a:t>Таким образом, физическая культура подготавливает ребенка к жизни.</a:t>
            </a:r>
          </a:p>
          <a:p>
            <a:pPr algn="just">
              <a:buNone/>
            </a:pPr>
            <a:r>
              <a:rPr lang="ru-RU" sz="2800" dirty="0" smtClean="0"/>
              <a:t>		Все вышеперечисленные задачи физического воспитания решаются в единстве.</a:t>
            </a:r>
          </a:p>
          <a:p>
            <a:pPr algn="just">
              <a:buNone/>
            </a:pPr>
            <a:r>
              <a:rPr lang="ru-RU" sz="2800" dirty="0" smtClean="0"/>
              <a:t>		Они способствуют всестороннему воспитанию ребенка, направленному на физическое, интеллектуальное, духовное, эмоциональное развитие; психофизическую готовность к труду и учебе в школе.</a:t>
            </a:r>
            <a:endParaRPr lang="ru-RU" sz="32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361</TotalTime>
  <Words>1749</Words>
  <Application>Microsoft Office PowerPoint</Application>
  <PresentationFormat>Экран (4:3)</PresentationFormat>
  <Paragraphs>350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Эркер</vt:lpstr>
      <vt:lpstr>Физическое воспитание дошкольников    </vt:lpstr>
      <vt:lpstr>Слайд 2</vt:lpstr>
      <vt:lpstr>ЗАДАЧИ  ФИЗИЧЕСКОГО  ВОСПИТАНИЯ  ДЕТЕЙ ДОШКОЛЬНОГО ВОЗРАСТА </vt:lpstr>
      <vt:lpstr>Слайд 4</vt:lpstr>
      <vt:lpstr> Оздоровительные задачи конкретизируются с учетом индивидуальных особенностей развития организма ребенка и направлены на:</vt:lpstr>
      <vt:lpstr>Образовательные задачи</vt:lpstr>
      <vt:lpstr>В процессе физического воспитания ребенок:</vt:lpstr>
      <vt:lpstr>Воспитательные задачи:</vt:lpstr>
      <vt:lpstr>Слайд 9</vt:lpstr>
      <vt:lpstr>Слайд 10</vt:lpstr>
      <vt:lpstr>КЛАССИФИКАЦИЯ ФИЗИЧЕСКИХ УПРАЖНЕНИЙ</vt:lpstr>
      <vt:lpstr>Слайд 12</vt:lpstr>
      <vt:lpstr>Слайд 13</vt:lpstr>
      <vt:lpstr>Слайд 14</vt:lpstr>
      <vt:lpstr>Слайд 15</vt:lpstr>
      <vt:lpstr>Слайд 16</vt:lpstr>
      <vt:lpstr>Физические упражнения – основное средство физического воспитания</vt:lpstr>
      <vt:lpstr>Слайд 18</vt:lpstr>
      <vt:lpstr>Определение физических упражнений</vt:lpstr>
      <vt:lpstr>Слайд 20</vt:lpstr>
      <vt:lpstr>Слайд 21</vt:lpstr>
      <vt:lpstr>Содержание и форма физических упражнений</vt:lpstr>
      <vt:lpstr>Техника ФУ</vt:lpstr>
      <vt:lpstr>Слайд 24</vt:lpstr>
      <vt:lpstr>Пространственная характеристика двигательных действий</vt:lpstr>
      <vt:lpstr>Пространственно-временные характеристики</vt:lpstr>
      <vt:lpstr>Ритмическая характеристика</vt:lpstr>
      <vt:lpstr>Качественные характеристики движений</vt:lpstr>
      <vt:lpstr>Слайд 29</vt:lpstr>
      <vt:lpstr>Слайд 30</vt:lpstr>
      <vt:lpstr>Физическое воспитание дошкольников в контексте ФГОС</vt:lpstr>
      <vt:lpstr>Слайд 32</vt:lpstr>
      <vt:lpstr>Решение задач развития детей в четырёх ОО должно быть направлено на приобретение опыта в следующих видах деятельности:  </vt:lpstr>
      <vt:lpstr>Слайд 34</vt:lpstr>
      <vt:lpstr>Слайд 35</vt:lpstr>
      <vt:lpstr>Формы работы с детьми:</vt:lpstr>
      <vt:lpstr>Слайд 37</vt:lpstr>
      <vt:lpstr>Слайд 38</vt:lpstr>
      <vt:lpstr>Слайд 39</vt:lpstr>
      <vt:lpstr>Слайд 40</vt:lpstr>
      <vt:lpstr>Слайд 41</vt:lpstr>
      <vt:lpstr>Слайд 42</vt:lpstr>
      <vt:lpstr>Здоровьесберегающие технологии</vt:lpstr>
      <vt:lpstr>Слайд 44</vt:lpstr>
      <vt:lpstr>Слайд 45</vt:lpstr>
      <vt:lpstr>Слайд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OchirovaOD</cp:lastModifiedBy>
  <cp:revision>41</cp:revision>
  <dcterms:created xsi:type="dcterms:W3CDTF">2013-04-24T10:30:18Z</dcterms:created>
  <dcterms:modified xsi:type="dcterms:W3CDTF">2015-02-16T14:49:34Z</dcterms:modified>
</cp:coreProperties>
</file>