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5" r:id="rId5"/>
    <p:sldId id="260" r:id="rId6"/>
    <p:sldId id="261" r:id="rId7"/>
    <p:sldId id="263" r:id="rId8"/>
    <p:sldId id="275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66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585" autoAdjust="0"/>
  </p:normalViewPr>
  <p:slideViewPr>
    <p:cSldViewPr>
      <p:cViewPr>
        <p:scale>
          <a:sx n="70" d="100"/>
          <a:sy n="70" d="100"/>
        </p:scale>
        <p:origin x="-276" y="-9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image" Target="../media/image18.jpeg"/><Relationship Id="rId4" Type="http://schemas.openxmlformats.org/officeDocument/2006/relationships/image" Target="../media/image2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image" Target="../media/image18.jpeg"/><Relationship Id="rId4" Type="http://schemas.openxmlformats.org/officeDocument/2006/relationships/image" Target="../media/image2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E3C4B6-593D-4555-AC67-A06909404998}" type="doc">
      <dgm:prSet loTypeId="urn:microsoft.com/office/officeart/2005/8/layout/pList1#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E257FB-31D2-488B-BF7C-1165FA38A526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rgbClr val="9900FF"/>
              </a:solidFill>
            </a:rPr>
            <a:t>Мишени для прокатывания.</a:t>
          </a:r>
          <a:endParaRPr lang="ru-RU" dirty="0">
            <a:solidFill>
              <a:srgbClr val="9900FF"/>
            </a:solidFill>
          </a:endParaRPr>
        </a:p>
      </dgm:t>
    </dgm:pt>
    <dgm:pt modelId="{8A273910-204D-4FEB-A70B-B28743B1C6F6}" type="parTrans" cxnId="{21CA863E-E5AB-4AD7-829B-2BDD9D858B36}">
      <dgm:prSet/>
      <dgm:spPr/>
      <dgm:t>
        <a:bodyPr/>
        <a:lstStyle/>
        <a:p>
          <a:endParaRPr lang="ru-RU"/>
        </a:p>
      </dgm:t>
    </dgm:pt>
    <dgm:pt modelId="{ABCBA3C9-375B-414A-964C-D549EC713F75}" type="sibTrans" cxnId="{21CA863E-E5AB-4AD7-829B-2BDD9D858B36}">
      <dgm:prSet/>
      <dgm:spPr/>
      <dgm:t>
        <a:bodyPr/>
        <a:lstStyle/>
        <a:p>
          <a:endParaRPr lang="ru-RU"/>
        </a:p>
      </dgm:t>
    </dgm:pt>
    <dgm:pt modelId="{D7AB8921-517A-42DC-A596-1E47DD65B805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9900FF"/>
              </a:solidFill>
            </a:rPr>
            <a:t>Стенка для метания.</a:t>
          </a:r>
          <a:endParaRPr lang="ru-RU" sz="2000" dirty="0">
            <a:solidFill>
              <a:srgbClr val="9900FF"/>
            </a:solidFill>
          </a:endParaRPr>
        </a:p>
      </dgm:t>
    </dgm:pt>
    <dgm:pt modelId="{5F0B6708-C0E2-47F3-8813-BAC4DCFBF6DC}" type="parTrans" cxnId="{F66A0911-AADB-43FF-87B4-BEA50ABF9588}">
      <dgm:prSet/>
      <dgm:spPr/>
      <dgm:t>
        <a:bodyPr/>
        <a:lstStyle/>
        <a:p>
          <a:endParaRPr lang="ru-RU"/>
        </a:p>
      </dgm:t>
    </dgm:pt>
    <dgm:pt modelId="{D72EB79E-07FE-4039-B187-8ABBCDE99207}" type="sibTrans" cxnId="{F66A0911-AADB-43FF-87B4-BEA50ABF9588}">
      <dgm:prSet/>
      <dgm:spPr/>
      <dgm:t>
        <a:bodyPr/>
        <a:lstStyle/>
        <a:p>
          <a:endParaRPr lang="ru-RU"/>
        </a:p>
      </dgm:t>
    </dgm:pt>
    <dgm:pt modelId="{EA9D8CB8-5D87-401A-AA2F-71E2E7653E9A}">
      <dgm:prSet phldrT="[Текст]"/>
      <dgm:spPr/>
      <dgm:t>
        <a:bodyPr/>
        <a:lstStyle/>
        <a:p>
          <a:r>
            <a:rPr lang="ru-RU" dirty="0" smtClean="0">
              <a:solidFill>
                <a:srgbClr val="9900FF"/>
              </a:solidFill>
            </a:rPr>
            <a:t>Хват мяча при метании.</a:t>
          </a:r>
          <a:endParaRPr lang="ru-RU" dirty="0">
            <a:solidFill>
              <a:srgbClr val="9900FF"/>
            </a:solidFill>
          </a:endParaRPr>
        </a:p>
      </dgm:t>
    </dgm:pt>
    <dgm:pt modelId="{6FF7BC9B-5B5E-413B-BC18-89F8AD675411}" type="parTrans" cxnId="{911BA381-7BCA-400D-9984-0F8A8CCF4F98}">
      <dgm:prSet/>
      <dgm:spPr/>
      <dgm:t>
        <a:bodyPr/>
        <a:lstStyle/>
        <a:p>
          <a:endParaRPr lang="ru-RU"/>
        </a:p>
      </dgm:t>
    </dgm:pt>
    <dgm:pt modelId="{445F462A-9B3E-45FF-8078-3A2565480043}" type="sibTrans" cxnId="{911BA381-7BCA-400D-9984-0F8A8CCF4F98}">
      <dgm:prSet/>
      <dgm:spPr/>
      <dgm:t>
        <a:bodyPr/>
        <a:lstStyle/>
        <a:p>
          <a:endParaRPr lang="ru-RU"/>
        </a:p>
      </dgm:t>
    </dgm:pt>
    <dgm:pt modelId="{4A914BF3-1E02-4AA5-B3E6-DABDC35C72BF}">
      <dgm:prSet phldrT="[Текст]"/>
      <dgm:spPr/>
      <dgm:t>
        <a:bodyPr/>
        <a:lstStyle/>
        <a:p>
          <a:r>
            <a:rPr lang="ru-RU" dirty="0" smtClean="0">
              <a:solidFill>
                <a:srgbClr val="9900FF"/>
              </a:solidFill>
            </a:rPr>
            <a:t>Подвижная мишень</a:t>
          </a:r>
          <a:endParaRPr lang="ru-RU" dirty="0">
            <a:solidFill>
              <a:srgbClr val="9900FF"/>
            </a:solidFill>
          </a:endParaRPr>
        </a:p>
      </dgm:t>
    </dgm:pt>
    <dgm:pt modelId="{8DE698C8-9452-4995-AEA1-1F063B1CD6FA}" type="parTrans" cxnId="{9E5A6863-4FC0-4780-B1E4-389769FC5C2C}">
      <dgm:prSet/>
      <dgm:spPr/>
      <dgm:t>
        <a:bodyPr/>
        <a:lstStyle/>
        <a:p>
          <a:endParaRPr lang="ru-RU"/>
        </a:p>
      </dgm:t>
    </dgm:pt>
    <dgm:pt modelId="{CF79012F-0B2A-4A18-A81D-5223F32026F5}" type="sibTrans" cxnId="{9E5A6863-4FC0-4780-B1E4-389769FC5C2C}">
      <dgm:prSet/>
      <dgm:spPr/>
      <dgm:t>
        <a:bodyPr/>
        <a:lstStyle/>
        <a:p>
          <a:endParaRPr lang="ru-RU"/>
        </a:p>
      </dgm:t>
    </dgm:pt>
    <dgm:pt modelId="{8B43A978-3A0B-4154-BF61-BC1F50E38B77}" type="pres">
      <dgm:prSet presAssocID="{C6E3C4B6-593D-4555-AC67-A069094049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7C253A-7673-4315-A912-E638213BA0E0}" type="pres">
      <dgm:prSet presAssocID="{6DE257FB-31D2-488B-BF7C-1165FA38A526}" presName="compNode" presStyleCnt="0"/>
      <dgm:spPr/>
    </dgm:pt>
    <dgm:pt modelId="{6A500FE3-7076-4514-9B2D-130E92857CE3}" type="pres">
      <dgm:prSet presAssocID="{6DE257FB-31D2-488B-BF7C-1165FA38A526}" presName="pictRect" presStyleLbl="node1" presStyleIdx="0" presStyleCnt="4" custScaleX="12367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434AC46-040B-466D-B63C-E03373559F88}" type="pres">
      <dgm:prSet presAssocID="{6DE257FB-31D2-488B-BF7C-1165FA38A526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51184-BF33-4276-934F-1962B509BF07}" type="pres">
      <dgm:prSet presAssocID="{ABCBA3C9-375B-414A-964C-D549EC713F75}" presName="sibTrans" presStyleLbl="sibTrans2D1" presStyleIdx="0" presStyleCnt="0"/>
      <dgm:spPr/>
      <dgm:t>
        <a:bodyPr/>
        <a:lstStyle/>
        <a:p>
          <a:endParaRPr lang="ru-RU"/>
        </a:p>
      </dgm:t>
    </dgm:pt>
    <dgm:pt modelId="{B8F0C064-681F-43C0-8A79-CBDF8891DB1F}" type="pres">
      <dgm:prSet presAssocID="{D7AB8921-517A-42DC-A596-1E47DD65B805}" presName="compNode" presStyleCnt="0"/>
      <dgm:spPr/>
    </dgm:pt>
    <dgm:pt modelId="{3BBECDDE-CFF6-4121-935E-3753E7E8FDE8}" type="pres">
      <dgm:prSet presAssocID="{D7AB8921-517A-42DC-A596-1E47DD65B805}" presName="pictRect" presStyleLbl="node1" presStyleIdx="1" presStyleCnt="4" custScaleX="138125" custScaleY="180159" custLinFactNeighborX="463" custLinFactNeighborY="327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2584F5D-5CC4-4F9B-9E5B-E0022E7D33E5}" type="pres">
      <dgm:prSet presAssocID="{D7AB8921-517A-42DC-A596-1E47DD65B805}" presName="textRect" presStyleLbl="revTx" presStyleIdx="1" presStyleCnt="4" custScaleX="91867" custScaleY="98778" custLinFactNeighborX="-7530" custLinFactNeighborY="819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F37236-2A4E-4882-ABCD-B9C0E05589C0}" type="pres">
      <dgm:prSet presAssocID="{D72EB79E-07FE-4039-B187-8ABBCDE9920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ADAEC8AF-9C16-4E74-93F6-5D8A1EB3B63E}" type="pres">
      <dgm:prSet presAssocID="{EA9D8CB8-5D87-401A-AA2F-71E2E7653E9A}" presName="compNode" presStyleCnt="0"/>
      <dgm:spPr/>
    </dgm:pt>
    <dgm:pt modelId="{BD5EAF2B-11E9-4179-9878-2D90E79CBC90}" type="pres">
      <dgm:prSet presAssocID="{EA9D8CB8-5D87-401A-AA2F-71E2E7653E9A}" presName="pictRect" presStyleLbl="node1" presStyleIdx="2" presStyleCnt="4" custScaleX="134557" custScaleY="103640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23A8AE8-4924-4D6B-9A29-91E432A2006F}" type="pres">
      <dgm:prSet presAssocID="{EA9D8CB8-5D87-401A-AA2F-71E2E7653E9A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99FF6C-BCCE-4225-B9FC-2D9401885595}" type="pres">
      <dgm:prSet presAssocID="{445F462A-9B3E-45FF-8078-3A256548004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8BA6DE77-D0DD-492C-A912-3461D4D74A0F}" type="pres">
      <dgm:prSet presAssocID="{4A914BF3-1E02-4AA5-B3E6-DABDC35C72BF}" presName="compNode" presStyleCnt="0"/>
      <dgm:spPr/>
    </dgm:pt>
    <dgm:pt modelId="{80EF57AD-11C0-489E-88CB-55CD4CA0A0F9}" type="pres">
      <dgm:prSet presAssocID="{4A914BF3-1E02-4AA5-B3E6-DABDC35C72BF}" presName="pictRect" presStyleLbl="node1" presStyleIdx="3" presStyleCnt="4" custScaleX="164563" custScaleY="154754" custLinFactNeighborX="-70386" custLinFactNeighborY="42329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0D989302-376C-40BF-91E7-02C818C7DA67}" type="pres">
      <dgm:prSet presAssocID="{4A914BF3-1E02-4AA5-B3E6-DABDC35C72BF}" presName="textRect" presStyleLbl="revTx" presStyleIdx="3" presStyleCnt="4" custLinFactNeighborX="78650" custLinFactNeighborY="-17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D1BFE7-AC15-4D6C-903A-DA5DD5724BF8}" type="presOf" srcId="{D7AB8921-517A-42DC-A596-1E47DD65B805}" destId="{A2584F5D-5CC4-4F9B-9E5B-E0022E7D33E5}" srcOrd="0" destOrd="0" presId="urn:microsoft.com/office/officeart/2005/8/layout/pList1#1"/>
    <dgm:cxn modelId="{F66A0911-AADB-43FF-87B4-BEA50ABF9588}" srcId="{C6E3C4B6-593D-4555-AC67-A06909404998}" destId="{D7AB8921-517A-42DC-A596-1E47DD65B805}" srcOrd="1" destOrd="0" parTransId="{5F0B6708-C0E2-47F3-8813-BAC4DCFBF6DC}" sibTransId="{D72EB79E-07FE-4039-B187-8ABBCDE99207}"/>
    <dgm:cxn modelId="{DF8FADAF-2AFC-4BDF-9734-509A7FCDE845}" type="presOf" srcId="{445F462A-9B3E-45FF-8078-3A2565480043}" destId="{EA99FF6C-BCCE-4225-B9FC-2D9401885595}" srcOrd="0" destOrd="0" presId="urn:microsoft.com/office/officeart/2005/8/layout/pList1#1"/>
    <dgm:cxn modelId="{21CA863E-E5AB-4AD7-829B-2BDD9D858B36}" srcId="{C6E3C4B6-593D-4555-AC67-A06909404998}" destId="{6DE257FB-31D2-488B-BF7C-1165FA38A526}" srcOrd="0" destOrd="0" parTransId="{8A273910-204D-4FEB-A70B-B28743B1C6F6}" sibTransId="{ABCBA3C9-375B-414A-964C-D549EC713F75}"/>
    <dgm:cxn modelId="{9E5A6863-4FC0-4780-B1E4-389769FC5C2C}" srcId="{C6E3C4B6-593D-4555-AC67-A06909404998}" destId="{4A914BF3-1E02-4AA5-B3E6-DABDC35C72BF}" srcOrd="3" destOrd="0" parTransId="{8DE698C8-9452-4995-AEA1-1F063B1CD6FA}" sibTransId="{CF79012F-0B2A-4A18-A81D-5223F32026F5}"/>
    <dgm:cxn modelId="{9972E3AF-D78E-49EC-B2F8-8D96BCFA268E}" type="presOf" srcId="{4A914BF3-1E02-4AA5-B3E6-DABDC35C72BF}" destId="{0D989302-376C-40BF-91E7-02C818C7DA67}" srcOrd="0" destOrd="0" presId="urn:microsoft.com/office/officeart/2005/8/layout/pList1#1"/>
    <dgm:cxn modelId="{911BA381-7BCA-400D-9984-0F8A8CCF4F98}" srcId="{C6E3C4B6-593D-4555-AC67-A06909404998}" destId="{EA9D8CB8-5D87-401A-AA2F-71E2E7653E9A}" srcOrd="2" destOrd="0" parTransId="{6FF7BC9B-5B5E-413B-BC18-89F8AD675411}" sibTransId="{445F462A-9B3E-45FF-8078-3A2565480043}"/>
    <dgm:cxn modelId="{28BC87B5-5AA6-4E40-AA53-F8B57075435F}" type="presOf" srcId="{C6E3C4B6-593D-4555-AC67-A06909404998}" destId="{8B43A978-3A0B-4154-BF61-BC1F50E38B77}" srcOrd="0" destOrd="0" presId="urn:microsoft.com/office/officeart/2005/8/layout/pList1#1"/>
    <dgm:cxn modelId="{D8079F74-D220-4D81-8BB1-F59FE459F561}" type="presOf" srcId="{6DE257FB-31D2-488B-BF7C-1165FA38A526}" destId="{2434AC46-040B-466D-B63C-E03373559F88}" srcOrd="0" destOrd="0" presId="urn:microsoft.com/office/officeart/2005/8/layout/pList1#1"/>
    <dgm:cxn modelId="{D76A6C1D-DE7E-4FBE-8420-0F715B2B14F9}" type="presOf" srcId="{ABCBA3C9-375B-414A-964C-D549EC713F75}" destId="{FA251184-BF33-4276-934F-1962B509BF07}" srcOrd="0" destOrd="0" presId="urn:microsoft.com/office/officeart/2005/8/layout/pList1#1"/>
    <dgm:cxn modelId="{734CC463-BB37-44F5-820C-AED31E7F1241}" type="presOf" srcId="{D72EB79E-07FE-4039-B187-8ABBCDE99207}" destId="{0AF37236-2A4E-4882-ABCD-B9C0E05589C0}" srcOrd="0" destOrd="0" presId="urn:microsoft.com/office/officeart/2005/8/layout/pList1#1"/>
    <dgm:cxn modelId="{C8AFE159-8F5F-4E1F-9A73-C34802CE0C44}" type="presOf" srcId="{EA9D8CB8-5D87-401A-AA2F-71E2E7653E9A}" destId="{F23A8AE8-4924-4D6B-9A29-91E432A2006F}" srcOrd="0" destOrd="0" presId="urn:microsoft.com/office/officeart/2005/8/layout/pList1#1"/>
    <dgm:cxn modelId="{C506A193-D261-45FF-A5FD-1F1200EE7CFA}" type="presParOf" srcId="{8B43A978-3A0B-4154-BF61-BC1F50E38B77}" destId="{D07C253A-7673-4315-A912-E638213BA0E0}" srcOrd="0" destOrd="0" presId="urn:microsoft.com/office/officeart/2005/8/layout/pList1#1"/>
    <dgm:cxn modelId="{7E6F210C-EC98-4465-ACDA-C1E781604690}" type="presParOf" srcId="{D07C253A-7673-4315-A912-E638213BA0E0}" destId="{6A500FE3-7076-4514-9B2D-130E92857CE3}" srcOrd="0" destOrd="0" presId="urn:microsoft.com/office/officeart/2005/8/layout/pList1#1"/>
    <dgm:cxn modelId="{D9698AC7-35CF-48A2-9133-B17C4BC70838}" type="presParOf" srcId="{D07C253A-7673-4315-A912-E638213BA0E0}" destId="{2434AC46-040B-466D-B63C-E03373559F88}" srcOrd="1" destOrd="0" presId="urn:microsoft.com/office/officeart/2005/8/layout/pList1#1"/>
    <dgm:cxn modelId="{8B2AEA47-0EAC-409E-9DE5-2BB34456B577}" type="presParOf" srcId="{8B43A978-3A0B-4154-BF61-BC1F50E38B77}" destId="{FA251184-BF33-4276-934F-1962B509BF07}" srcOrd="1" destOrd="0" presId="urn:microsoft.com/office/officeart/2005/8/layout/pList1#1"/>
    <dgm:cxn modelId="{65D4C9BB-A8DD-4ADE-A20A-F8352192C8D2}" type="presParOf" srcId="{8B43A978-3A0B-4154-BF61-BC1F50E38B77}" destId="{B8F0C064-681F-43C0-8A79-CBDF8891DB1F}" srcOrd="2" destOrd="0" presId="urn:microsoft.com/office/officeart/2005/8/layout/pList1#1"/>
    <dgm:cxn modelId="{A888213A-B8DA-4A4E-9D43-F0EFCC553397}" type="presParOf" srcId="{B8F0C064-681F-43C0-8A79-CBDF8891DB1F}" destId="{3BBECDDE-CFF6-4121-935E-3753E7E8FDE8}" srcOrd="0" destOrd="0" presId="urn:microsoft.com/office/officeart/2005/8/layout/pList1#1"/>
    <dgm:cxn modelId="{E384A2A3-236F-4A3F-BF86-F52B00393FBC}" type="presParOf" srcId="{B8F0C064-681F-43C0-8A79-CBDF8891DB1F}" destId="{A2584F5D-5CC4-4F9B-9E5B-E0022E7D33E5}" srcOrd="1" destOrd="0" presId="urn:microsoft.com/office/officeart/2005/8/layout/pList1#1"/>
    <dgm:cxn modelId="{D262D663-FDFC-4840-B2B3-0740CA968370}" type="presParOf" srcId="{8B43A978-3A0B-4154-BF61-BC1F50E38B77}" destId="{0AF37236-2A4E-4882-ABCD-B9C0E05589C0}" srcOrd="3" destOrd="0" presId="urn:microsoft.com/office/officeart/2005/8/layout/pList1#1"/>
    <dgm:cxn modelId="{769AAE3D-6558-47B8-A8AC-FE44378475EF}" type="presParOf" srcId="{8B43A978-3A0B-4154-BF61-BC1F50E38B77}" destId="{ADAEC8AF-9C16-4E74-93F6-5D8A1EB3B63E}" srcOrd="4" destOrd="0" presId="urn:microsoft.com/office/officeart/2005/8/layout/pList1#1"/>
    <dgm:cxn modelId="{C350605F-A76A-4BC3-BE1E-E072FBFBE6AB}" type="presParOf" srcId="{ADAEC8AF-9C16-4E74-93F6-5D8A1EB3B63E}" destId="{BD5EAF2B-11E9-4179-9878-2D90E79CBC90}" srcOrd="0" destOrd="0" presId="urn:microsoft.com/office/officeart/2005/8/layout/pList1#1"/>
    <dgm:cxn modelId="{25F7B37A-D33E-4CAF-A878-C7413CEB16DA}" type="presParOf" srcId="{ADAEC8AF-9C16-4E74-93F6-5D8A1EB3B63E}" destId="{F23A8AE8-4924-4D6B-9A29-91E432A2006F}" srcOrd="1" destOrd="0" presId="urn:microsoft.com/office/officeart/2005/8/layout/pList1#1"/>
    <dgm:cxn modelId="{1191C754-8F7D-4B54-9A86-B46E13A7084D}" type="presParOf" srcId="{8B43A978-3A0B-4154-BF61-BC1F50E38B77}" destId="{EA99FF6C-BCCE-4225-B9FC-2D9401885595}" srcOrd="5" destOrd="0" presId="urn:microsoft.com/office/officeart/2005/8/layout/pList1#1"/>
    <dgm:cxn modelId="{DD2BCF91-10C8-4374-BE72-A6DE28134F55}" type="presParOf" srcId="{8B43A978-3A0B-4154-BF61-BC1F50E38B77}" destId="{8BA6DE77-D0DD-492C-A912-3461D4D74A0F}" srcOrd="6" destOrd="0" presId="urn:microsoft.com/office/officeart/2005/8/layout/pList1#1"/>
    <dgm:cxn modelId="{C6C6451F-8F7A-42B4-AA3C-B11B570FE7D3}" type="presParOf" srcId="{8BA6DE77-D0DD-492C-A912-3461D4D74A0F}" destId="{80EF57AD-11C0-489E-88CB-55CD4CA0A0F9}" srcOrd="0" destOrd="0" presId="urn:microsoft.com/office/officeart/2005/8/layout/pList1#1"/>
    <dgm:cxn modelId="{70C4EAB5-EC42-4DEE-AB30-481096485545}" type="presParOf" srcId="{8BA6DE77-D0DD-492C-A912-3461D4D74A0F}" destId="{0D989302-376C-40BF-91E7-02C818C7DA67}" srcOrd="1" destOrd="0" presId="urn:microsoft.com/office/officeart/2005/8/layout/pList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00FE3-7076-4514-9B2D-130E92857CE3}">
      <dsp:nvSpPr>
        <dsp:cNvPr id="0" name=""/>
        <dsp:cNvSpPr/>
      </dsp:nvSpPr>
      <dsp:spPr>
        <a:xfrm>
          <a:off x="120813" y="270745"/>
          <a:ext cx="2436378" cy="1357308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34AC46-040B-466D-B63C-E03373559F88}">
      <dsp:nvSpPr>
        <dsp:cNvPr id="0" name=""/>
        <dsp:cNvSpPr/>
      </dsp:nvSpPr>
      <dsp:spPr>
        <a:xfrm>
          <a:off x="354018" y="1628054"/>
          <a:ext cx="1969968" cy="730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0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rgbClr val="9900FF"/>
              </a:solidFill>
            </a:rPr>
            <a:t>Мишени для прокатывания.</a:t>
          </a:r>
          <a:endParaRPr lang="ru-RU" sz="2100" kern="1200" dirty="0">
            <a:solidFill>
              <a:srgbClr val="9900FF"/>
            </a:solidFill>
          </a:endParaRPr>
        </a:p>
      </dsp:txBody>
      <dsp:txXfrm>
        <a:off x="354018" y="1628054"/>
        <a:ext cx="1969968" cy="730858"/>
      </dsp:txXfrm>
    </dsp:sp>
    <dsp:sp modelId="{3BBECDDE-CFF6-4121-935E-3753E7E8FDE8}">
      <dsp:nvSpPr>
        <dsp:cNvPr id="0" name=""/>
        <dsp:cNvSpPr/>
      </dsp:nvSpPr>
      <dsp:spPr>
        <a:xfrm>
          <a:off x="2763392" y="45442"/>
          <a:ext cx="2721019" cy="2445313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584F5D-5CC4-4F9B-9E5B-E0022E7D33E5}">
      <dsp:nvSpPr>
        <dsp:cNvPr id="0" name=""/>
        <dsp:cNvSpPr/>
      </dsp:nvSpPr>
      <dsp:spPr>
        <a:xfrm>
          <a:off x="3061566" y="2505458"/>
          <a:ext cx="1809751" cy="721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9900FF"/>
              </a:solidFill>
            </a:rPr>
            <a:t>Стенка для метания.</a:t>
          </a:r>
          <a:endParaRPr lang="ru-RU" sz="2000" kern="1200" dirty="0">
            <a:solidFill>
              <a:srgbClr val="9900FF"/>
            </a:solidFill>
          </a:endParaRPr>
        </a:p>
      </dsp:txBody>
      <dsp:txXfrm>
        <a:off x="3061566" y="2505458"/>
        <a:ext cx="1809751" cy="721927"/>
      </dsp:txXfrm>
    </dsp:sp>
    <dsp:sp modelId="{BD5EAF2B-11E9-4179-9878-2D90E79CBC90}">
      <dsp:nvSpPr>
        <dsp:cNvPr id="0" name=""/>
        <dsp:cNvSpPr/>
      </dsp:nvSpPr>
      <dsp:spPr>
        <a:xfrm>
          <a:off x="5672370" y="258394"/>
          <a:ext cx="2650730" cy="1406714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3A8AE8-4924-4D6B-9A29-91E432A2006F}">
      <dsp:nvSpPr>
        <dsp:cNvPr id="0" name=""/>
        <dsp:cNvSpPr/>
      </dsp:nvSpPr>
      <dsp:spPr>
        <a:xfrm>
          <a:off x="6012751" y="1640405"/>
          <a:ext cx="1969968" cy="730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0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rgbClr val="9900FF"/>
              </a:solidFill>
            </a:rPr>
            <a:t>Хват мяча при метании.</a:t>
          </a:r>
          <a:endParaRPr lang="ru-RU" sz="2100" kern="1200" dirty="0">
            <a:solidFill>
              <a:srgbClr val="9900FF"/>
            </a:solidFill>
          </a:endParaRPr>
        </a:p>
      </dsp:txBody>
      <dsp:txXfrm>
        <a:off x="6012751" y="1640405"/>
        <a:ext cx="1969968" cy="730858"/>
      </dsp:txXfrm>
    </dsp:sp>
    <dsp:sp modelId="{80EF57AD-11C0-489E-88CB-55CD4CA0A0F9}">
      <dsp:nvSpPr>
        <dsp:cNvPr id="0" name=""/>
        <dsp:cNvSpPr/>
      </dsp:nvSpPr>
      <dsp:spPr>
        <a:xfrm>
          <a:off x="1214455" y="3185923"/>
          <a:ext cx="3241839" cy="2100488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989302-376C-40BF-91E7-02C818C7DA67}">
      <dsp:nvSpPr>
        <dsp:cNvPr id="0" name=""/>
        <dsp:cNvSpPr/>
      </dsp:nvSpPr>
      <dsp:spPr>
        <a:xfrm>
          <a:off x="4786353" y="4429153"/>
          <a:ext cx="1969968" cy="730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0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rgbClr val="9900FF"/>
              </a:solidFill>
            </a:rPr>
            <a:t>Подвижная мишень</a:t>
          </a:r>
          <a:endParaRPr lang="ru-RU" sz="2100" kern="1200" dirty="0">
            <a:solidFill>
              <a:srgbClr val="9900FF"/>
            </a:solidFill>
          </a:endParaRPr>
        </a:p>
      </dsp:txBody>
      <dsp:txXfrm>
        <a:off x="4786353" y="4429153"/>
        <a:ext cx="1969968" cy="730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#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A90B83B-DC71-4648-9EEA-BC730D315D0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2F7FC75-13F8-4AA8-86AB-661552FB9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dissolv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ed-kopilka.ru/upload/blogs/17639_ed49dd55f31a7e9ce7a4c2fee0ccb90f.p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Физическое воспитание. Метание</a:t>
            </a:r>
            <a:endParaRPr lang="ru-RU" sz="6600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97976" y="4466824"/>
            <a:ext cx="2239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Муратова Дарья, 630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rgbClr val="00B0F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+mn-lt"/>
              </a:rPr>
              <a:t>Метание прямой рукой сверху.</a:t>
            </a:r>
            <a:endParaRPr lang="ru-RU" dirty="0">
              <a:solidFill>
                <a:srgbClr val="7030A0"/>
              </a:solidFill>
              <a:latin typeface="+mn-lt"/>
            </a:endParaRPr>
          </a:p>
        </p:txBody>
      </p:sp>
      <p:pic>
        <p:nvPicPr>
          <p:cNvPr id="1026" name="Picture 2" descr="F:\Photos\IMG0020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143116"/>
            <a:ext cx="6286544" cy="348379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+mn-lt"/>
              </a:rPr>
              <a:t>Метание из-за спины через плечо.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3075" name="Picture 3" descr="F:\Photos\IMG0021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000240"/>
            <a:ext cx="5991252" cy="326309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4000">
              <a:srgbClr val="0070C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+mn-lt"/>
              </a:rPr>
              <a:t>Метание прямой рукой сбоку.</a:t>
            </a:r>
            <a:endParaRPr lang="ru-RU" dirty="0">
              <a:solidFill>
                <a:srgbClr val="7030A0"/>
              </a:solidFill>
              <a:latin typeface="+mn-lt"/>
            </a:endParaRPr>
          </a:p>
        </p:txBody>
      </p:sp>
      <p:pic>
        <p:nvPicPr>
          <p:cNvPr id="2050" name="Picture 2" descr="F:\Photos\IMG0022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428868"/>
            <a:ext cx="6715172" cy="3105767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Первая младшая группа. 2-3 года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just"/>
            <a:r>
              <a:rPr lang="ru-RU" dirty="0" smtClean="0">
                <a:solidFill>
                  <a:srgbClr val="C00000"/>
                </a:solidFill>
              </a:rPr>
              <a:t>Метание большого мяча двумя руками снизу в горизонтальную цель.</a:t>
            </a:r>
          </a:p>
          <a:p>
            <a:pPr algn="just"/>
            <a:r>
              <a:rPr lang="ru-RU" dirty="0" smtClean="0">
                <a:solidFill>
                  <a:srgbClr val="C00000"/>
                </a:solidFill>
              </a:rPr>
              <a:t>Метание маленького мяча или мешочка с песком правой и левой рукой в горизонтальную цель.</a:t>
            </a:r>
          </a:p>
          <a:p>
            <a:pPr algn="just"/>
            <a:r>
              <a:rPr lang="ru-RU" dirty="0" smtClean="0">
                <a:solidFill>
                  <a:srgbClr val="C00000"/>
                </a:solidFill>
              </a:rPr>
              <a:t>Метание маленького мяча с расстояния до 1 метра в вертикальную цель находящуюся на уровне глаз ребенка.</a:t>
            </a:r>
          </a:p>
          <a:p>
            <a:pPr algn="just"/>
            <a:r>
              <a:rPr lang="ru-RU" dirty="0" smtClean="0">
                <a:solidFill>
                  <a:srgbClr val="C00000"/>
                </a:solidFill>
              </a:rPr>
              <a:t>Метание мячей или мешочков с песком в даль правой и левой рукой.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Вторая младшая группа. 3-4 года.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Метание в горизонтальную цель двумя руками снизу, от груди с расстояния 1,5- 2 метра.</a:t>
            </a:r>
          </a:p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Метание в горизонтальную цель одной рукой.</a:t>
            </a:r>
          </a:p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Метание мяча, мешочка вдаль правой и левой рукой.</a:t>
            </a:r>
          </a:p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Метание в вертикальную цель правой и левой рукой с расстояния 1-1,5 метра.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92D050"/>
                </a:solidFill>
              </a:rPr>
              <a:t>Средняя группа. 4-5 лет.</a:t>
            </a: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CC0099"/>
                </a:solidFill>
              </a:rPr>
              <a:t>Метание вдаль правой и левой рукой , к концу года на расстояние не менее 3,5-6,5 метров.</a:t>
            </a:r>
          </a:p>
          <a:p>
            <a:r>
              <a:rPr lang="ru-RU" sz="3200" dirty="0" smtClean="0">
                <a:solidFill>
                  <a:srgbClr val="CC0099"/>
                </a:solidFill>
              </a:rPr>
              <a:t>Метание в горизонтальную цель с расстояния 2-2,5 метра правой и левой рукой.</a:t>
            </a:r>
          </a:p>
          <a:p>
            <a:r>
              <a:rPr lang="ru-RU" sz="3200" dirty="0" smtClean="0">
                <a:solidFill>
                  <a:srgbClr val="CC0099"/>
                </a:solidFill>
              </a:rPr>
              <a:t>Метание в вертикальную цель ( высота центра мишени 1,5 метра) с расстояния 1,5-2 метра правой и левой рукой.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C0099"/>
                </a:solidFill>
              </a:rPr>
              <a:t>Старшая группа. 5-6 лет.</a:t>
            </a:r>
            <a:endParaRPr lang="ru-RU" dirty="0">
              <a:solidFill>
                <a:srgbClr val="CC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9900FF"/>
                </a:solidFill>
              </a:rPr>
              <a:t>Метание в горизонтальную цель снизу правой и левой рукой с расстояния 3-4 метров.</a:t>
            </a:r>
          </a:p>
          <a:p>
            <a:r>
              <a:rPr lang="ru-RU" sz="3200" dirty="0" smtClean="0">
                <a:solidFill>
                  <a:srgbClr val="9900FF"/>
                </a:solidFill>
              </a:rPr>
              <a:t>Метание в вертикальную цель( центр которой на высоте 2 метра от земли) правой и левой рукой. </a:t>
            </a:r>
          </a:p>
          <a:p>
            <a:r>
              <a:rPr lang="ru-RU" sz="3200" dirty="0" smtClean="0">
                <a:solidFill>
                  <a:srgbClr val="9900FF"/>
                </a:solidFill>
              </a:rPr>
              <a:t>Метание вдоль предметов разного веса ( мячи, мешочки, шишки, прутики и </a:t>
            </a:r>
            <a:r>
              <a:rPr lang="ru-RU" sz="3200" dirty="0" err="1" smtClean="0">
                <a:solidFill>
                  <a:srgbClr val="9900FF"/>
                </a:solidFill>
              </a:rPr>
              <a:t>д.р</a:t>
            </a:r>
            <a:r>
              <a:rPr lang="ru-RU" sz="3200" dirty="0" smtClean="0">
                <a:solidFill>
                  <a:srgbClr val="9900FF"/>
                </a:solidFill>
              </a:rPr>
              <a:t>) правой и левой рукой. 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Подготовительная группа. 6-7 лет.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Метание в горизонтальную цель правой и левой рукой с расстояния 4-5 метров.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Метание в даль на расстояние6-12 метров правой и левой рукой.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Метание в вертикальную цель правой и левой рукой.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Метание в цель из исходных положений, стоя на коленях, сидя, лежа.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Метание в движущуюся цель правой и левой рукой.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Метание вдаль с нескольких шагов.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Метание вверх и вдаль предметов разного веса и формы.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2000" b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  <a:scene3d>
            <a:camera prst="orthographicFront"/>
            <a:lightRig rig="soft" dir="t">
              <a:rot lat="0" lon="0" rev="16800000"/>
            </a:lightRig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  <a:latin typeface="+mn-lt"/>
              </a:rPr>
              <a:t>К концу пребывания в детском саду дети должны овладеть всеми видами, прокатывания, катания, бросания, ловли и метания мяча, ведением его, отбиванием, т.е освоить «школу мяча».</a:t>
            </a:r>
            <a:endParaRPr lang="ru-RU" sz="28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050" name="Picture 2" descr="F:\Photos\IMG0028A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214686"/>
            <a:ext cx="4357718" cy="261998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2051" name="Picture 3" descr="F:\Photos\IMG0029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2786058"/>
            <a:ext cx="3500462" cy="264320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Домашнее задание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Разработать конспект занятия (возраст и программа на выбор студента). Вид занятия</a:t>
            </a:r>
            <a:r>
              <a:rPr lang="ru-RU" smtClean="0"/>
              <a:t>: сюжетный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376323"/>
      </p:ext>
    </p:extLst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00362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0070C0"/>
                </a:solidFill>
              </a:rPr>
              <a:t>Мяч.</a:t>
            </a:r>
            <a:endParaRPr lang="ru-RU" sz="7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</a:rPr>
              <a:t>Первая детская игрушка, еще до того как ребенок научится сидеть. В мяче ребенок находит общее выражение всякого предмета, а равно и самого себя как целого и замкнутого в себе единства. Он выбирает мяч как средство своего развития. все, в чем нуждается ребенок в жизни и в деятельности, дает мяч, так как мяч, будучи замкнутым в себе целом, является заместителем, общего выражения всякого другого целого ;ребенок видит в нем самого себя, может сделать из него целое, наделить его своим собственным образом.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57158" y="1714488"/>
            <a:ext cx="764094" cy="341756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071734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bg1"/>
                </a:solidFill>
              </a:rPr>
              <a:t>Метание.</a:t>
            </a:r>
            <a:endParaRPr lang="ru-RU" sz="60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algn="just"/>
            <a:r>
              <a:rPr lang="ru-RU" dirty="0" smtClean="0">
                <a:solidFill>
                  <a:srgbClr val="C00000"/>
                </a:solidFill>
              </a:rPr>
              <a:t>Движение ациклического типа. Оно оказывает огромное физиологическое воздействие на организм ребенка: метание способствует развитию мозга, глазомера, равновесия. По данным </a:t>
            </a:r>
            <a:r>
              <a:rPr lang="ru-RU" dirty="0" err="1" smtClean="0">
                <a:solidFill>
                  <a:srgbClr val="C00000"/>
                </a:solidFill>
              </a:rPr>
              <a:t>психолого</a:t>
            </a:r>
            <a:r>
              <a:rPr lang="ru-RU" dirty="0" smtClean="0">
                <a:solidFill>
                  <a:srgbClr val="C00000"/>
                </a:solidFill>
              </a:rPr>
              <a:t>- педагогических исследований, манипуляции с мячом  оказывают благотворное воздействие на центральную нервную систему, снимают мышечные зажимы, переводят деструктивную агрессию в конструктивную.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642910" y="1643050"/>
            <a:ext cx="406904" cy="41319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84000" r="-8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Подготовительной формой метания является  бросание, а также катание, прокатывание и скатывание мяча(или другого предмета).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IMG0015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00034" y="2071678"/>
            <a:ext cx="3225614" cy="1787528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1026" name="Picture 2" descr="F:\Photos\IMG0016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1601984"/>
            <a:ext cx="3143272" cy="242708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27" name="Picture 3" descr="F:\Photos\IMG0017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3240" y="3793322"/>
            <a:ext cx="3143272" cy="233126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2000" b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Способы метания: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На дальность.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Основное усилие направляется на овладение правильными приемами. Ребенок упражняется в силе броска в соответствии с расстоянием.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В цель.</a:t>
            </a:r>
          </a:p>
          <a:p>
            <a:r>
              <a:rPr lang="ru-RU" sz="2600" dirty="0" smtClean="0">
                <a:solidFill>
                  <a:srgbClr val="FF0000"/>
                </a:solidFill>
              </a:rPr>
              <a:t>Ребенок сосредоточивает свое внимание на попадание в указанный предмет. выполнение этого движения требует концентрации внимания, сосредоточенности, целенаправленности, волевого усилия. 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С четырех шагов и с разбега.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71472" y="1714488"/>
            <a:ext cx="484632" cy="978408"/>
          </a:xfrm>
          <a:prstGeom prst="down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71472" y="3214686"/>
            <a:ext cx="484632" cy="978408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71472" y="5500702"/>
            <a:ext cx="484632" cy="978408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10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78000" r="-7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soft" dir="t">
              <a:rot lat="0" lon="0" rev="16800000"/>
            </a:lightRig>
          </a:scene3d>
          <a:sp3d>
            <a:bevelT/>
          </a:sp3d>
        </p:spPr>
        <p:txBody>
          <a:bodyPr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Для метания используются: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</a:rPr>
              <a:t>Мячи, мешочки с песком, снежки, шишки, камешки, желуди, и другие природные материалы. 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050" name="Picture 2" descr="F:\Photos\IMG0018A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t="18599" b="18599"/>
          <a:stretch>
            <a:fillRect/>
          </a:stretch>
        </p:blipFill>
        <p:spPr bwMode="auto">
          <a:xfrm>
            <a:off x="0" y="2428868"/>
            <a:ext cx="3429005" cy="247650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r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2051" name="Picture 3" descr="F:\Photos\IMG0019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4286256"/>
            <a:ext cx="2286000" cy="225742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26" name="Picture 2" descr="F:\Photos\IMG0026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9058" y="2428868"/>
            <a:ext cx="2076450" cy="28575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27" name="Picture 3" descr="F:\Photos\IMG0027A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86710" y="857232"/>
            <a:ext cx="881065" cy="165640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29" name="Picture 5" descr="F:\Photos\IMG0024A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15074" y="2428868"/>
            <a:ext cx="1857388" cy="166391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30" name="Picture 6" descr="F:\Photos\IMG0023A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86578" y="4572008"/>
            <a:ext cx="1428760" cy="141685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+mn-lt"/>
              </a:rPr>
              <a:t>Для катания и метания на участке.</a:t>
            </a:r>
            <a:endParaRPr lang="ru-RU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709160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solidFill>
                  <a:srgbClr val="FFFF00"/>
                </a:solidFill>
              </a:rPr>
              <a:t>На участке устанавливаются специальные пособия, а так же используются переносные горизонтальные и вертикальные мишени. В качестве горизонтальной мишени используются корзины, ящики, обручи их кладут на землю. Вертикальной целью служит мишень- щит с обозначенными на нем разного диаметра кругами, или располагают на разной высоте металлические обручи. Скаты или доски с бортиками, ворота или высокие кубики, кегли применяются для упражнений в катании. На участках хорошо иметь </a:t>
            </a:r>
            <a:r>
              <a:rPr lang="ru-RU" dirty="0" err="1" smtClean="0">
                <a:solidFill>
                  <a:srgbClr val="FFFF00"/>
                </a:solidFill>
              </a:rPr>
              <a:t>кольцебросы</a:t>
            </a:r>
            <a:r>
              <a:rPr lang="ru-RU" dirty="0" smtClean="0">
                <a:solidFill>
                  <a:srgbClr val="FFFF00"/>
                </a:solidFill>
              </a:rPr>
              <a:t> разных конструкций.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500034" y="1285860"/>
            <a:ext cx="484632" cy="571504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C0099"/>
                </a:solidFill>
              </a:rPr>
              <a:t>При метании используются.</a:t>
            </a:r>
            <a:endParaRPr lang="ru-RU" sz="3200" dirty="0">
              <a:solidFill>
                <a:srgbClr val="CC0099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44391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Метание прямой рукой снизу.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IMG0014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2500306"/>
            <a:ext cx="6577517" cy="2363795"/>
          </a:xfrm>
          <a:noFill/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740</Words>
  <Application>Microsoft Office PowerPoint</Application>
  <PresentationFormat>Экран (4:3)</PresentationFormat>
  <Paragraphs>55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Физическое воспитание. Метание</vt:lpstr>
      <vt:lpstr>Мяч.</vt:lpstr>
      <vt:lpstr>Метание.</vt:lpstr>
      <vt:lpstr>Подготовительной формой метания является  бросание, а также катание, прокатывание и скатывание мяча(или другого предмета).</vt:lpstr>
      <vt:lpstr>Способы метания:</vt:lpstr>
      <vt:lpstr>Для метания используются:</vt:lpstr>
      <vt:lpstr>Для катания и метания на участке.</vt:lpstr>
      <vt:lpstr>При метании используются.</vt:lpstr>
      <vt:lpstr>Метание прямой рукой снизу.</vt:lpstr>
      <vt:lpstr>Метание прямой рукой сверху.</vt:lpstr>
      <vt:lpstr>Метание из-за спины через плечо.</vt:lpstr>
      <vt:lpstr>Метание прямой рукой сбоку.</vt:lpstr>
      <vt:lpstr>Первая младшая группа. 2-3 года</vt:lpstr>
      <vt:lpstr>Вторая младшая группа. 3-4 года.</vt:lpstr>
      <vt:lpstr>Средняя группа. 4-5 лет.</vt:lpstr>
      <vt:lpstr>Старшая группа. 5-6 лет.</vt:lpstr>
      <vt:lpstr>Подготовительная группа. 6-7 лет.</vt:lpstr>
      <vt:lpstr>К концу пребывания в детском саду дети должны овладеть всеми видами, прокатывания, катания, бросания, ловли и метания мяча, ведением его, отбиванием, т.е освоить «школу мяча».</vt:lpstr>
      <vt:lpstr>Домашнее задание </vt:lpstr>
    </vt:vector>
  </TitlesOfParts>
  <Company>USN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Метание.</dc:title>
  <dc:creator>c400</dc:creator>
  <cp:lastModifiedBy>Очирова Оюна Дабаевна</cp:lastModifiedBy>
  <cp:revision>54</cp:revision>
  <dcterms:created xsi:type="dcterms:W3CDTF">2010-04-11T10:21:26Z</dcterms:created>
  <dcterms:modified xsi:type="dcterms:W3CDTF">2020-10-12T07:28:49Z</dcterms:modified>
</cp:coreProperties>
</file>