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9" r:id="rId13"/>
    <p:sldId id="270" r:id="rId14"/>
    <p:sldId id="282" r:id="rId15"/>
    <p:sldId id="268" r:id="rId16"/>
    <p:sldId id="271" r:id="rId17"/>
    <p:sldId id="273" r:id="rId18"/>
    <p:sldId id="272" r:id="rId19"/>
    <p:sldId id="275" r:id="rId20"/>
    <p:sldId id="274" r:id="rId21"/>
    <p:sldId id="276" r:id="rId22"/>
    <p:sldId id="281" r:id="rId23"/>
    <p:sldId id="266" r:id="rId24"/>
    <p:sldId id="278" r:id="rId25"/>
    <p:sldId id="279" r:id="rId26"/>
    <p:sldId id="280" r:id="rId27"/>
    <p:sldId id="283" r:id="rId28"/>
    <p:sldId id="277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1" r:id="rId48"/>
    <p:sldId id="303" r:id="rId49"/>
    <p:sldId id="305" r:id="rId50"/>
    <p:sldId id="306" r:id="rId51"/>
    <p:sldId id="304" r:id="rId52"/>
    <p:sldId id="307" r:id="rId53"/>
    <p:sldId id="309" r:id="rId54"/>
    <p:sldId id="308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ersev.ru/vospriyatie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syznaiyka.net/view-fizio.html?id=vtoraja-signalnaja-sistem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psyznaiyka.net/view-michlenie.html?id=osobennosti-procesa-michleniya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6288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Психология познавательных процессов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R="64008" lvl="0" algn="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6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</a:t>
            </a:r>
          </a:p>
          <a:p>
            <a:pPr marR="64008" lvl="0" algn="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6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психологии образования,</a:t>
            </a:r>
          </a:p>
          <a:p>
            <a:pPr marR="64008" lvl="0" algn="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6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</a:t>
            </a:r>
            <a:r>
              <a:rPr lang="ru-RU" sz="26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6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</a:t>
            </a:r>
            <a:r>
              <a:rPr lang="ru-RU" sz="26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64008" lvl="0" algn="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6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Цыдыпова Светлана </a:t>
            </a:r>
            <a:r>
              <a:rPr lang="ru-RU" sz="26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Дабаевна</a:t>
            </a:r>
            <a:r>
              <a:rPr lang="ru-RU" sz="26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25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920880" cy="593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06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ункции ощущени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7" y="207878"/>
            <a:ext cx="7857455" cy="588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6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2. Восприятие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отражение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сознании человека предметов или явлений объективного мира в совокупности их свойств и частей при их непосредственном воздействии в данный момент на органы чувств.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восприятия происходит упорядочение и объединение отдельных ощущений в целостные образы вещей и событий. </a:t>
            </a:r>
          </a:p>
        </p:txBody>
      </p:sp>
    </p:spTree>
    <p:extLst>
      <p:ext uri="{BB962C8B-B14F-4D97-AF65-F5344CB8AC3E}">
        <p14:creationId xmlns:p14="http://schemas.microsoft.com/office/powerpoint/2010/main" val="405301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основы восприятия</a:t>
            </a:r>
            <a:br>
              <a:rPr lang="ru-RU" sz="32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92160"/>
            <a:ext cx="7673280" cy="491716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нервные процессы в коре головного мозга, лежащие в основе восприятия, характеризуются тем, что они вызываются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комплексными раздражителями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действующими одновременно на разные рецепторы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состоят в одновременной и согласованной деятельности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анализаторов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протекают при большом участии ассоциативных отделов коры и центров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11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" y="1124744"/>
            <a:ext cx="8768175" cy="45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487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1196752"/>
            <a:ext cx="869071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90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9774"/>
            <a:ext cx="5904656" cy="5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33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278633" cy="36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838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730389" cy="480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17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0562"/>
            <a:ext cx="7588747" cy="35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90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Понятие, виды, свойства, функции: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23728" y="1600200"/>
            <a:ext cx="3384376" cy="487375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ощущения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восприятия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внимания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памяти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воображения</a:t>
            </a:r>
          </a:p>
          <a:p>
            <a:r>
              <a:rPr lang="ru-RU" sz="3200" dirty="0" smtClean="0">
                <a:latin typeface="Times New Roman"/>
                <a:ea typeface="Times New Roman"/>
              </a:rPr>
              <a:t>мышлении </a:t>
            </a:r>
          </a:p>
          <a:p>
            <a:r>
              <a:rPr lang="ru-RU" sz="3200" dirty="0" smtClean="0">
                <a:latin typeface="Times New Roman"/>
                <a:ea typeface="Times New Roman"/>
              </a:rPr>
              <a:t>речи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9976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0941"/>
            <a:ext cx="8113963" cy="408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308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128792" cy="577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895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9"/>
            <a:ext cx="7906717" cy="395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66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024" y="188640"/>
            <a:ext cx="82444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восприятия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Целостность,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 </a:t>
            </a:r>
            <a:r>
              <a:rPr lang="ru-RU" sz="2400" dirty="0">
                <a:solidFill>
                  <a:srgbClr val="07458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Восприятие - целостное отражение предметов, ситуаций и событий, возникающее при непосредственном воздействии физических раздражителей на рецепторные поверхности"/>
              </a:rPr>
              <a:t>восприятие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есть всегда целостный образ предмета.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Константность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- благодаря константности мы воспринимаем окружающие предметы как относительно постоянные по форме, цвету, величине и т.п.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Структурность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- </a:t>
            </a:r>
            <a:r>
              <a:rPr lang="ru-RU" sz="2400" dirty="0">
                <a:solidFill>
                  <a:srgbClr val="07458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Восприятие - целостное отражение предметов, ситуаций и событий, возникающее при непосредственном воздействии физических раздражителей на рецепторные поверхности"/>
              </a:rPr>
              <a:t>восприятие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является простой суммой ощущений. Мы воспринимаем фактически абстрагированную из этих ощущений обобщенную структуру.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Осмысленность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восприятия - </a:t>
            </a:r>
            <a:r>
              <a:rPr lang="ru-RU" sz="2400" dirty="0">
                <a:solidFill>
                  <a:srgbClr val="07458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Восприятие - целостное отражение предметов, ситуаций и событий, возникающее при непосредственном воздействии физических раздражителей на рецепторные поверхности"/>
              </a:rPr>
              <a:t>восприятие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тесно связано с мышлением, с пониманием сущности предметов.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Избирательность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- проявляется в преимущественном выделении одних объектов по сравнению с другими.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33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696744" cy="57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986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Функции восприятия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4909" y="3345873"/>
            <a:ext cx="3610744" cy="1756792"/>
          </a:xfrm>
        </p:spPr>
        <p:txBody>
          <a:bodyPr/>
          <a:lstStyle/>
          <a:p>
            <a:r>
              <a:rPr lang="ru-RU" dirty="0" smtClean="0"/>
              <a:t>Отражательная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04584" y="3356992"/>
            <a:ext cx="3859904" cy="1972816"/>
          </a:xfrm>
        </p:spPr>
        <p:txBody>
          <a:bodyPr/>
          <a:lstStyle/>
          <a:p>
            <a:r>
              <a:rPr lang="ru-RU" dirty="0" smtClean="0"/>
              <a:t>Регулятивная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084168" y="1988840"/>
            <a:ext cx="43204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547664" y="1988840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29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3. Воображение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2032248"/>
            <a:ext cx="7931224" cy="33409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отражение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будущего, создание нового образа на основе прошлого опыта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73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Физиологическая основа воображения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643192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воображения лежит работа не изолированных нервных центров, а всей коры в целом. </a:t>
            </a:r>
            <a:endParaRPr lang="ru-RU" dirty="0" smtClean="0">
              <a:solidFill>
                <a:srgbClr val="363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 в отношении не только произвольного, но и непроизвольного воображения: даже в сновидениях образы воображения не являются хаотическим нагромождением бессмысленных, изолированных представлений, но всегда образуют в какой-то степени цельную, осмысленную, хотя и фантастическую картину. </a:t>
            </a:r>
            <a:endParaRPr lang="ru-RU" dirty="0" smtClean="0">
              <a:solidFill>
                <a:srgbClr val="363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показывает, что и неконтролируемое 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Общее понятие о второй сигнальной системе человека"/>
              </a:rPr>
              <a:t>второй сигнальной </a:t>
            </a: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Общее понятие о второй сигнальной системе человека"/>
              </a:rPr>
              <a:t>системой</a:t>
            </a: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лимон</a:t>
            </a: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образование новых сочетаний временных связей в сновидениях является результатом деятельности всей коры.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43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20683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185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4345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</a:t>
            </a: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Агглютинация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соединение в создаваемом образе свойств и элементов образов других предметов.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Гиперболизация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чрезмерное преувеличение реального объекта или отдельных его частей или их количества.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Схематизация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сглаживание различий между сравниваемыми объектами.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Типизация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мысленное выделение существенного, повторяющегося в однородных образах.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мнимое подчеркивание отдельных признаков реального объекта.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признаков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наделение образов нехарактерными признаками.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1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1. Ощущение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-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простейший психический познавательный процесс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отражения отдельных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предметов и явлений окружающего мира, а также внутренних состояний организма, возникающий при их непосредственном воздействии на органы чувств.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29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воображения: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представление действительности в образах, а также создание возможности пользоваться ими, решая задачи;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регулирование эмоциональных состояний;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произвольная регуляция познавательных процессов и состояний человека, в частности восприятия, внимания, памяти, речи, эмоций;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формирование внутреннего плана действий – способности выполнять их внутри, манипулируя образами;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планирование и программирование деятельности, составление программ, оценка их правильности, процесса реализации.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23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4. Внимание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направленность психики (сознания) на определенные объекты, имеющие для личности устойчивую или ситуативную значимость, сосредоточение психики (сознания), предполагающее повышенный уровень сенсорной, интеллектуальной или двигательной активности.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86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908720"/>
            <a:ext cx="8316416" cy="424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086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9" y="260648"/>
            <a:ext cx="802242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976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708171" cy="578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4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289"/>
            <a:ext cx="8970771" cy="672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544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42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2" y="260648"/>
            <a:ext cx="826038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8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5. Память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способность накапливать,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воспроизводить в сознании пережитый опыт, а также саму совокупность сохраненных в сознании впечатлений.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171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Физиологической основой памяти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следы ранее бывших нервных процессов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сохраняющихся в коре благодаря пластичности нервной системы: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вызванный внешним раздражением нервный процесс, будь то возбуждение или торможение, не проходит для нервной ткани бесследно, но оставляет в ней как бы «след» в виде определенных функциональных изменений, которые облегчают течение соответствующих нервных процессов при их повторении, а также их повторное возникновение при отсутствии вызвавшего их раздражителя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6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467600" cy="15121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физиологическая основа ощущений- </a:t>
            </a:r>
            <a:r>
              <a:rPr lang="ru-RU" sz="2400" dirty="0"/>
              <a:t>сложная деятельность органов чувств.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И.П</a:t>
            </a:r>
            <a:r>
              <a:rPr lang="ru-RU" sz="2400" dirty="0"/>
              <a:t>. Павлов назвал эту деятельность </a:t>
            </a:r>
            <a:r>
              <a:rPr lang="ru-RU" sz="2400" dirty="0" smtClean="0"/>
              <a:t>анализаторной 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73231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256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32" y="1988840"/>
            <a:ext cx="678575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стойкого облегчения проводимости сигнала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33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75923" cy="409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581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55536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072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" y="206642"/>
            <a:ext cx="8520947" cy="639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09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6. Мышление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95608"/>
            <a:ext cx="7467600" cy="48737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опосредованное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обобщенное отражение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существенных, закономерных взаимосвязей действительности.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21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физиологической стороны </a:t>
            </a: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процесс мышления</a:t>
            </a:r>
            <a:r>
              <a:rPr lang="ru-RU" sz="24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363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24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сложную аналитико-синтетическую деятельность коры больших полушарий головного мозга. </a:t>
            </a:r>
            <a:endParaRPr lang="ru-RU" sz="2400" dirty="0" smtClean="0">
              <a:solidFill>
                <a:srgbClr val="363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процессов мышления принимает участие вся кора.</a:t>
            </a:r>
          </a:p>
          <a:p>
            <a:pPr algn="just"/>
            <a:r>
              <a:rPr lang="ru-RU" sz="24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процесса мышления прежде всего имеют значение те</a:t>
            </a:r>
            <a:r>
              <a:rPr lang="ru-RU" sz="2400" i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сложные временные связи, которые образуются между мозговыми концами анализаторов</a:t>
            </a:r>
            <a:r>
              <a:rPr lang="ru-RU" sz="2400" i="1" dirty="0" smtClean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i="1" dirty="0" smtClean="0">
              <a:solidFill>
                <a:srgbClr val="363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«Кору больших полушарий головного мозга необходимо рассматривать как грандиозную мозаику бесчисленной массы нервных пунктов с определенной у каждого из них физиологической ролью. Вместе с тем кора представляет собой сложнейшую динамическую систему, постоянно стремящуюся к объединению, к установлению единой, общей связи» </a:t>
            </a:r>
            <a:endParaRPr lang="ru-RU" sz="2000" dirty="0" smtClean="0">
              <a:solidFill>
                <a:srgbClr val="363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П. Павлов).</a:t>
            </a:r>
            <a:endParaRPr lang="ru-RU" sz="2000" b="0" i="1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 smtClean="0">
              <a:solidFill>
                <a:srgbClr val="363636"/>
              </a:solidFill>
              <a:latin typeface="Tahoma"/>
            </a:endParaRPr>
          </a:p>
          <a:p>
            <a:pPr algn="just"/>
            <a:endParaRPr lang="ru-RU" sz="2400" b="0" i="1" dirty="0">
              <a:solidFill>
                <a:srgbClr val="363636"/>
              </a:solidFill>
              <a:effectLst/>
              <a:latin typeface="Tahoma"/>
            </a:endParaRPr>
          </a:p>
          <a:p>
            <a:pPr algn="just"/>
            <a:endParaRPr lang="ru-RU" sz="2400" b="0" i="0" dirty="0">
              <a:solidFill>
                <a:srgbClr val="363636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91826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196752"/>
            <a:ext cx="817290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931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3846"/>
            <a:ext cx="7161796" cy="539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49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7. Речь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э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то один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из видов коммуникативной деятельности человека использование средств языка для общения с другими членами языкового коллектива. </a:t>
            </a:r>
            <a:endParaRPr lang="ru-RU" sz="2800" dirty="0" smtClean="0">
              <a:solidFill>
                <a:srgbClr val="000000"/>
              </a:solidFill>
              <a:latin typeface="Georgia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Под </a:t>
            </a:r>
            <a:r>
              <a:rPr lang="ru-RU" sz="2800" b="1" dirty="0">
                <a:solidFill>
                  <a:srgbClr val="000000"/>
                </a:solidFill>
                <a:latin typeface="Georgia"/>
              </a:rPr>
              <a:t>речью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 понимают как процесс говорения (речевую деятельность) , так и его результат (речевые произведения, фиксируемые памятью или письмом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).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Georgia"/>
              </a:rPr>
              <a:t>Речь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- это способность общаться с помощью слов, звуков и других элементов языка.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1779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6089785" cy="215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Физиологической основой речи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деятельность слухового и двигательного анализаторов. 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 мозга замыкаются временные связи между различными раздражениями со стороны внешнего мира и движениями голосовых связок, гортани, языка и других органов, регулирующих произнесение слов.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3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анализатор состоит из трех частей: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орган чувств, преобразующий энергию внешнего воздействия в нервные сигналы;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проводящие нервные пути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которым нервные сигналы передаются в мозг;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центр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коре полушарий головного мозга. Каждый рецептор приспособлен к приему только определенных видов воздействия (свет, звук), т.е. обладает специфической возбудимостью к определенным физическим и химическим агентам.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258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17975"/>
            <a:ext cx="6057179" cy="42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мозговых центра речи: </a:t>
            </a:r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Брокка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(расположен в верхней лобной извилине), связанный с громкостью произношения речи;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Вернике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(расположен в височной извилине), связанный с пониманием смысла;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(расположен в затылочной доле), связанный с процессом чтения;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(расположен в средней лобной извилине), связанный с письменной речью.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33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438725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749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476672"/>
            <a:ext cx="7464829" cy="55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96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1556792"/>
            <a:ext cx="341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https://youtu.be/srtv_-MUTDk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5301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</a:t>
            </a:r>
            <a:br>
              <a:rPr lang="ru-RU" sz="6000" dirty="0" smtClean="0"/>
            </a:br>
            <a:r>
              <a:rPr lang="ru-RU" sz="6000" dirty="0" smtClean="0"/>
              <a:t>за внимание!!!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1513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используемой является систематизация, предложенная английским физиологом </a:t>
            </a: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Шеррингтоном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выделил </a:t>
            </a: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основных класса ощущений: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27656"/>
            <a:ext cx="7467600" cy="487375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экстерорецептивные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возникающие при воздействии внешних стимулов на рецепторы, расположенные на поверхности тела;</a:t>
            </a:r>
          </a:p>
          <a:p>
            <a:pPr>
              <a:buFont typeface="+mj-lt"/>
              <a:buAutoNum type="arabicPeriod"/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интерорецептивные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(органические), сигнализирующие о том, что происходит в организме (ощущения голода, жажды, боли и т.п.);</a:t>
            </a:r>
          </a:p>
          <a:p>
            <a:pPr>
              <a:buFont typeface="+mj-lt"/>
              <a:buAutoNum type="arabicPeriod"/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проприорецептивные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в мышцах и сухожилиях; с их помощью мозг получает информацию о движении и положении различных частей тела.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24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5876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2" y="548681"/>
            <a:ext cx="874382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5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9" y="764704"/>
            <a:ext cx="7536073" cy="54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96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308</TotalTime>
  <Words>796</Words>
  <Application>Microsoft Office PowerPoint</Application>
  <PresentationFormat>Экран (4:3)</PresentationFormat>
  <Paragraphs>90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Эркер</vt:lpstr>
      <vt:lpstr>Психология познавательных процессов</vt:lpstr>
      <vt:lpstr>Понятие, виды, свойства, функции:</vt:lpstr>
      <vt:lpstr>1. Ощущение </vt:lpstr>
      <vt:lpstr>физиологическая основа ощущений- сложная деятельность органов чувств.  И.П. Павлов назвал эту деятельность анализаторной </vt:lpstr>
      <vt:lpstr>Каждый анализатор состоит из трех частей: </vt:lpstr>
      <vt:lpstr>Наиболее используемой является систематизация, предложенная английским физиологом  И. Шеррингтоном, который выделил три основных класса ощущений: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Восприятие </vt:lpstr>
      <vt:lpstr>Физиологические основы восприятия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восприятия </vt:lpstr>
      <vt:lpstr>3. Воображение </vt:lpstr>
      <vt:lpstr>Физиологическая основа воображения </vt:lpstr>
      <vt:lpstr>Презентация PowerPoint</vt:lpstr>
      <vt:lpstr>Презентация PowerPoint</vt:lpstr>
      <vt:lpstr>Презентация PowerPoint</vt:lpstr>
      <vt:lpstr>4. Внимание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Память </vt:lpstr>
      <vt:lpstr>Физиологической основой памяти </vt:lpstr>
      <vt:lpstr>Презентация PowerPoint</vt:lpstr>
      <vt:lpstr>Презентация PowerPoint</vt:lpstr>
      <vt:lpstr>Презентация PowerPoint</vt:lpstr>
      <vt:lpstr>Презентация PowerPoint</vt:lpstr>
      <vt:lpstr>6. Мышление </vt:lpstr>
      <vt:lpstr>Презентация PowerPoint</vt:lpstr>
      <vt:lpstr>Презентация PowerPoint</vt:lpstr>
      <vt:lpstr>Презентация PowerPoint</vt:lpstr>
      <vt:lpstr>7. Речь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СВЕТИК</cp:lastModifiedBy>
  <cp:revision>32</cp:revision>
  <dcterms:created xsi:type="dcterms:W3CDTF">2020-02-10T13:27:58Z</dcterms:created>
  <dcterms:modified xsi:type="dcterms:W3CDTF">2020-10-22T14:39:44Z</dcterms:modified>
</cp:coreProperties>
</file>