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5" r:id="rId1"/>
  </p:sldMasterIdLst>
  <p:sldIdLst>
    <p:sldId id="256" r:id="rId2"/>
    <p:sldId id="260" r:id="rId3"/>
    <p:sldId id="261" r:id="rId4"/>
    <p:sldId id="262" r:id="rId5"/>
    <p:sldId id="263" r:id="rId6"/>
    <p:sldId id="264" r:id="rId7"/>
    <p:sldId id="265" r:id="rId8"/>
    <p:sldId id="266" r:id="rId9"/>
    <p:sldId id="267" r:id="rId10"/>
    <p:sldId id="269" r:id="rId11"/>
    <p:sldId id="270" r:id="rId12"/>
    <p:sldId id="271" r:id="rId13"/>
    <p:sldId id="272" r:id="rId14"/>
    <p:sldId id="273" r:id="rId15"/>
    <p:sldId id="275" r:id="rId16"/>
    <p:sldId id="258" r:id="rId17"/>
    <p:sldId id="259" r:id="rId18"/>
    <p:sldId id="268" r:id="rId19"/>
    <p:sldId id="276" r:id="rId20"/>
    <p:sldId id="277" r:id="rId21"/>
    <p:sldId id="278" r:id="rId22"/>
    <p:sldId id="279" r:id="rId23"/>
    <p:sldId id="280" r:id="rId24"/>
    <p:sldId id="281" r:id="rId25"/>
    <p:sldId id="282" r:id="rId26"/>
    <p:sldId id="283" r:id="rId27"/>
    <p:sldId id="284" r:id="rId28"/>
    <p:sldId id="285" r:id="rId29"/>
    <p:sldId id="286" r:id="rId30"/>
    <p:sldId id="287" r:id="rId31"/>
    <p:sldId id="288" r:id="rId32"/>
    <p:sldId id="289" r:id="rId33"/>
    <p:sldId id="291" r:id="rId34"/>
    <p:sldId id="292" r:id="rId35"/>
    <p:sldId id="295" r:id="rId36"/>
    <p:sldId id="294" r:id="rId37"/>
    <p:sldId id="293" r:id="rId38"/>
    <p:sldId id="296" r:id="rId39"/>
    <p:sldId id="297" r:id="rId40"/>
    <p:sldId id="298" r:id="rId41"/>
    <p:sldId id="290" r:id="rId42"/>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58" autoAdjust="0"/>
    <p:restoredTop sz="94660"/>
  </p:normalViewPr>
  <p:slideViewPr>
    <p:cSldViewPr snapToGrid="0">
      <p:cViewPr varScale="1">
        <p:scale>
          <a:sx n="76" d="100"/>
          <a:sy n="76" d="100"/>
        </p:scale>
        <p:origin x="132" y="82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ru-RU" smtClean="0"/>
              <a:t>Образец заголовка</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AEF4BBE4-3989-4800-9D31-0F6AEE00DB44}" type="datetimeFigureOut">
              <a:rPr lang="ru-RU" smtClean="0"/>
              <a:t>18.01.2021</a:t>
            </a:fld>
            <a:endParaRPr lang="ru-RU"/>
          </a:p>
        </p:txBody>
      </p:sp>
      <p:sp>
        <p:nvSpPr>
          <p:cNvPr id="5" name="Footer Placeholder 4"/>
          <p:cNvSpPr>
            <a:spLocks noGrp="1"/>
          </p:cNvSpPr>
          <p:nvPr>
            <p:ph type="ftr" sz="quarter" idx="11"/>
          </p:nvPr>
        </p:nvSpPr>
        <p:spPr>
          <a:xfrm>
            <a:off x="5332412" y="5883275"/>
            <a:ext cx="4324044" cy="365125"/>
          </a:xfrm>
        </p:spPr>
        <p:txBody>
          <a:bodyPr/>
          <a:lstStyle/>
          <a:p>
            <a:endParaRPr lang="ru-RU"/>
          </a:p>
        </p:txBody>
      </p:sp>
      <p:sp>
        <p:nvSpPr>
          <p:cNvPr id="6" name="Slide Number Placeholder 5"/>
          <p:cNvSpPr>
            <a:spLocks noGrp="1"/>
          </p:cNvSpPr>
          <p:nvPr>
            <p:ph type="sldNum" sz="quarter" idx="12"/>
          </p:nvPr>
        </p:nvSpPr>
        <p:spPr/>
        <p:txBody>
          <a:bodyPr/>
          <a:lstStyle/>
          <a:p>
            <a:fld id="{3F335806-C030-4D67-9B78-E9785E7DCBFE}" type="slidenum">
              <a:rPr lang="ru-RU" smtClean="0"/>
              <a:t>‹#›</a:t>
            </a:fld>
            <a:endParaRPr lang="ru-RU"/>
          </a:p>
        </p:txBody>
      </p:sp>
    </p:spTree>
    <p:extLst>
      <p:ext uri="{BB962C8B-B14F-4D97-AF65-F5344CB8AC3E}">
        <p14:creationId xmlns:p14="http://schemas.microsoft.com/office/powerpoint/2010/main" val="25430261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AEF4BBE4-3989-4800-9D31-0F6AEE00DB44}" type="datetimeFigureOut">
              <a:rPr lang="ru-RU" smtClean="0"/>
              <a:t>18.01.2021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3F335806-C030-4D67-9B78-E9785E7DCBFE}" type="slidenum">
              <a:rPr lang="ru-RU" smtClean="0"/>
              <a:t>‹#›</a:t>
            </a:fld>
            <a:endParaRPr lang="ru-RU"/>
          </a:p>
        </p:txBody>
      </p:sp>
    </p:spTree>
    <p:extLst>
      <p:ext uri="{BB962C8B-B14F-4D97-AF65-F5344CB8AC3E}">
        <p14:creationId xmlns:p14="http://schemas.microsoft.com/office/powerpoint/2010/main" val="7220852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AEF4BBE4-3989-4800-9D31-0F6AEE00DB44}" type="datetimeFigureOut">
              <a:rPr lang="ru-RU" smtClean="0"/>
              <a:t>18.01.2021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F335806-C030-4D67-9B78-E9785E7DCBFE}" type="slidenum">
              <a:rPr lang="ru-RU" smtClean="0"/>
              <a:t>‹#›</a:t>
            </a:fld>
            <a:endParaRPr lang="ru-RU"/>
          </a:p>
        </p:txBody>
      </p:sp>
    </p:spTree>
    <p:extLst>
      <p:ext uri="{BB962C8B-B14F-4D97-AF65-F5344CB8AC3E}">
        <p14:creationId xmlns:p14="http://schemas.microsoft.com/office/powerpoint/2010/main" val="30400367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ru-RU" smtClean="0"/>
              <a:t>Образец заголовка</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AEF4BBE4-3989-4800-9D31-0F6AEE00DB44}" type="datetimeFigureOut">
              <a:rPr lang="ru-RU" smtClean="0"/>
              <a:t>18.01.2021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F335806-C030-4D67-9B78-E9785E7DCBFE}" type="slidenum">
              <a:rPr lang="ru-RU" smtClean="0"/>
              <a:t>‹#›</a:t>
            </a:fld>
            <a:endParaRPr lang="ru-RU"/>
          </a:p>
        </p:txBody>
      </p:sp>
    </p:spTree>
    <p:extLst>
      <p:ext uri="{BB962C8B-B14F-4D97-AF65-F5344CB8AC3E}">
        <p14:creationId xmlns:p14="http://schemas.microsoft.com/office/powerpoint/2010/main" val="241454215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AEF4BBE4-3989-4800-9D31-0F6AEE00DB44}" type="datetimeFigureOut">
              <a:rPr lang="ru-RU" smtClean="0"/>
              <a:t>18.01.2021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F335806-C030-4D67-9B78-E9785E7DCBFE}" type="slidenum">
              <a:rPr lang="ru-RU" smtClean="0"/>
              <a:t>‹#›</a:t>
            </a:fld>
            <a:endParaRPr lang="ru-RU"/>
          </a:p>
        </p:txBody>
      </p:sp>
    </p:spTree>
    <p:extLst>
      <p:ext uri="{BB962C8B-B14F-4D97-AF65-F5344CB8AC3E}">
        <p14:creationId xmlns:p14="http://schemas.microsoft.com/office/powerpoint/2010/main" val="26250757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ru-RU" smtClean="0"/>
              <a:t>Образец заголовка</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ru-RU" smtClean="0"/>
              <a:t>Образец текста</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AEF4BBE4-3989-4800-9D31-0F6AEE00DB44}" type="datetimeFigureOut">
              <a:rPr lang="ru-RU" smtClean="0"/>
              <a:t>18.01.2021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F335806-C030-4D67-9B78-E9785E7DCBFE}" type="slidenum">
              <a:rPr lang="ru-RU" smtClean="0"/>
              <a:t>‹#›</a:t>
            </a:fld>
            <a:endParaRPr lang="ru-RU"/>
          </a:p>
        </p:txBody>
      </p:sp>
    </p:spTree>
    <p:extLst>
      <p:ext uri="{BB962C8B-B14F-4D97-AF65-F5344CB8AC3E}">
        <p14:creationId xmlns:p14="http://schemas.microsoft.com/office/powerpoint/2010/main" val="10308128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ru-RU" smtClean="0"/>
              <a:t>Образец заголовка</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ru-RU" smtClean="0"/>
              <a:t>Образец текста</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AEF4BBE4-3989-4800-9D31-0F6AEE00DB44}" type="datetimeFigureOut">
              <a:rPr lang="ru-RU" smtClean="0"/>
              <a:t>18.01.2021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F335806-C030-4D67-9B78-E9785E7DCBFE}" type="slidenum">
              <a:rPr lang="ru-RU" smtClean="0"/>
              <a:t>‹#›</a:t>
            </a:fld>
            <a:endParaRPr lang="ru-RU"/>
          </a:p>
        </p:txBody>
      </p:sp>
    </p:spTree>
    <p:extLst>
      <p:ext uri="{BB962C8B-B14F-4D97-AF65-F5344CB8AC3E}">
        <p14:creationId xmlns:p14="http://schemas.microsoft.com/office/powerpoint/2010/main" val="214388259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AEF4BBE4-3989-4800-9D31-0F6AEE00DB44}" type="datetimeFigureOut">
              <a:rPr lang="ru-RU" smtClean="0"/>
              <a:t>18.01.2021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F335806-C030-4D67-9B78-E9785E7DCBFE}" type="slidenum">
              <a:rPr lang="ru-RU" smtClean="0"/>
              <a:t>‹#›</a:t>
            </a:fld>
            <a:endParaRPr lang="ru-RU"/>
          </a:p>
        </p:txBody>
      </p:sp>
    </p:spTree>
    <p:extLst>
      <p:ext uri="{BB962C8B-B14F-4D97-AF65-F5344CB8AC3E}">
        <p14:creationId xmlns:p14="http://schemas.microsoft.com/office/powerpoint/2010/main" val="98796422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AEF4BBE4-3989-4800-9D31-0F6AEE00DB44}" type="datetimeFigureOut">
              <a:rPr lang="ru-RU" smtClean="0"/>
              <a:t>18.01.2021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F335806-C030-4D67-9B78-E9785E7DCBFE}" type="slidenum">
              <a:rPr lang="ru-RU" smtClean="0"/>
              <a:t>‹#›</a:t>
            </a:fld>
            <a:endParaRPr lang="ru-RU"/>
          </a:p>
        </p:txBody>
      </p:sp>
    </p:spTree>
    <p:extLst>
      <p:ext uri="{BB962C8B-B14F-4D97-AF65-F5344CB8AC3E}">
        <p14:creationId xmlns:p14="http://schemas.microsoft.com/office/powerpoint/2010/main" val="5094436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nchor="ct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AEF4BBE4-3989-4800-9D31-0F6AEE00DB44}" type="datetimeFigureOut">
              <a:rPr lang="ru-RU" smtClean="0"/>
              <a:t>18.01.2021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a:xfrm>
            <a:off x="10951856" y="5867131"/>
            <a:ext cx="551167" cy="365125"/>
          </a:xfrm>
        </p:spPr>
        <p:txBody>
          <a:bodyPr/>
          <a:lstStyle/>
          <a:p>
            <a:fld id="{3F335806-C030-4D67-9B78-E9785E7DCBFE}" type="slidenum">
              <a:rPr lang="ru-RU" smtClean="0"/>
              <a:t>‹#›</a:t>
            </a:fld>
            <a:endParaRPr lang="ru-RU"/>
          </a:p>
        </p:txBody>
      </p:sp>
    </p:spTree>
    <p:extLst>
      <p:ext uri="{BB962C8B-B14F-4D97-AF65-F5344CB8AC3E}">
        <p14:creationId xmlns:p14="http://schemas.microsoft.com/office/powerpoint/2010/main" val="16894076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AEF4BBE4-3989-4800-9D31-0F6AEE00DB44}" type="datetimeFigureOut">
              <a:rPr lang="ru-RU" smtClean="0"/>
              <a:t>18.01.2021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F335806-C030-4D67-9B78-E9785E7DCBFE}" type="slidenum">
              <a:rPr lang="ru-RU" smtClean="0"/>
              <a:t>‹#›</a:t>
            </a:fld>
            <a:endParaRPr lang="ru-RU"/>
          </a:p>
        </p:txBody>
      </p:sp>
    </p:spTree>
    <p:extLst>
      <p:ext uri="{BB962C8B-B14F-4D97-AF65-F5344CB8AC3E}">
        <p14:creationId xmlns:p14="http://schemas.microsoft.com/office/powerpoint/2010/main" val="23008639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AEF4BBE4-3989-4800-9D31-0F6AEE00DB44}" type="datetimeFigureOut">
              <a:rPr lang="ru-RU" smtClean="0"/>
              <a:t>18.01.2021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3F335806-C030-4D67-9B78-E9785E7DCBFE}" type="slidenum">
              <a:rPr lang="ru-RU" smtClean="0"/>
              <a:t>‹#›</a:t>
            </a:fld>
            <a:endParaRPr lang="ru-RU"/>
          </a:p>
        </p:txBody>
      </p:sp>
    </p:spTree>
    <p:extLst>
      <p:ext uri="{BB962C8B-B14F-4D97-AF65-F5344CB8AC3E}">
        <p14:creationId xmlns:p14="http://schemas.microsoft.com/office/powerpoint/2010/main" val="5689546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AEF4BBE4-3989-4800-9D31-0F6AEE00DB44}" type="datetimeFigureOut">
              <a:rPr lang="ru-RU" smtClean="0"/>
              <a:t>18.01.2021</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3F335806-C030-4D67-9B78-E9785E7DCBFE}" type="slidenum">
              <a:rPr lang="ru-RU" smtClean="0"/>
              <a:t>‹#›</a:t>
            </a:fld>
            <a:endParaRPr lang="ru-RU"/>
          </a:p>
        </p:txBody>
      </p:sp>
    </p:spTree>
    <p:extLst>
      <p:ext uri="{BB962C8B-B14F-4D97-AF65-F5344CB8AC3E}">
        <p14:creationId xmlns:p14="http://schemas.microsoft.com/office/powerpoint/2010/main" val="3998348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AEF4BBE4-3989-4800-9D31-0F6AEE00DB44}" type="datetimeFigureOut">
              <a:rPr lang="ru-RU" smtClean="0"/>
              <a:t>18.01.2021</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3F335806-C030-4D67-9B78-E9785E7DCBFE}" type="slidenum">
              <a:rPr lang="ru-RU" smtClean="0"/>
              <a:t>‹#›</a:t>
            </a:fld>
            <a:endParaRPr lang="ru-RU"/>
          </a:p>
        </p:txBody>
      </p:sp>
    </p:spTree>
    <p:extLst>
      <p:ext uri="{BB962C8B-B14F-4D97-AF65-F5344CB8AC3E}">
        <p14:creationId xmlns:p14="http://schemas.microsoft.com/office/powerpoint/2010/main" val="25795376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F4BBE4-3989-4800-9D31-0F6AEE00DB44}" type="datetimeFigureOut">
              <a:rPr lang="ru-RU" smtClean="0"/>
              <a:t>18.01.2021</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3F335806-C030-4D67-9B78-E9785E7DCBFE}" type="slidenum">
              <a:rPr lang="ru-RU" smtClean="0"/>
              <a:t>‹#›</a:t>
            </a:fld>
            <a:endParaRPr lang="ru-RU"/>
          </a:p>
        </p:txBody>
      </p:sp>
    </p:spTree>
    <p:extLst>
      <p:ext uri="{BB962C8B-B14F-4D97-AF65-F5344CB8AC3E}">
        <p14:creationId xmlns:p14="http://schemas.microsoft.com/office/powerpoint/2010/main" val="11918112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ru-RU" smtClean="0"/>
              <a:t>Образец заголовка</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AEF4BBE4-3989-4800-9D31-0F6AEE00DB44}" type="datetimeFigureOut">
              <a:rPr lang="ru-RU" smtClean="0"/>
              <a:t>18.01.2021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3F335806-C030-4D67-9B78-E9785E7DCBFE}" type="slidenum">
              <a:rPr lang="ru-RU" smtClean="0"/>
              <a:t>‹#›</a:t>
            </a:fld>
            <a:endParaRPr lang="ru-RU"/>
          </a:p>
        </p:txBody>
      </p:sp>
    </p:spTree>
    <p:extLst>
      <p:ext uri="{BB962C8B-B14F-4D97-AF65-F5344CB8AC3E}">
        <p14:creationId xmlns:p14="http://schemas.microsoft.com/office/powerpoint/2010/main" val="1699560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ru-RU" smtClean="0"/>
              <a:t>Образец заголовка</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AEF4BBE4-3989-4800-9D31-0F6AEE00DB44}" type="datetimeFigureOut">
              <a:rPr lang="ru-RU" smtClean="0"/>
              <a:t>18.01.2021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3F335806-C030-4D67-9B78-E9785E7DCBFE}" type="slidenum">
              <a:rPr lang="ru-RU" smtClean="0"/>
              <a:t>‹#›</a:t>
            </a:fld>
            <a:endParaRPr lang="ru-RU"/>
          </a:p>
        </p:txBody>
      </p:sp>
    </p:spTree>
    <p:extLst>
      <p:ext uri="{BB962C8B-B14F-4D97-AF65-F5344CB8AC3E}">
        <p14:creationId xmlns:p14="http://schemas.microsoft.com/office/powerpoint/2010/main" val="6411554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AEF4BBE4-3989-4800-9D31-0F6AEE00DB44}" type="datetimeFigureOut">
              <a:rPr lang="ru-RU" smtClean="0"/>
              <a:t>18.01.2021</a:t>
            </a:fld>
            <a:endParaRPr lang="ru-RU"/>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ru-RU"/>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3F335806-C030-4D67-9B78-E9785E7DCBFE}" type="slidenum">
              <a:rPr lang="ru-RU" smtClean="0"/>
              <a:t>‹#›</a:t>
            </a:fld>
            <a:endParaRPr lang="ru-RU"/>
          </a:p>
        </p:txBody>
      </p:sp>
    </p:spTree>
    <p:extLst>
      <p:ext uri="{BB962C8B-B14F-4D97-AF65-F5344CB8AC3E}">
        <p14:creationId xmlns:p14="http://schemas.microsoft.com/office/powerpoint/2010/main" val="3413736438"/>
      </p:ext>
    </p:extLst>
  </p:cSld>
  <p:clrMap bg1="lt1" tx1="dk1" bg2="lt2" tx2="dk2" accent1="accent1" accent2="accent2" accent3="accent3" accent4="accent4" accent5="accent5" accent6="accent6" hlink="hlink" folHlink="folHlink"/>
  <p:sldLayoutIdLst>
    <p:sldLayoutId id="2147483696" r:id="rId1"/>
    <p:sldLayoutId id="2147483697" r:id="rId2"/>
    <p:sldLayoutId id="2147483698" r:id="rId3"/>
    <p:sldLayoutId id="2147483699" r:id="rId4"/>
    <p:sldLayoutId id="2147483700" r:id="rId5"/>
    <p:sldLayoutId id="2147483701" r:id="rId6"/>
    <p:sldLayoutId id="2147483702" r:id="rId7"/>
    <p:sldLayoutId id="2147483703" r:id="rId8"/>
    <p:sldLayoutId id="2147483704" r:id="rId9"/>
    <p:sldLayoutId id="2147483705" r:id="rId10"/>
    <p:sldLayoutId id="2147483706" r:id="rId11"/>
    <p:sldLayoutId id="2147483707" r:id="rId12"/>
    <p:sldLayoutId id="2147483708" r:id="rId13"/>
    <p:sldLayoutId id="2147483709" r:id="rId14"/>
    <p:sldLayoutId id="2147483710" r:id="rId15"/>
    <p:sldLayoutId id="2147483711" r:id="rId16"/>
    <p:sldLayoutId id="2147483712"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048932" y="1380068"/>
            <a:ext cx="9889067" cy="2616199"/>
          </a:xfrm>
        </p:spPr>
        <p:txBody>
          <a:bodyPr>
            <a:normAutofit/>
          </a:bodyPr>
          <a:lstStyle/>
          <a:p>
            <a:pPr algn="ctr"/>
            <a:r>
              <a:rPr lang="ru-RU" dirty="0" smtClean="0"/>
              <a:t>Нарушение темпо-ритмической стороны речи</a:t>
            </a:r>
            <a:endParaRPr lang="ru-RU" dirty="0"/>
          </a:p>
        </p:txBody>
      </p:sp>
      <p:sp>
        <p:nvSpPr>
          <p:cNvPr id="3" name="Подзаголовок 2"/>
          <p:cNvSpPr>
            <a:spLocks noGrp="1"/>
          </p:cNvSpPr>
          <p:nvPr>
            <p:ph type="subTitle" idx="1"/>
          </p:nvPr>
        </p:nvSpPr>
        <p:spPr/>
        <p:txBody>
          <a:bodyPr>
            <a:normAutofit fontScale="92500"/>
          </a:bodyPr>
          <a:lstStyle/>
          <a:p>
            <a:r>
              <a:rPr lang="ru-RU" dirty="0" smtClean="0"/>
              <a:t>Преподаватель</a:t>
            </a:r>
          </a:p>
          <a:p>
            <a:r>
              <a:rPr lang="ru-RU" dirty="0" smtClean="0"/>
              <a:t>Костина Анна Алексеевна</a:t>
            </a:r>
          </a:p>
          <a:p>
            <a:r>
              <a:rPr lang="ru-RU" dirty="0" smtClean="0"/>
              <a:t>Кафедра специальной психологии и коррекционной педагогики</a:t>
            </a:r>
            <a:endParaRPr lang="ru-RU" dirty="0"/>
          </a:p>
        </p:txBody>
      </p:sp>
      <p:sp>
        <p:nvSpPr>
          <p:cNvPr id="4" name="TextBox 3"/>
          <p:cNvSpPr txBox="1"/>
          <p:nvPr/>
        </p:nvSpPr>
        <p:spPr>
          <a:xfrm>
            <a:off x="2048931" y="152401"/>
            <a:ext cx="9889067" cy="1477328"/>
          </a:xfrm>
          <a:prstGeom prst="rect">
            <a:avLst/>
          </a:prstGeom>
          <a:noFill/>
        </p:spPr>
        <p:txBody>
          <a:bodyPr wrap="square" rtlCol="0">
            <a:spAutoFit/>
          </a:bodyPr>
          <a:lstStyle/>
          <a:p>
            <a:pPr algn="ctr"/>
            <a:r>
              <a:rPr lang="ru-RU"/>
              <a:t>МИНИСТЕРСТВО НАУКИ И ВЫСШЕГО ОБРАЗОВАНИЯ РОССИЙСКОЙ ФЕДЕРАЦИИ</a:t>
            </a:r>
          </a:p>
          <a:p>
            <a:pPr algn="ctr"/>
            <a:r>
              <a:rPr lang="ru-RU"/>
              <a:t>Федеральное государственное бюджетное образовательное учреждение</a:t>
            </a:r>
          </a:p>
          <a:p>
            <a:pPr algn="ctr"/>
            <a:r>
              <a:rPr lang="ru-RU"/>
              <a:t>высшего образования</a:t>
            </a:r>
          </a:p>
          <a:p>
            <a:pPr algn="ctr"/>
            <a:r>
              <a:rPr lang="ru-RU"/>
              <a:t>«Забайкальский государственный университет»</a:t>
            </a:r>
          </a:p>
          <a:p>
            <a:pPr algn="ctr"/>
            <a:r>
              <a:rPr lang="ru-RU"/>
              <a:t>(ФГБОУ ВО «ЗабГУ»)</a:t>
            </a:r>
            <a:endParaRPr lang="ru-RU" dirty="0"/>
          </a:p>
        </p:txBody>
      </p:sp>
    </p:spTree>
    <p:extLst>
      <p:ext uri="{BB962C8B-B14F-4D97-AF65-F5344CB8AC3E}">
        <p14:creationId xmlns:p14="http://schemas.microsoft.com/office/powerpoint/2010/main" val="7778268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3. Возрастные </a:t>
            </a:r>
            <a:r>
              <a:rPr lang="ru-RU" dirty="0"/>
              <a:t>особенности развития темпо-ритмической стороны речи у детей. </a:t>
            </a:r>
            <a:br>
              <a:rPr lang="ru-RU" dirty="0"/>
            </a:br>
            <a:endParaRPr lang="ru-RU" dirty="0"/>
          </a:p>
        </p:txBody>
      </p:sp>
      <p:sp>
        <p:nvSpPr>
          <p:cNvPr id="3" name="Объект 2"/>
          <p:cNvSpPr>
            <a:spLocks noGrp="1"/>
          </p:cNvSpPr>
          <p:nvPr>
            <p:ph idx="1"/>
          </p:nvPr>
        </p:nvSpPr>
        <p:spPr>
          <a:xfrm>
            <a:off x="1484310" y="2117558"/>
            <a:ext cx="10499143" cy="3826041"/>
          </a:xfrm>
        </p:spPr>
        <p:txBody>
          <a:bodyPr>
            <a:normAutofit lnSpcReduction="10000"/>
          </a:bodyPr>
          <a:lstStyle/>
          <a:p>
            <a:r>
              <a:rPr lang="ru-RU" dirty="0"/>
              <a:t>На ранних этапах речевого развития ребенка интонация появляется в предречевых вокализациях. Их основу составляет голосовая активность младенца, основанная на врожденных безусловных рефлексах. Поэтому овладение интонационной выразительностью речи рассматривается параллельно со становлением голоса </a:t>
            </a:r>
            <a:r>
              <a:rPr lang="ru-RU" dirty="0" smtClean="0"/>
              <a:t>ребенка.</a:t>
            </a:r>
            <a:endParaRPr lang="ru-RU" dirty="0"/>
          </a:p>
          <a:p>
            <a:r>
              <a:rPr lang="ru-RU" dirty="0"/>
              <a:t>Первым и основным типом вокализации младенцев является крик. Крик новорожденного ребенка проявляется как врожденный безусловный, защитный рефлекс. Он обусловлен раздражением подкоркового речевого центра и свидетельствует о включении важной для жизни ребенка функции – </a:t>
            </a:r>
            <a:r>
              <a:rPr lang="ru-RU" dirty="0" smtClean="0"/>
              <a:t>дыхания.</a:t>
            </a:r>
            <a:endParaRPr lang="ru-RU" dirty="0"/>
          </a:p>
          <a:p>
            <a:endParaRPr lang="ru-RU" dirty="0"/>
          </a:p>
        </p:txBody>
      </p:sp>
    </p:spTree>
    <p:extLst>
      <p:ext uri="{BB962C8B-B14F-4D97-AF65-F5344CB8AC3E}">
        <p14:creationId xmlns:p14="http://schemas.microsoft.com/office/powerpoint/2010/main" val="12218468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84311" y="685801"/>
            <a:ext cx="10018713" cy="1419726"/>
          </a:xfrm>
        </p:spPr>
        <p:txBody>
          <a:bodyPr>
            <a:normAutofit/>
          </a:bodyPr>
          <a:lstStyle/>
          <a:p>
            <a:r>
              <a:rPr lang="ru-RU" dirty="0"/>
              <a:t>Возрастные особенности развития темпо-ритмической стороны речи у детей. </a:t>
            </a:r>
          </a:p>
        </p:txBody>
      </p:sp>
      <p:sp>
        <p:nvSpPr>
          <p:cNvPr id="3" name="Объект 2"/>
          <p:cNvSpPr>
            <a:spLocks noGrp="1"/>
          </p:cNvSpPr>
          <p:nvPr>
            <p:ph idx="1"/>
          </p:nvPr>
        </p:nvSpPr>
        <p:spPr>
          <a:xfrm>
            <a:off x="1484310" y="2666999"/>
            <a:ext cx="10018713" cy="3481138"/>
          </a:xfrm>
        </p:spPr>
        <p:txBody>
          <a:bodyPr>
            <a:normAutofit fontScale="92500"/>
          </a:bodyPr>
          <a:lstStyle/>
          <a:p>
            <a:r>
              <a:rPr lang="ru-RU" dirty="0"/>
              <a:t>К 2-м мес. жизни продолжительность вокализаций постепенно удлиняется, мелодия становится интонационно развернутой. Е.Ф. Архипова отмечает, что именно в этот период (2 – 3 мес.) крик ребенка становится более </a:t>
            </a:r>
            <a:r>
              <a:rPr lang="ru-RU" dirty="0" smtClean="0"/>
              <a:t>модулированным. </a:t>
            </a:r>
          </a:p>
          <a:p>
            <a:r>
              <a:rPr lang="ru-RU" dirty="0" smtClean="0"/>
              <a:t>Исследования</a:t>
            </a:r>
            <a:r>
              <a:rPr lang="ru-RU" dirty="0"/>
              <a:t>, проведенные Р.В. Тонковой-Ямпольской, свидетельствуют о том, что процесс овладения </a:t>
            </a:r>
            <a:r>
              <a:rPr lang="ru-RU" dirty="0" smtClean="0"/>
              <a:t>интонационной </a:t>
            </a:r>
            <a:r>
              <a:rPr lang="ru-RU" dirty="0"/>
              <a:t>системой языка начинается у ребенка на стадии </a:t>
            </a:r>
            <a:r>
              <a:rPr lang="ru-RU" dirty="0" err="1"/>
              <a:t>гуления</a:t>
            </a:r>
            <a:r>
              <a:rPr lang="ru-RU" dirty="0"/>
              <a:t>. </a:t>
            </a:r>
            <a:r>
              <a:rPr lang="ru-RU" dirty="0" smtClean="0"/>
              <a:t>В </a:t>
            </a:r>
            <a:r>
              <a:rPr lang="ru-RU" dirty="0"/>
              <a:t>этот период ребенок как бы играет своим </a:t>
            </a:r>
            <a:r>
              <a:rPr lang="ru-RU" dirty="0" smtClean="0"/>
              <a:t>голосом. Звуки </a:t>
            </a:r>
            <a:r>
              <a:rPr lang="ru-RU" dirty="0" err="1"/>
              <a:t>гуления</a:t>
            </a:r>
            <a:r>
              <a:rPr lang="ru-RU" dirty="0"/>
              <a:t> не несут смыслового содержания, а их появление вызвано потребностью ребенка в общении.</a:t>
            </a:r>
          </a:p>
          <a:p>
            <a:endParaRPr lang="ru-RU" dirty="0"/>
          </a:p>
        </p:txBody>
      </p:sp>
    </p:spTree>
    <p:extLst>
      <p:ext uri="{BB962C8B-B14F-4D97-AF65-F5344CB8AC3E}">
        <p14:creationId xmlns:p14="http://schemas.microsoft.com/office/powerpoint/2010/main" val="36611186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84311" y="685800"/>
            <a:ext cx="10018713" cy="998621"/>
          </a:xfrm>
        </p:spPr>
        <p:txBody>
          <a:bodyPr>
            <a:normAutofit fontScale="90000"/>
          </a:bodyPr>
          <a:lstStyle/>
          <a:p>
            <a:r>
              <a:rPr lang="ru-RU" dirty="0"/>
              <a:t>Возрастные особенности развития темпо-ритмической стороны речи у детей. </a:t>
            </a:r>
          </a:p>
        </p:txBody>
      </p:sp>
      <p:sp>
        <p:nvSpPr>
          <p:cNvPr id="3" name="Объект 2"/>
          <p:cNvSpPr>
            <a:spLocks noGrp="1"/>
          </p:cNvSpPr>
          <p:nvPr>
            <p:ph idx="1"/>
          </p:nvPr>
        </p:nvSpPr>
        <p:spPr>
          <a:xfrm>
            <a:off x="1484310" y="2021305"/>
            <a:ext cx="10018713" cy="4572000"/>
          </a:xfrm>
        </p:spPr>
        <p:txBody>
          <a:bodyPr>
            <a:normAutofit fontScale="92500" lnSpcReduction="10000"/>
          </a:bodyPr>
          <a:lstStyle/>
          <a:p>
            <a:r>
              <a:rPr lang="ru-RU" dirty="0"/>
              <a:t>На 3 – 4 мес. характер </a:t>
            </a:r>
            <a:r>
              <a:rPr lang="ru-RU" dirty="0" err="1"/>
              <a:t>гуления</a:t>
            </a:r>
            <a:r>
              <a:rPr lang="ru-RU" dirty="0"/>
              <a:t> изменяется: он становится более тягучим и приобретает различные интонации. После 3-х – 4-х мес. звуки, произносимые ребенком, </a:t>
            </a:r>
            <a:r>
              <a:rPr lang="ru-RU" dirty="0" smtClean="0"/>
              <a:t>становятся </a:t>
            </a:r>
            <a:r>
              <a:rPr lang="ru-RU" dirty="0"/>
              <a:t>более многочисленными и разнообразными. Это связано с тем, что ребенок бессознательно начинает подражать речи взрослого, прежде всего ее интонационной и ритмической </a:t>
            </a:r>
            <a:r>
              <a:rPr lang="ru-RU" dirty="0" smtClean="0"/>
              <a:t>стороне.</a:t>
            </a:r>
          </a:p>
          <a:p>
            <a:r>
              <a:rPr lang="ru-RU" dirty="0"/>
              <a:t>К 5 мес. ребенок узнает голос близкого человека, различает строгую и ласковую интонацию, обращенную к нему; по-разному реагирует на знакомого и незнакомого человека, а характер издаваемых звуков и интонаций впоследствии все более опосредуется примитивными эмоциональными переживаниями </a:t>
            </a:r>
            <a:r>
              <a:rPr lang="ru-RU" dirty="0" smtClean="0"/>
              <a:t>ребенка.</a:t>
            </a:r>
          </a:p>
          <a:p>
            <a:pPr marL="0" indent="0">
              <a:buNone/>
            </a:pPr>
            <a:r>
              <a:rPr lang="ru-RU" dirty="0" smtClean="0"/>
              <a:t>Регулярное </a:t>
            </a:r>
            <a:r>
              <a:rPr lang="ru-RU" dirty="0"/>
              <a:t>повторение вокализаций при общении младенца со взрослым способствует вовлечению особой речевой активности ребенка в ритмический процесс «говорения» взрослого человека</a:t>
            </a:r>
            <a:r>
              <a:rPr lang="ru-RU" dirty="0" smtClean="0"/>
              <a:t>.</a:t>
            </a:r>
            <a:endParaRPr lang="ru-RU" dirty="0"/>
          </a:p>
          <a:p>
            <a:endParaRPr lang="ru-RU" dirty="0"/>
          </a:p>
        </p:txBody>
      </p:sp>
    </p:spTree>
    <p:extLst>
      <p:ext uri="{BB962C8B-B14F-4D97-AF65-F5344CB8AC3E}">
        <p14:creationId xmlns:p14="http://schemas.microsoft.com/office/powerpoint/2010/main" val="19258009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61037" y="168442"/>
            <a:ext cx="10018713" cy="1752599"/>
          </a:xfrm>
        </p:spPr>
        <p:txBody>
          <a:bodyPr/>
          <a:lstStyle/>
          <a:p>
            <a:r>
              <a:rPr lang="ru-RU" dirty="0"/>
              <a:t>Возрастные особенности развития темпо-ритмической стороны речи у детей. </a:t>
            </a:r>
          </a:p>
        </p:txBody>
      </p:sp>
      <p:sp>
        <p:nvSpPr>
          <p:cNvPr id="3" name="Объект 2"/>
          <p:cNvSpPr>
            <a:spLocks noGrp="1"/>
          </p:cNvSpPr>
          <p:nvPr>
            <p:ph idx="1"/>
          </p:nvPr>
        </p:nvSpPr>
        <p:spPr>
          <a:xfrm>
            <a:off x="1443790" y="1732547"/>
            <a:ext cx="10335960" cy="4620127"/>
          </a:xfrm>
        </p:spPr>
        <p:txBody>
          <a:bodyPr>
            <a:normAutofit fontScale="92500" lnSpcReduction="20000"/>
          </a:bodyPr>
          <a:lstStyle/>
          <a:p>
            <a:r>
              <a:rPr lang="ru-RU" dirty="0"/>
              <a:t>К 6 – 7 мес. лепет приобретает социальное </a:t>
            </a:r>
            <a:r>
              <a:rPr lang="ru-RU" dirty="0" smtClean="0"/>
              <a:t>значение. </a:t>
            </a:r>
            <a:r>
              <a:rPr lang="ru-RU" dirty="0"/>
              <a:t>Так, при виде взрослого ребенок не только лепечет, используя различные голосовые реакции для привлечения их внимания, но и начинает прислушиваться к речи </a:t>
            </a:r>
            <a:r>
              <a:rPr lang="ru-RU" dirty="0" smtClean="0"/>
              <a:t>окружающих </a:t>
            </a:r>
            <a:r>
              <a:rPr lang="ru-RU" dirty="0"/>
              <a:t>его людей. В это время происходит упражнение голосовых связок, ребенок учится соизмерять слуховые и двигательные реакции.</a:t>
            </a:r>
          </a:p>
          <a:p>
            <a:r>
              <a:rPr lang="ru-RU" dirty="0"/>
              <a:t>К 6-ти месяцам малыш начинает сидеть, ритмично прыгает при поддержке взрослого, взмахивая при этом руками и сопровождая эти движения ритмически повторяемыми звуками. Важно отметить их взаимовлияние: ритм движений ускоряет ритм произнесения </a:t>
            </a:r>
            <a:r>
              <a:rPr lang="ru-RU" dirty="0" err="1"/>
              <a:t>гласноподобных</a:t>
            </a:r>
            <a:r>
              <a:rPr lang="ru-RU" dirty="0"/>
              <a:t> звуков, а позже фонем, и наоборот. Эти реакции являются началом дальнейшего развития повторных движений, свойственных ребенку второго полугодия первого года жизни. Л.С. Выготский </a:t>
            </a:r>
            <a:r>
              <a:rPr lang="ru-RU" dirty="0" smtClean="0"/>
              <a:t>полагает</a:t>
            </a:r>
            <a:r>
              <a:rPr lang="ru-RU" dirty="0"/>
              <a:t>, что подражание играет существенную роль в онтогенезе высших форм поведения человека. Ребенок начинает понимать эмоциональную интонацию взрослых задолго до овладения словесным кодом. Поэтому основным носителем смысла речи в 7 – 8 мес. является не слово, а интонация и ритм, которые сопровождаются теми или иными звуками</a:t>
            </a:r>
            <a:r>
              <a:rPr lang="ru-RU" dirty="0" smtClean="0"/>
              <a:t>.</a:t>
            </a:r>
            <a:endParaRPr lang="ru-RU" dirty="0"/>
          </a:p>
        </p:txBody>
      </p:sp>
    </p:spTree>
    <p:extLst>
      <p:ext uri="{BB962C8B-B14F-4D97-AF65-F5344CB8AC3E}">
        <p14:creationId xmlns:p14="http://schemas.microsoft.com/office/powerpoint/2010/main" val="15966662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61037" y="168442"/>
            <a:ext cx="10018713" cy="1752599"/>
          </a:xfrm>
        </p:spPr>
        <p:txBody>
          <a:bodyPr/>
          <a:lstStyle/>
          <a:p>
            <a:r>
              <a:rPr lang="ru-RU" dirty="0"/>
              <a:t>Возрастные особенности развития темпо-ритмической стороны речи у детей. </a:t>
            </a:r>
          </a:p>
        </p:txBody>
      </p:sp>
      <p:sp>
        <p:nvSpPr>
          <p:cNvPr id="3" name="Объект 2"/>
          <p:cNvSpPr>
            <a:spLocks noGrp="1"/>
          </p:cNvSpPr>
          <p:nvPr>
            <p:ph idx="1"/>
          </p:nvPr>
        </p:nvSpPr>
        <p:spPr>
          <a:xfrm>
            <a:off x="1443790" y="1732547"/>
            <a:ext cx="10335960" cy="4620127"/>
          </a:xfrm>
        </p:spPr>
        <p:txBody>
          <a:bodyPr>
            <a:normAutofit/>
          </a:bodyPr>
          <a:lstStyle/>
          <a:p>
            <a:r>
              <a:rPr lang="ru-RU" dirty="0"/>
              <a:t>В 8-10 месяцев одновременно с развитием общих движений в виде возможности стоять, делать шаги, держась за опору, начинает развиваться </a:t>
            </a:r>
            <a:r>
              <a:rPr lang="ru-RU" dirty="0" err="1"/>
              <a:t>манипулятивная</a:t>
            </a:r>
            <a:r>
              <a:rPr lang="ru-RU" dirty="0"/>
              <a:t> деятельность рук. Манипуляции с предметами ребенок осуществляет повторно и ритмично (похлопывание по игрушке, </a:t>
            </a:r>
            <a:r>
              <a:rPr lang="ru-RU" dirty="0" err="1"/>
              <a:t>стучание</a:t>
            </a:r>
            <a:r>
              <a:rPr lang="ru-RU" dirty="0"/>
              <a:t> предметом о предмет и т. п.), причем их длительность постепенно увеличивается.</a:t>
            </a:r>
          </a:p>
          <a:p>
            <a:r>
              <a:rPr lang="ru-RU" dirty="0"/>
              <a:t>В 8,5-9 мес. лепет уже имеет модулированный характер с разнообразными интонациями. Приблизительно к 11 мес. по являются активные </a:t>
            </a:r>
            <a:r>
              <a:rPr lang="ru-RU" dirty="0" err="1"/>
              <a:t>лепетные</a:t>
            </a:r>
            <a:r>
              <a:rPr lang="ru-RU" dirty="0"/>
              <a:t> цепи слогов, при этом какой-либо слог выделяется длительностью, громкостью, высотой звука. </a:t>
            </a:r>
            <a:r>
              <a:rPr lang="ru-RU" dirty="0" err="1"/>
              <a:t>Е.Ф.Архипова</a:t>
            </a:r>
            <a:r>
              <a:rPr lang="ru-RU" dirty="0"/>
              <a:t> предполагает, что это начальная стадия появления </a:t>
            </a:r>
            <a:r>
              <a:rPr lang="ru-RU" dirty="0" smtClean="0"/>
              <a:t>ударения.</a:t>
            </a:r>
            <a:endParaRPr lang="ru-RU" dirty="0"/>
          </a:p>
        </p:txBody>
      </p:sp>
    </p:spTree>
    <p:extLst>
      <p:ext uri="{BB962C8B-B14F-4D97-AF65-F5344CB8AC3E}">
        <p14:creationId xmlns:p14="http://schemas.microsoft.com/office/powerpoint/2010/main" val="21539012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61037" y="168442"/>
            <a:ext cx="10018713" cy="1752599"/>
          </a:xfrm>
        </p:spPr>
        <p:txBody>
          <a:bodyPr/>
          <a:lstStyle/>
          <a:p>
            <a:r>
              <a:rPr lang="ru-RU" dirty="0"/>
              <a:t>Возрастные особенности развития темпо-ритмической стороны речи у детей. </a:t>
            </a:r>
          </a:p>
        </p:txBody>
      </p:sp>
      <p:sp>
        <p:nvSpPr>
          <p:cNvPr id="3" name="Объект 2"/>
          <p:cNvSpPr>
            <a:spLocks noGrp="1"/>
          </p:cNvSpPr>
          <p:nvPr>
            <p:ph idx="1"/>
          </p:nvPr>
        </p:nvSpPr>
        <p:spPr>
          <a:xfrm>
            <a:off x="1443790" y="1732547"/>
            <a:ext cx="10335960" cy="4620127"/>
          </a:xfrm>
        </p:spPr>
        <p:txBody>
          <a:bodyPr>
            <a:normAutofit/>
          </a:bodyPr>
          <a:lstStyle/>
          <a:p>
            <a:r>
              <a:rPr lang="ru-RU" dirty="0"/>
              <a:t>В возрасте 6-12 мес. ребенок усваивает </a:t>
            </a:r>
            <a:r>
              <a:rPr lang="ru-RU" dirty="0" smtClean="0"/>
              <a:t>ритм. </a:t>
            </a:r>
            <a:r>
              <a:rPr lang="ru-RU" dirty="0"/>
              <a:t>Усвоение ритмической структуры слова предшествует усвоению ее слоговой </a:t>
            </a:r>
            <a:r>
              <a:rPr lang="ru-RU" dirty="0" smtClean="0"/>
              <a:t>структуры. Дети </a:t>
            </a:r>
            <a:r>
              <a:rPr lang="ru-RU" dirty="0"/>
              <a:t>до полуторалетнего возраста очень чувствительны к интонации. Общение осуществляется с помощью эмоциональной интонации. </a:t>
            </a:r>
            <a:endParaRPr lang="ru-RU" dirty="0" smtClean="0"/>
          </a:p>
          <a:p>
            <a:r>
              <a:rPr lang="ru-RU" dirty="0" smtClean="0"/>
              <a:t>в </a:t>
            </a:r>
            <a:r>
              <a:rPr lang="ru-RU" dirty="0"/>
              <a:t>возрасте 2 – 3,5 лет у детей наблюдается неустойчивость </a:t>
            </a:r>
            <a:r>
              <a:rPr lang="ru-RU" dirty="0" err="1"/>
              <a:t>темпоральных</a:t>
            </a:r>
            <a:r>
              <a:rPr lang="ru-RU" dirty="0"/>
              <a:t> характеристик речи, которая свидетельствует о несформированности временного компонента интонационной системы</a:t>
            </a:r>
            <a:r>
              <a:rPr lang="ru-RU" dirty="0" smtClean="0"/>
              <a:t>.</a:t>
            </a:r>
          </a:p>
          <a:p>
            <a:r>
              <a:rPr lang="ru-RU" dirty="0"/>
              <a:t>В 5 лет интонационные возможности детей соответствуют </a:t>
            </a:r>
            <a:r>
              <a:rPr lang="ru-RU" dirty="0" smtClean="0"/>
              <a:t>взрослым. </a:t>
            </a:r>
            <a:r>
              <a:rPr lang="ru-RU" dirty="0"/>
              <a:t>В связи с бурным развитием языковой, в первую очередь, лексической и грамматической систем, интонация постепенно уходит на второй план</a:t>
            </a:r>
          </a:p>
          <a:p>
            <a:endParaRPr lang="ru-RU" dirty="0"/>
          </a:p>
        </p:txBody>
      </p:sp>
    </p:spTree>
    <p:extLst>
      <p:ext uri="{BB962C8B-B14F-4D97-AF65-F5344CB8AC3E}">
        <p14:creationId xmlns:p14="http://schemas.microsoft.com/office/powerpoint/2010/main" val="27894639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Темпо-ритмическое нарушение </a:t>
            </a:r>
          </a:p>
        </p:txBody>
      </p:sp>
      <p:sp>
        <p:nvSpPr>
          <p:cNvPr id="3" name="Объект 2"/>
          <p:cNvSpPr>
            <a:spLocks noGrp="1"/>
          </p:cNvSpPr>
          <p:nvPr>
            <p:ph idx="1"/>
          </p:nvPr>
        </p:nvSpPr>
        <p:spPr>
          <a:xfrm>
            <a:off x="1484310" y="1981201"/>
            <a:ext cx="10018713" cy="3810000"/>
          </a:xfrm>
        </p:spPr>
        <p:txBody>
          <a:bodyPr/>
          <a:lstStyle/>
          <a:p>
            <a:r>
              <a:rPr lang="ru-RU" dirty="0" smtClean="0"/>
              <a:t>это </a:t>
            </a:r>
            <a:r>
              <a:rPr lang="ru-RU" dirty="0"/>
              <a:t>сложное психофизиологическое расстройство, которое связанно с нарушениями в плавности речи. Плавность речи связано в первую очередь с интонационной выразительностью речи, где особое значение имеет её темпо-ритмическая организация. Такие параметры являются так называемыми паралингвистическим средством вербальной коммуникации людей и имеют важное значение в психологии </a:t>
            </a:r>
            <a:r>
              <a:rPr lang="ru-RU" dirty="0" smtClean="0"/>
              <a:t>общения.</a:t>
            </a:r>
            <a:endParaRPr lang="ru-RU" dirty="0"/>
          </a:p>
        </p:txBody>
      </p:sp>
    </p:spTree>
    <p:extLst>
      <p:ext uri="{BB962C8B-B14F-4D97-AF65-F5344CB8AC3E}">
        <p14:creationId xmlns:p14="http://schemas.microsoft.com/office/powerpoint/2010/main" val="36380270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84311" y="0"/>
            <a:ext cx="10018713" cy="1752599"/>
          </a:xfrm>
        </p:spPr>
        <p:txBody>
          <a:bodyPr/>
          <a:lstStyle/>
          <a:p>
            <a:r>
              <a:rPr lang="ru-RU" dirty="0" smtClean="0"/>
              <a:t>Виды нарушений темпо-ритмической стороны речи:</a:t>
            </a:r>
            <a:endParaRPr lang="ru-RU" dirty="0"/>
          </a:p>
        </p:txBody>
      </p:sp>
      <p:sp>
        <p:nvSpPr>
          <p:cNvPr id="3" name="Объект 2"/>
          <p:cNvSpPr>
            <a:spLocks noGrp="1"/>
          </p:cNvSpPr>
          <p:nvPr>
            <p:ph idx="1"/>
          </p:nvPr>
        </p:nvSpPr>
        <p:spPr>
          <a:xfrm>
            <a:off x="1724943" y="1347680"/>
            <a:ext cx="6810707" cy="1748590"/>
          </a:xfrm>
        </p:spPr>
        <p:txBody>
          <a:bodyPr>
            <a:normAutofit/>
          </a:bodyPr>
          <a:lstStyle/>
          <a:p>
            <a:r>
              <a:rPr lang="ru-RU" dirty="0" smtClean="0"/>
              <a:t>Заикание</a:t>
            </a:r>
          </a:p>
          <a:p>
            <a:r>
              <a:rPr lang="ru-RU" dirty="0" err="1" smtClean="0"/>
              <a:t>Брадилалия</a:t>
            </a:r>
            <a:endParaRPr lang="ru-RU" dirty="0" smtClean="0"/>
          </a:p>
          <a:p>
            <a:r>
              <a:rPr lang="ru-RU" dirty="0" err="1"/>
              <a:t>Т</a:t>
            </a:r>
            <a:r>
              <a:rPr lang="ru-RU" dirty="0" err="1" smtClean="0"/>
              <a:t>ахилалия</a:t>
            </a:r>
            <a:r>
              <a:rPr lang="ru-RU" dirty="0" smtClean="0"/>
              <a:t>.</a:t>
            </a:r>
          </a:p>
        </p:txBody>
      </p:sp>
      <p:sp>
        <p:nvSpPr>
          <p:cNvPr id="4" name="TextBox 3"/>
          <p:cNvSpPr txBox="1"/>
          <p:nvPr/>
        </p:nvSpPr>
        <p:spPr>
          <a:xfrm>
            <a:off x="1484310" y="3096270"/>
            <a:ext cx="10511173" cy="3046988"/>
          </a:xfrm>
          <a:prstGeom prst="rect">
            <a:avLst/>
          </a:prstGeom>
          <a:noFill/>
        </p:spPr>
        <p:txBody>
          <a:bodyPr wrap="square" rtlCol="0">
            <a:spAutoFit/>
          </a:bodyPr>
          <a:lstStyle/>
          <a:p>
            <a:r>
              <a:rPr lang="ru-RU" sz="2400" dirty="0" smtClean="0"/>
              <a:t>	При указанных расстройствах нарушается развитие как внешней, так и внутренней речи. </a:t>
            </a:r>
          </a:p>
          <a:p>
            <a:r>
              <a:rPr lang="ru-RU" sz="2400" dirty="0" smtClean="0"/>
              <a:t>	Данные нарушения могут выражаться в разной степени. Лёгкая и иногда средняя степень мало беспокоят ребёнка. При тяжёлой и средней  степени нарушается процесс коммуникации и расстройства темпа и ритма речи определяются как патологические. </a:t>
            </a:r>
          </a:p>
          <a:p>
            <a:r>
              <a:rPr lang="ru-RU" sz="2400" dirty="0" smtClean="0"/>
              <a:t>	Устная речь всегда отличалась большим запасом средств, с помощью которых можно передать мысли и чувства: жесты, мимика, интонация, и т.д.</a:t>
            </a:r>
            <a:endParaRPr lang="ru-RU" sz="2400" dirty="0"/>
          </a:p>
        </p:txBody>
      </p:sp>
    </p:spTree>
    <p:extLst>
      <p:ext uri="{BB962C8B-B14F-4D97-AF65-F5344CB8AC3E}">
        <p14:creationId xmlns:p14="http://schemas.microsoft.com/office/powerpoint/2010/main" val="29751714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68532" y="336884"/>
            <a:ext cx="10018713" cy="1752599"/>
          </a:xfrm>
        </p:spPr>
        <p:txBody>
          <a:bodyPr/>
          <a:lstStyle/>
          <a:p>
            <a:r>
              <a:rPr lang="ru-RU" dirty="0" smtClean="0"/>
              <a:t>Заикание в детском возрасте</a:t>
            </a:r>
            <a:endParaRPr lang="ru-RU" dirty="0"/>
          </a:p>
        </p:txBody>
      </p:sp>
      <p:sp>
        <p:nvSpPr>
          <p:cNvPr id="3" name="Объект 2"/>
          <p:cNvSpPr>
            <a:spLocks noGrp="1"/>
          </p:cNvSpPr>
          <p:nvPr>
            <p:ph idx="1"/>
          </p:nvPr>
        </p:nvSpPr>
        <p:spPr>
          <a:xfrm>
            <a:off x="1484310" y="1900989"/>
            <a:ext cx="10246479" cy="3344779"/>
          </a:xfrm>
        </p:spPr>
        <p:txBody>
          <a:bodyPr/>
          <a:lstStyle/>
          <a:p>
            <a:r>
              <a:rPr lang="ru-RU" b="1" u="sng" dirty="0"/>
              <a:t>Заикание –</a:t>
            </a:r>
            <a:r>
              <a:rPr lang="ru-RU" dirty="0"/>
              <a:t> нарушение темпо-ритмической организации речи, обусловленной судорожным состоянием мышц речевого аппарата, (нарушены темп, ритм, выразительность, логическое ударение в слове и во фразе, </a:t>
            </a:r>
            <a:r>
              <a:rPr lang="ru-RU" dirty="0" err="1"/>
              <a:t>паузация</a:t>
            </a:r>
            <a:r>
              <a:rPr lang="ru-RU" dirty="0"/>
              <a:t>). В данном случае просодическая сторона влияет на коммуникативную и выразительную функцию речи</a:t>
            </a:r>
            <a:r>
              <a:rPr lang="ru-RU" dirty="0" smtClean="0"/>
              <a:t>.</a:t>
            </a:r>
            <a:endParaRPr lang="ru-RU" dirty="0"/>
          </a:p>
        </p:txBody>
      </p:sp>
    </p:spTree>
    <p:extLst>
      <p:ext uri="{BB962C8B-B14F-4D97-AF65-F5344CB8AC3E}">
        <p14:creationId xmlns:p14="http://schemas.microsoft.com/office/powerpoint/2010/main" val="11662867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84311" y="685801"/>
            <a:ext cx="10018713" cy="1034716"/>
          </a:xfrm>
        </p:spPr>
        <p:txBody>
          <a:bodyPr>
            <a:normAutofit/>
          </a:bodyPr>
          <a:lstStyle/>
          <a:p>
            <a:r>
              <a:rPr lang="ru-RU" dirty="0"/>
              <a:t>Классификация </a:t>
            </a:r>
            <a:r>
              <a:rPr lang="ru-RU" dirty="0" smtClean="0"/>
              <a:t>заикания</a:t>
            </a:r>
            <a:br>
              <a:rPr lang="ru-RU" dirty="0" smtClean="0"/>
            </a:br>
            <a:r>
              <a:rPr lang="ru-RU" sz="1800" dirty="0"/>
              <a:t>(</a:t>
            </a:r>
            <a:r>
              <a:rPr lang="ru-RU" sz="1800" dirty="0" err="1" smtClean="0"/>
              <a:t>Буянова</a:t>
            </a:r>
            <a:r>
              <a:rPr lang="ru-RU" sz="1800" dirty="0" smtClean="0"/>
              <a:t> </a:t>
            </a:r>
            <a:r>
              <a:rPr lang="ru-RU" sz="1800" dirty="0"/>
              <a:t>и </a:t>
            </a:r>
            <a:r>
              <a:rPr lang="ru-RU" sz="1800" dirty="0" err="1" smtClean="0"/>
              <a:t>Драпкина</a:t>
            </a:r>
            <a:r>
              <a:rPr lang="ru-RU" sz="1800" dirty="0" smtClean="0"/>
              <a:t>):</a:t>
            </a:r>
            <a:endParaRPr lang="ru-RU" dirty="0"/>
          </a:p>
        </p:txBody>
      </p:sp>
      <p:sp>
        <p:nvSpPr>
          <p:cNvPr id="3" name="Объект 2"/>
          <p:cNvSpPr>
            <a:spLocks noGrp="1"/>
          </p:cNvSpPr>
          <p:nvPr>
            <p:ph idx="1"/>
          </p:nvPr>
        </p:nvSpPr>
        <p:spPr>
          <a:xfrm>
            <a:off x="1484310" y="1720517"/>
            <a:ext cx="10162257" cy="4559967"/>
          </a:xfrm>
        </p:spPr>
        <p:txBody>
          <a:bodyPr>
            <a:normAutofit fontScale="77500" lnSpcReduction="20000"/>
          </a:bodyPr>
          <a:lstStyle/>
          <a:p>
            <a:r>
              <a:rPr lang="ru-RU" dirty="0" smtClean="0"/>
              <a:t>1</a:t>
            </a:r>
            <a:r>
              <a:rPr lang="ru-RU" dirty="0"/>
              <a:t>. Заикание невротическое. 25 % Появляется после того как речь уже сформирована, чаще всего в возрасте 3-5 лет (период формирования самостоятельной контекстной речи, т.е. речи без наглядной опоры, самый сложный вид речи). Дети данной группы эмоционально ранимы, часто переживают по любому поводу, могут испытывать ночные страхи. Заикание появляется в результате сильного эмоционального переживания, развивается постепенно, со временем появляется психическая симптоматика. Функциональное заикание.</a:t>
            </a:r>
          </a:p>
          <a:p>
            <a:r>
              <a:rPr lang="ru-RU" dirty="0"/>
              <a:t>2. Заикание </a:t>
            </a:r>
            <a:r>
              <a:rPr lang="ru-RU" dirty="0" err="1"/>
              <a:t>неврозоподобное</a:t>
            </a:r>
            <a:r>
              <a:rPr lang="ru-RU" dirty="0"/>
              <a:t> (органическое 65%). Связано с органическим поражением структур головного мозга, отвечающих за темпо ритмическую функцию речи. Данная форма возникает с момента начала формирования речи. В анамнезе у этих детей родовые травмы, болезни в первые годы жизни, патология родов. Данная форма заикания, ее течение относительно постоянно в течение дня, недели, года. </a:t>
            </a:r>
            <a:r>
              <a:rPr lang="ru-RU" dirty="0" err="1"/>
              <a:t>Неврозоподобное</a:t>
            </a:r>
            <a:r>
              <a:rPr lang="ru-RU" dirty="0"/>
              <a:t> заикание усиливается в случае физических нагрузок или психических.</a:t>
            </a:r>
          </a:p>
          <a:p>
            <a:r>
              <a:rPr lang="ru-RU" dirty="0"/>
              <a:t>3. </a:t>
            </a:r>
            <a:r>
              <a:rPr lang="ru-RU" dirty="0" err="1"/>
              <a:t>Неврозоподобная</a:t>
            </a:r>
            <a:r>
              <a:rPr lang="ru-RU" dirty="0"/>
              <a:t> форма заикания с невротическими наслоениями (смешанная) включает симптоматику невротического и </a:t>
            </a:r>
            <a:r>
              <a:rPr lang="ru-RU" dirty="0" err="1"/>
              <a:t>неврозоподобного</a:t>
            </a:r>
            <a:r>
              <a:rPr lang="ru-RU" dirty="0"/>
              <a:t> заикания. Оно может усиливаться и появляться чаще всего в период критических отрезков формирования речи (с 1-2 лет, с 3-4, с 6-7 лет).</a:t>
            </a:r>
          </a:p>
          <a:p>
            <a:endParaRPr lang="ru-RU" dirty="0"/>
          </a:p>
        </p:txBody>
      </p:sp>
    </p:spTree>
    <p:extLst>
      <p:ext uri="{BB962C8B-B14F-4D97-AF65-F5344CB8AC3E}">
        <p14:creationId xmlns:p14="http://schemas.microsoft.com/office/powerpoint/2010/main" val="6870145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84310" y="347134"/>
            <a:ext cx="10018713" cy="1752599"/>
          </a:xfrm>
        </p:spPr>
        <p:txBody>
          <a:bodyPr>
            <a:normAutofit fontScale="90000"/>
          </a:bodyPr>
          <a:lstStyle/>
          <a:p>
            <a:r>
              <a:rPr lang="ru-RU" dirty="0"/>
              <a:t>Теоретические основы развития и нарушения </a:t>
            </a:r>
            <a:r>
              <a:rPr lang="ru-RU" dirty="0" smtClean="0"/>
              <a:t>темпо-ритмической стороны </a:t>
            </a:r>
            <a:r>
              <a:rPr lang="ru-RU" dirty="0"/>
              <a:t>речи.</a:t>
            </a:r>
          </a:p>
        </p:txBody>
      </p:sp>
      <p:sp>
        <p:nvSpPr>
          <p:cNvPr id="3" name="Объект 2"/>
          <p:cNvSpPr>
            <a:spLocks noGrp="1"/>
          </p:cNvSpPr>
          <p:nvPr>
            <p:ph idx="1"/>
          </p:nvPr>
        </p:nvSpPr>
        <p:spPr>
          <a:xfrm>
            <a:off x="1833644" y="1835039"/>
            <a:ext cx="9910011" cy="4758267"/>
          </a:xfrm>
        </p:spPr>
        <p:txBody>
          <a:bodyPr>
            <a:normAutofit/>
          </a:bodyPr>
          <a:lstStyle/>
          <a:p>
            <a:pPr marL="514350" indent="-514350">
              <a:buFont typeface="+mj-lt"/>
              <a:buAutoNum type="arabicPeriod"/>
            </a:pPr>
            <a:r>
              <a:rPr lang="ru-RU" sz="2800" dirty="0" smtClean="0"/>
              <a:t> </a:t>
            </a:r>
            <a:r>
              <a:rPr lang="ru-RU" sz="2800" dirty="0"/>
              <a:t>Просодическая сторона речи, как составляющая фонетической стороны речи </a:t>
            </a:r>
          </a:p>
          <a:p>
            <a:pPr marL="514350" indent="-514350">
              <a:buFont typeface="+mj-lt"/>
              <a:buAutoNum type="arabicPeriod"/>
            </a:pPr>
            <a:r>
              <a:rPr lang="ru-RU" sz="2800" dirty="0" smtClean="0"/>
              <a:t>Основные </a:t>
            </a:r>
            <a:r>
              <a:rPr lang="ru-RU" sz="2800" dirty="0"/>
              <a:t>понятия просодической стороны </a:t>
            </a:r>
            <a:r>
              <a:rPr lang="ru-RU" sz="2800" dirty="0" smtClean="0"/>
              <a:t>речи</a:t>
            </a:r>
          </a:p>
          <a:p>
            <a:pPr marL="514350" indent="-514350">
              <a:buFont typeface="+mj-lt"/>
              <a:buAutoNum type="arabicPeriod"/>
            </a:pPr>
            <a:r>
              <a:rPr lang="ru-RU" sz="2800" dirty="0" smtClean="0"/>
              <a:t>Возрастные </a:t>
            </a:r>
            <a:r>
              <a:rPr lang="ru-RU" sz="2800" dirty="0"/>
              <a:t>особенности развития </a:t>
            </a:r>
            <a:r>
              <a:rPr lang="ru-RU" sz="2800" dirty="0" smtClean="0"/>
              <a:t>темпо-ритмической стороны </a:t>
            </a:r>
            <a:r>
              <a:rPr lang="ru-RU" sz="2800" dirty="0"/>
              <a:t>речи у детей</a:t>
            </a:r>
            <a:r>
              <a:rPr lang="ru-RU" sz="2800" dirty="0" smtClean="0"/>
              <a:t>.</a:t>
            </a:r>
            <a:r>
              <a:rPr lang="ru-RU" sz="2800" dirty="0"/>
              <a:t> </a:t>
            </a:r>
          </a:p>
          <a:p>
            <a:pPr marL="514350" indent="-514350">
              <a:buFont typeface="+mj-lt"/>
              <a:buAutoNum type="arabicPeriod"/>
            </a:pPr>
            <a:r>
              <a:rPr lang="ru-RU" sz="2800" dirty="0" smtClean="0"/>
              <a:t>Темпо-ритмическое </a:t>
            </a:r>
            <a:r>
              <a:rPr lang="ru-RU" sz="2800" dirty="0"/>
              <a:t>нарушение </a:t>
            </a:r>
          </a:p>
          <a:p>
            <a:pPr marL="514350" indent="-514350">
              <a:buFont typeface="+mj-lt"/>
              <a:buAutoNum type="arabicPeriod"/>
            </a:pPr>
            <a:r>
              <a:rPr lang="ru-RU" sz="2800" dirty="0" smtClean="0"/>
              <a:t>Виды </a:t>
            </a:r>
            <a:r>
              <a:rPr lang="ru-RU" sz="2800" dirty="0"/>
              <a:t>нарушений темпо-ритмической стороны </a:t>
            </a:r>
            <a:r>
              <a:rPr lang="ru-RU" sz="2800" dirty="0" smtClean="0"/>
              <a:t>речи</a:t>
            </a:r>
          </a:p>
          <a:p>
            <a:pPr marL="514350" indent="-514350">
              <a:buFont typeface="+mj-lt"/>
              <a:buAutoNum type="arabicPeriod"/>
            </a:pPr>
            <a:r>
              <a:rPr lang="ru-RU" sz="2800" dirty="0" smtClean="0"/>
              <a:t>Заикание </a:t>
            </a:r>
            <a:r>
              <a:rPr lang="ru-RU" sz="2800" dirty="0"/>
              <a:t>в детском </a:t>
            </a:r>
            <a:r>
              <a:rPr lang="ru-RU" sz="2800" dirty="0" smtClean="0"/>
              <a:t>возрасте</a:t>
            </a:r>
            <a:endParaRPr lang="ru-RU" sz="2800" dirty="0"/>
          </a:p>
        </p:txBody>
      </p:sp>
    </p:spTree>
    <p:extLst>
      <p:ext uri="{BB962C8B-B14F-4D97-AF65-F5344CB8AC3E}">
        <p14:creationId xmlns:p14="http://schemas.microsoft.com/office/powerpoint/2010/main" val="18898687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552074" y="469233"/>
            <a:ext cx="10142621" cy="5955630"/>
          </a:xfrm>
        </p:spPr>
        <p:txBody>
          <a:bodyPr>
            <a:normAutofit/>
          </a:bodyPr>
          <a:lstStyle/>
          <a:p>
            <a:r>
              <a:rPr lang="ru-RU" b="1" dirty="0"/>
              <a:t>Физиологические итерации – </a:t>
            </a:r>
            <a:r>
              <a:rPr lang="ru-RU" dirty="0"/>
              <a:t>это повторение звуков, слогов, слов в период формирования речи, связанное с несовершенством управления и регуляции речевого аппарата.</a:t>
            </a:r>
          </a:p>
          <a:p>
            <a:r>
              <a:rPr lang="ru-RU" b="1" dirty="0"/>
              <a:t>Паузы </a:t>
            </a:r>
            <a:r>
              <a:rPr lang="ru-RU" b="1" dirty="0" err="1"/>
              <a:t>хезитации</a:t>
            </a:r>
            <a:r>
              <a:rPr lang="ru-RU" b="1" dirty="0"/>
              <a:t> – </a:t>
            </a:r>
            <a:r>
              <a:rPr lang="ru-RU" dirty="0"/>
              <a:t>это необоснованные паузы в середине текста, слова, фразы, обусловленные физиологическим несовершенством работы речевого аппарата.</a:t>
            </a:r>
          </a:p>
          <a:p>
            <a:r>
              <a:rPr lang="ru-RU" b="1" dirty="0"/>
              <a:t>Таким образом, в структуре дефекта заикания выделяют базовую составную: нарушение просодического строя речи при сохранности всех структурных компонентов речи, нарушение коммуникативной функции речи, на возникновение которого влияют как неблагоприятные факторы, так и ситуация в которой находится ребенок.</a:t>
            </a:r>
            <a:endParaRPr lang="ru-RU" dirty="0"/>
          </a:p>
          <a:p>
            <a:endParaRPr lang="ru-RU" dirty="0"/>
          </a:p>
        </p:txBody>
      </p:sp>
    </p:spTree>
    <p:extLst>
      <p:ext uri="{BB962C8B-B14F-4D97-AF65-F5344CB8AC3E}">
        <p14:creationId xmlns:p14="http://schemas.microsoft.com/office/powerpoint/2010/main" val="37876191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16859" y="148392"/>
            <a:ext cx="5421815" cy="753976"/>
          </a:xfrm>
        </p:spPr>
        <p:txBody>
          <a:bodyPr/>
          <a:lstStyle/>
          <a:p>
            <a:r>
              <a:rPr lang="ru-RU" dirty="0" smtClean="0"/>
              <a:t>Причины заикания:</a:t>
            </a:r>
            <a:endParaRPr lang="ru-RU" dirty="0"/>
          </a:p>
        </p:txBody>
      </p:sp>
      <p:sp>
        <p:nvSpPr>
          <p:cNvPr id="3" name="Объект 2"/>
          <p:cNvSpPr>
            <a:spLocks noGrp="1"/>
          </p:cNvSpPr>
          <p:nvPr>
            <p:ph idx="1"/>
          </p:nvPr>
        </p:nvSpPr>
        <p:spPr>
          <a:xfrm>
            <a:off x="1744579" y="986589"/>
            <a:ext cx="9841831" cy="5751095"/>
          </a:xfrm>
        </p:spPr>
        <p:txBody>
          <a:bodyPr>
            <a:normAutofit fontScale="70000" lnSpcReduction="20000"/>
          </a:bodyPr>
          <a:lstStyle/>
          <a:p>
            <a:r>
              <a:rPr lang="ru-RU" b="1" u="sng" dirty="0"/>
              <a:t>1. Предрасполагающие причины.</a:t>
            </a:r>
            <a:endParaRPr lang="ru-RU" dirty="0"/>
          </a:p>
          <a:p>
            <a:r>
              <a:rPr lang="ru-RU" dirty="0"/>
              <a:t>Непосредственно дефект не вызывают, а создают базу, условия для его возникновения. Среди них выделяют:</a:t>
            </a:r>
          </a:p>
          <a:p>
            <a:r>
              <a:rPr lang="ru-RU" u="sng" dirty="0"/>
              <a:t>А) Общую предрасположенность, которая характерна для всех детей:</a:t>
            </a:r>
            <a:endParaRPr lang="ru-RU" dirty="0"/>
          </a:p>
          <a:p>
            <a:r>
              <a:rPr lang="ru-RU" dirty="0"/>
              <a:t>1. Возрастные особенности деятельности головного мозга.</a:t>
            </a:r>
          </a:p>
          <a:p>
            <a:r>
              <a:rPr lang="ru-RU" dirty="0"/>
              <a:t>2. Особенности формирования речевой системы.</a:t>
            </a:r>
          </a:p>
          <a:p>
            <a:r>
              <a:rPr lang="ru-RU" dirty="0"/>
              <a:t>К причинам предрасполагающим относят группу причин, связанных с социальными условиями развития речи, т.е. речевое окружение – стимулирование в развитии речи ребенка.</a:t>
            </a:r>
          </a:p>
          <a:p>
            <a:r>
              <a:rPr lang="ru-RU" u="sng" dirty="0"/>
              <a:t>Б) Индивидуальная предрасположенность у определенной группы детей:</a:t>
            </a:r>
            <a:endParaRPr lang="ru-RU" dirty="0"/>
          </a:p>
          <a:p>
            <a:r>
              <a:rPr lang="ru-RU" dirty="0"/>
              <a:t>1. Конституциональная предрасположенность: повышенная нервная ранимость ребенка, подверженность к психическим травмам, здоровье, реакция на вредности.</a:t>
            </a:r>
          </a:p>
          <a:p>
            <a:r>
              <a:rPr lang="ru-RU" dirty="0"/>
              <a:t>2. Поражение головного мозга в раннем детском возрасте (внутриутробные, родовые, постнатальные)</a:t>
            </a:r>
          </a:p>
          <a:p>
            <a:r>
              <a:rPr lang="ru-RU" dirty="0"/>
              <a:t>3. Аномальные черты характера (</a:t>
            </a:r>
            <a:r>
              <a:rPr lang="ru-RU" dirty="0" err="1"/>
              <a:t>гиперопека</a:t>
            </a:r>
            <a:r>
              <a:rPr lang="ru-RU" dirty="0"/>
              <a:t>).</a:t>
            </a:r>
          </a:p>
          <a:p>
            <a:r>
              <a:rPr lang="ru-RU" dirty="0"/>
              <a:t>4. Наследственный фактор.</a:t>
            </a:r>
          </a:p>
          <a:p>
            <a:r>
              <a:rPr lang="ru-RU" dirty="0"/>
              <a:t>5. Функциональная </a:t>
            </a:r>
            <a:r>
              <a:rPr lang="ru-RU" dirty="0" err="1"/>
              <a:t>ассиметрия</a:t>
            </a:r>
            <a:r>
              <a:rPr lang="ru-RU" dirty="0"/>
              <a:t> головного мозга (</a:t>
            </a:r>
            <a:r>
              <a:rPr lang="ru-RU" dirty="0" err="1"/>
              <a:t>левшество</a:t>
            </a:r>
            <a:r>
              <a:rPr lang="ru-RU" dirty="0"/>
              <a:t>)</a:t>
            </a:r>
          </a:p>
          <a:p>
            <a:r>
              <a:rPr lang="ru-RU" dirty="0"/>
              <a:t>6. Соматическая </a:t>
            </a:r>
            <a:r>
              <a:rPr lang="ru-RU" dirty="0" err="1"/>
              <a:t>ослабленность</a:t>
            </a:r>
            <a:r>
              <a:rPr lang="ru-RU" dirty="0"/>
              <a:t> и инфекционные заболевания.</a:t>
            </a:r>
          </a:p>
          <a:p>
            <a:r>
              <a:rPr lang="ru-RU" dirty="0"/>
              <a:t>7. Ускоренное речевое развитие.</a:t>
            </a:r>
          </a:p>
          <a:p>
            <a:endParaRPr lang="ru-RU" dirty="0"/>
          </a:p>
        </p:txBody>
      </p:sp>
    </p:spTree>
    <p:extLst>
      <p:ext uri="{BB962C8B-B14F-4D97-AF65-F5344CB8AC3E}">
        <p14:creationId xmlns:p14="http://schemas.microsoft.com/office/powerpoint/2010/main" val="7233128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528010" y="288758"/>
            <a:ext cx="10363199" cy="6424863"/>
          </a:xfrm>
        </p:spPr>
        <p:txBody>
          <a:bodyPr>
            <a:normAutofit fontScale="92500" lnSpcReduction="10000"/>
          </a:bodyPr>
          <a:lstStyle/>
          <a:p>
            <a:r>
              <a:rPr lang="ru-RU" b="1" u="sng" dirty="0"/>
              <a:t>2. Производящие причины.</a:t>
            </a:r>
            <a:endParaRPr lang="ru-RU" dirty="0"/>
          </a:p>
          <a:p>
            <a:pPr marL="0" indent="0">
              <a:buNone/>
            </a:pPr>
            <a:r>
              <a:rPr lang="ru-RU" dirty="0"/>
              <a:t>Рассматриваются с позиции учения Павлова о неврозе.</a:t>
            </a:r>
          </a:p>
          <a:p>
            <a:r>
              <a:rPr lang="ru-RU" dirty="0"/>
              <a:t>1. Перенапряжение процессов возбуждения, возникает при действии длительного или сверхсильного раздражителя, после чего нервная клетка приходит в состояние сильного возбуждения и внутренний ресурс организма включает запредельное торможение, которое является предохранителем и спасает нервную клетку от гибели, после этого нервная клетка полноценно работать не может и как следствие возникает заикание.</a:t>
            </a:r>
          </a:p>
          <a:p>
            <a:r>
              <a:rPr lang="ru-RU" dirty="0"/>
              <a:t>2. перенапряжение процессов торможения возникает, когда к тормозным процессам предъявляются сверхсильные требования, т.е. по каким то причинам человек должен сдерживать свою психическую активность.</a:t>
            </a:r>
          </a:p>
          <a:p>
            <a:r>
              <a:rPr lang="ru-RU" dirty="0"/>
              <a:t>3. </a:t>
            </a:r>
            <a:r>
              <a:rPr lang="ru-RU" dirty="0" smtClean="0"/>
              <a:t>ошибка </a:t>
            </a:r>
            <a:r>
              <a:rPr lang="ru-RU" dirty="0"/>
              <a:t>нервных процессов происходит, если к переключению нервных процессов предъявляются повышенные требования: быстрая, частая смена, отсутствие контроля, отсутствие единства требований в семье.</a:t>
            </a:r>
          </a:p>
          <a:p>
            <a:pPr marL="0" indent="0">
              <a:buNone/>
            </a:pPr>
            <a:r>
              <a:rPr lang="ru-RU" b="1" dirty="0"/>
              <a:t>Таким образом, заикание возникает при воздействии целого комплекса предрасполагающих и производящих причин. Причины предрасполагающие отдаленные и создают условия для возникновения дефекта, а причины производящие непосредственно его вызывают</a:t>
            </a:r>
            <a:r>
              <a:rPr lang="ru-RU" b="1" dirty="0" smtClean="0"/>
              <a:t>.</a:t>
            </a:r>
            <a:endParaRPr lang="ru-RU" dirty="0"/>
          </a:p>
        </p:txBody>
      </p:sp>
    </p:spTree>
    <p:extLst>
      <p:ext uri="{BB962C8B-B14F-4D97-AF65-F5344CB8AC3E}">
        <p14:creationId xmlns:p14="http://schemas.microsoft.com/office/powerpoint/2010/main" val="32874593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36975" y="397042"/>
            <a:ext cx="10018712" cy="890337"/>
          </a:xfrm>
        </p:spPr>
        <p:txBody>
          <a:bodyPr>
            <a:normAutofit/>
          </a:bodyPr>
          <a:lstStyle/>
          <a:p>
            <a:r>
              <a:rPr lang="ru-RU" dirty="0" smtClean="0"/>
              <a:t>Симптоматика </a:t>
            </a:r>
            <a:r>
              <a:rPr lang="ru-RU" dirty="0"/>
              <a:t>заикания</a:t>
            </a:r>
            <a:r>
              <a:rPr lang="ru-RU" dirty="0" smtClean="0"/>
              <a:t>.</a:t>
            </a:r>
            <a:endParaRPr lang="ru-RU" dirty="0"/>
          </a:p>
        </p:txBody>
      </p:sp>
      <p:sp>
        <p:nvSpPr>
          <p:cNvPr id="3" name="Объект 2"/>
          <p:cNvSpPr>
            <a:spLocks noGrp="1"/>
          </p:cNvSpPr>
          <p:nvPr>
            <p:ph idx="1"/>
          </p:nvPr>
        </p:nvSpPr>
        <p:spPr>
          <a:xfrm>
            <a:off x="1395664" y="1479885"/>
            <a:ext cx="10107360" cy="4311316"/>
          </a:xfrm>
        </p:spPr>
        <p:txBody>
          <a:bodyPr>
            <a:normAutofit/>
          </a:bodyPr>
          <a:lstStyle/>
          <a:p>
            <a:pPr marL="0" indent="0">
              <a:buNone/>
            </a:pPr>
            <a:r>
              <a:rPr lang="ru-RU" dirty="0"/>
              <a:t>Среди симптомов по заикании выделяется 2 основные группы: </a:t>
            </a:r>
            <a:endParaRPr lang="ru-RU" dirty="0" smtClean="0"/>
          </a:p>
          <a:p>
            <a:r>
              <a:rPr lang="ru-RU" dirty="0" smtClean="0"/>
              <a:t>физические </a:t>
            </a:r>
            <a:r>
              <a:rPr lang="ru-RU" dirty="0"/>
              <a:t>(20%) </a:t>
            </a:r>
            <a:endParaRPr lang="ru-RU" dirty="0" smtClean="0"/>
          </a:p>
          <a:p>
            <a:r>
              <a:rPr lang="ru-RU" dirty="0" smtClean="0"/>
              <a:t>психические </a:t>
            </a:r>
            <a:r>
              <a:rPr lang="ru-RU" dirty="0"/>
              <a:t>симптомы. </a:t>
            </a:r>
          </a:p>
          <a:p>
            <a:pPr marL="0" indent="0">
              <a:buNone/>
            </a:pPr>
            <a:r>
              <a:rPr lang="ru-RU" dirty="0" smtClean="0"/>
              <a:t>Первые </a:t>
            </a:r>
            <a:r>
              <a:rPr lang="ru-RU" dirty="0"/>
              <a:t>– физические симптомы, психические появляются позже, нарастают постепенно и зависят от социального окружения, индивидуальных особенностей заикающихся</a:t>
            </a:r>
            <a:r>
              <a:rPr lang="ru-RU" dirty="0" smtClean="0"/>
              <a:t>.</a:t>
            </a:r>
            <a:endParaRPr lang="ru-RU" dirty="0"/>
          </a:p>
        </p:txBody>
      </p:sp>
    </p:spTree>
    <p:extLst>
      <p:ext uri="{BB962C8B-B14F-4D97-AF65-F5344CB8AC3E}">
        <p14:creationId xmlns:p14="http://schemas.microsoft.com/office/powerpoint/2010/main" val="397831217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84312" y="685801"/>
            <a:ext cx="10018712" cy="1203158"/>
          </a:xfrm>
        </p:spPr>
        <p:txBody>
          <a:bodyPr/>
          <a:lstStyle/>
          <a:p>
            <a:r>
              <a:rPr lang="ru-RU" b="1" u="sng" dirty="0"/>
              <a:t>ФИЗИЧЕСКИЕ СИМПТОМЫ</a:t>
            </a:r>
            <a:r>
              <a:rPr lang="ru-RU" b="1" u="sng" dirty="0" smtClean="0"/>
              <a:t>:</a:t>
            </a:r>
            <a:endParaRPr lang="ru-RU" dirty="0"/>
          </a:p>
        </p:txBody>
      </p:sp>
      <p:sp>
        <p:nvSpPr>
          <p:cNvPr id="3" name="Объект 2"/>
          <p:cNvSpPr>
            <a:spLocks noGrp="1"/>
          </p:cNvSpPr>
          <p:nvPr>
            <p:ph idx="1"/>
          </p:nvPr>
        </p:nvSpPr>
        <p:spPr>
          <a:xfrm>
            <a:off x="1484310" y="1732547"/>
            <a:ext cx="10138195" cy="4620127"/>
          </a:xfrm>
        </p:spPr>
        <p:txBody>
          <a:bodyPr>
            <a:normAutofit/>
          </a:bodyPr>
          <a:lstStyle/>
          <a:p>
            <a:pPr marL="0" indent="0">
              <a:buNone/>
            </a:pPr>
            <a:r>
              <a:rPr lang="ru-RU" b="1" u="sng" dirty="0"/>
              <a:t>1. Судороги мышц речевого аппарата:</a:t>
            </a:r>
            <a:endParaRPr lang="ru-RU" dirty="0"/>
          </a:p>
          <a:p>
            <a:pPr marL="0" indent="0">
              <a:buNone/>
            </a:pPr>
            <a:r>
              <a:rPr lang="ru-RU" u="sng" dirty="0"/>
              <a:t>ПО ХАРАКТЕРУ</a:t>
            </a:r>
            <a:endParaRPr lang="ru-RU" dirty="0"/>
          </a:p>
          <a:p>
            <a:r>
              <a:rPr lang="ru-RU" dirty="0"/>
              <a:t>1. Клонические судороги – часто повторяющиеся ритмические сокращения мышц речевого аппарата (кратковременный характер) п.: д-д-д-дорога</a:t>
            </a:r>
          </a:p>
          <a:p>
            <a:r>
              <a:rPr lang="ru-RU" dirty="0"/>
              <a:t>2. Тонические судороги – длительный спазм мышц речевого аппарата. п.: д____</a:t>
            </a:r>
            <a:r>
              <a:rPr lang="ru-RU" dirty="0" err="1"/>
              <a:t>орога</a:t>
            </a:r>
            <a:r>
              <a:rPr lang="ru-RU" dirty="0"/>
              <a:t>.</a:t>
            </a:r>
          </a:p>
          <a:p>
            <a:endParaRPr lang="ru-RU" dirty="0"/>
          </a:p>
        </p:txBody>
      </p:sp>
    </p:spTree>
    <p:extLst>
      <p:ext uri="{BB962C8B-B14F-4D97-AF65-F5344CB8AC3E}">
        <p14:creationId xmlns:p14="http://schemas.microsoft.com/office/powerpoint/2010/main" val="427741331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84311" y="685800"/>
            <a:ext cx="10018713" cy="782053"/>
          </a:xfrm>
        </p:spPr>
        <p:txBody>
          <a:bodyPr>
            <a:normAutofit/>
          </a:bodyPr>
          <a:lstStyle/>
          <a:p>
            <a:r>
              <a:rPr lang="ru-RU" dirty="0"/>
              <a:t>ПО </a:t>
            </a:r>
            <a:r>
              <a:rPr lang="ru-RU" dirty="0" smtClean="0"/>
              <a:t>ЛОКАЛИЗАЦИИ</a:t>
            </a:r>
            <a:endParaRPr lang="ru-RU" dirty="0"/>
          </a:p>
        </p:txBody>
      </p:sp>
      <p:sp>
        <p:nvSpPr>
          <p:cNvPr id="3" name="Объект 2"/>
          <p:cNvSpPr>
            <a:spLocks noGrp="1"/>
          </p:cNvSpPr>
          <p:nvPr>
            <p:ph idx="1"/>
          </p:nvPr>
        </p:nvSpPr>
        <p:spPr>
          <a:xfrm>
            <a:off x="1484310" y="1660359"/>
            <a:ext cx="10018713" cy="4130842"/>
          </a:xfrm>
        </p:spPr>
        <p:txBody>
          <a:bodyPr>
            <a:normAutofit fontScale="92500" lnSpcReduction="10000"/>
          </a:bodyPr>
          <a:lstStyle/>
          <a:p>
            <a:r>
              <a:rPr lang="ru-RU" dirty="0" smtClean="0"/>
              <a:t>1</a:t>
            </a:r>
            <a:r>
              <a:rPr lang="ru-RU" dirty="0"/>
              <a:t>. Дыхательные судороги – в дыхательном отделе.</a:t>
            </a:r>
          </a:p>
          <a:p>
            <a:r>
              <a:rPr lang="ru-RU" dirty="0"/>
              <a:t> Экспираторные судороги – на выдохе.</a:t>
            </a:r>
          </a:p>
          <a:p>
            <a:r>
              <a:rPr lang="ru-RU" dirty="0"/>
              <a:t> Инспираторные судороги – на вдохе.</a:t>
            </a:r>
          </a:p>
          <a:p>
            <a:r>
              <a:rPr lang="ru-RU" dirty="0"/>
              <a:t> </a:t>
            </a:r>
            <a:r>
              <a:rPr lang="ru-RU" dirty="0" err="1"/>
              <a:t>Распираторные</a:t>
            </a:r>
            <a:r>
              <a:rPr lang="ru-RU" dirty="0"/>
              <a:t> судороги – и на вдохе и на выдохе</a:t>
            </a:r>
          </a:p>
          <a:p>
            <a:r>
              <a:rPr lang="ru-RU" dirty="0"/>
              <a:t>2. Голосовые судороги</a:t>
            </a:r>
          </a:p>
          <a:p>
            <a:r>
              <a:rPr lang="ru-RU" dirty="0"/>
              <a:t> Вокальная судорога (дрожащий спазм) – часто повторяющийся без полного смыкания и размыкания голосовых связок спазм приводит к длительному произношению гласных звуков.</a:t>
            </a:r>
          </a:p>
          <a:p>
            <a:r>
              <a:rPr lang="ru-RU" dirty="0"/>
              <a:t> </a:t>
            </a:r>
            <a:r>
              <a:rPr lang="ru-RU" dirty="0" err="1"/>
              <a:t>Смыкательная</a:t>
            </a:r>
            <a:r>
              <a:rPr lang="ru-RU" dirty="0"/>
              <a:t> голосовая судорога – голосовые связки судорожно смыкаются и не размыкаются, воздушная струя не может проходить, голос отсутствует</a:t>
            </a:r>
            <a:r>
              <a:rPr lang="ru-RU" dirty="0" smtClean="0"/>
              <a:t>.</a:t>
            </a:r>
            <a:endParaRPr lang="ru-RU" dirty="0"/>
          </a:p>
        </p:txBody>
      </p:sp>
    </p:spTree>
    <p:extLst>
      <p:ext uri="{BB962C8B-B14F-4D97-AF65-F5344CB8AC3E}">
        <p14:creationId xmlns:p14="http://schemas.microsoft.com/office/powerpoint/2010/main" val="102386832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84311" y="685801"/>
            <a:ext cx="10451015" cy="1130968"/>
          </a:xfrm>
        </p:spPr>
        <p:txBody>
          <a:bodyPr/>
          <a:lstStyle/>
          <a:p>
            <a:r>
              <a:rPr lang="ru-RU" dirty="0"/>
              <a:t>2. Нарушение общей моторики</a:t>
            </a:r>
            <a:r>
              <a:rPr lang="ru-RU" dirty="0" smtClean="0"/>
              <a:t>.</a:t>
            </a:r>
            <a:endParaRPr lang="ru-RU" dirty="0"/>
          </a:p>
        </p:txBody>
      </p:sp>
      <p:sp>
        <p:nvSpPr>
          <p:cNvPr id="3" name="Объект 2"/>
          <p:cNvSpPr>
            <a:spLocks noGrp="1"/>
          </p:cNvSpPr>
          <p:nvPr>
            <p:ph idx="1"/>
          </p:nvPr>
        </p:nvSpPr>
        <p:spPr>
          <a:xfrm>
            <a:off x="1371600" y="1816769"/>
            <a:ext cx="10563726" cy="4644189"/>
          </a:xfrm>
        </p:spPr>
        <p:txBody>
          <a:bodyPr>
            <a:normAutofit/>
          </a:bodyPr>
          <a:lstStyle/>
          <a:p>
            <a:pPr marL="0" indent="0">
              <a:buNone/>
            </a:pPr>
            <a:r>
              <a:rPr lang="ru-RU" dirty="0" smtClean="0"/>
              <a:t>При </a:t>
            </a:r>
            <a:r>
              <a:rPr lang="ru-RU" dirty="0"/>
              <a:t>заикании возникает в результате наличия очагов поражения в </a:t>
            </a:r>
            <a:r>
              <a:rPr lang="ru-RU" dirty="0" err="1"/>
              <a:t>речедвигательных</a:t>
            </a:r>
            <a:r>
              <a:rPr lang="ru-RU" dirty="0"/>
              <a:t> и двигательных отделах головного мозга. </a:t>
            </a:r>
            <a:endParaRPr lang="ru-RU" dirty="0" smtClean="0"/>
          </a:p>
          <a:p>
            <a:pPr marL="0" indent="0">
              <a:buNone/>
            </a:pPr>
            <a:r>
              <a:rPr lang="ru-RU" dirty="0" smtClean="0"/>
              <a:t>Проявляется </a:t>
            </a:r>
            <a:r>
              <a:rPr lang="ru-RU" dirty="0"/>
              <a:t>в 2х типах нарушения:</a:t>
            </a:r>
          </a:p>
          <a:p>
            <a:r>
              <a:rPr lang="ru-RU" dirty="0"/>
              <a:t> Двигательная заторможенность – наблюдается в случае преобладания процессов торможения над процессами возбуждения. Характеризуется общей скованностью движений, напряженностью, замедленностью движений, неуклюжестью.</a:t>
            </a:r>
          </a:p>
          <a:p>
            <a:r>
              <a:rPr lang="ru-RU" dirty="0"/>
              <a:t> Двигательная расторможенность – Процессы возбуждения преобладают над процессами торможения, что проявляется и характеризует суетливость, непоседливость, </a:t>
            </a:r>
            <a:r>
              <a:rPr lang="ru-RU" dirty="0" err="1"/>
              <a:t>раскоординированность</a:t>
            </a:r>
            <a:r>
              <a:rPr lang="ru-RU" dirty="0"/>
              <a:t> движений, хаотичность, бесконтрольность</a:t>
            </a:r>
            <a:r>
              <a:rPr lang="ru-RU" dirty="0" smtClean="0"/>
              <a:t>.</a:t>
            </a:r>
            <a:endParaRPr lang="ru-RU" dirty="0"/>
          </a:p>
        </p:txBody>
      </p:sp>
    </p:spTree>
    <p:extLst>
      <p:ext uri="{BB962C8B-B14F-4D97-AF65-F5344CB8AC3E}">
        <p14:creationId xmlns:p14="http://schemas.microsoft.com/office/powerpoint/2010/main" val="60481265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84311" y="685800"/>
            <a:ext cx="10018713" cy="1106905"/>
          </a:xfrm>
        </p:spPr>
        <p:txBody>
          <a:bodyPr/>
          <a:lstStyle/>
          <a:p>
            <a:r>
              <a:rPr lang="ru-RU" dirty="0"/>
              <a:t>3. Сопутствующие движения </a:t>
            </a:r>
          </a:p>
        </p:txBody>
      </p:sp>
      <p:sp>
        <p:nvSpPr>
          <p:cNvPr id="3" name="Объект 2"/>
          <p:cNvSpPr>
            <a:spLocks noGrp="1"/>
          </p:cNvSpPr>
          <p:nvPr>
            <p:ph idx="1"/>
          </p:nvPr>
        </p:nvSpPr>
        <p:spPr>
          <a:xfrm>
            <a:off x="1484310" y="1792705"/>
            <a:ext cx="10018713" cy="4656221"/>
          </a:xfrm>
        </p:spPr>
        <p:txBody>
          <a:bodyPr>
            <a:normAutofit/>
          </a:bodyPr>
          <a:lstStyle/>
          <a:p>
            <a:pPr marL="0" indent="0">
              <a:buNone/>
            </a:pPr>
            <a:r>
              <a:rPr lang="ru-RU" dirty="0" smtClean="0"/>
              <a:t>непроизвольные </a:t>
            </a:r>
            <a:r>
              <a:rPr lang="ru-RU" dirty="0"/>
              <a:t>судорожные сокращения неречевых мышц в процессе речи. Напряжение в центральном отделе </a:t>
            </a:r>
            <a:r>
              <a:rPr lang="ru-RU" dirty="0" err="1"/>
              <a:t>речедвигательного</a:t>
            </a:r>
            <a:r>
              <a:rPr lang="ru-RU" dirty="0"/>
              <a:t> аппарата сильное и распространено на </a:t>
            </a:r>
            <a:r>
              <a:rPr lang="ru-RU" dirty="0" smtClean="0"/>
              <a:t>ближайшие </a:t>
            </a:r>
            <a:r>
              <a:rPr lang="ru-RU" dirty="0"/>
              <a:t>отделы двигательного анализатора и в речь вовлекаются такие отделы, которые к речи не имеют отношения (зажмуривание глаз, откидывание головы, судороги рук и ног). Все сопутствующие движения:</a:t>
            </a:r>
          </a:p>
          <a:p>
            <a:r>
              <a:rPr lang="ru-RU" dirty="0"/>
              <a:t> Первичные – движения, в результате которых вовлекаются мышцы близко расположенные к артикуляционному аппарату.</a:t>
            </a:r>
          </a:p>
          <a:p>
            <a:r>
              <a:rPr lang="ru-RU" dirty="0"/>
              <a:t> Вторичные – судороги отдаленных мышц.</a:t>
            </a:r>
          </a:p>
          <a:p>
            <a:endParaRPr lang="ru-RU" dirty="0"/>
          </a:p>
        </p:txBody>
      </p:sp>
    </p:spTree>
    <p:extLst>
      <p:ext uri="{BB962C8B-B14F-4D97-AF65-F5344CB8AC3E}">
        <p14:creationId xmlns:p14="http://schemas.microsoft.com/office/powerpoint/2010/main" val="262050408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84311" y="685800"/>
            <a:ext cx="10018713" cy="1070811"/>
          </a:xfrm>
        </p:spPr>
        <p:txBody>
          <a:bodyPr/>
          <a:lstStyle/>
          <a:p>
            <a:r>
              <a:rPr lang="ru-RU" dirty="0"/>
              <a:t>4. Вегетативные нарушения</a:t>
            </a:r>
          </a:p>
        </p:txBody>
      </p:sp>
      <p:sp>
        <p:nvSpPr>
          <p:cNvPr id="3" name="Объект 2"/>
          <p:cNvSpPr>
            <a:spLocks noGrp="1"/>
          </p:cNvSpPr>
          <p:nvPr>
            <p:ph idx="1"/>
          </p:nvPr>
        </p:nvSpPr>
        <p:spPr>
          <a:xfrm>
            <a:off x="1484310" y="2069433"/>
            <a:ext cx="10018713" cy="3721768"/>
          </a:xfrm>
        </p:spPr>
        <p:txBody>
          <a:bodyPr/>
          <a:lstStyle/>
          <a:p>
            <a:r>
              <a:rPr lang="ru-RU" dirty="0" smtClean="0"/>
              <a:t>Т.к</a:t>
            </a:r>
            <a:r>
              <a:rPr lang="ru-RU" dirty="0"/>
              <a:t>. вегетативная система имеет адаптационную роль и отвечает за сужение/ расширение сосудов. Механизм вегетативных нарушений проявляются в разбалансировке этой адаптационной роли, проявляется в момент речи (покраснение, побледнение, учащение пульса, потливость).</a:t>
            </a:r>
          </a:p>
          <a:p>
            <a:endParaRPr lang="ru-RU" dirty="0"/>
          </a:p>
        </p:txBody>
      </p:sp>
    </p:spTree>
    <p:extLst>
      <p:ext uri="{BB962C8B-B14F-4D97-AF65-F5344CB8AC3E}">
        <p14:creationId xmlns:p14="http://schemas.microsoft.com/office/powerpoint/2010/main" val="310079312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84311" y="685801"/>
            <a:ext cx="10018713" cy="1143000"/>
          </a:xfrm>
        </p:spPr>
        <p:txBody>
          <a:bodyPr/>
          <a:lstStyle/>
          <a:p>
            <a:r>
              <a:rPr lang="ru-RU" b="1" u="sng" dirty="0"/>
              <a:t>ПСИХИЧЕСКИЕ СИМПТОМЫ</a:t>
            </a:r>
            <a:r>
              <a:rPr lang="ru-RU" b="1" u="sng" dirty="0" smtClean="0"/>
              <a:t>:</a:t>
            </a:r>
            <a:endParaRPr lang="ru-RU" dirty="0"/>
          </a:p>
        </p:txBody>
      </p:sp>
      <p:sp>
        <p:nvSpPr>
          <p:cNvPr id="3" name="Объект 2"/>
          <p:cNvSpPr>
            <a:spLocks noGrp="1"/>
          </p:cNvSpPr>
          <p:nvPr>
            <p:ph idx="1"/>
          </p:nvPr>
        </p:nvSpPr>
        <p:spPr>
          <a:xfrm>
            <a:off x="1484311" y="1828801"/>
            <a:ext cx="10018712" cy="3962399"/>
          </a:xfrm>
        </p:spPr>
        <p:txBody>
          <a:bodyPr>
            <a:normAutofit fontScale="70000" lnSpcReduction="20000"/>
          </a:bodyPr>
          <a:lstStyle/>
          <a:p>
            <a:pPr marL="0" indent="0">
              <a:buNone/>
            </a:pPr>
            <a:r>
              <a:rPr lang="ru-RU" sz="3400" b="1" dirty="0"/>
              <a:t>1. Навязчивые состояния.</a:t>
            </a:r>
          </a:p>
          <a:p>
            <a:r>
              <a:rPr lang="ru-RU" dirty="0"/>
              <a:t>Физиологический механизм – это застойные очаги возбуждения и торможения в коре головного мозга (больные пункты), импульсы из других отделов, которые не доходят.</a:t>
            </a:r>
          </a:p>
          <a:p>
            <a:r>
              <a:rPr lang="ru-RU" dirty="0"/>
              <a:t> Навязчивые страхи - фобии относительно ситуации, вызвавшие сильное эмоциональное переживание. Это </a:t>
            </a:r>
            <a:r>
              <a:rPr lang="ru-RU" dirty="0" err="1"/>
              <a:t>логофобии</a:t>
            </a:r>
            <a:r>
              <a:rPr lang="ru-RU" dirty="0"/>
              <a:t> – боязнь речи и </a:t>
            </a:r>
            <a:r>
              <a:rPr lang="ru-RU" dirty="0" err="1"/>
              <a:t>звукофобии</a:t>
            </a:r>
            <a:r>
              <a:rPr lang="ru-RU" dirty="0"/>
              <a:t> – боязнь звука.</a:t>
            </a:r>
          </a:p>
          <a:p>
            <a:r>
              <a:rPr lang="ru-RU" dirty="0"/>
              <a:t> Навязчивые мысли – мысли только о дефекте, о его проявлениях.</a:t>
            </a:r>
          </a:p>
          <a:p>
            <a:r>
              <a:rPr lang="ru-RU" dirty="0"/>
              <a:t> Навязчивые действия носят бессознательный характер, цикличные, без определенной цели.</a:t>
            </a:r>
          </a:p>
          <a:p>
            <a:r>
              <a:rPr lang="ru-RU" dirty="0"/>
              <a:t>При навязчивом состоянии характерно, что заикающиеся понимают необоснованность производимых действий, но усилием воли избавиться от этого не могут. У навязчивых состояний 3 этапа становления:</a:t>
            </a:r>
          </a:p>
          <a:p>
            <a:pPr marL="0" indent="0">
              <a:buNone/>
            </a:pPr>
            <a:r>
              <a:rPr lang="ru-RU" dirty="0"/>
              <a:t>1. Ранний, когда страхи и действия возникают в момент речи.</a:t>
            </a:r>
          </a:p>
          <a:p>
            <a:pPr marL="0" indent="0">
              <a:buNone/>
            </a:pPr>
            <a:r>
              <a:rPr lang="ru-RU" dirty="0"/>
              <a:t>2. Страхи и действия возникают заранее от ожидания патогенной ситуации.</a:t>
            </a:r>
          </a:p>
          <a:p>
            <a:pPr marL="0" indent="0">
              <a:buNone/>
            </a:pPr>
            <a:r>
              <a:rPr lang="ru-RU" dirty="0"/>
              <a:t>3. страхи и состояния возникают всегда, без связи с речью</a:t>
            </a:r>
            <a:r>
              <a:rPr lang="ru-RU" dirty="0" smtClean="0"/>
              <a:t>.</a:t>
            </a:r>
            <a:endParaRPr lang="ru-RU" dirty="0"/>
          </a:p>
        </p:txBody>
      </p:sp>
    </p:spTree>
    <p:extLst>
      <p:ext uri="{BB962C8B-B14F-4D97-AF65-F5344CB8AC3E}">
        <p14:creationId xmlns:p14="http://schemas.microsoft.com/office/powerpoint/2010/main" val="37589499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03109" y="0"/>
            <a:ext cx="10018713" cy="1752599"/>
          </a:xfrm>
        </p:spPr>
        <p:txBody>
          <a:bodyPr>
            <a:normAutofit fontScale="90000"/>
          </a:bodyPr>
          <a:lstStyle/>
          <a:p>
            <a:pPr marL="742950" indent="-742950">
              <a:buFont typeface="+mj-lt"/>
              <a:buAutoNum type="arabicPeriod"/>
            </a:pPr>
            <a:r>
              <a:rPr lang="ru-RU" dirty="0" smtClean="0"/>
              <a:t>Просодическая сторона речи, как составляющая фонетической стороны речи </a:t>
            </a:r>
            <a:endParaRPr lang="ru-RU" dirty="0"/>
          </a:p>
        </p:txBody>
      </p:sp>
      <p:sp>
        <p:nvSpPr>
          <p:cNvPr id="6" name="Объект 5"/>
          <p:cNvSpPr>
            <a:spLocks noGrp="1"/>
          </p:cNvSpPr>
          <p:nvPr>
            <p:ph idx="1"/>
          </p:nvPr>
        </p:nvSpPr>
        <p:spPr>
          <a:xfrm>
            <a:off x="1168400" y="1896533"/>
            <a:ext cx="10888133" cy="4792134"/>
          </a:xfrm>
        </p:spPr>
        <p:txBody>
          <a:bodyPr>
            <a:normAutofit/>
          </a:bodyPr>
          <a:lstStyle/>
          <a:p>
            <a:r>
              <a:rPr lang="ru-RU" dirty="0"/>
              <a:t>Существует несколько определений термину «просодия» (от греческого «</a:t>
            </a:r>
            <a:r>
              <a:rPr lang="ru-RU" dirty="0" err="1"/>
              <a:t>prosodia</a:t>
            </a:r>
            <a:r>
              <a:rPr lang="ru-RU" dirty="0"/>
              <a:t>»), но все они довольно похожи друг на друга.</a:t>
            </a:r>
          </a:p>
          <a:p>
            <a:r>
              <a:rPr lang="ru-RU" dirty="0"/>
              <a:t>Просодия (по Т.Ф. Ефремовой) – 1. Система произношения ударных и неударных, долгих и кратких слогов в том или ином языке. 2. Учение о соотношении слогов в стихе; совокупность правил стихосложения. Совокупность элементов языка, на которых строится стихосложение.</a:t>
            </a:r>
          </a:p>
          <a:p>
            <a:r>
              <a:rPr lang="ru-RU" dirty="0"/>
              <a:t>Просодия (по С.И. Ожегову) – 1. То же, что стиховедение. 2. Часть стиховедения – учение о метрически значимых элементах речи. 3. Система произношения ударных и неударных, долгих и кратких слогов в речи.</a:t>
            </a:r>
          </a:p>
          <a:p>
            <a:r>
              <a:rPr lang="ru-RU" dirty="0"/>
              <a:t>По мнению Н.И. </a:t>
            </a:r>
            <a:r>
              <a:rPr lang="ru-RU" dirty="0" err="1"/>
              <a:t>Жинкина</a:t>
            </a:r>
            <a:r>
              <a:rPr lang="ru-RU" dirty="0"/>
              <a:t>, просодия является наивысшим уровнем развития языка.</a:t>
            </a:r>
          </a:p>
          <a:p>
            <a:endParaRPr lang="ru-RU" dirty="0"/>
          </a:p>
        </p:txBody>
      </p:sp>
    </p:spTree>
    <p:extLst>
      <p:ext uri="{BB962C8B-B14F-4D97-AF65-F5344CB8AC3E}">
        <p14:creationId xmlns:p14="http://schemas.microsoft.com/office/powerpoint/2010/main" val="175470650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84311" y="685801"/>
            <a:ext cx="10018713" cy="866274"/>
          </a:xfrm>
        </p:spPr>
        <p:txBody>
          <a:bodyPr>
            <a:normAutofit/>
          </a:bodyPr>
          <a:lstStyle/>
          <a:p>
            <a:r>
              <a:rPr lang="ru-RU" dirty="0"/>
              <a:t>2. Защитные приемы</a:t>
            </a:r>
            <a:r>
              <a:rPr lang="ru-RU" dirty="0" smtClean="0"/>
              <a:t>.</a:t>
            </a:r>
            <a:endParaRPr lang="ru-RU" dirty="0"/>
          </a:p>
        </p:txBody>
      </p:sp>
      <p:sp>
        <p:nvSpPr>
          <p:cNvPr id="3" name="Объект 2"/>
          <p:cNvSpPr>
            <a:spLocks noGrp="1"/>
          </p:cNvSpPr>
          <p:nvPr>
            <p:ph idx="1"/>
          </p:nvPr>
        </p:nvSpPr>
        <p:spPr>
          <a:xfrm>
            <a:off x="1588168" y="1648327"/>
            <a:ext cx="10046369" cy="4620126"/>
          </a:xfrm>
        </p:spPr>
        <p:txBody>
          <a:bodyPr>
            <a:normAutofit/>
          </a:bodyPr>
          <a:lstStyle/>
          <a:p>
            <a:r>
              <a:rPr lang="ru-RU" dirty="0" smtClean="0"/>
              <a:t>Действия </a:t>
            </a:r>
            <a:r>
              <a:rPr lang="ru-RU" dirty="0"/>
              <a:t>сознательного характера, которые направлены на то, чтобы избежать заикание, т.е. это поиски средств защиты от заикания.</a:t>
            </a:r>
          </a:p>
          <a:p>
            <a:r>
              <a:rPr lang="ru-RU" dirty="0"/>
              <a:t> Двигательные уловки – сопутствующие движения, действия, совершаемые сознательно с целью избежать заикание. Возникают постепенно из самонаблюдений заикающегося.</a:t>
            </a:r>
          </a:p>
          <a:p>
            <a:r>
              <a:rPr lang="ru-RU" dirty="0"/>
              <a:t> Речевые уловки – это </a:t>
            </a:r>
            <a:r>
              <a:rPr lang="ru-RU" dirty="0" err="1"/>
              <a:t>эмболофазии</a:t>
            </a:r>
            <a:r>
              <a:rPr lang="ru-RU" dirty="0"/>
              <a:t>, т.е. добавления лишних слов, осколков слов, междометий, изменение грамматической редакции фразы с целью сгладить проявление заикания.</a:t>
            </a:r>
          </a:p>
          <a:p>
            <a:endParaRPr lang="ru-RU" dirty="0"/>
          </a:p>
        </p:txBody>
      </p:sp>
    </p:spTree>
    <p:extLst>
      <p:ext uri="{BB962C8B-B14F-4D97-AF65-F5344CB8AC3E}">
        <p14:creationId xmlns:p14="http://schemas.microsoft.com/office/powerpoint/2010/main" val="84961698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84311" y="685800"/>
            <a:ext cx="10018713" cy="1299411"/>
          </a:xfrm>
        </p:spPr>
        <p:txBody>
          <a:bodyPr>
            <a:normAutofit/>
          </a:bodyPr>
          <a:lstStyle/>
          <a:p>
            <a:r>
              <a:rPr lang="ru-RU" dirty="0"/>
              <a:t>3.Особенности характера</a:t>
            </a:r>
            <a:r>
              <a:rPr lang="ru-RU" dirty="0" smtClean="0"/>
              <a:t>.</a:t>
            </a:r>
            <a:endParaRPr lang="ru-RU" dirty="0"/>
          </a:p>
        </p:txBody>
      </p:sp>
      <p:sp>
        <p:nvSpPr>
          <p:cNvPr id="3" name="Объект 2"/>
          <p:cNvSpPr>
            <a:spLocks noGrp="1"/>
          </p:cNvSpPr>
          <p:nvPr>
            <p:ph idx="1"/>
          </p:nvPr>
        </p:nvSpPr>
        <p:spPr>
          <a:xfrm>
            <a:off x="1484310" y="1888958"/>
            <a:ext cx="10018714" cy="4403557"/>
          </a:xfrm>
        </p:spPr>
        <p:txBody>
          <a:bodyPr>
            <a:normAutofit/>
          </a:bodyPr>
          <a:lstStyle/>
          <a:p>
            <a:r>
              <a:rPr lang="ru-RU" dirty="0" smtClean="0"/>
              <a:t>В </a:t>
            </a:r>
            <a:r>
              <a:rPr lang="ru-RU" dirty="0"/>
              <a:t>силу всех симптомов и физических и психических в течение времени у заикающихся могут сформироваться патологические черты характера: боязливость, робость, замкнутость, стремление к одиночеству. Выделяют три группы по мере проявления особенностей характера:</a:t>
            </a:r>
          </a:p>
          <a:p>
            <a:r>
              <a:rPr lang="ru-RU" dirty="0"/>
              <a:t> Физические симптомы не выражены, патологических особенностей характера нет.</a:t>
            </a:r>
          </a:p>
          <a:p>
            <a:r>
              <a:rPr lang="ru-RU" dirty="0"/>
              <a:t> Осознают дефект, переживают, но в меру и по поводу конкретной неудачи.</a:t>
            </a:r>
          </a:p>
          <a:p>
            <a:r>
              <a:rPr lang="ru-RU" dirty="0"/>
              <a:t> Психические симптомы выражены, переживания беспочвенны и препятствуют осуществлению жизненных задач.</a:t>
            </a:r>
          </a:p>
          <a:p>
            <a:endParaRPr lang="ru-RU" dirty="0"/>
          </a:p>
        </p:txBody>
      </p:sp>
    </p:spTree>
    <p:extLst>
      <p:ext uri="{BB962C8B-B14F-4D97-AF65-F5344CB8AC3E}">
        <p14:creationId xmlns:p14="http://schemas.microsoft.com/office/powerpoint/2010/main" val="243357444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84311" y="685801"/>
            <a:ext cx="10018713" cy="1143000"/>
          </a:xfrm>
        </p:spPr>
        <p:txBody>
          <a:bodyPr>
            <a:normAutofit fontScale="90000"/>
          </a:bodyPr>
          <a:lstStyle/>
          <a:p>
            <a:r>
              <a:rPr lang="ru-RU" dirty="0"/>
              <a:t>4. Феномен фиксированности на дефекте </a:t>
            </a:r>
            <a:r>
              <a:rPr lang="ru-RU" dirty="0" smtClean="0"/>
              <a:t>(</a:t>
            </a:r>
            <a:r>
              <a:rPr lang="ru-RU" dirty="0" err="1" smtClean="0"/>
              <a:t>В.И.Селиверстов</a:t>
            </a:r>
            <a:r>
              <a:rPr lang="ru-RU" dirty="0" smtClean="0"/>
              <a:t>).</a:t>
            </a:r>
            <a:endParaRPr lang="ru-RU" dirty="0"/>
          </a:p>
        </p:txBody>
      </p:sp>
      <p:sp>
        <p:nvSpPr>
          <p:cNvPr id="3" name="Объект 2"/>
          <p:cNvSpPr>
            <a:spLocks noGrp="1"/>
          </p:cNvSpPr>
          <p:nvPr>
            <p:ph idx="1"/>
          </p:nvPr>
        </p:nvSpPr>
        <p:spPr>
          <a:xfrm>
            <a:off x="1612233" y="2117558"/>
            <a:ext cx="9890791" cy="4415589"/>
          </a:xfrm>
        </p:spPr>
        <p:txBody>
          <a:bodyPr>
            <a:normAutofit lnSpcReduction="10000"/>
          </a:bodyPr>
          <a:lstStyle/>
          <a:p>
            <a:r>
              <a:rPr lang="ru-RU" dirty="0" smtClean="0"/>
              <a:t>Был </a:t>
            </a:r>
            <a:r>
              <a:rPr lang="ru-RU" dirty="0"/>
              <a:t>впервые описан </a:t>
            </a:r>
            <a:r>
              <a:rPr lang="ru-RU" dirty="0" err="1" smtClean="0"/>
              <a:t>В.И.Селиверстовым</a:t>
            </a:r>
            <a:r>
              <a:rPr lang="ru-RU" dirty="0" smtClean="0"/>
              <a:t> </a:t>
            </a:r>
            <a:r>
              <a:rPr lang="ru-RU" dirty="0"/>
              <a:t>и характеризуется тесной связью психической и физической симптоматики. Физические симптомы постепенно вызывают психические наслоения. Все это в комплексе влияет на психические процессы: мыслительную деятельность, внимание, восприятие. Возникает постоянное повышенное внимание к проблемам, вызванным нарушением общения.</a:t>
            </a:r>
          </a:p>
          <a:p>
            <a:r>
              <a:rPr lang="ru-RU" dirty="0"/>
              <a:t>Таким образом, физические и психические симптомы тесно взаимосвязаны между собой, но между ними не существует </a:t>
            </a:r>
            <a:r>
              <a:rPr lang="ru-RU" dirty="0" smtClean="0"/>
              <a:t>корреляции </a:t>
            </a:r>
            <a:r>
              <a:rPr lang="ru-RU" dirty="0"/>
              <a:t>(взаимозависимости). Степень проявления симптомов зависит от индивидуальных особенностей человека, окружающей среды</a:t>
            </a:r>
            <a:r>
              <a:rPr lang="ru-RU" dirty="0" smtClean="0"/>
              <a:t>.</a:t>
            </a:r>
            <a:endParaRPr lang="ru-RU" dirty="0"/>
          </a:p>
        </p:txBody>
      </p:sp>
    </p:spTree>
    <p:extLst>
      <p:ext uri="{BB962C8B-B14F-4D97-AF65-F5344CB8AC3E}">
        <p14:creationId xmlns:p14="http://schemas.microsoft.com/office/powerpoint/2010/main" val="395166539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dirty="0"/>
              <a:t>Логопедическое обследование и коррекция при </a:t>
            </a:r>
            <a:r>
              <a:rPr lang="ru-RU" dirty="0" err="1"/>
              <a:t>тахилалии</a:t>
            </a:r>
            <a:r>
              <a:rPr lang="ru-RU" dirty="0" smtClean="0"/>
              <a:t>, </a:t>
            </a:r>
            <a:r>
              <a:rPr lang="ru-RU" dirty="0" err="1" smtClean="0"/>
              <a:t>брадилалии</a:t>
            </a:r>
            <a:r>
              <a:rPr lang="ru-RU" dirty="0"/>
              <a:t>.</a:t>
            </a:r>
            <a:endParaRPr lang="ru-RU" dirty="0"/>
          </a:p>
        </p:txBody>
      </p:sp>
      <p:sp>
        <p:nvSpPr>
          <p:cNvPr id="3" name="Объект 2"/>
          <p:cNvSpPr>
            <a:spLocks noGrp="1"/>
          </p:cNvSpPr>
          <p:nvPr>
            <p:ph idx="1"/>
          </p:nvPr>
        </p:nvSpPr>
        <p:spPr>
          <a:xfrm>
            <a:off x="1484310" y="2273300"/>
            <a:ext cx="10263189" cy="3898899"/>
          </a:xfrm>
        </p:spPr>
        <p:txBody>
          <a:bodyPr/>
          <a:lstStyle/>
          <a:p>
            <a:pPr marL="457200" indent="-457200">
              <a:buFont typeface="+mj-lt"/>
              <a:buAutoNum type="arabicPeriod"/>
            </a:pPr>
            <a:r>
              <a:rPr lang="ru-RU" dirty="0"/>
              <a:t>Обследование лиц с нарушением темпа</a:t>
            </a:r>
            <a:br>
              <a:rPr lang="ru-RU" dirty="0"/>
            </a:br>
            <a:r>
              <a:rPr lang="ru-RU" dirty="0" smtClean="0"/>
              <a:t>речи </a:t>
            </a:r>
            <a:r>
              <a:rPr lang="ru-RU" dirty="0"/>
              <a:t>(</a:t>
            </a:r>
            <a:r>
              <a:rPr lang="ru-RU" dirty="0" err="1"/>
              <a:t>брадилалия</a:t>
            </a:r>
            <a:r>
              <a:rPr lang="ru-RU" dirty="0"/>
              <a:t>, </a:t>
            </a:r>
            <a:r>
              <a:rPr lang="ru-RU" dirty="0" err="1"/>
              <a:t>тахилалия</a:t>
            </a:r>
            <a:r>
              <a:rPr lang="ru-RU" dirty="0" smtClean="0"/>
              <a:t>).</a:t>
            </a:r>
          </a:p>
          <a:p>
            <a:pPr marL="457200" indent="-457200">
              <a:buFont typeface="+mj-lt"/>
              <a:buAutoNum type="arabicPeriod"/>
            </a:pPr>
            <a:r>
              <a:rPr lang="ru-RU" dirty="0"/>
              <a:t>Система </a:t>
            </a:r>
            <a:r>
              <a:rPr lang="ru-RU" dirty="0" smtClean="0"/>
              <a:t>лечебно-педагогической </a:t>
            </a:r>
            <a:r>
              <a:rPr lang="ru-RU" dirty="0"/>
              <a:t>работы при </a:t>
            </a:r>
            <a:r>
              <a:rPr lang="ru-RU" dirty="0" err="1"/>
              <a:t>брадилалии</a:t>
            </a:r>
            <a:r>
              <a:rPr lang="ru-RU" dirty="0" smtClean="0"/>
              <a:t>, </a:t>
            </a:r>
            <a:r>
              <a:rPr lang="ru-RU" dirty="0" err="1" smtClean="0"/>
              <a:t>тахилалии</a:t>
            </a:r>
            <a:r>
              <a:rPr lang="ru-RU" dirty="0"/>
              <a:t>.</a:t>
            </a:r>
            <a:endParaRPr lang="ru-RU" dirty="0"/>
          </a:p>
        </p:txBody>
      </p:sp>
    </p:spTree>
    <p:extLst>
      <p:ext uri="{BB962C8B-B14F-4D97-AF65-F5344CB8AC3E}">
        <p14:creationId xmlns:p14="http://schemas.microsoft.com/office/powerpoint/2010/main" val="64623047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84309" y="0"/>
            <a:ext cx="10018713" cy="1752599"/>
          </a:xfrm>
        </p:spPr>
        <p:txBody>
          <a:bodyPr/>
          <a:lstStyle/>
          <a:p>
            <a:pPr marL="742950" indent="-742950">
              <a:buFont typeface="+mj-lt"/>
              <a:buAutoNum type="arabicPeriod"/>
            </a:pPr>
            <a:r>
              <a:rPr lang="ru-RU" dirty="0"/>
              <a:t>Обследование лиц с нарушением темпа</a:t>
            </a:r>
            <a:br>
              <a:rPr lang="ru-RU" dirty="0"/>
            </a:br>
            <a:r>
              <a:rPr lang="ru-RU" dirty="0"/>
              <a:t>речи (</a:t>
            </a:r>
            <a:r>
              <a:rPr lang="ru-RU" dirty="0" err="1"/>
              <a:t>брадилалия</a:t>
            </a:r>
            <a:r>
              <a:rPr lang="ru-RU" dirty="0"/>
              <a:t>, </a:t>
            </a:r>
            <a:r>
              <a:rPr lang="ru-RU" dirty="0" err="1"/>
              <a:t>тахилалия</a:t>
            </a:r>
            <a:r>
              <a:rPr lang="ru-RU" dirty="0"/>
              <a:t>).</a:t>
            </a:r>
            <a:endParaRPr lang="ru-RU" dirty="0"/>
          </a:p>
        </p:txBody>
      </p:sp>
      <p:sp>
        <p:nvSpPr>
          <p:cNvPr id="3" name="Объект 2"/>
          <p:cNvSpPr>
            <a:spLocks noGrp="1"/>
          </p:cNvSpPr>
          <p:nvPr>
            <p:ph idx="1"/>
          </p:nvPr>
        </p:nvSpPr>
        <p:spPr>
          <a:xfrm>
            <a:off x="1484310" y="1600200"/>
            <a:ext cx="10018713" cy="5092700"/>
          </a:xfrm>
        </p:spPr>
        <p:txBody>
          <a:bodyPr>
            <a:normAutofit/>
          </a:bodyPr>
          <a:lstStyle/>
          <a:p>
            <a:pPr marL="0" indent="0">
              <a:buNone/>
            </a:pPr>
            <a:r>
              <a:rPr lang="ru-RU" dirty="0" smtClean="0"/>
              <a:t>Комплексное обследование включает </a:t>
            </a:r>
            <a:r>
              <a:rPr lang="ru-RU" dirty="0"/>
              <a:t>выяснение состояния нервно-психической сферы, интеллекта (по данным медицинской документации или обследования ребенка врачом-психоневрологом) и речи (на основе логопедического изучения</a:t>
            </a:r>
            <a:r>
              <a:rPr lang="ru-RU" dirty="0" smtClean="0"/>
              <a:t>):</a:t>
            </a:r>
          </a:p>
          <a:p>
            <a:endParaRPr lang="ru-RU" dirty="0"/>
          </a:p>
        </p:txBody>
      </p:sp>
    </p:spTree>
    <p:extLst>
      <p:ext uri="{BB962C8B-B14F-4D97-AF65-F5344CB8AC3E}">
        <p14:creationId xmlns:p14="http://schemas.microsoft.com/office/powerpoint/2010/main" val="223090165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84310" y="304801"/>
            <a:ext cx="10018713" cy="1003300"/>
          </a:xfrm>
        </p:spPr>
        <p:txBody>
          <a:bodyPr/>
          <a:lstStyle/>
          <a:p>
            <a:r>
              <a:rPr lang="ru-RU" b="1" dirty="0"/>
              <a:t>Медицинское обследование</a:t>
            </a:r>
            <a:r>
              <a:rPr lang="ru-RU" b="1" dirty="0" smtClean="0"/>
              <a:t>:</a:t>
            </a:r>
            <a:endParaRPr lang="ru-RU" dirty="0"/>
          </a:p>
        </p:txBody>
      </p:sp>
      <p:sp>
        <p:nvSpPr>
          <p:cNvPr id="3" name="Объект 2"/>
          <p:cNvSpPr>
            <a:spLocks noGrp="1"/>
          </p:cNvSpPr>
          <p:nvPr>
            <p:ph idx="1"/>
          </p:nvPr>
        </p:nvSpPr>
        <p:spPr>
          <a:xfrm>
            <a:off x="1484310" y="1193800"/>
            <a:ext cx="10428290" cy="5486399"/>
          </a:xfrm>
        </p:spPr>
        <p:txBody>
          <a:bodyPr>
            <a:normAutofit/>
          </a:bodyPr>
          <a:lstStyle/>
          <a:p>
            <a:pPr marL="0" indent="0">
              <a:buNone/>
            </a:pPr>
            <a:r>
              <a:rPr lang="ru-RU" dirty="0" smtClean="0"/>
              <a:t>	Уточняются </a:t>
            </a:r>
            <a:r>
              <a:rPr lang="ru-RU" dirty="0"/>
              <a:t>данные о </a:t>
            </a:r>
            <a:r>
              <a:rPr lang="ru-RU" dirty="0" smtClean="0"/>
              <a:t>возможных:</a:t>
            </a:r>
          </a:p>
          <a:p>
            <a:pPr>
              <a:buFontTx/>
              <a:buChar char="-"/>
            </a:pPr>
            <a:r>
              <a:rPr lang="ru-RU" dirty="0" smtClean="0"/>
              <a:t>психических </a:t>
            </a:r>
            <a:r>
              <a:rPr lang="ru-RU" dirty="0"/>
              <a:t>заболеваний, </a:t>
            </a:r>
            <a:endParaRPr lang="ru-RU" dirty="0" smtClean="0"/>
          </a:p>
          <a:p>
            <a:pPr>
              <a:buFontTx/>
              <a:buChar char="-"/>
            </a:pPr>
            <a:r>
              <a:rPr lang="ru-RU" dirty="0" smtClean="0"/>
              <a:t>неврологической </a:t>
            </a:r>
            <a:r>
              <a:rPr lang="ru-RU" dirty="0"/>
              <a:t>симптоматики. </a:t>
            </a:r>
            <a:endParaRPr lang="ru-RU" dirty="0" smtClean="0"/>
          </a:p>
          <a:p>
            <a:pPr>
              <a:buFontTx/>
              <a:buChar char="-"/>
            </a:pPr>
            <a:r>
              <a:rPr lang="ru-RU" dirty="0" smtClean="0"/>
              <a:t>соматические </a:t>
            </a:r>
            <a:r>
              <a:rPr lang="ru-RU" dirty="0"/>
              <a:t>и инфекционные заболевания в детском возрасте, </a:t>
            </a:r>
            <a:endParaRPr lang="ru-RU" dirty="0" smtClean="0"/>
          </a:p>
          <a:p>
            <a:pPr>
              <a:buFontTx/>
              <a:buChar char="-"/>
            </a:pPr>
            <a:r>
              <a:rPr lang="ru-RU" dirty="0" smtClean="0"/>
              <a:t>травмы</a:t>
            </a:r>
            <a:r>
              <a:rPr lang="ru-RU" dirty="0"/>
              <a:t>, </a:t>
            </a:r>
            <a:endParaRPr lang="ru-RU" dirty="0" smtClean="0"/>
          </a:p>
          <a:p>
            <a:pPr>
              <a:buFontTx/>
              <a:buChar char="-"/>
            </a:pPr>
            <a:r>
              <a:rPr lang="ru-RU" dirty="0" smtClean="0"/>
              <a:t>опухоли </a:t>
            </a:r>
            <a:r>
              <a:rPr lang="ru-RU" dirty="0"/>
              <a:t>головного мозга и др. </a:t>
            </a:r>
            <a:endParaRPr lang="ru-RU" dirty="0" smtClean="0"/>
          </a:p>
          <a:p>
            <a:pPr marL="0" indent="0">
              <a:buNone/>
            </a:pPr>
            <a:r>
              <a:rPr lang="ru-RU" dirty="0" smtClean="0"/>
              <a:t>Подробно </a:t>
            </a:r>
            <a:r>
              <a:rPr lang="ru-RU" dirty="0"/>
              <a:t>изучается анамнез по следующим направлениям: данные о речевых нарушениях у родителей и родственников и о наличии у них нервно-психических или хронических заболеваний; протекание беременности и родов у </a:t>
            </a:r>
            <a:r>
              <a:rPr lang="ru-RU" dirty="0" smtClean="0"/>
              <a:t>матери.</a:t>
            </a:r>
            <a:endParaRPr lang="ru-RU" dirty="0"/>
          </a:p>
        </p:txBody>
      </p:sp>
    </p:spTree>
    <p:extLst>
      <p:ext uri="{BB962C8B-B14F-4D97-AF65-F5344CB8AC3E}">
        <p14:creationId xmlns:p14="http://schemas.microsoft.com/office/powerpoint/2010/main" val="94682085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84311" y="685801"/>
            <a:ext cx="10018713" cy="1041400"/>
          </a:xfrm>
        </p:spPr>
        <p:txBody>
          <a:bodyPr>
            <a:normAutofit/>
          </a:bodyPr>
          <a:lstStyle/>
          <a:p>
            <a:r>
              <a:rPr lang="ru-RU" dirty="0"/>
              <a:t>Психолого-педагогическое обследование: </a:t>
            </a:r>
          </a:p>
        </p:txBody>
      </p:sp>
      <p:sp>
        <p:nvSpPr>
          <p:cNvPr id="3" name="Объект 2"/>
          <p:cNvSpPr>
            <a:spLocks noGrp="1"/>
          </p:cNvSpPr>
          <p:nvPr>
            <p:ph idx="1"/>
          </p:nvPr>
        </p:nvSpPr>
        <p:spPr>
          <a:xfrm>
            <a:off x="1484310" y="1727201"/>
            <a:ext cx="10018713" cy="4800599"/>
          </a:xfrm>
        </p:spPr>
        <p:txBody>
          <a:bodyPr>
            <a:normAutofit fontScale="77500" lnSpcReduction="20000"/>
          </a:bodyPr>
          <a:lstStyle/>
          <a:p>
            <a:pPr marL="0" indent="0">
              <a:buNone/>
            </a:pPr>
            <a:r>
              <a:rPr lang="ru-RU" dirty="0" smtClean="0"/>
              <a:t>	</a:t>
            </a:r>
            <a:r>
              <a:rPr lang="ru-RU" b="1" dirty="0" smtClean="0"/>
              <a:t>Уточняются </a:t>
            </a:r>
            <a:r>
              <a:rPr lang="ru-RU" b="1" dirty="0"/>
              <a:t>данные  о </a:t>
            </a:r>
            <a:r>
              <a:rPr lang="ru-RU" b="1" dirty="0" smtClean="0"/>
              <a:t>развитии:</a:t>
            </a:r>
          </a:p>
          <a:p>
            <a:pPr>
              <a:buFontTx/>
              <a:buChar char="-"/>
            </a:pPr>
            <a:r>
              <a:rPr lang="ru-RU" dirty="0" smtClean="0"/>
              <a:t>речи </a:t>
            </a:r>
            <a:r>
              <a:rPr lang="ru-RU" dirty="0"/>
              <a:t>ребенка (особо отмечается, не было ли дефектов слоговой структуры слов, </a:t>
            </a:r>
            <a:r>
              <a:rPr lang="ru-RU" dirty="0" err="1"/>
              <a:t>аграмматизмов</a:t>
            </a:r>
            <a:r>
              <a:rPr lang="ru-RU" dirty="0"/>
              <a:t>, повторений звуков и слогов, каков темп речи; влияние нарушенного темпа речи на учение в школе, на общение со сверстниками); </a:t>
            </a:r>
            <a:endParaRPr lang="ru-RU" dirty="0" smtClean="0"/>
          </a:p>
          <a:p>
            <a:pPr>
              <a:buFontTx/>
              <a:buChar char="-"/>
            </a:pPr>
            <a:r>
              <a:rPr lang="ru-RU" dirty="0" smtClean="0"/>
              <a:t>предполагаемые </a:t>
            </a:r>
            <a:r>
              <a:rPr lang="ru-RU" dirty="0"/>
              <a:t>причины нарушенного темпа речи; </a:t>
            </a:r>
            <a:endParaRPr lang="ru-RU" dirty="0" smtClean="0"/>
          </a:p>
          <a:p>
            <a:pPr>
              <a:buFontTx/>
              <a:buChar char="-"/>
            </a:pPr>
            <a:r>
              <a:rPr lang="ru-RU" dirty="0" smtClean="0"/>
              <a:t>особенности </a:t>
            </a:r>
            <a:r>
              <a:rPr lang="ru-RU" dirty="0"/>
              <a:t>проявления </a:t>
            </a:r>
            <a:r>
              <a:rPr lang="ru-RU" dirty="0" err="1"/>
              <a:t>брадилалии</a:t>
            </a:r>
            <a:r>
              <a:rPr lang="ru-RU" dirty="0"/>
              <a:t> или </a:t>
            </a:r>
            <a:r>
              <a:rPr lang="ru-RU" dirty="0" err="1"/>
              <a:t>тахилалии</a:t>
            </a:r>
            <a:r>
              <a:rPr lang="ru-RU" dirty="0"/>
              <a:t> в разные возрастные периоды, </a:t>
            </a:r>
            <a:endParaRPr lang="ru-RU" dirty="0" smtClean="0"/>
          </a:p>
          <a:p>
            <a:pPr>
              <a:buFontTx/>
              <a:buChar char="-"/>
            </a:pPr>
            <a:r>
              <a:rPr lang="ru-RU" dirty="0" smtClean="0"/>
              <a:t>условия </a:t>
            </a:r>
            <a:r>
              <a:rPr lang="ru-RU" dirty="0"/>
              <a:t>жизни ребенка в семье (режим, взаимоотношения членов семьи, их отношение к ребенку); </a:t>
            </a:r>
            <a:endParaRPr lang="ru-RU" dirty="0" smtClean="0"/>
          </a:p>
          <a:p>
            <a:pPr>
              <a:buFontTx/>
              <a:buChar char="-"/>
            </a:pPr>
            <a:r>
              <a:rPr lang="ru-RU" dirty="0" smtClean="0"/>
              <a:t>наклонности</a:t>
            </a:r>
            <a:r>
              <a:rPr lang="ru-RU" dirty="0"/>
              <a:t>, интересы ребенка, его взаимоотношения со сверстниками, с коллективом; </a:t>
            </a:r>
            <a:endParaRPr lang="ru-RU" dirty="0" smtClean="0"/>
          </a:p>
          <a:p>
            <a:pPr>
              <a:buFontTx/>
              <a:buChar char="-"/>
            </a:pPr>
            <a:r>
              <a:rPr lang="ru-RU" dirty="0" smtClean="0"/>
              <a:t>круг </a:t>
            </a:r>
            <a:r>
              <a:rPr lang="ru-RU" dirty="0"/>
              <a:t>ситуаций, в которых эти нарушения темпа речи выражены в тяжелой </a:t>
            </a:r>
            <a:r>
              <a:rPr lang="ru-RU" dirty="0" smtClean="0"/>
              <a:t>форме;</a:t>
            </a:r>
          </a:p>
          <a:p>
            <a:pPr>
              <a:buFontTx/>
              <a:buChar char="-"/>
            </a:pPr>
            <a:r>
              <a:rPr lang="ru-RU" dirty="0" smtClean="0"/>
              <a:t>выраженность </a:t>
            </a:r>
            <a:r>
              <a:rPr lang="ru-RU" dirty="0"/>
              <a:t>психических симптомов (отношения у своему дефекту, защитные приемы, влияние на речевое общение в различных ситуациях: речь с родителями, на уроках, с незнакомыми и т. д</a:t>
            </a:r>
            <a:r>
              <a:rPr lang="ru-RU" dirty="0" smtClean="0"/>
              <a:t>.);</a:t>
            </a:r>
          </a:p>
          <a:p>
            <a:pPr marL="0" indent="0">
              <a:buNone/>
            </a:pPr>
            <a:r>
              <a:rPr lang="ru-RU" dirty="0" smtClean="0"/>
              <a:t>-  влияние </a:t>
            </a:r>
            <a:r>
              <a:rPr lang="ru-RU" dirty="0"/>
              <a:t>нарушенного темпа речи на успеваемость и пр. </a:t>
            </a:r>
          </a:p>
        </p:txBody>
      </p:sp>
    </p:spTree>
    <p:extLst>
      <p:ext uri="{BB962C8B-B14F-4D97-AF65-F5344CB8AC3E}">
        <p14:creationId xmlns:p14="http://schemas.microsoft.com/office/powerpoint/2010/main" val="24268938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84310" y="444501"/>
            <a:ext cx="10018713" cy="965200"/>
          </a:xfrm>
        </p:spPr>
        <p:txBody>
          <a:bodyPr/>
          <a:lstStyle/>
          <a:p>
            <a:r>
              <a:rPr lang="ru-RU" dirty="0"/>
              <a:t>Психолого-педагогическое обследование: </a:t>
            </a:r>
          </a:p>
        </p:txBody>
      </p:sp>
      <p:sp>
        <p:nvSpPr>
          <p:cNvPr id="3" name="Объект 2"/>
          <p:cNvSpPr>
            <a:spLocks noGrp="1"/>
          </p:cNvSpPr>
          <p:nvPr>
            <p:ph idx="1"/>
          </p:nvPr>
        </p:nvSpPr>
        <p:spPr>
          <a:xfrm>
            <a:off x="1484310" y="1270000"/>
            <a:ext cx="10580690" cy="5460999"/>
          </a:xfrm>
        </p:spPr>
        <p:txBody>
          <a:bodyPr>
            <a:normAutofit fontScale="62500" lnSpcReduction="20000"/>
          </a:bodyPr>
          <a:lstStyle/>
          <a:p>
            <a:pPr marL="0" indent="0">
              <a:buNone/>
            </a:pPr>
            <a:r>
              <a:rPr lang="ru-RU" b="1" dirty="0" smtClean="0"/>
              <a:t>Проводится диагностика:</a:t>
            </a:r>
          </a:p>
          <a:p>
            <a:pPr marL="0" indent="0">
              <a:buNone/>
            </a:pPr>
            <a:r>
              <a:rPr lang="ru-RU" dirty="0" smtClean="0"/>
              <a:t>1) состояния </a:t>
            </a:r>
            <a:r>
              <a:rPr lang="ru-RU" dirty="0"/>
              <a:t>общей и ручной моторики (способность к подражанию, самостоятельность, двигательная активность, наличие сопутствующих движений, тонус, темп, выразительность, координация и переключаемость движений, их сила, точность, объем), выявляется наличие </a:t>
            </a:r>
            <a:r>
              <a:rPr lang="ru-RU" dirty="0" err="1"/>
              <a:t>брадикинезии</a:t>
            </a:r>
            <a:r>
              <a:rPr lang="ru-RU" dirty="0"/>
              <a:t>;</a:t>
            </a:r>
          </a:p>
          <a:p>
            <a:pPr marL="0" indent="0">
              <a:buNone/>
            </a:pPr>
            <a:r>
              <a:rPr lang="ru-RU" dirty="0"/>
              <a:t>2) состояние мимики;</a:t>
            </a:r>
          </a:p>
          <a:p>
            <a:pPr marL="0" indent="0">
              <a:buNone/>
            </a:pPr>
            <a:r>
              <a:rPr lang="ru-RU" dirty="0"/>
              <a:t>3) состояние речевой моторики, орального </a:t>
            </a:r>
            <a:r>
              <a:rPr lang="ru-RU" dirty="0" err="1"/>
              <a:t>праксиса</a:t>
            </a:r>
            <a:r>
              <a:rPr lang="ru-RU" dirty="0"/>
              <a:t> посредством выполнения изолированных движений и их серий. Отмечается наличие или отсутствие движения, замена данного движения другим, тонус, объем движений, активность, возможность удержания органов в заданном положении, темп движения, </a:t>
            </a:r>
            <a:r>
              <a:rPr lang="ru-RU" dirty="0" err="1"/>
              <a:t>синкинезии</a:t>
            </a:r>
            <a:r>
              <a:rPr lang="ru-RU" dirty="0"/>
              <a:t>;</a:t>
            </a:r>
          </a:p>
          <a:p>
            <a:pPr marL="0" indent="0">
              <a:buNone/>
            </a:pPr>
            <a:r>
              <a:rPr lang="ru-RU" dirty="0"/>
              <a:t>4) экспрессивная речь: произношение звуков, слогов, слов, фраз; пересказ, рассказ, беседа, чтение стихотворных и прозаических текстов, </a:t>
            </a:r>
            <a:r>
              <a:rPr lang="ru-RU" dirty="0" err="1" smtClean="0"/>
              <a:t>вопросоответная</a:t>
            </a:r>
            <a:r>
              <a:rPr lang="ru-RU" dirty="0" smtClean="0"/>
              <a:t> </a:t>
            </a:r>
            <a:r>
              <a:rPr lang="ru-RU" dirty="0"/>
              <a:t>форма речи, диалог, специфические формы речи (отраженная, сопряженная, шепотная, ритмическая), пение. Отмечается состояние звукопроизношения, возможность произнесения многосложных слов, длинных фраз, длинного связного текста; наличие </a:t>
            </a:r>
            <a:r>
              <a:rPr lang="ru-RU" dirty="0" err="1"/>
              <a:t>интер</a:t>
            </a:r>
            <a:r>
              <a:rPr lang="ru-RU" dirty="0"/>
              <a:t>- и интравербального замедления или ускорения; темп, ритм, </a:t>
            </a:r>
            <a:r>
              <a:rPr lang="ru-RU" dirty="0" smtClean="0"/>
              <a:t>ударение, интонация</a:t>
            </a:r>
            <a:r>
              <a:rPr lang="ru-RU" dirty="0"/>
              <a:t>, голос (сила, тембр, модуляция, нарушение голоса); другие дефекты устной речи;</a:t>
            </a:r>
          </a:p>
          <a:p>
            <a:pPr marL="0" indent="0">
              <a:buNone/>
            </a:pPr>
            <a:r>
              <a:rPr lang="ru-RU" dirty="0"/>
              <a:t>5) письмо: списывание и самостоятельное письмо — диктант букв, слогов, длинных слов и фраз, длинного связного текста. Фиксируется скорость и качество написания отдельных элементов и сложных комплексов.</a:t>
            </a:r>
          </a:p>
          <a:p>
            <a:pPr marL="0" indent="0">
              <a:buNone/>
            </a:pPr>
            <a:r>
              <a:rPr lang="ru-RU" dirty="0"/>
              <a:t>У детей с </a:t>
            </a:r>
            <a:r>
              <a:rPr lang="ru-RU" b="1" dirty="0" err="1"/>
              <a:t>баттаризмом</a:t>
            </a:r>
            <a:r>
              <a:rPr lang="ru-RU" dirty="0"/>
              <a:t> и </a:t>
            </a:r>
            <a:r>
              <a:rPr lang="ru-RU" b="1" dirty="0" err="1"/>
              <a:t>полтерн</a:t>
            </a:r>
            <a:r>
              <a:rPr lang="ru-RU" dirty="0"/>
              <a:t> особое внимание обращается на исследование лексики, грамматического строя речи, семантики:</a:t>
            </a:r>
          </a:p>
          <a:p>
            <a:pPr marL="0" indent="0">
              <a:buNone/>
            </a:pPr>
            <a:r>
              <a:rPr lang="ru-RU" dirty="0"/>
              <a:t>• слухового неречевого </a:t>
            </a:r>
            <a:r>
              <a:rPr lang="ru-RU" dirty="0" err="1"/>
              <a:t>гнозиса</a:t>
            </a:r>
            <a:r>
              <a:rPr lang="ru-RU" dirty="0"/>
              <a:t>, восприятия и воспроизведения ритмов, оптико-пространственного </a:t>
            </a:r>
            <a:r>
              <a:rPr lang="ru-RU" dirty="0" err="1"/>
              <a:t>гнозиса</a:t>
            </a:r>
            <a:r>
              <a:rPr lang="ru-RU" dirty="0"/>
              <a:t> и </a:t>
            </a:r>
            <a:r>
              <a:rPr lang="ru-RU" dirty="0" err="1"/>
              <a:t>праксиса</a:t>
            </a:r>
            <a:r>
              <a:rPr lang="ru-RU" dirty="0"/>
              <a:t>.</a:t>
            </a:r>
          </a:p>
          <a:p>
            <a:pPr marL="0" indent="0">
              <a:buNone/>
            </a:pPr>
            <a:r>
              <a:rPr lang="ru-RU" dirty="0"/>
              <a:t>• слуховой, зрительной и моторной памяти,</a:t>
            </a:r>
          </a:p>
          <a:p>
            <a:pPr marL="0" indent="0">
              <a:buNone/>
            </a:pPr>
            <a:r>
              <a:rPr lang="ru-RU" dirty="0"/>
              <a:t>• речевой активности.</a:t>
            </a:r>
          </a:p>
          <a:p>
            <a:endParaRPr lang="ru-RU" dirty="0"/>
          </a:p>
        </p:txBody>
      </p:sp>
    </p:spTree>
    <p:extLst>
      <p:ext uri="{BB962C8B-B14F-4D97-AF65-F5344CB8AC3E}">
        <p14:creationId xmlns:p14="http://schemas.microsoft.com/office/powerpoint/2010/main" val="102284575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84311" y="685801"/>
            <a:ext cx="10018713" cy="1028700"/>
          </a:xfrm>
        </p:spPr>
        <p:txBody>
          <a:bodyPr>
            <a:normAutofit fontScale="90000"/>
          </a:bodyPr>
          <a:lstStyle/>
          <a:p>
            <a:r>
              <a:rPr lang="ru-RU" dirty="0"/>
              <a:t>В логопедическом заключении указываются</a:t>
            </a:r>
            <a:r>
              <a:rPr lang="ru-RU" dirty="0" smtClean="0"/>
              <a:t>:</a:t>
            </a:r>
            <a:endParaRPr lang="ru-RU" dirty="0"/>
          </a:p>
        </p:txBody>
      </p:sp>
      <p:sp>
        <p:nvSpPr>
          <p:cNvPr id="3" name="Объект 2"/>
          <p:cNvSpPr>
            <a:spLocks noGrp="1"/>
          </p:cNvSpPr>
          <p:nvPr>
            <p:ph idx="1"/>
          </p:nvPr>
        </p:nvSpPr>
        <p:spPr>
          <a:xfrm>
            <a:off x="2082800" y="1625600"/>
            <a:ext cx="9639299" cy="4940300"/>
          </a:xfrm>
        </p:spPr>
        <p:txBody>
          <a:bodyPr>
            <a:normAutofit fontScale="92500" lnSpcReduction="20000"/>
          </a:bodyPr>
          <a:lstStyle/>
          <a:p>
            <a:r>
              <a:rPr lang="ru-RU" dirty="0" smtClean="0"/>
              <a:t>чистые </a:t>
            </a:r>
            <a:r>
              <a:rPr lang="ru-RU" dirty="0"/>
              <a:t>формы </a:t>
            </a:r>
            <a:r>
              <a:rPr lang="ru-RU" dirty="0" err="1"/>
              <a:t>брадилалии</a:t>
            </a:r>
            <a:r>
              <a:rPr lang="ru-RU" dirty="0"/>
              <a:t>, </a:t>
            </a:r>
            <a:r>
              <a:rPr lang="ru-RU" dirty="0" err="1"/>
              <a:t>тахилалии</a:t>
            </a:r>
            <a:r>
              <a:rPr lang="ru-RU" dirty="0"/>
              <a:t>; разновидности </a:t>
            </a:r>
            <a:r>
              <a:rPr lang="ru-RU" dirty="0" err="1"/>
              <a:t>тахилалии</a:t>
            </a:r>
            <a:r>
              <a:rPr lang="ru-RU" dirty="0"/>
              <a:t> (</a:t>
            </a:r>
            <a:r>
              <a:rPr lang="ru-RU" dirty="0" err="1"/>
              <a:t>баттаризм</a:t>
            </a:r>
            <a:r>
              <a:rPr lang="ru-RU" dirty="0"/>
              <a:t>, </a:t>
            </a:r>
            <a:r>
              <a:rPr lang="ru-RU" dirty="0" err="1"/>
              <a:t>полтерн</a:t>
            </a:r>
            <a:r>
              <a:rPr lang="ru-RU" dirty="0"/>
              <a:t>); сочетание </a:t>
            </a:r>
            <a:r>
              <a:rPr lang="ru-RU" dirty="0" err="1"/>
              <a:t>тахилалии</a:t>
            </a:r>
            <a:r>
              <a:rPr lang="ru-RU" dirty="0"/>
              <a:t> с заиканием;</a:t>
            </a:r>
          </a:p>
          <a:p>
            <a:r>
              <a:rPr lang="ru-RU" dirty="0" smtClean="0"/>
              <a:t>степень </a:t>
            </a:r>
            <a:r>
              <a:rPr lang="ru-RU" dirty="0"/>
              <a:t>выраженности (легкая, средняя, тяжелая);</a:t>
            </a:r>
          </a:p>
          <a:p>
            <a:r>
              <a:rPr lang="ru-RU" dirty="0" smtClean="0"/>
              <a:t>влияние </a:t>
            </a:r>
            <a:r>
              <a:rPr lang="ru-RU" dirty="0"/>
              <a:t>патологически замедленной (ускоренной) речи на личность ребенка, на его коммуникативные возможности;</a:t>
            </a:r>
          </a:p>
          <a:p>
            <a:r>
              <a:rPr lang="ru-RU" dirty="0" smtClean="0"/>
              <a:t>круг </a:t>
            </a:r>
            <a:r>
              <a:rPr lang="ru-RU" dirty="0"/>
              <a:t>ситуаций, в которых проявляется </a:t>
            </a:r>
            <a:r>
              <a:rPr lang="ru-RU" dirty="0" err="1"/>
              <a:t>тахилалия</a:t>
            </a:r>
            <a:r>
              <a:rPr lang="ru-RU" dirty="0"/>
              <a:t>;</a:t>
            </a:r>
          </a:p>
          <a:p>
            <a:r>
              <a:rPr lang="ru-RU" dirty="0" smtClean="0"/>
              <a:t>выраженность </a:t>
            </a:r>
            <a:r>
              <a:rPr lang="ru-RU" dirty="0"/>
              <a:t>психических симптомов;</a:t>
            </a:r>
          </a:p>
          <a:p>
            <a:r>
              <a:rPr lang="ru-RU" dirty="0" smtClean="0"/>
              <a:t>нарушения </a:t>
            </a:r>
            <a:r>
              <a:rPr lang="ru-RU" dirty="0"/>
              <a:t>внешней речи (звукопроизношения, лексико-грамматической и семантической сторон речи, просодии);</a:t>
            </a:r>
          </a:p>
          <a:p>
            <a:r>
              <a:rPr lang="ru-RU" dirty="0" smtClean="0"/>
              <a:t>нарушения </a:t>
            </a:r>
            <a:r>
              <a:rPr lang="ru-RU" dirty="0"/>
              <a:t>внутренней речи, психических процессов (восприятия, внимания, мышления);</a:t>
            </a:r>
          </a:p>
          <a:p>
            <a:r>
              <a:rPr lang="ru-RU" dirty="0" smtClean="0"/>
              <a:t>особенности моторики;</a:t>
            </a:r>
          </a:p>
          <a:p>
            <a:r>
              <a:rPr lang="ru-RU" dirty="0" smtClean="0"/>
              <a:t>отклонения </a:t>
            </a:r>
            <a:r>
              <a:rPr lang="ru-RU" dirty="0"/>
              <a:t>в поведении</a:t>
            </a:r>
            <a:r>
              <a:rPr lang="ru-RU" dirty="0" smtClean="0"/>
              <a:t>.</a:t>
            </a:r>
            <a:endParaRPr lang="ru-RU" dirty="0"/>
          </a:p>
        </p:txBody>
      </p:sp>
    </p:spTree>
    <p:extLst>
      <p:ext uri="{BB962C8B-B14F-4D97-AF65-F5344CB8AC3E}">
        <p14:creationId xmlns:p14="http://schemas.microsoft.com/office/powerpoint/2010/main" val="121173549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84310" y="571500"/>
            <a:ext cx="10537824" cy="1752599"/>
          </a:xfrm>
        </p:spPr>
        <p:txBody>
          <a:bodyPr>
            <a:normAutofit fontScale="90000"/>
          </a:bodyPr>
          <a:lstStyle/>
          <a:p>
            <a:r>
              <a:rPr lang="ru-RU" b="1" dirty="0" smtClean="0"/>
              <a:t>2. Система </a:t>
            </a:r>
            <a:r>
              <a:rPr lang="ru-RU" b="1" dirty="0"/>
              <a:t>лечебно-педагогической комплексной </a:t>
            </a:r>
            <a:r>
              <a:rPr lang="ru-RU" b="1" dirty="0" smtClean="0"/>
              <a:t>работы </a:t>
            </a:r>
            <a:r>
              <a:rPr lang="ru-RU" dirty="0" smtClean="0"/>
              <a:t>строится </a:t>
            </a:r>
            <a:r>
              <a:rPr lang="ru-RU" dirty="0"/>
              <a:t>с учетом </a:t>
            </a:r>
            <a:r>
              <a:rPr lang="ru-RU" dirty="0" err="1"/>
              <a:t>общедидактических</a:t>
            </a:r>
            <a:r>
              <a:rPr lang="ru-RU" dirty="0"/>
              <a:t> и специфических </a:t>
            </a:r>
            <a:r>
              <a:rPr lang="ru-RU" dirty="0" smtClean="0"/>
              <a:t>принципов.</a:t>
            </a:r>
            <a:endParaRPr lang="ru-RU" dirty="0"/>
          </a:p>
        </p:txBody>
      </p:sp>
      <p:sp>
        <p:nvSpPr>
          <p:cNvPr id="5" name="Объект 4"/>
          <p:cNvSpPr>
            <a:spLocks noGrp="1"/>
          </p:cNvSpPr>
          <p:nvPr>
            <p:ph idx="1"/>
          </p:nvPr>
        </p:nvSpPr>
        <p:spPr/>
        <p:txBody>
          <a:bodyPr>
            <a:normAutofit/>
          </a:bodyPr>
          <a:lstStyle/>
          <a:p>
            <a:pPr marL="0" indent="0">
              <a:buNone/>
            </a:pPr>
            <a:r>
              <a:rPr lang="ru-RU" dirty="0"/>
              <a:t>Коррекционное воздействие необходимо </a:t>
            </a:r>
            <a:r>
              <a:rPr lang="ru-RU" dirty="0" smtClean="0"/>
              <a:t>направить:</a:t>
            </a:r>
          </a:p>
          <a:p>
            <a:r>
              <a:rPr lang="ru-RU" dirty="0" smtClean="0"/>
              <a:t>Нормализацию </a:t>
            </a:r>
            <a:r>
              <a:rPr lang="ru-RU" dirty="0"/>
              <a:t>темпа и ритма общих </a:t>
            </a:r>
            <a:r>
              <a:rPr lang="ru-RU" dirty="0" smtClean="0"/>
              <a:t>движений,</a:t>
            </a:r>
          </a:p>
          <a:p>
            <a:r>
              <a:rPr lang="ru-RU" dirty="0" smtClean="0"/>
              <a:t>создать связь между анализаторами </a:t>
            </a:r>
            <a:r>
              <a:rPr lang="ru-RU" dirty="0"/>
              <a:t>обще- и </a:t>
            </a:r>
            <a:r>
              <a:rPr lang="ru-RU" dirty="0" err="1"/>
              <a:t>речедвигательными</a:t>
            </a:r>
            <a:r>
              <a:rPr lang="ru-RU" dirty="0"/>
              <a:t>, </a:t>
            </a:r>
            <a:r>
              <a:rPr lang="ru-RU" dirty="0" err="1"/>
              <a:t>общедвигательным</a:t>
            </a:r>
            <a:r>
              <a:rPr lang="ru-RU" dirty="0"/>
              <a:t> и слуховым; зрительным, </a:t>
            </a:r>
            <a:r>
              <a:rPr lang="ru-RU" dirty="0" err="1"/>
              <a:t>речедвигательным</a:t>
            </a:r>
            <a:r>
              <a:rPr lang="ru-RU" dirty="0"/>
              <a:t> и речеслуховым</a:t>
            </a:r>
            <a:r>
              <a:rPr lang="ru-RU" dirty="0" smtClean="0"/>
              <a:t>.) </a:t>
            </a:r>
          </a:p>
          <a:p>
            <a:r>
              <a:rPr lang="ru-RU" dirty="0" smtClean="0"/>
              <a:t>на </a:t>
            </a:r>
            <a:r>
              <a:rPr lang="ru-RU" dirty="0"/>
              <a:t>внешнюю и внутреннюю речь страдающего </a:t>
            </a:r>
            <a:r>
              <a:rPr lang="ru-RU" dirty="0" err="1"/>
              <a:t>брадилалией</a:t>
            </a:r>
            <a:r>
              <a:rPr lang="ru-RU" dirty="0"/>
              <a:t> и </a:t>
            </a:r>
            <a:r>
              <a:rPr lang="ru-RU" dirty="0" err="1"/>
              <a:t>тахилалией</a:t>
            </a:r>
            <a:r>
              <a:rPr lang="ru-RU" dirty="0"/>
              <a:t>. </a:t>
            </a:r>
            <a:endParaRPr lang="ru-RU" dirty="0"/>
          </a:p>
        </p:txBody>
      </p:sp>
    </p:spTree>
    <p:extLst>
      <p:ext uri="{BB962C8B-B14F-4D97-AF65-F5344CB8AC3E}">
        <p14:creationId xmlns:p14="http://schemas.microsoft.com/office/powerpoint/2010/main" val="36582473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76399" y="304801"/>
            <a:ext cx="10295466" cy="1930399"/>
          </a:xfrm>
        </p:spPr>
        <p:txBody>
          <a:bodyPr>
            <a:noAutofit/>
          </a:bodyPr>
          <a:lstStyle/>
          <a:p>
            <a:pPr algn="just"/>
            <a:r>
              <a:rPr lang="ru-RU" sz="2400" b="1" dirty="0" smtClean="0"/>
              <a:t>	</a:t>
            </a:r>
            <a:r>
              <a:rPr lang="ru-RU" sz="2800" dirty="0" smtClean="0"/>
              <a:t>В </a:t>
            </a:r>
            <a:r>
              <a:rPr lang="ru-RU" sz="2800" dirty="0"/>
              <a:t>логопедии просодия является одной из </a:t>
            </a:r>
            <a:r>
              <a:rPr lang="ru-RU" sz="2800" dirty="0" smtClean="0"/>
              <a:t>составляющей</a:t>
            </a:r>
            <a:br>
              <a:rPr lang="ru-RU" sz="2800" dirty="0" smtClean="0"/>
            </a:br>
            <a:r>
              <a:rPr lang="ru-RU" sz="2800" dirty="0" smtClean="0"/>
              <a:t> </a:t>
            </a:r>
            <a:r>
              <a:rPr lang="ru-RU" sz="2800" dirty="0"/>
              <a:t>фонетической стороны речи, и представляет собой </a:t>
            </a:r>
            <a:r>
              <a:rPr lang="ru-RU" sz="2800" dirty="0" smtClean="0"/>
              <a:t>набор</a:t>
            </a:r>
            <a:br>
              <a:rPr lang="ru-RU" sz="2800" dirty="0" smtClean="0"/>
            </a:br>
            <a:r>
              <a:rPr lang="ru-RU" sz="2800" dirty="0" smtClean="0"/>
              <a:t> </a:t>
            </a:r>
            <a:r>
              <a:rPr lang="ru-RU" sz="2800" dirty="0"/>
              <a:t>голосовых характеристик, совокупность </a:t>
            </a:r>
            <a:r>
              <a:rPr lang="ru-RU" sz="2800" dirty="0" smtClean="0"/>
              <a:t>ритмико-интонационных свойств (далее </a:t>
            </a:r>
            <a:r>
              <a:rPr lang="ru-RU" sz="2800" dirty="0"/>
              <a:t>компонентов) речи</a:t>
            </a:r>
            <a:r>
              <a:rPr lang="ru-RU" sz="2800" dirty="0" smtClean="0"/>
              <a:t>.</a:t>
            </a:r>
            <a:br>
              <a:rPr lang="ru-RU" sz="2800" dirty="0" smtClean="0"/>
            </a:br>
            <a:r>
              <a:rPr lang="ru-RU" sz="2800" dirty="0"/>
              <a:t>	</a:t>
            </a:r>
          </a:p>
        </p:txBody>
      </p:sp>
      <p:pic>
        <p:nvPicPr>
          <p:cNvPr id="5" name="Объект 4"/>
          <p:cNvPicPr>
            <a:picLocks noGrp="1" noChangeAspect="1"/>
          </p:cNvPicPr>
          <p:nvPr>
            <p:ph idx="1"/>
          </p:nvPr>
        </p:nvPicPr>
        <p:blipFill>
          <a:blip r:embed="rId2"/>
          <a:stretch>
            <a:fillRect/>
          </a:stretch>
        </p:blipFill>
        <p:spPr>
          <a:xfrm>
            <a:off x="2035814" y="2382784"/>
            <a:ext cx="8987785" cy="3814816"/>
          </a:xfrm>
          <a:prstGeom prst="rect">
            <a:avLst/>
          </a:prstGeom>
        </p:spPr>
      </p:pic>
    </p:spTree>
    <p:extLst>
      <p:ext uri="{BB962C8B-B14F-4D97-AF65-F5344CB8AC3E}">
        <p14:creationId xmlns:p14="http://schemas.microsoft.com/office/powerpoint/2010/main" val="391958217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84310" y="1"/>
            <a:ext cx="10018713" cy="1270000"/>
          </a:xfrm>
        </p:spPr>
        <p:txBody>
          <a:bodyPr>
            <a:normAutofit/>
          </a:bodyPr>
          <a:lstStyle/>
          <a:p>
            <a:r>
              <a:rPr lang="ru-RU" dirty="0"/>
              <a:t>Содержание и форма проведения </a:t>
            </a:r>
            <a:r>
              <a:rPr lang="ru-RU" dirty="0" smtClean="0"/>
              <a:t>занятия</a:t>
            </a:r>
            <a:endParaRPr lang="ru-RU" dirty="0"/>
          </a:p>
        </p:txBody>
      </p:sp>
      <p:sp>
        <p:nvSpPr>
          <p:cNvPr id="3" name="Объект 2"/>
          <p:cNvSpPr>
            <a:spLocks noGrp="1"/>
          </p:cNvSpPr>
          <p:nvPr>
            <p:ph idx="1"/>
          </p:nvPr>
        </p:nvSpPr>
        <p:spPr>
          <a:xfrm>
            <a:off x="1484310" y="1155700"/>
            <a:ext cx="10018713" cy="4635501"/>
          </a:xfrm>
        </p:spPr>
        <p:txBody>
          <a:bodyPr>
            <a:normAutofit/>
          </a:bodyPr>
          <a:lstStyle/>
          <a:p>
            <a:r>
              <a:rPr lang="ru-RU" dirty="0" smtClean="0"/>
              <a:t>Игровая или  учебная ( в соответствии с возрастом ребенка)</a:t>
            </a:r>
          </a:p>
          <a:p>
            <a:r>
              <a:rPr lang="ru-RU" dirty="0" smtClean="0"/>
              <a:t>Учет </a:t>
            </a:r>
            <a:r>
              <a:rPr lang="ru-RU" dirty="0"/>
              <a:t>личностных </a:t>
            </a:r>
            <a:r>
              <a:rPr lang="ru-RU" dirty="0" smtClean="0"/>
              <a:t>особенностей.</a:t>
            </a:r>
            <a:endParaRPr lang="ru-RU" dirty="0"/>
          </a:p>
          <a:p>
            <a:r>
              <a:rPr lang="ru-RU" dirty="0" smtClean="0"/>
              <a:t>Самостоятельная </a:t>
            </a:r>
            <a:r>
              <a:rPr lang="ru-RU" dirty="0"/>
              <a:t>работа ребенка над речью и поведением.</a:t>
            </a:r>
          </a:p>
          <a:p>
            <a:r>
              <a:rPr lang="ru-RU" dirty="0" smtClean="0"/>
              <a:t>Индивидуальная </a:t>
            </a:r>
            <a:r>
              <a:rPr lang="ru-RU" dirty="0"/>
              <a:t>и </a:t>
            </a:r>
            <a:r>
              <a:rPr lang="ru-RU" dirty="0" smtClean="0"/>
              <a:t>групповая форма сопровождения</a:t>
            </a:r>
          </a:p>
          <a:p>
            <a:r>
              <a:rPr lang="ru-RU" dirty="0" smtClean="0"/>
              <a:t>Медицинское </a:t>
            </a:r>
            <a:r>
              <a:rPr lang="ru-RU" dirty="0"/>
              <a:t>воздействие (медикаментозное, физиотерапевтическое, психотерапевтическое лечение</a:t>
            </a:r>
            <a:r>
              <a:rPr lang="ru-RU" dirty="0" smtClean="0"/>
              <a:t>)</a:t>
            </a:r>
          </a:p>
          <a:p>
            <a:r>
              <a:rPr lang="ru-RU" dirty="0" smtClean="0"/>
              <a:t>логопедическая ритмика</a:t>
            </a:r>
          </a:p>
          <a:p>
            <a:r>
              <a:rPr lang="ru-RU" dirty="0" smtClean="0"/>
              <a:t>Лечебная  физкультура</a:t>
            </a:r>
            <a:endParaRPr lang="ru-RU" dirty="0"/>
          </a:p>
          <a:p>
            <a:endParaRPr lang="ru-RU" dirty="0"/>
          </a:p>
        </p:txBody>
      </p:sp>
    </p:spTree>
    <p:extLst>
      <p:ext uri="{BB962C8B-B14F-4D97-AF65-F5344CB8AC3E}">
        <p14:creationId xmlns:p14="http://schemas.microsoft.com/office/powerpoint/2010/main" val="227972563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84309" y="385011"/>
            <a:ext cx="10018713" cy="878304"/>
          </a:xfrm>
        </p:spPr>
        <p:txBody>
          <a:bodyPr/>
          <a:lstStyle/>
          <a:p>
            <a:r>
              <a:rPr lang="ru-RU" dirty="0" smtClean="0"/>
              <a:t>Литература:</a:t>
            </a:r>
            <a:endParaRPr lang="ru-RU" dirty="0"/>
          </a:p>
        </p:txBody>
      </p:sp>
      <p:sp>
        <p:nvSpPr>
          <p:cNvPr id="3" name="Объект 2"/>
          <p:cNvSpPr>
            <a:spLocks noGrp="1"/>
          </p:cNvSpPr>
          <p:nvPr>
            <p:ph idx="1"/>
          </p:nvPr>
        </p:nvSpPr>
        <p:spPr>
          <a:xfrm>
            <a:off x="1484310" y="1564105"/>
            <a:ext cx="10018713" cy="4872790"/>
          </a:xfrm>
        </p:spPr>
        <p:txBody>
          <a:bodyPr>
            <a:normAutofit fontScale="92500" lnSpcReduction="20000"/>
          </a:bodyPr>
          <a:lstStyle/>
          <a:p>
            <a:pPr marL="0" indent="0">
              <a:buNone/>
            </a:pPr>
            <a:r>
              <a:rPr lang="ru-RU" dirty="0"/>
              <a:t>1.Волкова, Л.С. Логопедия : учеб. пособие / Л. С. Волкова, Р. И. </a:t>
            </a:r>
            <a:r>
              <a:rPr lang="ru-RU" dirty="0" err="1"/>
              <a:t>Лалаева</a:t>
            </a:r>
            <a:r>
              <a:rPr lang="ru-RU" dirty="0"/>
              <a:t>, Е. </a:t>
            </a:r>
            <a:r>
              <a:rPr lang="ru-RU" dirty="0" err="1" smtClean="0"/>
              <a:t>М.Мастюкова</a:t>
            </a:r>
            <a:r>
              <a:rPr lang="ru-RU" dirty="0"/>
              <a:t>; под ред. Л.С. Волковой. - Москва : Просвещение, 1989. - 528 с. (42)</a:t>
            </a:r>
          </a:p>
          <a:p>
            <a:pPr marL="0" indent="0">
              <a:buNone/>
            </a:pPr>
            <a:r>
              <a:rPr lang="ru-RU" dirty="0"/>
              <a:t>2. Логопедия. Методическое наследие. В 5 кн. : </a:t>
            </a:r>
            <a:r>
              <a:rPr lang="ru-RU" dirty="0" err="1"/>
              <a:t>пособ</a:t>
            </a:r>
            <a:r>
              <a:rPr lang="ru-RU" dirty="0"/>
              <a:t>. для логопедов. Кн. II </a:t>
            </a:r>
            <a:r>
              <a:rPr lang="ru-RU" dirty="0" smtClean="0"/>
              <a:t>: Нарушения </a:t>
            </a:r>
            <a:r>
              <a:rPr lang="ru-RU" dirty="0"/>
              <a:t>темпа и ритма речи. Заикание. </a:t>
            </a:r>
            <a:r>
              <a:rPr lang="ru-RU" dirty="0" err="1"/>
              <a:t>Брадилалия</a:t>
            </a:r>
            <a:r>
              <a:rPr lang="ru-RU" dirty="0"/>
              <a:t>. </a:t>
            </a:r>
            <a:r>
              <a:rPr lang="ru-RU" dirty="0" err="1"/>
              <a:t>Тахилалия</a:t>
            </a:r>
            <a:r>
              <a:rPr lang="ru-RU" dirty="0"/>
              <a:t> / В. </a:t>
            </a:r>
            <a:r>
              <a:rPr lang="ru-RU" dirty="0" err="1" smtClean="0"/>
              <a:t>И.Селиверстов</a:t>
            </a:r>
            <a:r>
              <a:rPr lang="ru-RU" dirty="0"/>
              <a:t>, Л. Г. Парамонова; под ред. Л. С. Волковой. - Москва : </a:t>
            </a:r>
            <a:r>
              <a:rPr lang="ru-RU" dirty="0" err="1"/>
              <a:t>Владос</a:t>
            </a:r>
            <a:r>
              <a:rPr lang="ru-RU" dirty="0"/>
              <a:t>, 2007. </a:t>
            </a:r>
            <a:r>
              <a:rPr lang="ru-RU" dirty="0" smtClean="0"/>
              <a:t>-431 </a:t>
            </a:r>
            <a:r>
              <a:rPr lang="ru-RU" dirty="0"/>
              <a:t>с. (</a:t>
            </a:r>
            <a:r>
              <a:rPr lang="ru-RU" dirty="0" smtClean="0"/>
              <a:t>5)</a:t>
            </a:r>
          </a:p>
          <a:p>
            <a:pPr marL="0" indent="0">
              <a:buNone/>
            </a:pPr>
            <a:r>
              <a:rPr lang="ru-RU" dirty="0" smtClean="0"/>
              <a:t>3.Флерова </a:t>
            </a:r>
            <a:r>
              <a:rPr lang="ru-RU" dirty="0"/>
              <a:t>Ж. М. Логопедия: учебное пособие / Ж.М. Флерова. – 3-е изд. - </a:t>
            </a:r>
            <a:r>
              <a:rPr lang="ru-RU" dirty="0" smtClean="0"/>
              <a:t>Ростов-на-Дону</a:t>
            </a:r>
            <a:r>
              <a:rPr lang="ru-RU" dirty="0"/>
              <a:t>: Феникс, 2006. – 318 с. (</a:t>
            </a:r>
            <a:r>
              <a:rPr lang="ru-RU" dirty="0" smtClean="0"/>
              <a:t>30)</a:t>
            </a:r>
          </a:p>
          <a:p>
            <a:pPr marL="0" indent="0">
              <a:buNone/>
            </a:pPr>
            <a:r>
              <a:rPr lang="ru-RU" dirty="0" smtClean="0"/>
              <a:t>4. </a:t>
            </a:r>
            <a:r>
              <a:rPr lang="ru-RU" dirty="0" err="1" smtClean="0"/>
              <a:t>Зволейко</a:t>
            </a:r>
            <a:r>
              <a:rPr lang="ru-RU" dirty="0" smtClean="0"/>
              <a:t> </a:t>
            </a:r>
            <a:r>
              <a:rPr lang="ru-RU" dirty="0"/>
              <a:t>Е.В. </a:t>
            </a:r>
            <a:r>
              <a:rPr lang="ru-RU" dirty="0" err="1"/>
              <a:t>Логопсихология</a:t>
            </a:r>
            <a:r>
              <a:rPr lang="ru-RU" dirty="0"/>
              <a:t> и основы логопедии: учебное пособие. / </a:t>
            </a:r>
            <a:r>
              <a:rPr lang="ru-RU" dirty="0" err="1" smtClean="0"/>
              <a:t>Зволейко</a:t>
            </a:r>
            <a:r>
              <a:rPr lang="ru-RU" dirty="0"/>
              <a:t> </a:t>
            </a:r>
            <a:r>
              <a:rPr lang="ru-RU" dirty="0" smtClean="0"/>
              <a:t>Е.В</a:t>
            </a:r>
            <a:r>
              <a:rPr lang="ru-RU" dirty="0"/>
              <a:t>. – Чита: </a:t>
            </a:r>
            <a:r>
              <a:rPr lang="ru-RU" dirty="0" err="1"/>
              <a:t>ЗабГГПУ</a:t>
            </a:r>
            <a:r>
              <a:rPr lang="ru-RU" dirty="0"/>
              <a:t>, 2008. 356 с. (</a:t>
            </a:r>
            <a:r>
              <a:rPr lang="ru-RU" dirty="0" smtClean="0"/>
              <a:t>7+е)</a:t>
            </a:r>
          </a:p>
          <a:p>
            <a:pPr marL="0" indent="0">
              <a:buNone/>
            </a:pPr>
            <a:r>
              <a:rPr lang="ru-RU" dirty="0" smtClean="0"/>
              <a:t>5. Логопедия</a:t>
            </a:r>
            <a:r>
              <a:rPr lang="ru-RU" dirty="0"/>
              <a:t>: </a:t>
            </a:r>
            <a:r>
              <a:rPr lang="ru-RU" dirty="0" err="1"/>
              <a:t>практ</a:t>
            </a:r>
            <a:r>
              <a:rPr lang="ru-RU" dirty="0"/>
              <a:t>. пособие / </a:t>
            </a:r>
            <a:r>
              <a:rPr lang="ru-RU" dirty="0" err="1"/>
              <a:t>авт</a:t>
            </a:r>
            <a:r>
              <a:rPr lang="ru-RU" dirty="0"/>
              <a:t>-сост. В.И. Руденко. - 8-е изд. - Ростов-на-Дону </a:t>
            </a:r>
            <a:r>
              <a:rPr lang="ru-RU" dirty="0" smtClean="0"/>
              <a:t>:Феникс</a:t>
            </a:r>
            <a:r>
              <a:rPr lang="ru-RU" dirty="0"/>
              <a:t>, 2009. - 287 с. (</a:t>
            </a:r>
            <a:r>
              <a:rPr lang="ru-RU" dirty="0" smtClean="0"/>
              <a:t>25)</a:t>
            </a:r>
          </a:p>
          <a:p>
            <a:pPr marL="0" indent="0">
              <a:buNone/>
            </a:pPr>
            <a:r>
              <a:rPr lang="ru-RU" dirty="0" smtClean="0"/>
              <a:t>6. Филичева</a:t>
            </a:r>
            <a:r>
              <a:rPr lang="ru-RU" dirty="0"/>
              <a:t>, Т. Б. Основы логопедии : учеб. пособие / Филичева Т. Б., </a:t>
            </a:r>
            <a:r>
              <a:rPr lang="ru-RU" dirty="0" err="1"/>
              <a:t>Чевелева</a:t>
            </a:r>
            <a:r>
              <a:rPr lang="ru-RU" dirty="0"/>
              <a:t> Н. </a:t>
            </a:r>
            <a:r>
              <a:rPr lang="ru-RU" dirty="0" err="1"/>
              <a:t>А</a:t>
            </a:r>
            <a:r>
              <a:rPr lang="ru-RU" dirty="0" err="1" smtClean="0"/>
              <a:t>.,Чиркина</a:t>
            </a:r>
            <a:r>
              <a:rPr lang="ru-RU" dirty="0" smtClean="0"/>
              <a:t> </a:t>
            </a:r>
            <a:r>
              <a:rPr lang="ru-RU" dirty="0"/>
              <a:t>Г. В. - Москва : Просвещение, 1989. - 223 с. (</a:t>
            </a:r>
            <a:r>
              <a:rPr lang="ru-RU"/>
              <a:t>7</a:t>
            </a:r>
            <a:r>
              <a:rPr lang="ru-RU" smtClean="0"/>
              <a:t>)</a:t>
            </a:r>
            <a:endParaRPr lang="ru-RU" dirty="0" smtClean="0"/>
          </a:p>
        </p:txBody>
      </p:sp>
    </p:spTree>
    <p:extLst>
      <p:ext uri="{BB962C8B-B14F-4D97-AF65-F5344CB8AC3E}">
        <p14:creationId xmlns:p14="http://schemas.microsoft.com/office/powerpoint/2010/main" val="8632613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84311" y="110068"/>
            <a:ext cx="10018713" cy="1752599"/>
          </a:xfrm>
        </p:spPr>
        <p:txBody>
          <a:bodyPr/>
          <a:lstStyle/>
          <a:p>
            <a:r>
              <a:rPr lang="ru-RU" b="1" dirty="0" smtClean="0"/>
              <a:t>2. Основные </a:t>
            </a:r>
            <a:r>
              <a:rPr lang="ru-RU" b="1" dirty="0"/>
              <a:t>понятия просодической стороны речи</a:t>
            </a:r>
            <a:endParaRPr lang="ru-RU" dirty="0"/>
          </a:p>
        </p:txBody>
      </p:sp>
      <p:sp>
        <p:nvSpPr>
          <p:cNvPr id="3" name="Объект 2"/>
          <p:cNvSpPr>
            <a:spLocks noGrp="1"/>
          </p:cNvSpPr>
          <p:nvPr>
            <p:ph idx="1"/>
          </p:nvPr>
        </p:nvSpPr>
        <p:spPr>
          <a:xfrm>
            <a:off x="1484311" y="1645820"/>
            <a:ext cx="10888133" cy="4791075"/>
          </a:xfrm>
        </p:spPr>
        <p:txBody>
          <a:bodyPr>
            <a:normAutofit/>
          </a:bodyPr>
          <a:lstStyle/>
          <a:p>
            <a:r>
              <a:rPr lang="ru-RU" b="1" dirty="0"/>
              <a:t>Речевое дыхание – это возможность человека выполнять короткий глубокий вдох и рационально распределять воздух при выдохе с одновременным произнесением различных звукосочетаний. Иными словами, это основа звучащей речи, источник образования звуков и голоса.</a:t>
            </a:r>
            <a:endParaRPr lang="ru-RU" dirty="0"/>
          </a:p>
          <a:p>
            <a:r>
              <a:rPr lang="ru-RU" b="1" dirty="0"/>
              <a:t>Дикция – правильное, чистое, четкое и ясное произношение звуков речи, зависящее от активной и правильной работы артикуляционного аппарата: языка, губ, неба, нижней челюсти и глотки.</a:t>
            </a:r>
            <a:endParaRPr lang="ru-RU" dirty="0"/>
          </a:p>
          <a:p>
            <a:r>
              <a:rPr lang="ru-RU" b="1" dirty="0"/>
              <a:t>Интонация – это (от лат. </a:t>
            </a:r>
            <a:r>
              <a:rPr lang="ru-RU" b="1" dirty="0" err="1"/>
              <a:t>intonare</a:t>
            </a:r>
            <a:r>
              <a:rPr lang="ru-RU" b="1" dirty="0"/>
              <a:t> – громко произносить) ритмико-мелодическая сторона речи, служащая в предложении средством выражения синтаксических значений и эмоционально-экспрессивной окраски</a:t>
            </a:r>
            <a:r>
              <a:rPr lang="ru-RU" b="1" dirty="0" smtClean="0"/>
              <a:t>.</a:t>
            </a:r>
            <a:endParaRPr lang="ru-RU" dirty="0"/>
          </a:p>
        </p:txBody>
      </p:sp>
    </p:spTree>
    <p:extLst>
      <p:ext uri="{BB962C8B-B14F-4D97-AF65-F5344CB8AC3E}">
        <p14:creationId xmlns:p14="http://schemas.microsoft.com/office/powerpoint/2010/main" val="17733090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20042" y="110068"/>
            <a:ext cx="10018713" cy="1752599"/>
          </a:xfrm>
        </p:spPr>
        <p:txBody>
          <a:bodyPr/>
          <a:lstStyle/>
          <a:p>
            <a:r>
              <a:rPr lang="ru-RU" b="1" dirty="0"/>
              <a:t>Основные понятия просодической стороны речи</a:t>
            </a:r>
            <a:endParaRPr lang="ru-RU" dirty="0"/>
          </a:p>
        </p:txBody>
      </p:sp>
      <p:sp>
        <p:nvSpPr>
          <p:cNvPr id="3" name="Объект 2"/>
          <p:cNvSpPr>
            <a:spLocks noGrp="1"/>
          </p:cNvSpPr>
          <p:nvPr>
            <p:ph idx="1"/>
          </p:nvPr>
        </p:nvSpPr>
        <p:spPr>
          <a:xfrm>
            <a:off x="1303867" y="1585940"/>
            <a:ext cx="10888133" cy="4995333"/>
          </a:xfrm>
        </p:spPr>
        <p:txBody>
          <a:bodyPr>
            <a:normAutofit fontScale="92500" lnSpcReduction="10000"/>
          </a:bodyPr>
          <a:lstStyle/>
          <a:p>
            <a:r>
              <a:rPr lang="ru-RU" b="1" dirty="0" smtClean="0"/>
              <a:t>Интонация </a:t>
            </a:r>
            <a:r>
              <a:rPr lang="ru-RU" b="1" dirty="0"/>
              <a:t>является основной составляющей просодии. Через интонацию выявляется смысл речи и ее подтекст. Она уточняет семантическую сторону речи, выявляет ее эмоциональное содержание и оказывает сильное воздействие на слушателя.</a:t>
            </a:r>
            <a:endParaRPr lang="ru-RU" dirty="0"/>
          </a:p>
          <a:p>
            <a:r>
              <a:rPr lang="ru-RU" b="1" dirty="0"/>
              <a:t>Ударение – акцент, выделение каким-либо акустическим средством (высотой звука, силой звука, длительностью звучания, отсутствием редукции) одного из компонентов речи: </a:t>
            </a:r>
            <a:r>
              <a:rPr lang="ru-RU" b="1" dirty="0" smtClean="0"/>
              <a:t>аслог</a:t>
            </a:r>
            <a:r>
              <a:rPr lang="ru-RU" b="1" dirty="0"/>
              <a:t> в составе фонетического слова – словесное ударение, слова в составе синтагмы – синтагменное ударение, синтагмы в составе фразы – фразовое ударение, какого-либо слова для подчеркивания его особого значения – логическое ударение.</a:t>
            </a:r>
            <a:endParaRPr lang="ru-RU" dirty="0"/>
          </a:p>
          <a:p>
            <a:r>
              <a:rPr lang="ru-RU" b="1" dirty="0"/>
              <a:t>Мелодика речи – совокупность тональных средств, характерных для данного языка (повышение и понижение тона голоса), которая придает речи разнообразные оттенки (певучесть, мягкость, нежность и другие) и позволяет избежать монотонности</a:t>
            </a:r>
            <a:r>
              <a:rPr lang="ru-RU" b="1" dirty="0" smtClean="0"/>
              <a:t>.</a:t>
            </a:r>
            <a:endParaRPr lang="ru-RU" dirty="0"/>
          </a:p>
        </p:txBody>
      </p:sp>
    </p:spTree>
    <p:extLst>
      <p:ext uri="{BB962C8B-B14F-4D97-AF65-F5344CB8AC3E}">
        <p14:creationId xmlns:p14="http://schemas.microsoft.com/office/powerpoint/2010/main" val="29743562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12911" y="110068"/>
            <a:ext cx="10018713" cy="1752599"/>
          </a:xfrm>
        </p:spPr>
        <p:txBody>
          <a:bodyPr/>
          <a:lstStyle/>
          <a:p>
            <a:r>
              <a:rPr lang="ru-RU" b="1" dirty="0"/>
              <a:t>Основные понятия просодической стороны речи</a:t>
            </a:r>
            <a:endParaRPr lang="ru-RU" dirty="0"/>
          </a:p>
        </p:txBody>
      </p:sp>
      <p:sp>
        <p:nvSpPr>
          <p:cNvPr id="3" name="Объект 2"/>
          <p:cNvSpPr>
            <a:spLocks noGrp="1"/>
          </p:cNvSpPr>
          <p:nvPr>
            <p:ph idx="1"/>
          </p:nvPr>
        </p:nvSpPr>
        <p:spPr>
          <a:xfrm>
            <a:off x="1185333" y="1862667"/>
            <a:ext cx="10888133" cy="4995333"/>
          </a:xfrm>
        </p:spPr>
        <p:txBody>
          <a:bodyPr>
            <a:normAutofit fontScale="85000" lnSpcReduction="10000"/>
          </a:bodyPr>
          <a:lstStyle/>
          <a:p>
            <a:r>
              <a:rPr lang="ru-RU" b="1" dirty="0" smtClean="0"/>
              <a:t>Темп </a:t>
            </a:r>
            <a:r>
              <a:rPr lang="ru-RU" b="1" dirty="0"/>
              <a:t>речи – скорость произнесения определенных отрезков речи, взаимосвязанная с содержанием высказывания и зависящая от стиля произношения.</a:t>
            </a:r>
            <a:endParaRPr lang="ru-RU" dirty="0"/>
          </a:p>
          <a:p>
            <a:r>
              <a:rPr lang="ru-RU" b="1" dirty="0"/>
              <a:t>Ритм речи – последовательное чередование через определенные отрезки времени элементов речи, имеющих смысловое или выразительное значение.</a:t>
            </a:r>
            <a:endParaRPr lang="ru-RU" dirty="0"/>
          </a:p>
          <a:p>
            <a:r>
              <a:rPr lang="ru-RU" b="1" dirty="0"/>
              <a:t>Пауза (</a:t>
            </a:r>
            <a:r>
              <a:rPr lang="ru-RU" b="1" dirty="0" err="1"/>
              <a:t>паузация</a:t>
            </a:r>
            <a:r>
              <a:rPr lang="ru-RU" b="1" dirty="0"/>
              <a:t>) – (лат. </a:t>
            </a:r>
            <a:r>
              <a:rPr lang="ru-RU" b="1" dirty="0" err="1"/>
              <a:t>pausa</a:t>
            </a:r>
            <a:r>
              <a:rPr lang="ru-RU" b="1" dirty="0"/>
              <a:t> от греч. </a:t>
            </a:r>
            <a:r>
              <a:rPr lang="ru-RU" b="1" dirty="0" err="1"/>
              <a:t>pausis</a:t>
            </a:r>
            <a:r>
              <a:rPr lang="ru-RU" b="1" dirty="0"/>
              <a:t> – прекращение) – это «незвуковое» интонационное средство, временная остановка звучания, перерывы в произнесении речевых элементов. Паузы разрывают поток речи, чем облегчают восприятие речи.</a:t>
            </a:r>
            <a:endParaRPr lang="ru-RU" dirty="0"/>
          </a:p>
          <a:p>
            <a:r>
              <a:rPr lang="ru-RU" b="1" dirty="0"/>
              <a:t>Голос – способность человека издавать звуки (при разговоре, пении, крике, смехе, плаче), имеющая определенные качества, такие как: сила, высота тембр, тон, </a:t>
            </a:r>
            <a:r>
              <a:rPr lang="ru-RU" b="1" dirty="0" err="1"/>
              <a:t>полетность</a:t>
            </a:r>
            <a:r>
              <a:rPr lang="ru-RU" b="1" dirty="0"/>
              <a:t>, модуляция.</a:t>
            </a:r>
            <a:endParaRPr lang="ru-RU" dirty="0"/>
          </a:p>
          <a:p>
            <a:r>
              <a:rPr lang="ru-RU" b="1" dirty="0"/>
              <a:t>Сила голоса – его громкость, зависящая от активности работы органов дыхания и речи. При нарушении силы голоса он становится иссякающим, слабым, либо слишком громким. Гибкое изменение силы (громкости) голоса – это средство достижения выразительности речи, ее разнообразия, адекватности ситуации общения.</a:t>
            </a:r>
            <a:endParaRPr lang="ru-RU" dirty="0"/>
          </a:p>
          <a:p>
            <a:endParaRPr lang="ru-RU" dirty="0"/>
          </a:p>
        </p:txBody>
      </p:sp>
    </p:spTree>
    <p:extLst>
      <p:ext uri="{BB962C8B-B14F-4D97-AF65-F5344CB8AC3E}">
        <p14:creationId xmlns:p14="http://schemas.microsoft.com/office/powerpoint/2010/main" val="27819104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20042" y="110068"/>
            <a:ext cx="10018713" cy="1752599"/>
          </a:xfrm>
        </p:spPr>
        <p:txBody>
          <a:bodyPr/>
          <a:lstStyle/>
          <a:p>
            <a:r>
              <a:rPr lang="ru-RU" b="1" dirty="0"/>
              <a:t>Основные понятия просодической стороны речи</a:t>
            </a:r>
            <a:endParaRPr lang="ru-RU" dirty="0"/>
          </a:p>
        </p:txBody>
      </p:sp>
      <p:sp>
        <p:nvSpPr>
          <p:cNvPr id="3" name="Объект 2"/>
          <p:cNvSpPr>
            <a:spLocks noGrp="1"/>
          </p:cNvSpPr>
          <p:nvPr>
            <p:ph idx="1"/>
          </p:nvPr>
        </p:nvSpPr>
        <p:spPr>
          <a:xfrm>
            <a:off x="1185333" y="1862667"/>
            <a:ext cx="10888133" cy="4995333"/>
          </a:xfrm>
        </p:spPr>
        <p:txBody>
          <a:bodyPr>
            <a:normAutofit/>
          </a:bodyPr>
          <a:lstStyle/>
          <a:p>
            <a:r>
              <a:rPr lang="ru-RU" b="1" dirty="0" smtClean="0"/>
              <a:t>Высота </a:t>
            </a:r>
            <a:r>
              <a:rPr lang="ru-RU" b="1" dirty="0"/>
              <a:t>голоса – это физиологическое свойство речевого голоса к тональным изменениям (изменению диапазона), управляемое напряжением голосовых складок и частотой их колебаний. При нарушении высоты голоса он становится монотонным, дрожащим, невыразительным, иногда </a:t>
            </a:r>
            <a:r>
              <a:rPr lang="ru-RU" b="1" dirty="0" err="1"/>
              <a:t>фальцетообразным</a:t>
            </a:r>
            <a:r>
              <a:rPr lang="ru-RU" b="1" dirty="0"/>
              <a:t>.</a:t>
            </a:r>
            <a:endParaRPr lang="ru-RU" dirty="0"/>
          </a:p>
          <a:p>
            <a:r>
              <a:rPr lang="ru-RU" b="1" dirty="0"/>
              <a:t>Тембр голоса – колорит голоса, его дополнительная артикуляционно-акустическая окраска. Если тон голоса может быть общим для многих людей, то тембр – это индивидуальная особенность, которая зависит от деятельности </a:t>
            </a:r>
            <a:r>
              <a:rPr lang="ru-RU" b="1" dirty="0" err="1"/>
              <a:t>ротоносоглоточного</a:t>
            </a:r>
            <a:r>
              <a:rPr lang="ru-RU" b="1" dirty="0"/>
              <a:t> резонатора, его строения и функций. У каждого человека свой тембр. Тембр голоса может изменяться, что зависит от эмоционального состояния человека, от времени суток. Тембр голоса бывает разнообразным, а его восприятие всегда субъективно.</a:t>
            </a:r>
            <a:endParaRPr lang="ru-RU" dirty="0"/>
          </a:p>
          <a:p>
            <a:endParaRPr lang="ru-RU" dirty="0"/>
          </a:p>
        </p:txBody>
      </p:sp>
    </p:spTree>
    <p:extLst>
      <p:ext uri="{BB962C8B-B14F-4D97-AF65-F5344CB8AC3E}">
        <p14:creationId xmlns:p14="http://schemas.microsoft.com/office/powerpoint/2010/main" val="24937943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20042" y="110068"/>
            <a:ext cx="10018713" cy="1752599"/>
          </a:xfrm>
        </p:spPr>
        <p:txBody>
          <a:bodyPr/>
          <a:lstStyle/>
          <a:p>
            <a:r>
              <a:rPr lang="ru-RU" b="1" dirty="0"/>
              <a:t>Основные понятия просодической стороны речи</a:t>
            </a:r>
            <a:endParaRPr lang="ru-RU" dirty="0"/>
          </a:p>
        </p:txBody>
      </p:sp>
      <p:sp>
        <p:nvSpPr>
          <p:cNvPr id="3" name="Объект 2"/>
          <p:cNvSpPr>
            <a:spLocks noGrp="1"/>
          </p:cNvSpPr>
          <p:nvPr>
            <p:ph idx="1"/>
          </p:nvPr>
        </p:nvSpPr>
        <p:spPr>
          <a:xfrm>
            <a:off x="1303867" y="1573910"/>
            <a:ext cx="10888133" cy="4670480"/>
          </a:xfrm>
        </p:spPr>
        <p:txBody>
          <a:bodyPr>
            <a:normAutofit/>
          </a:bodyPr>
          <a:lstStyle/>
          <a:p>
            <a:r>
              <a:rPr lang="ru-RU" b="1" dirty="0" smtClean="0"/>
              <a:t>Тон </a:t>
            </a:r>
            <a:r>
              <a:rPr lang="ru-RU" b="1" dirty="0"/>
              <a:t>голоса – эмоционально-экспрессивная окрашенность голоса, способствующая выражению в речи говорящего его чувств и намерений. Тон речи может быть добрым, злым, восторженным, официальным, дружеским и так далее.</a:t>
            </a:r>
            <a:endParaRPr lang="ru-RU" dirty="0"/>
          </a:p>
          <a:p>
            <a:r>
              <a:rPr lang="ru-RU" b="1" dirty="0" err="1"/>
              <a:t>Полетность</a:t>
            </a:r>
            <a:r>
              <a:rPr lang="ru-RU" b="1" dirty="0"/>
              <a:t> голоса – длительность звучания отдельных фраз, слов и звуков, способность быть хорошо слышимым на значительном расстоянии без увеличения громкости голоса.</a:t>
            </a:r>
            <a:endParaRPr lang="ru-RU" dirty="0"/>
          </a:p>
          <a:p>
            <a:r>
              <a:rPr lang="ru-RU" b="1" dirty="0"/>
              <a:t>Модуляция голоса – способность изменять голоса по силе, тону, высоте, тембру и длительности звучания</a:t>
            </a:r>
            <a:r>
              <a:rPr lang="ru-RU" b="1" dirty="0" smtClean="0"/>
              <a:t>.</a:t>
            </a:r>
            <a:endParaRPr lang="ru-RU" dirty="0"/>
          </a:p>
        </p:txBody>
      </p:sp>
    </p:spTree>
    <p:extLst>
      <p:ext uri="{BB962C8B-B14F-4D97-AF65-F5344CB8AC3E}">
        <p14:creationId xmlns:p14="http://schemas.microsoft.com/office/powerpoint/2010/main" val="261715869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араллакс">
  <a:themeElements>
    <a:clrScheme name="Параллакс">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Параллакс">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Параллакс">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docProps/app.xml><?xml version="1.0" encoding="utf-8"?>
<Properties xmlns="http://schemas.openxmlformats.org/officeDocument/2006/extended-properties" xmlns:vt="http://schemas.openxmlformats.org/officeDocument/2006/docPropsVTypes">
  <Template>TM03457496[[fn=Параллакс]]</Template>
  <TotalTime>160</TotalTime>
  <Words>3312</Words>
  <Application>Microsoft Office PowerPoint</Application>
  <PresentationFormat>Широкоэкранный</PresentationFormat>
  <Paragraphs>217</Paragraphs>
  <Slides>41</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41</vt:i4>
      </vt:variant>
    </vt:vector>
  </HeadingPairs>
  <TitlesOfParts>
    <vt:vector size="44" baseType="lpstr">
      <vt:lpstr>Arial</vt:lpstr>
      <vt:lpstr>Corbel</vt:lpstr>
      <vt:lpstr>Параллакс</vt:lpstr>
      <vt:lpstr>Нарушение темпо-ритмической стороны речи</vt:lpstr>
      <vt:lpstr>Теоретические основы развития и нарушения темпо-ритмической стороны речи.</vt:lpstr>
      <vt:lpstr>Просодическая сторона речи, как составляющая фонетической стороны речи </vt:lpstr>
      <vt:lpstr> В логопедии просодия является одной из составляющей  фонетической стороны речи, и представляет собой набор  голосовых характеристик, совокупность ритмико-интонационных свойств (далее компонентов) речи.  </vt:lpstr>
      <vt:lpstr>2. Основные понятия просодической стороны речи</vt:lpstr>
      <vt:lpstr>Основные понятия просодической стороны речи</vt:lpstr>
      <vt:lpstr>Основные понятия просодической стороны речи</vt:lpstr>
      <vt:lpstr>Основные понятия просодической стороны речи</vt:lpstr>
      <vt:lpstr>Основные понятия просодической стороны речи</vt:lpstr>
      <vt:lpstr>3. Возрастные особенности развития темпо-ритмической стороны речи у детей.  </vt:lpstr>
      <vt:lpstr>Возрастные особенности развития темпо-ритмической стороны речи у детей. </vt:lpstr>
      <vt:lpstr>Возрастные особенности развития темпо-ритмической стороны речи у детей. </vt:lpstr>
      <vt:lpstr>Возрастные особенности развития темпо-ритмической стороны речи у детей. </vt:lpstr>
      <vt:lpstr>Возрастные особенности развития темпо-ритмической стороны речи у детей. </vt:lpstr>
      <vt:lpstr>Возрастные особенности развития темпо-ритмической стороны речи у детей. </vt:lpstr>
      <vt:lpstr>Темпо-ритмическое нарушение </vt:lpstr>
      <vt:lpstr>Виды нарушений темпо-ритмической стороны речи:</vt:lpstr>
      <vt:lpstr>Заикание в детском возрасте</vt:lpstr>
      <vt:lpstr>Классификация заикания (Буянова и Драпкина):</vt:lpstr>
      <vt:lpstr>Презентация PowerPoint</vt:lpstr>
      <vt:lpstr>Причины заикания:</vt:lpstr>
      <vt:lpstr>Презентация PowerPoint</vt:lpstr>
      <vt:lpstr>Симптоматика заикания.</vt:lpstr>
      <vt:lpstr>ФИЗИЧЕСКИЕ СИМПТОМЫ:</vt:lpstr>
      <vt:lpstr>ПО ЛОКАЛИЗАЦИИ</vt:lpstr>
      <vt:lpstr>2. Нарушение общей моторики.</vt:lpstr>
      <vt:lpstr>3. Сопутствующие движения </vt:lpstr>
      <vt:lpstr>4. Вегетативные нарушения</vt:lpstr>
      <vt:lpstr>ПСИХИЧЕСКИЕ СИМПТОМЫ:</vt:lpstr>
      <vt:lpstr>2. Защитные приемы.</vt:lpstr>
      <vt:lpstr>3.Особенности характера.</vt:lpstr>
      <vt:lpstr>4. Феномен фиксированности на дефекте (В.И.Селиверстов).</vt:lpstr>
      <vt:lpstr>Логопедическое обследование и коррекция при тахилалии, брадилалии.</vt:lpstr>
      <vt:lpstr>Обследование лиц с нарушением темпа речи (брадилалия, тахилалия).</vt:lpstr>
      <vt:lpstr>Медицинское обследование:</vt:lpstr>
      <vt:lpstr>Психолого-педагогическое обследование: </vt:lpstr>
      <vt:lpstr>Психолого-педагогическое обследование: </vt:lpstr>
      <vt:lpstr>В логопедическом заключении указываются:</vt:lpstr>
      <vt:lpstr>2. Система лечебно-педагогической комплексной работы строится с учетом общедидактических и специфических принципов.</vt:lpstr>
      <vt:lpstr>Содержание и форма проведения занятия</vt:lpstr>
      <vt:lpstr>Литература:</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Нарушение темпо-ритмической стороны речи</dc:title>
  <dc:creator>1</dc:creator>
  <cp:lastModifiedBy>1</cp:lastModifiedBy>
  <cp:revision>16</cp:revision>
  <dcterms:created xsi:type="dcterms:W3CDTF">2021-01-17T10:49:51Z</dcterms:created>
  <dcterms:modified xsi:type="dcterms:W3CDTF">2021-01-18T09:00:22Z</dcterms:modified>
</cp:coreProperties>
</file>