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4" r:id="rId4"/>
    <p:sldId id="276" r:id="rId5"/>
    <p:sldId id="277" r:id="rId6"/>
    <p:sldId id="278" r:id="rId7"/>
    <p:sldId id="279" r:id="rId8"/>
    <p:sldId id="280" r:id="rId9"/>
    <p:sldId id="285" r:id="rId10"/>
    <p:sldId id="281" r:id="rId11"/>
    <p:sldId id="282" r:id="rId12"/>
    <p:sldId id="283" r:id="rId13"/>
    <p:sldId id="284" r:id="rId14"/>
    <p:sldId id="275" r:id="rId15"/>
    <p:sldId id="263" r:id="rId16"/>
    <p:sldId id="264" r:id="rId17"/>
    <p:sldId id="265" r:id="rId18"/>
    <p:sldId id="266" r:id="rId19"/>
    <p:sldId id="267" r:id="rId20"/>
    <p:sldId id="268" r:id="rId21"/>
    <p:sldId id="272" r:id="rId22"/>
    <p:sldId id="269" r:id="rId23"/>
    <p:sldId id="270" r:id="rId24"/>
    <p:sldId id="259" r:id="rId25"/>
    <p:sldId id="258" r:id="rId26"/>
    <p:sldId id="262" r:id="rId27"/>
    <p:sldId id="260" r:id="rId28"/>
    <p:sldId id="261" r:id="rId29"/>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7" name="Дата 6"/>
          <p:cNvSpPr>
            <a:spLocks noGrp="1"/>
          </p:cNvSpPr>
          <p:nvPr>
            <p:ph type="dt" sz="half" idx="10"/>
          </p:nvPr>
        </p:nvSpPr>
        <p:spPr/>
        <p:txBody>
          <a:bodyPr/>
          <a:lstStyle/>
          <a:p>
            <a:fld id="{7EAF463A-BC7C-46EE-9F1E-7F377CCA4891}" type="datetimeFigureOut">
              <a:rPr lang="en-US" smtClean="0"/>
              <a:pPr/>
              <a:t>2/15/2021</a:t>
            </a:fld>
            <a:endParaRPr lang="en-US"/>
          </a:p>
        </p:txBody>
      </p:sp>
      <p:sp>
        <p:nvSpPr>
          <p:cNvPr id="20" name="Нижний колонтитул 19"/>
          <p:cNvSpPr>
            <a:spLocks noGrp="1"/>
          </p:cNvSpPr>
          <p:nvPr>
            <p:ph type="ftr" sz="quarter" idx="11"/>
          </p:nvPr>
        </p:nvSpPr>
        <p:spPr/>
        <p:txBody>
          <a:bodyPr/>
          <a:lstStyle/>
          <a:p>
            <a:endParaRPr lang="en-US"/>
          </a:p>
        </p:txBody>
      </p:sp>
      <p:sp>
        <p:nvSpPr>
          <p:cNvPr id="10" name="Номер слайда 9"/>
          <p:cNvSpPr>
            <a:spLocks noGrp="1"/>
          </p:cNvSpPr>
          <p:nvPr>
            <p:ph type="sldNum" sz="quarter" idx="12"/>
          </p:nvPr>
        </p:nvSpPr>
        <p:spPr/>
        <p:txBody>
          <a:bodyPr/>
          <a:lstStyle/>
          <a:p>
            <a:fld id="{A483448D-3A78-4528-A469-B745A65DA480}" type="slidenum">
              <a:rPr lang="en-US" smtClean="0"/>
              <a:pPr/>
              <a:t>‹#›</a:t>
            </a:fld>
            <a:endParaRPr lang="en-US"/>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2/15/2021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2/15/2021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2/15/2021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7EAF463A-BC7C-46EE-9F1E-7F377CCA4891}" type="datetimeFigureOut">
              <a:rPr lang="en-US" smtClean="0"/>
              <a:pPr/>
              <a:t>2/15/2021</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2/15/2021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7EAF463A-BC7C-46EE-9F1E-7F377CCA4891}" type="datetimeFigureOut">
              <a:rPr lang="en-US" smtClean="0"/>
              <a:pPr/>
              <a:t>2/15/2021</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7EAF463A-BC7C-46EE-9F1E-7F377CCA4891}" type="datetimeFigureOut">
              <a:rPr lang="en-US" smtClean="0"/>
              <a:pPr/>
              <a:t>2/15/2021</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7EAF463A-BC7C-46EE-9F1E-7F377CCA4891}" type="datetimeFigureOut">
              <a:rPr lang="en-US" smtClean="0"/>
              <a:pPr/>
              <a:t>2/15/2021</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2/15/2021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a:t>Образец заголовка</a:t>
            </a:r>
            <a:endParaRPr kumimoji="0" lang="en-US"/>
          </a:p>
        </p:txBody>
      </p:sp>
      <p:sp>
        <p:nvSpPr>
          <p:cNvPr id="5" name="Дата 4"/>
          <p:cNvSpPr>
            <a:spLocks noGrp="1"/>
          </p:cNvSpPr>
          <p:nvPr>
            <p:ph type="dt" sz="half" idx="10"/>
          </p:nvPr>
        </p:nvSpPr>
        <p:spPr/>
        <p:txBody>
          <a:bodyPr/>
          <a:lstStyle/>
          <a:p>
            <a:fld id="{7EAF463A-BC7C-46EE-9F1E-7F377CCA4891}" type="datetimeFigureOut">
              <a:rPr lang="en-US" smtClean="0"/>
              <a:pPr/>
              <a:t>2/15/2021</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p>
            <a:r>
              <a:rPr kumimoji="0" lang="ru-RU"/>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EAF463A-BC7C-46EE-9F1E-7F377CCA4891}" type="datetimeFigureOut">
              <a:rPr lang="en-US" smtClean="0"/>
              <a:pPr/>
              <a:t>2/15/2021</a:t>
            </a:fld>
            <a:endParaRPr lang="en-US"/>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483448D-3A78-4528-A469-B745A65DA480}" type="slidenum">
              <a:rPr lang="en-US" smtClean="0"/>
              <a:pPr/>
              <a:t>‹#›</a:t>
            </a:fld>
            <a:endParaRPr lang="en-US"/>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29.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a:t>орнамент</a:t>
            </a:r>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9200" y="228600"/>
            <a:ext cx="7714488" cy="6019800"/>
          </a:xfrm>
        </p:spPr>
        <p:txBody>
          <a:bodyPr>
            <a:normAutofit fontScale="62500" lnSpcReduction="20000"/>
          </a:bodyPr>
          <a:lstStyle/>
          <a:p>
            <a:br>
              <a:rPr lang="ru-RU" dirty="0"/>
            </a:br>
            <a:br>
              <a:rPr lang="ru-RU" dirty="0"/>
            </a:br>
            <a:r>
              <a:rPr lang="ru-RU" sz="3800" u="sng" dirty="0"/>
              <a:t>Пейзажный орнамент</a:t>
            </a:r>
            <a:r>
              <a:rPr lang="ru-RU" sz="3800" dirty="0"/>
              <a:t>. Главные объекты этого орнамента - природные мотивы: горы, деревья, скалы, водопады, иногда встречаются в сочетании с архитектурными мотивами и элементами животного орнамента. Особенно большое развитие получил в декоративно-прикладном искусстве Японии и Китая. </a:t>
            </a:r>
            <a:br>
              <a:rPr lang="ru-RU" sz="3800" dirty="0"/>
            </a:br>
            <a:br>
              <a:rPr lang="ru-RU" sz="3800" dirty="0"/>
            </a:br>
            <a:r>
              <a:rPr lang="ru-RU" sz="3800" u="sng" dirty="0"/>
              <a:t>Животный орнамент</a:t>
            </a:r>
            <a:r>
              <a:rPr lang="ru-RU" sz="3800" dirty="0"/>
              <a:t>. Основан на изображениях птиц и зверей, как близких к реалистическим, так и условных. В последнем случае орнамент несколько приближается к фантастическому. </a:t>
            </a:r>
            <a:br>
              <a:rPr lang="ru-RU" sz="3800" dirty="0"/>
            </a:br>
            <a:br>
              <a:rPr lang="ru-RU" sz="3800" u="sng" dirty="0"/>
            </a:br>
            <a:r>
              <a:rPr lang="ru-RU" sz="3800" u="sng" dirty="0"/>
              <a:t>Предметный, или вещный, орнамент.</a:t>
            </a:r>
            <a:r>
              <a:rPr lang="ru-RU" sz="3800" dirty="0"/>
              <a:t> Возник в античном Риме и широко использовался во все последующие эпохи. Содержание предметного орнамента составляют изображения военной геральдики, предметов быта, атрибутов музыкального и театрального искусства.</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639762"/>
          </a:xfrm>
        </p:spPr>
        <p:txBody>
          <a:bodyPr>
            <a:normAutofit fontScale="90000"/>
          </a:bodyPr>
          <a:lstStyle/>
          <a:p>
            <a:pPr algn="ctr"/>
            <a:r>
              <a:rPr lang="ru-RU" b="1" dirty="0"/>
              <a:t>Типы:</a:t>
            </a:r>
            <a:br>
              <a:rPr lang="ru-RU" dirty="0"/>
            </a:br>
            <a:endParaRPr lang="ru-RU" dirty="0"/>
          </a:p>
        </p:txBody>
      </p:sp>
      <p:sp>
        <p:nvSpPr>
          <p:cNvPr id="3" name="Содержимое 2"/>
          <p:cNvSpPr>
            <a:spLocks noGrp="1"/>
          </p:cNvSpPr>
          <p:nvPr>
            <p:ph idx="1"/>
          </p:nvPr>
        </p:nvSpPr>
        <p:spPr>
          <a:xfrm>
            <a:off x="1066800" y="609600"/>
            <a:ext cx="8077200" cy="5638800"/>
          </a:xfrm>
        </p:spPr>
        <p:txBody>
          <a:bodyPr>
            <a:normAutofit fontScale="25000" lnSpcReduction="20000"/>
          </a:bodyPr>
          <a:lstStyle/>
          <a:p>
            <a:r>
              <a:rPr lang="ru-RU" sz="6400" i="1" dirty="0"/>
              <a:t>Орнамент в полосе с линейным вертикальным или горизонтальным чередованием мотива (ленточный)</a:t>
            </a:r>
            <a:r>
              <a:rPr lang="ru-RU" sz="6400" dirty="0"/>
              <a:t>. Сюда относятся </a:t>
            </a:r>
            <a:r>
              <a:rPr lang="ru-RU" sz="6400" dirty="0">
                <a:solidFill>
                  <a:schemeClr val="accent5">
                    <a:lumMod val="75000"/>
                  </a:schemeClr>
                </a:solidFill>
              </a:rPr>
              <a:t>фризы, каймы, обрамления, бордюры </a:t>
            </a:r>
            <a:r>
              <a:rPr lang="ru-RU" sz="6400" dirty="0"/>
              <a:t>и т.п.</a:t>
            </a:r>
          </a:p>
          <a:p>
            <a:endParaRPr lang="ru-RU" sz="6400" dirty="0"/>
          </a:p>
          <a:p>
            <a:pPr>
              <a:buNone/>
            </a:pPr>
            <a:endParaRPr lang="ru-RU" sz="6400" dirty="0"/>
          </a:p>
          <a:p>
            <a:endParaRPr lang="ru-RU" sz="6400" dirty="0"/>
          </a:p>
          <a:p>
            <a:endParaRPr lang="ru-RU" sz="6400" dirty="0"/>
          </a:p>
          <a:p>
            <a:pPr>
              <a:buNone/>
            </a:pPr>
            <a:endParaRPr lang="ru-RU" sz="6400" dirty="0"/>
          </a:p>
          <a:p>
            <a:r>
              <a:rPr lang="ru-RU" sz="6400" i="1" dirty="0"/>
              <a:t>Замкнутый орнамент.</a:t>
            </a:r>
            <a:r>
              <a:rPr lang="ru-RU" sz="6400" dirty="0"/>
              <a:t> Он компонуется в прямоугольнике, квадрате или круге (</a:t>
            </a:r>
            <a:r>
              <a:rPr lang="ru-RU" sz="6400" dirty="0" err="1"/>
              <a:t>розеты</a:t>
            </a:r>
            <a:r>
              <a:rPr lang="ru-RU" sz="6400" dirty="0"/>
              <a:t>). Мотив в нем либо не имеет повтора, либо повторяется с поворотом на плоскости (так называемая поворотная симметрия).</a:t>
            </a:r>
          </a:p>
          <a:p>
            <a:r>
              <a:rPr lang="ru-RU" sz="6400" dirty="0"/>
              <a:t>К </a:t>
            </a:r>
            <a:r>
              <a:rPr lang="ru-RU" sz="6400" b="1" dirty="0"/>
              <a:t>геометрическим</a:t>
            </a:r>
            <a:r>
              <a:rPr lang="ru-RU" sz="6400" dirty="0"/>
              <a:t> относятся орнаменты, мотивы которых состоят из различных геометрических фигур, линий и их комбинаций. </a:t>
            </a:r>
            <a:br>
              <a:rPr lang="ru-RU" sz="6400" dirty="0"/>
            </a:br>
            <a:r>
              <a:rPr lang="ru-RU" sz="6400" dirty="0"/>
              <a:t>В природе геометрических форм не существует. Геометрическая правильность — достижение человеческого разума, способ абстрагирования. Любые геометрически правильные формы выглядят механическими, мертвыми. Первоосновой почти любой геометрической формы является реально существующая форма, до пределов обобщенная и упрощенная. Один из основных путей создания геометрического орнамента — это постепенное упрощение и схематизация (стилизация) мотивов, которые изначально имели изобразительный характер. </a:t>
            </a:r>
          </a:p>
          <a:p>
            <a:r>
              <a:rPr lang="ru-RU" sz="6400" dirty="0"/>
              <a:t>Элементы геометрического орнамента: линии — прямые, ломаные, кривые; геометрические фигуры — треугольники, квадраты, прямоугольники, круги, эллипсы, а также сложные формы, полученные из комбинаций простых фигур.</a:t>
            </a:r>
          </a:p>
          <a:p>
            <a:r>
              <a:rPr lang="ru-RU" sz="6400" dirty="0"/>
              <a:t> </a:t>
            </a:r>
          </a:p>
          <a:p>
            <a:endParaRPr lang="ru-RU" dirty="0"/>
          </a:p>
        </p:txBody>
      </p:sp>
      <p:pic>
        <p:nvPicPr>
          <p:cNvPr id="4" name="Рисунок 3" descr="http://gigabaza.ru/images/37/72052/m25229ade.jpg"/>
          <p:cNvPicPr/>
          <p:nvPr/>
        </p:nvPicPr>
        <p:blipFill>
          <a:blip r:embed="rId2" cstate="print"/>
          <a:srcRect/>
          <a:stretch>
            <a:fillRect/>
          </a:stretch>
        </p:blipFill>
        <p:spPr bwMode="auto">
          <a:xfrm>
            <a:off x="3124200" y="5638800"/>
            <a:ext cx="3711437" cy="1066800"/>
          </a:xfrm>
          <a:prstGeom prst="rect">
            <a:avLst/>
          </a:prstGeom>
          <a:noFill/>
          <a:ln w="9525">
            <a:noFill/>
            <a:miter lim="800000"/>
            <a:headEnd/>
            <a:tailEnd/>
          </a:ln>
        </p:spPr>
      </p:pic>
      <p:pic>
        <p:nvPicPr>
          <p:cNvPr id="5" name="Рисунок 4" descr="http://gigabaza.ru/images/37/72052/m52e47bdb.png"/>
          <p:cNvPicPr/>
          <p:nvPr/>
        </p:nvPicPr>
        <p:blipFill>
          <a:blip r:embed="rId3" cstate="print"/>
          <a:srcRect/>
          <a:stretch>
            <a:fillRect/>
          </a:stretch>
        </p:blipFill>
        <p:spPr bwMode="auto">
          <a:xfrm>
            <a:off x="3124200" y="1219200"/>
            <a:ext cx="3617912" cy="9906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43000" y="533400"/>
            <a:ext cx="7790688" cy="5715000"/>
          </a:xfrm>
        </p:spPr>
        <p:txBody>
          <a:bodyPr>
            <a:normAutofit/>
          </a:bodyPr>
          <a:lstStyle/>
          <a:p>
            <a:r>
              <a:rPr lang="ru-RU" sz="1700" b="1" dirty="0"/>
              <a:t>Изобразительным</a:t>
            </a:r>
            <a:r>
              <a:rPr lang="ru-RU" sz="1700" dirty="0"/>
              <a:t> называется орнамент, мотивы которого воспроизводят конкретные предметы и формы реального мира — растения (растительный орнамент), животных (зооморфные мотивы), человека (антропоморфные мотивы) и т.д. Реальные мотивы природы в орнаменте значительно перерабатываются, а не воспроизводятся, как в живописи или графике. В орнаменте природные формы требуют той или иной меры упрощения, стилизации, типизации и в конечном счете — геометризации. Вероятно, это объясняется многократным повторением мотива орнамента. </a:t>
            </a:r>
          </a:p>
          <a:p>
            <a:r>
              <a:rPr lang="ru-RU" sz="1700" dirty="0"/>
              <a:t>Природа и окружающий нас мир лежат в основе орнаментального искусства. В творческом процессе проектирования орнамента приходится отбрасывать несущественные детали и подробности предметов и оставлять только общие, наиболее характерные и отличительные черты. Например, цветок ромашки или подсолнуха может выглядеть в орнаменте упрощенно. </a:t>
            </a:r>
            <a:br>
              <a:rPr lang="ru-RU" sz="1700" dirty="0"/>
            </a:br>
            <a:r>
              <a:rPr lang="ru-RU" sz="1700" dirty="0"/>
              <a:t>Природная форма силой воображения перевоплощается с помощью условных форм, линий, пятен в нечто совершенно новое. Существующая форма упрощается до предельно обобщенной, знакомой геометрической формы. Это дает возможность многократно повторять форму орнамента. То, что было утрачено природной формой при упрощении и обобщении, возвращается к ней при использовании художественных орнаментальных средств: ритмичности поворотов, </a:t>
            </a:r>
            <a:r>
              <a:rPr lang="ru-RU" sz="1700" dirty="0" err="1"/>
              <a:t>разномасштабности</a:t>
            </a:r>
            <a:r>
              <a:rPr lang="ru-RU" sz="1700" dirty="0"/>
              <a:t>, плоскостности изображения, колористических решений форм в орнаменте. </a:t>
            </a:r>
          </a:p>
          <a:p>
            <a:endParaRPr lang="ru-RU" sz="1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ru-RU" dirty="0"/>
              <a:t>Как происходит перевоплощение природных форм в орнаментальные мотивы? Вначале выполняется зарисовка с натуры, </a:t>
            </a:r>
          </a:p>
          <a:p>
            <a:pPr>
              <a:spcBef>
                <a:spcPts val="0"/>
              </a:spcBef>
            </a:pPr>
            <a:r>
              <a:rPr lang="ru-RU" dirty="0"/>
              <a:t>максимально верно передающая сходство </a:t>
            </a:r>
          </a:p>
          <a:p>
            <a:pPr>
              <a:spcBef>
                <a:spcPts val="0"/>
              </a:spcBef>
            </a:pPr>
            <a:r>
              <a:rPr lang="ru-RU" dirty="0"/>
              <a:t>и подробности (этап "фотографирования"). </a:t>
            </a:r>
          </a:p>
          <a:p>
            <a:pPr>
              <a:spcBef>
                <a:spcPts val="0"/>
              </a:spcBef>
            </a:pPr>
            <a:r>
              <a:rPr lang="ru-RU" dirty="0"/>
              <a:t>Смысл перевоплощения — переход от зарисовки </a:t>
            </a:r>
          </a:p>
          <a:p>
            <a:pPr>
              <a:spcBef>
                <a:spcPts val="0"/>
              </a:spcBef>
            </a:pPr>
            <a:r>
              <a:rPr lang="ru-RU" dirty="0"/>
              <a:t>к условной форме. Это второй этап — трансформации, </a:t>
            </a:r>
          </a:p>
          <a:p>
            <a:pPr>
              <a:spcBef>
                <a:spcPts val="0"/>
              </a:spcBef>
            </a:pPr>
            <a:r>
              <a:rPr lang="ru-RU" dirty="0"/>
              <a:t>стилизации мотива. Таким образом, стилизация в</a:t>
            </a:r>
          </a:p>
          <a:p>
            <a:pPr>
              <a:spcBef>
                <a:spcPts val="0"/>
              </a:spcBef>
            </a:pPr>
            <a:r>
              <a:rPr lang="ru-RU" dirty="0"/>
              <a:t> орнаменте является искусством перевоплощения. </a:t>
            </a:r>
          </a:p>
          <a:p>
            <a:pPr>
              <a:spcBef>
                <a:spcPts val="0"/>
              </a:spcBef>
            </a:pPr>
            <a:r>
              <a:rPr lang="ru-RU" dirty="0"/>
              <a:t>Из одной зарисовки можно извлечь различные</a:t>
            </a:r>
          </a:p>
          <a:p>
            <a:pPr>
              <a:spcBef>
                <a:spcPts val="0"/>
              </a:spcBef>
            </a:pPr>
            <a:r>
              <a:rPr lang="ru-RU" dirty="0"/>
              <a:t> орнаментальные решения.</a:t>
            </a:r>
          </a:p>
          <a:p>
            <a:endParaRPr lang="ru-RU" dirty="0"/>
          </a:p>
        </p:txBody>
      </p:sp>
      <p:pic>
        <p:nvPicPr>
          <p:cNvPr id="4" name="Рисунок 3" descr="http://gigabaza.ru/images/37/72052/ce3be6d.jpg"/>
          <p:cNvPicPr/>
          <p:nvPr/>
        </p:nvPicPr>
        <p:blipFill>
          <a:blip r:embed="rId2" cstate="print"/>
          <a:srcRect/>
          <a:stretch>
            <a:fillRect/>
          </a:stretch>
        </p:blipFill>
        <p:spPr bwMode="auto">
          <a:xfrm>
            <a:off x="6400800" y="5334000"/>
            <a:ext cx="2514600" cy="127190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609600"/>
            <a:ext cx="7498080" cy="838200"/>
          </a:xfrm>
        </p:spPr>
        <p:txBody>
          <a:bodyPr>
            <a:normAutofit fontScale="90000"/>
          </a:bodyPr>
          <a:lstStyle/>
          <a:p>
            <a:pPr algn="ctr"/>
            <a:r>
              <a:rPr lang="ru-RU" b="1" i="1" dirty="0"/>
              <a:t>ПОНЯТИЕ О КОМПОЗИЦИИ ОРНАМЕНТА</a:t>
            </a:r>
            <a:br>
              <a:rPr lang="ru-RU" dirty="0"/>
            </a:br>
            <a:endParaRPr lang="ru-RU" dirty="0"/>
          </a:p>
        </p:txBody>
      </p:sp>
      <p:sp>
        <p:nvSpPr>
          <p:cNvPr id="3" name="Содержимое 2"/>
          <p:cNvSpPr>
            <a:spLocks noGrp="1"/>
          </p:cNvSpPr>
          <p:nvPr>
            <p:ph idx="1"/>
          </p:nvPr>
        </p:nvSpPr>
        <p:spPr>
          <a:xfrm>
            <a:off x="1219200" y="1600200"/>
            <a:ext cx="7714488" cy="5105400"/>
          </a:xfrm>
        </p:spPr>
        <p:txBody>
          <a:bodyPr>
            <a:normAutofit fontScale="62500" lnSpcReduction="20000"/>
          </a:bodyPr>
          <a:lstStyle/>
          <a:p>
            <a:r>
              <a:rPr lang="ru-RU" b="1" dirty="0"/>
              <a:t>Композиция</a:t>
            </a:r>
            <a:r>
              <a:rPr lang="ru-RU" dirty="0"/>
              <a:t> (от лат. </a:t>
            </a:r>
            <a:r>
              <a:rPr lang="ru-RU" dirty="0" err="1"/>
              <a:t>composito</a:t>
            </a:r>
            <a:r>
              <a:rPr lang="ru-RU" dirty="0"/>
              <a:t>) — составление, расположение, построение; структура художественного произведения, обусловленная его содержанием, характером и назначением.</a:t>
            </a:r>
            <a:br>
              <a:rPr lang="ru-RU" dirty="0"/>
            </a:br>
            <a:r>
              <a:rPr lang="ru-RU" dirty="0"/>
              <a:t>Создание композиции из лоскутов ткани — это выбор орнаментальной и колористической темы, рисунка, сюжета, определение габаритных и внутренних размеров произведения, а также взаиморасположение его частей. </a:t>
            </a:r>
            <a:br>
              <a:rPr lang="ru-RU" dirty="0"/>
            </a:br>
            <a:r>
              <a:rPr lang="ru-RU" b="1" dirty="0"/>
              <a:t>Орнаментальная композиция</a:t>
            </a:r>
            <a:r>
              <a:rPr lang="ru-RU" dirty="0"/>
              <a:t> — это составление, построение, структура узора. </a:t>
            </a:r>
            <a:br>
              <a:rPr lang="ru-RU" dirty="0"/>
            </a:br>
            <a:r>
              <a:rPr lang="ru-RU" dirty="0"/>
              <a:t>К элементам орнаментальной композиции и одновременно ее выразительным средствам относятся: </a:t>
            </a:r>
            <a:r>
              <a:rPr lang="ru-RU" b="1" dirty="0"/>
              <a:t>точка, пятно, линия, цвет, фактура</a:t>
            </a:r>
            <a:r>
              <a:rPr lang="ru-RU" dirty="0"/>
              <a:t>. Эти элементы (средства) композиции в произведении преобразуются в орнаментальные мотивы. </a:t>
            </a:r>
            <a:br>
              <a:rPr lang="ru-RU" dirty="0"/>
            </a:br>
            <a:r>
              <a:rPr lang="ru-RU" dirty="0"/>
              <a:t>Говоря о закономерностях орнаментальных композиций, прежде всего нужно сказать о пропорциях. Пропорции определяют другие закономерности построения орнаментальных композиций (имеются в виду ритм, пластика, симметрия и асимметрия, статика и динамика. </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a:t>РИТМ И ПЛАСТИКА</a:t>
            </a:r>
            <a:br>
              <a:rPr lang="ru-RU" dirty="0"/>
            </a:br>
            <a:endParaRPr lang="ru-RU" dirty="0"/>
          </a:p>
        </p:txBody>
      </p:sp>
      <p:sp>
        <p:nvSpPr>
          <p:cNvPr id="4" name="Содержимое 3"/>
          <p:cNvSpPr>
            <a:spLocks noGrp="1"/>
          </p:cNvSpPr>
          <p:nvPr>
            <p:ph sz="half" idx="1"/>
          </p:nvPr>
        </p:nvSpPr>
        <p:spPr>
          <a:xfrm>
            <a:off x="1143000" y="990600"/>
            <a:ext cx="7848600" cy="3200400"/>
          </a:xfrm>
        </p:spPr>
        <p:txBody>
          <a:bodyPr>
            <a:normAutofit fontScale="25000" lnSpcReduction="20000"/>
          </a:bodyPr>
          <a:lstStyle/>
          <a:p>
            <a:r>
              <a:rPr lang="ru-RU" sz="8000" b="1" dirty="0"/>
              <a:t>Ритмом</a:t>
            </a:r>
            <a:r>
              <a:rPr lang="ru-RU" sz="8000" dirty="0"/>
              <a:t> в орнаментальной композиции называют закономерность чередования и повторения мотивов, фигур и интервалов между ними. Ритм — главное организующее начало любой орнаментальной композиции. Важнейшей характеристикой орнамента является ритмическая повторяемость мотивов и элементов этих мотивов, их наклоны и повороты, поверхности пятен мотивов и интервалы между ними. </a:t>
            </a:r>
            <a:br>
              <a:rPr lang="ru-RU" sz="8000" dirty="0"/>
            </a:br>
            <a:r>
              <a:rPr lang="ru-RU" sz="8000" b="1" dirty="0"/>
              <a:t>Ритмическая организация</a:t>
            </a:r>
            <a:r>
              <a:rPr lang="ru-RU" sz="8000" dirty="0"/>
              <a:t> — это взаиморасположение мотивов на композиционной плоскости. Ритм организует своего рода движение в орнаменте: переходы от малого к большому, от простого к сложному, от светлого к темному или повторение одних и тех же форм через равные или разные интервалы. Ритм может быть: </a:t>
            </a:r>
          </a:p>
          <a:p>
            <a:endParaRPr lang="ru-RU" dirty="0"/>
          </a:p>
        </p:txBody>
      </p:sp>
      <p:sp>
        <p:nvSpPr>
          <p:cNvPr id="5" name="Содержимое 4"/>
          <p:cNvSpPr>
            <a:spLocks noGrp="1"/>
          </p:cNvSpPr>
          <p:nvPr>
            <p:ph sz="half" idx="2"/>
          </p:nvPr>
        </p:nvSpPr>
        <p:spPr>
          <a:xfrm>
            <a:off x="1219200" y="4114800"/>
            <a:ext cx="7714488" cy="2514600"/>
          </a:xfrm>
        </p:spPr>
        <p:txBody>
          <a:bodyPr>
            <a:normAutofit fontScale="25000" lnSpcReduction="20000"/>
          </a:bodyPr>
          <a:lstStyle/>
          <a:p>
            <a:br>
              <a:rPr lang="ru-RU" dirty="0"/>
            </a:br>
            <a:r>
              <a:rPr lang="ru-RU" sz="8000" dirty="0"/>
              <a:t>1) метрический (равномерный);                       2) неравномерный.</a:t>
            </a:r>
          </a:p>
          <a:p>
            <a:r>
              <a:rPr lang="ru-RU" sz="8000" dirty="0"/>
              <a:t> </a:t>
            </a:r>
          </a:p>
          <a:p>
            <a:endParaRPr lang="ru-RU" sz="8000" dirty="0"/>
          </a:p>
        </p:txBody>
      </p:sp>
      <p:pic>
        <p:nvPicPr>
          <p:cNvPr id="6" name="Рисунок 5" descr="http://gigabaza.ru/images/37/72052/m6942630c.jpg"/>
          <p:cNvPicPr/>
          <p:nvPr/>
        </p:nvPicPr>
        <p:blipFill>
          <a:blip r:embed="rId2" cstate="print"/>
          <a:srcRect/>
          <a:stretch>
            <a:fillRect/>
          </a:stretch>
        </p:blipFill>
        <p:spPr bwMode="auto">
          <a:xfrm>
            <a:off x="1295400" y="4724400"/>
            <a:ext cx="3750310" cy="1894840"/>
          </a:xfrm>
          <a:prstGeom prst="rect">
            <a:avLst/>
          </a:prstGeom>
          <a:noFill/>
          <a:ln w="9525">
            <a:noFill/>
            <a:miter lim="800000"/>
            <a:headEnd/>
            <a:tailEnd/>
          </a:ln>
        </p:spPr>
      </p:pic>
      <p:pic>
        <p:nvPicPr>
          <p:cNvPr id="7" name="Рисунок 6" descr="http://gigabaza.ru/images/37/72052/665de503.jpg"/>
          <p:cNvPicPr/>
          <p:nvPr/>
        </p:nvPicPr>
        <p:blipFill>
          <a:blip r:embed="rId3" cstate="print"/>
          <a:srcRect/>
          <a:stretch>
            <a:fillRect/>
          </a:stretch>
        </p:blipFill>
        <p:spPr bwMode="auto">
          <a:xfrm>
            <a:off x="5334000" y="4724400"/>
            <a:ext cx="3660775" cy="19050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6" name="Содержимое 5"/>
          <p:cNvSpPr>
            <a:spLocks noGrp="1"/>
          </p:cNvSpPr>
          <p:nvPr>
            <p:ph idx="1"/>
          </p:nvPr>
        </p:nvSpPr>
        <p:spPr/>
        <p:txBody>
          <a:bodyPr>
            <a:normAutofit fontScale="77500" lnSpcReduction="20000"/>
          </a:bodyPr>
          <a:lstStyle/>
          <a:p>
            <a:r>
              <a:rPr lang="ru-RU" dirty="0"/>
              <a:t>В зависимости от ритма узор становится </a:t>
            </a:r>
            <a:r>
              <a:rPr lang="ru-RU" u="sng" dirty="0"/>
              <a:t>статичным или динамичным</a:t>
            </a:r>
            <a:r>
              <a:rPr lang="ru-RU" dirty="0"/>
              <a:t>. </a:t>
            </a:r>
            <a:br>
              <a:rPr lang="ru-RU" dirty="0"/>
            </a:br>
            <a:r>
              <a:rPr lang="ru-RU" b="1" dirty="0"/>
              <a:t>Ритмический строй</a:t>
            </a:r>
            <a:r>
              <a:rPr lang="ru-RU" dirty="0"/>
              <a:t> определяет ритм мотивов по вертикальным и горизонтальным рядам, число мотивов, пластическую характеристику формы мотивов, особенности расположения мотивов в раппорте. </a:t>
            </a:r>
            <a:br>
              <a:rPr lang="ru-RU" dirty="0"/>
            </a:br>
            <a:r>
              <a:rPr lang="ru-RU" b="1" dirty="0"/>
              <a:t>Мотив</a:t>
            </a:r>
            <a:r>
              <a:rPr lang="ru-RU" dirty="0"/>
              <a:t> — часть орнамента, его главный образующий элемент. </a:t>
            </a:r>
            <a:br>
              <a:rPr lang="ru-RU" dirty="0"/>
            </a:br>
            <a:r>
              <a:rPr lang="ru-RU" dirty="0"/>
              <a:t>Орнаментальные композиции, в которых мотив повторяется через одинаковые интервалы, называются </a:t>
            </a:r>
            <a:r>
              <a:rPr lang="ru-RU" dirty="0" err="1"/>
              <a:t>раппортными</a:t>
            </a:r>
            <a:r>
              <a:rPr lang="ru-RU" dirty="0"/>
              <a:t>. </a:t>
            </a:r>
          </a:p>
          <a:p>
            <a:r>
              <a:rPr lang="ru-RU" b="1" dirty="0"/>
              <a:t>Раппорт</a:t>
            </a:r>
            <a:r>
              <a:rPr lang="ru-RU" dirty="0"/>
              <a:t> — минимальная и простая по форме площадь, занимаемая мотивом и промежутком до соседнего мотива.</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http://gigabaza.ru/images/37/72052/903f617.jpg"/>
          <p:cNvPicPr>
            <a:picLocks noGrp="1"/>
          </p:cNvPicPr>
          <p:nvPr>
            <p:ph idx="1"/>
          </p:nvPr>
        </p:nvPicPr>
        <p:blipFill>
          <a:blip r:embed="rId2" cstate="print"/>
          <a:srcRect/>
          <a:stretch>
            <a:fillRect/>
          </a:stretch>
        </p:blipFill>
        <p:spPr bwMode="auto">
          <a:xfrm>
            <a:off x="2743200" y="533400"/>
            <a:ext cx="4572000" cy="2071116"/>
          </a:xfrm>
          <a:prstGeom prst="rect">
            <a:avLst/>
          </a:prstGeom>
          <a:noFill/>
          <a:ln w="9525">
            <a:noFill/>
            <a:miter lim="800000"/>
            <a:headEnd/>
            <a:tailEnd/>
          </a:ln>
        </p:spPr>
      </p:pic>
      <p:sp>
        <p:nvSpPr>
          <p:cNvPr id="5" name="Прямоугольник 4"/>
          <p:cNvSpPr/>
          <p:nvPr/>
        </p:nvSpPr>
        <p:spPr>
          <a:xfrm>
            <a:off x="1752600" y="2971800"/>
            <a:ext cx="7086600" cy="1200329"/>
          </a:xfrm>
          <a:prstGeom prst="rect">
            <a:avLst/>
          </a:prstGeom>
        </p:spPr>
        <p:txBody>
          <a:bodyPr wrap="square">
            <a:spAutoFit/>
          </a:bodyPr>
          <a:lstStyle/>
          <a:p>
            <a:r>
              <a:rPr lang="ru-RU" dirty="0"/>
              <a:t> </a:t>
            </a:r>
            <a:br>
              <a:rPr lang="ru-RU" dirty="0"/>
            </a:br>
            <a:r>
              <a:rPr lang="ru-RU" dirty="0"/>
              <a:t>Закономерное повторение раппорта по вертикали и горизонтали образует </a:t>
            </a:r>
            <a:r>
              <a:rPr lang="ru-RU" dirty="0" err="1"/>
              <a:t>раппортную</a:t>
            </a:r>
            <a:r>
              <a:rPr lang="ru-RU" dirty="0"/>
              <a:t> сетку. Раппорты примыкают друг к другу, не перекрывая один другого и не оставляя промежутков.</a:t>
            </a:r>
          </a:p>
        </p:txBody>
      </p:sp>
      <p:pic>
        <p:nvPicPr>
          <p:cNvPr id="6" name="Рисунок 5" descr="http://gigabaza.ru/images/37/72052/31a0db60.jpg"/>
          <p:cNvPicPr/>
          <p:nvPr/>
        </p:nvPicPr>
        <p:blipFill>
          <a:blip r:embed="rId3" cstate="print"/>
          <a:srcRect/>
          <a:stretch>
            <a:fillRect/>
          </a:stretch>
        </p:blipFill>
        <p:spPr bwMode="auto">
          <a:xfrm>
            <a:off x="3962400" y="4419600"/>
            <a:ext cx="2425065" cy="173609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70000" lnSpcReduction="20000"/>
          </a:bodyPr>
          <a:lstStyle/>
          <a:p>
            <a:r>
              <a:rPr lang="ru-RU" dirty="0"/>
              <a:t>В зависимости от формы поверхности, которую они украшают, орнаменты бывают: </a:t>
            </a:r>
            <a:r>
              <a:rPr lang="ru-RU" dirty="0" err="1"/>
              <a:t>монораппортные</a:t>
            </a:r>
            <a:r>
              <a:rPr lang="ru-RU" dirty="0"/>
              <a:t> или замкнутые; </a:t>
            </a:r>
            <a:r>
              <a:rPr lang="ru-RU" dirty="0" err="1"/>
              <a:t>линейно-раппортные</a:t>
            </a:r>
            <a:r>
              <a:rPr lang="ru-RU" dirty="0"/>
              <a:t> или ленточные; </a:t>
            </a:r>
            <a:r>
              <a:rPr lang="ru-RU" dirty="0" err="1"/>
              <a:t>сетчато-раппортные</a:t>
            </a:r>
            <a:r>
              <a:rPr lang="ru-RU" dirty="0"/>
              <a:t> или сетчатые. </a:t>
            </a:r>
          </a:p>
          <a:p>
            <a:r>
              <a:rPr lang="ru-RU" b="1" dirty="0" err="1"/>
              <a:t>Монораппортные</a:t>
            </a:r>
            <a:r>
              <a:rPr lang="ru-RU" b="1" dirty="0"/>
              <a:t> орнаменты</a:t>
            </a:r>
            <a:r>
              <a:rPr lang="ru-RU" dirty="0"/>
              <a:t> представляют собой конечные фигуры (например, герб, эмблема и т.п.). </a:t>
            </a:r>
          </a:p>
          <a:p>
            <a:r>
              <a:rPr lang="ru-RU" dirty="0"/>
              <a:t>В </a:t>
            </a:r>
            <a:r>
              <a:rPr lang="ru-RU" dirty="0" err="1"/>
              <a:t>линейно-раппортных</a:t>
            </a:r>
            <a:r>
              <a:rPr lang="ru-RU" dirty="0"/>
              <a:t> орнаментах мотив (раппорт) повторяется вдоль одной прямой. Ленточный орнамент — это узор, элементы которого создают ритмический ряд, вписывающийся в ленту с двухсторонним движением. </a:t>
            </a:r>
          </a:p>
          <a:p>
            <a:r>
              <a:rPr lang="ru-RU" dirty="0"/>
              <a:t> </a:t>
            </a:r>
          </a:p>
          <a:p>
            <a:endParaRPr lang="ru-RU" dirty="0"/>
          </a:p>
        </p:txBody>
      </p:sp>
      <p:pic>
        <p:nvPicPr>
          <p:cNvPr id="4" name="Рисунок 3" descr="http://gigabaza.ru/images/37/72052/m8f66f43.jpg"/>
          <p:cNvPicPr/>
          <p:nvPr/>
        </p:nvPicPr>
        <p:blipFill>
          <a:blip r:embed="rId2" cstate="print"/>
          <a:srcRect/>
          <a:stretch>
            <a:fillRect/>
          </a:stretch>
        </p:blipFill>
        <p:spPr bwMode="auto">
          <a:xfrm>
            <a:off x="1828800" y="4800600"/>
            <a:ext cx="6374130" cy="164338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9200" y="152400"/>
            <a:ext cx="7714488" cy="6096000"/>
          </a:xfrm>
        </p:spPr>
        <p:txBody>
          <a:bodyPr>
            <a:normAutofit/>
          </a:bodyPr>
          <a:lstStyle/>
          <a:p>
            <a:r>
              <a:rPr lang="ru-RU" sz="2000" b="1" dirty="0" err="1"/>
              <a:t>Сетчато-раппортные</a:t>
            </a:r>
            <a:r>
              <a:rPr lang="ru-RU" sz="2000" dirty="0"/>
              <a:t> орнаменты имеют две оси переносов — горизонтальную и вертикальную. Сетчатый орнамент — это узор, элементы которого располагаются вдоль многих осей переноса и создают движение во всех направлениях. Простейший </a:t>
            </a:r>
            <a:r>
              <a:rPr lang="ru-RU" sz="2000" dirty="0" err="1"/>
              <a:t>сетчато-раппортный</a:t>
            </a:r>
            <a:r>
              <a:rPr lang="ru-RU" sz="2000" dirty="0"/>
              <a:t> орнамент представляет собой сетку из параллелограммов.</a:t>
            </a:r>
          </a:p>
          <a:p>
            <a:r>
              <a:rPr lang="ru-RU" sz="2000" dirty="0"/>
              <a:t> </a:t>
            </a:r>
          </a:p>
          <a:p>
            <a:pPr>
              <a:buNone/>
            </a:pPr>
            <a:endParaRPr lang="ru-RU" sz="2000" dirty="0"/>
          </a:p>
          <a:p>
            <a:br>
              <a:rPr lang="ru-RU" sz="2000" dirty="0"/>
            </a:br>
            <a:r>
              <a:rPr lang="ru-RU" sz="2000" dirty="0"/>
              <a:t>В сложных орнаментах всегда можно выявить сетку, узлы которой составляют определенную систему точек орнамента. Раппорты сложной формы строятся следующим образом. В одном из раппортов прямоугольной сетки пририсовывают снаружи ломаные или кривые линии к правой и верхней сторонам, а к левой и нижней — такие же линии, но внутри ячейки. Таким образом, получается сложная структура, площадь которой равна прямоугольнику.</a:t>
            </a:r>
          </a:p>
          <a:p>
            <a:endParaRPr lang="ru-RU" dirty="0"/>
          </a:p>
        </p:txBody>
      </p:sp>
      <p:pic>
        <p:nvPicPr>
          <p:cNvPr id="4" name="Рисунок 3" descr="http://gigabaza.ru/images/37/72052/m3697b7d4.jpg"/>
          <p:cNvPicPr/>
          <p:nvPr/>
        </p:nvPicPr>
        <p:blipFill>
          <a:blip r:embed="rId2" cstate="print"/>
          <a:srcRect/>
          <a:stretch>
            <a:fillRect/>
          </a:stretch>
        </p:blipFill>
        <p:spPr bwMode="auto">
          <a:xfrm>
            <a:off x="2514600" y="1981200"/>
            <a:ext cx="4201160" cy="1126490"/>
          </a:xfrm>
          <a:prstGeom prst="rect">
            <a:avLst/>
          </a:prstGeom>
          <a:noFill/>
          <a:ln w="9525">
            <a:noFill/>
            <a:miter lim="800000"/>
            <a:headEnd/>
            <a:tailEnd/>
          </a:ln>
        </p:spPr>
      </p:pic>
      <p:pic>
        <p:nvPicPr>
          <p:cNvPr id="5" name="Рисунок 4" descr="http://gigabaza.ru/images/37/72052/59a29e09.jpg"/>
          <p:cNvPicPr/>
          <p:nvPr/>
        </p:nvPicPr>
        <p:blipFill>
          <a:blip r:embed="rId3" cstate="print"/>
          <a:srcRect/>
          <a:stretch>
            <a:fillRect/>
          </a:stretch>
        </p:blipFill>
        <p:spPr bwMode="auto">
          <a:xfrm>
            <a:off x="5334000" y="5334000"/>
            <a:ext cx="3472180" cy="1524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14400" y="381000"/>
            <a:ext cx="8229600" cy="6477000"/>
          </a:xfrm>
        </p:spPr>
        <p:txBody>
          <a:bodyPr>
            <a:normAutofit fontScale="55000" lnSpcReduction="20000"/>
          </a:bodyPr>
          <a:lstStyle/>
          <a:p>
            <a:r>
              <a:rPr lang="ru-RU" dirty="0"/>
              <a:t>Современная мировая культура является обладательницей огромного наследия в сфере всех видов изобразительного искусства. Изучая величайшие памятники архитектуры, живописи, скульптуры и декоративно – прикладного искусства, нельзя оставить без внимания ещё одну область художественного творчества. Речь идет об орнаменте. Используя роль того или иного предмета, </a:t>
            </a:r>
            <a:r>
              <a:rPr lang="ru-RU" i="1" dirty="0"/>
              <a:t>орнамент (лат. </a:t>
            </a:r>
            <a:r>
              <a:rPr lang="ru-RU" i="1" dirty="0" err="1"/>
              <a:t>Ornamentum</a:t>
            </a:r>
            <a:r>
              <a:rPr lang="ru-RU" i="1" dirty="0"/>
              <a:t> – украшение) не может существовать отдельно вне определенного произведения искусства, он имеет прикладные функции. Произведением же искусствам является сам, украшенный орнамент предмет.</a:t>
            </a:r>
          </a:p>
          <a:p>
            <a:r>
              <a:rPr lang="ru-RU" dirty="0"/>
              <a:t>При внимательном изучении роли и функции орнамента становится очевидным, что значимость его в системе выразительных средств произведения искусства намного больше, чем украшательская функция, и не ограничивается одним только прикладным характером. В отличии от цвета, фактуры, пластики, которые не могут существовать вне определенного предмета, не потеряв при этом своей образности, орнамент может сохранять её даже во фрагментах или при перерисовки. Кроме того, ряду орнаментальных мотивов присуща устойчивость, позволяющая определенный мотив использовать на протяжении длительного периода времени и на различных предметах, в разных материалах, не лишая при этом его логики орнаментальной формы.</a:t>
            </a:r>
          </a:p>
          <a:p>
            <a:r>
              <a:rPr lang="ru-RU" dirty="0"/>
              <a:t>Орнамент – часть материальной культуры общества. Внимательное изучение и освоение богатейшего наследия этой составляющей мировой художественной культуры способствует воспитанию художественного вкуса, становлению представлений в сфере истории культуры, делает более значительным внутренний мир. Творческое освоение декоративно – орнаментального искусства предшествующих эпох обогащает практику современных художников и архитекторов.</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9200" y="152400"/>
            <a:ext cx="7714488" cy="6096000"/>
          </a:xfrm>
        </p:spPr>
        <p:txBody>
          <a:bodyPr>
            <a:normAutofit fontScale="70000" lnSpcReduction="20000"/>
          </a:bodyPr>
          <a:lstStyle/>
          <a:p>
            <a:r>
              <a:rPr lang="ru-RU" dirty="0"/>
              <a:t>Этими фигурами площадь орнамента заполняется без промежутков. </a:t>
            </a:r>
            <a:br>
              <a:rPr lang="ru-RU" dirty="0"/>
            </a:br>
            <a:r>
              <a:rPr lang="ru-RU" dirty="0"/>
              <a:t>В основе композиции сетчатого орнамента лежит пять систем (сеток): квадратная, прямоугольная, правильная треугольная, ромбическая и косая </a:t>
            </a:r>
            <a:r>
              <a:rPr lang="ru-RU" dirty="0" err="1"/>
              <a:t>параллелограммная</a:t>
            </a:r>
            <a:r>
              <a:rPr lang="ru-RU" dirty="0"/>
              <a:t>. </a:t>
            </a:r>
          </a:p>
          <a:p>
            <a:r>
              <a:rPr lang="ru-RU" dirty="0"/>
              <a:t> </a:t>
            </a:r>
          </a:p>
          <a:p>
            <a:endParaRPr lang="ru-RU" dirty="0"/>
          </a:p>
          <a:p>
            <a:endParaRPr lang="ru-RU" dirty="0"/>
          </a:p>
          <a:p>
            <a:endParaRPr lang="ru-RU" dirty="0"/>
          </a:p>
          <a:p>
            <a:endParaRPr lang="ru-RU" dirty="0"/>
          </a:p>
          <a:p>
            <a:r>
              <a:rPr lang="ru-RU" dirty="0"/>
              <a:t>Для того чтобы определить вид сетки, надо соединить повторяющиеся  элементы орнамента.</a:t>
            </a:r>
          </a:p>
          <a:p>
            <a:r>
              <a:rPr lang="ru-RU" dirty="0"/>
              <a:t>Ритмический ряд предполагает наличие как минимум трех-четырех орнаментальных элементов, так как слишком короткий ряд не может выполнить организующуюся роль в композиции.</a:t>
            </a:r>
          </a:p>
          <a:p>
            <a:r>
              <a:rPr lang="ru-RU" dirty="0"/>
              <a:t> </a:t>
            </a:r>
            <a:br>
              <a:rPr lang="ru-RU" dirty="0"/>
            </a:br>
            <a:endParaRPr lang="ru-RU" dirty="0"/>
          </a:p>
        </p:txBody>
      </p:sp>
      <p:pic>
        <p:nvPicPr>
          <p:cNvPr id="4" name="Рисунок 3" descr="http://gigabaza.ru/images/37/72052/m2ec945c.jpg"/>
          <p:cNvPicPr/>
          <p:nvPr/>
        </p:nvPicPr>
        <p:blipFill>
          <a:blip r:embed="rId2" cstate="print"/>
          <a:srcRect/>
          <a:stretch>
            <a:fillRect/>
          </a:stretch>
        </p:blipFill>
        <p:spPr bwMode="auto">
          <a:xfrm>
            <a:off x="2209800" y="1676400"/>
            <a:ext cx="6360795" cy="1576705"/>
          </a:xfrm>
          <a:prstGeom prst="rect">
            <a:avLst/>
          </a:prstGeom>
          <a:noFill/>
          <a:ln w="9525">
            <a:noFill/>
            <a:miter lim="800000"/>
            <a:headEnd/>
            <a:tailEnd/>
          </a:ln>
        </p:spPr>
      </p:pic>
      <p:pic>
        <p:nvPicPr>
          <p:cNvPr id="5" name="Рисунок 4" descr="http://gigabaza.ru/images/37/72052/m14a517ef.jpg"/>
          <p:cNvPicPr/>
          <p:nvPr/>
        </p:nvPicPr>
        <p:blipFill>
          <a:blip r:embed="rId3" cstate="print"/>
          <a:srcRect/>
          <a:stretch>
            <a:fillRect/>
          </a:stretch>
        </p:blipFill>
        <p:spPr bwMode="auto">
          <a:xfrm>
            <a:off x="6553200" y="4833620"/>
            <a:ext cx="2286000" cy="202438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http://gigabaza.ru/images/37/72052/m12b3a21c.jpg"/>
          <p:cNvPicPr>
            <a:picLocks noGrp="1"/>
          </p:cNvPicPr>
          <p:nvPr>
            <p:ph idx="1"/>
          </p:nvPr>
        </p:nvPicPr>
        <p:blipFill>
          <a:blip r:embed="rId2" cstate="print"/>
          <a:srcRect/>
          <a:stretch>
            <a:fillRect/>
          </a:stretch>
        </p:blipFill>
        <p:spPr bwMode="auto">
          <a:xfrm>
            <a:off x="3581400" y="1600200"/>
            <a:ext cx="3343275" cy="47625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609600"/>
            <a:ext cx="7498080" cy="6248400"/>
          </a:xfrm>
        </p:spPr>
        <p:txBody>
          <a:bodyPr>
            <a:normAutofit fontScale="62500" lnSpcReduction="20000"/>
          </a:bodyPr>
          <a:lstStyle/>
          <a:p>
            <a:r>
              <a:rPr lang="ru-RU" sz="3800" dirty="0"/>
              <a:t>Новизна композиции орнамента, как отмечал известный специалист в области теории орнамента на ткани В.М.Шугаев, проявляется не в новых мотивах, а главным образом в новых ритмических построениях, новых сочетаниях орнаментальных элементов. Таким образом, ритму в композиции орнамента придается особое значение. Ритм наряду с цветом является основой эмоциональной выразительности орнамента. </a:t>
            </a:r>
            <a:br>
              <a:rPr lang="ru-RU" sz="3800" dirty="0"/>
            </a:br>
            <a:r>
              <a:rPr lang="ru-RU" sz="3800" b="1" dirty="0"/>
              <a:t>Пластикой</a:t>
            </a:r>
            <a:r>
              <a:rPr lang="ru-RU" sz="3800" dirty="0"/>
              <a:t> в орнаментальном искусстве принято называть плавные, непрерывные переходы от одних элементов формы к другим. Если при ритмических движениях элементы находятся на некотором расстоянии друг от друга, то при пластическом движении они сливаются.</a:t>
            </a:r>
          </a:p>
          <a:p>
            <a:r>
              <a:rPr lang="ru-RU" sz="3800" dirty="0"/>
              <a:t>Орнаментальные формы в зависимости от эмоционального воздействия условно делятся на </a:t>
            </a:r>
            <a:r>
              <a:rPr lang="ru-RU" sz="3800" b="1" dirty="0"/>
              <a:t>тяжелые и легкие</a:t>
            </a:r>
            <a:r>
              <a:rPr lang="ru-RU" sz="3800" dirty="0"/>
              <a:t>. К тяжелым формам относятся квадрат, куб, круг, шар, к легким — линия, прямоугольник, эллипс.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533400"/>
            <a:ext cx="7498080" cy="533400"/>
          </a:xfrm>
        </p:spPr>
        <p:txBody>
          <a:bodyPr>
            <a:normAutofit fontScale="90000"/>
          </a:bodyPr>
          <a:lstStyle/>
          <a:p>
            <a:pPr algn="ctr"/>
            <a:r>
              <a:rPr lang="ru-RU" b="1" i="1" dirty="0"/>
              <a:t>СИММЕТРИЯ</a:t>
            </a:r>
            <a:br>
              <a:rPr lang="ru-RU" dirty="0"/>
            </a:br>
            <a:endParaRPr lang="ru-RU" dirty="0"/>
          </a:p>
        </p:txBody>
      </p:sp>
      <p:sp>
        <p:nvSpPr>
          <p:cNvPr id="3" name="Содержимое 2"/>
          <p:cNvSpPr>
            <a:spLocks noGrp="1"/>
          </p:cNvSpPr>
          <p:nvPr>
            <p:ph idx="1"/>
          </p:nvPr>
        </p:nvSpPr>
        <p:spPr>
          <a:xfrm>
            <a:off x="1219200" y="838200"/>
            <a:ext cx="7714488" cy="5410200"/>
          </a:xfrm>
        </p:spPr>
        <p:txBody>
          <a:bodyPr>
            <a:normAutofit fontScale="62500" lnSpcReduction="20000"/>
          </a:bodyPr>
          <a:lstStyle/>
          <a:p>
            <a:r>
              <a:rPr lang="ru-RU" b="1" dirty="0"/>
              <a:t>Симметрия</a:t>
            </a:r>
            <a:r>
              <a:rPr lang="ru-RU" dirty="0"/>
              <a:t> — это свойство фигуры (или орнаментального мотива) накладываться на себя таким образом, что все точки занимают первоначальное положение. Асимметрия — отсутствие или нарушение симметрии. </a:t>
            </a:r>
            <a:br>
              <a:rPr lang="ru-RU" dirty="0"/>
            </a:br>
            <a:r>
              <a:rPr lang="ru-RU" dirty="0"/>
              <a:t>В изобразительном искусстве симметрия является одним из средств построения художественной формы. Симметрия обычно присутствует в любой орнаментальной композиции, это одна из форм проявления ритмического начала в орнаменте. </a:t>
            </a:r>
            <a:br>
              <a:rPr lang="ru-RU" dirty="0"/>
            </a:br>
            <a:r>
              <a:rPr lang="ru-RU" dirty="0"/>
              <a:t>Основные элементы симметрии: плоскость симметрии, ось симметрии, ось переносов, плоскость скользящего отражения. </a:t>
            </a:r>
            <a:br>
              <a:rPr lang="ru-RU" dirty="0"/>
            </a:br>
            <a:r>
              <a:rPr lang="ru-RU" dirty="0"/>
              <a:t>Плоскость симметрии — воображаемая плоскость, которая делит фигуру на две зеркально равные части </a:t>
            </a:r>
          </a:p>
          <a:p>
            <a:br>
              <a:rPr lang="ru-RU" dirty="0"/>
            </a:br>
            <a:r>
              <a:rPr lang="ru-RU" dirty="0"/>
              <a:t>                             — фигуры с одной плоскостью симметрии, </a:t>
            </a:r>
          </a:p>
          <a:p>
            <a:endParaRPr lang="ru-RU" dirty="0"/>
          </a:p>
          <a:p>
            <a:br>
              <a:rPr lang="ru-RU" dirty="0"/>
            </a:br>
            <a:r>
              <a:rPr lang="ru-RU" dirty="0"/>
              <a:t>                              — фигура с двумя плоскостями симметрии, </a:t>
            </a:r>
          </a:p>
          <a:p>
            <a:endParaRPr lang="ru-RU" dirty="0"/>
          </a:p>
          <a:p>
            <a:br>
              <a:rPr lang="ru-RU" dirty="0"/>
            </a:br>
            <a:r>
              <a:rPr lang="ru-RU" dirty="0"/>
              <a:t>                                — с четырьмя плоскостями симметрии. </a:t>
            </a:r>
          </a:p>
          <a:p>
            <a:endParaRPr lang="ru-RU" dirty="0"/>
          </a:p>
        </p:txBody>
      </p:sp>
      <p:pic>
        <p:nvPicPr>
          <p:cNvPr id="4" name="Рисунок 3" descr="http://gigabaza.ru/images/37/72052/7c5aebe0.jpg"/>
          <p:cNvPicPr/>
          <p:nvPr/>
        </p:nvPicPr>
        <p:blipFill>
          <a:blip r:embed="rId2" cstate="print"/>
          <a:srcRect/>
          <a:stretch>
            <a:fillRect/>
          </a:stretch>
        </p:blipFill>
        <p:spPr bwMode="auto">
          <a:xfrm>
            <a:off x="1676400" y="3886200"/>
            <a:ext cx="1391285" cy="887730"/>
          </a:xfrm>
          <a:prstGeom prst="rect">
            <a:avLst/>
          </a:prstGeom>
          <a:noFill/>
          <a:ln w="9525">
            <a:noFill/>
            <a:miter lim="800000"/>
            <a:headEnd/>
            <a:tailEnd/>
          </a:ln>
        </p:spPr>
      </p:pic>
      <p:pic>
        <p:nvPicPr>
          <p:cNvPr id="5" name="Рисунок 4" descr="http://gigabaza.ru/images/37/72052/m214ecd17.jpg"/>
          <p:cNvPicPr/>
          <p:nvPr/>
        </p:nvPicPr>
        <p:blipFill>
          <a:blip r:embed="rId3" cstate="print"/>
          <a:srcRect/>
          <a:stretch>
            <a:fillRect/>
          </a:stretch>
        </p:blipFill>
        <p:spPr bwMode="auto">
          <a:xfrm>
            <a:off x="1676400" y="4724400"/>
            <a:ext cx="596265" cy="887730"/>
          </a:xfrm>
          <a:prstGeom prst="rect">
            <a:avLst/>
          </a:prstGeom>
          <a:noFill/>
          <a:ln w="9525">
            <a:noFill/>
            <a:miter lim="800000"/>
            <a:headEnd/>
            <a:tailEnd/>
          </a:ln>
        </p:spPr>
      </p:pic>
      <p:pic>
        <p:nvPicPr>
          <p:cNvPr id="6" name="Рисунок 5" descr="http://gigabaza.ru/images/37/72052/m3e5f0a51.jpg"/>
          <p:cNvPicPr/>
          <p:nvPr/>
        </p:nvPicPr>
        <p:blipFill>
          <a:blip r:embed="rId4" cstate="print"/>
          <a:srcRect/>
          <a:stretch>
            <a:fillRect/>
          </a:stretch>
        </p:blipFill>
        <p:spPr bwMode="auto">
          <a:xfrm>
            <a:off x="2286000" y="5638800"/>
            <a:ext cx="1073150" cy="88773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dirty="0"/>
          </a:p>
        </p:txBody>
      </p:sp>
      <p:pic>
        <p:nvPicPr>
          <p:cNvPr id="3074" name="Picture 2" descr="12"/>
          <p:cNvPicPr>
            <a:picLocks noChangeAspect="1" noChangeArrowheads="1"/>
          </p:cNvPicPr>
          <p:nvPr/>
        </p:nvPicPr>
        <p:blipFill>
          <a:blip r:embed="rId2" cstate="print"/>
          <a:srcRect/>
          <a:stretch>
            <a:fillRect/>
          </a:stretch>
        </p:blipFill>
        <p:spPr bwMode="auto">
          <a:xfrm>
            <a:off x="1424940" y="2362200"/>
            <a:ext cx="7559040" cy="24384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638"/>
            <a:ext cx="7498080" cy="1706562"/>
          </a:xfrm>
        </p:spPr>
        <p:txBody>
          <a:bodyPr>
            <a:normAutofit fontScale="90000"/>
          </a:bodyPr>
          <a:lstStyle/>
          <a:p>
            <a:pPr algn="ctr"/>
            <a:r>
              <a:rPr lang="ru-RU" sz="4400" i="1" dirty="0"/>
              <a:t>Виды замкнутого орнамента</a:t>
            </a:r>
            <a:br>
              <a:rPr lang="ru-RU" sz="4400" dirty="0"/>
            </a:br>
            <a:r>
              <a:rPr lang="ru-RU" sz="4400" i="1" dirty="0"/>
              <a:t>2. Круг</a:t>
            </a:r>
            <a:br>
              <a:rPr lang="ru-RU" dirty="0"/>
            </a:br>
            <a:endParaRPr lang="ru-RU" dirty="0"/>
          </a:p>
        </p:txBody>
      </p:sp>
      <p:sp>
        <p:nvSpPr>
          <p:cNvPr id="3" name="Содержимое 2"/>
          <p:cNvSpPr>
            <a:spLocks noGrp="1"/>
          </p:cNvSpPr>
          <p:nvPr>
            <p:ph idx="1"/>
          </p:nvPr>
        </p:nvSpPr>
        <p:spPr>
          <a:xfrm>
            <a:off x="3581400" y="1752600"/>
            <a:ext cx="2895600" cy="4495800"/>
          </a:xfrm>
        </p:spPr>
        <p:txBody>
          <a:bodyPr>
            <a:normAutofit/>
          </a:bodyPr>
          <a:lstStyle/>
          <a:p>
            <a:pPr>
              <a:buNone/>
            </a:pPr>
            <a:r>
              <a:rPr lang="ru-RU" sz="2400" dirty="0"/>
              <a:t>   1. По концентрическим окружностям</a:t>
            </a:r>
            <a:br>
              <a:rPr lang="ru-RU" sz="2400" dirty="0"/>
            </a:br>
            <a:r>
              <a:rPr lang="ru-RU" sz="2400" dirty="0"/>
              <a:t>2. По радиусам</a:t>
            </a:r>
            <a:br>
              <a:rPr lang="ru-RU" sz="2400" dirty="0"/>
            </a:br>
            <a:r>
              <a:rPr lang="ru-RU" sz="2400" dirty="0"/>
              <a:t>3. Зеркальная симметрия</a:t>
            </a:r>
          </a:p>
        </p:txBody>
      </p:sp>
      <p:pic>
        <p:nvPicPr>
          <p:cNvPr id="2050" name="Picture 2" descr="7"/>
          <p:cNvPicPr>
            <a:picLocks noChangeAspect="1" noChangeArrowheads="1"/>
          </p:cNvPicPr>
          <p:nvPr/>
        </p:nvPicPr>
        <p:blipFill>
          <a:blip r:embed="rId2" cstate="print"/>
          <a:srcRect/>
          <a:stretch>
            <a:fillRect/>
          </a:stretch>
        </p:blipFill>
        <p:spPr bwMode="auto">
          <a:xfrm>
            <a:off x="6629400" y="1524000"/>
            <a:ext cx="2197100" cy="2184400"/>
          </a:xfrm>
          <a:prstGeom prst="rect">
            <a:avLst/>
          </a:prstGeom>
          <a:noFill/>
          <a:ln w="9525">
            <a:noFill/>
            <a:miter lim="800000"/>
            <a:headEnd/>
            <a:tailEnd/>
          </a:ln>
        </p:spPr>
      </p:pic>
      <p:pic>
        <p:nvPicPr>
          <p:cNvPr id="2051" name="Picture 3" descr="9"/>
          <p:cNvPicPr>
            <a:picLocks noChangeAspect="1" noChangeArrowheads="1"/>
          </p:cNvPicPr>
          <p:nvPr/>
        </p:nvPicPr>
        <p:blipFill>
          <a:blip r:embed="rId3" cstate="print"/>
          <a:srcRect/>
          <a:stretch>
            <a:fillRect/>
          </a:stretch>
        </p:blipFill>
        <p:spPr bwMode="auto">
          <a:xfrm>
            <a:off x="6705600" y="4038600"/>
            <a:ext cx="2197100" cy="2235200"/>
          </a:xfrm>
          <a:prstGeom prst="rect">
            <a:avLst/>
          </a:prstGeom>
          <a:noFill/>
          <a:ln w="9525">
            <a:noFill/>
            <a:miter lim="800000"/>
            <a:headEnd/>
            <a:tailEnd/>
          </a:ln>
        </p:spPr>
      </p:pic>
      <p:pic>
        <p:nvPicPr>
          <p:cNvPr id="2052" name="Picture 4" descr="8"/>
          <p:cNvPicPr>
            <a:picLocks noChangeAspect="1" noChangeArrowheads="1"/>
          </p:cNvPicPr>
          <p:nvPr/>
        </p:nvPicPr>
        <p:blipFill>
          <a:blip r:embed="rId4" cstate="print"/>
          <a:srcRect/>
          <a:stretch>
            <a:fillRect/>
          </a:stretch>
        </p:blipFill>
        <p:spPr bwMode="auto">
          <a:xfrm>
            <a:off x="990600" y="1600200"/>
            <a:ext cx="2857500" cy="284797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descr="&amp;ucy;&amp;zcy;&amp;ocy;&amp;rcy; &amp;vcy; &amp;kcy;&amp;rcy;&amp;ucy;&amp;gcy;&amp;iecy; - &amp;Ocy;&amp;lcy;&amp;softcy;&amp;gcy;&amp;acy; &amp;Vcy;&amp;lcy;&amp;acy;&amp;dcy;&amp;icy;&amp;mcy;&amp;icy;&amp;rcy;&amp;ocy;&amp;vcy;&amp;ncy;&amp;acy; &amp;Acy;&amp;ncy;&amp;tcy;&amp;ocy;&amp;ncy;&amp;ocy;&amp;vcy;&amp;acy;"/>
          <p:cNvPicPr>
            <a:picLocks noGrp="1"/>
          </p:cNvPicPr>
          <p:nvPr>
            <p:ph idx="1"/>
          </p:nvPr>
        </p:nvPicPr>
        <p:blipFill>
          <a:blip r:embed="rId2" cstate="print"/>
          <a:srcRect/>
          <a:stretch>
            <a:fillRect/>
          </a:stretch>
        </p:blipFill>
        <p:spPr bwMode="auto">
          <a:xfrm>
            <a:off x="3379787" y="2133600"/>
            <a:ext cx="3609975" cy="34290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dirty="0"/>
          </a:p>
        </p:txBody>
      </p:sp>
      <p:pic>
        <p:nvPicPr>
          <p:cNvPr id="7" name="Содержимое 6" descr="&amp;Kcy;&amp;rcy;&amp;ucy;&amp;gcy;&amp;lcy;&amp;ycy;&amp;iecy; &amp;dcy;&amp;iecy;&amp;kcy;&amp;ocy;&amp;rcy;&amp;acy;&amp;tcy;&amp;icy;&amp;vcy;&amp;ncy;&amp;ycy;&amp;iecy; &amp;ucy;&amp;zcy;&amp;ocy;&amp;rcy;&amp;ycy; &amp;dcy;&amp;lcy;&amp;yacy; &amp;rcy;&amp;ocy;&amp;scy;&amp;pcy;&amp;icy;&amp;scy;&amp;icy; &amp;tcy;&amp;acy;&amp;rcy;&amp;iecy;&amp;lcy;&amp;ocy;&amp;kcy; 25 &amp;shcy;&amp;tcy;. &amp;Ocy;&amp;bcy;&amp;scy;&amp;ucy;&amp;zhcy;&amp;dcy;&amp;iecy;&amp;ncy;&amp;icy;&amp;iecy; &amp;ncy;&amp;acy; LiveInternet - &amp;Rcy;&amp;ocy;&amp;scy;&amp;scy;&amp;icy;&amp;jcy;&amp;scy;&amp;kcy;&amp;icy;&amp;jcy; &amp;Scy;&amp;iecy;&amp;rcy;&amp;vcy;&amp;icy;&amp;scy; &amp;Ocy;&amp;ncy;&amp;lcy;&amp;acy;&amp;jcy;&amp;ncy;-&amp;Dcy;&amp;ncy;&amp;iecy;&amp;vcy;&amp;ncy;&amp;icy;&amp;kcy;&amp;ocy;&amp;vcy;"/>
          <p:cNvPicPr>
            <a:picLocks noGrp="1"/>
          </p:cNvPicPr>
          <p:nvPr>
            <p:ph sz="half" idx="1"/>
          </p:nvPr>
        </p:nvPicPr>
        <p:blipFill>
          <a:blip r:embed="rId2" cstate="print"/>
          <a:srcRect/>
          <a:stretch>
            <a:fillRect/>
          </a:stretch>
        </p:blipFill>
        <p:spPr bwMode="auto">
          <a:xfrm>
            <a:off x="1143000" y="0"/>
            <a:ext cx="3276600" cy="3352800"/>
          </a:xfrm>
          <a:prstGeom prst="rect">
            <a:avLst/>
          </a:prstGeom>
          <a:noFill/>
          <a:ln w="9525">
            <a:noFill/>
            <a:miter lim="800000"/>
            <a:headEnd/>
            <a:tailEnd/>
          </a:ln>
        </p:spPr>
      </p:pic>
      <p:pic>
        <p:nvPicPr>
          <p:cNvPr id="8" name="Содержимое 7" descr="&amp;Ucy;&amp;zcy;&amp;ocy;&amp;rcy;&amp;ycy;. &amp;Mcy;&amp;acy;&amp;ncy;&amp;dcy;&amp;acy;&amp;lcy;&amp;ycy;. - 4 &amp;Acy;&amp;vcy;&amp;gcy;&amp;ucy;&amp;scy;&amp;tcy;&amp;acy; 2012 - &amp;Acy;&amp;Lcy;&amp;SOFTcy;&amp;Bcy;&amp;Ocy;&amp;Mcy; - &amp;Acy;&amp;lcy;&amp;softcy;&amp;bcy;&amp;ocy;&amp;mcy; &amp;scy; &amp;kcy;&amp;lcy;&amp;yacy;&amp;kcy;&amp;scy;&amp;acy;&amp;mcy;&amp;icy;"/>
          <p:cNvPicPr>
            <a:picLocks noGrp="1"/>
          </p:cNvPicPr>
          <p:nvPr>
            <p:ph sz="half" idx="2"/>
          </p:nvPr>
        </p:nvPicPr>
        <p:blipFill>
          <a:blip r:embed="rId3" cstate="print"/>
          <a:srcRect/>
          <a:stretch>
            <a:fillRect/>
          </a:stretch>
        </p:blipFill>
        <p:spPr bwMode="auto">
          <a:xfrm>
            <a:off x="5486400" y="0"/>
            <a:ext cx="3429000" cy="3352800"/>
          </a:xfrm>
          <a:prstGeom prst="rect">
            <a:avLst/>
          </a:prstGeom>
          <a:noFill/>
          <a:ln w="9525">
            <a:noFill/>
            <a:miter lim="800000"/>
            <a:headEnd/>
            <a:tailEnd/>
          </a:ln>
        </p:spPr>
      </p:pic>
      <p:pic>
        <p:nvPicPr>
          <p:cNvPr id="9" name="Рисунок 8" descr="&amp;dcy;&amp;iecy;&amp;kcy;&amp;ocy;&amp;rcy;&amp;acy;&amp;tcy;&amp;icy;&amp;vcy;&amp;ncy;&amp;ycy;&amp;iecy; &amp;kcy;&amp;rcy;&amp;ucy;&amp;gcy;&amp;lcy;&amp;ycy;&amp;jcy; &amp;kcy;&amp;rcy;&amp;ucy;&amp;zhcy;&amp;iecy;&amp;vcy;&amp;ncy;&amp;ocy;&amp;jcy; &amp;ucy;&amp;zcy;&amp;ocy;&amp;rcy;, &amp;kcy;&amp;rcy;&amp;ucy;&amp;gcy; &amp;fcy;&amp;ocy;&amp;ncy; &amp;scy; &amp;mcy;&amp;ncy;&amp;ocy;&amp;gcy;&amp;icy;&amp;mcy;&amp;icy; detai - &amp;Scy;&amp;tcy;&amp;ocy;&amp;kcy;&amp;ocy;&amp;vcy;&amp;ocy;&amp;iecy; &amp;vcy;&amp;iecy;&amp;kcy;&amp;tcy;&amp;ocy;&amp;rcy;&amp;ncy;&amp;ocy;&amp;iecy; &amp;icy;&amp;zcy;&amp;ocy;&amp;bcy;&amp;rcy;&amp;acy;&amp;zhcy;&amp;iecy;&amp;ncy;&amp;icy;&amp;iecy; markovka #10155241"/>
          <p:cNvPicPr/>
          <p:nvPr/>
        </p:nvPicPr>
        <p:blipFill>
          <a:blip r:embed="rId4" cstate="print"/>
          <a:srcRect/>
          <a:stretch>
            <a:fillRect/>
          </a:stretch>
        </p:blipFill>
        <p:spPr bwMode="auto">
          <a:xfrm>
            <a:off x="1219200" y="3505200"/>
            <a:ext cx="3200400" cy="3200400"/>
          </a:xfrm>
          <a:prstGeom prst="rect">
            <a:avLst/>
          </a:prstGeom>
          <a:noFill/>
          <a:ln w="9525">
            <a:noFill/>
            <a:miter lim="800000"/>
            <a:headEnd/>
            <a:tailEnd/>
          </a:ln>
        </p:spPr>
      </p:pic>
      <p:pic>
        <p:nvPicPr>
          <p:cNvPr id="10" name="Рисунок 9" descr="&amp;Kcy;&amp;rcy;&amp;ucy;&amp;gcy; &amp;ocy;&amp;rcy;&amp;ncy;&amp;acy;&amp;mcy;&amp;iecy;&amp;ncy;&amp;tcy;, &amp;dcy;&amp;iecy;&amp;kcy;&amp;ocy;&amp;rcy;&amp;acy;&amp;tcy;&amp;icy;&amp;vcy;&amp;ncy;&amp;ycy;&amp;iecy; &amp;kcy;&amp;rcy;&amp;ucy;&amp;zhcy;&amp;iecy;&amp;vcy;&amp;acy; &amp;vcy;&amp;ocy;&amp;kcy;&amp;rcy;&amp;ucy;&amp;gcy; - &amp;kcy;&amp;lcy;&amp;icy;&amp;pcy;&amp;acy;&amp;rcy;&amp;tcy; &amp;vcy; &amp;fcy;&amp;ocy;&amp;rcy;&amp;mcy;&amp;acy;&amp;tcy;&amp;iecy; EPS"/>
          <p:cNvPicPr/>
          <p:nvPr/>
        </p:nvPicPr>
        <p:blipFill>
          <a:blip r:embed="rId5" cstate="print"/>
          <a:srcRect/>
          <a:stretch>
            <a:fillRect/>
          </a:stretch>
        </p:blipFill>
        <p:spPr bwMode="auto">
          <a:xfrm>
            <a:off x="5638800" y="3429000"/>
            <a:ext cx="3124200" cy="32766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 name="Содержимое 4" descr="&amp;Kcy;&amp;ucy;&amp;pcy;&amp;icy;&amp;tcy;&amp;softcy; &amp;kcy;&amp;ncy;&amp;icy;&amp;gcy;&amp;ucy; &quot;&amp;Gcy;&amp;iecy;&amp;ocy;&amp;mcy;&amp;iecy;&amp;tcy;&amp;rcy;&amp;icy;&amp;chcy;&amp;iecy;&amp;scy;&amp;kcy;&amp;icy;&amp;iecy; &amp;ucy;&amp;zcy;&amp;ocy;&amp;rcy;&amp;ycy;&quot; &amp;vcy; &amp;kcy;&amp;ncy;&amp;icy;&amp;zhcy;&amp;ncy;&amp;ocy;&amp;mcy; &amp;icy;&amp;ncy;&amp;tcy;&amp;iecy;&amp;rcy;&amp;ncy;&amp;iecy;&amp;tcy;-&amp;mcy;&amp;acy;&amp;gcy;&amp;acy;&amp;zcy;&amp;icy;&amp;ncy;&amp;iecy; Read.ru"/>
          <p:cNvPicPr>
            <a:picLocks noGrp="1"/>
          </p:cNvPicPr>
          <p:nvPr>
            <p:ph sz="half" idx="1"/>
          </p:nvPr>
        </p:nvPicPr>
        <p:blipFill>
          <a:blip r:embed="rId2" cstate="print"/>
          <a:srcRect/>
          <a:stretch>
            <a:fillRect/>
          </a:stretch>
        </p:blipFill>
        <p:spPr bwMode="auto">
          <a:xfrm>
            <a:off x="1295400" y="1219200"/>
            <a:ext cx="3839942" cy="5197475"/>
          </a:xfrm>
          <a:prstGeom prst="rect">
            <a:avLst/>
          </a:prstGeom>
          <a:noFill/>
          <a:ln w="9525">
            <a:noFill/>
            <a:miter lim="800000"/>
            <a:headEnd/>
            <a:tailEnd/>
          </a:ln>
        </p:spPr>
      </p:pic>
      <p:pic>
        <p:nvPicPr>
          <p:cNvPr id="6" name="Содержимое 5" descr="&amp;Ucy;&amp;zcy;&amp;ocy;&amp;rcy; &amp;vcy; &amp;kcy;&amp;rcy;&amp;ucy;&amp;gcy;&amp;iecy;"/>
          <p:cNvPicPr>
            <a:picLocks noGrp="1"/>
          </p:cNvPicPr>
          <p:nvPr>
            <p:ph sz="half" idx="2"/>
          </p:nvPr>
        </p:nvPicPr>
        <p:blipFill>
          <a:blip r:embed="rId3" cstate="print"/>
          <a:srcRect/>
          <a:stretch>
            <a:fillRect/>
          </a:stretch>
        </p:blipFill>
        <p:spPr bwMode="auto">
          <a:xfrm>
            <a:off x="6096000" y="381000"/>
            <a:ext cx="2057400" cy="2142744"/>
          </a:xfrm>
          <a:prstGeom prst="rect">
            <a:avLst/>
          </a:prstGeom>
          <a:noFill/>
          <a:ln w="9525">
            <a:noFill/>
            <a:miter lim="800000"/>
            <a:headEnd/>
            <a:tailEnd/>
          </a:ln>
        </p:spPr>
      </p:pic>
      <p:pic>
        <p:nvPicPr>
          <p:cNvPr id="7" name="Рисунок 6" descr="&amp;Ucy;&amp;zcy;&amp;ocy;&amp;rcy; &amp;vcy; &amp;kcy;&amp;rcy;&amp;ucy;&amp;gcy;&amp;iecy;"/>
          <p:cNvPicPr/>
          <p:nvPr/>
        </p:nvPicPr>
        <p:blipFill>
          <a:blip r:embed="rId4" cstate="print"/>
          <a:srcRect/>
          <a:stretch>
            <a:fillRect/>
          </a:stretch>
        </p:blipFill>
        <p:spPr bwMode="auto">
          <a:xfrm>
            <a:off x="5486400" y="2895600"/>
            <a:ext cx="3351212" cy="345534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685800"/>
            <a:ext cx="7498080" cy="5562600"/>
          </a:xfrm>
        </p:spPr>
        <p:txBody>
          <a:bodyPr>
            <a:noAutofit/>
          </a:bodyPr>
          <a:lstStyle/>
          <a:p>
            <a:r>
              <a:rPr lang="ru-RU" sz="2400" i="1" dirty="0">
                <a:solidFill>
                  <a:srgbClr val="FF0000"/>
                </a:solidFill>
              </a:rPr>
              <a:t>Орнамент </a:t>
            </a:r>
            <a:r>
              <a:rPr lang="ru-RU" sz="2400" i="1" dirty="0"/>
              <a:t>– это узор, построенный на ритмическом чередовании и организованном расположении элементов.</a:t>
            </a:r>
            <a:endParaRPr lang="ru-RU" sz="2400" dirty="0"/>
          </a:p>
          <a:p>
            <a:r>
              <a:rPr lang="ru-RU" sz="2400" dirty="0"/>
              <a:t>Термин «орнамент» связан со словом «украшение». </a:t>
            </a:r>
            <a:r>
              <a:rPr lang="ru-RU" sz="2400" i="1" dirty="0"/>
              <a:t>В зависимости от характера мотивов различают следующие виды орнаментов: геометрический, растительный, зооморфный, антропоморфный и комбинированный.</a:t>
            </a:r>
            <a:endParaRPr lang="ru-RU" sz="2400" dirty="0"/>
          </a:p>
          <a:p>
            <a:r>
              <a:rPr lang="ru-RU" sz="2400" i="1" dirty="0">
                <a:solidFill>
                  <a:srgbClr val="FF0000"/>
                </a:solidFill>
              </a:rPr>
              <a:t>Ритм </a:t>
            </a:r>
            <a:r>
              <a:rPr lang="ru-RU" sz="2400" i="1" dirty="0"/>
              <a:t>в орнаменте - это чередование элементов узора в определенной последовательности.</a:t>
            </a:r>
            <a:endParaRPr lang="ru-RU" sz="2400" dirty="0"/>
          </a:p>
          <a:p>
            <a:r>
              <a:rPr lang="ru-RU" sz="2400" dirty="0"/>
              <a:t>Узор может быть плоским и объемным. Плоский узор создается посредством полного или частичного наложения одной формы на другую путем взаимопроникновения этих фигур.</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Виды и типы орнамента</a:t>
            </a:r>
            <a:br>
              <a:rPr lang="ru-RU" dirty="0"/>
            </a:br>
            <a:endParaRPr lang="ru-RU" dirty="0"/>
          </a:p>
        </p:txBody>
      </p:sp>
      <p:sp>
        <p:nvSpPr>
          <p:cNvPr id="3" name="Содержимое 2"/>
          <p:cNvSpPr>
            <a:spLocks noGrp="1"/>
          </p:cNvSpPr>
          <p:nvPr>
            <p:ph idx="1"/>
          </p:nvPr>
        </p:nvSpPr>
        <p:spPr/>
        <p:txBody>
          <a:bodyPr/>
          <a:lstStyle/>
          <a:p>
            <a:r>
              <a:rPr lang="ru-RU" b="1" dirty="0"/>
              <a:t>Существуют четыре вида орнаментов:</a:t>
            </a:r>
            <a:endParaRPr lang="ru-RU" dirty="0"/>
          </a:p>
          <a:p>
            <a:br>
              <a:rPr lang="ru-RU" dirty="0"/>
            </a:br>
            <a:r>
              <a:rPr lang="ru-RU" sz="2800" i="1" dirty="0"/>
              <a:t>Геометрический орнамент.</a:t>
            </a:r>
            <a:r>
              <a:rPr lang="ru-RU" sz="2800" dirty="0"/>
              <a:t> Геометрический орнамент состоит из точек, линий и геометрических фигур.</a:t>
            </a:r>
          </a:p>
        </p:txBody>
      </p:sp>
      <p:pic>
        <p:nvPicPr>
          <p:cNvPr id="4" name="Рисунок 3" descr="http://gigabaza.ru/images/37/72052/m7613bb9b.jpg"/>
          <p:cNvPicPr/>
          <p:nvPr/>
        </p:nvPicPr>
        <p:blipFill>
          <a:blip r:embed="rId2" cstate="print"/>
          <a:srcRect/>
          <a:stretch>
            <a:fillRect/>
          </a:stretch>
        </p:blipFill>
        <p:spPr bwMode="auto">
          <a:xfrm>
            <a:off x="2133600" y="4038600"/>
            <a:ext cx="6453505" cy="21336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457200"/>
            <a:ext cx="7498080" cy="5791200"/>
          </a:xfrm>
        </p:spPr>
        <p:txBody>
          <a:bodyPr/>
          <a:lstStyle/>
          <a:p>
            <a:r>
              <a:rPr lang="ru-RU" sz="2000" i="1" u="sng" dirty="0"/>
              <a:t>Растительный орнамент.</a:t>
            </a:r>
            <a:r>
              <a:rPr lang="ru-RU" sz="2000" dirty="0"/>
              <a:t> Растительный орнамент составляется из стилизованных листьев, цветов, плодов, веток и т.д.</a:t>
            </a:r>
          </a:p>
          <a:p>
            <a:endParaRPr lang="ru-RU" sz="2400" dirty="0"/>
          </a:p>
          <a:p>
            <a:endParaRPr lang="ru-RU" sz="2400" dirty="0"/>
          </a:p>
          <a:p>
            <a:endParaRPr lang="ru-RU" sz="2400" dirty="0"/>
          </a:p>
          <a:p>
            <a:endParaRPr lang="ru-RU" sz="2400" dirty="0"/>
          </a:p>
          <a:p>
            <a:endParaRPr lang="ru-RU" sz="2400" dirty="0"/>
          </a:p>
          <a:p>
            <a:r>
              <a:rPr lang="ru-RU" sz="2000" i="1" u="sng" dirty="0"/>
              <a:t>Зооморфный орнамент</a:t>
            </a:r>
            <a:r>
              <a:rPr lang="ru-RU" sz="2000" i="1" dirty="0"/>
              <a:t>.</a:t>
            </a:r>
            <a:r>
              <a:rPr lang="ru-RU" sz="2000" dirty="0"/>
              <a:t> Зооморфный орнамент включает стилизованные изображения реальных или фантастических животных.</a:t>
            </a:r>
          </a:p>
          <a:p>
            <a:endParaRPr lang="ru-RU" dirty="0"/>
          </a:p>
        </p:txBody>
      </p:sp>
      <p:pic>
        <p:nvPicPr>
          <p:cNvPr id="4" name="Рисунок 3" descr="http://gigabaza.ru/images/37/72052/m4c47eea3.jpg"/>
          <p:cNvPicPr/>
          <p:nvPr/>
        </p:nvPicPr>
        <p:blipFill>
          <a:blip r:embed="rId2" cstate="print"/>
          <a:srcRect/>
          <a:stretch>
            <a:fillRect/>
          </a:stretch>
        </p:blipFill>
        <p:spPr bwMode="auto">
          <a:xfrm>
            <a:off x="5943600" y="1219200"/>
            <a:ext cx="2448753" cy="2353680"/>
          </a:xfrm>
          <a:prstGeom prst="rect">
            <a:avLst/>
          </a:prstGeom>
          <a:noFill/>
          <a:ln w="9525">
            <a:noFill/>
            <a:miter lim="800000"/>
            <a:headEnd/>
            <a:tailEnd/>
          </a:ln>
        </p:spPr>
      </p:pic>
      <p:pic>
        <p:nvPicPr>
          <p:cNvPr id="5" name="Рисунок 4" descr="http://gigabaza.ru/images/37/72052/11ded6b.png"/>
          <p:cNvPicPr/>
          <p:nvPr/>
        </p:nvPicPr>
        <p:blipFill>
          <a:blip r:embed="rId3" cstate="print"/>
          <a:srcRect/>
          <a:stretch>
            <a:fillRect/>
          </a:stretch>
        </p:blipFill>
        <p:spPr bwMode="auto">
          <a:xfrm>
            <a:off x="3200400" y="4343400"/>
            <a:ext cx="5410200" cy="221615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1219200"/>
            <a:ext cx="7498080" cy="5029200"/>
          </a:xfrm>
        </p:spPr>
        <p:txBody>
          <a:bodyPr/>
          <a:lstStyle/>
          <a:p>
            <a:r>
              <a:rPr lang="ru-RU" sz="2000" i="1" u="sng" dirty="0"/>
              <a:t>Антропоморфный орнамент</a:t>
            </a:r>
            <a:r>
              <a:rPr lang="ru-RU" sz="2000" i="1" dirty="0"/>
              <a:t>.</a:t>
            </a:r>
            <a:r>
              <a:rPr lang="ru-RU" sz="2000" dirty="0"/>
              <a:t> Антропоморфный орнамент в качестве мотивов использует мужские и женские стилизованные фигуры или отдельные части тела человека.</a:t>
            </a:r>
          </a:p>
          <a:p>
            <a:endParaRPr lang="ru-RU" dirty="0"/>
          </a:p>
        </p:txBody>
      </p:sp>
      <p:pic>
        <p:nvPicPr>
          <p:cNvPr id="4" name="Рисунок 3" descr="http://gigabaza.ru/images/37/72052/m557038e2.png"/>
          <p:cNvPicPr/>
          <p:nvPr/>
        </p:nvPicPr>
        <p:blipFill>
          <a:blip r:embed="rId2" cstate="print"/>
          <a:srcRect/>
          <a:stretch>
            <a:fillRect/>
          </a:stretch>
        </p:blipFill>
        <p:spPr bwMode="auto">
          <a:xfrm>
            <a:off x="3124200" y="2590800"/>
            <a:ext cx="3883025" cy="35782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19200" y="304800"/>
            <a:ext cx="7714488" cy="6400800"/>
          </a:xfrm>
        </p:spPr>
        <p:txBody>
          <a:bodyPr>
            <a:normAutofit fontScale="25000" lnSpcReduction="20000"/>
          </a:bodyPr>
          <a:lstStyle/>
          <a:p>
            <a:r>
              <a:rPr lang="ru-RU" sz="7200" dirty="0"/>
              <a:t>Классифицируют орнамент, в основном по его </a:t>
            </a:r>
            <a:r>
              <a:rPr lang="ru-RU" sz="7200" i="1" dirty="0"/>
              <a:t>происхождению, назначению и содержанию</a:t>
            </a:r>
            <a:r>
              <a:rPr lang="ru-RU" sz="7200" dirty="0"/>
              <a:t>. Воспользовавшись такой классификацией, орнамент можно разделить на следующие виды. </a:t>
            </a:r>
          </a:p>
          <a:p>
            <a:r>
              <a:rPr lang="ru-RU" sz="7200" u="sng" dirty="0"/>
              <a:t>Технический орнамент</a:t>
            </a:r>
            <a:r>
              <a:rPr lang="ru-RU" sz="7200" dirty="0"/>
              <a:t>. Возникновение форм данного орнамента произошло, благодаря трудовой деятельностью человека. Например, поверхности предметов из глины, изготовленных на гончарном круге, рисунок простейших клеток ткани при выработке ее па первобытном ткацком станке, спиралевидные витки, получаемые при плетении веревок, и т. п. </a:t>
            </a:r>
            <a:br>
              <a:rPr lang="ru-RU" sz="7200" dirty="0"/>
            </a:br>
            <a:br>
              <a:rPr lang="ru-RU" sz="7200" u="sng" dirty="0"/>
            </a:br>
            <a:r>
              <a:rPr lang="ru-RU" sz="7200" u="sng" dirty="0"/>
              <a:t>Символический орнамент</a:t>
            </a:r>
            <a:r>
              <a:rPr lang="ru-RU" sz="7200" dirty="0"/>
              <a:t>. Формированию символического орнамента способствовала единство природы символических изображений произведений орнаментального искусства. Образы этого вида орнамента, в основном, представляют собой символы или систему символов. Символистический орнамент появился в Древнем Египте и других странах Древнего Востока. </a:t>
            </a:r>
            <a:br>
              <a:rPr lang="ru-RU" sz="7200" dirty="0"/>
            </a:br>
            <a:br>
              <a:rPr lang="ru-RU" sz="7200" dirty="0"/>
            </a:br>
            <a:r>
              <a:rPr lang="ru-RU" sz="7200" u="sng" dirty="0"/>
              <a:t>Геометрический орнамент</a:t>
            </a:r>
            <a:r>
              <a:rPr lang="ru-RU" sz="7200" dirty="0"/>
              <a:t>. Этот орнамент возник путем совмещения технического и символического орнаментов. Благодаря такому слиянию двух орнаментов получились более сложные варианты изображений, лишенные сюжетного значения. Отказ от сюжета позволил сделать акцент на чередовании отдельных природных мотивов. Постепенное развитие основных геометрических форм привело к тем формам, которыми пользуется современное искусство и которые отличаются особым разнообразием и изяществом в произведениях арабо-мавританского и готического декоративного искусства. </a:t>
            </a:r>
            <a:br>
              <a:rPr lang="ru-RU" sz="7200" dirty="0"/>
            </a:br>
            <a:br>
              <a:rPr lang="ru-RU" sz="7200" dirty="0"/>
            </a:br>
            <a:br>
              <a:rPr lang="ru-RU" dirty="0"/>
            </a:b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66800" y="152400"/>
            <a:ext cx="8077200" cy="6705600"/>
          </a:xfrm>
        </p:spPr>
        <p:txBody>
          <a:bodyPr>
            <a:noAutofit/>
          </a:bodyPr>
          <a:lstStyle/>
          <a:p>
            <a:r>
              <a:rPr lang="ru-RU" sz="2100" u="sng" dirty="0"/>
              <a:t>Растительный орнамент.</a:t>
            </a:r>
            <a:r>
              <a:rPr lang="ru-RU" sz="2100" dirty="0"/>
              <a:t> Является самым распространенным орнаментом, после геометрического. Для него характерны свои мотивы, которые могут различаться в разных странах, в разные времена. Растительный орнамент использует разнообразные части растений: листья, цветы, плоды, взятые вместе или по отдельности. Это художественная переработка различных форм растительного мира, где первоначальные формы, масштабы, цвет изменяются, усиливаются все типические особенности растения. Часто эти изменения настолько значительны, что первоначальная форма становится неузнаваемой. К наиболее распространенным растительным формам с относятся: акант, лотос, папирус, пальмы хмель, лавр, виноградная лоза, плющ, дуб. </a:t>
            </a:r>
            <a:br>
              <a:rPr lang="ru-RU" sz="2100" dirty="0"/>
            </a:br>
            <a:br>
              <a:rPr lang="ru-RU" sz="2100" dirty="0"/>
            </a:br>
            <a:r>
              <a:rPr lang="ru-RU" sz="2100" u="sng" dirty="0"/>
              <a:t>Эпиграфический (каллиграфический) орнамент</a:t>
            </a:r>
            <a:r>
              <a:rPr lang="ru-RU" sz="2100" dirty="0"/>
              <a:t>. Этот орнамент состоит из отдельных букв или элементов текста. Искусство каллиграфии наиболее полно развилось в Китае, Японии, Иране и ряде арабских стран, использовалось и в Древней Руси, играя важную роль в декорировании различных изделий декоративно-прикладного искусства. </a:t>
            </a:r>
            <a:br>
              <a:rPr lang="ru-RU" sz="2100" dirty="0"/>
            </a:br>
            <a:br>
              <a:rPr lang="ru-RU" sz="2000" dirty="0"/>
            </a:br>
            <a:br>
              <a:rPr lang="ru-RU" sz="2000" dirty="0"/>
            </a:br>
            <a:endParaRPr lang="ru-RU"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838200"/>
            <a:ext cx="7498080" cy="5791200"/>
          </a:xfrm>
        </p:spPr>
        <p:txBody>
          <a:bodyPr>
            <a:noAutofit/>
          </a:bodyPr>
          <a:lstStyle/>
          <a:p>
            <a:r>
              <a:rPr lang="ru-RU" sz="2400" u="sng" dirty="0"/>
              <a:t>Фантастический орнамент</a:t>
            </a:r>
            <a:r>
              <a:rPr lang="ru-RU" sz="2400" dirty="0"/>
              <a:t>. В основе этого вида орнамента лежат изображения воображаемого, не существующего. Особенное распространение фантастический орнамент с изображением сцен из жизни сказочных животных получил в странах Древнего Востока (Египте, Ассирии, Китае и Индии). В эпоху средневековья он приобрел особую популярность в связи с религиозными запретами (в странах Западной Европы, в Византии эпохи иконоборчества, в мусульманских странах Ближнего и Среднего Востока). </a:t>
            </a:r>
          </a:p>
          <a:p>
            <a:r>
              <a:rPr lang="ru-RU" sz="2400" u="sng" dirty="0"/>
              <a:t>Астральный орнамент</a:t>
            </a:r>
            <a:r>
              <a:rPr lang="ru-RU" sz="2400" dirty="0"/>
              <a:t> (от слова «астра» - звезда). Основными элементами являются изображение неба, солнца, облаков, звезд. Наиболее распространен в Японии и Китае. </a:t>
            </a:r>
            <a:br>
              <a:rPr lang="ru-RU" sz="2400" dirty="0"/>
            </a:br>
            <a:endParaRPr lang="ru-RU" sz="24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338</TotalTime>
  <Words>2322</Words>
  <Application>Microsoft Office PowerPoint</Application>
  <PresentationFormat>Экран (4:3)</PresentationFormat>
  <Paragraphs>84</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Corbel</vt:lpstr>
      <vt:lpstr>Gill Sans MT</vt:lpstr>
      <vt:lpstr>Verdana</vt:lpstr>
      <vt:lpstr>Wingdings 2</vt:lpstr>
      <vt:lpstr>Солнцестояние</vt:lpstr>
      <vt:lpstr>орнамент</vt:lpstr>
      <vt:lpstr>Презентация PowerPoint</vt:lpstr>
      <vt:lpstr>Презентация PowerPoint</vt:lpstr>
      <vt:lpstr>Виды и типы орнамента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Типы: </vt:lpstr>
      <vt:lpstr>Презентация PowerPoint</vt:lpstr>
      <vt:lpstr>Презентация PowerPoint</vt:lpstr>
      <vt:lpstr>ПОНЯТИЕ О КОМПОЗИЦИИ ОРНАМЕНТА </vt:lpstr>
      <vt:lpstr>РИТМ И ПЛАСТИКА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СИММЕТРИЯ </vt:lpstr>
      <vt:lpstr>Презентация PowerPoint</vt:lpstr>
      <vt:lpstr>Виды замкнутого орнамента 2. Круг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пк</dc:creator>
  <cp:lastModifiedBy>dns dns</cp:lastModifiedBy>
  <cp:revision>14</cp:revision>
  <dcterms:modified xsi:type="dcterms:W3CDTF">2021-02-15T01:07:08Z</dcterms:modified>
</cp:coreProperties>
</file>