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5" r:id="rId9"/>
    <p:sldId id="264" r:id="rId10"/>
    <p:sldId id="263" r:id="rId11"/>
    <p:sldId id="266" r:id="rId12"/>
    <p:sldId id="267" r:id="rId13"/>
    <p:sldId id="268" r:id="rId14"/>
    <p:sldId id="269" r:id="rId15"/>
    <p:sldId id="298" r:id="rId16"/>
    <p:sldId id="271" r:id="rId17"/>
    <p:sldId id="272" r:id="rId18"/>
    <p:sldId id="273" r:id="rId19"/>
    <p:sldId id="274" r:id="rId20"/>
    <p:sldId id="275" r:id="rId21"/>
    <p:sldId id="276" r:id="rId22"/>
    <p:sldId id="277" r:id="rId23"/>
    <p:sldId id="279" r:id="rId24"/>
    <p:sldId id="278" r:id="rId25"/>
    <p:sldId id="280" r:id="rId26"/>
    <p:sldId id="281" r:id="rId27"/>
    <p:sldId id="299" r:id="rId28"/>
    <p:sldId id="300" r:id="rId29"/>
    <p:sldId id="270" r:id="rId30"/>
    <p:sldId id="282" r:id="rId31"/>
    <p:sldId id="283" r:id="rId32"/>
    <p:sldId id="284" r:id="rId33"/>
    <p:sldId id="285" r:id="rId34"/>
    <p:sldId id="351" r:id="rId35"/>
    <p:sldId id="286" r:id="rId36"/>
    <p:sldId id="287" r:id="rId37"/>
    <p:sldId id="288" r:id="rId38"/>
    <p:sldId id="289" r:id="rId39"/>
    <p:sldId id="290" r:id="rId40"/>
    <p:sldId id="291" r:id="rId41"/>
    <p:sldId id="292" r:id="rId42"/>
    <p:sldId id="307" r:id="rId43"/>
    <p:sldId id="293" r:id="rId44"/>
    <p:sldId id="308" r:id="rId45"/>
    <p:sldId id="294" r:id="rId46"/>
    <p:sldId id="310" r:id="rId47"/>
    <p:sldId id="309" r:id="rId48"/>
    <p:sldId id="295" r:id="rId49"/>
    <p:sldId id="311" r:id="rId50"/>
    <p:sldId id="296" r:id="rId51"/>
    <p:sldId id="312" r:id="rId52"/>
    <p:sldId id="297" r:id="rId53"/>
    <p:sldId id="301" r:id="rId54"/>
    <p:sldId id="302" r:id="rId55"/>
    <p:sldId id="303" r:id="rId56"/>
    <p:sldId id="304" r:id="rId57"/>
    <p:sldId id="305" r:id="rId58"/>
    <p:sldId id="306" r:id="rId59"/>
    <p:sldId id="314" r:id="rId60"/>
    <p:sldId id="315" r:id="rId61"/>
    <p:sldId id="316" r:id="rId62"/>
    <p:sldId id="317" r:id="rId63"/>
    <p:sldId id="352"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7" r:id="rId93"/>
    <p:sldId id="350" r:id="rId94"/>
    <p:sldId id="346" r:id="rId95"/>
    <p:sldId id="348" r:id="rId96"/>
    <p:sldId id="349" r:id="rId9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5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97"/>
          <p:cNvGrpSpPr>
            <a:grpSpLocks/>
          </p:cNvGrpSpPr>
          <p:nvPr/>
        </p:nvGrpSpPr>
        <p:grpSpPr bwMode="auto">
          <a:xfrm>
            <a:off x="-25400" y="0"/>
            <a:ext cx="9163050" cy="7027863"/>
            <a:chOff x="-16" y="0"/>
            <a:chExt cx="5772" cy="4427"/>
          </a:xfrm>
        </p:grpSpPr>
        <p:grpSp>
          <p:nvGrpSpPr>
            <p:cNvPr id="5" name="Group 98"/>
            <p:cNvGrpSpPr>
              <a:grpSpLocks/>
            </p:cNvGrpSpPr>
            <p:nvPr/>
          </p:nvGrpSpPr>
          <p:grpSpPr bwMode="auto">
            <a:xfrm>
              <a:off x="-16" y="0"/>
              <a:ext cx="5771" cy="4427"/>
              <a:chOff x="-14" y="-3"/>
              <a:chExt cx="5771" cy="4427"/>
            </a:xfrm>
          </p:grpSpPr>
          <p:grpSp>
            <p:nvGrpSpPr>
              <p:cNvPr id="7" name="Group 99"/>
              <p:cNvGrpSpPr>
                <a:grpSpLocks/>
              </p:cNvGrpSpPr>
              <p:nvPr/>
            </p:nvGrpSpPr>
            <p:grpSpPr bwMode="auto">
              <a:xfrm>
                <a:off x="1834" y="-2"/>
                <a:ext cx="209" cy="4316"/>
                <a:chOff x="1834" y="-2"/>
                <a:chExt cx="209" cy="4316"/>
              </a:xfrm>
            </p:grpSpPr>
            <p:sp>
              <p:nvSpPr>
                <p:cNvPr id="92" name="Freeform 100"/>
                <p:cNvSpPr>
                  <a:spLocks/>
                </p:cNvSpPr>
                <p:nvPr/>
              </p:nvSpPr>
              <p:spPr bwMode="hidden">
                <a:xfrm>
                  <a:off x="1834" y="0"/>
                  <a:ext cx="209" cy="4314"/>
                </a:xfrm>
                <a:custGeom>
                  <a:avLst/>
                  <a:gdLst/>
                  <a:ahLst/>
                  <a:cxnLst>
                    <a:cxn ang="0">
                      <a:pos x="14" y="4314"/>
                    </a:cxn>
                    <a:cxn ang="0">
                      <a:pos x="19" y="3207"/>
                    </a:cxn>
                    <a:cxn ang="0">
                      <a:pos x="3" y="2467"/>
                    </a:cxn>
                    <a:cxn ang="0">
                      <a:pos x="3" y="2330"/>
                    </a:cxn>
                    <a:cxn ang="0">
                      <a:pos x="8" y="2288"/>
                    </a:cxn>
                    <a:cxn ang="0">
                      <a:pos x="10" y="2244"/>
                    </a:cxn>
                    <a:cxn ang="0">
                      <a:pos x="3" y="2193"/>
                    </a:cxn>
                    <a:cxn ang="0">
                      <a:pos x="3" y="2103"/>
                    </a:cxn>
                    <a:cxn ang="0">
                      <a:pos x="12" y="1849"/>
                    </a:cxn>
                    <a:cxn ang="0">
                      <a:pos x="10" y="1270"/>
                    </a:cxn>
                    <a:cxn ang="0">
                      <a:pos x="12" y="0"/>
                    </a:cxn>
                    <a:cxn ang="0">
                      <a:pos x="34" y="4"/>
                    </a:cxn>
                    <a:cxn ang="0">
                      <a:pos x="37" y="1026"/>
                    </a:cxn>
                    <a:cxn ang="0">
                      <a:pos x="36" y="1897"/>
                    </a:cxn>
                    <a:cxn ang="0">
                      <a:pos x="25" y="2105"/>
                    </a:cxn>
                    <a:cxn ang="0">
                      <a:pos x="39" y="2212"/>
                    </a:cxn>
                    <a:cxn ang="0">
                      <a:pos x="102" y="2228"/>
                    </a:cxn>
                    <a:cxn ang="0">
                      <a:pos x="163" y="2228"/>
                    </a:cxn>
                    <a:cxn ang="0">
                      <a:pos x="181" y="2184"/>
                    </a:cxn>
                    <a:cxn ang="0">
                      <a:pos x="180" y="2077"/>
                    </a:cxn>
                    <a:cxn ang="0">
                      <a:pos x="178" y="1969"/>
                    </a:cxn>
                    <a:cxn ang="0">
                      <a:pos x="173" y="1817"/>
                    </a:cxn>
                    <a:cxn ang="0">
                      <a:pos x="167" y="3"/>
                    </a:cxn>
                    <a:cxn ang="0">
                      <a:pos x="202" y="6"/>
                    </a:cxn>
                    <a:cxn ang="0">
                      <a:pos x="195" y="701"/>
                    </a:cxn>
                    <a:cxn ang="0">
                      <a:pos x="198" y="1841"/>
                    </a:cxn>
                    <a:cxn ang="0">
                      <a:pos x="209" y="2148"/>
                    </a:cxn>
                    <a:cxn ang="0">
                      <a:pos x="198" y="2264"/>
                    </a:cxn>
                    <a:cxn ang="0">
                      <a:pos x="206" y="2330"/>
                    </a:cxn>
                    <a:cxn ang="0">
                      <a:pos x="206" y="2512"/>
                    </a:cxn>
                    <a:cxn ang="0">
                      <a:pos x="193" y="3287"/>
                    </a:cxn>
                    <a:cxn ang="0">
                      <a:pos x="197" y="4314"/>
                    </a:cxn>
                    <a:cxn ang="0">
                      <a:pos x="176" y="4313"/>
                    </a:cxn>
                    <a:cxn ang="0">
                      <a:pos x="175" y="3786"/>
                    </a:cxn>
                    <a:cxn ang="0">
                      <a:pos x="171" y="3391"/>
                    </a:cxn>
                    <a:cxn ang="0">
                      <a:pos x="178" y="2720"/>
                    </a:cxn>
                    <a:cxn ang="0">
                      <a:pos x="185" y="2356"/>
                    </a:cxn>
                    <a:cxn ang="0">
                      <a:pos x="170" y="2288"/>
                    </a:cxn>
                    <a:cxn ang="0">
                      <a:pos x="103" y="2308"/>
                    </a:cxn>
                    <a:cxn ang="0">
                      <a:pos x="41" y="2296"/>
                    </a:cxn>
                    <a:cxn ang="0">
                      <a:pos x="23" y="2467"/>
                    </a:cxn>
                    <a:cxn ang="0">
                      <a:pos x="37" y="2955"/>
                    </a:cxn>
                    <a:cxn ang="0">
                      <a:pos x="39" y="3730"/>
                    </a:cxn>
                    <a:cxn ang="0">
                      <a:pos x="37" y="4313"/>
                    </a:cxn>
                    <a:cxn ang="0">
                      <a:pos x="14" y="4314"/>
                    </a:cxn>
                  </a:cxnLst>
                  <a:rect l="0" t="0" r="r" b="b"/>
                  <a:pathLst>
                    <a:path w="209" h="4314">
                      <a:moveTo>
                        <a:pt x="14" y="4314"/>
                      </a:moveTo>
                      <a:cubicBezTo>
                        <a:pt x="11" y="4130"/>
                        <a:pt x="21" y="3515"/>
                        <a:pt x="19" y="3207"/>
                      </a:cubicBezTo>
                      <a:cubicBezTo>
                        <a:pt x="17" y="2899"/>
                        <a:pt x="5" y="2613"/>
                        <a:pt x="3" y="2467"/>
                      </a:cubicBezTo>
                      <a:cubicBezTo>
                        <a:pt x="0" y="2321"/>
                        <a:pt x="2" y="2360"/>
                        <a:pt x="3" y="2330"/>
                      </a:cubicBezTo>
                      <a:cubicBezTo>
                        <a:pt x="3" y="2300"/>
                        <a:pt x="7" y="2302"/>
                        <a:pt x="8" y="2288"/>
                      </a:cubicBezTo>
                      <a:cubicBezTo>
                        <a:pt x="10" y="2274"/>
                        <a:pt x="11" y="2260"/>
                        <a:pt x="10" y="2244"/>
                      </a:cubicBezTo>
                      <a:cubicBezTo>
                        <a:pt x="9" y="2228"/>
                        <a:pt x="4" y="2217"/>
                        <a:pt x="3" y="2193"/>
                      </a:cubicBezTo>
                      <a:cubicBezTo>
                        <a:pt x="1" y="2169"/>
                        <a:pt x="1" y="2159"/>
                        <a:pt x="3" y="2103"/>
                      </a:cubicBezTo>
                      <a:cubicBezTo>
                        <a:pt x="4" y="2046"/>
                        <a:pt x="11" y="1988"/>
                        <a:pt x="12" y="1849"/>
                      </a:cubicBezTo>
                      <a:cubicBezTo>
                        <a:pt x="13" y="1710"/>
                        <a:pt x="10" y="1578"/>
                        <a:pt x="10" y="1270"/>
                      </a:cubicBezTo>
                      <a:cubicBezTo>
                        <a:pt x="10" y="961"/>
                        <a:pt x="8" y="211"/>
                        <a:pt x="12" y="0"/>
                      </a:cubicBezTo>
                      <a:lnTo>
                        <a:pt x="34" y="4"/>
                      </a:lnTo>
                      <a:cubicBezTo>
                        <a:pt x="38" y="175"/>
                        <a:pt x="37" y="711"/>
                        <a:pt x="37" y="1026"/>
                      </a:cubicBezTo>
                      <a:cubicBezTo>
                        <a:pt x="38" y="1342"/>
                        <a:pt x="38" y="1717"/>
                        <a:pt x="36" y="1897"/>
                      </a:cubicBezTo>
                      <a:cubicBezTo>
                        <a:pt x="39" y="1973"/>
                        <a:pt x="29" y="2051"/>
                        <a:pt x="25" y="2105"/>
                      </a:cubicBezTo>
                      <a:cubicBezTo>
                        <a:pt x="22" y="2164"/>
                        <a:pt x="20" y="2202"/>
                        <a:pt x="39" y="2212"/>
                      </a:cubicBezTo>
                      <a:cubicBezTo>
                        <a:pt x="57" y="2226"/>
                        <a:pt x="81" y="2231"/>
                        <a:pt x="102" y="2228"/>
                      </a:cubicBezTo>
                      <a:cubicBezTo>
                        <a:pt x="123" y="2231"/>
                        <a:pt x="150" y="2235"/>
                        <a:pt x="163" y="2228"/>
                      </a:cubicBezTo>
                      <a:cubicBezTo>
                        <a:pt x="176" y="2221"/>
                        <a:pt x="178" y="2209"/>
                        <a:pt x="181" y="2184"/>
                      </a:cubicBezTo>
                      <a:cubicBezTo>
                        <a:pt x="184" y="2159"/>
                        <a:pt x="180" y="2113"/>
                        <a:pt x="180" y="2077"/>
                      </a:cubicBezTo>
                      <a:cubicBezTo>
                        <a:pt x="179" y="2041"/>
                        <a:pt x="179" y="2012"/>
                        <a:pt x="178" y="1969"/>
                      </a:cubicBezTo>
                      <a:cubicBezTo>
                        <a:pt x="174" y="1922"/>
                        <a:pt x="175" y="2145"/>
                        <a:pt x="173" y="1817"/>
                      </a:cubicBezTo>
                      <a:cubicBezTo>
                        <a:pt x="171" y="1490"/>
                        <a:pt x="163" y="305"/>
                        <a:pt x="167" y="3"/>
                      </a:cubicBezTo>
                      <a:lnTo>
                        <a:pt x="202" y="6"/>
                      </a:lnTo>
                      <a:cubicBezTo>
                        <a:pt x="206" y="122"/>
                        <a:pt x="195" y="395"/>
                        <a:pt x="195" y="701"/>
                      </a:cubicBezTo>
                      <a:cubicBezTo>
                        <a:pt x="194" y="1006"/>
                        <a:pt x="196" y="1600"/>
                        <a:pt x="198" y="1841"/>
                      </a:cubicBezTo>
                      <a:cubicBezTo>
                        <a:pt x="197" y="1985"/>
                        <a:pt x="209" y="2095"/>
                        <a:pt x="209" y="2148"/>
                      </a:cubicBezTo>
                      <a:cubicBezTo>
                        <a:pt x="209" y="2201"/>
                        <a:pt x="203" y="2212"/>
                        <a:pt x="198" y="2264"/>
                      </a:cubicBezTo>
                      <a:cubicBezTo>
                        <a:pt x="208" y="2285"/>
                        <a:pt x="205" y="2289"/>
                        <a:pt x="206" y="2330"/>
                      </a:cubicBezTo>
                      <a:cubicBezTo>
                        <a:pt x="208" y="2371"/>
                        <a:pt x="209" y="2352"/>
                        <a:pt x="206" y="2512"/>
                      </a:cubicBezTo>
                      <a:cubicBezTo>
                        <a:pt x="204" y="2672"/>
                        <a:pt x="194" y="2987"/>
                        <a:pt x="193" y="3287"/>
                      </a:cubicBezTo>
                      <a:cubicBezTo>
                        <a:pt x="192" y="3587"/>
                        <a:pt x="200" y="4143"/>
                        <a:pt x="197" y="4314"/>
                      </a:cubicBezTo>
                      <a:lnTo>
                        <a:pt x="176" y="4313"/>
                      </a:lnTo>
                      <a:cubicBezTo>
                        <a:pt x="172" y="4225"/>
                        <a:pt x="176" y="3940"/>
                        <a:pt x="175" y="3786"/>
                      </a:cubicBezTo>
                      <a:cubicBezTo>
                        <a:pt x="174" y="3632"/>
                        <a:pt x="171" y="3568"/>
                        <a:pt x="171" y="3391"/>
                      </a:cubicBezTo>
                      <a:cubicBezTo>
                        <a:pt x="172" y="3213"/>
                        <a:pt x="176" y="2892"/>
                        <a:pt x="178" y="2720"/>
                      </a:cubicBezTo>
                      <a:cubicBezTo>
                        <a:pt x="180" y="2547"/>
                        <a:pt x="186" y="2428"/>
                        <a:pt x="185" y="2356"/>
                      </a:cubicBezTo>
                      <a:cubicBezTo>
                        <a:pt x="183" y="2332"/>
                        <a:pt x="187" y="2295"/>
                        <a:pt x="170" y="2288"/>
                      </a:cubicBezTo>
                      <a:cubicBezTo>
                        <a:pt x="158" y="2275"/>
                        <a:pt x="125" y="2307"/>
                        <a:pt x="103" y="2308"/>
                      </a:cubicBezTo>
                      <a:cubicBezTo>
                        <a:pt x="82" y="2309"/>
                        <a:pt x="54" y="2270"/>
                        <a:pt x="41" y="2296"/>
                      </a:cubicBezTo>
                      <a:cubicBezTo>
                        <a:pt x="27" y="2322"/>
                        <a:pt x="23" y="2357"/>
                        <a:pt x="23" y="2467"/>
                      </a:cubicBezTo>
                      <a:cubicBezTo>
                        <a:pt x="22" y="2577"/>
                        <a:pt x="35" y="2745"/>
                        <a:pt x="37" y="2955"/>
                      </a:cubicBezTo>
                      <a:cubicBezTo>
                        <a:pt x="40" y="3166"/>
                        <a:pt x="39" y="3503"/>
                        <a:pt x="39" y="3730"/>
                      </a:cubicBezTo>
                      <a:cubicBezTo>
                        <a:pt x="39" y="3957"/>
                        <a:pt x="41" y="4216"/>
                        <a:pt x="37" y="4313"/>
                      </a:cubicBezTo>
                      <a:lnTo>
                        <a:pt x="14" y="4314"/>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93" name="Freeform 101"/>
                <p:cNvSpPr>
                  <a:spLocks/>
                </p:cNvSpPr>
                <p:nvPr/>
              </p:nvSpPr>
              <p:spPr bwMode="hidden">
                <a:xfrm flipV="1">
                  <a:off x="1943" y="-2"/>
                  <a:ext cx="47" cy="2199"/>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8" name="Group 102"/>
              <p:cNvGrpSpPr>
                <a:grpSpLocks/>
              </p:cNvGrpSpPr>
              <p:nvPr/>
            </p:nvGrpSpPr>
            <p:grpSpPr bwMode="auto">
              <a:xfrm flipV="1">
                <a:off x="5312" y="0"/>
                <a:ext cx="321" cy="4318"/>
                <a:chOff x="2971" y="-3"/>
                <a:chExt cx="493" cy="4325"/>
              </a:xfrm>
            </p:grpSpPr>
            <p:sp>
              <p:nvSpPr>
                <p:cNvPr id="90" name="Freeform 103"/>
                <p:cNvSpPr>
                  <a:spLocks/>
                </p:cNvSpPr>
                <p:nvPr/>
              </p:nvSpPr>
              <p:spPr bwMode="hidden">
                <a:xfrm>
                  <a:off x="2971" y="-3"/>
                  <a:ext cx="493" cy="4323"/>
                </a:xfrm>
                <a:custGeom>
                  <a:avLst/>
                  <a:gdLst/>
                  <a:ahLst/>
                  <a:cxnLst>
                    <a:cxn ang="0">
                      <a:pos x="40" y="7"/>
                    </a:cxn>
                    <a:cxn ang="0">
                      <a:pos x="44" y="1111"/>
                    </a:cxn>
                    <a:cxn ang="0">
                      <a:pos x="6" y="1852"/>
                    </a:cxn>
                    <a:cxn ang="0">
                      <a:pos x="6" y="1989"/>
                    </a:cxn>
                    <a:cxn ang="0">
                      <a:pos x="20" y="2031"/>
                    </a:cxn>
                    <a:cxn ang="0">
                      <a:pos x="24" y="2075"/>
                    </a:cxn>
                    <a:cxn ang="0">
                      <a:pos x="6" y="2126"/>
                    </a:cxn>
                    <a:cxn ang="0">
                      <a:pos x="6" y="2217"/>
                    </a:cxn>
                    <a:cxn ang="0">
                      <a:pos x="28" y="2471"/>
                    </a:cxn>
                    <a:cxn ang="0">
                      <a:pos x="24" y="3051"/>
                    </a:cxn>
                    <a:cxn ang="0">
                      <a:pos x="28" y="4323"/>
                    </a:cxn>
                    <a:cxn ang="0">
                      <a:pos x="80" y="4319"/>
                    </a:cxn>
                    <a:cxn ang="0">
                      <a:pos x="88" y="3295"/>
                    </a:cxn>
                    <a:cxn ang="0">
                      <a:pos x="84" y="2423"/>
                    </a:cxn>
                    <a:cxn ang="0">
                      <a:pos x="60" y="2215"/>
                    </a:cxn>
                    <a:cxn ang="0">
                      <a:pos x="92" y="2107"/>
                    </a:cxn>
                    <a:cxn ang="0">
                      <a:pos x="240" y="2091"/>
                    </a:cxn>
                    <a:cxn ang="0">
                      <a:pos x="384" y="2091"/>
                    </a:cxn>
                    <a:cxn ang="0">
                      <a:pos x="428" y="2135"/>
                    </a:cxn>
                    <a:cxn ang="0">
                      <a:pos x="424" y="2243"/>
                    </a:cxn>
                    <a:cxn ang="0">
                      <a:pos x="420" y="2351"/>
                    </a:cxn>
                    <a:cxn ang="0">
                      <a:pos x="408" y="2503"/>
                    </a:cxn>
                    <a:cxn ang="0">
                      <a:pos x="395" y="4320"/>
                    </a:cxn>
                    <a:cxn ang="0">
                      <a:pos x="476" y="4317"/>
                    </a:cxn>
                    <a:cxn ang="0">
                      <a:pos x="459" y="3621"/>
                    </a:cxn>
                    <a:cxn ang="0">
                      <a:pos x="468" y="2479"/>
                    </a:cxn>
                    <a:cxn ang="0">
                      <a:pos x="493" y="2172"/>
                    </a:cxn>
                    <a:cxn ang="0">
                      <a:pos x="468" y="2055"/>
                    </a:cxn>
                    <a:cxn ang="0">
                      <a:pos x="487" y="1989"/>
                    </a:cxn>
                    <a:cxn ang="0">
                      <a:pos x="487" y="1807"/>
                    </a:cxn>
                    <a:cxn ang="0">
                      <a:pos x="456" y="1031"/>
                    </a:cxn>
                    <a:cxn ang="0">
                      <a:pos x="472" y="0"/>
                    </a:cxn>
                    <a:cxn ang="0">
                      <a:pos x="416" y="3"/>
                    </a:cxn>
                    <a:cxn ang="0">
                      <a:pos x="412" y="531"/>
                    </a:cxn>
                    <a:cxn ang="0">
                      <a:pos x="404" y="927"/>
                    </a:cxn>
                    <a:cxn ang="0">
                      <a:pos x="420" y="1599"/>
                    </a:cxn>
                    <a:cxn ang="0">
                      <a:pos x="436" y="1963"/>
                    </a:cxn>
                    <a:cxn ang="0">
                      <a:pos x="400" y="2031"/>
                    </a:cxn>
                    <a:cxn ang="0">
                      <a:pos x="244" y="2011"/>
                    </a:cxn>
                    <a:cxn ang="0">
                      <a:pos x="96" y="2023"/>
                    </a:cxn>
                    <a:cxn ang="0">
                      <a:pos x="54" y="1852"/>
                    </a:cxn>
                    <a:cxn ang="0">
                      <a:pos x="88" y="1363"/>
                    </a:cxn>
                    <a:cxn ang="0">
                      <a:pos x="92" y="587"/>
                    </a:cxn>
                    <a:cxn ang="0">
                      <a:pos x="88" y="3"/>
                    </a:cxn>
                    <a:cxn ang="0">
                      <a:pos x="40" y="7"/>
                    </a:cxn>
                  </a:cxnLst>
                  <a:rect l="0" t="0" r="r" b="b"/>
                  <a:pathLst>
                    <a:path w="493" h="4323">
                      <a:moveTo>
                        <a:pt x="40" y="7"/>
                      </a:moveTo>
                      <a:cubicBezTo>
                        <a:pt x="33" y="192"/>
                        <a:pt x="50" y="804"/>
                        <a:pt x="44" y="1111"/>
                      </a:cubicBezTo>
                      <a:cubicBezTo>
                        <a:pt x="38" y="1418"/>
                        <a:pt x="12" y="1706"/>
                        <a:pt x="6" y="1852"/>
                      </a:cubicBezTo>
                      <a:cubicBezTo>
                        <a:pt x="0" y="1998"/>
                        <a:pt x="4" y="1959"/>
                        <a:pt x="6" y="1989"/>
                      </a:cubicBezTo>
                      <a:cubicBezTo>
                        <a:pt x="8" y="2019"/>
                        <a:pt x="17" y="2017"/>
                        <a:pt x="20" y="2031"/>
                      </a:cubicBezTo>
                      <a:cubicBezTo>
                        <a:pt x="23" y="2045"/>
                        <a:pt x="26" y="2059"/>
                        <a:pt x="24" y="2075"/>
                      </a:cubicBezTo>
                      <a:cubicBezTo>
                        <a:pt x="22" y="2091"/>
                        <a:pt x="9" y="2102"/>
                        <a:pt x="6" y="2126"/>
                      </a:cubicBezTo>
                      <a:cubicBezTo>
                        <a:pt x="3" y="2150"/>
                        <a:pt x="2" y="2160"/>
                        <a:pt x="6" y="2217"/>
                      </a:cubicBezTo>
                      <a:cubicBezTo>
                        <a:pt x="10" y="2274"/>
                        <a:pt x="25" y="2332"/>
                        <a:pt x="28" y="2471"/>
                      </a:cubicBezTo>
                      <a:cubicBezTo>
                        <a:pt x="31" y="2610"/>
                        <a:pt x="24" y="2742"/>
                        <a:pt x="24" y="3051"/>
                      </a:cubicBezTo>
                      <a:cubicBezTo>
                        <a:pt x="24" y="3360"/>
                        <a:pt x="19" y="4112"/>
                        <a:pt x="28" y="4323"/>
                      </a:cubicBezTo>
                      <a:lnTo>
                        <a:pt x="80" y="4319"/>
                      </a:lnTo>
                      <a:cubicBezTo>
                        <a:pt x="90" y="4148"/>
                        <a:pt x="87" y="3611"/>
                        <a:pt x="88" y="3295"/>
                      </a:cubicBezTo>
                      <a:cubicBezTo>
                        <a:pt x="89" y="2979"/>
                        <a:pt x="89" y="2603"/>
                        <a:pt x="84" y="2423"/>
                      </a:cubicBezTo>
                      <a:cubicBezTo>
                        <a:pt x="92" y="2347"/>
                        <a:pt x="69" y="2269"/>
                        <a:pt x="60" y="2215"/>
                      </a:cubicBezTo>
                      <a:cubicBezTo>
                        <a:pt x="52" y="2155"/>
                        <a:pt x="48" y="2117"/>
                        <a:pt x="92" y="2107"/>
                      </a:cubicBezTo>
                      <a:cubicBezTo>
                        <a:pt x="134" y="2093"/>
                        <a:pt x="190" y="2088"/>
                        <a:pt x="240" y="2091"/>
                      </a:cubicBezTo>
                      <a:cubicBezTo>
                        <a:pt x="289" y="2088"/>
                        <a:pt x="353" y="2084"/>
                        <a:pt x="384" y="2091"/>
                      </a:cubicBezTo>
                      <a:cubicBezTo>
                        <a:pt x="415" y="2098"/>
                        <a:pt x="421" y="2110"/>
                        <a:pt x="428" y="2135"/>
                      </a:cubicBezTo>
                      <a:cubicBezTo>
                        <a:pt x="435" y="2160"/>
                        <a:pt x="425" y="2207"/>
                        <a:pt x="424" y="2243"/>
                      </a:cubicBezTo>
                      <a:cubicBezTo>
                        <a:pt x="423" y="2279"/>
                        <a:pt x="423" y="2308"/>
                        <a:pt x="420" y="2351"/>
                      </a:cubicBezTo>
                      <a:cubicBezTo>
                        <a:pt x="411" y="2398"/>
                        <a:pt x="412" y="2175"/>
                        <a:pt x="408" y="2503"/>
                      </a:cubicBezTo>
                      <a:cubicBezTo>
                        <a:pt x="404" y="2831"/>
                        <a:pt x="384" y="4018"/>
                        <a:pt x="395" y="4320"/>
                      </a:cubicBezTo>
                      <a:lnTo>
                        <a:pt x="476" y="4317"/>
                      </a:lnTo>
                      <a:cubicBezTo>
                        <a:pt x="486" y="4201"/>
                        <a:pt x="460" y="3927"/>
                        <a:pt x="459" y="3621"/>
                      </a:cubicBezTo>
                      <a:cubicBezTo>
                        <a:pt x="458" y="3315"/>
                        <a:pt x="462" y="2720"/>
                        <a:pt x="468" y="2479"/>
                      </a:cubicBezTo>
                      <a:cubicBezTo>
                        <a:pt x="464" y="2335"/>
                        <a:pt x="493" y="2225"/>
                        <a:pt x="493" y="2172"/>
                      </a:cubicBezTo>
                      <a:cubicBezTo>
                        <a:pt x="493" y="2118"/>
                        <a:pt x="480" y="2107"/>
                        <a:pt x="468" y="2055"/>
                      </a:cubicBezTo>
                      <a:cubicBezTo>
                        <a:pt x="490" y="2034"/>
                        <a:pt x="484" y="2030"/>
                        <a:pt x="487" y="1989"/>
                      </a:cubicBezTo>
                      <a:cubicBezTo>
                        <a:pt x="490" y="1948"/>
                        <a:pt x="492" y="1967"/>
                        <a:pt x="487" y="1807"/>
                      </a:cubicBezTo>
                      <a:cubicBezTo>
                        <a:pt x="482" y="1647"/>
                        <a:pt x="458" y="1332"/>
                        <a:pt x="456" y="1031"/>
                      </a:cubicBezTo>
                      <a:cubicBezTo>
                        <a:pt x="454" y="730"/>
                        <a:pt x="479" y="171"/>
                        <a:pt x="472" y="0"/>
                      </a:cubicBezTo>
                      <a:lnTo>
                        <a:pt x="416" y="3"/>
                      </a:lnTo>
                      <a:cubicBezTo>
                        <a:pt x="406" y="91"/>
                        <a:pt x="414" y="377"/>
                        <a:pt x="412" y="531"/>
                      </a:cubicBezTo>
                      <a:cubicBezTo>
                        <a:pt x="410" y="685"/>
                        <a:pt x="403" y="749"/>
                        <a:pt x="404" y="927"/>
                      </a:cubicBezTo>
                      <a:cubicBezTo>
                        <a:pt x="405" y="1105"/>
                        <a:pt x="415" y="1426"/>
                        <a:pt x="420" y="1599"/>
                      </a:cubicBezTo>
                      <a:cubicBezTo>
                        <a:pt x="425" y="1772"/>
                        <a:pt x="439" y="1891"/>
                        <a:pt x="436" y="1963"/>
                      </a:cubicBezTo>
                      <a:cubicBezTo>
                        <a:pt x="432" y="1987"/>
                        <a:pt x="441" y="2024"/>
                        <a:pt x="400" y="2031"/>
                      </a:cubicBezTo>
                      <a:cubicBezTo>
                        <a:pt x="373" y="2044"/>
                        <a:pt x="295" y="2012"/>
                        <a:pt x="244" y="2011"/>
                      </a:cubicBezTo>
                      <a:cubicBezTo>
                        <a:pt x="193" y="2010"/>
                        <a:pt x="128" y="2049"/>
                        <a:pt x="96" y="2023"/>
                      </a:cubicBezTo>
                      <a:cubicBezTo>
                        <a:pt x="64" y="1997"/>
                        <a:pt x="55" y="1962"/>
                        <a:pt x="54" y="1852"/>
                      </a:cubicBezTo>
                      <a:cubicBezTo>
                        <a:pt x="53" y="1742"/>
                        <a:pt x="82" y="1574"/>
                        <a:pt x="88" y="1363"/>
                      </a:cubicBezTo>
                      <a:cubicBezTo>
                        <a:pt x="94" y="1152"/>
                        <a:pt x="92" y="814"/>
                        <a:pt x="92" y="587"/>
                      </a:cubicBezTo>
                      <a:cubicBezTo>
                        <a:pt x="92" y="360"/>
                        <a:pt x="97" y="100"/>
                        <a:pt x="88" y="3"/>
                      </a:cubicBezTo>
                      <a:lnTo>
                        <a:pt x="40" y="7"/>
                      </a:lnTo>
                      <a:close/>
                    </a:path>
                  </a:pathLst>
                </a:custGeom>
                <a:solidFill>
                  <a:schemeClr val="accent2"/>
                </a:solidFill>
                <a:ln w="9525">
                  <a:noFill/>
                  <a:round/>
                  <a:headEnd/>
                  <a:tailEnd/>
                </a:ln>
                <a:effectLst/>
              </p:spPr>
              <p:txBody>
                <a:bodyPr wrap="none" anchor="ctr"/>
                <a:lstStyle/>
                <a:p>
                  <a:pPr>
                    <a:defRPr/>
                  </a:pPr>
                  <a:endParaRPr lang="en-US"/>
                </a:p>
              </p:txBody>
            </p:sp>
            <p:sp>
              <p:nvSpPr>
                <p:cNvPr id="91" name="Freeform 104"/>
                <p:cNvSpPr>
                  <a:spLocks/>
                </p:cNvSpPr>
                <p:nvPr/>
              </p:nvSpPr>
              <p:spPr bwMode="hidden">
                <a:xfrm>
                  <a:off x="3227" y="2119"/>
                  <a:ext cx="111"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9" name="Group 105"/>
              <p:cNvGrpSpPr>
                <a:grpSpLocks/>
              </p:cNvGrpSpPr>
              <p:nvPr/>
            </p:nvGrpSpPr>
            <p:grpSpPr bwMode="auto">
              <a:xfrm>
                <a:off x="1130" y="1"/>
                <a:ext cx="385" cy="4315"/>
                <a:chOff x="1130" y="1"/>
                <a:chExt cx="385" cy="4308"/>
              </a:xfrm>
            </p:grpSpPr>
            <p:sp>
              <p:nvSpPr>
                <p:cNvPr id="86" name="Freeform 106"/>
                <p:cNvSpPr>
                  <a:spLocks/>
                </p:cNvSpPr>
                <p:nvPr/>
              </p:nvSpPr>
              <p:spPr bwMode="hidden">
                <a:xfrm>
                  <a:off x="1146" y="1"/>
                  <a:ext cx="369" cy="2611"/>
                </a:xfrm>
                <a:custGeom>
                  <a:avLst/>
                  <a:gdLst/>
                  <a:ahLst/>
                  <a:cxnLst>
                    <a:cxn ang="0">
                      <a:pos x="22" y="0"/>
                    </a:cxn>
                    <a:cxn ang="0">
                      <a:pos x="14" y="1622"/>
                    </a:cxn>
                    <a:cxn ang="0">
                      <a:pos x="6" y="2547"/>
                    </a:cxn>
                    <a:cxn ang="0">
                      <a:pos x="38" y="2604"/>
                    </a:cxn>
                    <a:cxn ang="0">
                      <a:pos x="184" y="2588"/>
                    </a:cxn>
                    <a:cxn ang="0">
                      <a:pos x="339" y="2596"/>
                    </a:cxn>
                    <a:cxn ang="0">
                      <a:pos x="363" y="2531"/>
                    </a:cxn>
                    <a:cxn ang="0">
                      <a:pos x="339" y="1679"/>
                    </a:cxn>
                    <a:cxn ang="0">
                      <a:pos x="339" y="0"/>
                    </a:cxn>
                    <a:cxn ang="0">
                      <a:pos x="22" y="0"/>
                    </a:cxn>
                  </a:cxnLst>
                  <a:rect l="0" t="0" r="r" b="b"/>
                  <a:pathLst>
                    <a:path w="369" h="2611">
                      <a:moveTo>
                        <a:pt x="22" y="0"/>
                      </a:moveTo>
                      <a:lnTo>
                        <a:pt x="14" y="1622"/>
                      </a:lnTo>
                      <a:cubicBezTo>
                        <a:pt x="14" y="1622"/>
                        <a:pt x="10" y="2084"/>
                        <a:pt x="6" y="2547"/>
                      </a:cubicBezTo>
                      <a:cubicBezTo>
                        <a:pt x="0" y="2588"/>
                        <a:pt x="8" y="2597"/>
                        <a:pt x="38" y="2604"/>
                      </a:cubicBezTo>
                      <a:cubicBezTo>
                        <a:pt x="68" y="2611"/>
                        <a:pt x="134" y="2589"/>
                        <a:pt x="184" y="2588"/>
                      </a:cubicBezTo>
                      <a:cubicBezTo>
                        <a:pt x="234" y="2587"/>
                        <a:pt x="309" y="2605"/>
                        <a:pt x="339" y="2596"/>
                      </a:cubicBezTo>
                      <a:cubicBezTo>
                        <a:pt x="369" y="2587"/>
                        <a:pt x="366" y="2567"/>
                        <a:pt x="363" y="2531"/>
                      </a:cubicBezTo>
                      <a:cubicBezTo>
                        <a:pt x="363" y="2378"/>
                        <a:pt x="343" y="2101"/>
                        <a:pt x="339" y="1679"/>
                      </a:cubicBezTo>
                      <a:lnTo>
                        <a:pt x="339" y="0"/>
                      </a:lnTo>
                      <a:lnTo>
                        <a:pt x="22" y="0"/>
                      </a:lnTo>
                      <a:close/>
                    </a:path>
                  </a:pathLst>
                </a:custGeom>
                <a:solidFill>
                  <a:schemeClr val="accent2"/>
                </a:solidFill>
                <a:ln w="9525">
                  <a:noFill/>
                  <a:round/>
                  <a:headEnd/>
                  <a:tailEnd/>
                </a:ln>
                <a:effectLst/>
              </p:spPr>
              <p:txBody>
                <a:bodyPr wrap="none" anchor="ctr"/>
                <a:lstStyle/>
                <a:p>
                  <a:pPr>
                    <a:defRPr/>
                  </a:pPr>
                  <a:endParaRPr lang="en-US"/>
                </a:p>
              </p:txBody>
            </p:sp>
            <p:sp>
              <p:nvSpPr>
                <p:cNvPr id="87" name="Freeform 107"/>
                <p:cNvSpPr>
                  <a:spLocks/>
                </p:cNvSpPr>
                <p:nvPr/>
              </p:nvSpPr>
              <p:spPr bwMode="hidden">
                <a:xfrm>
                  <a:off x="1237" y="2174"/>
                  <a:ext cx="251" cy="389"/>
                </a:xfrm>
                <a:custGeom>
                  <a:avLst/>
                  <a:gdLst/>
                  <a:ahLst/>
                  <a:cxnLst>
                    <a:cxn ang="0">
                      <a:pos x="32" y="379"/>
                    </a:cxn>
                    <a:cxn ang="0">
                      <a:pos x="77" y="364"/>
                    </a:cxn>
                    <a:cxn ang="0">
                      <a:pos x="152" y="370"/>
                    </a:cxn>
                    <a:cxn ang="0">
                      <a:pos x="209" y="388"/>
                    </a:cxn>
                    <a:cxn ang="0">
                      <a:pos x="242" y="379"/>
                    </a:cxn>
                    <a:cxn ang="0">
                      <a:pos x="248" y="328"/>
                    </a:cxn>
                    <a:cxn ang="0">
                      <a:pos x="227" y="175"/>
                    </a:cxn>
                    <a:cxn ang="0">
                      <a:pos x="194" y="130"/>
                    </a:cxn>
                    <a:cxn ang="0">
                      <a:pos x="179" y="295"/>
                    </a:cxn>
                    <a:cxn ang="0">
                      <a:pos x="152" y="307"/>
                    </a:cxn>
                    <a:cxn ang="0">
                      <a:pos x="134" y="163"/>
                    </a:cxn>
                    <a:cxn ang="0">
                      <a:pos x="65" y="13"/>
                    </a:cxn>
                    <a:cxn ang="0">
                      <a:pos x="29" y="85"/>
                    </a:cxn>
                    <a:cxn ang="0">
                      <a:pos x="26" y="271"/>
                    </a:cxn>
                    <a:cxn ang="0">
                      <a:pos x="2" y="337"/>
                    </a:cxn>
                    <a:cxn ang="0">
                      <a:pos x="11" y="379"/>
                    </a:cxn>
                    <a:cxn ang="0">
                      <a:pos x="32" y="379"/>
                    </a:cxn>
                  </a:cxnLst>
                  <a:rect l="0" t="0" r="r" b="b"/>
                  <a:pathLst>
                    <a:path w="251" h="390">
                      <a:moveTo>
                        <a:pt x="32" y="379"/>
                      </a:moveTo>
                      <a:cubicBezTo>
                        <a:pt x="43" y="377"/>
                        <a:pt x="57" y="366"/>
                        <a:pt x="77" y="364"/>
                      </a:cubicBezTo>
                      <a:cubicBezTo>
                        <a:pt x="97" y="362"/>
                        <a:pt x="130" y="366"/>
                        <a:pt x="152" y="370"/>
                      </a:cubicBezTo>
                      <a:cubicBezTo>
                        <a:pt x="174" y="374"/>
                        <a:pt x="194" y="386"/>
                        <a:pt x="209" y="388"/>
                      </a:cubicBezTo>
                      <a:cubicBezTo>
                        <a:pt x="224" y="390"/>
                        <a:pt x="235" y="389"/>
                        <a:pt x="242" y="379"/>
                      </a:cubicBezTo>
                      <a:cubicBezTo>
                        <a:pt x="249" y="369"/>
                        <a:pt x="251" y="362"/>
                        <a:pt x="248" y="328"/>
                      </a:cubicBezTo>
                      <a:cubicBezTo>
                        <a:pt x="245" y="294"/>
                        <a:pt x="236" y="208"/>
                        <a:pt x="227" y="175"/>
                      </a:cubicBezTo>
                      <a:cubicBezTo>
                        <a:pt x="218" y="142"/>
                        <a:pt x="202" y="110"/>
                        <a:pt x="194" y="130"/>
                      </a:cubicBezTo>
                      <a:cubicBezTo>
                        <a:pt x="186" y="150"/>
                        <a:pt x="186" y="266"/>
                        <a:pt x="179" y="295"/>
                      </a:cubicBezTo>
                      <a:cubicBezTo>
                        <a:pt x="172" y="324"/>
                        <a:pt x="159" y="329"/>
                        <a:pt x="152" y="307"/>
                      </a:cubicBezTo>
                      <a:cubicBezTo>
                        <a:pt x="145" y="285"/>
                        <a:pt x="149" y="212"/>
                        <a:pt x="134" y="163"/>
                      </a:cubicBezTo>
                      <a:cubicBezTo>
                        <a:pt x="119" y="114"/>
                        <a:pt x="82" y="26"/>
                        <a:pt x="65" y="13"/>
                      </a:cubicBezTo>
                      <a:cubicBezTo>
                        <a:pt x="48" y="0"/>
                        <a:pt x="35" y="42"/>
                        <a:pt x="29" y="85"/>
                      </a:cubicBezTo>
                      <a:cubicBezTo>
                        <a:pt x="23" y="128"/>
                        <a:pt x="30" y="229"/>
                        <a:pt x="26" y="271"/>
                      </a:cubicBezTo>
                      <a:cubicBezTo>
                        <a:pt x="22" y="313"/>
                        <a:pt x="4" y="319"/>
                        <a:pt x="2" y="337"/>
                      </a:cubicBezTo>
                      <a:cubicBezTo>
                        <a:pt x="0" y="355"/>
                        <a:pt x="5" y="373"/>
                        <a:pt x="11" y="379"/>
                      </a:cubicBezTo>
                      <a:cubicBezTo>
                        <a:pt x="17" y="385"/>
                        <a:pt x="21" y="381"/>
                        <a:pt x="32" y="379"/>
                      </a:cubicBezTo>
                      <a:close/>
                    </a:path>
                  </a:pathLst>
                </a:custGeom>
                <a:gradFill rotWithShape="0">
                  <a:gsLst>
                    <a:gs pos="0">
                      <a:schemeClr val="accent2"/>
                    </a:gs>
                    <a:gs pos="100000">
                      <a:schemeClr val="bg1"/>
                    </a:gs>
                  </a:gsLst>
                  <a:lin ang="5400000" scaled="1"/>
                </a:gradFill>
                <a:ln w="9525">
                  <a:noFill/>
                  <a:round/>
                  <a:headEnd/>
                  <a:tailEnd/>
                </a:ln>
                <a:effectLst/>
              </p:spPr>
              <p:txBody>
                <a:bodyPr wrap="none" anchor="ctr"/>
                <a:lstStyle/>
                <a:p>
                  <a:pPr>
                    <a:defRPr/>
                  </a:pPr>
                  <a:endParaRPr lang="en-US"/>
                </a:p>
              </p:txBody>
            </p:sp>
            <p:sp>
              <p:nvSpPr>
                <p:cNvPr id="88" name="Freeform 108"/>
                <p:cNvSpPr>
                  <a:spLocks/>
                </p:cNvSpPr>
                <p:nvPr/>
              </p:nvSpPr>
              <p:spPr bwMode="hidden">
                <a:xfrm>
                  <a:off x="1130" y="2595"/>
                  <a:ext cx="378" cy="1714"/>
                </a:xfrm>
                <a:custGeom>
                  <a:avLst/>
                  <a:gdLst/>
                  <a:ahLst/>
                  <a:cxnLst>
                    <a:cxn ang="0">
                      <a:pos x="0" y="1714"/>
                    </a:cxn>
                    <a:cxn ang="0">
                      <a:pos x="15" y="420"/>
                    </a:cxn>
                    <a:cxn ang="0">
                      <a:pos x="19" y="63"/>
                    </a:cxn>
                    <a:cxn ang="0">
                      <a:pos x="79" y="39"/>
                    </a:cxn>
                    <a:cxn ang="0">
                      <a:pos x="202" y="18"/>
                    </a:cxn>
                    <a:cxn ang="0">
                      <a:pos x="351" y="23"/>
                    </a:cxn>
                    <a:cxn ang="0">
                      <a:pos x="366" y="120"/>
                    </a:cxn>
                    <a:cxn ang="0">
                      <a:pos x="359" y="741"/>
                    </a:cxn>
                    <a:cxn ang="0">
                      <a:pos x="351" y="1714"/>
                    </a:cxn>
                    <a:cxn ang="0">
                      <a:pos x="0" y="1714"/>
                    </a:cxn>
                  </a:cxnLst>
                  <a:rect l="0" t="0" r="r" b="b"/>
                  <a:pathLst>
                    <a:path w="378" h="1714">
                      <a:moveTo>
                        <a:pt x="0" y="1714"/>
                      </a:moveTo>
                      <a:cubicBezTo>
                        <a:pt x="15" y="1400"/>
                        <a:pt x="10" y="693"/>
                        <a:pt x="15" y="420"/>
                      </a:cubicBezTo>
                      <a:cubicBezTo>
                        <a:pt x="18" y="145"/>
                        <a:pt x="8" y="126"/>
                        <a:pt x="19" y="63"/>
                      </a:cubicBezTo>
                      <a:cubicBezTo>
                        <a:pt x="30" y="0"/>
                        <a:pt x="49" y="46"/>
                        <a:pt x="79" y="39"/>
                      </a:cubicBezTo>
                      <a:cubicBezTo>
                        <a:pt x="109" y="32"/>
                        <a:pt x="157" y="21"/>
                        <a:pt x="202" y="18"/>
                      </a:cubicBezTo>
                      <a:cubicBezTo>
                        <a:pt x="268" y="33"/>
                        <a:pt x="324" y="6"/>
                        <a:pt x="351" y="23"/>
                      </a:cubicBezTo>
                      <a:cubicBezTo>
                        <a:pt x="378" y="40"/>
                        <a:pt x="370" y="51"/>
                        <a:pt x="366" y="120"/>
                      </a:cubicBezTo>
                      <a:cubicBezTo>
                        <a:pt x="367" y="240"/>
                        <a:pt x="362" y="475"/>
                        <a:pt x="359" y="741"/>
                      </a:cubicBezTo>
                      <a:cubicBezTo>
                        <a:pt x="356" y="1007"/>
                        <a:pt x="351" y="1430"/>
                        <a:pt x="351" y="1714"/>
                      </a:cubicBezTo>
                      <a:cubicBezTo>
                        <a:pt x="351" y="1714"/>
                        <a:pt x="0" y="1714"/>
                        <a:pt x="0" y="1714"/>
                      </a:cubicBezTo>
                      <a:close/>
                    </a:path>
                  </a:pathLst>
                </a:custGeom>
                <a:solidFill>
                  <a:schemeClr val="accent2"/>
                </a:solidFill>
                <a:ln w="9525">
                  <a:noFill/>
                  <a:round/>
                  <a:headEnd/>
                  <a:tailEnd/>
                </a:ln>
                <a:effectLst/>
              </p:spPr>
              <p:txBody>
                <a:bodyPr wrap="none" anchor="ctr"/>
                <a:lstStyle/>
                <a:p>
                  <a:pPr>
                    <a:defRPr/>
                  </a:pPr>
                  <a:endParaRPr lang="en-US"/>
                </a:p>
              </p:txBody>
            </p:sp>
            <p:sp>
              <p:nvSpPr>
                <p:cNvPr id="89" name="Freeform 109"/>
                <p:cNvSpPr>
                  <a:spLocks/>
                </p:cNvSpPr>
                <p:nvPr/>
              </p:nvSpPr>
              <p:spPr bwMode="hidden">
                <a:xfrm>
                  <a:off x="1255" y="2644"/>
                  <a:ext cx="146" cy="155"/>
                </a:xfrm>
                <a:custGeom>
                  <a:avLst/>
                  <a:gdLst/>
                  <a:ahLst/>
                  <a:cxnLst>
                    <a:cxn ang="0">
                      <a:pos x="14" y="11"/>
                    </a:cxn>
                    <a:cxn ang="0">
                      <a:pos x="92" y="2"/>
                    </a:cxn>
                    <a:cxn ang="0">
                      <a:pos x="140" y="14"/>
                    </a:cxn>
                    <a:cxn ang="0">
                      <a:pos x="128" y="89"/>
                    </a:cxn>
                    <a:cxn ang="0">
                      <a:pos x="116" y="146"/>
                    </a:cxn>
                    <a:cxn ang="0">
                      <a:pos x="74" y="134"/>
                    </a:cxn>
                    <a:cxn ang="0">
                      <a:pos x="32" y="128"/>
                    </a:cxn>
                    <a:cxn ang="0">
                      <a:pos x="5" y="56"/>
                    </a:cxn>
                    <a:cxn ang="0">
                      <a:pos x="14" y="11"/>
                    </a:cxn>
                  </a:cxnLst>
                  <a:rect l="0" t="0" r="r" b="b"/>
                  <a:pathLst>
                    <a:path w="146" h="154">
                      <a:moveTo>
                        <a:pt x="14" y="11"/>
                      </a:moveTo>
                      <a:cubicBezTo>
                        <a:pt x="28" y="2"/>
                        <a:pt x="71" y="2"/>
                        <a:pt x="92" y="2"/>
                      </a:cubicBezTo>
                      <a:cubicBezTo>
                        <a:pt x="113" y="2"/>
                        <a:pt x="134" y="0"/>
                        <a:pt x="140" y="14"/>
                      </a:cubicBezTo>
                      <a:cubicBezTo>
                        <a:pt x="146" y="28"/>
                        <a:pt x="132" y="67"/>
                        <a:pt x="128" y="89"/>
                      </a:cubicBezTo>
                      <a:cubicBezTo>
                        <a:pt x="124" y="111"/>
                        <a:pt x="125" y="138"/>
                        <a:pt x="116" y="146"/>
                      </a:cubicBezTo>
                      <a:cubicBezTo>
                        <a:pt x="107" y="154"/>
                        <a:pt x="88" y="137"/>
                        <a:pt x="74" y="134"/>
                      </a:cubicBezTo>
                      <a:cubicBezTo>
                        <a:pt x="60" y="131"/>
                        <a:pt x="44" y="141"/>
                        <a:pt x="32" y="128"/>
                      </a:cubicBezTo>
                      <a:cubicBezTo>
                        <a:pt x="20" y="115"/>
                        <a:pt x="8" y="75"/>
                        <a:pt x="5" y="56"/>
                      </a:cubicBezTo>
                      <a:cubicBezTo>
                        <a:pt x="2" y="37"/>
                        <a:pt x="0" y="20"/>
                        <a:pt x="14" y="11"/>
                      </a:cubicBezTo>
                      <a:close/>
                    </a:path>
                  </a:pathLst>
                </a:custGeom>
                <a:gradFill rotWithShape="0">
                  <a:gsLst>
                    <a:gs pos="0">
                      <a:schemeClr val="bg1"/>
                    </a:gs>
                    <a:gs pos="100000">
                      <a:schemeClr val="accent2"/>
                    </a:gs>
                  </a:gsLst>
                  <a:lin ang="5400000" scaled="1"/>
                </a:gradFill>
                <a:ln w="9525">
                  <a:noFill/>
                  <a:round/>
                  <a:headEnd/>
                  <a:tailEnd/>
                </a:ln>
                <a:effectLst/>
              </p:spPr>
              <p:txBody>
                <a:bodyPr wrap="none" anchor="ctr"/>
                <a:lstStyle/>
                <a:p>
                  <a:pPr>
                    <a:defRPr/>
                  </a:pPr>
                  <a:endParaRPr lang="en-US"/>
                </a:p>
              </p:txBody>
            </p:sp>
          </p:grpSp>
          <p:grpSp>
            <p:nvGrpSpPr>
              <p:cNvPr id="10" name="Group 110"/>
              <p:cNvGrpSpPr>
                <a:grpSpLocks/>
              </p:cNvGrpSpPr>
              <p:nvPr/>
            </p:nvGrpSpPr>
            <p:grpSpPr bwMode="auto">
              <a:xfrm>
                <a:off x="429" y="0"/>
                <a:ext cx="403" cy="4318"/>
                <a:chOff x="429" y="0"/>
                <a:chExt cx="493" cy="4318"/>
              </a:xfrm>
            </p:grpSpPr>
            <p:sp>
              <p:nvSpPr>
                <p:cNvPr id="84" name="Freeform 111"/>
                <p:cNvSpPr>
                  <a:spLocks/>
                </p:cNvSpPr>
                <p:nvPr/>
              </p:nvSpPr>
              <p:spPr bwMode="hidden">
                <a:xfrm>
                  <a:off x="429" y="0"/>
                  <a:ext cx="493" cy="4316"/>
                </a:xfrm>
                <a:custGeom>
                  <a:avLst/>
                  <a:gdLst/>
                  <a:ahLst/>
                  <a:cxnLst>
                    <a:cxn ang="0">
                      <a:pos x="40" y="0"/>
                    </a:cxn>
                    <a:cxn ang="0">
                      <a:pos x="44" y="1104"/>
                    </a:cxn>
                    <a:cxn ang="0">
                      <a:pos x="6" y="1845"/>
                    </a:cxn>
                    <a:cxn ang="0">
                      <a:pos x="6" y="1982"/>
                    </a:cxn>
                    <a:cxn ang="0">
                      <a:pos x="20" y="2024"/>
                    </a:cxn>
                    <a:cxn ang="0">
                      <a:pos x="24" y="2068"/>
                    </a:cxn>
                    <a:cxn ang="0">
                      <a:pos x="6" y="2119"/>
                    </a:cxn>
                    <a:cxn ang="0">
                      <a:pos x="6" y="2210"/>
                    </a:cxn>
                    <a:cxn ang="0">
                      <a:pos x="28" y="2464"/>
                    </a:cxn>
                    <a:cxn ang="0">
                      <a:pos x="24" y="3044"/>
                    </a:cxn>
                    <a:cxn ang="0">
                      <a:pos x="28" y="4316"/>
                    </a:cxn>
                    <a:cxn ang="0">
                      <a:pos x="80" y="4312"/>
                    </a:cxn>
                    <a:cxn ang="0">
                      <a:pos x="88" y="3288"/>
                    </a:cxn>
                    <a:cxn ang="0">
                      <a:pos x="84" y="2416"/>
                    </a:cxn>
                    <a:cxn ang="0">
                      <a:pos x="60" y="2208"/>
                    </a:cxn>
                    <a:cxn ang="0">
                      <a:pos x="92" y="2100"/>
                    </a:cxn>
                    <a:cxn ang="0">
                      <a:pos x="240" y="2084"/>
                    </a:cxn>
                    <a:cxn ang="0">
                      <a:pos x="384" y="2084"/>
                    </a:cxn>
                    <a:cxn ang="0">
                      <a:pos x="428" y="2128"/>
                    </a:cxn>
                    <a:cxn ang="0">
                      <a:pos x="424" y="2236"/>
                    </a:cxn>
                    <a:cxn ang="0">
                      <a:pos x="420" y="2344"/>
                    </a:cxn>
                    <a:cxn ang="0">
                      <a:pos x="408" y="2496"/>
                    </a:cxn>
                    <a:cxn ang="0">
                      <a:pos x="395" y="4313"/>
                    </a:cxn>
                    <a:cxn ang="0">
                      <a:pos x="476" y="4310"/>
                    </a:cxn>
                    <a:cxn ang="0">
                      <a:pos x="459" y="3614"/>
                    </a:cxn>
                    <a:cxn ang="0">
                      <a:pos x="468" y="2472"/>
                    </a:cxn>
                    <a:cxn ang="0">
                      <a:pos x="493" y="2165"/>
                    </a:cxn>
                    <a:cxn ang="0">
                      <a:pos x="468" y="2048"/>
                    </a:cxn>
                    <a:cxn ang="0">
                      <a:pos x="487" y="1982"/>
                    </a:cxn>
                    <a:cxn ang="0">
                      <a:pos x="487" y="1800"/>
                    </a:cxn>
                    <a:cxn ang="0">
                      <a:pos x="456" y="1024"/>
                    </a:cxn>
                    <a:cxn ang="0">
                      <a:pos x="468" y="0"/>
                    </a:cxn>
                    <a:cxn ang="0">
                      <a:pos x="420" y="0"/>
                    </a:cxn>
                    <a:cxn ang="0">
                      <a:pos x="412" y="524"/>
                    </a:cxn>
                    <a:cxn ang="0">
                      <a:pos x="404" y="920"/>
                    </a:cxn>
                    <a:cxn ang="0">
                      <a:pos x="420" y="1592"/>
                    </a:cxn>
                    <a:cxn ang="0">
                      <a:pos x="436" y="1956"/>
                    </a:cxn>
                    <a:cxn ang="0">
                      <a:pos x="400" y="2024"/>
                    </a:cxn>
                    <a:cxn ang="0">
                      <a:pos x="244" y="2004"/>
                    </a:cxn>
                    <a:cxn ang="0">
                      <a:pos x="96" y="2016"/>
                    </a:cxn>
                    <a:cxn ang="0">
                      <a:pos x="54" y="1845"/>
                    </a:cxn>
                    <a:cxn ang="0">
                      <a:pos x="88" y="1356"/>
                    </a:cxn>
                    <a:cxn ang="0">
                      <a:pos x="92" y="580"/>
                    </a:cxn>
                    <a:cxn ang="0">
                      <a:pos x="84" y="0"/>
                    </a:cxn>
                    <a:cxn ang="0">
                      <a:pos x="40" y="0"/>
                    </a:cxn>
                  </a:cxnLst>
                  <a:rect l="0" t="0" r="r" b="b"/>
                  <a:pathLst>
                    <a:path w="493" h="4316">
                      <a:moveTo>
                        <a:pt x="40" y="0"/>
                      </a:moveTo>
                      <a:cubicBezTo>
                        <a:pt x="33" y="185"/>
                        <a:pt x="50" y="797"/>
                        <a:pt x="44" y="1104"/>
                      </a:cubicBezTo>
                      <a:cubicBezTo>
                        <a:pt x="38" y="1411"/>
                        <a:pt x="12" y="1699"/>
                        <a:pt x="6" y="1845"/>
                      </a:cubicBezTo>
                      <a:cubicBezTo>
                        <a:pt x="0" y="1991"/>
                        <a:pt x="4" y="1952"/>
                        <a:pt x="6" y="1982"/>
                      </a:cubicBezTo>
                      <a:cubicBezTo>
                        <a:pt x="8" y="2012"/>
                        <a:pt x="17" y="2010"/>
                        <a:pt x="20" y="2024"/>
                      </a:cubicBezTo>
                      <a:cubicBezTo>
                        <a:pt x="23" y="2038"/>
                        <a:pt x="26" y="2052"/>
                        <a:pt x="24" y="2068"/>
                      </a:cubicBezTo>
                      <a:cubicBezTo>
                        <a:pt x="22" y="2084"/>
                        <a:pt x="9" y="2095"/>
                        <a:pt x="6" y="2119"/>
                      </a:cubicBezTo>
                      <a:cubicBezTo>
                        <a:pt x="3" y="2143"/>
                        <a:pt x="2" y="2153"/>
                        <a:pt x="6" y="2210"/>
                      </a:cubicBezTo>
                      <a:cubicBezTo>
                        <a:pt x="10" y="2267"/>
                        <a:pt x="25" y="2325"/>
                        <a:pt x="28" y="2464"/>
                      </a:cubicBezTo>
                      <a:cubicBezTo>
                        <a:pt x="31" y="2603"/>
                        <a:pt x="24" y="2735"/>
                        <a:pt x="24" y="3044"/>
                      </a:cubicBezTo>
                      <a:cubicBezTo>
                        <a:pt x="24" y="3353"/>
                        <a:pt x="19" y="4105"/>
                        <a:pt x="28" y="4316"/>
                      </a:cubicBezTo>
                      <a:lnTo>
                        <a:pt x="80" y="4312"/>
                      </a:lnTo>
                      <a:cubicBezTo>
                        <a:pt x="90" y="4141"/>
                        <a:pt x="87" y="3604"/>
                        <a:pt x="88" y="3288"/>
                      </a:cubicBezTo>
                      <a:cubicBezTo>
                        <a:pt x="89" y="2972"/>
                        <a:pt x="89" y="2596"/>
                        <a:pt x="84" y="2416"/>
                      </a:cubicBezTo>
                      <a:cubicBezTo>
                        <a:pt x="92" y="2340"/>
                        <a:pt x="69" y="2262"/>
                        <a:pt x="60" y="2208"/>
                      </a:cubicBezTo>
                      <a:cubicBezTo>
                        <a:pt x="52" y="2148"/>
                        <a:pt x="48" y="2110"/>
                        <a:pt x="92" y="2100"/>
                      </a:cubicBezTo>
                      <a:cubicBezTo>
                        <a:pt x="134" y="2086"/>
                        <a:pt x="190" y="2081"/>
                        <a:pt x="240" y="2084"/>
                      </a:cubicBezTo>
                      <a:cubicBezTo>
                        <a:pt x="289" y="2081"/>
                        <a:pt x="353" y="2077"/>
                        <a:pt x="384" y="2084"/>
                      </a:cubicBezTo>
                      <a:cubicBezTo>
                        <a:pt x="415" y="2091"/>
                        <a:pt x="421" y="2103"/>
                        <a:pt x="428" y="2128"/>
                      </a:cubicBezTo>
                      <a:cubicBezTo>
                        <a:pt x="435" y="2153"/>
                        <a:pt x="425" y="2200"/>
                        <a:pt x="424" y="2236"/>
                      </a:cubicBezTo>
                      <a:cubicBezTo>
                        <a:pt x="423" y="2272"/>
                        <a:pt x="423" y="2301"/>
                        <a:pt x="420" y="2344"/>
                      </a:cubicBezTo>
                      <a:cubicBezTo>
                        <a:pt x="411" y="2391"/>
                        <a:pt x="412" y="2168"/>
                        <a:pt x="408" y="2496"/>
                      </a:cubicBezTo>
                      <a:cubicBezTo>
                        <a:pt x="404" y="2824"/>
                        <a:pt x="384" y="4011"/>
                        <a:pt x="395" y="4313"/>
                      </a:cubicBezTo>
                      <a:lnTo>
                        <a:pt x="476" y="4310"/>
                      </a:lnTo>
                      <a:cubicBezTo>
                        <a:pt x="486" y="4194"/>
                        <a:pt x="460" y="3920"/>
                        <a:pt x="459" y="3614"/>
                      </a:cubicBezTo>
                      <a:cubicBezTo>
                        <a:pt x="458" y="3308"/>
                        <a:pt x="462" y="2713"/>
                        <a:pt x="468" y="2472"/>
                      </a:cubicBezTo>
                      <a:cubicBezTo>
                        <a:pt x="464" y="2328"/>
                        <a:pt x="493" y="2218"/>
                        <a:pt x="493" y="2165"/>
                      </a:cubicBezTo>
                      <a:cubicBezTo>
                        <a:pt x="493" y="2111"/>
                        <a:pt x="480" y="2100"/>
                        <a:pt x="468" y="2048"/>
                      </a:cubicBezTo>
                      <a:cubicBezTo>
                        <a:pt x="490" y="2027"/>
                        <a:pt x="484" y="2023"/>
                        <a:pt x="487" y="1982"/>
                      </a:cubicBezTo>
                      <a:cubicBezTo>
                        <a:pt x="490" y="1941"/>
                        <a:pt x="492" y="1960"/>
                        <a:pt x="487" y="1800"/>
                      </a:cubicBezTo>
                      <a:cubicBezTo>
                        <a:pt x="482" y="1640"/>
                        <a:pt x="459" y="1324"/>
                        <a:pt x="456" y="1024"/>
                      </a:cubicBezTo>
                      <a:cubicBezTo>
                        <a:pt x="453" y="724"/>
                        <a:pt x="474" y="171"/>
                        <a:pt x="468" y="0"/>
                      </a:cubicBezTo>
                      <a:lnTo>
                        <a:pt x="420" y="0"/>
                      </a:lnTo>
                      <a:cubicBezTo>
                        <a:pt x="411" y="87"/>
                        <a:pt x="415" y="371"/>
                        <a:pt x="412" y="524"/>
                      </a:cubicBezTo>
                      <a:cubicBezTo>
                        <a:pt x="409" y="677"/>
                        <a:pt x="403" y="742"/>
                        <a:pt x="404" y="920"/>
                      </a:cubicBezTo>
                      <a:cubicBezTo>
                        <a:pt x="405" y="1098"/>
                        <a:pt x="415" y="1419"/>
                        <a:pt x="420" y="1592"/>
                      </a:cubicBezTo>
                      <a:cubicBezTo>
                        <a:pt x="425" y="1765"/>
                        <a:pt x="439" y="1884"/>
                        <a:pt x="436" y="1956"/>
                      </a:cubicBezTo>
                      <a:cubicBezTo>
                        <a:pt x="432" y="1980"/>
                        <a:pt x="441" y="2017"/>
                        <a:pt x="400" y="2024"/>
                      </a:cubicBezTo>
                      <a:cubicBezTo>
                        <a:pt x="373" y="2037"/>
                        <a:pt x="295" y="2005"/>
                        <a:pt x="244" y="2004"/>
                      </a:cubicBezTo>
                      <a:cubicBezTo>
                        <a:pt x="193" y="2003"/>
                        <a:pt x="128" y="2042"/>
                        <a:pt x="96" y="2016"/>
                      </a:cubicBezTo>
                      <a:cubicBezTo>
                        <a:pt x="64" y="1990"/>
                        <a:pt x="55" y="1955"/>
                        <a:pt x="54" y="1845"/>
                      </a:cubicBezTo>
                      <a:cubicBezTo>
                        <a:pt x="53" y="1735"/>
                        <a:pt x="82" y="1567"/>
                        <a:pt x="88" y="1356"/>
                      </a:cubicBezTo>
                      <a:cubicBezTo>
                        <a:pt x="94" y="1145"/>
                        <a:pt x="93" y="806"/>
                        <a:pt x="92" y="580"/>
                      </a:cubicBezTo>
                      <a:cubicBezTo>
                        <a:pt x="91" y="354"/>
                        <a:pt x="93" y="97"/>
                        <a:pt x="84" y="0"/>
                      </a:cubicBezTo>
                      <a:lnTo>
                        <a:pt x="40" y="0"/>
                      </a:lnTo>
                      <a:close/>
                    </a:path>
                  </a:pathLst>
                </a:custGeom>
                <a:solidFill>
                  <a:schemeClr val="accent2"/>
                </a:solidFill>
                <a:ln w="9525">
                  <a:noFill/>
                  <a:round/>
                  <a:headEnd/>
                  <a:tailEnd/>
                </a:ln>
                <a:effectLst/>
              </p:spPr>
              <p:txBody>
                <a:bodyPr wrap="none" anchor="ctr"/>
                <a:lstStyle/>
                <a:p>
                  <a:pPr>
                    <a:defRPr/>
                  </a:pPr>
                  <a:endParaRPr lang="en-US"/>
                </a:p>
              </p:txBody>
            </p:sp>
            <p:sp>
              <p:nvSpPr>
                <p:cNvPr id="85" name="Freeform 112"/>
                <p:cNvSpPr>
                  <a:spLocks/>
                </p:cNvSpPr>
                <p:nvPr/>
              </p:nvSpPr>
              <p:spPr bwMode="hidden">
                <a:xfrm>
                  <a:off x="686" y="2115"/>
                  <a:ext cx="110"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11" name="Group 113"/>
              <p:cNvGrpSpPr>
                <a:grpSpLocks/>
              </p:cNvGrpSpPr>
              <p:nvPr/>
            </p:nvGrpSpPr>
            <p:grpSpPr bwMode="auto">
              <a:xfrm flipV="1">
                <a:off x="2866" y="-3"/>
                <a:ext cx="396" cy="4318"/>
                <a:chOff x="2971" y="-3"/>
                <a:chExt cx="493" cy="4325"/>
              </a:xfrm>
            </p:grpSpPr>
            <p:sp>
              <p:nvSpPr>
                <p:cNvPr id="82" name="Freeform 114"/>
                <p:cNvSpPr>
                  <a:spLocks/>
                </p:cNvSpPr>
                <p:nvPr/>
              </p:nvSpPr>
              <p:spPr bwMode="hidden">
                <a:xfrm>
                  <a:off x="2971" y="-3"/>
                  <a:ext cx="493" cy="4323"/>
                </a:xfrm>
                <a:custGeom>
                  <a:avLst/>
                  <a:gdLst/>
                  <a:ahLst/>
                  <a:cxnLst>
                    <a:cxn ang="0">
                      <a:pos x="40" y="7"/>
                    </a:cxn>
                    <a:cxn ang="0">
                      <a:pos x="44" y="1111"/>
                    </a:cxn>
                    <a:cxn ang="0">
                      <a:pos x="6" y="1852"/>
                    </a:cxn>
                    <a:cxn ang="0">
                      <a:pos x="6" y="1989"/>
                    </a:cxn>
                    <a:cxn ang="0">
                      <a:pos x="20" y="2031"/>
                    </a:cxn>
                    <a:cxn ang="0">
                      <a:pos x="24" y="2075"/>
                    </a:cxn>
                    <a:cxn ang="0">
                      <a:pos x="6" y="2126"/>
                    </a:cxn>
                    <a:cxn ang="0">
                      <a:pos x="6" y="2217"/>
                    </a:cxn>
                    <a:cxn ang="0">
                      <a:pos x="28" y="2471"/>
                    </a:cxn>
                    <a:cxn ang="0">
                      <a:pos x="24" y="3051"/>
                    </a:cxn>
                    <a:cxn ang="0">
                      <a:pos x="28" y="4323"/>
                    </a:cxn>
                    <a:cxn ang="0">
                      <a:pos x="80" y="4319"/>
                    </a:cxn>
                    <a:cxn ang="0">
                      <a:pos x="88" y="3295"/>
                    </a:cxn>
                    <a:cxn ang="0">
                      <a:pos x="84" y="2423"/>
                    </a:cxn>
                    <a:cxn ang="0">
                      <a:pos x="60" y="2215"/>
                    </a:cxn>
                    <a:cxn ang="0">
                      <a:pos x="92" y="2107"/>
                    </a:cxn>
                    <a:cxn ang="0">
                      <a:pos x="240" y="2091"/>
                    </a:cxn>
                    <a:cxn ang="0">
                      <a:pos x="384" y="2091"/>
                    </a:cxn>
                    <a:cxn ang="0">
                      <a:pos x="428" y="2135"/>
                    </a:cxn>
                    <a:cxn ang="0">
                      <a:pos x="424" y="2243"/>
                    </a:cxn>
                    <a:cxn ang="0">
                      <a:pos x="420" y="2351"/>
                    </a:cxn>
                    <a:cxn ang="0">
                      <a:pos x="408" y="2503"/>
                    </a:cxn>
                    <a:cxn ang="0">
                      <a:pos x="395" y="4320"/>
                    </a:cxn>
                    <a:cxn ang="0">
                      <a:pos x="476" y="4317"/>
                    </a:cxn>
                    <a:cxn ang="0">
                      <a:pos x="459" y="3621"/>
                    </a:cxn>
                    <a:cxn ang="0">
                      <a:pos x="468" y="2479"/>
                    </a:cxn>
                    <a:cxn ang="0">
                      <a:pos x="493" y="2172"/>
                    </a:cxn>
                    <a:cxn ang="0">
                      <a:pos x="468" y="2055"/>
                    </a:cxn>
                    <a:cxn ang="0">
                      <a:pos x="487" y="1989"/>
                    </a:cxn>
                    <a:cxn ang="0">
                      <a:pos x="487" y="1807"/>
                    </a:cxn>
                    <a:cxn ang="0">
                      <a:pos x="456" y="1031"/>
                    </a:cxn>
                    <a:cxn ang="0">
                      <a:pos x="472" y="0"/>
                    </a:cxn>
                    <a:cxn ang="0">
                      <a:pos x="416" y="3"/>
                    </a:cxn>
                    <a:cxn ang="0">
                      <a:pos x="412" y="531"/>
                    </a:cxn>
                    <a:cxn ang="0">
                      <a:pos x="404" y="927"/>
                    </a:cxn>
                    <a:cxn ang="0">
                      <a:pos x="420" y="1599"/>
                    </a:cxn>
                    <a:cxn ang="0">
                      <a:pos x="436" y="1963"/>
                    </a:cxn>
                    <a:cxn ang="0">
                      <a:pos x="400" y="2031"/>
                    </a:cxn>
                    <a:cxn ang="0">
                      <a:pos x="244" y="2011"/>
                    </a:cxn>
                    <a:cxn ang="0">
                      <a:pos x="96" y="2023"/>
                    </a:cxn>
                    <a:cxn ang="0">
                      <a:pos x="54" y="1852"/>
                    </a:cxn>
                    <a:cxn ang="0">
                      <a:pos x="88" y="1363"/>
                    </a:cxn>
                    <a:cxn ang="0">
                      <a:pos x="92" y="587"/>
                    </a:cxn>
                    <a:cxn ang="0">
                      <a:pos x="88" y="3"/>
                    </a:cxn>
                    <a:cxn ang="0">
                      <a:pos x="40" y="7"/>
                    </a:cxn>
                  </a:cxnLst>
                  <a:rect l="0" t="0" r="r" b="b"/>
                  <a:pathLst>
                    <a:path w="493" h="4323">
                      <a:moveTo>
                        <a:pt x="40" y="7"/>
                      </a:moveTo>
                      <a:cubicBezTo>
                        <a:pt x="33" y="192"/>
                        <a:pt x="50" y="804"/>
                        <a:pt x="44" y="1111"/>
                      </a:cubicBezTo>
                      <a:cubicBezTo>
                        <a:pt x="38" y="1418"/>
                        <a:pt x="12" y="1706"/>
                        <a:pt x="6" y="1852"/>
                      </a:cubicBezTo>
                      <a:cubicBezTo>
                        <a:pt x="0" y="1998"/>
                        <a:pt x="4" y="1959"/>
                        <a:pt x="6" y="1989"/>
                      </a:cubicBezTo>
                      <a:cubicBezTo>
                        <a:pt x="8" y="2019"/>
                        <a:pt x="17" y="2017"/>
                        <a:pt x="20" y="2031"/>
                      </a:cubicBezTo>
                      <a:cubicBezTo>
                        <a:pt x="23" y="2045"/>
                        <a:pt x="26" y="2059"/>
                        <a:pt x="24" y="2075"/>
                      </a:cubicBezTo>
                      <a:cubicBezTo>
                        <a:pt x="22" y="2091"/>
                        <a:pt x="9" y="2102"/>
                        <a:pt x="6" y="2126"/>
                      </a:cubicBezTo>
                      <a:cubicBezTo>
                        <a:pt x="3" y="2150"/>
                        <a:pt x="2" y="2160"/>
                        <a:pt x="6" y="2217"/>
                      </a:cubicBezTo>
                      <a:cubicBezTo>
                        <a:pt x="10" y="2274"/>
                        <a:pt x="25" y="2332"/>
                        <a:pt x="28" y="2471"/>
                      </a:cubicBezTo>
                      <a:cubicBezTo>
                        <a:pt x="31" y="2610"/>
                        <a:pt x="24" y="2742"/>
                        <a:pt x="24" y="3051"/>
                      </a:cubicBezTo>
                      <a:cubicBezTo>
                        <a:pt x="24" y="3360"/>
                        <a:pt x="19" y="4112"/>
                        <a:pt x="28" y="4323"/>
                      </a:cubicBezTo>
                      <a:lnTo>
                        <a:pt x="80" y="4319"/>
                      </a:lnTo>
                      <a:cubicBezTo>
                        <a:pt x="90" y="4148"/>
                        <a:pt x="87" y="3611"/>
                        <a:pt x="88" y="3295"/>
                      </a:cubicBezTo>
                      <a:cubicBezTo>
                        <a:pt x="89" y="2979"/>
                        <a:pt x="89" y="2603"/>
                        <a:pt x="84" y="2423"/>
                      </a:cubicBezTo>
                      <a:cubicBezTo>
                        <a:pt x="92" y="2347"/>
                        <a:pt x="69" y="2269"/>
                        <a:pt x="60" y="2215"/>
                      </a:cubicBezTo>
                      <a:cubicBezTo>
                        <a:pt x="52" y="2155"/>
                        <a:pt x="48" y="2117"/>
                        <a:pt x="92" y="2107"/>
                      </a:cubicBezTo>
                      <a:cubicBezTo>
                        <a:pt x="134" y="2093"/>
                        <a:pt x="190" y="2088"/>
                        <a:pt x="240" y="2091"/>
                      </a:cubicBezTo>
                      <a:cubicBezTo>
                        <a:pt x="289" y="2088"/>
                        <a:pt x="353" y="2084"/>
                        <a:pt x="384" y="2091"/>
                      </a:cubicBezTo>
                      <a:cubicBezTo>
                        <a:pt x="415" y="2098"/>
                        <a:pt x="421" y="2110"/>
                        <a:pt x="428" y="2135"/>
                      </a:cubicBezTo>
                      <a:cubicBezTo>
                        <a:pt x="435" y="2160"/>
                        <a:pt x="425" y="2207"/>
                        <a:pt x="424" y="2243"/>
                      </a:cubicBezTo>
                      <a:cubicBezTo>
                        <a:pt x="423" y="2279"/>
                        <a:pt x="423" y="2308"/>
                        <a:pt x="420" y="2351"/>
                      </a:cubicBezTo>
                      <a:cubicBezTo>
                        <a:pt x="411" y="2398"/>
                        <a:pt x="412" y="2175"/>
                        <a:pt x="408" y="2503"/>
                      </a:cubicBezTo>
                      <a:cubicBezTo>
                        <a:pt x="404" y="2831"/>
                        <a:pt x="384" y="4018"/>
                        <a:pt x="395" y="4320"/>
                      </a:cubicBezTo>
                      <a:lnTo>
                        <a:pt x="476" y="4317"/>
                      </a:lnTo>
                      <a:cubicBezTo>
                        <a:pt x="486" y="4201"/>
                        <a:pt x="460" y="3927"/>
                        <a:pt x="459" y="3621"/>
                      </a:cubicBezTo>
                      <a:cubicBezTo>
                        <a:pt x="458" y="3315"/>
                        <a:pt x="462" y="2720"/>
                        <a:pt x="468" y="2479"/>
                      </a:cubicBezTo>
                      <a:cubicBezTo>
                        <a:pt x="464" y="2335"/>
                        <a:pt x="493" y="2225"/>
                        <a:pt x="493" y="2172"/>
                      </a:cubicBezTo>
                      <a:cubicBezTo>
                        <a:pt x="493" y="2118"/>
                        <a:pt x="480" y="2107"/>
                        <a:pt x="468" y="2055"/>
                      </a:cubicBezTo>
                      <a:cubicBezTo>
                        <a:pt x="490" y="2034"/>
                        <a:pt x="484" y="2030"/>
                        <a:pt x="487" y="1989"/>
                      </a:cubicBezTo>
                      <a:cubicBezTo>
                        <a:pt x="490" y="1948"/>
                        <a:pt x="492" y="1967"/>
                        <a:pt x="487" y="1807"/>
                      </a:cubicBezTo>
                      <a:cubicBezTo>
                        <a:pt x="482" y="1647"/>
                        <a:pt x="458" y="1332"/>
                        <a:pt x="456" y="1031"/>
                      </a:cubicBezTo>
                      <a:cubicBezTo>
                        <a:pt x="454" y="730"/>
                        <a:pt x="479" y="171"/>
                        <a:pt x="472" y="0"/>
                      </a:cubicBezTo>
                      <a:lnTo>
                        <a:pt x="416" y="3"/>
                      </a:lnTo>
                      <a:cubicBezTo>
                        <a:pt x="406" y="91"/>
                        <a:pt x="414" y="377"/>
                        <a:pt x="412" y="531"/>
                      </a:cubicBezTo>
                      <a:cubicBezTo>
                        <a:pt x="410" y="685"/>
                        <a:pt x="403" y="749"/>
                        <a:pt x="404" y="927"/>
                      </a:cubicBezTo>
                      <a:cubicBezTo>
                        <a:pt x="405" y="1105"/>
                        <a:pt x="415" y="1426"/>
                        <a:pt x="420" y="1599"/>
                      </a:cubicBezTo>
                      <a:cubicBezTo>
                        <a:pt x="425" y="1772"/>
                        <a:pt x="439" y="1891"/>
                        <a:pt x="436" y="1963"/>
                      </a:cubicBezTo>
                      <a:cubicBezTo>
                        <a:pt x="432" y="1987"/>
                        <a:pt x="441" y="2024"/>
                        <a:pt x="400" y="2031"/>
                      </a:cubicBezTo>
                      <a:cubicBezTo>
                        <a:pt x="373" y="2044"/>
                        <a:pt x="295" y="2012"/>
                        <a:pt x="244" y="2011"/>
                      </a:cubicBezTo>
                      <a:cubicBezTo>
                        <a:pt x="193" y="2010"/>
                        <a:pt x="128" y="2049"/>
                        <a:pt x="96" y="2023"/>
                      </a:cubicBezTo>
                      <a:cubicBezTo>
                        <a:pt x="64" y="1997"/>
                        <a:pt x="55" y="1962"/>
                        <a:pt x="54" y="1852"/>
                      </a:cubicBezTo>
                      <a:cubicBezTo>
                        <a:pt x="53" y="1742"/>
                        <a:pt x="82" y="1574"/>
                        <a:pt x="88" y="1363"/>
                      </a:cubicBezTo>
                      <a:cubicBezTo>
                        <a:pt x="94" y="1152"/>
                        <a:pt x="92" y="814"/>
                        <a:pt x="92" y="587"/>
                      </a:cubicBezTo>
                      <a:cubicBezTo>
                        <a:pt x="92" y="360"/>
                        <a:pt x="97" y="100"/>
                        <a:pt x="88" y="3"/>
                      </a:cubicBezTo>
                      <a:lnTo>
                        <a:pt x="40" y="7"/>
                      </a:lnTo>
                      <a:close/>
                    </a:path>
                  </a:pathLst>
                </a:custGeom>
                <a:solidFill>
                  <a:schemeClr val="accent2"/>
                </a:solidFill>
                <a:ln w="9525">
                  <a:noFill/>
                  <a:round/>
                  <a:headEnd/>
                  <a:tailEnd/>
                </a:ln>
                <a:effectLst/>
              </p:spPr>
              <p:txBody>
                <a:bodyPr wrap="none" anchor="ctr"/>
                <a:lstStyle/>
                <a:p>
                  <a:pPr>
                    <a:defRPr/>
                  </a:pPr>
                  <a:endParaRPr lang="en-US"/>
                </a:p>
              </p:txBody>
            </p:sp>
            <p:sp>
              <p:nvSpPr>
                <p:cNvPr id="83" name="Freeform 115"/>
                <p:cNvSpPr>
                  <a:spLocks/>
                </p:cNvSpPr>
                <p:nvPr/>
              </p:nvSpPr>
              <p:spPr bwMode="hidden">
                <a:xfrm>
                  <a:off x="3227" y="2119"/>
                  <a:ext cx="111"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sp>
            <p:nvSpPr>
              <p:cNvPr id="12" name="Freeform 116"/>
              <p:cNvSpPr>
                <a:spLocks/>
              </p:cNvSpPr>
              <p:nvPr/>
            </p:nvSpPr>
            <p:spPr bwMode="hidden">
              <a:xfrm rot="2199825" flipH="1">
                <a:off x="2185" y="2464"/>
                <a:ext cx="479" cy="950"/>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3" name="Freeform 117"/>
              <p:cNvSpPr>
                <a:spLocks/>
              </p:cNvSpPr>
              <p:nvPr/>
            </p:nvSpPr>
            <p:spPr bwMode="hidden">
              <a:xfrm rot="21428822" flipH="1">
                <a:off x="2294" y="292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4" name="Freeform 118"/>
              <p:cNvSpPr>
                <a:spLocks/>
              </p:cNvSpPr>
              <p:nvPr/>
            </p:nvSpPr>
            <p:spPr bwMode="hidden">
              <a:xfrm>
                <a:off x="3188" y="2454"/>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5" name="Freeform 119"/>
              <p:cNvSpPr>
                <a:spLocks/>
              </p:cNvSpPr>
              <p:nvPr/>
            </p:nvSpPr>
            <p:spPr bwMode="hidden">
              <a:xfrm rot="-744944">
                <a:off x="3295" y="2728"/>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pPr>
                  <a:defRPr/>
                </a:pPr>
                <a:endParaRPr lang="en-US"/>
              </a:p>
            </p:txBody>
          </p:sp>
          <p:sp>
            <p:nvSpPr>
              <p:cNvPr id="16" name="Freeform 120"/>
              <p:cNvSpPr>
                <a:spLocks/>
              </p:cNvSpPr>
              <p:nvPr/>
            </p:nvSpPr>
            <p:spPr bwMode="hidden">
              <a:xfrm>
                <a:off x="2993" y="2966"/>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grpSp>
            <p:nvGrpSpPr>
              <p:cNvPr id="17" name="Group 121"/>
              <p:cNvGrpSpPr>
                <a:grpSpLocks/>
              </p:cNvGrpSpPr>
              <p:nvPr/>
            </p:nvGrpSpPr>
            <p:grpSpPr bwMode="auto">
              <a:xfrm>
                <a:off x="2162" y="0"/>
                <a:ext cx="1981" cy="1676"/>
                <a:chOff x="2305" y="2222"/>
                <a:chExt cx="1981" cy="1676"/>
              </a:xfrm>
            </p:grpSpPr>
            <p:sp>
              <p:nvSpPr>
                <p:cNvPr id="77" name="Freeform 122"/>
                <p:cNvSpPr>
                  <a:spLocks/>
                </p:cNvSpPr>
                <p:nvPr/>
              </p:nvSpPr>
              <p:spPr bwMode="hidden">
                <a:xfrm rot="2199825" flipH="1">
                  <a:off x="2305" y="2232"/>
                  <a:ext cx="479" cy="950"/>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78" name="Freeform 123"/>
                <p:cNvSpPr>
                  <a:spLocks/>
                </p:cNvSpPr>
                <p:nvPr/>
              </p:nvSpPr>
              <p:spPr bwMode="hidden">
                <a:xfrm rot="21428822" flipH="1">
                  <a:off x="2414" y="2697"/>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79" name="Freeform 124"/>
                <p:cNvSpPr>
                  <a:spLocks/>
                </p:cNvSpPr>
                <p:nvPr/>
              </p:nvSpPr>
              <p:spPr bwMode="hidden">
                <a:xfrm>
                  <a:off x="3308" y="2222"/>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solidFill>
                <a:ln w="9525">
                  <a:noFill/>
                  <a:round/>
                  <a:headEnd/>
                  <a:tailEnd/>
                </a:ln>
                <a:effectLst/>
              </p:spPr>
              <p:txBody>
                <a:bodyPr wrap="none" anchor="ctr"/>
                <a:lstStyle/>
                <a:p>
                  <a:pPr>
                    <a:defRPr/>
                  </a:pPr>
                  <a:endParaRPr lang="en-US"/>
                </a:p>
              </p:txBody>
            </p:sp>
            <p:sp>
              <p:nvSpPr>
                <p:cNvPr id="80" name="Freeform 125"/>
                <p:cNvSpPr>
                  <a:spLocks/>
                </p:cNvSpPr>
                <p:nvPr/>
              </p:nvSpPr>
              <p:spPr bwMode="hidden">
                <a:xfrm rot="-744944">
                  <a:off x="3415" y="249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81" name="Freeform 126"/>
                <p:cNvSpPr>
                  <a:spLocks/>
                </p:cNvSpPr>
                <p:nvPr/>
              </p:nvSpPr>
              <p:spPr bwMode="hidden">
                <a:xfrm>
                  <a:off x="3113" y="2734"/>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18" name="Group 127"/>
              <p:cNvGrpSpPr>
                <a:grpSpLocks/>
              </p:cNvGrpSpPr>
              <p:nvPr/>
            </p:nvGrpSpPr>
            <p:grpSpPr bwMode="auto">
              <a:xfrm>
                <a:off x="196" y="1100"/>
                <a:ext cx="2234" cy="1706"/>
                <a:chOff x="196" y="1100"/>
                <a:chExt cx="2234" cy="1706"/>
              </a:xfrm>
            </p:grpSpPr>
            <p:sp>
              <p:nvSpPr>
                <p:cNvPr id="72" name="Freeform 128"/>
                <p:cNvSpPr>
                  <a:spLocks/>
                </p:cNvSpPr>
                <p:nvPr/>
              </p:nvSpPr>
              <p:spPr bwMode="hidden">
                <a:xfrm rot="-744944">
                  <a:off x="1583" y="135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73" name="Freeform 129"/>
                <p:cNvSpPr>
                  <a:spLocks/>
                </p:cNvSpPr>
                <p:nvPr/>
              </p:nvSpPr>
              <p:spPr bwMode="hidden">
                <a:xfrm>
                  <a:off x="1295" y="1642"/>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74" name="Freeform 130"/>
                <p:cNvSpPr>
                  <a:spLocks/>
                </p:cNvSpPr>
                <p:nvPr/>
              </p:nvSpPr>
              <p:spPr bwMode="hidden">
                <a:xfrm>
                  <a:off x="1452" y="1100"/>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75" name="Freeform 131"/>
                <p:cNvSpPr>
                  <a:spLocks/>
                </p:cNvSpPr>
                <p:nvPr/>
              </p:nvSpPr>
              <p:spPr bwMode="hidden">
                <a:xfrm rot="744944" flipH="1">
                  <a:off x="437" y="1510"/>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76" name="Freeform 132"/>
                <p:cNvSpPr>
                  <a:spLocks/>
                </p:cNvSpPr>
                <p:nvPr/>
              </p:nvSpPr>
              <p:spPr bwMode="hidden">
                <a:xfrm rot="505459" flipH="1">
                  <a:off x="196" y="1235"/>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9" name="Group 133"/>
              <p:cNvGrpSpPr>
                <a:grpSpLocks/>
              </p:cNvGrpSpPr>
              <p:nvPr/>
            </p:nvGrpSpPr>
            <p:grpSpPr bwMode="auto">
              <a:xfrm>
                <a:off x="4660" y="0"/>
                <a:ext cx="385" cy="4308"/>
                <a:chOff x="4660" y="0"/>
                <a:chExt cx="385" cy="4308"/>
              </a:xfrm>
            </p:grpSpPr>
            <p:sp>
              <p:nvSpPr>
                <p:cNvPr id="68" name="Freeform 134"/>
                <p:cNvSpPr>
                  <a:spLocks/>
                </p:cNvSpPr>
                <p:nvPr/>
              </p:nvSpPr>
              <p:spPr bwMode="hidden">
                <a:xfrm>
                  <a:off x="4676" y="0"/>
                  <a:ext cx="369" cy="2611"/>
                </a:xfrm>
                <a:custGeom>
                  <a:avLst/>
                  <a:gdLst/>
                  <a:ahLst/>
                  <a:cxnLst>
                    <a:cxn ang="0">
                      <a:pos x="22" y="0"/>
                    </a:cxn>
                    <a:cxn ang="0">
                      <a:pos x="14" y="1622"/>
                    </a:cxn>
                    <a:cxn ang="0">
                      <a:pos x="6" y="2547"/>
                    </a:cxn>
                    <a:cxn ang="0">
                      <a:pos x="38" y="2604"/>
                    </a:cxn>
                    <a:cxn ang="0">
                      <a:pos x="184" y="2588"/>
                    </a:cxn>
                    <a:cxn ang="0">
                      <a:pos x="339" y="2596"/>
                    </a:cxn>
                    <a:cxn ang="0">
                      <a:pos x="363" y="2531"/>
                    </a:cxn>
                    <a:cxn ang="0">
                      <a:pos x="339" y="1679"/>
                    </a:cxn>
                    <a:cxn ang="0">
                      <a:pos x="339" y="0"/>
                    </a:cxn>
                    <a:cxn ang="0">
                      <a:pos x="22" y="0"/>
                    </a:cxn>
                  </a:cxnLst>
                  <a:rect l="0" t="0" r="r" b="b"/>
                  <a:pathLst>
                    <a:path w="369" h="2611">
                      <a:moveTo>
                        <a:pt x="22" y="0"/>
                      </a:moveTo>
                      <a:lnTo>
                        <a:pt x="14" y="1622"/>
                      </a:lnTo>
                      <a:cubicBezTo>
                        <a:pt x="14" y="1622"/>
                        <a:pt x="10" y="2084"/>
                        <a:pt x="6" y="2547"/>
                      </a:cubicBezTo>
                      <a:cubicBezTo>
                        <a:pt x="0" y="2588"/>
                        <a:pt x="8" y="2597"/>
                        <a:pt x="38" y="2604"/>
                      </a:cubicBezTo>
                      <a:cubicBezTo>
                        <a:pt x="68" y="2611"/>
                        <a:pt x="134" y="2589"/>
                        <a:pt x="184" y="2588"/>
                      </a:cubicBezTo>
                      <a:cubicBezTo>
                        <a:pt x="234" y="2587"/>
                        <a:pt x="309" y="2605"/>
                        <a:pt x="339" y="2596"/>
                      </a:cubicBezTo>
                      <a:cubicBezTo>
                        <a:pt x="369" y="2587"/>
                        <a:pt x="366" y="2567"/>
                        <a:pt x="363" y="2531"/>
                      </a:cubicBezTo>
                      <a:cubicBezTo>
                        <a:pt x="363" y="2378"/>
                        <a:pt x="343" y="2101"/>
                        <a:pt x="339" y="1679"/>
                      </a:cubicBezTo>
                      <a:lnTo>
                        <a:pt x="339" y="0"/>
                      </a:lnTo>
                      <a:lnTo>
                        <a:pt x="22" y="0"/>
                      </a:lnTo>
                      <a:close/>
                    </a:path>
                  </a:pathLst>
                </a:custGeom>
                <a:solidFill>
                  <a:schemeClr val="accent2"/>
                </a:solidFill>
                <a:ln w="9525">
                  <a:noFill/>
                  <a:round/>
                  <a:headEnd/>
                  <a:tailEnd/>
                </a:ln>
                <a:effectLst/>
              </p:spPr>
              <p:txBody>
                <a:bodyPr wrap="none" anchor="ctr"/>
                <a:lstStyle/>
                <a:p>
                  <a:pPr>
                    <a:defRPr/>
                  </a:pPr>
                  <a:endParaRPr lang="en-US"/>
                </a:p>
              </p:txBody>
            </p:sp>
            <p:sp>
              <p:nvSpPr>
                <p:cNvPr id="69" name="Freeform 135"/>
                <p:cNvSpPr>
                  <a:spLocks/>
                </p:cNvSpPr>
                <p:nvPr/>
              </p:nvSpPr>
              <p:spPr bwMode="hidden">
                <a:xfrm>
                  <a:off x="4767" y="2173"/>
                  <a:ext cx="251" cy="390"/>
                </a:xfrm>
                <a:custGeom>
                  <a:avLst/>
                  <a:gdLst/>
                  <a:ahLst/>
                  <a:cxnLst>
                    <a:cxn ang="0">
                      <a:pos x="32" y="379"/>
                    </a:cxn>
                    <a:cxn ang="0">
                      <a:pos x="77" y="364"/>
                    </a:cxn>
                    <a:cxn ang="0">
                      <a:pos x="152" y="370"/>
                    </a:cxn>
                    <a:cxn ang="0">
                      <a:pos x="209" y="388"/>
                    </a:cxn>
                    <a:cxn ang="0">
                      <a:pos x="242" y="379"/>
                    </a:cxn>
                    <a:cxn ang="0">
                      <a:pos x="248" y="328"/>
                    </a:cxn>
                    <a:cxn ang="0">
                      <a:pos x="227" y="175"/>
                    </a:cxn>
                    <a:cxn ang="0">
                      <a:pos x="194" y="130"/>
                    </a:cxn>
                    <a:cxn ang="0">
                      <a:pos x="179" y="295"/>
                    </a:cxn>
                    <a:cxn ang="0">
                      <a:pos x="152" y="307"/>
                    </a:cxn>
                    <a:cxn ang="0">
                      <a:pos x="134" y="163"/>
                    </a:cxn>
                    <a:cxn ang="0">
                      <a:pos x="65" y="13"/>
                    </a:cxn>
                    <a:cxn ang="0">
                      <a:pos x="29" y="85"/>
                    </a:cxn>
                    <a:cxn ang="0">
                      <a:pos x="26" y="271"/>
                    </a:cxn>
                    <a:cxn ang="0">
                      <a:pos x="2" y="337"/>
                    </a:cxn>
                    <a:cxn ang="0">
                      <a:pos x="11" y="379"/>
                    </a:cxn>
                    <a:cxn ang="0">
                      <a:pos x="32" y="379"/>
                    </a:cxn>
                  </a:cxnLst>
                  <a:rect l="0" t="0" r="r" b="b"/>
                  <a:pathLst>
                    <a:path w="251" h="390">
                      <a:moveTo>
                        <a:pt x="32" y="379"/>
                      </a:moveTo>
                      <a:cubicBezTo>
                        <a:pt x="43" y="377"/>
                        <a:pt x="57" y="366"/>
                        <a:pt x="77" y="364"/>
                      </a:cubicBezTo>
                      <a:cubicBezTo>
                        <a:pt x="97" y="362"/>
                        <a:pt x="130" y="366"/>
                        <a:pt x="152" y="370"/>
                      </a:cubicBezTo>
                      <a:cubicBezTo>
                        <a:pt x="174" y="374"/>
                        <a:pt x="194" y="386"/>
                        <a:pt x="209" y="388"/>
                      </a:cubicBezTo>
                      <a:cubicBezTo>
                        <a:pt x="224" y="390"/>
                        <a:pt x="235" y="389"/>
                        <a:pt x="242" y="379"/>
                      </a:cubicBezTo>
                      <a:cubicBezTo>
                        <a:pt x="249" y="369"/>
                        <a:pt x="251" y="362"/>
                        <a:pt x="248" y="328"/>
                      </a:cubicBezTo>
                      <a:cubicBezTo>
                        <a:pt x="245" y="294"/>
                        <a:pt x="236" y="208"/>
                        <a:pt x="227" y="175"/>
                      </a:cubicBezTo>
                      <a:cubicBezTo>
                        <a:pt x="218" y="142"/>
                        <a:pt x="202" y="110"/>
                        <a:pt x="194" y="130"/>
                      </a:cubicBezTo>
                      <a:cubicBezTo>
                        <a:pt x="186" y="150"/>
                        <a:pt x="186" y="266"/>
                        <a:pt x="179" y="295"/>
                      </a:cubicBezTo>
                      <a:cubicBezTo>
                        <a:pt x="172" y="324"/>
                        <a:pt x="159" y="329"/>
                        <a:pt x="152" y="307"/>
                      </a:cubicBezTo>
                      <a:cubicBezTo>
                        <a:pt x="145" y="285"/>
                        <a:pt x="149" y="212"/>
                        <a:pt x="134" y="163"/>
                      </a:cubicBezTo>
                      <a:cubicBezTo>
                        <a:pt x="119" y="114"/>
                        <a:pt x="82" y="26"/>
                        <a:pt x="65" y="13"/>
                      </a:cubicBezTo>
                      <a:cubicBezTo>
                        <a:pt x="48" y="0"/>
                        <a:pt x="35" y="42"/>
                        <a:pt x="29" y="85"/>
                      </a:cubicBezTo>
                      <a:cubicBezTo>
                        <a:pt x="23" y="128"/>
                        <a:pt x="30" y="229"/>
                        <a:pt x="26" y="271"/>
                      </a:cubicBezTo>
                      <a:cubicBezTo>
                        <a:pt x="22" y="313"/>
                        <a:pt x="4" y="319"/>
                        <a:pt x="2" y="337"/>
                      </a:cubicBezTo>
                      <a:cubicBezTo>
                        <a:pt x="0" y="355"/>
                        <a:pt x="5" y="373"/>
                        <a:pt x="11" y="379"/>
                      </a:cubicBezTo>
                      <a:cubicBezTo>
                        <a:pt x="17" y="385"/>
                        <a:pt x="21" y="381"/>
                        <a:pt x="32" y="379"/>
                      </a:cubicBezTo>
                      <a:close/>
                    </a:path>
                  </a:pathLst>
                </a:custGeom>
                <a:gradFill rotWithShape="0">
                  <a:gsLst>
                    <a:gs pos="0">
                      <a:schemeClr val="accent2"/>
                    </a:gs>
                    <a:gs pos="100000">
                      <a:schemeClr val="bg1"/>
                    </a:gs>
                  </a:gsLst>
                  <a:lin ang="5400000" scaled="1"/>
                </a:gradFill>
                <a:ln w="9525">
                  <a:noFill/>
                  <a:round/>
                  <a:headEnd/>
                  <a:tailEnd/>
                </a:ln>
                <a:effectLst/>
              </p:spPr>
              <p:txBody>
                <a:bodyPr wrap="none" anchor="ctr"/>
                <a:lstStyle/>
                <a:p>
                  <a:pPr>
                    <a:defRPr/>
                  </a:pPr>
                  <a:endParaRPr lang="en-US"/>
                </a:p>
              </p:txBody>
            </p:sp>
            <p:sp>
              <p:nvSpPr>
                <p:cNvPr id="70" name="Freeform 136"/>
                <p:cNvSpPr>
                  <a:spLocks/>
                </p:cNvSpPr>
                <p:nvPr/>
              </p:nvSpPr>
              <p:spPr bwMode="hidden">
                <a:xfrm>
                  <a:off x="4660" y="2594"/>
                  <a:ext cx="378" cy="1714"/>
                </a:xfrm>
                <a:custGeom>
                  <a:avLst/>
                  <a:gdLst/>
                  <a:ahLst/>
                  <a:cxnLst>
                    <a:cxn ang="0">
                      <a:pos x="0" y="1714"/>
                    </a:cxn>
                    <a:cxn ang="0">
                      <a:pos x="15" y="420"/>
                    </a:cxn>
                    <a:cxn ang="0">
                      <a:pos x="19" y="63"/>
                    </a:cxn>
                    <a:cxn ang="0">
                      <a:pos x="79" y="39"/>
                    </a:cxn>
                    <a:cxn ang="0">
                      <a:pos x="202" y="18"/>
                    </a:cxn>
                    <a:cxn ang="0">
                      <a:pos x="351" y="23"/>
                    </a:cxn>
                    <a:cxn ang="0">
                      <a:pos x="366" y="120"/>
                    </a:cxn>
                    <a:cxn ang="0">
                      <a:pos x="359" y="741"/>
                    </a:cxn>
                    <a:cxn ang="0">
                      <a:pos x="351" y="1714"/>
                    </a:cxn>
                    <a:cxn ang="0">
                      <a:pos x="0" y="1714"/>
                    </a:cxn>
                  </a:cxnLst>
                  <a:rect l="0" t="0" r="r" b="b"/>
                  <a:pathLst>
                    <a:path w="378" h="1714">
                      <a:moveTo>
                        <a:pt x="0" y="1714"/>
                      </a:moveTo>
                      <a:cubicBezTo>
                        <a:pt x="15" y="1400"/>
                        <a:pt x="10" y="693"/>
                        <a:pt x="15" y="420"/>
                      </a:cubicBezTo>
                      <a:cubicBezTo>
                        <a:pt x="18" y="145"/>
                        <a:pt x="8" y="126"/>
                        <a:pt x="19" y="63"/>
                      </a:cubicBezTo>
                      <a:cubicBezTo>
                        <a:pt x="30" y="0"/>
                        <a:pt x="49" y="46"/>
                        <a:pt x="79" y="39"/>
                      </a:cubicBezTo>
                      <a:cubicBezTo>
                        <a:pt x="109" y="32"/>
                        <a:pt x="157" y="21"/>
                        <a:pt x="202" y="18"/>
                      </a:cubicBezTo>
                      <a:cubicBezTo>
                        <a:pt x="268" y="33"/>
                        <a:pt x="324" y="6"/>
                        <a:pt x="351" y="23"/>
                      </a:cubicBezTo>
                      <a:cubicBezTo>
                        <a:pt x="378" y="40"/>
                        <a:pt x="370" y="51"/>
                        <a:pt x="366" y="120"/>
                      </a:cubicBezTo>
                      <a:cubicBezTo>
                        <a:pt x="367" y="240"/>
                        <a:pt x="362" y="475"/>
                        <a:pt x="359" y="741"/>
                      </a:cubicBezTo>
                      <a:cubicBezTo>
                        <a:pt x="356" y="1007"/>
                        <a:pt x="351" y="1430"/>
                        <a:pt x="351" y="1714"/>
                      </a:cubicBezTo>
                      <a:cubicBezTo>
                        <a:pt x="351" y="1714"/>
                        <a:pt x="0" y="1714"/>
                        <a:pt x="0" y="1714"/>
                      </a:cubicBezTo>
                      <a:close/>
                    </a:path>
                  </a:pathLst>
                </a:custGeom>
                <a:solidFill>
                  <a:schemeClr val="accent2"/>
                </a:solidFill>
                <a:ln w="9525">
                  <a:noFill/>
                  <a:round/>
                  <a:headEnd/>
                  <a:tailEnd/>
                </a:ln>
                <a:effectLst/>
              </p:spPr>
              <p:txBody>
                <a:bodyPr wrap="none" anchor="ctr"/>
                <a:lstStyle/>
                <a:p>
                  <a:pPr>
                    <a:defRPr/>
                  </a:pPr>
                  <a:endParaRPr lang="en-US"/>
                </a:p>
              </p:txBody>
            </p:sp>
            <p:sp>
              <p:nvSpPr>
                <p:cNvPr id="71" name="Freeform 137"/>
                <p:cNvSpPr>
                  <a:spLocks/>
                </p:cNvSpPr>
                <p:nvPr/>
              </p:nvSpPr>
              <p:spPr bwMode="hidden">
                <a:xfrm>
                  <a:off x="4785" y="2643"/>
                  <a:ext cx="146" cy="154"/>
                </a:xfrm>
                <a:custGeom>
                  <a:avLst/>
                  <a:gdLst/>
                  <a:ahLst/>
                  <a:cxnLst>
                    <a:cxn ang="0">
                      <a:pos x="14" y="11"/>
                    </a:cxn>
                    <a:cxn ang="0">
                      <a:pos x="92" y="2"/>
                    </a:cxn>
                    <a:cxn ang="0">
                      <a:pos x="140" y="14"/>
                    </a:cxn>
                    <a:cxn ang="0">
                      <a:pos x="128" y="89"/>
                    </a:cxn>
                    <a:cxn ang="0">
                      <a:pos x="116" y="146"/>
                    </a:cxn>
                    <a:cxn ang="0">
                      <a:pos x="74" y="134"/>
                    </a:cxn>
                    <a:cxn ang="0">
                      <a:pos x="32" y="128"/>
                    </a:cxn>
                    <a:cxn ang="0">
                      <a:pos x="5" y="56"/>
                    </a:cxn>
                    <a:cxn ang="0">
                      <a:pos x="14" y="11"/>
                    </a:cxn>
                  </a:cxnLst>
                  <a:rect l="0" t="0" r="r" b="b"/>
                  <a:pathLst>
                    <a:path w="146" h="154">
                      <a:moveTo>
                        <a:pt x="14" y="11"/>
                      </a:moveTo>
                      <a:cubicBezTo>
                        <a:pt x="28" y="2"/>
                        <a:pt x="71" y="2"/>
                        <a:pt x="92" y="2"/>
                      </a:cubicBezTo>
                      <a:cubicBezTo>
                        <a:pt x="113" y="2"/>
                        <a:pt x="134" y="0"/>
                        <a:pt x="140" y="14"/>
                      </a:cubicBezTo>
                      <a:cubicBezTo>
                        <a:pt x="146" y="28"/>
                        <a:pt x="132" y="67"/>
                        <a:pt x="128" y="89"/>
                      </a:cubicBezTo>
                      <a:cubicBezTo>
                        <a:pt x="124" y="111"/>
                        <a:pt x="125" y="138"/>
                        <a:pt x="116" y="146"/>
                      </a:cubicBezTo>
                      <a:cubicBezTo>
                        <a:pt x="107" y="154"/>
                        <a:pt x="88" y="137"/>
                        <a:pt x="74" y="134"/>
                      </a:cubicBezTo>
                      <a:cubicBezTo>
                        <a:pt x="60" y="131"/>
                        <a:pt x="44" y="141"/>
                        <a:pt x="32" y="128"/>
                      </a:cubicBezTo>
                      <a:cubicBezTo>
                        <a:pt x="20" y="115"/>
                        <a:pt x="8" y="75"/>
                        <a:pt x="5" y="56"/>
                      </a:cubicBezTo>
                      <a:cubicBezTo>
                        <a:pt x="2" y="37"/>
                        <a:pt x="0" y="20"/>
                        <a:pt x="14" y="11"/>
                      </a:cubicBezTo>
                      <a:close/>
                    </a:path>
                  </a:pathLst>
                </a:custGeom>
                <a:gradFill rotWithShape="0">
                  <a:gsLst>
                    <a:gs pos="0">
                      <a:schemeClr val="bg1"/>
                    </a:gs>
                    <a:gs pos="100000">
                      <a:schemeClr val="accent2"/>
                    </a:gs>
                  </a:gsLst>
                  <a:lin ang="5400000" scaled="1"/>
                </a:gradFill>
                <a:ln w="9525">
                  <a:noFill/>
                  <a:round/>
                  <a:headEnd/>
                  <a:tailEnd/>
                </a:ln>
                <a:effectLst/>
              </p:spPr>
              <p:txBody>
                <a:bodyPr wrap="none" anchor="ctr"/>
                <a:lstStyle/>
                <a:p>
                  <a:pPr>
                    <a:defRPr/>
                  </a:pPr>
                  <a:endParaRPr lang="en-US"/>
                </a:p>
              </p:txBody>
            </p:sp>
          </p:grpSp>
          <p:grpSp>
            <p:nvGrpSpPr>
              <p:cNvPr id="20" name="Group 138"/>
              <p:cNvGrpSpPr>
                <a:grpSpLocks/>
              </p:cNvGrpSpPr>
              <p:nvPr/>
            </p:nvGrpSpPr>
            <p:grpSpPr bwMode="auto">
              <a:xfrm>
                <a:off x="3500" y="0"/>
                <a:ext cx="494" cy="4313"/>
                <a:chOff x="3792" y="-7"/>
                <a:chExt cx="494" cy="4328"/>
              </a:xfrm>
            </p:grpSpPr>
            <p:sp>
              <p:nvSpPr>
                <p:cNvPr id="66" name="Freeform 139"/>
                <p:cNvSpPr>
                  <a:spLocks/>
                </p:cNvSpPr>
                <p:nvPr/>
              </p:nvSpPr>
              <p:spPr bwMode="hidden">
                <a:xfrm>
                  <a:off x="3792" y="0"/>
                  <a:ext cx="416" cy="4321"/>
                </a:xfrm>
                <a:custGeom>
                  <a:avLst/>
                  <a:gdLst/>
                  <a:ahLst/>
                  <a:cxnLst>
                    <a:cxn ang="0">
                      <a:pos x="12" y="0"/>
                    </a:cxn>
                    <a:cxn ang="0">
                      <a:pos x="18" y="406"/>
                    </a:cxn>
                    <a:cxn ang="0">
                      <a:pos x="3" y="662"/>
                    </a:cxn>
                    <a:cxn ang="0">
                      <a:pos x="8" y="713"/>
                    </a:cxn>
                    <a:cxn ang="0">
                      <a:pos x="24" y="740"/>
                    </a:cxn>
                    <a:cxn ang="0">
                      <a:pos x="42" y="758"/>
                    </a:cxn>
                    <a:cxn ang="0">
                      <a:pos x="36" y="803"/>
                    </a:cxn>
                    <a:cxn ang="0">
                      <a:pos x="12" y="824"/>
                    </a:cxn>
                    <a:cxn ang="0">
                      <a:pos x="0" y="878"/>
                    </a:cxn>
                    <a:cxn ang="0">
                      <a:pos x="9" y="2903"/>
                    </a:cxn>
                    <a:cxn ang="0">
                      <a:pos x="9" y="3276"/>
                    </a:cxn>
                    <a:cxn ang="0">
                      <a:pos x="16" y="3330"/>
                    </a:cxn>
                    <a:cxn ang="0">
                      <a:pos x="42" y="3354"/>
                    </a:cxn>
                    <a:cxn ang="0">
                      <a:pos x="51" y="3390"/>
                    </a:cxn>
                    <a:cxn ang="0">
                      <a:pos x="39" y="3427"/>
                    </a:cxn>
                    <a:cxn ang="0">
                      <a:pos x="24" y="3466"/>
                    </a:cxn>
                    <a:cxn ang="0">
                      <a:pos x="31" y="4321"/>
                    </a:cxn>
                    <a:cxn ang="0">
                      <a:pos x="102" y="4317"/>
                    </a:cxn>
                    <a:cxn ang="0">
                      <a:pos x="93" y="3529"/>
                    </a:cxn>
                    <a:cxn ang="0">
                      <a:pos x="117" y="3496"/>
                    </a:cxn>
                    <a:cxn ang="0">
                      <a:pos x="156" y="3493"/>
                    </a:cxn>
                    <a:cxn ang="0">
                      <a:pos x="297" y="3502"/>
                    </a:cxn>
                    <a:cxn ang="0">
                      <a:pos x="345" y="3502"/>
                    </a:cxn>
                    <a:cxn ang="0">
                      <a:pos x="357" y="3478"/>
                    </a:cxn>
                    <a:cxn ang="0">
                      <a:pos x="315" y="3459"/>
                    </a:cxn>
                    <a:cxn ang="0">
                      <a:pos x="128" y="3444"/>
                    </a:cxn>
                    <a:cxn ang="0">
                      <a:pos x="99" y="3430"/>
                    </a:cxn>
                    <a:cxn ang="0">
                      <a:pos x="120" y="3408"/>
                    </a:cxn>
                    <a:cxn ang="0">
                      <a:pos x="210" y="3399"/>
                    </a:cxn>
                    <a:cxn ang="0">
                      <a:pos x="337" y="3398"/>
                    </a:cxn>
                    <a:cxn ang="0">
                      <a:pos x="381" y="3381"/>
                    </a:cxn>
                    <a:cxn ang="0">
                      <a:pos x="128" y="3375"/>
                    </a:cxn>
                    <a:cxn ang="0">
                      <a:pos x="87" y="3336"/>
                    </a:cxn>
                    <a:cxn ang="0">
                      <a:pos x="68" y="3285"/>
                    </a:cxn>
                    <a:cxn ang="0">
                      <a:pos x="63" y="1525"/>
                    </a:cxn>
                    <a:cxn ang="0">
                      <a:pos x="68" y="885"/>
                    </a:cxn>
                    <a:cxn ang="0">
                      <a:pos x="84" y="851"/>
                    </a:cxn>
                    <a:cxn ang="0">
                      <a:pos x="120" y="832"/>
                    </a:cxn>
                    <a:cxn ang="0">
                      <a:pos x="405" y="825"/>
                    </a:cxn>
                    <a:cxn ang="0">
                      <a:pos x="405" y="765"/>
                    </a:cxn>
                    <a:cxn ang="0">
                      <a:pos x="203" y="765"/>
                    </a:cxn>
                    <a:cxn ang="0">
                      <a:pos x="150" y="752"/>
                    </a:cxn>
                    <a:cxn ang="0">
                      <a:pos x="105" y="728"/>
                    </a:cxn>
                    <a:cxn ang="0">
                      <a:pos x="75" y="705"/>
                    </a:cxn>
                    <a:cxn ang="0">
                      <a:pos x="60" y="645"/>
                    </a:cxn>
                    <a:cxn ang="0">
                      <a:pos x="81" y="316"/>
                    </a:cxn>
                    <a:cxn ang="0">
                      <a:pos x="81" y="0"/>
                    </a:cxn>
                    <a:cxn ang="0">
                      <a:pos x="12" y="0"/>
                    </a:cxn>
                  </a:cxnLst>
                  <a:rect l="0" t="0" r="r" b="b"/>
                  <a:pathLst>
                    <a:path w="416" h="4321">
                      <a:moveTo>
                        <a:pt x="12" y="0"/>
                      </a:moveTo>
                      <a:lnTo>
                        <a:pt x="18" y="406"/>
                      </a:lnTo>
                      <a:lnTo>
                        <a:pt x="3" y="662"/>
                      </a:lnTo>
                      <a:lnTo>
                        <a:pt x="8" y="713"/>
                      </a:lnTo>
                      <a:lnTo>
                        <a:pt x="24" y="740"/>
                      </a:lnTo>
                      <a:lnTo>
                        <a:pt x="42" y="758"/>
                      </a:lnTo>
                      <a:lnTo>
                        <a:pt x="36" y="803"/>
                      </a:lnTo>
                      <a:lnTo>
                        <a:pt x="12" y="824"/>
                      </a:lnTo>
                      <a:lnTo>
                        <a:pt x="0" y="878"/>
                      </a:lnTo>
                      <a:cubicBezTo>
                        <a:pt x="0" y="1224"/>
                        <a:pt x="8" y="2504"/>
                        <a:pt x="9" y="2903"/>
                      </a:cubicBezTo>
                      <a:cubicBezTo>
                        <a:pt x="10" y="3302"/>
                        <a:pt x="8" y="3205"/>
                        <a:pt x="9" y="3276"/>
                      </a:cubicBezTo>
                      <a:lnTo>
                        <a:pt x="16" y="3330"/>
                      </a:lnTo>
                      <a:lnTo>
                        <a:pt x="42" y="3354"/>
                      </a:lnTo>
                      <a:lnTo>
                        <a:pt x="51" y="3390"/>
                      </a:lnTo>
                      <a:lnTo>
                        <a:pt x="39" y="3427"/>
                      </a:lnTo>
                      <a:lnTo>
                        <a:pt x="24" y="3466"/>
                      </a:lnTo>
                      <a:cubicBezTo>
                        <a:pt x="23" y="3615"/>
                        <a:pt x="18" y="4179"/>
                        <a:pt x="31" y="4321"/>
                      </a:cubicBezTo>
                      <a:lnTo>
                        <a:pt x="102" y="4317"/>
                      </a:lnTo>
                      <a:cubicBezTo>
                        <a:pt x="112" y="4185"/>
                        <a:pt x="91" y="3666"/>
                        <a:pt x="93" y="3529"/>
                      </a:cubicBezTo>
                      <a:lnTo>
                        <a:pt x="117" y="3496"/>
                      </a:lnTo>
                      <a:lnTo>
                        <a:pt x="156" y="3493"/>
                      </a:lnTo>
                      <a:cubicBezTo>
                        <a:pt x="186" y="3494"/>
                        <a:pt x="266" y="3501"/>
                        <a:pt x="297" y="3502"/>
                      </a:cubicBezTo>
                      <a:cubicBezTo>
                        <a:pt x="328" y="3503"/>
                        <a:pt x="335" y="3506"/>
                        <a:pt x="345" y="3502"/>
                      </a:cubicBezTo>
                      <a:cubicBezTo>
                        <a:pt x="355" y="3498"/>
                        <a:pt x="362" y="3485"/>
                        <a:pt x="357" y="3478"/>
                      </a:cubicBezTo>
                      <a:cubicBezTo>
                        <a:pt x="352" y="3471"/>
                        <a:pt x="353" y="3465"/>
                        <a:pt x="315" y="3459"/>
                      </a:cubicBezTo>
                      <a:cubicBezTo>
                        <a:pt x="277" y="3453"/>
                        <a:pt x="164" y="3449"/>
                        <a:pt x="128" y="3444"/>
                      </a:cubicBezTo>
                      <a:cubicBezTo>
                        <a:pt x="92" y="3439"/>
                        <a:pt x="100" y="3436"/>
                        <a:pt x="99" y="3430"/>
                      </a:cubicBezTo>
                      <a:cubicBezTo>
                        <a:pt x="98" y="3424"/>
                        <a:pt x="102" y="3413"/>
                        <a:pt x="120" y="3408"/>
                      </a:cubicBezTo>
                      <a:lnTo>
                        <a:pt x="210" y="3399"/>
                      </a:lnTo>
                      <a:cubicBezTo>
                        <a:pt x="246" y="3397"/>
                        <a:pt x="309" y="3401"/>
                        <a:pt x="337" y="3398"/>
                      </a:cubicBezTo>
                      <a:cubicBezTo>
                        <a:pt x="365" y="3395"/>
                        <a:pt x="416" y="3385"/>
                        <a:pt x="381" y="3381"/>
                      </a:cubicBezTo>
                      <a:cubicBezTo>
                        <a:pt x="346" y="3377"/>
                        <a:pt x="177" y="3382"/>
                        <a:pt x="128" y="3375"/>
                      </a:cubicBezTo>
                      <a:lnTo>
                        <a:pt x="87" y="3336"/>
                      </a:lnTo>
                      <a:lnTo>
                        <a:pt x="68" y="3285"/>
                      </a:lnTo>
                      <a:cubicBezTo>
                        <a:pt x="64" y="2983"/>
                        <a:pt x="63" y="1925"/>
                        <a:pt x="63" y="1525"/>
                      </a:cubicBezTo>
                      <a:lnTo>
                        <a:pt x="68" y="885"/>
                      </a:lnTo>
                      <a:lnTo>
                        <a:pt x="84" y="851"/>
                      </a:lnTo>
                      <a:lnTo>
                        <a:pt x="120" y="832"/>
                      </a:lnTo>
                      <a:lnTo>
                        <a:pt x="405" y="825"/>
                      </a:lnTo>
                      <a:lnTo>
                        <a:pt x="405" y="765"/>
                      </a:lnTo>
                      <a:lnTo>
                        <a:pt x="203" y="765"/>
                      </a:lnTo>
                      <a:lnTo>
                        <a:pt x="150" y="752"/>
                      </a:lnTo>
                      <a:lnTo>
                        <a:pt x="105" y="728"/>
                      </a:lnTo>
                      <a:lnTo>
                        <a:pt x="75" y="705"/>
                      </a:lnTo>
                      <a:lnTo>
                        <a:pt x="60" y="645"/>
                      </a:lnTo>
                      <a:lnTo>
                        <a:pt x="81" y="316"/>
                      </a:lnTo>
                      <a:lnTo>
                        <a:pt x="81" y="0"/>
                      </a:lnTo>
                      <a:lnTo>
                        <a:pt x="12" y="0"/>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67" name="Freeform 140"/>
                <p:cNvSpPr>
                  <a:spLocks/>
                </p:cNvSpPr>
                <p:nvPr/>
              </p:nvSpPr>
              <p:spPr bwMode="hidden">
                <a:xfrm>
                  <a:off x="4099" y="-7"/>
                  <a:ext cx="187" cy="4323"/>
                </a:xfrm>
                <a:custGeom>
                  <a:avLst/>
                  <a:gdLst/>
                  <a:ahLst/>
                  <a:cxnLst>
                    <a:cxn ang="0">
                      <a:pos x="142" y="0"/>
                    </a:cxn>
                    <a:cxn ang="0">
                      <a:pos x="157" y="658"/>
                    </a:cxn>
                    <a:cxn ang="0">
                      <a:pos x="142" y="733"/>
                    </a:cxn>
                    <a:cxn ang="0">
                      <a:pos x="90" y="763"/>
                    </a:cxn>
                    <a:cxn ang="0">
                      <a:pos x="53" y="792"/>
                    </a:cxn>
                    <a:cxn ang="0">
                      <a:pos x="83" y="830"/>
                    </a:cxn>
                    <a:cxn ang="0">
                      <a:pos x="127" y="837"/>
                    </a:cxn>
                    <a:cxn ang="0">
                      <a:pos x="157" y="875"/>
                    </a:cxn>
                    <a:cxn ang="0">
                      <a:pos x="157" y="1152"/>
                    </a:cxn>
                    <a:cxn ang="0">
                      <a:pos x="135" y="1466"/>
                    </a:cxn>
                    <a:cxn ang="0">
                      <a:pos x="135" y="2573"/>
                    </a:cxn>
                    <a:cxn ang="0">
                      <a:pos x="165" y="3037"/>
                    </a:cxn>
                    <a:cxn ang="0">
                      <a:pos x="180" y="3298"/>
                    </a:cxn>
                    <a:cxn ang="0">
                      <a:pos x="142" y="3418"/>
                    </a:cxn>
                    <a:cxn ang="0">
                      <a:pos x="150" y="3463"/>
                    </a:cxn>
                    <a:cxn ang="0">
                      <a:pos x="172" y="3523"/>
                    </a:cxn>
                    <a:cxn ang="0">
                      <a:pos x="187" y="3807"/>
                    </a:cxn>
                    <a:cxn ang="0">
                      <a:pos x="187" y="4323"/>
                    </a:cxn>
                    <a:cxn ang="0">
                      <a:pos x="120" y="4316"/>
                    </a:cxn>
                    <a:cxn ang="0">
                      <a:pos x="105" y="3605"/>
                    </a:cxn>
                    <a:cxn ang="0">
                      <a:pos x="68" y="3463"/>
                    </a:cxn>
                    <a:cxn ang="0">
                      <a:pos x="83" y="3381"/>
                    </a:cxn>
                    <a:cxn ang="0">
                      <a:pos x="127" y="3313"/>
                    </a:cxn>
                    <a:cxn ang="0">
                      <a:pos x="98" y="3081"/>
                    </a:cxn>
                    <a:cxn ang="0">
                      <a:pos x="83" y="2573"/>
                    </a:cxn>
                    <a:cxn ang="0">
                      <a:pos x="83" y="1825"/>
                    </a:cxn>
                    <a:cxn ang="0">
                      <a:pos x="75" y="1264"/>
                    </a:cxn>
                    <a:cxn ang="0">
                      <a:pos x="83" y="950"/>
                    </a:cxn>
                    <a:cxn ang="0">
                      <a:pos x="38" y="852"/>
                    </a:cxn>
                    <a:cxn ang="0">
                      <a:pos x="0" y="807"/>
                    </a:cxn>
                    <a:cxn ang="0">
                      <a:pos x="75" y="718"/>
                    </a:cxn>
                    <a:cxn ang="0">
                      <a:pos x="105" y="605"/>
                    </a:cxn>
                    <a:cxn ang="0">
                      <a:pos x="90" y="119"/>
                    </a:cxn>
                    <a:cxn ang="0">
                      <a:pos x="75" y="7"/>
                    </a:cxn>
                    <a:cxn ang="0">
                      <a:pos x="142" y="0"/>
                    </a:cxn>
                  </a:cxnLst>
                  <a:rect l="0" t="0" r="r" b="b"/>
                  <a:pathLst>
                    <a:path w="187" h="4323">
                      <a:moveTo>
                        <a:pt x="142" y="0"/>
                      </a:moveTo>
                      <a:lnTo>
                        <a:pt x="157" y="658"/>
                      </a:lnTo>
                      <a:lnTo>
                        <a:pt x="142" y="733"/>
                      </a:lnTo>
                      <a:lnTo>
                        <a:pt x="90" y="763"/>
                      </a:lnTo>
                      <a:lnTo>
                        <a:pt x="53" y="792"/>
                      </a:lnTo>
                      <a:lnTo>
                        <a:pt x="83" y="830"/>
                      </a:lnTo>
                      <a:lnTo>
                        <a:pt x="127" y="837"/>
                      </a:lnTo>
                      <a:lnTo>
                        <a:pt x="157" y="875"/>
                      </a:lnTo>
                      <a:lnTo>
                        <a:pt x="157" y="1152"/>
                      </a:lnTo>
                      <a:lnTo>
                        <a:pt x="135" y="1466"/>
                      </a:lnTo>
                      <a:lnTo>
                        <a:pt x="135" y="2573"/>
                      </a:lnTo>
                      <a:lnTo>
                        <a:pt x="165" y="3037"/>
                      </a:lnTo>
                      <a:lnTo>
                        <a:pt x="180" y="3298"/>
                      </a:lnTo>
                      <a:lnTo>
                        <a:pt x="142" y="3418"/>
                      </a:lnTo>
                      <a:lnTo>
                        <a:pt x="150" y="3463"/>
                      </a:lnTo>
                      <a:lnTo>
                        <a:pt x="172" y="3523"/>
                      </a:lnTo>
                      <a:lnTo>
                        <a:pt x="187" y="3807"/>
                      </a:lnTo>
                      <a:lnTo>
                        <a:pt x="187" y="4323"/>
                      </a:lnTo>
                      <a:lnTo>
                        <a:pt x="120" y="4316"/>
                      </a:lnTo>
                      <a:lnTo>
                        <a:pt x="105" y="3605"/>
                      </a:lnTo>
                      <a:lnTo>
                        <a:pt x="68" y="3463"/>
                      </a:lnTo>
                      <a:lnTo>
                        <a:pt x="83" y="3381"/>
                      </a:lnTo>
                      <a:lnTo>
                        <a:pt x="127" y="3313"/>
                      </a:lnTo>
                      <a:lnTo>
                        <a:pt x="98" y="3081"/>
                      </a:lnTo>
                      <a:lnTo>
                        <a:pt x="83" y="2573"/>
                      </a:lnTo>
                      <a:lnTo>
                        <a:pt x="83" y="1825"/>
                      </a:lnTo>
                      <a:lnTo>
                        <a:pt x="75" y="1264"/>
                      </a:lnTo>
                      <a:lnTo>
                        <a:pt x="83" y="950"/>
                      </a:lnTo>
                      <a:lnTo>
                        <a:pt x="38" y="852"/>
                      </a:lnTo>
                      <a:lnTo>
                        <a:pt x="0" y="807"/>
                      </a:lnTo>
                      <a:lnTo>
                        <a:pt x="75" y="718"/>
                      </a:lnTo>
                      <a:lnTo>
                        <a:pt x="105" y="605"/>
                      </a:lnTo>
                      <a:lnTo>
                        <a:pt x="90" y="119"/>
                      </a:lnTo>
                      <a:lnTo>
                        <a:pt x="75" y="7"/>
                      </a:lnTo>
                      <a:lnTo>
                        <a:pt x="142" y="0"/>
                      </a:ln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21" name="Group 141"/>
              <p:cNvGrpSpPr>
                <a:grpSpLocks/>
              </p:cNvGrpSpPr>
              <p:nvPr/>
            </p:nvGrpSpPr>
            <p:grpSpPr bwMode="auto">
              <a:xfrm>
                <a:off x="2958" y="1201"/>
                <a:ext cx="1763" cy="1448"/>
                <a:chOff x="3387" y="1456"/>
                <a:chExt cx="1707" cy="1402"/>
              </a:xfrm>
            </p:grpSpPr>
            <p:sp>
              <p:nvSpPr>
                <p:cNvPr id="63" name="Freeform 142"/>
                <p:cNvSpPr>
                  <a:spLocks/>
                </p:cNvSpPr>
                <p:nvPr/>
              </p:nvSpPr>
              <p:spPr bwMode="hidden">
                <a:xfrm rot="21428822" flipH="1">
                  <a:off x="3387" y="1657"/>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64" name="Freeform 143"/>
                <p:cNvSpPr>
                  <a:spLocks/>
                </p:cNvSpPr>
                <p:nvPr/>
              </p:nvSpPr>
              <p:spPr bwMode="hidden">
                <a:xfrm rot="-744944">
                  <a:off x="4388" y="145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65" name="Freeform 144"/>
                <p:cNvSpPr>
                  <a:spLocks/>
                </p:cNvSpPr>
                <p:nvPr/>
              </p:nvSpPr>
              <p:spPr bwMode="hidden">
                <a:xfrm>
                  <a:off x="4086" y="1694"/>
                  <a:ext cx="473"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22" name="Freeform 145"/>
              <p:cNvSpPr>
                <a:spLocks/>
              </p:cNvSpPr>
              <p:nvPr/>
            </p:nvSpPr>
            <p:spPr bwMode="hidden">
              <a:xfrm rot="21428822" flipH="1">
                <a:off x="4882" y="660"/>
                <a:ext cx="496" cy="7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23" name="Freeform 146"/>
              <p:cNvSpPr>
                <a:spLocks/>
              </p:cNvSpPr>
              <p:nvPr/>
            </p:nvSpPr>
            <p:spPr bwMode="hidden">
              <a:xfrm>
                <a:off x="5541" y="574"/>
                <a:ext cx="216" cy="365"/>
              </a:xfrm>
              <a:custGeom>
                <a:avLst/>
                <a:gdLst/>
                <a:ahLst/>
                <a:cxnLst>
                  <a:cxn ang="0">
                    <a:pos x="39" y="8"/>
                  </a:cxn>
                  <a:cxn ang="0">
                    <a:pos x="213" y="23"/>
                  </a:cxn>
                  <a:cxn ang="0">
                    <a:pos x="216" y="146"/>
                  </a:cxn>
                  <a:cxn ang="0">
                    <a:pos x="84" y="66"/>
                  </a:cxn>
                  <a:cxn ang="0">
                    <a:pos x="72" y="85"/>
                  </a:cxn>
                  <a:cxn ang="0">
                    <a:pos x="169" y="147"/>
                  </a:cxn>
                  <a:cxn ang="0">
                    <a:pos x="213" y="194"/>
                  </a:cxn>
                  <a:cxn ang="0">
                    <a:pos x="216" y="365"/>
                  </a:cxn>
                  <a:cxn ang="0">
                    <a:pos x="45" y="192"/>
                  </a:cxn>
                  <a:cxn ang="0">
                    <a:pos x="1" y="68"/>
                  </a:cxn>
                  <a:cxn ang="0">
                    <a:pos x="39" y="8"/>
                  </a:cxn>
                </a:cxnLst>
                <a:rect l="0" t="0" r="r" b="b"/>
                <a:pathLst>
                  <a:path w="216" h="365">
                    <a:moveTo>
                      <a:pt x="39" y="8"/>
                    </a:moveTo>
                    <a:cubicBezTo>
                      <a:pt x="74" y="1"/>
                      <a:pt x="183" y="0"/>
                      <a:pt x="213" y="23"/>
                    </a:cubicBezTo>
                    <a:lnTo>
                      <a:pt x="216" y="146"/>
                    </a:lnTo>
                    <a:cubicBezTo>
                      <a:pt x="195" y="153"/>
                      <a:pt x="108" y="76"/>
                      <a:pt x="84" y="66"/>
                    </a:cubicBezTo>
                    <a:cubicBezTo>
                      <a:pt x="60" y="56"/>
                      <a:pt x="58" y="72"/>
                      <a:pt x="72" y="85"/>
                    </a:cubicBezTo>
                    <a:cubicBezTo>
                      <a:pt x="86" y="99"/>
                      <a:pt x="146" y="129"/>
                      <a:pt x="169" y="147"/>
                    </a:cubicBezTo>
                    <a:cubicBezTo>
                      <a:pt x="192" y="165"/>
                      <a:pt x="205" y="158"/>
                      <a:pt x="213" y="194"/>
                    </a:cubicBezTo>
                    <a:lnTo>
                      <a:pt x="216" y="365"/>
                    </a:lnTo>
                    <a:cubicBezTo>
                      <a:pt x="188" y="365"/>
                      <a:pt x="81" y="242"/>
                      <a:pt x="45" y="192"/>
                    </a:cubicBezTo>
                    <a:cubicBezTo>
                      <a:pt x="9" y="142"/>
                      <a:pt x="2" y="98"/>
                      <a:pt x="1" y="68"/>
                    </a:cubicBezTo>
                    <a:cubicBezTo>
                      <a:pt x="0" y="37"/>
                      <a:pt x="3" y="16"/>
                      <a:pt x="39" y="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24" name="Freeform 147"/>
              <p:cNvSpPr>
                <a:spLocks/>
              </p:cNvSpPr>
              <p:nvPr/>
            </p:nvSpPr>
            <p:spPr bwMode="hidden">
              <a:xfrm>
                <a:off x="5373" y="686"/>
                <a:ext cx="334" cy="819"/>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25" name="Group 148"/>
              <p:cNvGrpSpPr>
                <a:grpSpLocks/>
              </p:cNvGrpSpPr>
              <p:nvPr/>
            </p:nvGrpSpPr>
            <p:grpSpPr bwMode="auto">
              <a:xfrm>
                <a:off x="4356" y="2717"/>
                <a:ext cx="1199" cy="985"/>
                <a:chOff x="3387" y="1456"/>
                <a:chExt cx="1707" cy="1402"/>
              </a:xfrm>
            </p:grpSpPr>
            <p:sp>
              <p:nvSpPr>
                <p:cNvPr id="60" name="Freeform 149"/>
                <p:cNvSpPr>
                  <a:spLocks/>
                </p:cNvSpPr>
                <p:nvPr/>
              </p:nvSpPr>
              <p:spPr bwMode="hidden">
                <a:xfrm rot="21428822" flipH="1">
                  <a:off x="3387" y="1657"/>
                  <a:ext cx="706" cy="1015"/>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61" name="Freeform 150"/>
                <p:cNvSpPr>
                  <a:spLocks/>
                </p:cNvSpPr>
                <p:nvPr/>
              </p:nvSpPr>
              <p:spPr bwMode="hidden">
                <a:xfrm rot="-744944">
                  <a:off x="4388" y="1456"/>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62" name="Freeform 151"/>
                <p:cNvSpPr>
                  <a:spLocks/>
                </p:cNvSpPr>
                <p:nvPr/>
              </p:nvSpPr>
              <p:spPr bwMode="hidden">
                <a:xfrm>
                  <a:off x="4086" y="1694"/>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26" name="Group 152"/>
              <p:cNvGrpSpPr>
                <a:grpSpLocks/>
              </p:cNvGrpSpPr>
              <p:nvPr/>
            </p:nvGrpSpPr>
            <p:grpSpPr bwMode="auto">
              <a:xfrm>
                <a:off x="1480" y="3480"/>
                <a:ext cx="931" cy="765"/>
                <a:chOff x="3387" y="1456"/>
                <a:chExt cx="1707" cy="1402"/>
              </a:xfrm>
            </p:grpSpPr>
            <p:sp>
              <p:nvSpPr>
                <p:cNvPr id="57" name="Freeform 153"/>
                <p:cNvSpPr>
                  <a:spLocks/>
                </p:cNvSpPr>
                <p:nvPr/>
              </p:nvSpPr>
              <p:spPr bwMode="hidden">
                <a:xfrm rot="21428822" flipH="1">
                  <a:off x="3387" y="1658"/>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8" name="Freeform 154"/>
                <p:cNvSpPr>
                  <a:spLocks/>
                </p:cNvSpPr>
                <p:nvPr/>
              </p:nvSpPr>
              <p:spPr bwMode="hidden">
                <a:xfrm rot="-744944">
                  <a:off x="4388" y="1456"/>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9" name="Freeform 155"/>
                <p:cNvSpPr>
                  <a:spLocks/>
                </p:cNvSpPr>
                <p:nvPr/>
              </p:nvSpPr>
              <p:spPr bwMode="hidden">
                <a:xfrm>
                  <a:off x="4086" y="1694"/>
                  <a:ext cx="475"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27" name="Freeform 156"/>
              <p:cNvSpPr>
                <a:spLocks/>
              </p:cNvSpPr>
              <p:nvPr/>
            </p:nvSpPr>
            <p:spPr bwMode="hidden">
              <a:xfrm rot="-744944">
                <a:off x="818" y="3141"/>
                <a:ext cx="527" cy="756"/>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28" name="Freeform 157"/>
              <p:cNvSpPr>
                <a:spLocks/>
              </p:cNvSpPr>
              <p:nvPr/>
            </p:nvSpPr>
            <p:spPr bwMode="hidden">
              <a:xfrm>
                <a:off x="604" y="3352"/>
                <a:ext cx="353" cy="868"/>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29" name="Freeform 158"/>
              <p:cNvSpPr>
                <a:spLocks/>
              </p:cNvSpPr>
              <p:nvPr/>
            </p:nvSpPr>
            <p:spPr bwMode="hidden">
              <a:xfrm>
                <a:off x="721" y="2948"/>
                <a:ext cx="729" cy="248"/>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30" name="Freeform 159"/>
              <p:cNvSpPr>
                <a:spLocks/>
              </p:cNvSpPr>
              <p:nvPr/>
            </p:nvSpPr>
            <p:spPr bwMode="hidden">
              <a:xfrm>
                <a:off x="0" y="3278"/>
                <a:ext cx="537" cy="619"/>
              </a:xfrm>
              <a:custGeom>
                <a:avLst/>
                <a:gdLst/>
                <a:ahLst/>
                <a:cxnLst>
                  <a:cxn ang="0">
                    <a:pos x="497" y="43"/>
                  </a:cxn>
                  <a:cxn ang="0">
                    <a:pos x="315" y="58"/>
                  </a:cxn>
                  <a:cxn ang="0">
                    <a:pos x="0" y="388"/>
                  </a:cxn>
                  <a:cxn ang="0">
                    <a:pos x="3" y="520"/>
                  </a:cxn>
                  <a:cxn ang="0">
                    <a:pos x="119" y="387"/>
                  </a:cxn>
                  <a:cxn ang="0">
                    <a:pos x="302" y="197"/>
                  </a:cxn>
                  <a:cxn ang="0">
                    <a:pos x="447" y="104"/>
                  </a:cxn>
                  <a:cxn ang="0">
                    <a:pos x="460" y="124"/>
                  </a:cxn>
                  <a:cxn ang="0">
                    <a:pos x="357" y="191"/>
                  </a:cxn>
                  <a:cxn ang="0">
                    <a:pos x="221" y="322"/>
                  </a:cxn>
                  <a:cxn ang="0">
                    <a:pos x="0" y="562"/>
                  </a:cxn>
                  <a:cxn ang="0">
                    <a:pos x="0" y="619"/>
                  </a:cxn>
                  <a:cxn ang="0">
                    <a:pos x="264" y="455"/>
                  </a:cxn>
                  <a:cxn ang="0">
                    <a:pos x="488" y="238"/>
                  </a:cxn>
                  <a:cxn ang="0">
                    <a:pos x="536" y="106"/>
                  </a:cxn>
                  <a:cxn ang="0">
                    <a:pos x="497" y="43"/>
                  </a:cxn>
                </a:cxnLst>
                <a:rect l="0" t="0" r="r" b="b"/>
                <a:pathLst>
                  <a:path w="537" h="619">
                    <a:moveTo>
                      <a:pt x="497" y="43"/>
                    </a:moveTo>
                    <a:cubicBezTo>
                      <a:pt x="459" y="35"/>
                      <a:pt x="398" y="0"/>
                      <a:pt x="315" y="58"/>
                    </a:cubicBezTo>
                    <a:cubicBezTo>
                      <a:pt x="232" y="116"/>
                      <a:pt x="52" y="311"/>
                      <a:pt x="0" y="388"/>
                    </a:cubicBezTo>
                    <a:lnTo>
                      <a:pt x="3" y="520"/>
                    </a:lnTo>
                    <a:cubicBezTo>
                      <a:pt x="23" y="520"/>
                      <a:pt x="69" y="441"/>
                      <a:pt x="119" y="387"/>
                    </a:cubicBezTo>
                    <a:cubicBezTo>
                      <a:pt x="169" y="333"/>
                      <a:pt x="248" y="243"/>
                      <a:pt x="302" y="197"/>
                    </a:cubicBezTo>
                    <a:cubicBezTo>
                      <a:pt x="357" y="150"/>
                      <a:pt x="421" y="116"/>
                      <a:pt x="447" y="104"/>
                    </a:cubicBezTo>
                    <a:cubicBezTo>
                      <a:pt x="473" y="92"/>
                      <a:pt x="476" y="110"/>
                      <a:pt x="460" y="124"/>
                    </a:cubicBezTo>
                    <a:cubicBezTo>
                      <a:pt x="446" y="140"/>
                      <a:pt x="396" y="158"/>
                      <a:pt x="357" y="191"/>
                    </a:cubicBezTo>
                    <a:cubicBezTo>
                      <a:pt x="317" y="224"/>
                      <a:pt x="280" y="260"/>
                      <a:pt x="221" y="322"/>
                    </a:cubicBezTo>
                    <a:cubicBezTo>
                      <a:pt x="162" y="384"/>
                      <a:pt x="37" y="513"/>
                      <a:pt x="0" y="562"/>
                    </a:cubicBezTo>
                    <a:lnTo>
                      <a:pt x="0" y="619"/>
                    </a:lnTo>
                    <a:cubicBezTo>
                      <a:pt x="44" y="601"/>
                      <a:pt x="183" y="518"/>
                      <a:pt x="264" y="455"/>
                    </a:cubicBezTo>
                    <a:cubicBezTo>
                      <a:pt x="345" y="392"/>
                      <a:pt x="443" y="296"/>
                      <a:pt x="488" y="238"/>
                    </a:cubicBezTo>
                    <a:cubicBezTo>
                      <a:pt x="534" y="180"/>
                      <a:pt x="534" y="138"/>
                      <a:pt x="536" y="106"/>
                    </a:cubicBezTo>
                    <a:cubicBezTo>
                      <a:pt x="537" y="74"/>
                      <a:pt x="533" y="51"/>
                      <a:pt x="497" y="43"/>
                    </a:cubicBezTo>
                    <a:close/>
                  </a:path>
                </a:pathLst>
              </a:custGeom>
              <a:solidFill>
                <a:schemeClr val="accent2"/>
              </a:solidFill>
              <a:ln w="9525">
                <a:noFill/>
                <a:round/>
                <a:headEnd/>
                <a:tailEnd/>
              </a:ln>
              <a:effectLst/>
            </p:spPr>
            <p:txBody>
              <a:bodyPr wrap="none" anchor="ctr"/>
              <a:lstStyle/>
              <a:p>
                <a:pPr>
                  <a:defRPr/>
                </a:pPr>
                <a:endParaRPr lang="en-US"/>
              </a:p>
            </p:txBody>
          </p:sp>
          <p:sp>
            <p:nvSpPr>
              <p:cNvPr id="31" name="Freeform 160"/>
              <p:cNvSpPr>
                <a:spLocks/>
              </p:cNvSpPr>
              <p:nvPr/>
            </p:nvSpPr>
            <p:spPr bwMode="hidden">
              <a:xfrm>
                <a:off x="0" y="3063"/>
                <a:ext cx="506" cy="242"/>
              </a:xfrm>
              <a:custGeom>
                <a:avLst/>
                <a:gdLst/>
                <a:ahLst/>
                <a:cxnLst>
                  <a:cxn ang="0">
                    <a:pos x="469" y="200"/>
                  </a:cxn>
                  <a:cxn ang="0">
                    <a:pos x="492" y="168"/>
                  </a:cxn>
                  <a:cxn ang="0">
                    <a:pos x="481" y="114"/>
                  </a:cxn>
                  <a:cxn ang="0">
                    <a:pos x="389" y="31"/>
                  </a:cxn>
                  <a:cxn ang="0">
                    <a:pos x="184" y="1"/>
                  </a:cxn>
                  <a:cxn ang="0">
                    <a:pos x="3" y="24"/>
                  </a:cxn>
                  <a:cxn ang="0">
                    <a:pos x="0" y="114"/>
                  </a:cxn>
                  <a:cxn ang="0">
                    <a:pos x="169" y="103"/>
                  </a:cxn>
                  <a:cxn ang="0">
                    <a:pos x="340" y="129"/>
                  </a:cxn>
                  <a:cxn ang="0">
                    <a:pos x="389" y="153"/>
                  </a:cxn>
                  <a:cxn ang="0">
                    <a:pos x="386" y="170"/>
                  </a:cxn>
                  <a:cxn ang="0">
                    <a:pos x="319" y="143"/>
                  </a:cxn>
                  <a:cxn ang="0">
                    <a:pos x="166" y="120"/>
                  </a:cxn>
                  <a:cxn ang="0">
                    <a:pos x="3" y="144"/>
                  </a:cxn>
                  <a:cxn ang="0">
                    <a:pos x="6" y="204"/>
                  </a:cxn>
                  <a:cxn ang="0">
                    <a:pos x="271" y="241"/>
                  </a:cxn>
                  <a:cxn ang="0">
                    <a:pos x="469" y="200"/>
                  </a:cxn>
                </a:cxnLst>
                <a:rect l="0" t="0" r="r" b="b"/>
                <a:pathLst>
                  <a:path w="506" h="242">
                    <a:moveTo>
                      <a:pt x="469" y="200"/>
                    </a:moveTo>
                    <a:cubicBezTo>
                      <a:pt x="506" y="188"/>
                      <a:pt x="490" y="182"/>
                      <a:pt x="492" y="168"/>
                    </a:cubicBezTo>
                    <a:cubicBezTo>
                      <a:pt x="494" y="155"/>
                      <a:pt x="499" y="138"/>
                      <a:pt x="481" y="114"/>
                    </a:cubicBezTo>
                    <a:cubicBezTo>
                      <a:pt x="465" y="92"/>
                      <a:pt x="438" y="50"/>
                      <a:pt x="389" y="31"/>
                    </a:cubicBezTo>
                    <a:cubicBezTo>
                      <a:pt x="339" y="12"/>
                      <a:pt x="248" y="2"/>
                      <a:pt x="184" y="1"/>
                    </a:cubicBezTo>
                    <a:cubicBezTo>
                      <a:pt x="120" y="0"/>
                      <a:pt x="34" y="5"/>
                      <a:pt x="3" y="24"/>
                    </a:cubicBezTo>
                    <a:lnTo>
                      <a:pt x="0" y="114"/>
                    </a:lnTo>
                    <a:cubicBezTo>
                      <a:pt x="28" y="127"/>
                      <a:pt x="112" y="101"/>
                      <a:pt x="169" y="103"/>
                    </a:cubicBezTo>
                    <a:cubicBezTo>
                      <a:pt x="226" y="105"/>
                      <a:pt x="303" y="120"/>
                      <a:pt x="340" y="129"/>
                    </a:cubicBezTo>
                    <a:cubicBezTo>
                      <a:pt x="376" y="137"/>
                      <a:pt x="381" y="146"/>
                      <a:pt x="389" y="153"/>
                    </a:cubicBezTo>
                    <a:cubicBezTo>
                      <a:pt x="396" y="160"/>
                      <a:pt x="397" y="172"/>
                      <a:pt x="386" y="170"/>
                    </a:cubicBezTo>
                    <a:cubicBezTo>
                      <a:pt x="374" y="168"/>
                      <a:pt x="357" y="151"/>
                      <a:pt x="319" y="143"/>
                    </a:cubicBezTo>
                    <a:cubicBezTo>
                      <a:pt x="283" y="135"/>
                      <a:pt x="219" y="120"/>
                      <a:pt x="166" y="120"/>
                    </a:cubicBezTo>
                    <a:cubicBezTo>
                      <a:pt x="113" y="120"/>
                      <a:pt x="30" y="130"/>
                      <a:pt x="3" y="144"/>
                    </a:cubicBezTo>
                    <a:lnTo>
                      <a:pt x="6" y="204"/>
                    </a:lnTo>
                    <a:cubicBezTo>
                      <a:pt x="51" y="220"/>
                      <a:pt x="194" y="242"/>
                      <a:pt x="271" y="241"/>
                    </a:cubicBezTo>
                    <a:cubicBezTo>
                      <a:pt x="348" y="240"/>
                      <a:pt x="433" y="212"/>
                      <a:pt x="469" y="200"/>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32" name="Freeform 161"/>
              <p:cNvSpPr>
                <a:spLocks/>
              </p:cNvSpPr>
              <p:nvPr/>
            </p:nvSpPr>
            <p:spPr bwMode="hidden">
              <a:xfrm rot="-744944">
                <a:off x="811" y="22"/>
                <a:ext cx="527" cy="756"/>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33" name="Freeform 162"/>
              <p:cNvSpPr>
                <a:spLocks/>
              </p:cNvSpPr>
              <p:nvPr/>
            </p:nvSpPr>
            <p:spPr bwMode="hidden">
              <a:xfrm>
                <a:off x="597" y="233"/>
                <a:ext cx="353" cy="868"/>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34" name="Freeform 163"/>
              <p:cNvSpPr>
                <a:spLocks/>
              </p:cNvSpPr>
              <p:nvPr/>
            </p:nvSpPr>
            <p:spPr bwMode="hidden">
              <a:xfrm>
                <a:off x="667" y="0"/>
                <a:ext cx="880" cy="76"/>
              </a:xfrm>
              <a:custGeom>
                <a:avLst/>
                <a:gdLst/>
                <a:ahLst/>
                <a:cxnLst>
                  <a:cxn ang="0">
                    <a:pos x="83" y="0"/>
                  </a:cxn>
                  <a:cxn ang="0">
                    <a:pos x="776" y="0"/>
                  </a:cxn>
                  <a:cxn ang="0">
                    <a:pos x="705" y="31"/>
                  </a:cxn>
                  <a:cxn ang="0">
                    <a:pos x="619" y="31"/>
                  </a:cxn>
                  <a:cxn ang="0">
                    <a:pos x="636" y="48"/>
                  </a:cxn>
                  <a:cxn ang="0">
                    <a:pos x="549" y="65"/>
                  </a:cxn>
                  <a:cxn ang="0">
                    <a:pos x="272" y="65"/>
                  </a:cxn>
                  <a:cxn ang="0">
                    <a:pos x="83" y="0"/>
                  </a:cxn>
                </a:cxnLst>
                <a:rect l="0" t="0" r="r" b="b"/>
                <a:pathLst>
                  <a:path w="880" h="76">
                    <a:moveTo>
                      <a:pt x="83" y="0"/>
                    </a:moveTo>
                    <a:lnTo>
                      <a:pt x="776" y="0"/>
                    </a:lnTo>
                    <a:cubicBezTo>
                      <a:pt x="880" y="5"/>
                      <a:pt x="731" y="26"/>
                      <a:pt x="705" y="31"/>
                    </a:cubicBezTo>
                    <a:cubicBezTo>
                      <a:pt x="679" y="36"/>
                      <a:pt x="630" y="28"/>
                      <a:pt x="619" y="31"/>
                    </a:cubicBezTo>
                    <a:cubicBezTo>
                      <a:pt x="608" y="34"/>
                      <a:pt x="648" y="42"/>
                      <a:pt x="636" y="48"/>
                    </a:cubicBezTo>
                    <a:cubicBezTo>
                      <a:pt x="624" y="54"/>
                      <a:pt x="610" y="63"/>
                      <a:pt x="549" y="65"/>
                    </a:cubicBezTo>
                    <a:cubicBezTo>
                      <a:pt x="489" y="68"/>
                      <a:pt x="350" y="76"/>
                      <a:pt x="272" y="65"/>
                    </a:cubicBezTo>
                    <a:cubicBezTo>
                      <a:pt x="194" y="54"/>
                      <a:pt x="0" y="7"/>
                      <a:pt x="83" y="0"/>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35" name="Freeform 164"/>
              <p:cNvSpPr>
                <a:spLocks/>
              </p:cNvSpPr>
              <p:nvPr/>
            </p:nvSpPr>
            <p:spPr bwMode="hidden">
              <a:xfrm>
                <a:off x="-14" y="161"/>
                <a:ext cx="544" cy="634"/>
              </a:xfrm>
              <a:custGeom>
                <a:avLst/>
                <a:gdLst/>
                <a:ahLst/>
                <a:cxnLst>
                  <a:cxn ang="0">
                    <a:pos x="504" y="41"/>
                  </a:cxn>
                  <a:cxn ang="0">
                    <a:pos x="322" y="56"/>
                  </a:cxn>
                  <a:cxn ang="0">
                    <a:pos x="17" y="379"/>
                  </a:cxn>
                  <a:cxn ang="0">
                    <a:pos x="14" y="520"/>
                  </a:cxn>
                  <a:cxn ang="0">
                    <a:pos x="126" y="385"/>
                  </a:cxn>
                  <a:cxn ang="0">
                    <a:pos x="309" y="195"/>
                  </a:cxn>
                  <a:cxn ang="0">
                    <a:pos x="454" y="102"/>
                  </a:cxn>
                  <a:cxn ang="0">
                    <a:pos x="467" y="122"/>
                  </a:cxn>
                  <a:cxn ang="0">
                    <a:pos x="364" y="189"/>
                  </a:cxn>
                  <a:cxn ang="0">
                    <a:pos x="228" y="320"/>
                  </a:cxn>
                  <a:cxn ang="0">
                    <a:pos x="41" y="527"/>
                  </a:cxn>
                  <a:cxn ang="0">
                    <a:pos x="17" y="559"/>
                  </a:cxn>
                  <a:cxn ang="0">
                    <a:pos x="14" y="628"/>
                  </a:cxn>
                  <a:cxn ang="0">
                    <a:pos x="43" y="598"/>
                  </a:cxn>
                  <a:cxn ang="0">
                    <a:pos x="271" y="453"/>
                  </a:cxn>
                  <a:cxn ang="0">
                    <a:pos x="495" y="236"/>
                  </a:cxn>
                  <a:cxn ang="0">
                    <a:pos x="543" y="104"/>
                  </a:cxn>
                  <a:cxn ang="0">
                    <a:pos x="504" y="41"/>
                  </a:cxn>
                </a:cxnLst>
                <a:rect l="0" t="0" r="r" b="b"/>
                <a:pathLst>
                  <a:path w="544" h="634">
                    <a:moveTo>
                      <a:pt x="504" y="41"/>
                    </a:moveTo>
                    <a:cubicBezTo>
                      <a:pt x="466" y="33"/>
                      <a:pt x="403" y="0"/>
                      <a:pt x="322" y="56"/>
                    </a:cubicBezTo>
                    <a:cubicBezTo>
                      <a:pt x="241" y="112"/>
                      <a:pt x="68" y="302"/>
                      <a:pt x="17" y="379"/>
                    </a:cubicBezTo>
                    <a:lnTo>
                      <a:pt x="14" y="520"/>
                    </a:lnTo>
                    <a:cubicBezTo>
                      <a:pt x="32" y="521"/>
                      <a:pt x="77" y="439"/>
                      <a:pt x="126" y="385"/>
                    </a:cubicBezTo>
                    <a:cubicBezTo>
                      <a:pt x="175" y="331"/>
                      <a:pt x="255" y="241"/>
                      <a:pt x="309" y="195"/>
                    </a:cubicBezTo>
                    <a:cubicBezTo>
                      <a:pt x="364" y="148"/>
                      <a:pt x="428" y="114"/>
                      <a:pt x="454" y="102"/>
                    </a:cubicBezTo>
                    <a:cubicBezTo>
                      <a:pt x="480" y="90"/>
                      <a:pt x="483" y="108"/>
                      <a:pt x="467" y="122"/>
                    </a:cubicBezTo>
                    <a:cubicBezTo>
                      <a:pt x="453" y="138"/>
                      <a:pt x="403" y="156"/>
                      <a:pt x="364" y="189"/>
                    </a:cubicBezTo>
                    <a:cubicBezTo>
                      <a:pt x="324" y="222"/>
                      <a:pt x="283" y="263"/>
                      <a:pt x="228" y="320"/>
                    </a:cubicBezTo>
                    <a:cubicBezTo>
                      <a:pt x="175" y="375"/>
                      <a:pt x="76" y="487"/>
                      <a:pt x="41" y="527"/>
                    </a:cubicBezTo>
                    <a:cubicBezTo>
                      <a:pt x="6" y="567"/>
                      <a:pt x="21" y="542"/>
                      <a:pt x="17" y="559"/>
                    </a:cubicBezTo>
                    <a:cubicBezTo>
                      <a:pt x="13" y="576"/>
                      <a:pt x="10" y="622"/>
                      <a:pt x="14" y="628"/>
                    </a:cubicBezTo>
                    <a:cubicBezTo>
                      <a:pt x="18" y="634"/>
                      <a:pt x="0" y="627"/>
                      <a:pt x="43" y="598"/>
                    </a:cubicBezTo>
                    <a:cubicBezTo>
                      <a:pt x="86" y="569"/>
                      <a:pt x="195" y="514"/>
                      <a:pt x="271" y="453"/>
                    </a:cubicBezTo>
                    <a:cubicBezTo>
                      <a:pt x="345" y="392"/>
                      <a:pt x="450" y="294"/>
                      <a:pt x="495" y="236"/>
                    </a:cubicBezTo>
                    <a:cubicBezTo>
                      <a:pt x="541" y="178"/>
                      <a:pt x="541" y="136"/>
                      <a:pt x="543" y="104"/>
                    </a:cubicBezTo>
                    <a:cubicBezTo>
                      <a:pt x="544" y="72"/>
                      <a:pt x="540" y="49"/>
                      <a:pt x="504" y="41"/>
                    </a:cubicBezTo>
                    <a:close/>
                  </a:path>
                </a:pathLst>
              </a:custGeom>
              <a:solidFill>
                <a:schemeClr val="accent2"/>
              </a:solidFill>
              <a:ln w="9525">
                <a:noFill/>
                <a:round/>
                <a:headEnd/>
                <a:tailEnd/>
              </a:ln>
              <a:effectLst/>
            </p:spPr>
            <p:txBody>
              <a:bodyPr wrap="none" anchor="ctr"/>
              <a:lstStyle/>
              <a:p>
                <a:pPr>
                  <a:defRPr/>
                </a:pPr>
                <a:endParaRPr lang="en-US"/>
              </a:p>
            </p:txBody>
          </p:sp>
          <p:sp>
            <p:nvSpPr>
              <p:cNvPr id="36" name="Freeform 165"/>
              <p:cNvSpPr>
                <a:spLocks/>
              </p:cNvSpPr>
              <p:nvPr/>
            </p:nvSpPr>
            <p:spPr bwMode="hidden">
              <a:xfrm>
                <a:off x="0" y="0"/>
                <a:ext cx="499" cy="186"/>
              </a:xfrm>
              <a:custGeom>
                <a:avLst/>
                <a:gdLst/>
                <a:ahLst/>
                <a:cxnLst>
                  <a:cxn ang="0">
                    <a:pos x="462" y="144"/>
                  </a:cxn>
                  <a:cxn ang="0">
                    <a:pos x="485" y="112"/>
                  </a:cxn>
                  <a:cxn ang="0">
                    <a:pos x="474" y="58"/>
                  </a:cxn>
                  <a:cxn ang="0">
                    <a:pos x="411" y="3"/>
                  </a:cxn>
                  <a:cxn ang="0">
                    <a:pos x="0" y="0"/>
                  </a:cxn>
                  <a:cxn ang="0">
                    <a:pos x="3" y="60"/>
                  </a:cxn>
                  <a:cxn ang="0">
                    <a:pos x="162" y="47"/>
                  </a:cxn>
                  <a:cxn ang="0">
                    <a:pos x="333" y="73"/>
                  </a:cxn>
                  <a:cxn ang="0">
                    <a:pos x="382" y="97"/>
                  </a:cxn>
                  <a:cxn ang="0">
                    <a:pos x="379" y="114"/>
                  </a:cxn>
                  <a:cxn ang="0">
                    <a:pos x="312" y="87"/>
                  </a:cxn>
                  <a:cxn ang="0">
                    <a:pos x="159" y="64"/>
                  </a:cxn>
                  <a:cxn ang="0">
                    <a:pos x="3" y="87"/>
                  </a:cxn>
                  <a:cxn ang="0">
                    <a:pos x="3" y="150"/>
                  </a:cxn>
                  <a:cxn ang="0">
                    <a:pos x="264" y="185"/>
                  </a:cxn>
                  <a:cxn ang="0">
                    <a:pos x="462" y="144"/>
                  </a:cxn>
                </a:cxnLst>
                <a:rect l="0" t="0" r="r" b="b"/>
                <a:pathLst>
                  <a:path w="499" h="186">
                    <a:moveTo>
                      <a:pt x="462" y="144"/>
                    </a:moveTo>
                    <a:cubicBezTo>
                      <a:pt x="499" y="132"/>
                      <a:pt x="483" y="126"/>
                      <a:pt x="485" y="112"/>
                    </a:cubicBezTo>
                    <a:cubicBezTo>
                      <a:pt x="487" y="99"/>
                      <a:pt x="486" y="76"/>
                      <a:pt x="474" y="58"/>
                    </a:cubicBezTo>
                    <a:cubicBezTo>
                      <a:pt x="462" y="40"/>
                      <a:pt x="490" y="13"/>
                      <a:pt x="411" y="3"/>
                    </a:cubicBezTo>
                    <a:lnTo>
                      <a:pt x="0" y="0"/>
                    </a:lnTo>
                    <a:lnTo>
                      <a:pt x="3" y="60"/>
                    </a:lnTo>
                    <a:cubicBezTo>
                      <a:pt x="30" y="68"/>
                      <a:pt x="107" y="45"/>
                      <a:pt x="162" y="47"/>
                    </a:cubicBezTo>
                    <a:cubicBezTo>
                      <a:pt x="217" y="49"/>
                      <a:pt x="296" y="64"/>
                      <a:pt x="333" y="73"/>
                    </a:cubicBezTo>
                    <a:cubicBezTo>
                      <a:pt x="369" y="81"/>
                      <a:pt x="374" y="90"/>
                      <a:pt x="382" y="97"/>
                    </a:cubicBezTo>
                    <a:cubicBezTo>
                      <a:pt x="389" y="104"/>
                      <a:pt x="390" y="116"/>
                      <a:pt x="379" y="114"/>
                    </a:cubicBezTo>
                    <a:cubicBezTo>
                      <a:pt x="367" y="112"/>
                      <a:pt x="350" y="95"/>
                      <a:pt x="312" y="87"/>
                    </a:cubicBezTo>
                    <a:cubicBezTo>
                      <a:pt x="276" y="79"/>
                      <a:pt x="210" y="64"/>
                      <a:pt x="159" y="64"/>
                    </a:cubicBezTo>
                    <a:cubicBezTo>
                      <a:pt x="108" y="64"/>
                      <a:pt x="29" y="73"/>
                      <a:pt x="3" y="87"/>
                    </a:cubicBezTo>
                    <a:lnTo>
                      <a:pt x="3" y="150"/>
                    </a:lnTo>
                    <a:cubicBezTo>
                      <a:pt x="46" y="166"/>
                      <a:pt x="188" y="186"/>
                      <a:pt x="264" y="185"/>
                    </a:cubicBezTo>
                    <a:cubicBezTo>
                      <a:pt x="340" y="184"/>
                      <a:pt x="426" y="156"/>
                      <a:pt x="462" y="14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37" name="Group 166"/>
              <p:cNvGrpSpPr>
                <a:grpSpLocks/>
              </p:cNvGrpSpPr>
              <p:nvPr/>
            </p:nvGrpSpPr>
            <p:grpSpPr bwMode="auto">
              <a:xfrm>
                <a:off x="1487" y="2470"/>
                <a:ext cx="931" cy="765"/>
                <a:chOff x="3387" y="1456"/>
                <a:chExt cx="1707" cy="1402"/>
              </a:xfrm>
            </p:grpSpPr>
            <p:sp>
              <p:nvSpPr>
                <p:cNvPr id="54" name="Freeform 167"/>
                <p:cNvSpPr>
                  <a:spLocks/>
                </p:cNvSpPr>
                <p:nvPr/>
              </p:nvSpPr>
              <p:spPr bwMode="hidden">
                <a:xfrm rot="21428822" flipH="1">
                  <a:off x="3387" y="1658"/>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5" name="Freeform 168"/>
                <p:cNvSpPr>
                  <a:spLocks/>
                </p:cNvSpPr>
                <p:nvPr/>
              </p:nvSpPr>
              <p:spPr bwMode="hidden">
                <a:xfrm rot="-744944">
                  <a:off x="4388" y="1456"/>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6" name="Freeform 169"/>
                <p:cNvSpPr>
                  <a:spLocks/>
                </p:cNvSpPr>
                <p:nvPr/>
              </p:nvSpPr>
              <p:spPr bwMode="hidden">
                <a:xfrm>
                  <a:off x="4086" y="1694"/>
                  <a:ext cx="475"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38" name="Group 170"/>
              <p:cNvGrpSpPr>
                <a:grpSpLocks/>
              </p:cNvGrpSpPr>
              <p:nvPr/>
            </p:nvGrpSpPr>
            <p:grpSpPr bwMode="auto">
              <a:xfrm>
                <a:off x="1502" y="91"/>
                <a:ext cx="931" cy="765"/>
                <a:chOff x="3387" y="1456"/>
                <a:chExt cx="1707" cy="1402"/>
              </a:xfrm>
            </p:grpSpPr>
            <p:sp>
              <p:nvSpPr>
                <p:cNvPr id="51" name="Freeform 171"/>
                <p:cNvSpPr>
                  <a:spLocks/>
                </p:cNvSpPr>
                <p:nvPr/>
              </p:nvSpPr>
              <p:spPr bwMode="hidden">
                <a:xfrm rot="21428822" flipH="1">
                  <a:off x="3387" y="1658"/>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2" name="Freeform 172"/>
                <p:cNvSpPr>
                  <a:spLocks/>
                </p:cNvSpPr>
                <p:nvPr/>
              </p:nvSpPr>
              <p:spPr bwMode="hidden">
                <a:xfrm rot="-744944">
                  <a:off x="4388" y="1456"/>
                  <a:ext cx="706"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53" name="Freeform 173"/>
                <p:cNvSpPr>
                  <a:spLocks/>
                </p:cNvSpPr>
                <p:nvPr/>
              </p:nvSpPr>
              <p:spPr bwMode="hidden">
                <a:xfrm>
                  <a:off x="4086" y="1694"/>
                  <a:ext cx="475"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39" name="Freeform 174"/>
              <p:cNvSpPr>
                <a:spLocks/>
              </p:cNvSpPr>
              <p:nvPr/>
            </p:nvSpPr>
            <p:spPr bwMode="hidden">
              <a:xfrm>
                <a:off x="2998" y="3579"/>
                <a:ext cx="678" cy="738"/>
              </a:xfrm>
              <a:custGeom>
                <a:avLst/>
                <a:gdLst/>
                <a:ahLst/>
                <a:cxnLst>
                  <a:cxn ang="0">
                    <a:pos x="577" y="17"/>
                  </a:cxn>
                  <a:cxn ang="0">
                    <a:pos x="341" y="100"/>
                  </a:cxn>
                  <a:cxn ang="0">
                    <a:pos x="54" y="621"/>
                  </a:cxn>
                  <a:cxn ang="0">
                    <a:pos x="17" y="735"/>
                  </a:cxn>
                  <a:cxn ang="0">
                    <a:pos x="140" y="738"/>
                  </a:cxn>
                  <a:cxn ang="0">
                    <a:pos x="198" y="614"/>
                  </a:cxn>
                  <a:cxn ang="0">
                    <a:pos x="375" y="292"/>
                  </a:cxn>
                  <a:cxn ang="0">
                    <a:pos x="534" y="115"/>
                  </a:cxn>
                  <a:cxn ang="0">
                    <a:pos x="559" y="138"/>
                  </a:cxn>
                  <a:cxn ang="0">
                    <a:pos x="445" y="264"/>
                  </a:cxn>
                  <a:cxn ang="0">
                    <a:pos x="311" y="487"/>
                  </a:cxn>
                  <a:cxn ang="0">
                    <a:pos x="188" y="738"/>
                  </a:cxn>
                  <a:cxn ang="0">
                    <a:pos x="353" y="738"/>
                  </a:cxn>
                  <a:cxn ang="0">
                    <a:pos x="417" y="651"/>
                  </a:cxn>
                  <a:cxn ang="0">
                    <a:pos x="638" y="279"/>
                  </a:cxn>
                  <a:cxn ang="0">
                    <a:pos x="653" y="85"/>
                  </a:cxn>
                  <a:cxn ang="0">
                    <a:pos x="577" y="17"/>
                  </a:cxn>
                </a:cxnLst>
                <a:rect l="0" t="0" r="r" b="b"/>
                <a:pathLst>
                  <a:path w="678" h="738">
                    <a:moveTo>
                      <a:pt x="577" y="17"/>
                    </a:moveTo>
                    <a:cubicBezTo>
                      <a:pt x="525" y="19"/>
                      <a:pt x="428" y="0"/>
                      <a:pt x="341" y="100"/>
                    </a:cubicBezTo>
                    <a:cubicBezTo>
                      <a:pt x="253" y="202"/>
                      <a:pt x="108" y="515"/>
                      <a:pt x="54" y="621"/>
                    </a:cubicBezTo>
                    <a:cubicBezTo>
                      <a:pt x="0" y="727"/>
                      <a:pt x="3" y="716"/>
                      <a:pt x="17" y="735"/>
                    </a:cubicBezTo>
                    <a:lnTo>
                      <a:pt x="140" y="738"/>
                    </a:lnTo>
                    <a:cubicBezTo>
                      <a:pt x="170" y="718"/>
                      <a:pt x="159" y="688"/>
                      <a:pt x="198" y="614"/>
                    </a:cubicBezTo>
                    <a:cubicBezTo>
                      <a:pt x="237" y="540"/>
                      <a:pt x="318" y="375"/>
                      <a:pt x="375" y="292"/>
                    </a:cubicBezTo>
                    <a:cubicBezTo>
                      <a:pt x="431" y="209"/>
                      <a:pt x="503" y="140"/>
                      <a:pt x="534" y="115"/>
                    </a:cubicBezTo>
                    <a:cubicBezTo>
                      <a:pt x="565" y="89"/>
                      <a:pt x="574" y="113"/>
                      <a:pt x="559" y="138"/>
                    </a:cubicBezTo>
                    <a:cubicBezTo>
                      <a:pt x="544" y="162"/>
                      <a:pt x="487" y="206"/>
                      <a:pt x="445" y="264"/>
                    </a:cubicBezTo>
                    <a:cubicBezTo>
                      <a:pt x="404" y="323"/>
                      <a:pt x="354" y="408"/>
                      <a:pt x="311" y="487"/>
                    </a:cubicBezTo>
                    <a:cubicBezTo>
                      <a:pt x="268" y="566"/>
                      <a:pt x="181" y="696"/>
                      <a:pt x="188" y="738"/>
                    </a:cubicBezTo>
                    <a:lnTo>
                      <a:pt x="353" y="738"/>
                    </a:lnTo>
                    <a:cubicBezTo>
                      <a:pt x="391" y="724"/>
                      <a:pt x="370" y="727"/>
                      <a:pt x="417" y="651"/>
                    </a:cubicBezTo>
                    <a:cubicBezTo>
                      <a:pt x="464" y="575"/>
                      <a:pt x="599" y="373"/>
                      <a:pt x="638" y="279"/>
                    </a:cubicBezTo>
                    <a:cubicBezTo>
                      <a:pt x="678" y="185"/>
                      <a:pt x="663" y="128"/>
                      <a:pt x="653" y="85"/>
                    </a:cubicBezTo>
                    <a:cubicBezTo>
                      <a:pt x="643" y="41"/>
                      <a:pt x="629" y="14"/>
                      <a:pt x="577" y="1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40" name="Freeform 175"/>
              <p:cNvSpPr>
                <a:spLocks/>
              </p:cNvSpPr>
              <p:nvPr/>
            </p:nvSpPr>
            <p:spPr bwMode="hidden">
              <a:xfrm rot="-744944">
                <a:off x="3996" y="3377"/>
                <a:ext cx="729" cy="1047"/>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41" name="Freeform 176"/>
              <p:cNvSpPr>
                <a:spLocks/>
              </p:cNvSpPr>
              <p:nvPr/>
            </p:nvSpPr>
            <p:spPr bwMode="hidden">
              <a:xfrm>
                <a:off x="3685" y="3623"/>
                <a:ext cx="472" cy="726"/>
              </a:xfrm>
              <a:custGeom>
                <a:avLst/>
                <a:gdLst/>
                <a:ahLst/>
                <a:cxnLst>
                  <a:cxn ang="0">
                    <a:pos x="116" y="694"/>
                  </a:cxn>
                  <a:cxn ang="0">
                    <a:pos x="41" y="440"/>
                  </a:cxn>
                  <a:cxn ang="0">
                    <a:pos x="6" y="148"/>
                  </a:cxn>
                  <a:cxn ang="0">
                    <a:pos x="78" y="28"/>
                  </a:cxn>
                  <a:cxn ang="0">
                    <a:pos x="222" y="28"/>
                  </a:cxn>
                  <a:cxn ang="0">
                    <a:pos x="317" y="196"/>
                  </a:cxn>
                  <a:cxn ang="0">
                    <a:pos x="437" y="555"/>
                  </a:cxn>
                  <a:cxn ang="0">
                    <a:pos x="458" y="691"/>
                  </a:cxn>
                  <a:cxn ang="0">
                    <a:pos x="350" y="694"/>
                  </a:cxn>
                  <a:cxn ang="0">
                    <a:pos x="341" y="651"/>
                  </a:cxn>
                  <a:cxn ang="0">
                    <a:pos x="198" y="244"/>
                  </a:cxn>
                  <a:cxn ang="0">
                    <a:pos x="150" y="172"/>
                  </a:cxn>
                  <a:cxn ang="0">
                    <a:pos x="150" y="220"/>
                  </a:cxn>
                  <a:cxn ang="0">
                    <a:pos x="269" y="531"/>
                  </a:cxn>
                  <a:cxn ang="0">
                    <a:pos x="311" y="691"/>
                  </a:cxn>
                  <a:cxn ang="0">
                    <a:pos x="116" y="694"/>
                  </a:cxn>
                </a:cxnLst>
                <a:rect l="0" t="0" r="r" b="b"/>
                <a:pathLst>
                  <a:path w="472" h="726">
                    <a:moveTo>
                      <a:pt x="116" y="694"/>
                    </a:moveTo>
                    <a:cubicBezTo>
                      <a:pt x="71" y="652"/>
                      <a:pt x="59" y="531"/>
                      <a:pt x="41" y="440"/>
                    </a:cubicBezTo>
                    <a:cubicBezTo>
                      <a:pt x="23" y="349"/>
                      <a:pt x="0" y="216"/>
                      <a:pt x="6" y="148"/>
                    </a:cubicBezTo>
                    <a:cubicBezTo>
                      <a:pt x="12" y="79"/>
                      <a:pt x="42" y="48"/>
                      <a:pt x="78" y="28"/>
                    </a:cubicBezTo>
                    <a:cubicBezTo>
                      <a:pt x="114" y="8"/>
                      <a:pt x="182" y="0"/>
                      <a:pt x="222" y="28"/>
                    </a:cubicBezTo>
                    <a:cubicBezTo>
                      <a:pt x="261" y="56"/>
                      <a:pt x="281" y="108"/>
                      <a:pt x="317" y="196"/>
                    </a:cubicBezTo>
                    <a:cubicBezTo>
                      <a:pt x="353" y="284"/>
                      <a:pt x="414" y="473"/>
                      <a:pt x="437" y="555"/>
                    </a:cubicBezTo>
                    <a:cubicBezTo>
                      <a:pt x="460" y="637"/>
                      <a:pt x="472" y="668"/>
                      <a:pt x="458" y="691"/>
                    </a:cubicBezTo>
                    <a:lnTo>
                      <a:pt x="350" y="694"/>
                    </a:lnTo>
                    <a:cubicBezTo>
                      <a:pt x="331" y="687"/>
                      <a:pt x="366" y="726"/>
                      <a:pt x="341" y="651"/>
                    </a:cubicBezTo>
                    <a:cubicBezTo>
                      <a:pt x="316" y="576"/>
                      <a:pt x="230" y="323"/>
                      <a:pt x="198" y="244"/>
                    </a:cubicBezTo>
                    <a:cubicBezTo>
                      <a:pt x="166" y="164"/>
                      <a:pt x="158" y="176"/>
                      <a:pt x="150" y="172"/>
                    </a:cubicBezTo>
                    <a:cubicBezTo>
                      <a:pt x="142" y="168"/>
                      <a:pt x="130" y="160"/>
                      <a:pt x="150" y="220"/>
                    </a:cubicBezTo>
                    <a:cubicBezTo>
                      <a:pt x="170" y="280"/>
                      <a:pt x="242" y="453"/>
                      <a:pt x="269" y="531"/>
                    </a:cubicBezTo>
                    <a:cubicBezTo>
                      <a:pt x="296" y="609"/>
                      <a:pt x="337" y="664"/>
                      <a:pt x="311" y="691"/>
                    </a:cubicBezTo>
                    <a:lnTo>
                      <a:pt x="116" y="694"/>
                    </a:ln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42" name="Group 177"/>
              <p:cNvGrpSpPr>
                <a:grpSpLocks/>
              </p:cNvGrpSpPr>
              <p:nvPr/>
            </p:nvGrpSpPr>
            <p:grpSpPr bwMode="auto">
              <a:xfrm>
                <a:off x="3959" y="330"/>
                <a:ext cx="1724" cy="1316"/>
                <a:chOff x="196" y="1100"/>
                <a:chExt cx="2234" cy="1706"/>
              </a:xfrm>
            </p:grpSpPr>
            <p:sp>
              <p:nvSpPr>
                <p:cNvPr id="46" name="Freeform 178"/>
                <p:cNvSpPr>
                  <a:spLocks/>
                </p:cNvSpPr>
                <p:nvPr/>
              </p:nvSpPr>
              <p:spPr bwMode="hidden">
                <a:xfrm rot="-744944">
                  <a:off x="1583" y="135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47" name="Freeform 179"/>
                <p:cNvSpPr>
                  <a:spLocks/>
                </p:cNvSpPr>
                <p:nvPr/>
              </p:nvSpPr>
              <p:spPr bwMode="hidden">
                <a:xfrm>
                  <a:off x="1295" y="1642"/>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48" name="Freeform 180"/>
                <p:cNvSpPr>
                  <a:spLocks/>
                </p:cNvSpPr>
                <p:nvPr/>
              </p:nvSpPr>
              <p:spPr bwMode="hidden">
                <a:xfrm>
                  <a:off x="1452" y="1100"/>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49" name="Freeform 181"/>
                <p:cNvSpPr>
                  <a:spLocks/>
                </p:cNvSpPr>
                <p:nvPr/>
              </p:nvSpPr>
              <p:spPr bwMode="hidden">
                <a:xfrm rot="744944" flipH="1">
                  <a:off x="437" y="1510"/>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50" name="Freeform 182"/>
                <p:cNvSpPr>
                  <a:spLocks/>
                </p:cNvSpPr>
                <p:nvPr/>
              </p:nvSpPr>
              <p:spPr bwMode="hidden">
                <a:xfrm rot="505459" flipH="1">
                  <a:off x="196" y="1235"/>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43" name="Group 183"/>
              <p:cNvGrpSpPr>
                <a:grpSpLocks/>
              </p:cNvGrpSpPr>
              <p:nvPr/>
            </p:nvGrpSpPr>
            <p:grpSpPr bwMode="auto">
              <a:xfrm>
                <a:off x="151" y="-2"/>
                <a:ext cx="209" cy="4316"/>
                <a:chOff x="1834" y="-2"/>
                <a:chExt cx="209" cy="4316"/>
              </a:xfrm>
            </p:grpSpPr>
            <p:sp>
              <p:nvSpPr>
                <p:cNvPr id="44" name="Freeform 184"/>
                <p:cNvSpPr>
                  <a:spLocks/>
                </p:cNvSpPr>
                <p:nvPr/>
              </p:nvSpPr>
              <p:spPr bwMode="hidden">
                <a:xfrm>
                  <a:off x="1834" y="0"/>
                  <a:ext cx="209" cy="4314"/>
                </a:xfrm>
                <a:custGeom>
                  <a:avLst/>
                  <a:gdLst/>
                  <a:ahLst/>
                  <a:cxnLst>
                    <a:cxn ang="0">
                      <a:pos x="14" y="4314"/>
                    </a:cxn>
                    <a:cxn ang="0">
                      <a:pos x="19" y="3207"/>
                    </a:cxn>
                    <a:cxn ang="0">
                      <a:pos x="3" y="2467"/>
                    </a:cxn>
                    <a:cxn ang="0">
                      <a:pos x="3" y="2330"/>
                    </a:cxn>
                    <a:cxn ang="0">
                      <a:pos x="8" y="2288"/>
                    </a:cxn>
                    <a:cxn ang="0">
                      <a:pos x="10" y="2244"/>
                    </a:cxn>
                    <a:cxn ang="0">
                      <a:pos x="3" y="2193"/>
                    </a:cxn>
                    <a:cxn ang="0">
                      <a:pos x="3" y="2103"/>
                    </a:cxn>
                    <a:cxn ang="0">
                      <a:pos x="12" y="1849"/>
                    </a:cxn>
                    <a:cxn ang="0">
                      <a:pos x="10" y="1270"/>
                    </a:cxn>
                    <a:cxn ang="0">
                      <a:pos x="12" y="0"/>
                    </a:cxn>
                    <a:cxn ang="0">
                      <a:pos x="34" y="4"/>
                    </a:cxn>
                    <a:cxn ang="0">
                      <a:pos x="37" y="1026"/>
                    </a:cxn>
                    <a:cxn ang="0">
                      <a:pos x="36" y="1897"/>
                    </a:cxn>
                    <a:cxn ang="0">
                      <a:pos x="25" y="2105"/>
                    </a:cxn>
                    <a:cxn ang="0">
                      <a:pos x="39" y="2212"/>
                    </a:cxn>
                    <a:cxn ang="0">
                      <a:pos x="102" y="2228"/>
                    </a:cxn>
                    <a:cxn ang="0">
                      <a:pos x="163" y="2228"/>
                    </a:cxn>
                    <a:cxn ang="0">
                      <a:pos x="181" y="2184"/>
                    </a:cxn>
                    <a:cxn ang="0">
                      <a:pos x="180" y="2077"/>
                    </a:cxn>
                    <a:cxn ang="0">
                      <a:pos x="178" y="1969"/>
                    </a:cxn>
                    <a:cxn ang="0">
                      <a:pos x="173" y="1817"/>
                    </a:cxn>
                    <a:cxn ang="0">
                      <a:pos x="167" y="3"/>
                    </a:cxn>
                    <a:cxn ang="0">
                      <a:pos x="202" y="6"/>
                    </a:cxn>
                    <a:cxn ang="0">
                      <a:pos x="195" y="701"/>
                    </a:cxn>
                    <a:cxn ang="0">
                      <a:pos x="198" y="1841"/>
                    </a:cxn>
                    <a:cxn ang="0">
                      <a:pos x="209" y="2148"/>
                    </a:cxn>
                    <a:cxn ang="0">
                      <a:pos x="198" y="2264"/>
                    </a:cxn>
                    <a:cxn ang="0">
                      <a:pos x="206" y="2330"/>
                    </a:cxn>
                    <a:cxn ang="0">
                      <a:pos x="206" y="2512"/>
                    </a:cxn>
                    <a:cxn ang="0">
                      <a:pos x="193" y="3287"/>
                    </a:cxn>
                    <a:cxn ang="0">
                      <a:pos x="197" y="4314"/>
                    </a:cxn>
                    <a:cxn ang="0">
                      <a:pos x="176" y="4313"/>
                    </a:cxn>
                    <a:cxn ang="0">
                      <a:pos x="175" y="3786"/>
                    </a:cxn>
                    <a:cxn ang="0">
                      <a:pos x="171" y="3391"/>
                    </a:cxn>
                    <a:cxn ang="0">
                      <a:pos x="178" y="2720"/>
                    </a:cxn>
                    <a:cxn ang="0">
                      <a:pos x="185" y="2356"/>
                    </a:cxn>
                    <a:cxn ang="0">
                      <a:pos x="170" y="2288"/>
                    </a:cxn>
                    <a:cxn ang="0">
                      <a:pos x="103" y="2308"/>
                    </a:cxn>
                    <a:cxn ang="0">
                      <a:pos x="41" y="2296"/>
                    </a:cxn>
                    <a:cxn ang="0">
                      <a:pos x="23" y="2467"/>
                    </a:cxn>
                    <a:cxn ang="0">
                      <a:pos x="37" y="2955"/>
                    </a:cxn>
                    <a:cxn ang="0">
                      <a:pos x="39" y="3730"/>
                    </a:cxn>
                    <a:cxn ang="0">
                      <a:pos x="37" y="4313"/>
                    </a:cxn>
                    <a:cxn ang="0">
                      <a:pos x="14" y="4314"/>
                    </a:cxn>
                  </a:cxnLst>
                  <a:rect l="0" t="0" r="r" b="b"/>
                  <a:pathLst>
                    <a:path w="209" h="4314">
                      <a:moveTo>
                        <a:pt x="14" y="4314"/>
                      </a:moveTo>
                      <a:cubicBezTo>
                        <a:pt x="11" y="4130"/>
                        <a:pt x="21" y="3515"/>
                        <a:pt x="19" y="3207"/>
                      </a:cubicBezTo>
                      <a:cubicBezTo>
                        <a:pt x="17" y="2899"/>
                        <a:pt x="5" y="2613"/>
                        <a:pt x="3" y="2467"/>
                      </a:cubicBezTo>
                      <a:cubicBezTo>
                        <a:pt x="0" y="2321"/>
                        <a:pt x="2" y="2360"/>
                        <a:pt x="3" y="2330"/>
                      </a:cubicBezTo>
                      <a:cubicBezTo>
                        <a:pt x="3" y="2300"/>
                        <a:pt x="7" y="2302"/>
                        <a:pt x="8" y="2288"/>
                      </a:cubicBezTo>
                      <a:cubicBezTo>
                        <a:pt x="10" y="2274"/>
                        <a:pt x="11" y="2260"/>
                        <a:pt x="10" y="2244"/>
                      </a:cubicBezTo>
                      <a:cubicBezTo>
                        <a:pt x="9" y="2228"/>
                        <a:pt x="4" y="2217"/>
                        <a:pt x="3" y="2193"/>
                      </a:cubicBezTo>
                      <a:cubicBezTo>
                        <a:pt x="1" y="2169"/>
                        <a:pt x="1" y="2159"/>
                        <a:pt x="3" y="2103"/>
                      </a:cubicBezTo>
                      <a:cubicBezTo>
                        <a:pt x="4" y="2046"/>
                        <a:pt x="11" y="1988"/>
                        <a:pt x="12" y="1849"/>
                      </a:cubicBezTo>
                      <a:cubicBezTo>
                        <a:pt x="13" y="1710"/>
                        <a:pt x="10" y="1578"/>
                        <a:pt x="10" y="1270"/>
                      </a:cubicBezTo>
                      <a:cubicBezTo>
                        <a:pt x="10" y="961"/>
                        <a:pt x="8" y="211"/>
                        <a:pt x="12" y="0"/>
                      </a:cubicBezTo>
                      <a:lnTo>
                        <a:pt x="34" y="4"/>
                      </a:lnTo>
                      <a:cubicBezTo>
                        <a:pt x="38" y="175"/>
                        <a:pt x="37" y="711"/>
                        <a:pt x="37" y="1026"/>
                      </a:cubicBezTo>
                      <a:cubicBezTo>
                        <a:pt x="38" y="1342"/>
                        <a:pt x="38" y="1717"/>
                        <a:pt x="36" y="1897"/>
                      </a:cubicBezTo>
                      <a:cubicBezTo>
                        <a:pt x="39" y="1973"/>
                        <a:pt x="29" y="2051"/>
                        <a:pt x="25" y="2105"/>
                      </a:cubicBezTo>
                      <a:cubicBezTo>
                        <a:pt x="22" y="2164"/>
                        <a:pt x="20" y="2202"/>
                        <a:pt x="39" y="2212"/>
                      </a:cubicBezTo>
                      <a:cubicBezTo>
                        <a:pt x="57" y="2226"/>
                        <a:pt x="81" y="2231"/>
                        <a:pt x="102" y="2228"/>
                      </a:cubicBezTo>
                      <a:cubicBezTo>
                        <a:pt x="123" y="2231"/>
                        <a:pt x="150" y="2235"/>
                        <a:pt x="163" y="2228"/>
                      </a:cubicBezTo>
                      <a:cubicBezTo>
                        <a:pt x="176" y="2221"/>
                        <a:pt x="178" y="2209"/>
                        <a:pt x="181" y="2184"/>
                      </a:cubicBezTo>
                      <a:cubicBezTo>
                        <a:pt x="184" y="2159"/>
                        <a:pt x="180" y="2113"/>
                        <a:pt x="180" y="2077"/>
                      </a:cubicBezTo>
                      <a:cubicBezTo>
                        <a:pt x="179" y="2041"/>
                        <a:pt x="179" y="2012"/>
                        <a:pt x="178" y="1969"/>
                      </a:cubicBezTo>
                      <a:cubicBezTo>
                        <a:pt x="174" y="1922"/>
                        <a:pt x="175" y="2145"/>
                        <a:pt x="173" y="1817"/>
                      </a:cubicBezTo>
                      <a:cubicBezTo>
                        <a:pt x="171" y="1490"/>
                        <a:pt x="163" y="305"/>
                        <a:pt x="167" y="3"/>
                      </a:cubicBezTo>
                      <a:lnTo>
                        <a:pt x="202" y="6"/>
                      </a:lnTo>
                      <a:cubicBezTo>
                        <a:pt x="206" y="122"/>
                        <a:pt x="195" y="395"/>
                        <a:pt x="195" y="701"/>
                      </a:cubicBezTo>
                      <a:cubicBezTo>
                        <a:pt x="194" y="1006"/>
                        <a:pt x="196" y="1600"/>
                        <a:pt x="198" y="1841"/>
                      </a:cubicBezTo>
                      <a:cubicBezTo>
                        <a:pt x="197" y="1985"/>
                        <a:pt x="209" y="2095"/>
                        <a:pt x="209" y="2148"/>
                      </a:cubicBezTo>
                      <a:cubicBezTo>
                        <a:pt x="209" y="2201"/>
                        <a:pt x="203" y="2212"/>
                        <a:pt x="198" y="2264"/>
                      </a:cubicBezTo>
                      <a:cubicBezTo>
                        <a:pt x="208" y="2285"/>
                        <a:pt x="205" y="2289"/>
                        <a:pt x="206" y="2330"/>
                      </a:cubicBezTo>
                      <a:cubicBezTo>
                        <a:pt x="208" y="2371"/>
                        <a:pt x="209" y="2352"/>
                        <a:pt x="206" y="2512"/>
                      </a:cubicBezTo>
                      <a:cubicBezTo>
                        <a:pt x="204" y="2672"/>
                        <a:pt x="194" y="2987"/>
                        <a:pt x="193" y="3287"/>
                      </a:cubicBezTo>
                      <a:cubicBezTo>
                        <a:pt x="192" y="3587"/>
                        <a:pt x="200" y="4143"/>
                        <a:pt x="197" y="4314"/>
                      </a:cubicBezTo>
                      <a:lnTo>
                        <a:pt x="176" y="4313"/>
                      </a:lnTo>
                      <a:cubicBezTo>
                        <a:pt x="172" y="4225"/>
                        <a:pt x="176" y="3940"/>
                        <a:pt x="175" y="3786"/>
                      </a:cubicBezTo>
                      <a:cubicBezTo>
                        <a:pt x="174" y="3632"/>
                        <a:pt x="171" y="3568"/>
                        <a:pt x="171" y="3391"/>
                      </a:cubicBezTo>
                      <a:cubicBezTo>
                        <a:pt x="172" y="3213"/>
                        <a:pt x="176" y="2892"/>
                        <a:pt x="178" y="2720"/>
                      </a:cubicBezTo>
                      <a:cubicBezTo>
                        <a:pt x="180" y="2547"/>
                        <a:pt x="186" y="2428"/>
                        <a:pt x="185" y="2356"/>
                      </a:cubicBezTo>
                      <a:cubicBezTo>
                        <a:pt x="183" y="2332"/>
                        <a:pt x="187" y="2295"/>
                        <a:pt x="170" y="2288"/>
                      </a:cubicBezTo>
                      <a:cubicBezTo>
                        <a:pt x="158" y="2275"/>
                        <a:pt x="125" y="2307"/>
                        <a:pt x="103" y="2308"/>
                      </a:cubicBezTo>
                      <a:cubicBezTo>
                        <a:pt x="82" y="2309"/>
                        <a:pt x="54" y="2270"/>
                        <a:pt x="41" y="2296"/>
                      </a:cubicBezTo>
                      <a:cubicBezTo>
                        <a:pt x="27" y="2322"/>
                        <a:pt x="23" y="2357"/>
                        <a:pt x="23" y="2467"/>
                      </a:cubicBezTo>
                      <a:cubicBezTo>
                        <a:pt x="22" y="2577"/>
                        <a:pt x="35" y="2745"/>
                        <a:pt x="37" y="2955"/>
                      </a:cubicBezTo>
                      <a:cubicBezTo>
                        <a:pt x="40" y="3166"/>
                        <a:pt x="39" y="3503"/>
                        <a:pt x="39" y="3730"/>
                      </a:cubicBezTo>
                      <a:cubicBezTo>
                        <a:pt x="39" y="3957"/>
                        <a:pt x="41" y="4216"/>
                        <a:pt x="37" y="4313"/>
                      </a:cubicBezTo>
                      <a:lnTo>
                        <a:pt x="14" y="4314"/>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45" name="Freeform 185"/>
                <p:cNvSpPr>
                  <a:spLocks/>
                </p:cNvSpPr>
                <p:nvPr/>
              </p:nvSpPr>
              <p:spPr bwMode="hidden">
                <a:xfrm flipV="1">
                  <a:off x="1943" y="-2"/>
                  <a:ext cx="47" cy="2199"/>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sp>
          <p:nvSpPr>
            <p:cNvPr id="6" name="Rectangle 186"/>
            <p:cNvSpPr>
              <a:spLocks noChangeArrowheads="1"/>
            </p:cNvSpPr>
            <p:nvPr/>
          </p:nvSpPr>
          <p:spPr bwMode="gray">
            <a:xfrm>
              <a:off x="740" y="2161"/>
              <a:ext cx="5016" cy="49"/>
            </a:xfrm>
            <a:prstGeom prst="rect">
              <a:avLst/>
            </a:prstGeom>
            <a:solidFill>
              <a:schemeClr val="bg2"/>
            </a:solidFill>
            <a:ln w="9525">
              <a:noFill/>
              <a:miter lim="800000"/>
              <a:headEnd/>
              <a:tailEnd/>
            </a:ln>
            <a:effectLst/>
          </p:spPr>
          <p:txBody>
            <a:bodyPr wrap="none" anchor="ctr"/>
            <a:lstStyle/>
            <a:p>
              <a:pPr>
                <a:defRPr/>
              </a:pPr>
              <a:endParaRPr lang="en-US"/>
            </a:p>
          </p:txBody>
        </p:sp>
      </p:grpSp>
      <p:sp>
        <p:nvSpPr>
          <p:cNvPr id="3074" name="Rectangle 2"/>
          <p:cNvSpPr>
            <a:spLocks noGrp="1" noChangeArrowheads="1"/>
          </p:cNvSpPr>
          <p:nvPr>
            <p:ph type="ctrTitle"/>
          </p:nvPr>
        </p:nvSpPr>
        <p:spPr>
          <a:xfrm>
            <a:off x="685800" y="2130425"/>
            <a:ext cx="7772400" cy="1470025"/>
          </a:xfrm>
        </p:spPr>
        <p:txBody>
          <a:bodyPr/>
          <a:lstStyle>
            <a:lvl1pPr>
              <a:defRPr/>
            </a:lvl1pPr>
          </a:lstStyle>
          <a:p>
            <a:r>
              <a:rPr lang="ru-RU" smtClean="0"/>
              <a:t>Образец заголовка</a:t>
            </a:r>
            <a:endParaRPr lang="ru-RU"/>
          </a:p>
        </p:txBody>
      </p:sp>
      <p:sp>
        <p:nvSpPr>
          <p:cNvPr id="307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ru-RU" smtClean="0"/>
              <a:t>Образец подзаголовка</a:t>
            </a:r>
            <a:endParaRPr lang="ru-RU"/>
          </a:p>
        </p:txBody>
      </p:sp>
      <p:sp>
        <p:nvSpPr>
          <p:cNvPr id="94" name="Rectangle 4"/>
          <p:cNvSpPr>
            <a:spLocks noGrp="1" noChangeArrowheads="1"/>
          </p:cNvSpPr>
          <p:nvPr>
            <p:ph type="dt" sz="half" idx="10"/>
          </p:nvPr>
        </p:nvSpPr>
        <p:spPr/>
        <p:txBody>
          <a:bodyPr/>
          <a:lstStyle>
            <a:lvl1pPr>
              <a:defRPr smtClean="0"/>
            </a:lvl1pPr>
          </a:lstStyle>
          <a:p>
            <a:fld id="{BD19B7E6-DAC2-436B-8934-4C5021F7116C}" type="datetimeFigureOut">
              <a:rPr lang="ru-RU" smtClean="0"/>
              <a:t>02.04.2020</a:t>
            </a:fld>
            <a:endParaRPr lang="ru-RU"/>
          </a:p>
        </p:txBody>
      </p:sp>
      <p:sp>
        <p:nvSpPr>
          <p:cNvPr id="95" name="Rectangle 5"/>
          <p:cNvSpPr>
            <a:spLocks noGrp="1" noChangeArrowheads="1"/>
          </p:cNvSpPr>
          <p:nvPr>
            <p:ph type="ftr" sz="quarter" idx="11"/>
          </p:nvPr>
        </p:nvSpPr>
        <p:spPr/>
        <p:txBody>
          <a:bodyPr/>
          <a:lstStyle>
            <a:lvl1pPr>
              <a:defRPr smtClean="0"/>
            </a:lvl1pPr>
          </a:lstStyle>
          <a:p>
            <a:endParaRPr lang="ru-RU"/>
          </a:p>
        </p:txBody>
      </p:sp>
      <p:sp>
        <p:nvSpPr>
          <p:cNvPr id="96" name="Rectangle 6"/>
          <p:cNvSpPr>
            <a:spLocks noGrp="1" noChangeArrowheads="1"/>
          </p:cNvSpPr>
          <p:nvPr>
            <p:ph type="sldNum" sz="quarter" idx="12"/>
          </p:nvPr>
        </p:nvSpPr>
        <p:spPr/>
        <p:txBody>
          <a:bodyPr/>
          <a:lstStyle>
            <a:lvl1pPr>
              <a:defRPr smtClean="0"/>
            </a:lvl1pPr>
          </a:lstStyle>
          <a:p>
            <a:fld id="{376D8334-978F-4EE6-95AB-C612A6455BBD}" type="slidenum">
              <a:rPr lang="ru-RU" smtClean="0"/>
              <a:t>‹#›</a:t>
            </a:fld>
            <a:endParaRPr lang="ru-RU"/>
          </a:p>
        </p:txBody>
      </p:sp>
    </p:spTree>
    <p:extLst>
      <p:ext uri="{BB962C8B-B14F-4D97-AF65-F5344CB8AC3E}">
        <p14:creationId xmlns:p14="http://schemas.microsoft.com/office/powerpoint/2010/main" val="3164746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3604044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2149926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3690866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5" name="Rectangle 5"/>
          <p:cNvSpPr>
            <a:spLocks noGrp="1" noChangeArrowheads="1"/>
          </p:cNvSpPr>
          <p:nvPr>
            <p:ph type="ftr" sz="quarter" idx="11"/>
          </p:nvPr>
        </p:nvSpPr>
        <p:spPr>
          <a:ln/>
        </p:spPr>
        <p:txBody>
          <a:bodyPr/>
          <a:lstStyle>
            <a:lvl1pPr>
              <a:defRPr/>
            </a:lvl1pPr>
          </a:lstStyle>
          <a:p>
            <a:endParaRPr lang="ru-RU"/>
          </a:p>
        </p:txBody>
      </p:sp>
      <p:sp>
        <p:nvSpPr>
          <p:cNvPr id="6"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464445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40561903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8" name="Rectangle 5"/>
          <p:cNvSpPr>
            <a:spLocks noGrp="1" noChangeArrowheads="1"/>
          </p:cNvSpPr>
          <p:nvPr>
            <p:ph type="ftr" sz="quarter" idx="11"/>
          </p:nvPr>
        </p:nvSpPr>
        <p:spPr>
          <a:ln/>
        </p:spPr>
        <p:txBody>
          <a:bodyPr/>
          <a:lstStyle>
            <a:lvl1pPr>
              <a:defRPr/>
            </a:lvl1pPr>
          </a:lstStyle>
          <a:p>
            <a:endParaRPr lang="ru-RU"/>
          </a:p>
        </p:txBody>
      </p:sp>
      <p:sp>
        <p:nvSpPr>
          <p:cNvPr id="9"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2480966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4" name="Rectangle 5"/>
          <p:cNvSpPr>
            <a:spLocks noGrp="1" noChangeArrowheads="1"/>
          </p:cNvSpPr>
          <p:nvPr>
            <p:ph type="ftr" sz="quarter" idx="11"/>
          </p:nvPr>
        </p:nvSpPr>
        <p:spPr>
          <a:ln/>
        </p:spPr>
        <p:txBody>
          <a:bodyPr/>
          <a:lstStyle>
            <a:lvl1pPr>
              <a:defRPr/>
            </a:lvl1pPr>
          </a:lstStyle>
          <a:p>
            <a:endParaRPr lang="ru-RU"/>
          </a:p>
        </p:txBody>
      </p:sp>
      <p:sp>
        <p:nvSpPr>
          <p:cNvPr id="5"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27400386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3" name="Rectangle 5"/>
          <p:cNvSpPr>
            <a:spLocks noGrp="1" noChangeArrowheads="1"/>
          </p:cNvSpPr>
          <p:nvPr>
            <p:ph type="ftr" sz="quarter" idx="11"/>
          </p:nvPr>
        </p:nvSpPr>
        <p:spPr>
          <a:ln/>
        </p:spPr>
        <p:txBody>
          <a:bodyPr/>
          <a:lstStyle>
            <a:lvl1pPr>
              <a:defRPr/>
            </a:lvl1pPr>
          </a:lstStyle>
          <a:p>
            <a:endParaRPr lang="ru-RU"/>
          </a:p>
        </p:txBody>
      </p:sp>
      <p:sp>
        <p:nvSpPr>
          <p:cNvPr id="4"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1708389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310676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fld id="{BD19B7E6-DAC2-436B-8934-4C5021F7116C}" type="datetimeFigureOut">
              <a:rPr lang="ru-RU" smtClean="0"/>
              <a:t>02.04.2020</a:t>
            </a:fld>
            <a:endParaRPr lang="ru-RU"/>
          </a:p>
        </p:txBody>
      </p:sp>
      <p:sp>
        <p:nvSpPr>
          <p:cNvPr id="6" name="Rectangle 5"/>
          <p:cNvSpPr>
            <a:spLocks noGrp="1" noChangeArrowheads="1"/>
          </p:cNvSpPr>
          <p:nvPr>
            <p:ph type="ftr" sz="quarter" idx="11"/>
          </p:nvPr>
        </p:nvSpPr>
        <p:spPr>
          <a:ln/>
        </p:spPr>
        <p:txBody>
          <a:bodyPr/>
          <a:lstStyle>
            <a:lvl1pPr>
              <a:defRPr/>
            </a:lvl1pPr>
          </a:lstStyle>
          <a:p>
            <a:endParaRPr lang="ru-RU"/>
          </a:p>
        </p:txBody>
      </p:sp>
      <p:sp>
        <p:nvSpPr>
          <p:cNvPr id="7" name="Rectangle 6"/>
          <p:cNvSpPr>
            <a:spLocks noGrp="1" noChangeArrowheads="1"/>
          </p:cNvSpPr>
          <p:nvPr>
            <p:ph type="sldNum" sz="quarter" idx="12"/>
          </p:nvPr>
        </p:nvSpPr>
        <p:spPr>
          <a:ln/>
        </p:spPr>
        <p:txBody>
          <a:bodyPr/>
          <a:lstStyle>
            <a:lvl1pPr>
              <a:defRPr/>
            </a:lvl1pPr>
          </a:lstStyle>
          <a:p>
            <a:fld id="{376D8334-978F-4EE6-95AB-C612A6455BBD}" type="slidenum">
              <a:rPr lang="ru-RU" smtClean="0"/>
              <a:t>‹#›</a:t>
            </a:fld>
            <a:endParaRPr lang="ru-RU"/>
          </a:p>
        </p:txBody>
      </p:sp>
    </p:spTree>
    <p:extLst>
      <p:ext uri="{BB962C8B-B14F-4D97-AF65-F5344CB8AC3E}">
        <p14:creationId xmlns:p14="http://schemas.microsoft.com/office/powerpoint/2010/main" val="1679009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7"/>
          <p:cNvGrpSpPr>
            <a:grpSpLocks/>
          </p:cNvGrpSpPr>
          <p:nvPr/>
        </p:nvGrpSpPr>
        <p:grpSpPr bwMode="auto">
          <a:xfrm>
            <a:off x="-25400" y="0"/>
            <a:ext cx="9166225" cy="7027863"/>
            <a:chOff x="-16" y="0"/>
            <a:chExt cx="5774" cy="4427"/>
          </a:xfrm>
        </p:grpSpPr>
        <p:grpSp>
          <p:nvGrpSpPr>
            <p:cNvPr id="1032" name="Group 8"/>
            <p:cNvGrpSpPr>
              <a:grpSpLocks/>
            </p:cNvGrpSpPr>
            <p:nvPr/>
          </p:nvGrpSpPr>
          <p:grpSpPr bwMode="auto">
            <a:xfrm>
              <a:off x="-16" y="0"/>
              <a:ext cx="5771" cy="4427"/>
              <a:chOff x="-14" y="-3"/>
              <a:chExt cx="5771" cy="4427"/>
            </a:xfrm>
          </p:grpSpPr>
          <p:grpSp>
            <p:nvGrpSpPr>
              <p:cNvPr id="1035" name="Group 9"/>
              <p:cNvGrpSpPr>
                <a:grpSpLocks/>
              </p:cNvGrpSpPr>
              <p:nvPr/>
            </p:nvGrpSpPr>
            <p:grpSpPr bwMode="auto">
              <a:xfrm>
                <a:off x="1834" y="-2"/>
                <a:ext cx="209" cy="4316"/>
                <a:chOff x="1834" y="-2"/>
                <a:chExt cx="209" cy="4316"/>
              </a:xfrm>
            </p:grpSpPr>
            <p:sp>
              <p:nvSpPr>
                <p:cNvPr id="1034" name="Freeform 10"/>
                <p:cNvSpPr>
                  <a:spLocks/>
                </p:cNvSpPr>
                <p:nvPr/>
              </p:nvSpPr>
              <p:spPr bwMode="white">
                <a:xfrm>
                  <a:off x="1834" y="0"/>
                  <a:ext cx="209" cy="4314"/>
                </a:xfrm>
                <a:custGeom>
                  <a:avLst/>
                  <a:gdLst/>
                  <a:ahLst/>
                  <a:cxnLst>
                    <a:cxn ang="0">
                      <a:pos x="14" y="4314"/>
                    </a:cxn>
                    <a:cxn ang="0">
                      <a:pos x="19" y="3207"/>
                    </a:cxn>
                    <a:cxn ang="0">
                      <a:pos x="3" y="2467"/>
                    </a:cxn>
                    <a:cxn ang="0">
                      <a:pos x="3" y="2330"/>
                    </a:cxn>
                    <a:cxn ang="0">
                      <a:pos x="8" y="2288"/>
                    </a:cxn>
                    <a:cxn ang="0">
                      <a:pos x="10" y="2244"/>
                    </a:cxn>
                    <a:cxn ang="0">
                      <a:pos x="3" y="2193"/>
                    </a:cxn>
                    <a:cxn ang="0">
                      <a:pos x="3" y="2103"/>
                    </a:cxn>
                    <a:cxn ang="0">
                      <a:pos x="12" y="1849"/>
                    </a:cxn>
                    <a:cxn ang="0">
                      <a:pos x="10" y="1270"/>
                    </a:cxn>
                    <a:cxn ang="0">
                      <a:pos x="12" y="0"/>
                    </a:cxn>
                    <a:cxn ang="0">
                      <a:pos x="34" y="4"/>
                    </a:cxn>
                    <a:cxn ang="0">
                      <a:pos x="37" y="1026"/>
                    </a:cxn>
                    <a:cxn ang="0">
                      <a:pos x="36" y="1897"/>
                    </a:cxn>
                    <a:cxn ang="0">
                      <a:pos x="25" y="2105"/>
                    </a:cxn>
                    <a:cxn ang="0">
                      <a:pos x="39" y="2212"/>
                    </a:cxn>
                    <a:cxn ang="0">
                      <a:pos x="102" y="2228"/>
                    </a:cxn>
                    <a:cxn ang="0">
                      <a:pos x="163" y="2228"/>
                    </a:cxn>
                    <a:cxn ang="0">
                      <a:pos x="181" y="2184"/>
                    </a:cxn>
                    <a:cxn ang="0">
                      <a:pos x="180" y="2077"/>
                    </a:cxn>
                    <a:cxn ang="0">
                      <a:pos x="178" y="1969"/>
                    </a:cxn>
                    <a:cxn ang="0">
                      <a:pos x="173" y="1817"/>
                    </a:cxn>
                    <a:cxn ang="0">
                      <a:pos x="167" y="3"/>
                    </a:cxn>
                    <a:cxn ang="0">
                      <a:pos x="202" y="6"/>
                    </a:cxn>
                    <a:cxn ang="0">
                      <a:pos x="195" y="701"/>
                    </a:cxn>
                    <a:cxn ang="0">
                      <a:pos x="198" y="1841"/>
                    </a:cxn>
                    <a:cxn ang="0">
                      <a:pos x="209" y="2148"/>
                    </a:cxn>
                    <a:cxn ang="0">
                      <a:pos x="198" y="2264"/>
                    </a:cxn>
                    <a:cxn ang="0">
                      <a:pos x="206" y="2330"/>
                    </a:cxn>
                    <a:cxn ang="0">
                      <a:pos x="206" y="2512"/>
                    </a:cxn>
                    <a:cxn ang="0">
                      <a:pos x="193" y="3287"/>
                    </a:cxn>
                    <a:cxn ang="0">
                      <a:pos x="197" y="4314"/>
                    </a:cxn>
                    <a:cxn ang="0">
                      <a:pos x="176" y="4313"/>
                    </a:cxn>
                    <a:cxn ang="0">
                      <a:pos x="175" y="3786"/>
                    </a:cxn>
                    <a:cxn ang="0">
                      <a:pos x="171" y="3391"/>
                    </a:cxn>
                    <a:cxn ang="0">
                      <a:pos x="178" y="2720"/>
                    </a:cxn>
                    <a:cxn ang="0">
                      <a:pos x="185" y="2356"/>
                    </a:cxn>
                    <a:cxn ang="0">
                      <a:pos x="170" y="2288"/>
                    </a:cxn>
                    <a:cxn ang="0">
                      <a:pos x="103" y="2308"/>
                    </a:cxn>
                    <a:cxn ang="0">
                      <a:pos x="41" y="2296"/>
                    </a:cxn>
                    <a:cxn ang="0">
                      <a:pos x="23" y="2467"/>
                    </a:cxn>
                    <a:cxn ang="0">
                      <a:pos x="37" y="2955"/>
                    </a:cxn>
                    <a:cxn ang="0">
                      <a:pos x="39" y="3730"/>
                    </a:cxn>
                    <a:cxn ang="0">
                      <a:pos x="37" y="4313"/>
                    </a:cxn>
                    <a:cxn ang="0">
                      <a:pos x="14" y="4314"/>
                    </a:cxn>
                  </a:cxnLst>
                  <a:rect l="0" t="0" r="r" b="b"/>
                  <a:pathLst>
                    <a:path w="209" h="4314">
                      <a:moveTo>
                        <a:pt x="14" y="4314"/>
                      </a:moveTo>
                      <a:cubicBezTo>
                        <a:pt x="11" y="4130"/>
                        <a:pt x="21" y="3515"/>
                        <a:pt x="19" y="3207"/>
                      </a:cubicBezTo>
                      <a:cubicBezTo>
                        <a:pt x="17" y="2899"/>
                        <a:pt x="5" y="2613"/>
                        <a:pt x="3" y="2467"/>
                      </a:cubicBezTo>
                      <a:cubicBezTo>
                        <a:pt x="0" y="2321"/>
                        <a:pt x="2" y="2360"/>
                        <a:pt x="3" y="2330"/>
                      </a:cubicBezTo>
                      <a:cubicBezTo>
                        <a:pt x="3" y="2300"/>
                        <a:pt x="7" y="2302"/>
                        <a:pt x="8" y="2288"/>
                      </a:cubicBezTo>
                      <a:cubicBezTo>
                        <a:pt x="10" y="2274"/>
                        <a:pt x="11" y="2260"/>
                        <a:pt x="10" y="2244"/>
                      </a:cubicBezTo>
                      <a:cubicBezTo>
                        <a:pt x="9" y="2228"/>
                        <a:pt x="4" y="2217"/>
                        <a:pt x="3" y="2193"/>
                      </a:cubicBezTo>
                      <a:cubicBezTo>
                        <a:pt x="1" y="2169"/>
                        <a:pt x="1" y="2159"/>
                        <a:pt x="3" y="2103"/>
                      </a:cubicBezTo>
                      <a:cubicBezTo>
                        <a:pt x="4" y="2046"/>
                        <a:pt x="11" y="1988"/>
                        <a:pt x="12" y="1849"/>
                      </a:cubicBezTo>
                      <a:cubicBezTo>
                        <a:pt x="13" y="1710"/>
                        <a:pt x="10" y="1578"/>
                        <a:pt x="10" y="1270"/>
                      </a:cubicBezTo>
                      <a:cubicBezTo>
                        <a:pt x="10" y="961"/>
                        <a:pt x="8" y="211"/>
                        <a:pt x="12" y="0"/>
                      </a:cubicBezTo>
                      <a:lnTo>
                        <a:pt x="34" y="4"/>
                      </a:lnTo>
                      <a:cubicBezTo>
                        <a:pt x="38" y="175"/>
                        <a:pt x="37" y="711"/>
                        <a:pt x="37" y="1026"/>
                      </a:cubicBezTo>
                      <a:cubicBezTo>
                        <a:pt x="38" y="1342"/>
                        <a:pt x="38" y="1717"/>
                        <a:pt x="36" y="1897"/>
                      </a:cubicBezTo>
                      <a:cubicBezTo>
                        <a:pt x="39" y="1973"/>
                        <a:pt x="29" y="2051"/>
                        <a:pt x="25" y="2105"/>
                      </a:cubicBezTo>
                      <a:cubicBezTo>
                        <a:pt x="22" y="2164"/>
                        <a:pt x="20" y="2202"/>
                        <a:pt x="39" y="2212"/>
                      </a:cubicBezTo>
                      <a:cubicBezTo>
                        <a:pt x="57" y="2226"/>
                        <a:pt x="81" y="2231"/>
                        <a:pt x="102" y="2228"/>
                      </a:cubicBezTo>
                      <a:cubicBezTo>
                        <a:pt x="123" y="2231"/>
                        <a:pt x="150" y="2235"/>
                        <a:pt x="163" y="2228"/>
                      </a:cubicBezTo>
                      <a:cubicBezTo>
                        <a:pt x="176" y="2221"/>
                        <a:pt x="178" y="2209"/>
                        <a:pt x="181" y="2184"/>
                      </a:cubicBezTo>
                      <a:cubicBezTo>
                        <a:pt x="184" y="2159"/>
                        <a:pt x="180" y="2113"/>
                        <a:pt x="180" y="2077"/>
                      </a:cubicBezTo>
                      <a:cubicBezTo>
                        <a:pt x="179" y="2041"/>
                        <a:pt x="179" y="2012"/>
                        <a:pt x="178" y="1969"/>
                      </a:cubicBezTo>
                      <a:cubicBezTo>
                        <a:pt x="174" y="1922"/>
                        <a:pt x="175" y="2145"/>
                        <a:pt x="173" y="1817"/>
                      </a:cubicBezTo>
                      <a:cubicBezTo>
                        <a:pt x="171" y="1490"/>
                        <a:pt x="163" y="305"/>
                        <a:pt x="167" y="3"/>
                      </a:cubicBezTo>
                      <a:lnTo>
                        <a:pt x="202" y="6"/>
                      </a:lnTo>
                      <a:cubicBezTo>
                        <a:pt x="206" y="122"/>
                        <a:pt x="195" y="395"/>
                        <a:pt x="195" y="701"/>
                      </a:cubicBezTo>
                      <a:cubicBezTo>
                        <a:pt x="194" y="1006"/>
                        <a:pt x="196" y="1600"/>
                        <a:pt x="198" y="1841"/>
                      </a:cubicBezTo>
                      <a:cubicBezTo>
                        <a:pt x="197" y="1985"/>
                        <a:pt x="209" y="2095"/>
                        <a:pt x="209" y="2148"/>
                      </a:cubicBezTo>
                      <a:cubicBezTo>
                        <a:pt x="209" y="2201"/>
                        <a:pt x="203" y="2212"/>
                        <a:pt x="198" y="2264"/>
                      </a:cubicBezTo>
                      <a:cubicBezTo>
                        <a:pt x="208" y="2285"/>
                        <a:pt x="205" y="2289"/>
                        <a:pt x="206" y="2330"/>
                      </a:cubicBezTo>
                      <a:cubicBezTo>
                        <a:pt x="208" y="2371"/>
                        <a:pt x="209" y="2352"/>
                        <a:pt x="206" y="2512"/>
                      </a:cubicBezTo>
                      <a:cubicBezTo>
                        <a:pt x="204" y="2672"/>
                        <a:pt x="194" y="2987"/>
                        <a:pt x="193" y="3287"/>
                      </a:cubicBezTo>
                      <a:cubicBezTo>
                        <a:pt x="192" y="3587"/>
                        <a:pt x="200" y="4143"/>
                        <a:pt x="197" y="4314"/>
                      </a:cubicBezTo>
                      <a:lnTo>
                        <a:pt x="176" y="4313"/>
                      </a:lnTo>
                      <a:cubicBezTo>
                        <a:pt x="172" y="4225"/>
                        <a:pt x="176" y="3940"/>
                        <a:pt x="175" y="3786"/>
                      </a:cubicBezTo>
                      <a:cubicBezTo>
                        <a:pt x="174" y="3632"/>
                        <a:pt x="171" y="3568"/>
                        <a:pt x="171" y="3391"/>
                      </a:cubicBezTo>
                      <a:cubicBezTo>
                        <a:pt x="172" y="3213"/>
                        <a:pt x="176" y="2892"/>
                        <a:pt x="178" y="2720"/>
                      </a:cubicBezTo>
                      <a:cubicBezTo>
                        <a:pt x="180" y="2547"/>
                        <a:pt x="186" y="2428"/>
                        <a:pt x="185" y="2356"/>
                      </a:cubicBezTo>
                      <a:cubicBezTo>
                        <a:pt x="183" y="2332"/>
                        <a:pt x="187" y="2295"/>
                        <a:pt x="170" y="2288"/>
                      </a:cubicBezTo>
                      <a:cubicBezTo>
                        <a:pt x="158" y="2275"/>
                        <a:pt x="125" y="2307"/>
                        <a:pt x="103" y="2308"/>
                      </a:cubicBezTo>
                      <a:cubicBezTo>
                        <a:pt x="82" y="2309"/>
                        <a:pt x="54" y="2270"/>
                        <a:pt x="41" y="2296"/>
                      </a:cubicBezTo>
                      <a:cubicBezTo>
                        <a:pt x="27" y="2322"/>
                        <a:pt x="23" y="2357"/>
                        <a:pt x="23" y="2467"/>
                      </a:cubicBezTo>
                      <a:cubicBezTo>
                        <a:pt x="22" y="2577"/>
                        <a:pt x="35" y="2745"/>
                        <a:pt x="37" y="2955"/>
                      </a:cubicBezTo>
                      <a:cubicBezTo>
                        <a:pt x="40" y="3166"/>
                        <a:pt x="39" y="3503"/>
                        <a:pt x="39" y="3730"/>
                      </a:cubicBezTo>
                      <a:cubicBezTo>
                        <a:pt x="39" y="3957"/>
                        <a:pt x="41" y="4216"/>
                        <a:pt x="37" y="4313"/>
                      </a:cubicBezTo>
                      <a:lnTo>
                        <a:pt x="14" y="4314"/>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2" name="Freeform 11"/>
                <p:cNvSpPr>
                  <a:spLocks/>
                </p:cNvSpPr>
                <p:nvPr/>
              </p:nvSpPr>
              <p:spPr bwMode="white">
                <a:xfrm flipV="1">
                  <a:off x="1943" y="-2"/>
                  <a:ext cx="47" cy="2199"/>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036" name="Group 12"/>
              <p:cNvGrpSpPr>
                <a:grpSpLocks/>
              </p:cNvGrpSpPr>
              <p:nvPr/>
            </p:nvGrpSpPr>
            <p:grpSpPr bwMode="auto">
              <a:xfrm flipV="1">
                <a:off x="5312" y="0"/>
                <a:ext cx="321" cy="4318"/>
                <a:chOff x="2971" y="-3"/>
                <a:chExt cx="493" cy="4325"/>
              </a:xfrm>
            </p:grpSpPr>
            <p:sp>
              <p:nvSpPr>
                <p:cNvPr id="3" name="Freeform 13"/>
                <p:cNvSpPr>
                  <a:spLocks/>
                </p:cNvSpPr>
                <p:nvPr/>
              </p:nvSpPr>
              <p:spPr bwMode="white">
                <a:xfrm>
                  <a:off x="2971" y="-3"/>
                  <a:ext cx="493" cy="4323"/>
                </a:xfrm>
                <a:custGeom>
                  <a:avLst/>
                  <a:gdLst/>
                  <a:ahLst/>
                  <a:cxnLst>
                    <a:cxn ang="0">
                      <a:pos x="40" y="7"/>
                    </a:cxn>
                    <a:cxn ang="0">
                      <a:pos x="44" y="1111"/>
                    </a:cxn>
                    <a:cxn ang="0">
                      <a:pos x="6" y="1852"/>
                    </a:cxn>
                    <a:cxn ang="0">
                      <a:pos x="6" y="1989"/>
                    </a:cxn>
                    <a:cxn ang="0">
                      <a:pos x="20" y="2031"/>
                    </a:cxn>
                    <a:cxn ang="0">
                      <a:pos x="24" y="2075"/>
                    </a:cxn>
                    <a:cxn ang="0">
                      <a:pos x="6" y="2126"/>
                    </a:cxn>
                    <a:cxn ang="0">
                      <a:pos x="6" y="2217"/>
                    </a:cxn>
                    <a:cxn ang="0">
                      <a:pos x="28" y="2471"/>
                    </a:cxn>
                    <a:cxn ang="0">
                      <a:pos x="24" y="3051"/>
                    </a:cxn>
                    <a:cxn ang="0">
                      <a:pos x="28" y="4323"/>
                    </a:cxn>
                    <a:cxn ang="0">
                      <a:pos x="80" y="4319"/>
                    </a:cxn>
                    <a:cxn ang="0">
                      <a:pos x="88" y="3295"/>
                    </a:cxn>
                    <a:cxn ang="0">
                      <a:pos x="84" y="2423"/>
                    </a:cxn>
                    <a:cxn ang="0">
                      <a:pos x="60" y="2215"/>
                    </a:cxn>
                    <a:cxn ang="0">
                      <a:pos x="92" y="2107"/>
                    </a:cxn>
                    <a:cxn ang="0">
                      <a:pos x="240" y="2091"/>
                    </a:cxn>
                    <a:cxn ang="0">
                      <a:pos x="384" y="2091"/>
                    </a:cxn>
                    <a:cxn ang="0">
                      <a:pos x="428" y="2135"/>
                    </a:cxn>
                    <a:cxn ang="0">
                      <a:pos x="424" y="2243"/>
                    </a:cxn>
                    <a:cxn ang="0">
                      <a:pos x="420" y="2351"/>
                    </a:cxn>
                    <a:cxn ang="0">
                      <a:pos x="408" y="2503"/>
                    </a:cxn>
                    <a:cxn ang="0">
                      <a:pos x="395" y="4320"/>
                    </a:cxn>
                    <a:cxn ang="0">
                      <a:pos x="476" y="4317"/>
                    </a:cxn>
                    <a:cxn ang="0">
                      <a:pos x="459" y="3621"/>
                    </a:cxn>
                    <a:cxn ang="0">
                      <a:pos x="468" y="2479"/>
                    </a:cxn>
                    <a:cxn ang="0">
                      <a:pos x="493" y="2172"/>
                    </a:cxn>
                    <a:cxn ang="0">
                      <a:pos x="468" y="2055"/>
                    </a:cxn>
                    <a:cxn ang="0">
                      <a:pos x="487" y="1989"/>
                    </a:cxn>
                    <a:cxn ang="0">
                      <a:pos x="487" y="1807"/>
                    </a:cxn>
                    <a:cxn ang="0">
                      <a:pos x="456" y="1031"/>
                    </a:cxn>
                    <a:cxn ang="0">
                      <a:pos x="472" y="0"/>
                    </a:cxn>
                    <a:cxn ang="0">
                      <a:pos x="416" y="3"/>
                    </a:cxn>
                    <a:cxn ang="0">
                      <a:pos x="412" y="531"/>
                    </a:cxn>
                    <a:cxn ang="0">
                      <a:pos x="404" y="927"/>
                    </a:cxn>
                    <a:cxn ang="0">
                      <a:pos x="420" y="1599"/>
                    </a:cxn>
                    <a:cxn ang="0">
                      <a:pos x="436" y="1963"/>
                    </a:cxn>
                    <a:cxn ang="0">
                      <a:pos x="400" y="2031"/>
                    </a:cxn>
                    <a:cxn ang="0">
                      <a:pos x="244" y="2011"/>
                    </a:cxn>
                    <a:cxn ang="0">
                      <a:pos x="96" y="2023"/>
                    </a:cxn>
                    <a:cxn ang="0">
                      <a:pos x="54" y="1852"/>
                    </a:cxn>
                    <a:cxn ang="0">
                      <a:pos x="88" y="1363"/>
                    </a:cxn>
                    <a:cxn ang="0">
                      <a:pos x="92" y="587"/>
                    </a:cxn>
                    <a:cxn ang="0">
                      <a:pos x="88" y="3"/>
                    </a:cxn>
                    <a:cxn ang="0">
                      <a:pos x="40" y="7"/>
                    </a:cxn>
                  </a:cxnLst>
                  <a:rect l="0" t="0" r="r" b="b"/>
                  <a:pathLst>
                    <a:path w="493" h="4323">
                      <a:moveTo>
                        <a:pt x="40" y="7"/>
                      </a:moveTo>
                      <a:cubicBezTo>
                        <a:pt x="33" y="192"/>
                        <a:pt x="50" y="804"/>
                        <a:pt x="44" y="1111"/>
                      </a:cubicBezTo>
                      <a:cubicBezTo>
                        <a:pt x="38" y="1418"/>
                        <a:pt x="12" y="1706"/>
                        <a:pt x="6" y="1852"/>
                      </a:cubicBezTo>
                      <a:cubicBezTo>
                        <a:pt x="0" y="1998"/>
                        <a:pt x="4" y="1959"/>
                        <a:pt x="6" y="1989"/>
                      </a:cubicBezTo>
                      <a:cubicBezTo>
                        <a:pt x="8" y="2019"/>
                        <a:pt x="17" y="2017"/>
                        <a:pt x="20" y="2031"/>
                      </a:cubicBezTo>
                      <a:cubicBezTo>
                        <a:pt x="23" y="2045"/>
                        <a:pt x="26" y="2059"/>
                        <a:pt x="24" y="2075"/>
                      </a:cubicBezTo>
                      <a:cubicBezTo>
                        <a:pt x="22" y="2091"/>
                        <a:pt x="9" y="2102"/>
                        <a:pt x="6" y="2126"/>
                      </a:cubicBezTo>
                      <a:cubicBezTo>
                        <a:pt x="3" y="2150"/>
                        <a:pt x="2" y="2160"/>
                        <a:pt x="6" y="2217"/>
                      </a:cubicBezTo>
                      <a:cubicBezTo>
                        <a:pt x="10" y="2274"/>
                        <a:pt x="25" y="2332"/>
                        <a:pt x="28" y="2471"/>
                      </a:cubicBezTo>
                      <a:cubicBezTo>
                        <a:pt x="31" y="2610"/>
                        <a:pt x="24" y="2742"/>
                        <a:pt x="24" y="3051"/>
                      </a:cubicBezTo>
                      <a:cubicBezTo>
                        <a:pt x="24" y="3360"/>
                        <a:pt x="19" y="4112"/>
                        <a:pt x="28" y="4323"/>
                      </a:cubicBezTo>
                      <a:lnTo>
                        <a:pt x="80" y="4319"/>
                      </a:lnTo>
                      <a:cubicBezTo>
                        <a:pt x="90" y="4148"/>
                        <a:pt x="87" y="3611"/>
                        <a:pt x="88" y="3295"/>
                      </a:cubicBezTo>
                      <a:cubicBezTo>
                        <a:pt x="89" y="2979"/>
                        <a:pt x="89" y="2603"/>
                        <a:pt x="84" y="2423"/>
                      </a:cubicBezTo>
                      <a:cubicBezTo>
                        <a:pt x="92" y="2347"/>
                        <a:pt x="69" y="2269"/>
                        <a:pt x="60" y="2215"/>
                      </a:cubicBezTo>
                      <a:cubicBezTo>
                        <a:pt x="52" y="2155"/>
                        <a:pt x="48" y="2117"/>
                        <a:pt x="92" y="2107"/>
                      </a:cubicBezTo>
                      <a:cubicBezTo>
                        <a:pt x="134" y="2093"/>
                        <a:pt x="190" y="2088"/>
                        <a:pt x="240" y="2091"/>
                      </a:cubicBezTo>
                      <a:cubicBezTo>
                        <a:pt x="289" y="2088"/>
                        <a:pt x="353" y="2084"/>
                        <a:pt x="384" y="2091"/>
                      </a:cubicBezTo>
                      <a:cubicBezTo>
                        <a:pt x="415" y="2098"/>
                        <a:pt x="421" y="2110"/>
                        <a:pt x="428" y="2135"/>
                      </a:cubicBezTo>
                      <a:cubicBezTo>
                        <a:pt x="435" y="2160"/>
                        <a:pt x="425" y="2207"/>
                        <a:pt x="424" y="2243"/>
                      </a:cubicBezTo>
                      <a:cubicBezTo>
                        <a:pt x="423" y="2279"/>
                        <a:pt x="423" y="2308"/>
                        <a:pt x="420" y="2351"/>
                      </a:cubicBezTo>
                      <a:cubicBezTo>
                        <a:pt x="411" y="2398"/>
                        <a:pt x="412" y="2175"/>
                        <a:pt x="408" y="2503"/>
                      </a:cubicBezTo>
                      <a:cubicBezTo>
                        <a:pt x="404" y="2831"/>
                        <a:pt x="384" y="4018"/>
                        <a:pt x="395" y="4320"/>
                      </a:cubicBezTo>
                      <a:lnTo>
                        <a:pt x="476" y="4317"/>
                      </a:lnTo>
                      <a:cubicBezTo>
                        <a:pt x="486" y="4201"/>
                        <a:pt x="460" y="3927"/>
                        <a:pt x="459" y="3621"/>
                      </a:cubicBezTo>
                      <a:cubicBezTo>
                        <a:pt x="458" y="3315"/>
                        <a:pt x="462" y="2720"/>
                        <a:pt x="468" y="2479"/>
                      </a:cubicBezTo>
                      <a:cubicBezTo>
                        <a:pt x="464" y="2335"/>
                        <a:pt x="493" y="2225"/>
                        <a:pt x="493" y="2172"/>
                      </a:cubicBezTo>
                      <a:cubicBezTo>
                        <a:pt x="493" y="2118"/>
                        <a:pt x="480" y="2107"/>
                        <a:pt x="468" y="2055"/>
                      </a:cubicBezTo>
                      <a:cubicBezTo>
                        <a:pt x="490" y="2034"/>
                        <a:pt x="484" y="2030"/>
                        <a:pt x="487" y="1989"/>
                      </a:cubicBezTo>
                      <a:cubicBezTo>
                        <a:pt x="490" y="1948"/>
                        <a:pt x="492" y="1967"/>
                        <a:pt x="487" y="1807"/>
                      </a:cubicBezTo>
                      <a:cubicBezTo>
                        <a:pt x="482" y="1647"/>
                        <a:pt x="458" y="1332"/>
                        <a:pt x="456" y="1031"/>
                      </a:cubicBezTo>
                      <a:cubicBezTo>
                        <a:pt x="454" y="730"/>
                        <a:pt x="479" y="171"/>
                        <a:pt x="472" y="0"/>
                      </a:cubicBezTo>
                      <a:lnTo>
                        <a:pt x="416" y="3"/>
                      </a:lnTo>
                      <a:cubicBezTo>
                        <a:pt x="406" y="91"/>
                        <a:pt x="414" y="377"/>
                        <a:pt x="412" y="531"/>
                      </a:cubicBezTo>
                      <a:cubicBezTo>
                        <a:pt x="410" y="685"/>
                        <a:pt x="403" y="749"/>
                        <a:pt x="404" y="927"/>
                      </a:cubicBezTo>
                      <a:cubicBezTo>
                        <a:pt x="405" y="1105"/>
                        <a:pt x="415" y="1426"/>
                        <a:pt x="420" y="1599"/>
                      </a:cubicBezTo>
                      <a:cubicBezTo>
                        <a:pt x="425" y="1772"/>
                        <a:pt x="439" y="1891"/>
                        <a:pt x="436" y="1963"/>
                      </a:cubicBezTo>
                      <a:cubicBezTo>
                        <a:pt x="432" y="1987"/>
                        <a:pt x="441" y="2024"/>
                        <a:pt x="400" y="2031"/>
                      </a:cubicBezTo>
                      <a:cubicBezTo>
                        <a:pt x="373" y="2044"/>
                        <a:pt x="295" y="2012"/>
                        <a:pt x="244" y="2011"/>
                      </a:cubicBezTo>
                      <a:cubicBezTo>
                        <a:pt x="193" y="2010"/>
                        <a:pt x="128" y="2049"/>
                        <a:pt x="96" y="2023"/>
                      </a:cubicBezTo>
                      <a:cubicBezTo>
                        <a:pt x="64" y="1997"/>
                        <a:pt x="55" y="1962"/>
                        <a:pt x="54" y="1852"/>
                      </a:cubicBezTo>
                      <a:cubicBezTo>
                        <a:pt x="53" y="1742"/>
                        <a:pt x="82" y="1574"/>
                        <a:pt x="88" y="1363"/>
                      </a:cubicBezTo>
                      <a:cubicBezTo>
                        <a:pt x="94" y="1152"/>
                        <a:pt x="92" y="814"/>
                        <a:pt x="92" y="587"/>
                      </a:cubicBezTo>
                      <a:cubicBezTo>
                        <a:pt x="92" y="360"/>
                        <a:pt x="97" y="100"/>
                        <a:pt x="88" y="3"/>
                      </a:cubicBezTo>
                      <a:lnTo>
                        <a:pt x="40" y="7"/>
                      </a:lnTo>
                      <a:close/>
                    </a:path>
                  </a:pathLst>
                </a:custGeom>
                <a:solidFill>
                  <a:schemeClr val="accent2"/>
                </a:solidFill>
                <a:ln w="9525">
                  <a:noFill/>
                  <a:round/>
                  <a:headEnd/>
                  <a:tailEnd/>
                </a:ln>
                <a:effectLst/>
              </p:spPr>
              <p:txBody>
                <a:bodyPr wrap="none" anchor="ctr"/>
                <a:lstStyle/>
                <a:p>
                  <a:pPr>
                    <a:defRPr/>
                  </a:pPr>
                  <a:endParaRPr lang="en-US"/>
                </a:p>
              </p:txBody>
            </p:sp>
            <p:sp>
              <p:nvSpPr>
                <p:cNvPr id="4" name="Freeform 14"/>
                <p:cNvSpPr>
                  <a:spLocks/>
                </p:cNvSpPr>
                <p:nvPr/>
              </p:nvSpPr>
              <p:spPr bwMode="white">
                <a:xfrm>
                  <a:off x="3227" y="2119"/>
                  <a:ext cx="111"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1037" name="Group 15"/>
              <p:cNvGrpSpPr>
                <a:grpSpLocks/>
              </p:cNvGrpSpPr>
              <p:nvPr/>
            </p:nvGrpSpPr>
            <p:grpSpPr bwMode="auto">
              <a:xfrm>
                <a:off x="1130" y="1"/>
                <a:ext cx="385" cy="4314"/>
                <a:chOff x="1130" y="1"/>
                <a:chExt cx="385" cy="4308"/>
              </a:xfrm>
            </p:grpSpPr>
            <p:sp>
              <p:nvSpPr>
                <p:cNvPr id="1040" name="Freeform 16"/>
                <p:cNvSpPr>
                  <a:spLocks/>
                </p:cNvSpPr>
                <p:nvPr/>
              </p:nvSpPr>
              <p:spPr bwMode="white">
                <a:xfrm>
                  <a:off x="1146" y="1"/>
                  <a:ext cx="369" cy="2611"/>
                </a:xfrm>
                <a:custGeom>
                  <a:avLst/>
                  <a:gdLst/>
                  <a:ahLst/>
                  <a:cxnLst>
                    <a:cxn ang="0">
                      <a:pos x="22" y="0"/>
                    </a:cxn>
                    <a:cxn ang="0">
                      <a:pos x="14" y="1622"/>
                    </a:cxn>
                    <a:cxn ang="0">
                      <a:pos x="6" y="2547"/>
                    </a:cxn>
                    <a:cxn ang="0">
                      <a:pos x="38" y="2604"/>
                    </a:cxn>
                    <a:cxn ang="0">
                      <a:pos x="184" y="2588"/>
                    </a:cxn>
                    <a:cxn ang="0">
                      <a:pos x="339" y="2596"/>
                    </a:cxn>
                    <a:cxn ang="0">
                      <a:pos x="363" y="2531"/>
                    </a:cxn>
                    <a:cxn ang="0">
                      <a:pos x="339" y="1679"/>
                    </a:cxn>
                    <a:cxn ang="0">
                      <a:pos x="339" y="0"/>
                    </a:cxn>
                    <a:cxn ang="0">
                      <a:pos x="22" y="0"/>
                    </a:cxn>
                  </a:cxnLst>
                  <a:rect l="0" t="0" r="r" b="b"/>
                  <a:pathLst>
                    <a:path w="369" h="2611">
                      <a:moveTo>
                        <a:pt x="22" y="0"/>
                      </a:moveTo>
                      <a:lnTo>
                        <a:pt x="14" y="1622"/>
                      </a:lnTo>
                      <a:cubicBezTo>
                        <a:pt x="14" y="1622"/>
                        <a:pt x="10" y="2084"/>
                        <a:pt x="6" y="2547"/>
                      </a:cubicBezTo>
                      <a:cubicBezTo>
                        <a:pt x="0" y="2588"/>
                        <a:pt x="8" y="2597"/>
                        <a:pt x="38" y="2604"/>
                      </a:cubicBezTo>
                      <a:cubicBezTo>
                        <a:pt x="68" y="2611"/>
                        <a:pt x="134" y="2589"/>
                        <a:pt x="184" y="2588"/>
                      </a:cubicBezTo>
                      <a:cubicBezTo>
                        <a:pt x="234" y="2587"/>
                        <a:pt x="309" y="2605"/>
                        <a:pt x="339" y="2596"/>
                      </a:cubicBezTo>
                      <a:cubicBezTo>
                        <a:pt x="369" y="2587"/>
                        <a:pt x="366" y="2567"/>
                        <a:pt x="363" y="2531"/>
                      </a:cubicBezTo>
                      <a:cubicBezTo>
                        <a:pt x="363" y="2378"/>
                        <a:pt x="343" y="2101"/>
                        <a:pt x="339" y="1679"/>
                      </a:cubicBezTo>
                      <a:lnTo>
                        <a:pt x="339" y="0"/>
                      </a:lnTo>
                      <a:lnTo>
                        <a:pt x="22" y="0"/>
                      </a:lnTo>
                      <a:close/>
                    </a:path>
                  </a:pathLst>
                </a:custGeom>
                <a:solidFill>
                  <a:schemeClr val="accent2"/>
                </a:solidFill>
                <a:ln w="9525">
                  <a:noFill/>
                  <a:round/>
                  <a:headEnd/>
                  <a:tailEnd/>
                </a:ln>
                <a:effectLst/>
              </p:spPr>
              <p:txBody>
                <a:bodyPr wrap="none" anchor="ctr"/>
                <a:lstStyle/>
                <a:p>
                  <a:pPr>
                    <a:defRPr/>
                  </a:pPr>
                  <a:endParaRPr lang="en-US"/>
                </a:p>
              </p:txBody>
            </p:sp>
            <p:sp>
              <p:nvSpPr>
                <p:cNvPr id="1041" name="Freeform 17"/>
                <p:cNvSpPr>
                  <a:spLocks/>
                </p:cNvSpPr>
                <p:nvPr/>
              </p:nvSpPr>
              <p:spPr bwMode="white">
                <a:xfrm>
                  <a:off x="1237" y="2174"/>
                  <a:ext cx="251" cy="390"/>
                </a:xfrm>
                <a:custGeom>
                  <a:avLst/>
                  <a:gdLst/>
                  <a:ahLst/>
                  <a:cxnLst>
                    <a:cxn ang="0">
                      <a:pos x="32" y="379"/>
                    </a:cxn>
                    <a:cxn ang="0">
                      <a:pos x="77" y="364"/>
                    </a:cxn>
                    <a:cxn ang="0">
                      <a:pos x="152" y="370"/>
                    </a:cxn>
                    <a:cxn ang="0">
                      <a:pos x="209" y="388"/>
                    </a:cxn>
                    <a:cxn ang="0">
                      <a:pos x="242" y="379"/>
                    </a:cxn>
                    <a:cxn ang="0">
                      <a:pos x="248" y="328"/>
                    </a:cxn>
                    <a:cxn ang="0">
                      <a:pos x="227" y="175"/>
                    </a:cxn>
                    <a:cxn ang="0">
                      <a:pos x="194" y="130"/>
                    </a:cxn>
                    <a:cxn ang="0">
                      <a:pos x="179" y="295"/>
                    </a:cxn>
                    <a:cxn ang="0">
                      <a:pos x="152" y="307"/>
                    </a:cxn>
                    <a:cxn ang="0">
                      <a:pos x="134" y="163"/>
                    </a:cxn>
                    <a:cxn ang="0">
                      <a:pos x="65" y="13"/>
                    </a:cxn>
                    <a:cxn ang="0">
                      <a:pos x="29" y="85"/>
                    </a:cxn>
                    <a:cxn ang="0">
                      <a:pos x="26" y="271"/>
                    </a:cxn>
                    <a:cxn ang="0">
                      <a:pos x="2" y="337"/>
                    </a:cxn>
                    <a:cxn ang="0">
                      <a:pos x="11" y="379"/>
                    </a:cxn>
                    <a:cxn ang="0">
                      <a:pos x="32" y="379"/>
                    </a:cxn>
                  </a:cxnLst>
                  <a:rect l="0" t="0" r="r" b="b"/>
                  <a:pathLst>
                    <a:path w="251" h="390">
                      <a:moveTo>
                        <a:pt x="32" y="379"/>
                      </a:moveTo>
                      <a:cubicBezTo>
                        <a:pt x="43" y="377"/>
                        <a:pt x="57" y="366"/>
                        <a:pt x="77" y="364"/>
                      </a:cubicBezTo>
                      <a:cubicBezTo>
                        <a:pt x="97" y="362"/>
                        <a:pt x="130" y="366"/>
                        <a:pt x="152" y="370"/>
                      </a:cubicBezTo>
                      <a:cubicBezTo>
                        <a:pt x="174" y="374"/>
                        <a:pt x="194" y="386"/>
                        <a:pt x="209" y="388"/>
                      </a:cubicBezTo>
                      <a:cubicBezTo>
                        <a:pt x="224" y="390"/>
                        <a:pt x="235" y="389"/>
                        <a:pt x="242" y="379"/>
                      </a:cubicBezTo>
                      <a:cubicBezTo>
                        <a:pt x="249" y="369"/>
                        <a:pt x="251" y="362"/>
                        <a:pt x="248" y="328"/>
                      </a:cubicBezTo>
                      <a:cubicBezTo>
                        <a:pt x="245" y="294"/>
                        <a:pt x="236" y="208"/>
                        <a:pt x="227" y="175"/>
                      </a:cubicBezTo>
                      <a:cubicBezTo>
                        <a:pt x="218" y="142"/>
                        <a:pt x="202" y="110"/>
                        <a:pt x="194" y="130"/>
                      </a:cubicBezTo>
                      <a:cubicBezTo>
                        <a:pt x="186" y="150"/>
                        <a:pt x="186" y="266"/>
                        <a:pt x="179" y="295"/>
                      </a:cubicBezTo>
                      <a:cubicBezTo>
                        <a:pt x="172" y="324"/>
                        <a:pt x="159" y="329"/>
                        <a:pt x="152" y="307"/>
                      </a:cubicBezTo>
                      <a:cubicBezTo>
                        <a:pt x="145" y="285"/>
                        <a:pt x="149" y="212"/>
                        <a:pt x="134" y="163"/>
                      </a:cubicBezTo>
                      <a:cubicBezTo>
                        <a:pt x="119" y="114"/>
                        <a:pt x="82" y="26"/>
                        <a:pt x="65" y="13"/>
                      </a:cubicBezTo>
                      <a:cubicBezTo>
                        <a:pt x="48" y="0"/>
                        <a:pt x="35" y="42"/>
                        <a:pt x="29" y="85"/>
                      </a:cubicBezTo>
                      <a:cubicBezTo>
                        <a:pt x="23" y="128"/>
                        <a:pt x="30" y="229"/>
                        <a:pt x="26" y="271"/>
                      </a:cubicBezTo>
                      <a:cubicBezTo>
                        <a:pt x="22" y="313"/>
                        <a:pt x="4" y="319"/>
                        <a:pt x="2" y="337"/>
                      </a:cubicBezTo>
                      <a:cubicBezTo>
                        <a:pt x="0" y="355"/>
                        <a:pt x="5" y="373"/>
                        <a:pt x="11" y="379"/>
                      </a:cubicBezTo>
                      <a:cubicBezTo>
                        <a:pt x="17" y="385"/>
                        <a:pt x="21" y="381"/>
                        <a:pt x="32" y="379"/>
                      </a:cubicBezTo>
                      <a:close/>
                    </a:path>
                  </a:pathLst>
                </a:custGeom>
                <a:gradFill rotWithShape="0">
                  <a:gsLst>
                    <a:gs pos="0">
                      <a:schemeClr val="accent2"/>
                    </a:gs>
                    <a:gs pos="100000">
                      <a:schemeClr val="bg1"/>
                    </a:gs>
                  </a:gsLst>
                  <a:lin ang="5400000" scaled="1"/>
                </a:gradFill>
                <a:ln w="9525">
                  <a:noFill/>
                  <a:round/>
                  <a:headEnd/>
                  <a:tailEnd/>
                </a:ln>
                <a:effectLst/>
              </p:spPr>
              <p:txBody>
                <a:bodyPr wrap="none" anchor="ctr"/>
                <a:lstStyle/>
                <a:p>
                  <a:pPr>
                    <a:defRPr/>
                  </a:pPr>
                  <a:endParaRPr lang="en-US"/>
                </a:p>
              </p:txBody>
            </p:sp>
            <p:sp>
              <p:nvSpPr>
                <p:cNvPr id="1042" name="Freeform 18"/>
                <p:cNvSpPr>
                  <a:spLocks/>
                </p:cNvSpPr>
                <p:nvPr/>
              </p:nvSpPr>
              <p:spPr bwMode="white">
                <a:xfrm>
                  <a:off x="1130" y="2595"/>
                  <a:ext cx="378" cy="1714"/>
                </a:xfrm>
                <a:custGeom>
                  <a:avLst/>
                  <a:gdLst/>
                  <a:ahLst/>
                  <a:cxnLst>
                    <a:cxn ang="0">
                      <a:pos x="0" y="1714"/>
                    </a:cxn>
                    <a:cxn ang="0">
                      <a:pos x="15" y="420"/>
                    </a:cxn>
                    <a:cxn ang="0">
                      <a:pos x="19" y="63"/>
                    </a:cxn>
                    <a:cxn ang="0">
                      <a:pos x="79" y="39"/>
                    </a:cxn>
                    <a:cxn ang="0">
                      <a:pos x="202" y="18"/>
                    </a:cxn>
                    <a:cxn ang="0">
                      <a:pos x="351" y="23"/>
                    </a:cxn>
                    <a:cxn ang="0">
                      <a:pos x="366" y="120"/>
                    </a:cxn>
                    <a:cxn ang="0">
                      <a:pos x="359" y="741"/>
                    </a:cxn>
                    <a:cxn ang="0">
                      <a:pos x="351" y="1714"/>
                    </a:cxn>
                    <a:cxn ang="0">
                      <a:pos x="0" y="1714"/>
                    </a:cxn>
                  </a:cxnLst>
                  <a:rect l="0" t="0" r="r" b="b"/>
                  <a:pathLst>
                    <a:path w="378" h="1714">
                      <a:moveTo>
                        <a:pt x="0" y="1714"/>
                      </a:moveTo>
                      <a:cubicBezTo>
                        <a:pt x="15" y="1400"/>
                        <a:pt x="10" y="693"/>
                        <a:pt x="15" y="420"/>
                      </a:cubicBezTo>
                      <a:cubicBezTo>
                        <a:pt x="18" y="145"/>
                        <a:pt x="8" y="126"/>
                        <a:pt x="19" y="63"/>
                      </a:cubicBezTo>
                      <a:cubicBezTo>
                        <a:pt x="30" y="0"/>
                        <a:pt x="49" y="46"/>
                        <a:pt x="79" y="39"/>
                      </a:cubicBezTo>
                      <a:cubicBezTo>
                        <a:pt x="109" y="32"/>
                        <a:pt x="157" y="21"/>
                        <a:pt x="202" y="18"/>
                      </a:cubicBezTo>
                      <a:cubicBezTo>
                        <a:pt x="268" y="33"/>
                        <a:pt x="324" y="6"/>
                        <a:pt x="351" y="23"/>
                      </a:cubicBezTo>
                      <a:cubicBezTo>
                        <a:pt x="378" y="40"/>
                        <a:pt x="370" y="51"/>
                        <a:pt x="366" y="120"/>
                      </a:cubicBezTo>
                      <a:cubicBezTo>
                        <a:pt x="367" y="240"/>
                        <a:pt x="362" y="475"/>
                        <a:pt x="359" y="741"/>
                      </a:cubicBezTo>
                      <a:cubicBezTo>
                        <a:pt x="356" y="1007"/>
                        <a:pt x="351" y="1430"/>
                        <a:pt x="351" y="1714"/>
                      </a:cubicBezTo>
                      <a:cubicBezTo>
                        <a:pt x="351" y="1714"/>
                        <a:pt x="0" y="1714"/>
                        <a:pt x="0" y="1714"/>
                      </a:cubicBezTo>
                      <a:close/>
                    </a:path>
                  </a:pathLst>
                </a:custGeom>
                <a:solidFill>
                  <a:schemeClr val="accent2"/>
                </a:solidFill>
                <a:ln w="9525">
                  <a:noFill/>
                  <a:round/>
                  <a:headEnd/>
                  <a:tailEnd/>
                </a:ln>
                <a:effectLst/>
              </p:spPr>
              <p:txBody>
                <a:bodyPr wrap="none" anchor="ctr"/>
                <a:lstStyle/>
                <a:p>
                  <a:pPr>
                    <a:defRPr/>
                  </a:pPr>
                  <a:endParaRPr lang="en-US"/>
                </a:p>
              </p:txBody>
            </p:sp>
            <p:sp>
              <p:nvSpPr>
                <p:cNvPr id="1043" name="Freeform 19"/>
                <p:cNvSpPr>
                  <a:spLocks/>
                </p:cNvSpPr>
                <p:nvPr/>
              </p:nvSpPr>
              <p:spPr bwMode="white">
                <a:xfrm>
                  <a:off x="1255" y="2644"/>
                  <a:ext cx="146" cy="154"/>
                </a:xfrm>
                <a:custGeom>
                  <a:avLst/>
                  <a:gdLst/>
                  <a:ahLst/>
                  <a:cxnLst>
                    <a:cxn ang="0">
                      <a:pos x="14" y="11"/>
                    </a:cxn>
                    <a:cxn ang="0">
                      <a:pos x="92" y="2"/>
                    </a:cxn>
                    <a:cxn ang="0">
                      <a:pos x="140" y="14"/>
                    </a:cxn>
                    <a:cxn ang="0">
                      <a:pos x="128" y="89"/>
                    </a:cxn>
                    <a:cxn ang="0">
                      <a:pos x="116" y="146"/>
                    </a:cxn>
                    <a:cxn ang="0">
                      <a:pos x="74" y="134"/>
                    </a:cxn>
                    <a:cxn ang="0">
                      <a:pos x="32" y="128"/>
                    </a:cxn>
                    <a:cxn ang="0">
                      <a:pos x="5" y="56"/>
                    </a:cxn>
                    <a:cxn ang="0">
                      <a:pos x="14" y="11"/>
                    </a:cxn>
                  </a:cxnLst>
                  <a:rect l="0" t="0" r="r" b="b"/>
                  <a:pathLst>
                    <a:path w="146" h="154">
                      <a:moveTo>
                        <a:pt x="14" y="11"/>
                      </a:moveTo>
                      <a:cubicBezTo>
                        <a:pt x="28" y="2"/>
                        <a:pt x="71" y="2"/>
                        <a:pt x="92" y="2"/>
                      </a:cubicBezTo>
                      <a:cubicBezTo>
                        <a:pt x="113" y="2"/>
                        <a:pt x="134" y="0"/>
                        <a:pt x="140" y="14"/>
                      </a:cubicBezTo>
                      <a:cubicBezTo>
                        <a:pt x="146" y="28"/>
                        <a:pt x="132" y="67"/>
                        <a:pt x="128" y="89"/>
                      </a:cubicBezTo>
                      <a:cubicBezTo>
                        <a:pt x="124" y="111"/>
                        <a:pt x="125" y="138"/>
                        <a:pt x="116" y="146"/>
                      </a:cubicBezTo>
                      <a:cubicBezTo>
                        <a:pt x="107" y="154"/>
                        <a:pt x="88" y="137"/>
                        <a:pt x="74" y="134"/>
                      </a:cubicBezTo>
                      <a:cubicBezTo>
                        <a:pt x="60" y="131"/>
                        <a:pt x="44" y="141"/>
                        <a:pt x="32" y="128"/>
                      </a:cubicBezTo>
                      <a:cubicBezTo>
                        <a:pt x="20" y="115"/>
                        <a:pt x="8" y="75"/>
                        <a:pt x="5" y="56"/>
                      </a:cubicBezTo>
                      <a:cubicBezTo>
                        <a:pt x="2" y="37"/>
                        <a:pt x="0" y="20"/>
                        <a:pt x="14" y="11"/>
                      </a:cubicBezTo>
                      <a:close/>
                    </a:path>
                  </a:pathLst>
                </a:custGeom>
                <a:gradFill rotWithShape="0">
                  <a:gsLst>
                    <a:gs pos="0">
                      <a:schemeClr val="bg1"/>
                    </a:gs>
                    <a:gs pos="100000">
                      <a:schemeClr val="accent2"/>
                    </a:gs>
                  </a:gsLst>
                  <a:lin ang="5400000" scaled="1"/>
                </a:gradFill>
                <a:ln w="9525">
                  <a:noFill/>
                  <a:round/>
                  <a:headEnd/>
                  <a:tailEnd/>
                </a:ln>
                <a:effectLst/>
              </p:spPr>
              <p:txBody>
                <a:bodyPr wrap="none" anchor="ctr"/>
                <a:lstStyle/>
                <a:p>
                  <a:pPr>
                    <a:defRPr/>
                  </a:pPr>
                  <a:endParaRPr lang="en-US"/>
                </a:p>
              </p:txBody>
            </p:sp>
          </p:grpSp>
          <p:grpSp>
            <p:nvGrpSpPr>
              <p:cNvPr id="1038" name="Group 20"/>
              <p:cNvGrpSpPr>
                <a:grpSpLocks/>
              </p:cNvGrpSpPr>
              <p:nvPr/>
            </p:nvGrpSpPr>
            <p:grpSpPr bwMode="auto">
              <a:xfrm>
                <a:off x="429" y="0"/>
                <a:ext cx="403" cy="4318"/>
                <a:chOff x="429" y="0"/>
                <a:chExt cx="493" cy="4318"/>
              </a:xfrm>
            </p:grpSpPr>
            <p:sp>
              <p:nvSpPr>
                <p:cNvPr id="5" name="Freeform 21"/>
                <p:cNvSpPr>
                  <a:spLocks/>
                </p:cNvSpPr>
                <p:nvPr/>
              </p:nvSpPr>
              <p:spPr bwMode="white">
                <a:xfrm>
                  <a:off x="429" y="0"/>
                  <a:ext cx="493" cy="4316"/>
                </a:xfrm>
                <a:custGeom>
                  <a:avLst/>
                  <a:gdLst/>
                  <a:ahLst/>
                  <a:cxnLst>
                    <a:cxn ang="0">
                      <a:pos x="40" y="0"/>
                    </a:cxn>
                    <a:cxn ang="0">
                      <a:pos x="44" y="1104"/>
                    </a:cxn>
                    <a:cxn ang="0">
                      <a:pos x="6" y="1845"/>
                    </a:cxn>
                    <a:cxn ang="0">
                      <a:pos x="6" y="1982"/>
                    </a:cxn>
                    <a:cxn ang="0">
                      <a:pos x="20" y="2024"/>
                    </a:cxn>
                    <a:cxn ang="0">
                      <a:pos x="24" y="2068"/>
                    </a:cxn>
                    <a:cxn ang="0">
                      <a:pos x="6" y="2119"/>
                    </a:cxn>
                    <a:cxn ang="0">
                      <a:pos x="6" y="2210"/>
                    </a:cxn>
                    <a:cxn ang="0">
                      <a:pos x="28" y="2464"/>
                    </a:cxn>
                    <a:cxn ang="0">
                      <a:pos x="24" y="3044"/>
                    </a:cxn>
                    <a:cxn ang="0">
                      <a:pos x="28" y="4316"/>
                    </a:cxn>
                    <a:cxn ang="0">
                      <a:pos x="80" y="4312"/>
                    </a:cxn>
                    <a:cxn ang="0">
                      <a:pos x="88" y="3288"/>
                    </a:cxn>
                    <a:cxn ang="0">
                      <a:pos x="84" y="2416"/>
                    </a:cxn>
                    <a:cxn ang="0">
                      <a:pos x="60" y="2208"/>
                    </a:cxn>
                    <a:cxn ang="0">
                      <a:pos x="92" y="2100"/>
                    </a:cxn>
                    <a:cxn ang="0">
                      <a:pos x="240" y="2084"/>
                    </a:cxn>
                    <a:cxn ang="0">
                      <a:pos x="384" y="2084"/>
                    </a:cxn>
                    <a:cxn ang="0">
                      <a:pos x="428" y="2128"/>
                    </a:cxn>
                    <a:cxn ang="0">
                      <a:pos x="424" y="2236"/>
                    </a:cxn>
                    <a:cxn ang="0">
                      <a:pos x="420" y="2344"/>
                    </a:cxn>
                    <a:cxn ang="0">
                      <a:pos x="408" y="2496"/>
                    </a:cxn>
                    <a:cxn ang="0">
                      <a:pos x="395" y="4313"/>
                    </a:cxn>
                    <a:cxn ang="0">
                      <a:pos x="476" y="4310"/>
                    </a:cxn>
                    <a:cxn ang="0">
                      <a:pos x="459" y="3614"/>
                    </a:cxn>
                    <a:cxn ang="0">
                      <a:pos x="468" y="2472"/>
                    </a:cxn>
                    <a:cxn ang="0">
                      <a:pos x="493" y="2165"/>
                    </a:cxn>
                    <a:cxn ang="0">
                      <a:pos x="468" y="2048"/>
                    </a:cxn>
                    <a:cxn ang="0">
                      <a:pos x="487" y="1982"/>
                    </a:cxn>
                    <a:cxn ang="0">
                      <a:pos x="487" y="1800"/>
                    </a:cxn>
                    <a:cxn ang="0">
                      <a:pos x="456" y="1024"/>
                    </a:cxn>
                    <a:cxn ang="0">
                      <a:pos x="468" y="0"/>
                    </a:cxn>
                    <a:cxn ang="0">
                      <a:pos x="420" y="0"/>
                    </a:cxn>
                    <a:cxn ang="0">
                      <a:pos x="412" y="524"/>
                    </a:cxn>
                    <a:cxn ang="0">
                      <a:pos x="404" y="920"/>
                    </a:cxn>
                    <a:cxn ang="0">
                      <a:pos x="420" y="1592"/>
                    </a:cxn>
                    <a:cxn ang="0">
                      <a:pos x="436" y="1956"/>
                    </a:cxn>
                    <a:cxn ang="0">
                      <a:pos x="400" y="2024"/>
                    </a:cxn>
                    <a:cxn ang="0">
                      <a:pos x="244" y="2004"/>
                    </a:cxn>
                    <a:cxn ang="0">
                      <a:pos x="96" y="2016"/>
                    </a:cxn>
                    <a:cxn ang="0">
                      <a:pos x="54" y="1845"/>
                    </a:cxn>
                    <a:cxn ang="0">
                      <a:pos x="88" y="1356"/>
                    </a:cxn>
                    <a:cxn ang="0">
                      <a:pos x="92" y="580"/>
                    </a:cxn>
                    <a:cxn ang="0">
                      <a:pos x="84" y="0"/>
                    </a:cxn>
                    <a:cxn ang="0">
                      <a:pos x="40" y="0"/>
                    </a:cxn>
                  </a:cxnLst>
                  <a:rect l="0" t="0" r="r" b="b"/>
                  <a:pathLst>
                    <a:path w="493" h="4316">
                      <a:moveTo>
                        <a:pt x="40" y="0"/>
                      </a:moveTo>
                      <a:cubicBezTo>
                        <a:pt x="33" y="185"/>
                        <a:pt x="50" y="797"/>
                        <a:pt x="44" y="1104"/>
                      </a:cubicBezTo>
                      <a:cubicBezTo>
                        <a:pt x="38" y="1411"/>
                        <a:pt x="12" y="1699"/>
                        <a:pt x="6" y="1845"/>
                      </a:cubicBezTo>
                      <a:cubicBezTo>
                        <a:pt x="0" y="1991"/>
                        <a:pt x="4" y="1952"/>
                        <a:pt x="6" y="1982"/>
                      </a:cubicBezTo>
                      <a:cubicBezTo>
                        <a:pt x="8" y="2012"/>
                        <a:pt x="17" y="2010"/>
                        <a:pt x="20" y="2024"/>
                      </a:cubicBezTo>
                      <a:cubicBezTo>
                        <a:pt x="23" y="2038"/>
                        <a:pt x="26" y="2052"/>
                        <a:pt x="24" y="2068"/>
                      </a:cubicBezTo>
                      <a:cubicBezTo>
                        <a:pt x="22" y="2084"/>
                        <a:pt x="9" y="2095"/>
                        <a:pt x="6" y="2119"/>
                      </a:cubicBezTo>
                      <a:cubicBezTo>
                        <a:pt x="3" y="2143"/>
                        <a:pt x="2" y="2153"/>
                        <a:pt x="6" y="2210"/>
                      </a:cubicBezTo>
                      <a:cubicBezTo>
                        <a:pt x="10" y="2267"/>
                        <a:pt x="25" y="2325"/>
                        <a:pt x="28" y="2464"/>
                      </a:cubicBezTo>
                      <a:cubicBezTo>
                        <a:pt x="31" y="2603"/>
                        <a:pt x="24" y="2735"/>
                        <a:pt x="24" y="3044"/>
                      </a:cubicBezTo>
                      <a:cubicBezTo>
                        <a:pt x="24" y="3353"/>
                        <a:pt x="19" y="4105"/>
                        <a:pt x="28" y="4316"/>
                      </a:cubicBezTo>
                      <a:lnTo>
                        <a:pt x="80" y="4312"/>
                      </a:lnTo>
                      <a:cubicBezTo>
                        <a:pt x="90" y="4141"/>
                        <a:pt x="87" y="3604"/>
                        <a:pt x="88" y="3288"/>
                      </a:cubicBezTo>
                      <a:cubicBezTo>
                        <a:pt x="89" y="2972"/>
                        <a:pt x="89" y="2596"/>
                        <a:pt x="84" y="2416"/>
                      </a:cubicBezTo>
                      <a:cubicBezTo>
                        <a:pt x="92" y="2340"/>
                        <a:pt x="69" y="2262"/>
                        <a:pt x="60" y="2208"/>
                      </a:cubicBezTo>
                      <a:cubicBezTo>
                        <a:pt x="52" y="2148"/>
                        <a:pt x="48" y="2110"/>
                        <a:pt x="92" y="2100"/>
                      </a:cubicBezTo>
                      <a:cubicBezTo>
                        <a:pt x="134" y="2086"/>
                        <a:pt x="190" y="2081"/>
                        <a:pt x="240" y="2084"/>
                      </a:cubicBezTo>
                      <a:cubicBezTo>
                        <a:pt x="289" y="2081"/>
                        <a:pt x="353" y="2077"/>
                        <a:pt x="384" y="2084"/>
                      </a:cubicBezTo>
                      <a:cubicBezTo>
                        <a:pt x="415" y="2091"/>
                        <a:pt x="421" y="2103"/>
                        <a:pt x="428" y="2128"/>
                      </a:cubicBezTo>
                      <a:cubicBezTo>
                        <a:pt x="435" y="2153"/>
                        <a:pt x="425" y="2200"/>
                        <a:pt x="424" y="2236"/>
                      </a:cubicBezTo>
                      <a:cubicBezTo>
                        <a:pt x="423" y="2272"/>
                        <a:pt x="423" y="2301"/>
                        <a:pt x="420" y="2344"/>
                      </a:cubicBezTo>
                      <a:cubicBezTo>
                        <a:pt x="411" y="2391"/>
                        <a:pt x="412" y="2168"/>
                        <a:pt x="408" y="2496"/>
                      </a:cubicBezTo>
                      <a:cubicBezTo>
                        <a:pt x="404" y="2824"/>
                        <a:pt x="384" y="4011"/>
                        <a:pt x="395" y="4313"/>
                      </a:cubicBezTo>
                      <a:lnTo>
                        <a:pt x="476" y="4310"/>
                      </a:lnTo>
                      <a:cubicBezTo>
                        <a:pt x="486" y="4194"/>
                        <a:pt x="460" y="3920"/>
                        <a:pt x="459" y="3614"/>
                      </a:cubicBezTo>
                      <a:cubicBezTo>
                        <a:pt x="458" y="3308"/>
                        <a:pt x="462" y="2713"/>
                        <a:pt x="468" y="2472"/>
                      </a:cubicBezTo>
                      <a:cubicBezTo>
                        <a:pt x="464" y="2328"/>
                        <a:pt x="493" y="2218"/>
                        <a:pt x="493" y="2165"/>
                      </a:cubicBezTo>
                      <a:cubicBezTo>
                        <a:pt x="493" y="2111"/>
                        <a:pt x="480" y="2100"/>
                        <a:pt x="468" y="2048"/>
                      </a:cubicBezTo>
                      <a:cubicBezTo>
                        <a:pt x="490" y="2027"/>
                        <a:pt x="484" y="2023"/>
                        <a:pt x="487" y="1982"/>
                      </a:cubicBezTo>
                      <a:cubicBezTo>
                        <a:pt x="490" y="1941"/>
                        <a:pt x="492" y="1960"/>
                        <a:pt x="487" y="1800"/>
                      </a:cubicBezTo>
                      <a:cubicBezTo>
                        <a:pt x="482" y="1640"/>
                        <a:pt x="459" y="1324"/>
                        <a:pt x="456" y="1024"/>
                      </a:cubicBezTo>
                      <a:cubicBezTo>
                        <a:pt x="453" y="724"/>
                        <a:pt x="474" y="171"/>
                        <a:pt x="468" y="0"/>
                      </a:cubicBezTo>
                      <a:lnTo>
                        <a:pt x="420" y="0"/>
                      </a:lnTo>
                      <a:cubicBezTo>
                        <a:pt x="411" y="87"/>
                        <a:pt x="415" y="371"/>
                        <a:pt x="412" y="524"/>
                      </a:cubicBezTo>
                      <a:cubicBezTo>
                        <a:pt x="409" y="677"/>
                        <a:pt x="403" y="742"/>
                        <a:pt x="404" y="920"/>
                      </a:cubicBezTo>
                      <a:cubicBezTo>
                        <a:pt x="405" y="1098"/>
                        <a:pt x="415" y="1419"/>
                        <a:pt x="420" y="1592"/>
                      </a:cubicBezTo>
                      <a:cubicBezTo>
                        <a:pt x="425" y="1765"/>
                        <a:pt x="439" y="1884"/>
                        <a:pt x="436" y="1956"/>
                      </a:cubicBezTo>
                      <a:cubicBezTo>
                        <a:pt x="432" y="1980"/>
                        <a:pt x="441" y="2017"/>
                        <a:pt x="400" y="2024"/>
                      </a:cubicBezTo>
                      <a:cubicBezTo>
                        <a:pt x="373" y="2037"/>
                        <a:pt x="295" y="2005"/>
                        <a:pt x="244" y="2004"/>
                      </a:cubicBezTo>
                      <a:cubicBezTo>
                        <a:pt x="193" y="2003"/>
                        <a:pt x="128" y="2042"/>
                        <a:pt x="96" y="2016"/>
                      </a:cubicBezTo>
                      <a:cubicBezTo>
                        <a:pt x="64" y="1990"/>
                        <a:pt x="55" y="1955"/>
                        <a:pt x="54" y="1845"/>
                      </a:cubicBezTo>
                      <a:cubicBezTo>
                        <a:pt x="53" y="1735"/>
                        <a:pt x="82" y="1567"/>
                        <a:pt x="88" y="1356"/>
                      </a:cubicBezTo>
                      <a:cubicBezTo>
                        <a:pt x="94" y="1145"/>
                        <a:pt x="93" y="806"/>
                        <a:pt x="92" y="580"/>
                      </a:cubicBezTo>
                      <a:cubicBezTo>
                        <a:pt x="91" y="354"/>
                        <a:pt x="93" y="97"/>
                        <a:pt x="84" y="0"/>
                      </a:cubicBezTo>
                      <a:lnTo>
                        <a:pt x="40" y="0"/>
                      </a:lnTo>
                      <a:close/>
                    </a:path>
                  </a:pathLst>
                </a:custGeom>
                <a:solidFill>
                  <a:schemeClr val="accent2"/>
                </a:solidFill>
                <a:ln w="9525">
                  <a:noFill/>
                  <a:round/>
                  <a:headEnd/>
                  <a:tailEnd/>
                </a:ln>
                <a:effectLst/>
              </p:spPr>
              <p:txBody>
                <a:bodyPr wrap="none" anchor="ctr"/>
                <a:lstStyle/>
                <a:p>
                  <a:pPr>
                    <a:defRPr/>
                  </a:pPr>
                  <a:endParaRPr lang="en-US"/>
                </a:p>
              </p:txBody>
            </p:sp>
            <p:sp>
              <p:nvSpPr>
                <p:cNvPr id="6" name="Freeform 22"/>
                <p:cNvSpPr>
                  <a:spLocks/>
                </p:cNvSpPr>
                <p:nvPr/>
              </p:nvSpPr>
              <p:spPr bwMode="white">
                <a:xfrm>
                  <a:off x="686" y="2115"/>
                  <a:ext cx="110"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1039" name="Group 23"/>
              <p:cNvGrpSpPr>
                <a:grpSpLocks/>
              </p:cNvGrpSpPr>
              <p:nvPr/>
            </p:nvGrpSpPr>
            <p:grpSpPr bwMode="auto">
              <a:xfrm flipV="1">
                <a:off x="2866" y="-3"/>
                <a:ext cx="396" cy="4318"/>
                <a:chOff x="2971" y="-3"/>
                <a:chExt cx="493" cy="4325"/>
              </a:xfrm>
            </p:grpSpPr>
            <p:sp>
              <p:nvSpPr>
                <p:cNvPr id="7" name="Freeform 24"/>
                <p:cNvSpPr>
                  <a:spLocks/>
                </p:cNvSpPr>
                <p:nvPr/>
              </p:nvSpPr>
              <p:spPr bwMode="white">
                <a:xfrm>
                  <a:off x="2971" y="-3"/>
                  <a:ext cx="493" cy="4323"/>
                </a:xfrm>
                <a:custGeom>
                  <a:avLst/>
                  <a:gdLst/>
                  <a:ahLst/>
                  <a:cxnLst>
                    <a:cxn ang="0">
                      <a:pos x="40" y="7"/>
                    </a:cxn>
                    <a:cxn ang="0">
                      <a:pos x="44" y="1111"/>
                    </a:cxn>
                    <a:cxn ang="0">
                      <a:pos x="6" y="1852"/>
                    </a:cxn>
                    <a:cxn ang="0">
                      <a:pos x="6" y="1989"/>
                    </a:cxn>
                    <a:cxn ang="0">
                      <a:pos x="20" y="2031"/>
                    </a:cxn>
                    <a:cxn ang="0">
                      <a:pos x="24" y="2075"/>
                    </a:cxn>
                    <a:cxn ang="0">
                      <a:pos x="6" y="2126"/>
                    </a:cxn>
                    <a:cxn ang="0">
                      <a:pos x="6" y="2217"/>
                    </a:cxn>
                    <a:cxn ang="0">
                      <a:pos x="28" y="2471"/>
                    </a:cxn>
                    <a:cxn ang="0">
                      <a:pos x="24" y="3051"/>
                    </a:cxn>
                    <a:cxn ang="0">
                      <a:pos x="28" y="4323"/>
                    </a:cxn>
                    <a:cxn ang="0">
                      <a:pos x="80" y="4319"/>
                    </a:cxn>
                    <a:cxn ang="0">
                      <a:pos x="88" y="3295"/>
                    </a:cxn>
                    <a:cxn ang="0">
                      <a:pos x="84" y="2423"/>
                    </a:cxn>
                    <a:cxn ang="0">
                      <a:pos x="60" y="2215"/>
                    </a:cxn>
                    <a:cxn ang="0">
                      <a:pos x="92" y="2107"/>
                    </a:cxn>
                    <a:cxn ang="0">
                      <a:pos x="240" y="2091"/>
                    </a:cxn>
                    <a:cxn ang="0">
                      <a:pos x="384" y="2091"/>
                    </a:cxn>
                    <a:cxn ang="0">
                      <a:pos x="428" y="2135"/>
                    </a:cxn>
                    <a:cxn ang="0">
                      <a:pos x="424" y="2243"/>
                    </a:cxn>
                    <a:cxn ang="0">
                      <a:pos x="420" y="2351"/>
                    </a:cxn>
                    <a:cxn ang="0">
                      <a:pos x="408" y="2503"/>
                    </a:cxn>
                    <a:cxn ang="0">
                      <a:pos x="395" y="4320"/>
                    </a:cxn>
                    <a:cxn ang="0">
                      <a:pos x="476" y="4317"/>
                    </a:cxn>
                    <a:cxn ang="0">
                      <a:pos x="459" y="3621"/>
                    </a:cxn>
                    <a:cxn ang="0">
                      <a:pos x="468" y="2479"/>
                    </a:cxn>
                    <a:cxn ang="0">
                      <a:pos x="493" y="2172"/>
                    </a:cxn>
                    <a:cxn ang="0">
                      <a:pos x="468" y="2055"/>
                    </a:cxn>
                    <a:cxn ang="0">
                      <a:pos x="487" y="1989"/>
                    </a:cxn>
                    <a:cxn ang="0">
                      <a:pos x="487" y="1807"/>
                    </a:cxn>
                    <a:cxn ang="0">
                      <a:pos x="456" y="1031"/>
                    </a:cxn>
                    <a:cxn ang="0">
                      <a:pos x="472" y="0"/>
                    </a:cxn>
                    <a:cxn ang="0">
                      <a:pos x="416" y="3"/>
                    </a:cxn>
                    <a:cxn ang="0">
                      <a:pos x="412" y="531"/>
                    </a:cxn>
                    <a:cxn ang="0">
                      <a:pos x="404" y="927"/>
                    </a:cxn>
                    <a:cxn ang="0">
                      <a:pos x="420" y="1599"/>
                    </a:cxn>
                    <a:cxn ang="0">
                      <a:pos x="436" y="1963"/>
                    </a:cxn>
                    <a:cxn ang="0">
                      <a:pos x="400" y="2031"/>
                    </a:cxn>
                    <a:cxn ang="0">
                      <a:pos x="244" y="2011"/>
                    </a:cxn>
                    <a:cxn ang="0">
                      <a:pos x="96" y="2023"/>
                    </a:cxn>
                    <a:cxn ang="0">
                      <a:pos x="54" y="1852"/>
                    </a:cxn>
                    <a:cxn ang="0">
                      <a:pos x="88" y="1363"/>
                    </a:cxn>
                    <a:cxn ang="0">
                      <a:pos x="92" y="587"/>
                    </a:cxn>
                    <a:cxn ang="0">
                      <a:pos x="88" y="3"/>
                    </a:cxn>
                    <a:cxn ang="0">
                      <a:pos x="40" y="7"/>
                    </a:cxn>
                  </a:cxnLst>
                  <a:rect l="0" t="0" r="r" b="b"/>
                  <a:pathLst>
                    <a:path w="493" h="4323">
                      <a:moveTo>
                        <a:pt x="40" y="7"/>
                      </a:moveTo>
                      <a:cubicBezTo>
                        <a:pt x="33" y="192"/>
                        <a:pt x="50" y="804"/>
                        <a:pt x="44" y="1111"/>
                      </a:cubicBezTo>
                      <a:cubicBezTo>
                        <a:pt x="38" y="1418"/>
                        <a:pt x="12" y="1706"/>
                        <a:pt x="6" y="1852"/>
                      </a:cubicBezTo>
                      <a:cubicBezTo>
                        <a:pt x="0" y="1998"/>
                        <a:pt x="4" y="1959"/>
                        <a:pt x="6" y="1989"/>
                      </a:cubicBezTo>
                      <a:cubicBezTo>
                        <a:pt x="8" y="2019"/>
                        <a:pt x="17" y="2017"/>
                        <a:pt x="20" y="2031"/>
                      </a:cubicBezTo>
                      <a:cubicBezTo>
                        <a:pt x="23" y="2045"/>
                        <a:pt x="26" y="2059"/>
                        <a:pt x="24" y="2075"/>
                      </a:cubicBezTo>
                      <a:cubicBezTo>
                        <a:pt x="22" y="2091"/>
                        <a:pt x="9" y="2102"/>
                        <a:pt x="6" y="2126"/>
                      </a:cubicBezTo>
                      <a:cubicBezTo>
                        <a:pt x="3" y="2150"/>
                        <a:pt x="2" y="2160"/>
                        <a:pt x="6" y="2217"/>
                      </a:cubicBezTo>
                      <a:cubicBezTo>
                        <a:pt x="10" y="2274"/>
                        <a:pt x="25" y="2332"/>
                        <a:pt x="28" y="2471"/>
                      </a:cubicBezTo>
                      <a:cubicBezTo>
                        <a:pt x="31" y="2610"/>
                        <a:pt x="24" y="2742"/>
                        <a:pt x="24" y="3051"/>
                      </a:cubicBezTo>
                      <a:cubicBezTo>
                        <a:pt x="24" y="3360"/>
                        <a:pt x="19" y="4112"/>
                        <a:pt x="28" y="4323"/>
                      </a:cubicBezTo>
                      <a:lnTo>
                        <a:pt x="80" y="4319"/>
                      </a:lnTo>
                      <a:cubicBezTo>
                        <a:pt x="90" y="4148"/>
                        <a:pt x="87" y="3611"/>
                        <a:pt x="88" y="3295"/>
                      </a:cubicBezTo>
                      <a:cubicBezTo>
                        <a:pt x="89" y="2979"/>
                        <a:pt x="89" y="2603"/>
                        <a:pt x="84" y="2423"/>
                      </a:cubicBezTo>
                      <a:cubicBezTo>
                        <a:pt x="92" y="2347"/>
                        <a:pt x="69" y="2269"/>
                        <a:pt x="60" y="2215"/>
                      </a:cubicBezTo>
                      <a:cubicBezTo>
                        <a:pt x="52" y="2155"/>
                        <a:pt x="48" y="2117"/>
                        <a:pt x="92" y="2107"/>
                      </a:cubicBezTo>
                      <a:cubicBezTo>
                        <a:pt x="134" y="2093"/>
                        <a:pt x="190" y="2088"/>
                        <a:pt x="240" y="2091"/>
                      </a:cubicBezTo>
                      <a:cubicBezTo>
                        <a:pt x="289" y="2088"/>
                        <a:pt x="353" y="2084"/>
                        <a:pt x="384" y="2091"/>
                      </a:cubicBezTo>
                      <a:cubicBezTo>
                        <a:pt x="415" y="2098"/>
                        <a:pt x="421" y="2110"/>
                        <a:pt x="428" y="2135"/>
                      </a:cubicBezTo>
                      <a:cubicBezTo>
                        <a:pt x="435" y="2160"/>
                        <a:pt x="425" y="2207"/>
                        <a:pt x="424" y="2243"/>
                      </a:cubicBezTo>
                      <a:cubicBezTo>
                        <a:pt x="423" y="2279"/>
                        <a:pt x="423" y="2308"/>
                        <a:pt x="420" y="2351"/>
                      </a:cubicBezTo>
                      <a:cubicBezTo>
                        <a:pt x="411" y="2398"/>
                        <a:pt x="412" y="2175"/>
                        <a:pt x="408" y="2503"/>
                      </a:cubicBezTo>
                      <a:cubicBezTo>
                        <a:pt x="404" y="2831"/>
                        <a:pt x="384" y="4018"/>
                        <a:pt x="395" y="4320"/>
                      </a:cubicBezTo>
                      <a:lnTo>
                        <a:pt x="476" y="4317"/>
                      </a:lnTo>
                      <a:cubicBezTo>
                        <a:pt x="486" y="4201"/>
                        <a:pt x="460" y="3927"/>
                        <a:pt x="459" y="3621"/>
                      </a:cubicBezTo>
                      <a:cubicBezTo>
                        <a:pt x="458" y="3315"/>
                        <a:pt x="462" y="2720"/>
                        <a:pt x="468" y="2479"/>
                      </a:cubicBezTo>
                      <a:cubicBezTo>
                        <a:pt x="464" y="2335"/>
                        <a:pt x="493" y="2225"/>
                        <a:pt x="493" y="2172"/>
                      </a:cubicBezTo>
                      <a:cubicBezTo>
                        <a:pt x="493" y="2118"/>
                        <a:pt x="480" y="2107"/>
                        <a:pt x="468" y="2055"/>
                      </a:cubicBezTo>
                      <a:cubicBezTo>
                        <a:pt x="490" y="2034"/>
                        <a:pt x="484" y="2030"/>
                        <a:pt x="487" y="1989"/>
                      </a:cubicBezTo>
                      <a:cubicBezTo>
                        <a:pt x="490" y="1948"/>
                        <a:pt x="492" y="1967"/>
                        <a:pt x="487" y="1807"/>
                      </a:cubicBezTo>
                      <a:cubicBezTo>
                        <a:pt x="482" y="1647"/>
                        <a:pt x="458" y="1332"/>
                        <a:pt x="456" y="1031"/>
                      </a:cubicBezTo>
                      <a:cubicBezTo>
                        <a:pt x="454" y="730"/>
                        <a:pt x="479" y="171"/>
                        <a:pt x="472" y="0"/>
                      </a:cubicBezTo>
                      <a:lnTo>
                        <a:pt x="416" y="3"/>
                      </a:lnTo>
                      <a:cubicBezTo>
                        <a:pt x="406" y="91"/>
                        <a:pt x="414" y="377"/>
                        <a:pt x="412" y="531"/>
                      </a:cubicBezTo>
                      <a:cubicBezTo>
                        <a:pt x="410" y="685"/>
                        <a:pt x="403" y="749"/>
                        <a:pt x="404" y="927"/>
                      </a:cubicBezTo>
                      <a:cubicBezTo>
                        <a:pt x="405" y="1105"/>
                        <a:pt x="415" y="1426"/>
                        <a:pt x="420" y="1599"/>
                      </a:cubicBezTo>
                      <a:cubicBezTo>
                        <a:pt x="425" y="1772"/>
                        <a:pt x="439" y="1891"/>
                        <a:pt x="436" y="1963"/>
                      </a:cubicBezTo>
                      <a:cubicBezTo>
                        <a:pt x="432" y="1987"/>
                        <a:pt x="441" y="2024"/>
                        <a:pt x="400" y="2031"/>
                      </a:cubicBezTo>
                      <a:cubicBezTo>
                        <a:pt x="373" y="2044"/>
                        <a:pt x="295" y="2012"/>
                        <a:pt x="244" y="2011"/>
                      </a:cubicBezTo>
                      <a:cubicBezTo>
                        <a:pt x="193" y="2010"/>
                        <a:pt x="128" y="2049"/>
                        <a:pt x="96" y="2023"/>
                      </a:cubicBezTo>
                      <a:cubicBezTo>
                        <a:pt x="64" y="1997"/>
                        <a:pt x="55" y="1962"/>
                        <a:pt x="54" y="1852"/>
                      </a:cubicBezTo>
                      <a:cubicBezTo>
                        <a:pt x="53" y="1742"/>
                        <a:pt x="82" y="1574"/>
                        <a:pt x="88" y="1363"/>
                      </a:cubicBezTo>
                      <a:cubicBezTo>
                        <a:pt x="94" y="1152"/>
                        <a:pt x="92" y="814"/>
                        <a:pt x="92" y="587"/>
                      </a:cubicBezTo>
                      <a:cubicBezTo>
                        <a:pt x="92" y="360"/>
                        <a:pt x="97" y="100"/>
                        <a:pt x="88" y="3"/>
                      </a:cubicBezTo>
                      <a:lnTo>
                        <a:pt x="40" y="7"/>
                      </a:lnTo>
                      <a:close/>
                    </a:path>
                  </a:pathLst>
                </a:custGeom>
                <a:solidFill>
                  <a:schemeClr val="accent2"/>
                </a:solidFill>
                <a:ln w="9525">
                  <a:noFill/>
                  <a:round/>
                  <a:headEnd/>
                  <a:tailEnd/>
                </a:ln>
                <a:effectLst/>
              </p:spPr>
              <p:txBody>
                <a:bodyPr wrap="none" anchor="ctr"/>
                <a:lstStyle/>
                <a:p>
                  <a:pPr>
                    <a:defRPr/>
                  </a:pPr>
                  <a:endParaRPr lang="en-US"/>
                </a:p>
              </p:txBody>
            </p:sp>
            <p:sp>
              <p:nvSpPr>
                <p:cNvPr id="8" name="Freeform 25"/>
                <p:cNvSpPr>
                  <a:spLocks/>
                </p:cNvSpPr>
                <p:nvPr/>
              </p:nvSpPr>
              <p:spPr bwMode="white">
                <a:xfrm>
                  <a:off x="3227" y="2119"/>
                  <a:ext cx="111" cy="2203"/>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solidFill>
                <a:ln w="9525">
                  <a:noFill/>
                  <a:round/>
                  <a:headEnd/>
                  <a:tailEnd/>
                </a:ln>
                <a:effectLst/>
              </p:spPr>
              <p:txBody>
                <a:bodyPr wrap="none" anchor="ctr"/>
                <a:lstStyle/>
                <a:p>
                  <a:pPr>
                    <a:defRPr/>
                  </a:pPr>
                  <a:endParaRPr lang="en-US"/>
                </a:p>
              </p:txBody>
            </p:sp>
          </p:grpSp>
          <p:sp>
            <p:nvSpPr>
              <p:cNvPr id="1050" name="Freeform 26"/>
              <p:cNvSpPr>
                <a:spLocks/>
              </p:cNvSpPr>
              <p:nvPr/>
            </p:nvSpPr>
            <p:spPr bwMode="white">
              <a:xfrm rot="2199825" flipH="1">
                <a:off x="2185" y="2464"/>
                <a:ext cx="479" cy="950"/>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51" name="Freeform 27"/>
              <p:cNvSpPr>
                <a:spLocks/>
              </p:cNvSpPr>
              <p:nvPr/>
            </p:nvSpPr>
            <p:spPr bwMode="white">
              <a:xfrm rot="21428822" flipH="1">
                <a:off x="2294" y="292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52" name="Freeform 28"/>
              <p:cNvSpPr>
                <a:spLocks/>
              </p:cNvSpPr>
              <p:nvPr/>
            </p:nvSpPr>
            <p:spPr bwMode="white">
              <a:xfrm>
                <a:off x="3188" y="2454"/>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53" name="Freeform 29"/>
              <p:cNvSpPr>
                <a:spLocks/>
              </p:cNvSpPr>
              <p:nvPr/>
            </p:nvSpPr>
            <p:spPr bwMode="white">
              <a:xfrm rot="-744944">
                <a:off x="3295" y="2728"/>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gradFill rotWithShape="0">
                <a:gsLst>
                  <a:gs pos="0">
                    <a:schemeClr val="accent2"/>
                  </a:gs>
                  <a:gs pos="100000">
                    <a:schemeClr val="bg1"/>
                  </a:gs>
                </a:gsLst>
                <a:lin ang="0" scaled="1"/>
              </a:gradFill>
              <a:ln w="9525">
                <a:noFill/>
                <a:round/>
                <a:headEnd/>
                <a:tailEnd/>
              </a:ln>
              <a:effectLst/>
            </p:spPr>
            <p:txBody>
              <a:bodyPr wrap="none" anchor="ctr"/>
              <a:lstStyle/>
              <a:p>
                <a:pPr>
                  <a:defRPr/>
                </a:pPr>
                <a:endParaRPr lang="en-US"/>
              </a:p>
            </p:txBody>
          </p:sp>
          <p:sp>
            <p:nvSpPr>
              <p:cNvPr id="1054" name="Freeform 30"/>
              <p:cNvSpPr>
                <a:spLocks/>
              </p:cNvSpPr>
              <p:nvPr/>
            </p:nvSpPr>
            <p:spPr bwMode="white">
              <a:xfrm>
                <a:off x="2993" y="2966"/>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grpSp>
            <p:nvGrpSpPr>
              <p:cNvPr id="1045" name="Group 31"/>
              <p:cNvGrpSpPr>
                <a:grpSpLocks/>
              </p:cNvGrpSpPr>
              <p:nvPr/>
            </p:nvGrpSpPr>
            <p:grpSpPr bwMode="auto">
              <a:xfrm>
                <a:off x="2162" y="0"/>
                <a:ext cx="1981" cy="1676"/>
                <a:chOff x="2305" y="2222"/>
                <a:chExt cx="1981" cy="1676"/>
              </a:xfrm>
            </p:grpSpPr>
            <p:sp>
              <p:nvSpPr>
                <p:cNvPr id="1056" name="Freeform 32"/>
                <p:cNvSpPr>
                  <a:spLocks/>
                </p:cNvSpPr>
                <p:nvPr/>
              </p:nvSpPr>
              <p:spPr bwMode="white">
                <a:xfrm rot="2199825" flipH="1">
                  <a:off x="2305" y="2232"/>
                  <a:ext cx="479" cy="950"/>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57" name="Freeform 33"/>
                <p:cNvSpPr>
                  <a:spLocks/>
                </p:cNvSpPr>
                <p:nvPr/>
              </p:nvSpPr>
              <p:spPr bwMode="white">
                <a:xfrm rot="21428822" flipH="1">
                  <a:off x="2414" y="2697"/>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58" name="Freeform 34"/>
                <p:cNvSpPr>
                  <a:spLocks/>
                </p:cNvSpPr>
                <p:nvPr/>
              </p:nvSpPr>
              <p:spPr bwMode="white">
                <a:xfrm>
                  <a:off x="3308" y="2222"/>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solidFill>
                <a:ln w="9525">
                  <a:noFill/>
                  <a:round/>
                  <a:headEnd/>
                  <a:tailEnd/>
                </a:ln>
                <a:effectLst/>
              </p:spPr>
              <p:txBody>
                <a:bodyPr wrap="none" anchor="ctr"/>
                <a:lstStyle/>
                <a:p>
                  <a:pPr>
                    <a:defRPr/>
                  </a:pPr>
                  <a:endParaRPr lang="en-US"/>
                </a:p>
              </p:txBody>
            </p:sp>
            <p:sp>
              <p:nvSpPr>
                <p:cNvPr id="1059" name="Freeform 35"/>
                <p:cNvSpPr>
                  <a:spLocks/>
                </p:cNvSpPr>
                <p:nvPr/>
              </p:nvSpPr>
              <p:spPr bwMode="white">
                <a:xfrm rot="-744944">
                  <a:off x="3415" y="249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60" name="Freeform 36"/>
                <p:cNvSpPr>
                  <a:spLocks/>
                </p:cNvSpPr>
                <p:nvPr/>
              </p:nvSpPr>
              <p:spPr bwMode="white">
                <a:xfrm>
                  <a:off x="3113" y="2734"/>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grpSp>
          <p:grpSp>
            <p:nvGrpSpPr>
              <p:cNvPr id="1046" name="Group 37"/>
              <p:cNvGrpSpPr>
                <a:grpSpLocks/>
              </p:cNvGrpSpPr>
              <p:nvPr/>
            </p:nvGrpSpPr>
            <p:grpSpPr bwMode="auto">
              <a:xfrm>
                <a:off x="196" y="1100"/>
                <a:ext cx="2234" cy="1706"/>
                <a:chOff x="196" y="1100"/>
                <a:chExt cx="2234" cy="1706"/>
              </a:xfrm>
            </p:grpSpPr>
            <p:sp>
              <p:nvSpPr>
                <p:cNvPr id="1062" name="Freeform 38"/>
                <p:cNvSpPr>
                  <a:spLocks/>
                </p:cNvSpPr>
                <p:nvPr/>
              </p:nvSpPr>
              <p:spPr bwMode="white">
                <a:xfrm rot="-744944">
                  <a:off x="1583" y="135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63" name="Freeform 39"/>
                <p:cNvSpPr>
                  <a:spLocks/>
                </p:cNvSpPr>
                <p:nvPr/>
              </p:nvSpPr>
              <p:spPr bwMode="white">
                <a:xfrm>
                  <a:off x="1295" y="1642"/>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1064" name="Freeform 40"/>
                <p:cNvSpPr>
                  <a:spLocks/>
                </p:cNvSpPr>
                <p:nvPr/>
              </p:nvSpPr>
              <p:spPr bwMode="white">
                <a:xfrm>
                  <a:off x="1452" y="1100"/>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9" name="Freeform 41"/>
                <p:cNvSpPr>
                  <a:spLocks/>
                </p:cNvSpPr>
                <p:nvPr/>
              </p:nvSpPr>
              <p:spPr bwMode="white">
                <a:xfrm rot="744944" flipH="1">
                  <a:off x="437" y="1510"/>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 name="Freeform 42"/>
                <p:cNvSpPr>
                  <a:spLocks/>
                </p:cNvSpPr>
                <p:nvPr/>
              </p:nvSpPr>
              <p:spPr bwMode="white">
                <a:xfrm rot="505459" flipH="1">
                  <a:off x="196" y="1235"/>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047" name="Group 43"/>
              <p:cNvGrpSpPr>
                <a:grpSpLocks/>
              </p:cNvGrpSpPr>
              <p:nvPr/>
            </p:nvGrpSpPr>
            <p:grpSpPr bwMode="auto">
              <a:xfrm>
                <a:off x="4660" y="0"/>
                <a:ext cx="385" cy="4308"/>
                <a:chOff x="4660" y="0"/>
                <a:chExt cx="385" cy="4308"/>
              </a:xfrm>
            </p:grpSpPr>
            <p:sp>
              <p:nvSpPr>
                <p:cNvPr id="1068" name="Freeform 44"/>
                <p:cNvSpPr>
                  <a:spLocks/>
                </p:cNvSpPr>
                <p:nvPr/>
              </p:nvSpPr>
              <p:spPr bwMode="white">
                <a:xfrm>
                  <a:off x="4676" y="0"/>
                  <a:ext cx="369" cy="2611"/>
                </a:xfrm>
                <a:custGeom>
                  <a:avLst/>
                  <a:gdLst/>
                  <a:ahLst/>
                  <a:cxnLst>
                    <a:cxn ang="0">
                      <a:pos x="22" y="0"/>
                    </a:cxn>
                    <a:cxn ang="0">
                      <a:pos x="14" y="1622"/>
                    </a:cxn>
                    <a:cxn ang="0">
                      <a:pos x="6" y="2547"/>
                    </a:cxn>
                    <a:cxn ang="0">
                      <a:pos x="38" y="2604"/>
                    </a:cxn>
                    <a:cxn ang="0">
                      <a:pos x="184" y="2588"/>
                    </a:cxn>
                    <a:cxn ang="0">
                      <a:pos x="339" y="2596"/>
                    </a:cxn>
                    <a:cxn ang="0">
                      <a:pos x="363" y="2531"/>
                    </a:cxn>
                    <a:cxn ang="0">
                      <a:pos x="339" y="1679"/>
                    </a:cxn>
                    <a:cxn ang="0">
                      <a:pos x="339" y="0"/>
                    </a:cxn>
                    <a:cxn ang="0">
                      <a:pos x="22" y="0"/>
                    </a:cxn>
                  </a:cxnLst>
                  <a:rect l="0" t="0" r="r" b="b"/>
                  <a:pathLst>
                    <a:path w="369" h="2611">
                      <a:moveTo>
                        <a:pt x="22" y="0"/>
                      </a:moveTo>
                      <a:lnTo>
                        <a:pt x="14" y="1622"/>
                      </a:lnTo>
                      <a:cubicBezTo>
                        <a:pt x="14" y="1622"/>
                        <a:pt x="10" y="2084"/>
                        <a:pt x="6" y="2547"/>
                      </a:cubicBezTo>
                      <a:cubicBezTo>
                        <a:pt x="0" y="2588"/>
                        <a:pt x="8" y="2597"/>
                        <a:pt x="38" y="2604"/>
                      </a:cubicBezTo>
                      <a:cubicBezTo>
                        <a:pt x="68" y="2611"/>
                        <a:pt x="134" y="2589"/>
                        <a:pt x="184" y="2588"/>
                      </a:cubicBezTo>
                      <a:cubicBezTo>
                        <a:pt x="234" y="2587"/>
                        <a:pt x="309" y="2605"/>
                        <a:pt x="339" y="2596"/>
                      </a:cubicBezTo>
                      <a:cubicBezTo>
                        <a:pt x="369" y="2587"/>
                        <a:pt x="366" y="2567"/>
                        <a:pt x="363" y="2531"/>
                      </a:cubicBezTo>
                      <a:cubicBezTo>
                        <a:pt x="363" y="2378"/>
                        <a:pt x="343" y="2101"/>
                        <a:pt x="339" y="1679"/>
                      </a:cubicBezTo>
                      <a:lnTo>
                        <a:pt x="339" y="0"/>
                      </a:lnTo>
                      <a:lnTo>
                        <a:pt x="22" y="0"/>
                      </a:lnTo>
                      <a:close/>
                    </a:path>
                  </a:pathLst>
                </a:custGeom>
                <a:solidFill>
                  <a:schemeClr val="accent2"/>
                </a:solidFill>
                <a:ln w="9525">
                  <a:noFill/>
                  <a:round/>
                  <a:headEnd/>
                  <a:tailEnd/>
                </a:ln>
                <a:effectLst/>
              </p:spPr>
              <p:txBody>
                <a:bodyPr wrap="none" anchor="ctr"/>
                <a:lstStyle/>
                <a:p>
                  <a:pPr>
                    <a:defRPr/>
                  </a:pPr>
                  <a:endParaRPr lang="en-US"/>
                </a:p>
              </p:txBody>
            </p:sp>
            <p:sp>
              <p:nvSpPr>
                <p:cNvPr id="1069" name="Freeform 45"/>
                <p:cNvSpPr>
                  <a:spLocks/>
                </p:cNvSpPr>
                <p:nvPr/>
              </p:nvSpPr>
              <p:spPr bwMode="white">
                <a:xfrm>
                  <a:off x="4767" y="2173"/>
                  <a:ext cx="251" cy="390"/>
                </a:xfrm>
                <a:custGeom>
                  <a:avLst/>
                  <a:gdLst/>
                  <a:ahLst/>
                  <a:cxnLst>
                    <a:cxn ang="0">
                      <a:pos x="32" y="379"/>
                    </a:cxn>
                    <a:cxn ang="0">
                      <a:pos x="77" y="364"/>
                    </a:cxn>
                    <a:cxn ang="0">
                      <a:pos x="152" y="370"/>
                    </a:cxn>
                    <a:cxn ang="0">
                      <a:pos x="209" y="388"/>
                    </a:cxn>
                    <a:cxn ang="0">
                      <a:pos x="242" y="379"/>
                    </a:cxn>
                    <a:cxn ang="0">
                      <a:pos x="248" y="328"/>
                    </a:cxn>
                    <a:cxn ang="0">
                      <a:pos x="227" y="175"/>
                    </a:cxn>
                    <a:cxn ang="0">
                      <a:pos x="194" y="130"/>
                    </a:cxn>
                    <a:cxn ang="0">
                      <a:pos x="179" y="295"/>
                    </a:cxn>
                    <a:cxn ang="0">
                      <a:pos x="152" y="307"/>
                    </a:cxn>
                    <a:cxn ang="0">
                      <a:pos x="134" y="163"/>
                    </a:cxn>
                    <a:cxn ang="0">
                      <a:pos x="65" y="13"/>
                    </a:cxn>
                    <a:cxn ang="0">
                      <a:pos x="29" y="85"/>
                    </a:cxn>
                    <a:cxn ang="0">
                      <a:pos x="26" y="271"/>
                    </a:cxn>
                    <a:cxn ang="0">
                      <a:pos x="2" y="337"/>
                    </a:cxn>
                    <a:cxn ang="0">
                      <a:pos x="11" y="379"/>
                    </a:cxn>
                    <a:cxn ang="0">
                      <a:pos x="32" y="379"/>
                    </a:cxn>
                  </a:cxnLst>
                  <a:rect l="0" t="0" r="r" b="b"/>
                  <a:pathLst>
                    <a:path w="251" h="390">
                      <a:moveTo>
                        <a:pt x="32" y="379"/>
                      </a:moveTo>
                      <a:cubicBezTo>
                        <a:pt x="43" y="377"/>
                        <a:pt x="57" y="366"/>
                        <a:pt x="77" y="364"/>
                      </a:cubicBezTo>
                      <a:cubicBezTo>
                        <a:pt x="97" y="362"/>
                        <a:pt x="130" y="366"/>
                        <a:pt x="152" y="370"/>
                      </a:cubicBezTo>
                      <a:cubicBezTo>
                        <a:pt x="174" y="374"/>
                        <a:pt x="194" y="386"/>
                        <a:pt x="209" y="388"/>
                      </a:cubicBezTo>
                      <a:cubicBezTo>
                        <a:pt x="224" y="390"/>
                        <a:pt x="235" y="389"/>
                        <a:pt x="242" y="379"/>
                      </a:cubicBezTo>
                      <a:cubicBezTo>
                        <a:pt x="249" y="369"/>
                        <a:pt x="251" y="362"/>
                        <a:pt x="248" y="328"/>
                      </a:cubicBezTo>
                      <a:cubicBezTo>
                        <a:pt x="245" y="294"/>
                        <a:pt x="236" y="208"/>
                        <a:pt x="227" y="175"/>
                      </a:cubicBezTo>
                      <a:cubicBezTo>
                        <a:pt x="218" y="142"/>
                        <a:pt x="202" y="110"/>
                        <a:pt x="194" y="130"/>
                      </a:cubicBezTo>
                      <a:cubicBezTo>
                        <a:pt x="186" y="150"/>
                        <a:pt x="186" y="266"/>
                        <a:pt x="179" y="295"/>
                      </a:cubicBezTo>
                      <a:cubicBezTo>
                        <a:pt x="172" y="324"/>
                        <a:pt x="159" y="329"/>
                        <a:pt x="152" y="307"/>
                      </a:cubicBezTo>
                      <a:cubicBezTo>
                        <a:pt x="145" y="285"/>
                        <a:pt x="149" y="212"/>
                        <a:pt x="134" y="163"/>
                      </a:cubicBezTo>
                      <a:cubicBezTo>
                        <a:pt x="119" y="114"/>
                        <a:pt x="82" y="26"/>
                        <a:pt x="65" y="13"/>
                      </a:cubicBezTo>
                      <a:cubicBezTo>
                        <a:pt x="48" y="0"/>
                        <a:pt x="35" y="42"/>
                        <a:pt x="29" y="85"/>
                      </a:cubicBezTo>
                      <a:cubicBezTo>
                        <a:pt x="23" y="128"/>
                        <a:pt x="30" y="229"/>
                        <a:pt x="26" y="271"/>
                      </a:cubicBezTo>
                      <a:cubicBezTo>
                        <a:pt x="22" y="313"/>
                        <a:pt x="4" y="319"/>
                        <a:pt x="2" y="337"/>
                      </a:cubicBezTo>
                      <a:cubicBezTo>
                        <a:pt x="0" y="355"/>
                        <a:pt x="5" y="373"/>
                        <a:pt x="11" y="379"/>
                      </a:cubicBezTo>
                      <a:cubicBezTo>
                        <a:pt x="17" y="385"/>
                        <a:pt x="21" y="381"/>
                        <a:pt x="32" y="379"/>
                      </a:cubicBezTo>
                      <a:close/>
                    </a:path>
                  </a:pathLst>
                </a:custGeom>
                <a:gradFill rotWithShape="0">
                  <a:gsLst>
                    <a:gs pos="0">
                      <a:schemeClr val="accent2"/>
                    </a:gs>
                    <a:gs pos="100000">
                      <a:schemeClr val="bg1"/>
                    </a:gs>
                  </a:gsLst>
                  <a:lin ang="5400000" scaled="1"/>
                </a:gradFill>
                <a:ln w="9525">
                  <a:noFill/>
                  <a:round/>
                  <a:headEnd/>
                  <a:tailEnd/>
                </a:ln>
                <a:effectLst/>
              </p:spPr>
              <p:txBody>
                <a:bodyPr wrap="none" anchor="ctr"/>
                <a:lstStyle/>
                <a:p>
                  <a:pPr>
                    <a:defRPr/>
                  </a:pPr>
                  <a:endParaRPr lang="en-US"/>
                </a:p>
              </p:txBody>
            </p:sp>
            <p:sp>
              <p:nvSpPr>
                <p:cNvPr id="11" name="Freeform 46"/>
                <p:cNvSpPr>
                  <a:spLocks/>
                </p:cNvSpPr>
                <p:nvPr/>
              </p:nvSpPr>
              <p:spPr bwMode="white">
                <a:xfrm>
                  <a:off x="4660" y="2594"/>
                  <a:ext cx="378" cy="1714"/>
                </a:xfrm>
                <a:custGeom>
                  <a:avLst/>
                  <a:gdLst/>
                  <a:ahLst/>
                  <a:cxnLst>
                    <a:cxn ang="0">
                      <a:pos x="0" y="1714"/>
                    </a:cxn>
                    <a:cxn ang="0">
                      <a:pos x="15" y="420"/>
                    </a:cxn>
                    <a:cxn ang="0">
                      <a:pos x="19" y="63"/>
                    </a:cxn>
                    <a:cxn ang="0">
                      <a:pos x="79" y="39"/>
                    </a:cxn>
                    <a:cxn ang="0">
                      <a:pos x="202" y="18"/>
                    </a:cxn>
                    <a:cxn ang="0">
                      <a:pos x="351" y="23"/>
                    </a:cxn>
                    <a:cxn ang="0">
                      <a:pos x="366" y="120"/>
                    </a:cxn>
                    <a:cxn ang="0">
                      <a:pos x="359" y="741"/>
                    </a:cxn>
                    <a:cxn ang="0">
                      <a:pos x="351" y="1714"/>
                    </a:cxn>
                    <a:cxn ang="0">
                      <a:pos x="0" y="1714"/>
                    </a:cxn>
                  </a:cxnLst>
                  <a:rect l="0" t="0" r="r" b="b"/>
                  <a:pathLst>
                    <a:path w="378" h="1714">
                      <a:moveTo>
                        <a:pt x="0" y="1714"/>
                      </a:moveTo>
                      <a:cubicBezTo>
                        <a:pt x="15" y="1400"/>
                        <a:pt x="10" y="693"/>
                        <a:pt x="15" y="420"/>
                      </a:cubicBezTo>
                      <a:cubicBezTo>
                        <a:pt x="18" y="145"/>
                        <a:pt x="8" y="126"/>
                        <a:pt x="19" y="63"/>
                      </a:cubicBezTo>
                      <a:cubicBezTo>
                        <a:pt x="30" y="0"/>
                        <a:pt x="49" y="46"/>
                        <a:pt x="79" y="39"/>
                      </a:cubicBezTo>
                      <a:cubicBezTo>
                        <a:pt x="109" y="32"/>
                        <a:pt x="157" y="21"/>
                        <a:pt x="202" y="18"/>
                      </a:cubicBezTo>
                      <a:cubicBezTo>
                        <a:pt x="268" y="33"/>
                        <a:pt x="324" y="6"/>
                        <a:pt x="351" y="23"/>
                      </a:cubicBezTo>
                      <a:cubicBezTo>
                        <a:pt x="378" y="40"/>
                        <a:pt x="370" y="51"/>
                        <a:pt x="366" y="120"/>
                      </a:cubicBezTo>
                      <a:cubicBezTo>
                        <a:pt x="367" y="240"/>
                        <a:pt x="362" y="475"/>
                        <a:pt x="359" y="741"/>
                      </a:cubicBezTo>
                      <a:cubicBezTo>
                        <a:pt x="356" y="1007"/>
                        <a:pt x="351" y="1430"/>
                        <a:pt x="351" y="1714"/>
                      </a:cubicBezTo>
                      <a:cubicBezTo>
                        <a:pt x="351" y="1714"/>
                        <a:pt x="0" y="1714"/>
                        <a:pt x="0" y="1714"/>
                      </a:cubicBezTo>
                      <a:close/>
                    </a:path>
                  </a:pathLst>
                </a:custGeom>
                <a:solidFill>
                  <a:schemeClr val="accent2"/>
                </a:solidFill>
                <a:ln w="9525">
                  <a:noFill/>
                  <a:round/>
                  <a:headEnd/>
                  <a:tailEnd/>
                </a:ln>
                <a:effectLst/>
              </p:spPr>
              <p:txBody>
                <a:bodyPr wrap="none" anchor="ctr"/>
                <a:lstStyle/>
                <a:p>
                  <a:pPr>
                    <a:defRPr/>
                  </a:pPr>
                  <a:endParaRPr lang="en-US"/>
                </a:p>
              </p:txBody>
            </p:sp>
            <p:sp>
              <p:nvSpPr>
                <p:cNvPr id="12" name="Freeform 47"/>
                <p:cNvSpPr>
                  <a:spLocks/>
                </p:cNvSpPr>
                <p:nvPr/>
              </p:nvSpPr>
              <p:spPr bwMode="white">
                <a:xfrm>
                  <a:off x="4785" y="2643"/>
                  <a:ext cx="146" cy="154"/>
                </a:xfrm>
                <a:custGeom>
                  <a:avLst/>
                  <a:gdLst/>
                  <a:ahLst/>
                  <a:cxnLst>
                    <a:cxn ang="0">
                      <a:pos x="14" y="11"/>
                    </a:cxn>
                    <a:cxn ang="0">
                      <a:pos x="92" y="2"/>
                    </a:cxn>
                    <a:cxn ang="0">
                      <a:pos x="140" y="14"/>
                    </a:cxn>
                    <a:cxn ang="0">
                      <a:pos x="128" y="89"/>
                    </a:cxn>
                    <a:cxn ang="0">
                      <a:pos x="116" y="146"/>
                    </a:cxn>
                    <a:cxn ang="0">
                      <a:pos x="74" y="134"/>
                    </a:cxn>
                    <a:cxn ang="0">
                      <a:pos x="32" y="128"/>
                    </a:cxn>
                    <a:cxn ang="0">
                      <a:pos x="5" y="56"/>
                    </a:cxn>
                    <a:cxn ang="0">
                      <a:pos x="14" y="11"/>
                    </a:cxn>
                  </a:cxnLst>
                  <a:rect l="0" t="0" r="r" b="b"/>
                  <a:pathLst>
                    <a:path w="146" h="154">
                      <a:moveTo>
                        <a:pt x="14" y="11"/>
                      </a:moveTo>
                      <a:cubicBezTo>
                        <a:pt x="28" y="2"/>
                        <a:pt x="71" y="2"/>
                        <a:pt x="92" y="2"/>
                      </a:cubicBezTo>
                      <a:cubicBezTo>
                        <a:pt x="113" y="2"/>
                        <a:pt x="134" y="0"/>
                        <a:pt x="140" y="14"/>
                      </a:cubicBezTo>
                      <a:cubicBezTo>
                        <a:pt x="146" y="28"/>
                        <a:pt x="132" y="67"/>
                        <a:pt x="128" y="89"/>
                      </a:cubicBezTo>
                      <a:cubicBezTo>
                        <a:pt x="124" y="111"/>
                        <a:pt x="125" y="138"/>
                        <a:pt x="116" y="146"/>
                      </a:cubicBezTo>
                      <a:cubicBezTo>
                        <a:pt x="107" y="154"/>
                        <a:pt x="88" y="137"/>
                        <a:pt x="74" y="134"/>
                      </a:cubicBezTo>
                      <a:cubicBezTo>
                        <a:pt x="60" y="131"/>
                        <a:pt x="44" y="141"/>
                        <a:pt x="32" y="128"/>
                      </a:cubicBezTo>
                      <a:cubicBezTo>
                        <a:pt x="20" y="115"/>
                        <a:pt x="8" y="75"/>
                        <a:pt x="5" y="56"/>
                      </a:cubicBezTo>
                      <a:cubicBezTo>
                        <a:pt x="2" y="37"/>
                        <a:pt x="0" y="20"/>
                        <a:pt x="14" y="11"/>
                      </a:cubicBezTo>
                      <a:close/>
                    </a:path>
                  </a:pathLst>
                </a:custGeom>
                <a:gradFill rotWithShape="0">
                  <a:gsLst>
                    <a:gs pos="0">
                      <a:schemeClr val="bg1"/>
                    </a:gs>
                    <a:gs pos="100000">
                      <a:schemeClr val="accent2"/>
                    </a:gs>
                  </a:gsLst>
                  <a:lin ang="5400000" scaled="1"/>
                </a:gradFill>
                <a:ln w="9525">
                  <a:noFill/>
                  <a:round/>
                  <a:headEnd/>
                  <a:tailEnd/>
                </a:ln>
                <a:effectLst/>
              </p:spPr>
              <p:txBody>
                <a:bodyPr wrap="none" anchor="ctr"/>
                <a:lstStyle/>
                <a:p>
                  <a:pPr>
                    <a:defRPr/>
                  </a:pPr>
                  <a:endParaRPr lang="en-US"/>
                </a:p>
              </p:txBody>
            </p:sp>
          </p:grpSp>
          <p:grpSp>
            <p:nvGrpSpPr>
              <p:cNvPr id="1048" name="Group 48"/>
              <p:cNvGrpSpPr>
                <a:grpSpLocks/>
              </p:cNvGrpSpPr>
              <p:nvPr/>
            </p:nvGrpSpPr>
            <p:grpSpPr bwMode="auto">
              <a:xfrm>
                <a:off x="3500" y="0"/>
                <a:ext cx="494" cy="4313"/>
                <a:chOff x="3792" y="-7"/>
                <a:chExt cx="494" cy="4328"/>
              </a:xfrm>
            </p:grpSpPr>
            <p:sp>
              <p:nvSpPr>
                <p:cNvPr id="1073" name="Freeform 49"/>
                <p:cNvSpPr>
                  <a:spLocks/>
                </p:cNvSpPr>
                <p:nvPr/>
              </p:nvSpPr>
              <p:spPr bwMode="white">
                <a:xfrm>
                  <a:off x="3792" y="0"/>
                  <a:ext cx="416" cy="4321"/>
                </a:xfrm>
                <a:custGeom>
                  <a:avLst/>
                  <a:gdLst/>
                  <a:ahLst/>
                  <a:cxnLst>
                    <a:cxn ang="0">
                      <a:pos x="12" y="0"/>
                    </a:cxn>
                    <a:cxn ang="0">
                      <a:pos x="18" y="406"/>
                    </a:cxn>
                    <a:cxn ang="0">
                      <a:pos x="3" y="662"/>
                    </a:cxn>
                    <a:cxn ang="0">
                      <a:pos x="8" y="713"/>
                    </a:cxn>
                    <a:cxn ang="0">
                      <a:pos x="24" y="740"/>
                    </a:cxn>
                    <a:cxn ang="0">
                      <a:pos x="42" y="758"/>
                    </a:cxn>
                    <a:cxn ang="0">
                      <a:pos x="36" y="803"/>
                    </a:cxn>
                    <a:cxn ang="0">
                      <a:pos x="12" y="824"/>
                    </a:cxn>
                    <a:cxn ang="0">
                      <a:pos x="0" y="878"/>
                    </a:cxn>
                    <a:cxn ang="0">
                      <a:pos x="9" y="2903"/>
                    </a:cxn>
                    <a:cxn ang="0">
                      <a:pos x="9" y="3276"/>
                    </a:cxn>
                    <a:cxn ang="0">
                      <a:pos x="16" y="3330"/>
                    </a:cxn>
                    <a:cxn ang="0">
                      <a:pos x="42" y="3354"/>
                    </a:cxn>
                    <a:cxn ang="0">
                      <a:pos x="51" y="3390"/>
                    </a:cxn>
                    <a:cxn ang="0">
                      <a:pos x="39" y="3427"/>
                    </a:cxn>
                    <a:cxn ang="0">
                      <a:pos x="24" y="3466"/>
                    </a:cxn>
                    <a:cxn ang="0">
                      <a:pos x="31" y="4321"/>
                    </a:cxn>
                    <a:cxn ang="0">
                      <a:pos x="102" y="4317"/>
                    </a:cxn>
                    <a:cxn ang="0">
                      <a:pos x="93" y="3529"/>
                    </a:cxn>
                    <a:cxn ang="0">
                      <a:pos x="117" y="3496"/>
                    </a:cxn>
                    <a:cxn ang="0">
                      <a:pos x="156" y="3493"/>
                    </a:cxn>
                    <a:cxn ang="0">
                      <a:pos x="297" y="3502"/>
                    </a:cxn>
                    <a:cxn ang="0">
                      <a:pos x="345" y="3502"/>
                    </a:cxn>
                    <a:cxn ang="0">
                      <a:pos x="357" y="3478"/>
                    </a:cxn>
                    <a:cxn ang="0">
                      <a:pos x="315" y="3459"/>
                    </a:cxn>
                    <a:cxn ang="0">
                      <a:pos x="128" y="3444"/>
                    </a:cxn>
                    <a:cxn ang="0">
                      <a:pos x="99" y="3430"/>
                    </a:cxn>
                    <a:cxn ang="0">
                      <a:pos x="120" y="3408"/>
                    </a:cxn>
                    <a:cxn ang="0">
                      <a:pos x="210" y="3399"/>
                    </a:cxn>
                    <a:cxn ang="0">
                      <a:pos x="337" y="3398"/>
                    </a:cxn>
                    <a:cxn ang="0">
                      <a:pos x="381" y="3381"/>
                    </a:cxn>
                    <a:cxn ang="0">
                      <a:pos x="128" y="3375"/>
                    </a:cxn>
                    <a:cxn ang="0">
                      <a:pos x="87" y="3336"/>
                    </a:cxn>
                    <a:cxn ang="0">
                      <a:pos x="68" y="3285"/>
                    </a:cxn>
                    <a:cxn ang="0">
                      <a:pos x="63" y="1525"/>
                    </a:cxn>
                    <a:cxn ang="0">
                      <a:pos x="68" y="885"/>
                    </a:cxn>
                    <a:cxn ang="0">
                      <a:pos x="84" y="851"/>
                    </a:cxn>
                    <a:cxn ang="0">
                      <a:pos x="120" y="832"/>
                    </a:cxn>
                    <a:cxn ang="0">
                      <a:pos x="405" y="825"/>
                    </a:cxn>
                    <a:cxn ang="0">
                      <a:pos x="405" y="765"/>
                    </a:cxn>
                    <a:cxn ang="0">
                      <a:pos x="203" y="765"/>
                    </a:cxn>
                    <a:cxn ang="0">
                      <a:pos x="150" y="752"/>
                    </a:cxn>
                    <a:cxn ang="0">
                      <a:pos x="105" y="728"/>
                    </a:cxn>
                    <a:cxn ang="0">
                      <a:pos x="75" y="705"/>
                    </a:cxn>
                    <a:cxn ang="0">
                      <a:pos x="60" y="645"/>
                    </a:cxn>
                    <a:cxn ang="0">
                      <a:pos x="81" y="316"/>
                    </a:cxn>
                    <a:cxn ang="0">
                      <a:pos x="81" y="0"/>
                    </a:cxn>
                    <a:cxn ang="0">
                      <a:pos x="12" y="0"/>
                    </a:cxn>
                  </a:cxnLst>
                  <a:rect l="0" t="0" r="r" b="b"/>
                  <a:pathLst>
                    <a:path w="416" h="4321">
                      <a:moveTo>
                        <a:pt x="12" y="0"/>
                      </a:moveTo>
                      <a:lnTo>
                        <a:pt x="18" y="406"/>
                      </a:lnTo>
                      <a:lnTo>
                        <a:pt x="3" y="662"/>
                      </a:lnTo>
                      <a:lnTo>
                        <a:pt x="8" y="713"/>
                      </a:lnTo>
                      <a:lnTo>
                        <a:pt x="24" y="740"/>
                      </a:lnTo>
                      <a:lnTo>
                        <a:pt x="42" y="758"/>
                      </a:lnTo>
                      <a:lnTo>
                        <a:pt x="36" y="803"/>
                      </a:lnTo>
                      <a:lnTo>
                        <a:pt x="12" y="824"/>
                      </a:lnTo>
                      <a:lnTo>
                        <a:pt x="0" y="878"/>
                      </a:lnTo>
                      <a:cubicBezTo>
                        <a:pt x="0" y="1224"/>
                        <a:pt x="8" y="2504"/>
                        <a:pt x="9" y="2903"/>
                      </a:cubicBezTo>
                      <a:cubicBezTo>
                        <a:pt x="10" y="3302"/>
                        <a:pt x="8" y="3205"/>
                        <a:pt x="9" y="3276"/>
                      </a:cubicBezTo>
                      <a:lnTo>
                        <a:pt x="16" y="3330"/>
                      </a:lnTo>
                      <a:lnTo>
                        <a:pt x="42" y="3354"/>
                      </a:lnTo>
                      <a:lnTo>
                        <a:pt x="51" y="3390"/>
                      </a:lnTo>
                      <a:lnTo>
                        <a:pt x="39" y="3427"/>
                      </a:lnTo>
                      <a:lnTo>
                        <a:pt x="24" y="3466"/>
                      </a:lnTo>
                      <a:cubicBezTo>
                        <a:pt x="23" y="3615"/>
                        <a:pt x="18" y="4179"/>
                        <a:pt x="31" y="4321"/>
                      </a:cubicBezTo>
                      <a:lnTo>
                        <a:pt x="102" y="4317"/>
                      </a:lnTo>
                      <a:cubicBezTo>
                        <a:pt x="112" y="4185"/>
                        <a:pt x="91" y="3666"/>
                        <a:pt x="93" y="3529"/>
                      </a:cubicBezTo>
                      <a:lnTo>
                        <a:pt x="117" y="3496"/>
                      </a:lnTo>
                      <a:lnTo>
                        <a:pt x="156" y="3493"/>
                      </a:lnTo>
                      <a:cubicBezTo>
                        <a:pt x="186" y="3494"/>
                        <a:pt x="266" y="3501"/>
                        <a:pt x="297" y="3502"/>
                      </a:cubicBezTo>
                      <a:cubicBezTo>
                        <a:pt x="328" y="3503"/>
                        <a:pt x="335" y="3506"/>
                        <a:pt x="345" y="3502"/>
                      </a:cubicBezTo>
                      <a:cubicBezTo>
                        <a:pt x="355" y="3498"/>
                        <a:pt x="362" y="3485"/>
                        <a:pt x="357" y="3478"/>
                      </a:cubicBezTo>
                      <a:cubicBezTo>
                        <a:pt x="352" y="3471"/>
                        <a:pt x="353" y="3465"/>
                        <a:pt x="315" y="3459"/>
                      </a:cubicBezTo>
                      <a:cubicBezTo>
                        <a:pt x="277" y="3453"/>
                        <a:pt x="164" y="3449"/>
                        <a:pt x="128" y="3444"/>
                      </a:cubicBezTo>
                      <a:cubicBezTo>
                        <a:pt x="92" y="3439"/>
                        <a:pt x="100" y="3436"/>
                        <a:pt x="99" y="3430"/>
                      </a:cubicBezTo>
                      <a:cubicBezTo>
                        <a:pt x="98" y="3424"/>
                        <a:pt x="102" y="3413"/>
                        <a:pt x="120" y="3408"/>
                      </a:cubicBezTo>
                      <a:lnTo>
                        <a:pt x="210" y="3399"/>
                      </a:lnTo>
                      <a:cubicBezTo>
                        <a:pt x="246" y="3397"/>
                        <a:pt x="309" y="3401"/>
                        <a:pt x="337" y="3398"/>
                      </a:cubicBezTo>
                      <a:cubicBezTo>
                        <a:pt x="365" y="3395"/>
                        <a:pt x="416" y="3385"/>
                        <a:pt x="381" y="3381"/>
                      </a:cubicBezTo>
                      <a:cubicBezTo>
                        <a:pt x="346" y="3377"/>
                        <a:pt x="177" y="3382"/>
                        <a:pt x="128" y="3375"/>
                      </a:cubicBezTo>
                      <a:lnTo>
                        <a:pt x="87" y="3336"/>
                      </a:lnTo>
                      <a:lnTo>
                        <a:pt x="68" y="3285"/>
                      </a:lnTo>
                      <a:cubicBezTo>
                        <a:pt x="64" y="2983"/>
                        <a:pt x="63" y="1925"/>
                        <a:pt x="63" y="1525"/>
                      </a:cubicBezTo>
                      <a:lnTo>
                        <a:pt x="68" y="885"/>
                      </a:lnTo>
                      <a:lnTo>
                        <a:pt x="84" y="851"/>
                      </a:lnTo>
                      <a:lnTo>
                        <a:pt x="120" y="832"/>
                      </a:lnTo>
                      <a:lnTo>
                        <a:pt x="405" y="825"/>
                      </a:lnTo>
                      <a:lnTo>
                        <a:pt x="405" y="765"/>
                      </a:lnTo>
                      <a:lnTo>
                        <a:pt x="203" y="765"/>
                      </a:lnTo>
                      <a:lnTo>
                        <a:pt x="150" y="752"/>
                      </a:lnTo>
                      <a:lnTo>
                        <a:pt x="105" y="728"/>
                      </a:lnTo>
                      <a:lnTo>
                        <a:pt x="75" y="705"/>
                      </a:lnTo>
                      <a:lnTo>
                        <a:pt x="60" y="645"/>
                      </a:lnTo>
                      <a:lnTo>
                        <a:pt x="81" y="316"/>
                      </a:lnTo>
                      <a:lnTo>
                        <a:pt x="81" y="0"/>
                      </a:lnTo>
                      <a:lnTo>
                        <a:pt x="12" y="0"/>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74" name="Freeform 50"/>
                <p:cNvSpPr>
                  <a:spLocks/>
                </p:cNvSpPr>
                <p:nvPr/>
              </p:nvSpPr>
              <p:spPr bwMode="white">
                <a:xfrm>
                  <a:off x="4099" y="-7"/>
                  <a:ext cx="187" cy="4323"/>
                </a:xfrm>
                <a:custGeom>
                  <a:avLst/>
                  <a:gdLst/>
                  <a:ahLst/>
                  <a:cxnLst>
                    <a:cxn ang="0">
                      <a:pos x="142" y="0"/>
                    </a:cxn>
                    <a:cxn ang="0">
                      <a:pos x="157" y="658"/>
                    </a:cxn>
                    <a:cxn ang="0">
                      <a:pos x="142" y="733"/>
                    </a:cxn>
                    <a:cxn ang="0">
                      <a:pos x="90" y="763"/>
                    </a:cxn>
                    <a:cxn ang="0">
                      <a:pos x="53" y="792"/>
                    </a:cxn>
                    <a:cxn ang="0">
                      <a:pos x="83" y="830"/>
                    </a:cxn>
                    <a:cxn ang="0">
                      <a:pos x="127" y="837"/>
                    </a:cxn>
                    <a:cxn ang="0">
                      <a:pos x="157" y="875"/>
                    </a:cxn>
                    <a:cxn ang="0">
                      <a:pos x="157" y="1152"/>
                    </a:cxn>
                    <a:cxn ang="0">
                      <a:pos x="135" y="1466"/>
                    </a:cxn>
                    <a:cxn ang="0">
                      <a:pos x="135" y="2573"/>
                    </a:cxn>
                    <a:cxn ang="0">
                      <a:pos x="165" y="3037"/>
                    </a:cxn>
                    <a:cxn ang="0">
                      <a:pos x="180" y="3298"/>
                    </a:cxn>
                    <a:cxn ang="0">
                      <a:pos x="142" y="3418"/>
                    </a:cxn>
                    <a:cxn ang="0">
                      <a:pos x="150" y="3463"/>
                    </a:cxn>
                    <a:cxn ang="0">
                      <a:pos x="172" y="3523"/>
                    </a:cxn>
                    <a:cxn ang="0">
                      <a:pos x="187" y="3807"/>
                    </a:cxn>
                    <a:cxn ang="0">
                      <a:pos x="187" y="4323"/>
                    </a:cxn>
                    <a:cxn ang="0">
                      <a:pos x="120" y="4316"/>
                    </a:cxn>
                    <a:cxn ang="0">
                      <a:pos x="105" y="3605"/>
                    </a:cxn>
                    <a:cxn ang="0">
                      <a:pos x="68" y="3463"/>
                    </a:cxn>
                    <a:cxn ang="0">
                      <a:pos x="83" y="3381"/>
                    </a:cxn>
                    <a:cxn ang="0">
                      <a:pos x="127" y="3313"/>
                    </a:cxn>
                    <a:cxn ang="0">
                      <a:pos x="98" y="3081"/>
                    </a:cxn>
                    <a:cxn ang="0">
                      <a:pos x="83" y="2573"/>
                    </a:cxn>
                    <a:cxn ang="0">
                      <a:pos x="83" y="1825"/>
                    </a:cxn>
                    <a:cxn ang="0">
                      <a:pos x="75" y="1264"/>
                    </a:cxn>
                    <a:cxn ang="0">
                      <a:pos x="83" y="950"/>
                    </a:cxn>
                    <a:cxn ang="0">
                      <a:pos x="38" y="852"/>
                    </a:cxn>
                    <a:cxn ang="0">
                      <a:pos x="0" y="807"/>
                    </a:cxn>
                    <a:cxn ang="0">
                      <a:pos x="75" y="718"/>
                    </a:cxn>
                    <a:cxn ang="0">
                      <a:pos x="105" y="605"/>
                    </a:cxn>
                    <a:cxn ang="0">
                      <a:pos x="90" y="119"/>
                    </a:cxn>
                    <a:cxn ang="0">
                      <a:pos x="75" y="7"/>
                    </a:cxn>
                    <a:cxn ang="0">
                      <a:pos x="142" y="0"/>
                    </a:cxn>
                  </a:cxnLst>
                  <a:rect l="0" t="0" r="r" b="b"/>
                  <a:pathLst>
                    <a:path w="187" h="4323">
                      <a:moveTo>
                        <a:pt x="142" y="0"/>
                      </a:moveTo>
                      <a:lnTo>
                        <a:pt x="157" y="658"/>
                      </a:lnTo>
                      <a:lnTo>
                        <a:pt x="142" y="733"/>
                      </a:lnTo>
                      <a:lnTo>
                        <a:pt x="90" y="763"/>
                      </a:lnTo>
                      <a:lnTo>
                        <a:pt x="53" y="792"/>
                      </a:lnTo>
                      <a:lnTo>
                        <a:pt x="83" y="830"/>
                      </a:lnTo>
                      <a:lnTo>
                        <a:pt x="127" y="837"/>
                      </a:lnTo>
                      <a:lnTo>
                        <a:pt x="157" y="875"/>
                      </a:lnTo>
                      <a:lnTo>
                        <a:pt x="157" y="1152"/>
                      </a:lnTo>
                      <a:lnTo>
                        <a:pt x="135" y="1466"/>
                      </a:lnTo>
                      <a:lnTo>
                        <a:pt x="135" y="2573"/>
                      </a:lnTo>
                      <a:lnTo>
                        <a:pt x="165" y="3037"/>
                      </a:lnTo>
                      <a:lnTo>
                        <a:pt x="180" y="3298"/>
                      </a:lnTo>
                      <a:lnTo>
                        <a:pt x="142" y="3418"/>
                      </a:lnTo>
                      <a:lnTo>
                        <a:pt x="150" y="3463"/>
                      </a:lnTo>
                      <a:lnTo>
                        <a:pt x="172" y="3523"/>
                      </a:lnTo>
                      <a:lnTo>
                        <a:pt x="187" y="3807"/>
                      </a:lnTo>
                      <a:lnTo>
                        <a:pt x="187" y="4323"/>
                      </a:lnTo>
                      <a:lnTo>
                        <a:pt x="120" y="4316"/>
                      </a:lnTo>
                      <a:lnTo>
                        <a:pt x="105" y="3605"/>
                      </a:lnTo>
                      <a:lnTo>
                        <a:pt x="68" y="3463"/>
                      </a:lnTo>
                      <a:lnTo>
                        <a:pt x="83" y="3381"/>
                      </a:lnTo>
                      <a:lnTo>
                        <a:pt x="127" y="3313"/>
                      </a:lnTo>
                      <a:lnTo>
                        <a:pt x="98" y="3081"/>
                      </a:lnTo>
                      <a:lnTo>
                        <a:pt x="83" y="2573"/>
                      </a:lnTo>
                      <a:lnTo>
                        <a:pt x="83" y="1825"/>
                      </a:lnTo>
                      <a:lnTo>
                        <a:pt x="75" y="1264"/>
                      </a:lnTo>
                      <a:lnTo>
                        <a:pt x="83" y="950"/>
                      </a:lnTo>
                      <a:lnTo>
                        <a:pt x="38" y="852"/>
                      </a:lnTo>
                      <a:lnTo>
                        <a:pt x="0" y="807"/>
                      </a:lnTo>
                      <a:lnTo>
                        <a:pt x="75" y="718"/>
                      </a:lnTo>
                      <a:lnTo>
                        <a:pt x="105" y="605"/>
                      </a:lnTo>
                      <a:lnTo>
                        <a:pt x="90" y="119"/>
                      </a:lnTo>
                      <a:lnTo>
                        <a:pt x="75" y="7"/>
                      </a:lnTo>
                      <a:lnTo>
                        <a:pt x="142" y="0"/>
                      </a:ln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049" name="Group 51"/>
              <p:cNvGrpSpPr>
                <a:grpSpLocks/>
              </p:cNvGrpSpPr>
              <p:nvPr/>
            </p:nvGrpSpPr>
            <p:grpSpPr bwMode="auto">
              <a:xfrm>
                <a:off x="2956" y="1201"/>
                <a:ext cx="1762" cy="1448"/>
                <a:chOff x="3387" y="1456"/>
                <a:chExt cx="1707" cy="1402"/>
              </a:xfrm>
            </p:grpSpPr>
            <p:sp>
              <p:nvSpPr>
                <p:cNvPr id="1076" name="Freeform 52"/>
                <p:cNvSpPr>
                  <a:spLocks/>
                </p:cNvSpPr>
                <p:nvPr/>
              </p:nvSpPr>
              <p:spPr bwMode="white">
                <a:xfrm rot="21428822" flipH="1">
                  <a:off x="3387" y="1657"/>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77" name="Freeform 53"/>
                <p:cNvSpPr>
                  <a:spLocks/>
                </p:cNvSpPr>
                <p:nvPr/>
              </p:nvSpPr>
              <p:spPr bwMode="white">
                <a:xfrm rot="-744944">
                  <a:off x="4388" y="145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78" name="Freeform 54"/>
                <p:cNvSpPr>
                  <a:spLocks/>
                </p:cNvSpPr>
                <p:nvPr/>
              </p:nvSpPr>
              <p:spPr bwMode="white">
                <a:xfrm>
                  <a:off x="4086" y="1694"/>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1079" name="Freeform 55"/>
              <p:cNvSpPr>
                <a:spLocks/>
              </p:cNvSpPr>
              <p:nvPr/>
            </p:nvSpPr>
            <p:spPr bwMode="white">
              <a:xfrm rot="21428822" flipH="1">
                <a:off x="4882" y="660"/>
                <a:ext cx="496" cy="7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0" name="Freeform 56"/>
              <p:cNvSpPr>
                <a:spLocks/>
              </p:cNvSpPr>
              <p:nvPr/>
            </p:nvSpPr>
            <p:spPr bwMode="white">
              <a:xfrm>
                <a:off x="5541" y="574"/>
                <a:ext cx="216" cy="365"/>
              </a:xfrm>
              <a:custGeom>
                <a:avLst/>
                <a:gdLst/>
                <a:ahLst/>
                <a:cxnLst>
                  <a:cxn ang="0">
                    <a:pos x="39" y="8"/>
                  </a:cxn>
                  <a:cxn ang="0">
                    <a:pos x="213" y="23"/>
                  </a:cxn>
                  <a:cxn ang="0">
                    <a:pos x="216" y="146"/>
                  </a:cxn>
                  <a:cxn ang="0">
                    <a:pos x="84" y="66"/>
                  </a:cxn>
                  <a:cxn ang="0">
                    <a:pos x="72" y="85"/>
                  </a:cxn>
                  <a:cxn ang="0">
                    <a:pos x="169" y="147"/>
                  </a:cxn>
                  <a:cxn ang="0">
                    <a:pos x="213" y="194"/>
                  </a:cxn>
                  <a:cxn ang="0">
                    <a:pos x="216" y="365"/>
                  </a:cxn>
                  <a:cxn ang="0">
                    <a:pos x="45" y="192"/>
                  </a:cxn>
                  <a:cxn ang="0">
                    <a:pos x="1" y="68"/>
                  </a:cxn>
                  <a:cxn ang="0">
                    <a:pos x="39" y="8"/>
                  </a:cxn>
                </a:cxnLst>
                <a:rect l="0" t="0" r="r" b="b"/>
                <a:pathLst>
                  <a:path w="216" h="365">
                    <a:moveTo>
                      <a:pt x="39" y="8"/>
                    </a:moveTo>
                    <a:cubicBezTo>
                      <a:pt x="74" y="1"/>
                      <a:pt x="183" y="0"/>
                      <a:pt x="213" y="23"/>
                    </a:cubicBezTo>
                    <a:lnTo>
                      <a:pt x="216" y="146"/>
                    </a:lnTo>
                    <a:cubicBezTo>
                      <a:pt x="195" y="153"/>
                      <a:pt x="108" y="76"/>
                      <a:pt x="84" y="66"/>
                    </a:cubicBezTo>
                    <a:cubicBezTo>
                      <a:pt x="60" y="56"/>
                      <a:pt x="58" y="72"/>
                      <a:pt x="72" y="85"/>
                    </a:cubicBezTo>
                    <a:cubicBezTo>
                      <a:pt x="86" y="99"/>
                      <a:pt x="146" y="129"/>
                      <a:pt x="169" y="147"/>
                    </a:cubicBezTo>
                    <a:cubicBezTo>
                      <a:pt x="192" y="165"/>
                      <a:pt x="205" y="158"/>
                      <a:pt x="213" y="194"/>
                    </a:cubicBezTo>
                    <a:lnTo>
                      <a:pt x="216" y="365"/>
                    </a:lnTo>
                    <a:cubicBezTo>
                      <a:pt x="188" y="365"/>
                      <a:pt x="81" y="242"/>
                      <a:pt x="45" y="192"/>
                    </a:cubicBezTo>
                    <a:cubicBezTo>
                      <a:pt x="9" y="142"/>
                      <a:pt x="2" y="98"/>
                      <a:pt x="1" y="68"/>
                    </a:cubicBezTo>
                    <a:cubicBezTo>
                      <a:pt x="0" y="37"/>
                      <a:pt x="3" y="16"/>
                      <a:pt x="39" y="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1" name="Freeform 57"/>
              <p:cNvSpPr>
                <a:spLocks/>
              </p:cNvSpPr>
              <p:nvPr/>
            </p:nvSpPr>
            <p:spPr bwMode="white">
              <a:xfrm>
                <a:off x="5373" y="686"/>
                <a:ext cx="334" cy="819"/>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13" name="Group 58"/>
              <p:cNvGrpSpPr>
                <a:grpSpLocks/>
              </p:cNvGrpSpPr>
              <p:nvPr/>
            </p:nvGrpSpPr>
            <p:grpSpPr bwMode="auto">
              <a:xfrm>
                <a:off x="4358" y="2718"/>
                <a:ext cx="1200" cy="986"/>
                <a:chOff x="3387" y="1456"/>
                <a:chExt cx="1707" cy="1402"/>
              </a:xfrm>
            </p:grpSpPr>
            <p:sp>
              <p:nvSpPr>
                <p:cNvPr id="1083" name="Freeform 59"/>
                <p:cNvSpPr>
                  <a:spLocks/>
                </p:cNvSpPr>
                <p:nvPr/>
              </p:nvSpPr>
              <p:spPr bwMode="white">
                <a:xfrm rot="21428822" flipH="1">
                  <a:off x="3387" y="165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4" name="Freeform 60"/>
                <p:cNvSpPr>
                  <a:spLocks/>
                </p:cNvSpPr>
                <p:nvPr/>
              </p:nvSpPr>
              <p:spPr bwMode="white">
                <a:xfrm rot="-744944">
                  <a:off x="4388" y="1456"/>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5" name="Freeform 61"/>
                <p:cNvSpPr>
                  <a:spLocks/>
                </p:cNvSpPr>
                <p:nvPr/>
              </p:nvSpPr>
              <p:spPr bwMode="white">
                <a:xfrm>
                  <a:off x="4085" y="1693"/>
                  <a:ext cx="475" cy="1165"/>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4" name="Group 62"/>
              <p:cNvGrpSpPr>
                <a:grpSpLocks/>
              </p:cNvGrpSpPr>
              <p:nvPr/>
            </p:nvGrpSpPr>
            <p:grpSpPr bwMode="auto">
              <a:xfrm>
                <a:off x="1478" y="3479"/>
                <a:ext cx="930" cy="764"/>
                <a:chOff x="3387" y="1456"/>
                <a:chExt cx="1707" cy="1402"/>
              </a:xfrm>
            </p:grpSpPr>
            <p:sp>
              <p:nvSpPr>
                <p:cNvPr id="1087" name="Freeform 63"/>
                <p:cNvSpPr>
                  <a:spLocks/>
                </p:cNvSpPr>
                <p:nvPr/>
              </p:nvSpPr>
              <p:spPr bwMode="white">
                <a:xfrm rot="21428822" flipH="1">
                  <a:off x="3387" y="1658"/>
                  <a:ext cx="707"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8" name="Freeform 64"/>
                <p:cNvSpPr>
                  <a:spLocks/>
                </p:cNvSpPr>
                <p:nvPr/>
              </p:nvSpPr>
              <p:spPr bwMode="white">
                <a:xfrm rot="-744944">
                  <a:off x="4387" y="1456"/>
                  <a:ext cx="707" cy="1015"/>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89" name="Freeform 65"/>
                <p:cNvSpPr>
                  <a:spLocks/>
                </p:cNvSpPr>
                <p:nvPr/>
              </p:nvSpPr>
              <p:spPr bwMode="white">
                <a:xfrm>
                  <a:off x="4086" y="1695"/>
                  <a:ext cx="474" cy="1163"/>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1090" name="Freeform 66"/>
              <p:cNvSpPr>
                <a:spLocks/>
              </p:cNvSpPr>
              <p:nvPr/>
            </p:nvSpPr>
            <p:spPr bwMode="white">
              <a:xfrm rot="-744944">
                <a:off x="818" y="3141"/>
                <a:ext cx="527" cy="756"/>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91" name="Freeform 67"/>
              <p:cNvSpPr>
                <a:spLocks/>
              </p:cNvSpPr>
              <p:nvPr/>
            </p:nvSpPr>
            <p:spPr bwMode="white">
              <a:xfrm>
                <a:off x="604" y="3352"/>
                <a:ext cx="353" cy="868"/>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1092" name="Freeform 68"/>
              <p:cNvSpPr>
                <a:spLocks/>
              </p:cNvSpPr>
              <p:nvPr/>
            </p:nvSpPr>
            <p:spPr bwMode="white">
              <a:xfrm>
                <a:off x="721" y="2948"/>
                <a:ext cx="729" cy="248"/>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93" name="Freeform 69"/>
              <p:cNvSpPr>
                <a:spLocks/>
              </p:cNvSpPr>
              <p:nvPr/>
            </p:nvSpPr>
            <p:spPr bwMode="white">
              <a:xfrm>
                <a:off x="0" y="3278"/>
                <a:ext cx="537" cy="619"/>
              </a:xfrm>
              <a:custGeom>
                <a:avLst/>
                <a:gdLst/>
                <a:ahLst/>
                <a:cxnLst>
                  <a:cxn ang="0">
                    <a:pos x="497" y="43"/>
                  </a:cxn>
                  <a:cxn ang="0">
                    <a:pos x="315" y="58"/>
                  </a:cxn>
                  <a:cxn ang="0">
                    <a:pos x="0" y="388"/>
                  </a:cxn>
                  <a:cxn ang="0">
                    <a:pos x="3" y="520"/>
                  </a:cxn>
                  <a:cxn ang="0">
                    <a:pos x="119" y="387"/>
                  </a:cxn>
                  <a:cxn ang="0">
                    <a:pos x="302" y="197"/>
                  </a:cxn>
                  <a:cxn ang="0">
                    <a:pos x="447" y="104"/>
                  </a:cxn>
                  <a:cxn ang="0">
                    <a:pos x="460" y="124"/>
                  </a:cxn>
                  <a:cxn ang="0">
                    <a:pos x="357" y="191"/>
                  </a:cxn>
                  <a:cxn ang="0">
                    <a:pos x="221" y="322"/>
                  </a:cxn>
                  <a:cxn ang="0">
                    <a:pos x="0" y="562"/>
                  </a:cxn>
                  <a:cxn ang="0">
                    <a:pos x="0" y="619"/>
                  </a:cxn>
                  <a:cxn ang="0">
                    <a:pos x="264" y="455"/>
                  </a:cxn>
                  <a:cxn ang="0">
                    <a:pos x="488" y="238"/>
                  </a:cxn>
                  <a:cxn ang="0">
                    <a:pos x="536" y="106"/>
                  </a:cxn>
                  <a:cxn ang="0">
                    <a:pos x="497" y="43"/>
                  </a:cxn>
                </a:cxnLst>
                <a:rect l="0" t="0" r="r" b="b"/>
                <a:pathLst>
                  <a:path w="537" h="619">
                    <a:moveTo>
                      <a:pt x="497" y="43"/>
                    </a:moveTo>
                    <a:cubicBezTo>
                      <a:pt x="459" y="35"/>
                      <a:pt x="398" y="0"/>
                      <a:pt x="315" y="58"/>
                    </a:cubicBezTo>
                    <a:cubicBezTo>
                      <a:pt x="232" y="116"/>
                      <a:pt x="52" y="311"/>
                      <a:pt x="0" y="388"/>
                    </a:cubicBezTo>
                    <a:lnTo>
                      <a:pt x="3" y="520"/>
                    </a:lnTo>
                    <a:cubicBezTo>
                      <a:pt x="23" y="520"/>
                      <a:pt x="69" y="441"/>
                      <a:pt x="119" y="387"/>
                    </a:cubicBezTo>
                    <a:cubicBezTo>
                      <a:pt x="169" y="333"/>
                      <a:pt x="248" y="243"/>
                      <a:pt x="302" y="197"/>
                    </a:cubicBezTo>
                    <a:cubicBezTo>
                      <a:pt x="357" y="150"/>
                      <a:pt x="421" y="116"/>
                      <a:pt x="447" y="104"/>
                    </a:cubicBezTo>
                    <a:cubicBezTo>
                      <a:pt x="473" y="92"/>
                      <a:pt x="476" y="110"/>
                      <a:pt x="460" y="124"/>
                    </a:cubicBezTo>
                    <a:cubicBezTo>
                      <a:pt x="446" y="140"/>
                      <a:pt x="396" y="158"/>
                      <a:pt x="357" y="191"/>
                    </a:cubicBezTo>
                    <a:cubicBezTo>
                      <a:pt x="317" y="224"/>
                      <a:pt x="280" y="260"/>
                      <a:pt x="221" y="322"/>
                    </a:cubicBezTo>
                    <a:cubicBezTo>
                      <a:pt x="162" y="384"/>
                      <a:pt x="37" y="513"/>
                      <a:pt x="0" y="562"/>
                    </a:cubicBezTo>
                    <a:lnTo>
                      <a:pt x="0" y="619"/>
                    </a:lnTo>
                    <a:cubicBezTo>
                      <a:pt x="44" y="601"/>
                      <a:pt x="183" y="518"/>
                      <a:pt x="264" y="455"/>
                    </a:cubicBezTo>
                    <a:cubicBezTo>
                      <a:pt x="345" y="392"/>
                      <a:pt x="443" y="296"/>
                      <a:pt x="488" y="238"/>
                    </a:cubicBezTo>
                    <a:cubicBezTo>
                      <a:pt x="534" y="180"/>
                      <a:pt x="534" y="138"/>
                      <a:pt x="536" y="106"/>
                    </a:cubicBezTo>
                    <a:cubicBezTo>
                      <a:pt x="537" y="74"/>
                      <a:pt x="533" y="51"/>
                      <a:pt x="497" y="43"/>
                    </a:cubicBezTo>
                    <a:close/>
                  </a:path>
                </a:pathLst>
              </a:custGeom>
              <a:solidFill>
                <a:schemeClr val="accent2"/>
              </a:solidFill>
              <a:ln w="9525">
                <a:noFill/>
                <a:round/>
                <a:headEnd/>
                <a:tailEnd/>
              </a:ln>
              <a:effectLst/>
            </p:spPr>
            <p:txBody>
              <a:bodyPr wrap="none" anchor="ctr"/>
              <a:lstStyle/>
              <a:p>
                <a:pPr>
                  <a:defRPr/>
                </a:pPr>
                <a:endParaRPr lang="en-US"/>
              </a:p>
            </p:txBody>
          </p:sp>
          <p:sp>
            <p:nvSpPr>
              <p:cNvPr id="1094" name="Freeform 70"/>
              <p:cNvSpPr>
                <a:spLocks/>
              </p:cNvSpPr>
              <p:nvPr/>
            </p:nvSpPr>
            <p:spPr bwMode="white">
              <a:xfrm>
                <a:off x="0" y="3063"/>
                <a:ext cx="506" cy="242"/>
              </a:xfrm>
              <a:custGeom>
                <a:avLst/>
                <a:gdLst/>
                <a:ahLst/>
                <a:cxnLst>
                  <a:cxn ang="0">
                    <a:pos x="469" y="200"/>
                  </a:cxn>
                  <a:cxn ang="0">
                    <a:pos x="492" y="168"/>
                  </a:cxn>
                  <a:cxn ang="0">
                    <a:pos x="481" y="114"/>
                  </a:cxn>
                  <a:cxn ang="0">
                    <a:pos x="389" y="31"/>
                  </a:cxn>
                  <a:cxn ang="0">
                    <a:pos x="184" y="1"/>
                  </a:cxn>
                  <a:cxn ang="0">
                    <a:pos x="3" y="24"/>
                  </a:cxn>
                  <a:cxn ang="0">
                    <a:pos x="0" y="114"/>
                  </a:cxn>
                  <a:cxn ang="0">
                    <a:pos x="169" y="103"/>
                  </a:cxn>
                  <a:cxn ang="0">
                    <a:pos x="340" y="129"/>
                  </a:cxn>
                  <a:cxn ang="0">
                    <a:pos x="389" y="153"/>
                  </a:cxn>
                  <a:cxn ang="0">
                    <a:pos x="386" y="170"/>
                  </a:cxn>
                  <a:cxn ang="0">
                    <a:pos x="319" y="143"/>
                  </a:cxn>
                  <a:cxn ang="0">
                    <a:pos x="166" y="120"/>
                  </a:cxn>
                  <a:cxn ang="0">
                    <a:pos x="3" y="144"/>
                  </a:cxn>
                  <a:cxn ang="0">
                    <a:pos x="6" y="204"/>
                  </a:cxn>
                  <a:cxn ang="0">
                    <a:pos x="271" y="241"/>
                  </a:cxn>
                  <a:cxn ang="0">
                    <a:pos x="469" y="200"/>
                  </a:cxn>
                </a:cxnLst>
                <a:rect l="0" t="0" r="r" b="b"/>
                <a:pathLst>
                  <a:path w="506" h="242">
                    <a:moveTo>
                      <a:pt x="469" y="200"/>
                    </a:moveTo>
                    <a:cubicBezTo>
                      <a:pt x="506" y="188"/>
                      <a:pt x="490" y="182"/>
                      <a:pt x="492" y="168"/>
                    </a:cubicBezTo>
                    <a:cubicBezTo>
                      <a:pt x="494" y="155"/>
                      <a:pt x="499" y="138"/>
                      <a:pt x="481" y="114"/>
                    </a:cubicBezTo>
                    <a:cubicBezTo>
                      <a:pt x="465" y="92"/>
                      <a:pt x="438" y="50"/>
                      <a:pt x="389" y="31"/>
                    </a:cubicBezTo>
                    <a:cubicBezTo>
                      <a:pt x="339" y="12"/>
                      <a:pt x="248" y="2"/>
                      <a:pt x="184" y="1"/>
                    </a:cubicBezTo>
                    <a:cubicBezTo>
                      <a:pt x="120" y="0"/>
                      <a:pt x="34" y="5"/>
                      <a:pt x="3" y="24"/>
                    </a:cubicBezTo>
                    <a:lnTo>
                      <a:pt x="0" y="114"/>
                    </a:lnTo>
                    <a:cubicBezTo>
                      <a:pt x="28" y="127"/>
                      <a:pt x="112" y="101"/>
                      <a:pt x="169" y="103"/>
                    </a:cubicBezTo>
                    <a:cubicBezTo>
                      <a:pt x="226" y="105"/>
                      <a:pt x="303" y="120"/>
                      <a:pt x="340" y="129"/>
                    </a:cubicBezTo>
                    <a:cubicBezTo>
                      <a:pt x="376" y="137"/>
                      <a:pt x="381" y="146"/>
                      <a:pt x="389" y="153"/>
                    </a:cubicBezTo>
                    <a:cubicBezTo>
                      <a:pt x="396" y="160"/>
                      <a:pt x="397" y="172"/>
                      <a:pt x="386" y="170"/>
                    </a:cubicBezTo>
                    <a:cubicBezTo>
                      <a:pt x="374" y="168"/>
                      <a:pt x="357" y="151"/>
                      <a:pt x="319" y="143"/>
                    </a:cubicBezTo>
                    <a:cubicBezTo>
                      <a:pt x="283" y="135"/>
                      <a:pt x="219" y="120"/>
                      <a:pt x="166" y="120"/>
                    </a:cubicBezTo>
                    <a:cubicBezTo>
                      <a:pt x="113" y="120"/>
                      <a:pt x="30" y="130"/>
                      <a:pt x="3" y="144"/>
                    </a:cubicBezTo>
                    <a:lnTo>
                      <a:pt x="6" y="204"/>
                    </a:lnTo>
                    <a:cubicBezTo>
                      <a:pt x="51" y="220"/>
                      <a:pt x="194" y="242"/>
                      <a:pt x="271" y="241"/>
                    </a:cubicBezTo>
                    <a:cubicBezTo>
                      <a:pt x="348" y="240"/>
                      <a:pt x="433" y="212"/>
                      <a:pt x="469" y="200"/>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95" name="Freeform 71"/>
              <p:cNvSpPr>
                <a:spLocks/>
              </p:cNvSpPr>
              <p:nvPr/>
            </p:nvSpPr>
            <p:spPr bwMode="white">
              <a:xfrm rot="-744944">
                <a:off x="811" y="22"/>
                <a:ext cx="527" cy="756"/>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096" name="Freeform 72"/>
              <p:cNvSpPr>
                <a:spLocks/>
              </p:cNvSpPr>
              <p:nvPr/>
            </p:nvSpPr>
            <p:spPr bwMode="white">
              <a:xfrm>
                <a:off x="597" y="233"/>
                <a:ext cx="353" cy="868"/>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1097" name="Freeform 73"/>
              <p:cNvSpPr>
                <a:spLocks/>
              </p:cNvSpPr>
              <p:nvPr/>
            </p:nvSpPr>
            <p:spPr bwMode="white">
              <a:xfrm>
                <a:off x="667" y="0"/>
                <a:ext cx="880" cy="76"/>
              </a:xfrm>
              <a:custGeom>
                <a:avLst/>
                <a:gdLst/>
                <a:ahLst/>
                <a:cxnLst>
                  <a:cxn ang="0">
                    <a:pos x="83" y="0"/>
                  </a:cxn>
                  <a:cxn ang="0">
                    <a:pos x="776" y="0"/>
                  </a:cxn>
                  <a:cxn ang="0">
                    <a:pos x="705" y="31"/>
                  </a:cxn>
                  <a:cxn ang="0">
                    <a:pos x="619" y="31"/>
                  </a:cxn>
                  <a:cxn ang="0">
                    <a:pos x="636" y="48"/>
                  </a:cxn>
                  <a:cxn ang="0">
                    <a:pos x="549" y="65"/>
                  </a:cxn>
                  <a:cxn ang="0">
                    <a:pos x="272" y="65"/>
                  </a:cxn>
                  <a:cxn ang="0">
                    <a:pos x="83" y="0"/>
                  </a:cxn>
                </a:cxnLst>
                <a:rect l="0" t="0" r="r" b="b"/>
                <a:pathLst>
                  <a:path w="880" h="76">
                    <a:moveTo>
                      <a:pt x="83" y="0"/>
                    </a:moveTo>
                    <a:lnTo>
                      <a:pt x="776" y="0"/>
                    </a:lnTo>
                    <a:cubicBezTo>
                      <a:pt x="880" y="5"/>
                      <a:pt x="731" y="26"/>
                      <a:pt x="705" y="31"/>
                    </a:cubicBezTo>
                    <a:cubicBezTo>
                      <a:pt x="679" y="36"/>
                      <a:pt x="630" y="28"/>
                      <a:pt x="619" y="31"/>
                    </a:cubicBezTo>
                    <a:cubicBezTo>
                      <a:pt x="608" y="34"/>
                      <a:pt x="648" y="42"/>
                      <a:pt x="636" y="48"/>
                    </a:cubicBezTo>
                    <a:cubicBezTo>
                      <a:pt x="624" y="54"/>
                      <a:pt x="610" y="63"/>
                      <a:pt x="549" y="65"/>
                    </a:cubicBezTo>
                    <a:cubicBezTo>
                      <a:pt x="489" y="68"/>
                      <a:pt x="350" y="76"/>
                      <a:pt x="272" y="65"/>
                    </a:cubicBezTo>
                    <a:cubicBezTo>
                      <a:pt x="194" y="54"/>
                      <a:pt x="0" y="7"/>
                      <a:pt x="83" y="0"/>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098" name="Freeform 74"/>
              <p:cNvSpPr>
                <a:spLocks/>
              </p:cNvSpPr>
              <p:nvPr/>
            </p:nvSpPr>
            <p:spPr bwMode="white">
              <a:xfrm>
                <a:off x="-14" y="161"/>
                <a:ext cx="544" cy="634"/>
              </a:xfrm>
              <a:custGeom>
                <a:avLst/>
                <a:gdLst/>
                <a:ahLst/>
                <a:cxnLst>
                  <a:cxn ang="0">
                    <a:pos x="504" y="41"/>
                  </a:cxn>
                  <a:cxn ang="0">
                    <a:pos x="322" y="56"/>
                  </a:cxn>
                  <a:cxn ang="0">
                    <a:pos x="17" y="379"/>
                  </a:cxn>
                  <a:cxn ang="0">
                    <a:pos x="14" y="520"/>
                  </a:cxn>
                  <a:cxn ang="0">
                    <a:pos x="126" y="385"/>
                  </a:cxn>
                  <a:cxn ang="0">
                    <a:pos x="309" y="195"/>
                  </a:cxn>
                  <a:cxn ang="0">
                    <a:pos x="454" y="102"/>
                  </a:cxn>
                  <a:cxn ang="0">
                    <a:pos x="467" y="122"/>
                  </a:cxn>
                  <a:cxn ang="0">
                    <a:pos x="364" y="189"/>
                  </a:cxn>
                  <a:cxn ang="0">
                    <a:pos x="228" y="320"/>
                  </a:cxn>
                  <a:cxn ang="0">
                    <a:pos x="41" y="527"/>
                  </a:cxn>
                  <a:cxn ang="0">
                    <a:pos x="17" y="559"/>
                  </a:cxn>
                  <a:cxn ang="0">
                    <a:pos x="14" y="628"/>
                  </a:cxn>
                  <a:cxn ang="0">
                    <a:pos x="43" y="598"/>
                  </a:cxn>
                  <a:cxn ang="0">
                    <a:pos x="271" y="453"/>
                  </a:cxn>
                  <a:cxn ang="0">
                    <a:pos x="495" y="236"/>
                  </a:cxn>
                  <a:cxn ang="0">
                    <a:pos x="543" y="104"/>
                  </a:cxn>
                  <a:cxn ang="0">
                    <a:pos x="504" y="41"/>
                  </a:cxn>
                </a:cxnLst>
                <a:rect l="0" t="0" r="r" b="b"/>
                <a:pathLst>
                  <a:path w="544" h="634">
                    <a:moveTo>
                      <a:pt x="504" y="41"/>
                    </a:moveTo>
                    <a:cubicBezTo>
                      <a:pt x="466" y="33"/>
                      <a:pt x="403" y="0"/>
                      <a:pt x="322" y="56"/>
                    </a:cubicBezTo>
                    <a:cubicBezTo>
                      <a:pt x="241" y="112"/>
                      <a:pt x="68" y="302"/>
                      <a:pt x="17" y="379"/>
                    </a:cubicBezTo>
                    <a:lnTo>
                      <a:pt x="14" y="520"/>
                    </a:lnTo>
                    <a:cubicBezTo>
                      <a:pt x="32" y="521"/>
                      <a:pt x="77" y="439"/>
                      <a:pt x="126" y="385"/>
                    </a:cubicBezTo>
                    <a:cubicBezTo>
                      <a:pt x="175" y="331"/>
                      <a:pt x="255" y="241"/>
                      <a:pt x="309" y="195"/>
                    </a:cubicBezTo>
                    <a:cubicBezTo>
                      <a:pt x="364" y="148"/>
                      <a:pt x="428" y="114"/>
                      <a:pt x="454" y="102"/>
                    </a:cubicBezTo>
                    <a:cubicBezTo>
                      <a:pt x="480" y="90"/>
                      <a:pt x="483" y="108"/>
                      <a:pt x="467" y="122"/>
                    </a:cubicBezTo>
                    <a:cubicBezTo>
                      <a:pt x="453" y="138"/>
                      <a:pt x="403" y="156"/>
                      <a:pt x="364" y="189"/>
                    </a:cubicBezTo>
                    <a:cubicBezTo>
                      <a:pt x="324" y="222"/>
                      <a:pt x="283" y="263"/>
                      <a:pt x="228" y="320"/>
                    </a:cubicBezTo>
                    <a:cubicBezTo>
                      <a:pt x="175" y="375"/>
                      <a:pt x="76" y="487"/>
                      <a:pt x="41" y="527"/>
                    </a:cubicBezTo>
                    <a:cubicBezTo>
                      <a:pt x="6" y="567"/>
                      <a:pt x="21" y="542"/>
                      <a:pt x="17" y="559"/>
                    </a:cubicBezTo>
                    <a:cubicBezTo>
                      <a:pt x="13" y="576"/>
                      <a:pt x="10" y="622"/>
                      <a:pt x="14" y="628"/>
                    </a:cubicBezTo>
                    <a:cubicBezTo>
                      <a:pt x="18" y="634"/>
                      <a:pt x="0" y="627"/>
                      <a:pt x="43" y="598"/>
                    </a:cubicBezTo>
                    <a:cubicBezTo>
                      <a:pt x="86" y="569"/>
                      <a:pt x="195" y="514"/>
                      <a:pt x="271" y="453"/>
                    </a:cubicBezTo>
                    <a:cubicBezTo>
                      <a:pt x="345" y="392"/>
                      <a:pt x="450" y="294"/>
                      <a:pt x="495" y="236"/>
                    </a:cubicBezTo>
                    <a:cubicBezTo>
                      <a:pt x="541" y="178"/>
                      <a:pt x="541" y="136"/>
                      <a:pt x="543" y="104"/>
                    </a:cubicBezTo>
                    <a:cubicBezTo>
                      <a:pt x="544" y="72"/>
                      <a:pt x="540" y="49"/>
                      <a:pt x="504" y="41"/>
                    </a:cubicBezTo>
                    <a:close/>
                  </a:path>
                </a:pathLst>
              </a:custGeom>
              <a:solidFill>
                <a:schemeClr val="accent2"/>
              </a:solidFill>
              <a:ln w="9525">
                <a:noFill/>
                <a:round/>
                <a:headEnd/>
                <a:tailEnd/>
              </a:ln>
              <a:effectLst/>
            </p:spPr>
            <p:txBody>
              <a:bodyPr wrap="none" anchor="ctr"/>
              <a:lstStyle/>
              <a:p>
                <a:pPr>
                  <a:defRPr/>
                </a:pPr>
                <a:endParaRPr lang="en-US"/>
              </a:p>
            </p:txBody>
          </p:sp>
          <p:sp>
            <p:nvSpPr>
              <p:cNvPr id="1099" name="Freeform 75"/>
              <p:cNvSpPr>
                <a:spLocks/>
              </p:cNvSpPr>
              <p:nvPr/>
            </p:nvSpPr>
            <p:spPr bwMode="white">
              <a:xfrm>
                <a:off x="0" y="0"/>
                <a:ext cx="499" cy="186"/>
              </a:xfrm>
              <a:custGeom>
                <a:avLst/>
                <a:gdLst/>
                <a:ahLst/>
                <a:cxnLst>
                  <a:cxn ang="0">
                    <a:pos x="462" y="144"/>
                  </a:cxn>
                  <a:cxn ang="0">
                    <a:pos x="485" y="112"/>
                  </a:cxn>
                  <a:cxn ang="0">
                    <a:pos x="474" y="58"/>
                  </a:cxn>
                  <a:cxn ang="0">
                    <a:pos x="411" y="3"/>
                  </a:cxn>
                  <a:cxn ang="0">
                    <a:pos x="0" y="0"/>
                  </a:cxn>
                  <a:cxn ang="0">
                    <a:pos x="3" y="60"/>
                  </a:cxn>
                  <a:cxn ang="0">
                    <a:pos x="162" y="47"/>
                  </a:cxn>
                  <a:cxn ang="0">
                    <a:pos x="333" y="73"/>
                  </a:cxn>
                  <a:cxn ang="0">
                    <a:pos x="382" y="97"/>
                  </a:cxn>
                  <a:cxn ang="0">
                    <a:pos x="379" y="114"/>
                  </a:cxn>
                  <a:cxn ang="0">
                    <a:pos x="312" y="87"/>
                  </a:cxn>
                  <a:cxn ang="0">
                    <a:pos x="159" y="64"/>
                  </a:cxn>
                  <a:cxn ang="0">
                    <a:pos x="3" y="87"/>
                  </a:cxn>
                  <a:cxn ang="0">
                    <a:pos x="3" y="150"/>
                  </a:cxn>
                  <a:cxn ang="0">
                    <a:pos x="264" y="185"/>
                  </a:cxn>
                  <a:cxn ang="0">
                    <a:pos x="462" y="144"/>
                  </a:cxn>
                </a:cxnLst>
                <a:rect l="0" t="0" r="r" b="b"/>
                <a:pathLst>
                  <a:path w="499" h="186">
                    <a:moveTo>
                      <a:pt x="462" y="144"/>
                    </a:moveTo>
                    <a:cubicBezTo>
                      <a:pt x="499" y="132"/>
                      <a:pt x="483" y="126"/>
                      <a:pt x="485" y="112"/>
                    </a:cubicBezTo>
                    <a:cubicBezTo>
                      <a:pt x="487" y="99"/>
                      <a:pt x="486" y="76"/>
                      <a:pt x="474" y="58"/>
                    </a:cubicBezTo>
                    <a:cubicBezTo>
                      <a:pt x="462" y="40"/>
                      <a:pt x="490" y="13"/>
                      <a:pt x="411" y="3"/>
                    </a:cubicBezTo>
                    <a:lnTo>
                      <a:pt x="0" y="0"/>
                    </a:lnTo>
                    <a:lnTo>
                      <a:pt x="3" y="60"/>
                    </a:lnTo>
                    <a:cubicBezTo>
                      <a:pt x="30" y="68"/>
                      <a:pt x="107" y="45"/>
                      <a:pt x="162" y="47"/>
                    </a:cubicBezTo>
                    <a:cubicBezTo>
                      <a:pt x="217" y="49"/>
                      <a:pt x="296" y="64"/>
                      <a:pt x="333" y="73"/>
                    </a:cubicBezTo>
                    <a:cubicBezTo>
                      <a:pt x="369" y="81"/>
                      <a:pt x="374" y="90"/>
                      <a:pt x="382" y="97"/>
                    </a:cubicBezTo>
                    <a:cubicBezTo>
                      <a:pt x="389" y="104"/>
                      <a:pt x="390" y="116"/>
                      <a:pt x="379" y="114"/>
                    </a:cubicBezTo>
                    <a:cubicBezTo>
                      <a:pt x="367" y="112"/>
                      <a:pt x="350" y="95"/>
                      <a:pt x="312" y="87"/>
                    </a:cubicBezTo>
                    <a:cubicBezTo>
                      <a:pt x="276" y="79"/>
                      <a:pt x="210" y="64"/>
                      <a:pt x="159" y="64"/>
                    </a:cubicBezTo>
                    <a:cubicBezTo>
                      <a:pt x="108" y="64"/>
                      <a:pt x="29" y="73"/>
                      <a:pt x="3" y="87"/>
                    </a:cubicBezTo>
                    <a:lnTo>
                      <a:pt x="3" y="150"/>
                    </a:lnTo>
                    <a:cubicBezTo>
                      <a:pt x="46" y="166"/>
                      <a:pt x="188" y="186"/>
                      <a:pt x="264" y="185"/>
                    </a:cubicBezTo>
                    <a:cubicBezTo>
                      <a:pt x="340" y="184"/>
                      <a:pt x="426" y="156"/>
                      <a:pt x="462" y="14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1065" name="Group 76"/>
              <p:cNvGrpSpPr>
                <a:grpSpLocks/>
              </p:cNvGrpSpPr>
              <p:nvPr/>
            </p:nvGrpSpPr>
            <p:grpSpPr bwMode="auto">
              <a:xfrm>
                <a:off x="1485" y="2469"/>
                <a:ext cx="930" cy="764"/>
                <a:chOff x="3387" y="1456"/>
                <a:chExt cx="1707" cy="1402"/>
              </a:xfrm>
            </p:grpSpPr>
            <p:sp>
              <p:nvSpPr>
                <p:cNvPr id="1101" name="Freeform 77"/>
                <p:cNvSpPr>
                  <a:spLocks/>
                </p:cNvSpPr>
                <p:nvPr/>
              </p:nvSpPr>
              <p:spPr bwMode="white">
                <a:xfrm rot="21428822" flipH="1">
                  <a:off x="3387" y="1658"/>
                  <a:ext cx="707"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02" name="Freeform 78"/>
                <p:cNvSpPr>
                  <a:spLocks/>
                </p:cNvSpPr>
                <p:nvPr/>
              </p:nvSpPr>
              <p:spPr bwMode="white">
                <a:xfrm rot="-744944">
                  <a:off x="4387" y="1456"/>
                  <a:ext cx="707" cy="1015"/>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03" name="Freeform 79"/>
                <p:cNvSpPr>
                  <a:spLocks/>
                </p:cNvSpPr>
                <p:nvPr/>
              </p:nvSpPr>
              <p:spPr bwMode="white">
                <a:xfrm>
                  <a:off x="4086" y="1695"/>
                  <a:ext cx="474" cy="1163"/>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066" name="Group 80"/>
              <p:cNvGrpSpPr>
                <a:grpSpLocks/>
              </p:cNvGrpSpPr>
              <p:nvPr/>
            </p:nvGrpSpPr>
            <p:grpSpPr bwMode="auto">
              <a:xfrm>
                <a:off x="1500" y="90"/>
                <a:ext cx="930" cy="764"/>
                <a:chOff x="3387" y="1456"/>
                <a:chExt cx="1707" cy="1402"/>
              </a:xfrm>
            </p:grpSpPr>
            <p:sp>
              <p:nvSpPr>
                <p:cNvPr id="1105" name="Freeform 81"/>
                <p:cNvSpPr>
                  <a:spLocks/>
                </p:cNvSpPr>
                <p:nvPr/>
              </p:nvSpPr>
              <p:spPr bwMode="white">
                <a:xfrm rot="21428822" flipH="1">
                  <a:off x="3387" y="1658"/>
                  <a:ext cx="707" cy="1013"/>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06" name="Freeform 82"/>
                <p:cNvSpPr>
                  <a:spLocks/>
                </p:cNvSpPr>
                <p:nvPr/>
              </p:nvSpPr>
              <p:spPr bwMode="white">
                <a:xfrm rot="-744944">
                  <a:off x="4387" y="1456"/>
                  <a:ext cx="707" cy="1015"/>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07" name="Freeform 83"/>
                <p:cNvSpPr>
                  <a:spLocks/>
                </p:cNvSpPr>
                <p:nvPr/>
              </p:nvSpPr>
              <p:spPr bwMode="white">
                <a:xfrm>
                  <a:off x="4086" y="1695"/>
                  <a:ext cx="474" cy="1163"/>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sp>
            <p:nvSpPr>
              <p:cNvPr id="1108" name="Freeform 84"/>
              <p:cNvSpPr>
                <a:spLocks/>
              </p:cNvSpPr>
              <p:nvPr/>
            </p:nvSpPr>
            <p:spPr bwMode="white">
              <a:xfrm>
                <a:off x="2998" y="3579"/>
                <a:ext cx="678" cy="738"/>
              </a:xfrm>
              <a:custGeom>
                <a:avLst/>
                <a:gdLst/>
                <a:ahLst/>
                <a:cxnLst>
                  <a:cxn ang="0">
                    <a:pos x="577" y="17"/>
                  </a:cxn>
                  <a:cxn ang="0">
                    <a:pos x="341" y="100"/>
                  </a:cxn>
                  <a:cxn ang="0">
                    <a:pos x="54" y="621"/>
                  </a:cxn>
                  <a:cxn ang="0">
                    <a:pos x="17" y="735"/>
                  </a:cxn>
                  <a:cxn ang="0">
                    <a:pos x="140" y="738"/>
                  </a:cxn>
                  <a:cxn ang="0">
                    <a:pos x="198" y="614"/>
                  </a:cxn>
                  <a:cxn ang="0">
                    <a:pos x="375" y="292"/>
                  </a:cxn>
                  <a:cxn ang="0">
                    <a:pos x="534" y="115"/>
                  </a:cxn>
                  <a:cxn ang="0">
                    <a:pos x="559" y="138"/>
                  </a:cxn>
                  <a:cxn ang="0">
                    <a:pos x="445" y="264"/>
                  </a:cxn>
                  <a:cxn ang="0">
                    <a:pos x="311" y="487"/>
                  </a:cxn>
                  <a:cxn ang="0">
                    <a:pos x="188" y="738"/>
                  </a:cxn>
                  <a:cxn ang="0">
                    <a:pos x="353" y="738"/>
                  </a:cxn>
                  <a:cxn ang="0">
                    <a:pos x="417" y="651"/>
                  </a:cxn>
                  <a:cxn ang="0">
                    <a:pos x="638" y="279"/>
                  </a:cxn>
                  <a:cxn ang="0">
                    <a:pos x="653" y="85"/>
                  </a:cxn>
                  <a:cxn ang="0">
                    <a:pos x="577" y="17"/>
                  </a:cxn>
                </a:cxnLst>
                <a:rect l="0" t="0" r="r" b="b"/>
                <a:pathLst>
                  <a:path w="678" h="738">
                    <a:moveTo>
                      <a:pt x="577" y="17"/>
                    </a:moveTo>
                    <a:cubicBezTo>
                      <a:pt x="525" y="19"/>
                      <a:pt x="428" y="0"/>
                      <a:pt x="341" y="100"/>
                    </a:cubicBezTo>
                    <a:cubicBezTo>
                      <a:pt x="253" y="202"/>
                      <a:pt x="108" y="515"/>
                      <a:pt x="54" y="621"/>
                    </a:cubicBezTo>
                    <a:cubicBezTo>
                      <a:pt x="0" y="727"/>
                      <a:pt x="3" y="716"/>
                      <a:pt x="17" y="735"/>
                    </a:cubicBezTo>
                    <a:lnTo>
                      <a:pt x="140" y="738"/>
                    </a:lnTo>
                    <a:cubicBezTo>
                      <a:pt x="170" y="718"/>
                      <a:pt x="159" y="688"/>
                      <a:pt x="198" y="614"/>
                    </a:cubicBezTo>
                    <a:cubicBezTo>
                      <a:pt x="237" y="540"/>
                      <a:pt x="318" y="375"/>
                      <a:pt x="375" y="292"/>
                    </a:cubicBezTo>
                    <a:cubicBezTo>
                      <a:pt x="431" y="209"/>
                      <a:pt x="503" y="140"/>
                      <a:pt x="534" y="115"/>
                    </a:cubicBezTo>
                    <a:cubicBezTo>
                      <a:pt x="565" y="89"/>
                      <a:pt x="574" y="113"/>
                      <a:pt x="559" y="138"/>
                    </a:cubicBezTo>
                    <a:cubicBezTo>
                      <a:pt x="544" y="162"/>
                      <a:pt x="487" y="206"/>
                      <a:pt x="445" y="264"/>
                    </a:cubicBezTo>
                    <a:cubicBezTo>
                      <a:pt x="404" y="323"/>
                      <a:pt x="354" y="408"/>
                      <a:pt x="311" y="487"/>
                    </a:cubicBezTo>
                    <a:cubicBezTo>
                      <a:pt x="268" y="566"/>
                      <a:pt x="181" y="696"/>
                      <a:pt x="188" y="738"/>
                    </a:cubicBezTo>
                    <a:lnTo>
                      <a:pt x="353" y="738"/>
                    </a:lnTo>
                    <a:cubicBezTo>
                      <a:pt x="391" y="724"/>
                      <a:pt x="370" y="727"/>
                      <a:pt x="417" y="651"/>
                    </a:cubicBezTo>
                    <a:cubicBezTo>
                      <a:pt x="464" y="575"/>
                      <a:pt x="599" y="373"/>
                      <a:pt x="638" y="279"/>
                    </a:cubicBezTo>
                    <a:cubicBezTo>
                      <a:pt x="678" y="185"/>
                      <a:pt x="663" y="128"/>
                      <a:pt x="653" y="85"/>
                    </a:cubicBezTo>
                    <a:cubicBezTo>
                      <a:pt x="643" y="41"/>
                      <a:pt x="629" y="14"/>
                      <a:pt x="577" y="1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09" name="Freeform 85"/>
              <p:cNvSpPr>
                <a:spLocks/>
              </p:cNvSpPr>
              <p:nvPr/>
            </p:nvSpPr>
            <p:spPr bwMode="white">
              <a:xfrm rot="-744944">
                <a:off x="3996" y="3377"/>
                <a:ext cx="729" cy="1047"/>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10" name="Freeform 86"/>
              <p:cNvSpPr>
                <a:spLocks/>
              </p:cNvSpPr>
              <p:nvPr/>
            </p:nvSpPr>
            <p:spPr bwMode="white">
              <a:xfrm>
                <a:off x="3685" y="3623"/>
                <a:ext cx="472" cy="726"/>
              </a:xfrm>
              <a:custGeom>
                <a:avLst/>
                <a:gdLst/>
                <a:ahLst/>
                <a:cxnLst>
                  <a:cxn ang="0">
                    <a:pos x="116" y="694"/>
                  </a:cxn>
                  <a:cxn ang="0">
                    <a:pos x="41" y="440"/>
                  </a:cxn>
                  <a:cxn ang="0">
                    <a:pos x="6" y="148"/>
                  </a:cxn>
                  <a:cxn ang="0">
                    <a:pos x="78" y="28"/>
                  </a:cxn>
                  <a:cxn ang="0">
                    <a:pos x="222" y="28"/>
                  </a:cxn>
                  <a:cxn ang="0">
                    <a:pos x="317" y="196"/>
                  </a:cxn>
                  <a:cxn ang="0">
                    <a:pos x="437" y="555"/>
                  </a:cxn>
                  <a:cxn ang="0">
                    <a:pos x="458" y="691"/>
                  </a:cxn>
                  <a:cxn ang="0">
                    <a:pos x="350" y="694"/>
                  </a:cxn>
                  <a:cxn ang="0">
                    <a:pos x="341" y="651"/>
                  </a:cxn>
                  <a:cxn ang="0">
                    <a:pos x="198" y="244"/>
                  </a:cxn>
                  <a:cxn ang="0">
                    <a:pos x="150" y="172"/>
                  </a:cxn>
                  <a:cxn ang="0">
                    <a:pos x="150" y="220"/>
                  </a:cxn>
                  <a:cxn ang="0">
                    <a:pos x="269" y="531"/>
                  </a:cxn>
                  <a:cxn ang="0">
                    <a:pos x="311" y="691"/>
                  </a:cxn>
                  <a:cxn ang="0">
                    <a:pos x="116" y="694"/>
                  </a:cxn>
                </a:cxnLst>
                <a:rect l="0" t="0" r="r" b="b"/>
                <a:pathLst>
                  <a:path w="472" h="726">
                    <a:moveTo>
                      <a:pt x="116" y="694"/>
                    </a:moveTo>
                    <a:cubicBezTo>
                      <a:pt x="71" y="652"/>
                      <a:pt x="59" y="531"/>
                      <a:pt x="41" y="440"/>
                    </a:cubicBezTo>
                    <a:cubicBezTo>
                      <a:pt x="23" y="349"/>
                      <a:pt x="0" y="216"/>
                      <a:pt x="6" y="148"/>
                    </a:cubicBezTo>
                    <a:cubicBezTo>
                      <a:pt x="12" y="79"/>
                      <a:pt x="42" y="48"/>
                      <a:pt x="78" y="28"/>
                    </a:cubicBezTo>
                    <a:cubicBezTo>
                      <a:pt x="114" y="8"/>
                      <a:pt x="182" y="0"/>
                      <a:pt x="222" y="28"/>
                    </a:cubicBezTo>
                    <a:cubicBezTo>
                      <a:pt x="261" y="56"/>
                      <a:pt x="281" y="108"/>
                      <a:pt x="317" y="196"/>
                    </a:cubicBezTo>
                    <a:cubicBezTo>
                      <a:pt x="353" y="284"/>
                      <a:pt x="414" y="473"/>
                      <a:pt x="437" y="555"/>
                    </a:cubicBezTo>
                    <a:cubicBezTo>
                      <a:pt x="460" y="637"/>
                      <a:pt x="472" y="668"/>
                      <a:pt x="458" y="691"/>
                    </a:cubicBezTo>
                    <a:lnTo>
                      <a:pt x="350" y="694"/>
                    </a:lnTo>
                    <a:cubicBezTo>
                      <a:pt x="331" y="687"/>
                      <a:pt x="366" y="726"/>
                      <a:pt x="341" y="651"/>
                    </a:cubicBezTo>
                    <a:cubicBezTo>
                      <a:pt x="316" y="576"/>
                      <a:pt x="230" y="323"/>
                      <a:pt x="198" y="244"/>
                    </a:cubicBezTo>
                    <a:cubicBezTo>
                      <a:pt x="166" y="164"/>
                      <a:pt x="158" y="176"/>
                      <a:pt x="150" y="172"/>
                    </a:cubicBezTo>
                    <a:cubicBezTo>
                      <a:pt x="142" y="168"/>
                      <a:pt x="130" y="160"/>
                      <a:pt x="150" y="220"/>
                    </a:cubicBezTo>
                    <a:cubicBezTo>
                      <a:pt x="170" y="280"/>
                      <a:pt x="242" y="453"/>
                      <a:pt x="269" y="531"/>
                    </a:cubicBezTo>
                    <a:cubicBezTo>
                      <a:pt x="296" y="609"/>
                      <a:pt x="337" y="664"/>
                      <a:pt x="311" y="691"/>
                    </a:cubicBezTo>
                    <a:lnTo>
                      <a:pt x="116" y="694"/>
                    </a:ln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nvGrpSpPr>
              <p:cNvPr id="1070" name="Group 87"/>
              <p:cNvGrpSpPr>
                <a:grpSpLocks/>
              </p:cNvGrpSpPr>
              <p:nvPr/>
            </p:nvGrpSpPr>
            <p:grpSpPr bwMode="auto">
              <a:xfrm>
                <a:off x="3959" y="330"/>
                <a:ext cx="1724" cy="1316"/>
                <a:chOff x="196" y="1100"/>
                <a:chExt cx="2234" cy="1706"/>
              </a:xfrm>
            </p:grpSpPr>
            <p:sp>
              <p:nvSpPr>
                <p:cNvPr id="1112" name="Freeform 88"/>
                <p:cNvSpPr>
                  <a:spLocks/>
                </p:cNvSpPr>
                <p:nvPr/>
              </p:nvSpPr>
              <p:spPr bwMode="white">
                <a:xfrm rot="-744944">
                  <a:off x="1583" y="1359"/>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113" name="Freeform 89"/>
                <p:cNvSpPr>
                  <a:spLocks/>
                </p:cNvSpPr>
                <p:nvPr/>
              </p:nvSpPr>
              <p:spPr bwMode="white">
                <a:xfrm>
                  <a:off x="1295" y="1642"/>
                  <a:ext cx="474" cy="1164"/>
                </a:xfrm>
                <a:custGeom>
                  <a:avLst/>
                  <a:gdLst/>
                  <a:ahLst/>
                  <a:cxnLst>
                    <a:cxn ang="0">
                      <a:pos x="253" y="1432"/>
                    </a:cxn>
                    <a:cxn ang="0">
                      <a:pos x="82" y="881"/>
                    </a:cxn>
                    <a:cxn ang="0">
                      <a:pos x="12" y="296"/>
                    </a:cxn>
                    <a:cxn ang="0">
                      <a:pos x="156" y="56"/>
                    </a:cxn>
                    <a:cxn ang="0">
                      <a:pos x="444" y="56"/>
                    </a:cxn>
                    <a:cxn ang="0">
                      <a:pos x="636" y="392"/>
                    </a:cxn>
                    <a:cxn ang="0">
                      <a:pos x="876" y="1112"/>
                    </a:cxn>
                    <a:cxn ang="0">
                      <a:pos x="972" y="2024"/>
                    </a:cxn>
                    <a:cxn ang="0">
                      <a:pos x="924" y="2360"/>
                    </a:cxn>
                    <a:cxn ang="0">
                      <a:pos x="876" y="2312"/>
                    </a:cxn>
                    <a:cxn ang="0">
                      <a:pos x="828" y="1928"/>
                    </a:cxn>
                    <a:cxn ang="0">
                      <a:pos x="684" y="1304"/>
                    </a:cxn>
                    <a:cxn ang="0">
                      <a:pos x="396" y="488"/>
                    </a:cxn>
                    <a:cxn ang="0">
                      <a:pos x="300" y="344"/>
                    </a:cxn>
                    <a:cxn ang="0">
                      <a:pos x="300" y="440"/>
                    </a:cxn>
                    <a:cxn ang="0">
                      <a:pos x="540" y="1064"/>
                    </a:cxn>
                    <a:cxn ang="0">
                      <a:pos x="732" y="1784"/>
                    </a:cxn>
                    <a:cxn ang="0">
                      <a:pos x="780" y="2264"/>
                    </a:cxn>
                    <a:cxn ang="0">
                      <a:pos x="732" y="2312"/>
                    </a:cxn>
                    <a:cxn ang="0">
                      <a:pos x="496" y="1887"/>
                    </a:cxn>
                    <a:cxn ang="0">
                      <a:pos x="253" y="1432"/>
                    </a:cxn>
                  </a:cxnLst>
                  <a:rect l="0" t="0" r="r" b="b"/>
                  <a:pathLst>
                    <a:path w="980" h="2408">
                      <a:moveTo>
                        <a:pt x="253" y="1432"/>
                      </a:moveTo>
                      <a:cubicBezTo>
                        <a:pt x="184" y="1264"/>
                        <a:pt x="122" y="1070"/>
                        <a:pt x="82" y="881"/>
                      </a:cubicBezTo>
                      <a:cubicBezTo>
                        <a:pt x="42" y="692"/>
                        <a:pt x="0" y="433"/>
                        <a:pt x="12" y="296"/>
                      </a:cubicBezTo>
                      <a:cubicBezTo>
                        <a:pt x="24" y="159"/>
                        <a:pt x="84" y="96"/>
                        <a:pt x="156" y="56"/>
                      </a:cubicBezTo>
                      <a:cubicBezTo>
                        <a:pt x="228" y="16"/>
                        <a:pt x="364" y="0"/>
                        <a:pt x="444" y="56"/>
                      </a:cubicBezTo>
                      <a:cubicBezTo>
                        <a:pt x="524" y="112"/>
                        <a:pt x="564" y="216"/>
                        <a:pt x="636" y="392"/>
                      </a:cubicBezTo>
                      <a:cubicBezTo>
                        <a:pt x="708" y="568"/>
                        <a:pt x="820" y="840"/>
                        <a:pt x="876" y="1112"/>
                      </a:cubicBezTo>
                      <a:cubicBezTo>
                        <a:pt x="932" y="1384"/>
                        <a:pt x="964" y="1816"/>
                        <a:pt x="972" y="2024"/>
                      </a:cubicBezTo>
                      <a:cubicBezTo>
                        <a:pt x="980" y="2232"/>
                        <a:pt x="940" y="2312"/>
                        <a:pt x="924" y="2360"/>
                      </a:cubicBezTo>
                      <a:cubicBezTo>
                        <a:pt x="908" y="2408"/>
                        <a:pt x="892" y="2384"/>
                        <a:pt x="876" y="2312"/>
                      </a:cubicBezTo>
                      <a:cubicBezTo>
                        <a:pt x="860" y="2240"/>
                        <a:pt x="860" y="2096"/>
                        <a:pt x="828" y="1928"/>
                      </a:cubicBezTo>
                      <a:cubicBezTo>
                        <a:pt x="796" y="1760"/>
                        <a:pt x="756" y="1544"/>
                        <a:pt x="684" y="1304"/>
                      </a:cubicBezTo>
                      <a:cubicBezTo>
                        <a:pt x="612" y="1064"/>
                        <a:pt x="460" y="648"/>
                        <a:pt x="396" y="488"/>
                      </a:cubicBezTo>
                      <a:cubicBezTo>
                        <a:pt x="332" y="328"/>
                        <a:pt x="316" y="352"/>
                        <a:pt x="300" y="344"/>
                      </a:cubicBezTo>
                      <a:cubicBezTo>
                        <a:pt x="284" y="336"/>
                        <a:pt x="260" y="320"/>
                        <a:pt x="300" y="440"/>
                      </a:cubicBezTo>
                      <a:cubicBezTo>
                        <a:pt x="340" y="560"/>
                        <a:pt x="468" y="840"/>
                        <a:pt x="540" y="1064"/>
                      </a:cubicBezTo>
                      <a:cubicBezTo>
                        <a:pt x="612" y="1288"/>
                        <a:pt x="692" y="1584"/>
                        <a:pt x="732" y="1784"/>
                      </a:cubicBezTo>
                      <a:cubicBezTo>
                        <a:pt x="772" y="1984"/>
                        <a:pt x="780" y="2176"/>
                        <a:pt x="780" y="2264"/>
                      </a:cubicBezTo>
                      <a:cubicBezTo>
                        <a:pt x="780" y="2352"/>
                        <a:pt x="779" y="2375"/>
                        <a:pt x="732" y="2312"/>
                      </a:cubicBezTo>
                      <a:cubicBezTo>
                        <a:pt x="685" y="2249"/>
                        <a:pt x="576" y="2034"/>
                        <a:pt x="496" y="1887"/>
                      </a:cubicBezTo>
                      <a:cubicBezTo>
                        <a:pt x="416" y="1740"/>
                        <a:pt x="304" y="1527"/>
                        <a:pt x="253" y="1432"/>
                      </a:cubicBezTo>
                      <a:close/>
                    </a:path>
                  </a:pathLst>
                </a:custGeom>
                <a:solidFill>
                  <a:schemeClr val="accent2"/>
                </a:solidFill>
                <a:ln w="9525">
                  <a:noFill/>
                  <a:round/>
                  <a:headEnd/>
                  <a:tailEnd/>
                </a:ln>
                <a:effectLst/>
              </p:spPr>
              <p:txBody>
                <a:bodyPr wrap="none" anchor="ctr"/>
                <a:lstStyle/>
                <a:p>
                  <a:pPr>
                    <a:defRPr/>
                  </a:pPr>
                  <a:endParaRPr lang="en-US"/>
                </a:p>
              </p:txBody>
            </p:sp>
            <p:sp>
              <p:nvSpPr>
                <p:cNvPr id="1114" name="Freeform 90"/>
                <p:cNvSpPr>
                  <a:spLocks/>
                </p:cNvSpPr>
                <p:nvPr/>
              </p:nvSpPr>
              <p:spPr bwMode="white">
                <a:xfrm>
                  <a:off x="1452" y="1100"/>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15" name="Freeform 91"/>
                <p:cNvSpPr>
                  <a:spLocks/>
                </p:cNvSpPr>
                <p:nvPr/>
              </p:nvSpPr>
              <p:spPr bwMode="white">
                <a:xfrm rot="744944" flipH="1">
                  <a:off x="437" y="1510"/>
                  <a:ext cx="706" cy="1014"/>
                </a:xfrm>
                <a:custGeom>
                  <a:avLst/>
                  <a:gdLst/>
                  <a:ahLst/>
                  <a:cxnLst>
                    <a:cxn ang="0">
                      <a:pos x="184" y="48"/>
                    </a:cxn>
                    <a:cxn ang="0">
                      <a:pos x="664" y="192"/>
                    </a:cxn>
                    <a:cxn ang="0">
                      <a:pos x="1288" y="1200"/>
                    </a:cxn>
                    <a:cxn ang="0">
                      <a:pos x="1432" y="1968"/>
                    </a:cxn>
                    <a:cxn ang="0">
                      <a:pos x="1384" y="1920"/>
                    </a:cxn>
                    <a:cxn ang="0">
                      <a:pos x="1000" y="1200"/>
                    </a:cxn>
                    <a:cxn ang="0">
                      <a:pos x="616" y="576"/>
                    </a:cxn>
                    <a:cxn ang="0">
                      <a:pos x="280" y="240"/>
                    </a:cxn>
                    <a:cxn ang="0">
                      <a:pos x="232" y="288"/>
                    </a:cxn>
                    <a:cxn ang="0">
                      <a:pos x="472" y="528"/>
                    </a:cxn>
                    <a:cxn ang="0">
                      <a:pos x="760" y="960"/>
                    </a:cxn>
                    <a:cxn ang="0">
                      <a:pos x="1144" y="1632"/>
                    </a:cxn>
                    <a:cxn ang="0">
                      <a:pos x="1384" y="2016"/>
                    </a:cxn>
                    <a:cxn ang="0">
                      <a:pos x="1336" y="2016"/>
                    </a:cxn>
                    <a:cxn ang="0">
                      <a:pos x="1096" y="1824"/>
                    </a:cxn>
                    <a:cxn ang="0">
                      <a:pos x="568" y="1296"/>
                    </a:cxn>
                    <a:cxn ang="0">
                      <a:pos x="88" y="576"/>
                    </a:cxn>
                    <a:cxn ang="0">
                      <a:pos x="40" y="192"/>
                    </a:cxn>
                    <a:cxn ang="0">
                      <a:pos x="184" y="48"/>
                    </a:cxn>
                  </a:cxnLst>
                  <a:rect l="0" t="0" r="r" b="b"/>
                  <a:pathLst>
                    <a:path w="1456" h="2088">
                      <a:moveTo>
                        <a:pt x="184" y="48"/>
                      </a:moveTo>
                      <a:cubicBezTo>
                        <a:pt x="288" y="48"/>
                        <a:pt x="480" y="0"/>
                        <a:pt x="664" y="192"/>
                      </a:cubicBezTo>
                      <a:cubicBezTo>
                        <a:pt x="848" y="384"/>
                        <a:pt x="1160" y="904"/>
                        <a:pt x="1288" y="1200"/>
                      </a:cubicBezTo>
                      <a:cubicBezTo>
                        <a:pt x="1416" y="1496"/>
                        <a:pt x="1416" y="1848"/>
                        <a:pt x="1432" y="1968"/>
                      </a:cubicBezTo>
                      <a:cubicBezTo>
                        <a:pt x="1448" y="2088"/>
                        <a:pt x="1456" y="2048"/>
                        <a:pt x="1384" y="1920"/>
                      </a:cubicBezTo>
                      <a:cubicBezTo>
                        <a:pt x="1312" y="1792"/>
                        <a:pt x="1128" y="1424"/>
                        <a:pt x="1000" y="1200"/>
                      </a:cubicBezTo>
                      <a:cubicBezTo>
                        <a:pt x="872" y="976"/>
                        <a:pt x="736" y="736"/>
                        <a:pt x="616" y="576"/>
                      </a:cubicBezTo>
                      <a:cubicBezTo>
                        <a:pt x="496" y="416"/>
                        <a:pt x="344" y="288"/>
                        <a:pt x="280" y="240"/>
                      </a:cubicBezTo>
                      <a:cubicBezTo>
                        <a:pt x="216" y="192"/>
                        <a:pt x="200" y="240"/>
                        <a:pt x="232" y="288"/>
                      </a:cubicBezTo>
                      <a:cubicBezTo>
                        <a:pt x="264" y="336"/>
                        <a:pt x="384" y="416"/>
                        <a:pt x="472" y="528"/>
                      </a:cubicBezTo>
                      <a:cubicBezTo>
                        <a:pt x="560" y="640"/>
                        <a:pt x="648" y="776"/>
                        <a:pt x="760" y="960"/>
                      </a:cubicBezTo>
                      <a:cubicBezTo>
                        <a:pt x="872" y="1144"/>
                        <a:pt x="1040" y="1456"/>
                        <a:pt x="1144" y="1632"/>
                      </a:cubicBezTo>
                      <a:cubicBezTo>
                        <a:pt x="1248" y="1808"/>
                        <a:pt x="1352" y="1952"/>
                        <a:pt x="1384" y="2016"/>
                      </a:cubicBezTo>
                      <a:cubicBezTo>
                        <a:pt x="1416" y="2080"/>
                        <a:pt x="1384" y="2048"/>
                        <a:pt x="1336" y="2016"/>
                      </a:cubicBezTo>
                      <a:cubicBezTo>
                        <a:pt x="1288" y="1984"/>
                        <a:pt x="1224" y="1944"/>
                        <a:pt x="1096" y="1824"/>
                      </a:cubicBezTo>
                      <a:cubicBezTo>
                        <a:pt x="968" y="1704"/>
                        <a:pt x="736" y="1504"/>
                        <a:pt x="568" y="1296"/>
                      </a:cubicBezTo>
                      <a:cubicBezTo>
                        <a:pt x="400" y="1088"/>
                        <a:pt x="176" y="760"/>
                        <a:pt x="88" y="576"/>
                      </a:cubicBezTo>
                      <a:cubicBezTo>
                        <a:pt x="0" y="392"/>
                        <a:pt x="24" y="280"/>
                        <a:pt x="40" y="192"/>
                      </a:cubicBezTo>
                      <a:cubicBezTo>
                        <a:pt x="56" y="104"/>
                        <a:pt x="80" y="48"/>
                        <a:pt x="184" y="48"/>
                      </a:cubicBezTo>
                      <a:close/>
                    </a:path>
                  </a:pathLst>
                </a:custGeom>
                <a:solidFill>
                  <a:schemeClr val="accent2"/>
                </a:solidFill>
                <a:ln w="9525">
                  <a:noFill/>
                  <a:round/>
                  <a:headEnd/>
                  <a:tailEnd/>
                </a:ln>
                <a:effectLst/>
              </p:spPr>
              <p:txBody>
                <a:bodyPr wrap="none" anchor="ctr"/>
                <a:lstStyle/>
                <a:p>
                  <a:pPr>
                    <a:defRPr/>
                  </a:pPr>
                  <a:endParaRPr lang="en-US"/>
                </a:p>
              </p:txBody>
            </p:sp>
            <p:sp>
              <p:nvSpPr>
                <p:cNvPr id="1116" name="Freeform 92"/>
                <p:cNvSpPr>
                  <a:spLocks/>
                </p:cNvSpPr>
                <p:nvPr/>
              </p:nvSpPr>
              <p:spPr bwMode="white">
                <a:xfrm rot="505459" flipH="1">
                  <a:off x="196" y="1235"/>
                  <a:ext cx="978" cy="332"/>
                </a:xfrm>
                <a:custGeom>
                  <a:avLst/>
                  <a:gdLst/>
                  <a:ahLst/>
                  <a:cxnLst>
                    <a:cxn ang="0">
                      <a:pos x="96" y="464"/>
                    </a:cxn>
                    <a:cxn ang="0">
                      <a:pos x="48" y="368"/>
                    </a:cxn>
                    <a:cxn ang="0">
                      <a:pos x="96" y="224"/>
                    </a:cxn>
                    <a:cxn ang="0">
                      <a:pos x="384" y="32"/>
                    </a:cxn>
                    <a:cxn ang="0">
                      <a:pos x="960" y="32"/>
                    </a:cxn>
                    <a:cxn ang="0">
                      <a:pos x="1584" y="224"/>
                    </a:cxn>
                    <a:cxn ang="0">
                      <a:pos x="1920" y="416"/>
                    </a:cxn>
                    <a:cxn ang="0">
                      <a:pos x="2004" y="544"/>
                    </a:cxn>
                    <a:cxn ang="0">
                      <a:pos x="1824" y="560"/>
                    </a:cxn>
                    <a:cxn ang="0">
                      <a:pos x="1488" y="464"/>
                    </a:cxn>
                    <a:cxn ang="0">
                      <a:pos x="960" y="320"/>
                    </a:cxn>
                    <a:cxn ang="0">
                      <a:pos x="480" y="320"/>
                    </a:cxn>
                    <a:cxn ang="0">
                      <a:pos x="336" y="368"/>
                    </a:cxn>
                    <a:cxn ang="0">
                      <a:pos x="336" y="416"/>
                    </a:cxn>
                    <a:cxn ang="0">
                      <a:pos x="528" y="368"/>
                    </a:cxn>
                    <a:cxn ang="0">
                      <a:pos x="960" y="368"/>
                    </a:cxn>
                    <a:cxn ang="0">
                      <a:pos x="1584" y="560"/>
                    </a:cxn>
                    <a:cxn ang="0">
                      <a:pos x="1632" y="608"/>
                    </a:cxn>
                    <a:cxn ang="0">
                      <a:pos x="1392" y="656"/>
                    </a:cxn>
                    <a:cxn ang="0">
                      <a:pos x="624" y="656"/>
                    </a:cxn>
                    <a:cxn ang="0">
                      <a:pos x="96" y="464"/>
                    </a:cxn>
                  </a:cxnLst>
                  <a:rect l="0" t="0" r="r" b="b"/>
                  <a:pathLst>
                    <a:path w="2020" h="688">
                      <a:moveTo>
                        <a:pt x="96" y="464"/>
                      </a:moveTo>
                      <a:cubicBezTo>
                        <a:pt x="0" y="416"/>
                        <a:pt x="48" y="408"/>
                        <a:pt x="48" y="368"/>
                      </a:cubicBezTo>
                      <a:cubicBezTo>
                        <a:pt x="48" y="328"/>
                        <a:pt x="40" y="280"/>
                        <a:pt x="96" y="224"/>
                      </a:cubicBezTo>
                      <a:cubicBezTo>
                        <a:pt x="152" y="168"/>
                        <a:pt x="240" y="64"/>
                        <a:pt x="384" y="32"/>
                      </a:cubicBezTo>
                      <a:cubicBezTo>
                        <a:pt x="528" y="0"/>
                        <a:pt x="760" y="0"/>
                        <a:pt x="960" y="32"/>
                      </a:cubicBezTo>
                      <a:cubicBezTo>
                        <a:pt x="1160" y="64"/>
                        <a:pt x="1424" y="160"/>
                        <a:pt x="1584" y="224"/>
                      </a:cubicBezTo>
                      <a:cubicBezTo>
                        <a:pt x="1744" y="288"/>
                        <a:pt x="1850" y="363"/>
                        <a:pt x="1920" y="416"/>
                      </a:cubicBezTo>
                      <a:cubicBezTo>
                        <a:pt x="1990" y="469"/>
                        <a:pt x="2020" y="520"/>
                        <a:pt x="2004" y="544"/>
                      </a:cubicBezTo>
                      <a:cubicBezTo>
                        <a:pt x="1988" y="568"/>
                        <a:pt x="1910" y="573"/>
                        <a:pt x="1824" y="560"/>
                      </a:cubicBezTo>
                      <a:cubicBezTo>
                        <a:pt x="1738" y="547"/>
                        <a:pt x="1632" y="504"/>
                        <a:pt x="1488" y="464"/>
                      </a:cubicBezTo>
                      <a:cubicBezTo>
                        <a:pt x="1344" y="424"/>
                        <a:pt x="1128" y="344"/>
                        <a:pt x="960" y="320"/>
                      </a:cubicBezTo>
                      <a:cubicBezTo>
                        <a:pt x="792" y="296"/>
                        <a:pt x="584" y="312"/>
                        <a:pt x="480" y="320"/>
                      </a:cubicBezTo>
                      <a:cubicBezTo>
                        <a:pt x="376" y="328"/>
                        <a:pt x="360" y="352"/>
                        <a:pt x="336" y="368"/>
                      </a:cubicBezTo>
                      <a:cubicBezTo>
                        <a:pt x="312" y="384"/>
                        <a:pt x="304" y="416"/>
                        <a:pt x="336" y="416"/>
                      </a:cubicBezTo>
                      <a:cubicBezTo>
                        <a:pt x="368" y="416"/>
                        <a:pt x="424" y="376"/>
                        <a:pt x="528" y="368"/>
                      </a:cubicBezTo>
                      <a:cubicBezTo>
                        <a:pt x="632" y="360"/>
                        <a:pt x="784" y="336"/>
                        <a:pt x="960" y="368"/>
                      </a:cubicBezTo>
                      <a:cubicBezTo>
                        <a:pt x="1136" y="400"/>
                        <a:pt x="1472" y="520"/>
                        <a:pt x="1584" y="560"/>
                      </a:cubicBezTo>
                      <a:cubicBezTo>
                        <a:pt x="1696" y="600"/>
                        <a:pt x="1664" y="592"/>
                        <a:pt x="1632" y="608"/>
                      </a:cubicBezTo>
                      <a:cubicBezTo>
                        <a:pt x="1600" y="624"/>
                        <a:pt x="1560" y="648"/>
                        <a:pt x="1392" y="656"/>
                      </a:cubicBezTo>
                      <a:cubicBezTo>
                        <a:pt x="1224" y="664"/>
                        <a:pt x="840" y="688"/>
                        <a:pt x="624" y="656"/>
                      </a:cubicBezTo>
                      <a:cubicBezTo>
                        <a:pt x="408" y="624"/>
                        <a:pt x="192" y="512"/>
                        <a:pt x="96" y="464"/>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nvGrpSpPr>
              <p:cNvPr id="1071" name="Group 93"/>
              <p:cNvGrpSpPr>
                <a:grpSpLocks/>
              </p:cNvGrpSpPr>
              <p:nvPr/>
            </p:nvGrpSpPr>
            <p:grpSpPr bwMode="auto">
              <a:xfrm>
                <a:off x="151" y="-2"/>
                <a:ext cx="209" cy="4316"/>
                <a:chOff x="1834" y="-2"/>
                <a:chExt cx="209" cy="4316"/>
              </a:xfrm>
            </p:grpSpPr>
            <p:sp>
              <p:nvSpPr>
                <p:cNvPr id="1118" name="Freeform 94"/>
                <p:cNvSpPr>
                  <a:spLocks/>
                </p:cNvSpPr>
                <p:nvPr/>
              </p:nvSpPr>
              <p:spPr bwMode="white">
                <a:xfrm>
                  <a:off x="1834" y="0"/>
                  <a:ext cx="209" cy="4314"/>
                </a:xfrm>
                <a:custGeom>
                  <a:avLst/>
                  <a:gdLst/>
                  <a:ahLst/>
                  <a:cxnLst>
                    <a:cxn ang="0">
                      <a:pos x="14" y="4314"/>
                    </a:cxn>
                    <a:cxn ang="0">
                      <a:pos x="19" y="3207"/>
                    </a:cxn>
                    <a:cxn ang="0">
                      <a:pos x="3" y="2467"/>
                    </a:cxn>
                    <a:cxn ang="0">
                      <a:pos x="3" y="2330"/>
                    </a:cxn>
                    <a:cxn ang="0">
                      <a:pos x="8" y="2288"/>
                    </a:cxn>
                    <a:cxn ang="0">
                      <a:pos x="10" y="2244"/>
                    </a:cxn>
                    <a:cxn ang="0">
                      <a:pos x="3" y="2193"/>
                    </a:cxn>
                    <a:cxn ang="0">
                      <a:pos x="3" y="2103"/>
                    </a:cxn>
                    <a:cxn ang="0">
                      <a:pos x="12" y="1849"/>
                    </a:cxn>
                    <a:cxn ang="0">
                      <a:pos x="10" y="1270"/>
                    </a:cxn>
                    <a:cxn ang="0">
                      <a:pos x="12" y="0"/>
                    </a:cxn>
                    <a:cxn ang="0">
                      <a:pos x="34" y="4"/>
                    </a:cxn>
                    <a:cxn ang="0">
                      <a:pos x="37" y="1026"/>
                    </a:cxn>
                    <a:cxn ang="0">
                      <a:pos x="36" y="1897"/>
                    </a:cxn>
                    <a:cxn ang="0">
                      <a:pos x="25" y="2105"/>
                    </a:cxn>
                    <a:cxn ang="0">
                      <a:pos x="39" y="2212"/>
                    </a:cxn>
                    <a:cxn ang="0">
                      <a:pos x="102" y="2228"/>
                    </a:cxn>
                    <a:cxn ang="0">
                      <a:pos x="163" y="2228"/>
                    </a:cxn>
                    <a:cxn ang="0">
                      <a:pos x="181" y="2184"/>
                    </a:cxn>
                    <a:cxn ang="0">
                      <a:pos x="180" y="2077"/>
                    </a:cxn>
                    <a:cxn ang="0">
                      <a:pos x="178" y="1969"/>
                    </a:cxn>
                    <a:cxn ang="0">
                      <a:pos x="173" y="1817"/>
                    </a:cxn>
                    <a:cxn ang="0">
                      <a:pos x="167" y="3"/>
                    </a:cxn>
                    <a:cxn ang="0">
                      <a:pos x="202" y="6"/>
                    </a:cxn>
                    <a:cxn ang="0">
                      <a:pos x="195" y="701"/>
                    </a:cxn>
                    <a:cxn ang="0">
                      <a:pos x="198" y="1841"/>
                    </a:cxn>
                    <a:cxn ang="0">
                      <a:pos x="209" y="2148"/>
                    </a:cxn>
                    <a:cxn ang="0">
                      <a:pos x="198" y="2264"/>
                    </a:cxn>
                    <a:cxn ang="0">
                      <a:pos x="206" y="2330"/>
                    </a:cxn>
                    <a:cxn ang="0">
                      <a:pos x="206" y="2512"/>
                    </a:cxn>
                    <a:cxn ang="0">
                      <a:pos x="193" y="3287"/>
                    </a:cxn>
                    <a:cxn ang="0">
                      <a:pos x="197" y="4314"/>
                    </a:cxn>
                    <a:cxn ang="0">
                      <a:pos x="176" y="4313"/>
                    </a:cxn>
                    <a:cxn ang="0">
                      <a:pos x="175" y="3786"/>
                    </a:cxn>
                    <a:cxn ang="0">
                      <a:pos x="171" y="3391"/>
                    </a:cxn>
                    <a:cxn ang="0">
                      <a:pos x="178" y="2720"/>
                    </a:cxn>
                    <a:cxn ang="0">
                      <a:pos x="185" y="2356"/>
                    </a:cxn>
                    <a:cxn ang="0">
                      <a:pos x="170" y="2288"/>
                    </a:cxn>
                    <a:cxn ang="0">
                      <a:pos x="103" y="2308"/>
                    </a:cxn>
                    <a:cxn ang="0">
                      <a:pos x="41" y="2296"/>
                    </a:cxn>
                    <a:cxn ang="0">
                      <a:pos x="23" y="2467"/>
                    </a:cxn>
                    <a:cxn ang="0">
                      <a:pos x="37" y="2955"/>
                    </a:cxn>
                    <a:cxn ang="0">
                      <a:pos x="39" y="3730"/>
                    </a:cxn>
                    <a:cxn ang="0">
                      <a:pos x="37" y="4313"/>
                    </a:cxn>
                    <a:cxn ang="0">
                      <a:pos x="14" y="4314"/>
                    </a:cxn>
                  </a:cxnLst>
                  <a:rect l="0" t="0" r="r" b="b"/>
                  <a:pathLst>
                    <a:path w="209" h="4314">
                      <a:moveTo>
                        <a:pt x="14" y="4314"/>
                      </a:moveTo>
                      <a:cubicBezTo>
                        <a:pt x="11" y="4130"/>
                        <a:pt x="21" y="3515"/>
                        <a:pt x="19" y="3207"/>
                      </a:cubicBezTo>
                      <a:cubicBezTo>
                        <a:pt x="17" y="2899"/>
                        <a:pt x="5" y="2613"/>
                        <a:pt x="3" y="2467"/>
                      </a:cubicBezTo>
                      <a:cubicBezTo>
                        <a:pt x="0" y="2321"/>
                        <a:pt x="2" y="2360"/>
                        <a:pt x="3" y="2330"/>
                      </a:cubicBezTo>
                      <a:cubicBezTo>
                        <a:pt x="3" y="2300"/>
                        <a:pt x="7" y="2302"/>
                        <a:pt x="8" y="2288"/>
                      </a:cubicBezTo>
                      <a:cubicBezTo>
                        <a:pt x="10" y="2274"/>
                        <a:pt x="11" y="2260"/>
                        <a:pt x="10" y="2244"/>
                      </a:cubicBezTo>
                      <a:cubicBezTo>
                        <a:pt x="9" y="2228"/>
                        <a:pt x="4" y="2217"/>
                        <a:pt x="3" y="2193"/>
                      </a:cubicBezTo>
                      <a:cubicBezTo>
                        <a:pt x="1" y="2169"/>
                        <a:pt x="1" y="2159"/>
                        <a:pt x="3" y="2103"/>
                      </a:cubicBezTo>
                      <a:cubicBezTo>
                        <a:pt x="4" y="2046"/>
                        <a:pt x="11" y="1988"/>
                        <a:pt x="12" y="1849"/>
                      </a:cubicBezTo>
                      <a:cubicBezTo>
                        <a:pt x="13" y="1710"/>
                        <a:pt x="10" y="1578"/>
                        <a:pt x="10" y="1270"/>
                      </a:cubicBezTo>
                      <a:cubicBezTo>
                        <a:pt x="10" y="961"/>
                        <a:pt x="8" y="211"/>
                        <a:pt x="12" y="0"/>
                      </a:cubicBezTo>
                      <a:lnTo>
                        <a:pt x="34" y="4"/>
                      </a:lnTo>
                      <a:cubicBezTo>
                        <a:pt x="38" y="175"/>
                        <a:pt x="37" y="711"/>
                        <a:pt x="37" y="1026"/>
                      </a:cubicBezTo>
                      <a:cubicBezTo>
                        <a:pt x="38" y="1342"/>
                        <a:pt x="38" y="1717"/>
                        <a:pt x="36" y="1897"/>
                      </a:cubicBezTo>
                      <a:cubicBezTo>
                        <a:pt x="39" y="1973"/>
                        <a:pt x="29" y="2051"/>
                        <a:pt x="25" y="2105"/>
                      </a:cubicBezTo>
                      <a:cubicBezTo>
                        <a:pt x="22" y="2164"/>
                        <a:pt x="20" y="2202"/>
                        <a:pt x="39" y="2212"/>
                      </a:cubicBezTo>
                      <a:cubicBezTo>
                        <a:pt x="57" y="2226"/>
                        <a:pt x="81" y="2231"/>
                        <a:pt x="102" y="2228"/>
                      </a:cubicBezTo>
                      <a:cubicBezTo>
                        <a:pt x="123" y="2231"/>
                        <a:pt x="150" y="2235"/>
                        <a:pt x="163" y="2228"/>
                      </a:cubicBezTo>
                      <a:cubicBezTo>
                        <a:pt x="176" y="2221"/>
                        <a:pt x="178" y="2209"/>
                        <a:pt x="181" y="2184"/>
                      </a:cubicBezTo>
                      <a:cubicBezTo>
                        <a:pt x="184" y="2159"/>
                        <a:pt x="180" y="2113"/>
                        <a:pt x="180" y="2077"/>
                      </a:cubicBezTo>
                      <a:cubicBezTo>
                        <a:pt x="179" y="2041"/>
                        <a:pt x="179" y="2012"/>
                        <a:pt x="178" y="1969"/>
                      </a:cubicBezTo>
                      <a:cubicBezTo>
                        <a:pt x="174" y="1922"/>
                        <a:pt x="175" y="2145"/>
                        <a:pt x="173" y="1817"/>
                      </a:cubicBezTo>
                      <a:cubicBezTo>
                        <a:pt x="171" y="1490"/>
                        <a:pt x="163" y="305"/>
                        <a:pt x="167" y="3"/>
                      </a:cubicBezTo>
                      <a:lnTo>
                        <a:pt x="202" y="6"/>
                      </a:lnTo>
                      <a:cubicBezTo>
                        <a:pt x="206" y="122"/>
                        <a:pt x="195" y="395"/>
                        <a:pt x="195" y="701"/>
                      </a:cubicBezTo>
                      <a:cubicBezTo>
                        <a:pt x="194" y="1006"/>
                        <a:pt x="196" y="1600"/>
                        <a:pt x="198" y="1841"/>
                      </a:cubicBezTo>
                      <a:cubicBezTo>
                        <a:pt x="197" y="1985"/>
                        <a:pt x="209" y="2095"/>
                        <a:pt x="209" y="2148"/>
                      </a:cubicBezTo>
                      <a:cubicBezTo>
                        <a:pt x="209" y="2201"/>
                        <a:pt x="203" y="2212"/>
                        <a:pt x="198" y="2264"/>
                      </a:cubicBezTo>
                      <a:cubicBezTo>
                        <a:pt x="208" y="2285"/>
                        <a:pt x="205" y="2289"/>
                        <a:pt x="206" y="2330"/>
                      </a:cubicBezTo>
                      <a:cubicBezTo>
                        <a:pt x="208" y="2371"/>
                        <a:pt x="209" y="2352"/>
                        <a:pt x="206" y="2512"/>
                      </a:cubicBezTo>
                      <a:cubicBezTo>
                        <a:pt x="204" y="2672"/>
                        <a:pt x="194" y="2987"/>
                        <a:pt x="193" y="3287"/>
                      </a:cubicBezTo>
                      <a:cubicBezTo>
                        <a:pt x="192" y="3587"/>
                        <a:pt x="200" y="4143"/>
                        <a:pt x="197" y="4314"/>
                      </a:cubicBezTo>
                      <a:lnTo>
                        <a:pt x="176" y="4313"/>
                      </a:lnTo>
                      <a:cubicBezTo>
                        <a:pt x="172" y="4225"/>
                        <a:pt x="176" y="3940"/>
                        <a:pt x="175" y="3786"/>
                      </a:cubicBezTo>
                      <a:cubicBezTo>
                        <a:pt x="174" y="3632"/>
                        <a:pt x="171" y="3568"/>
                        <a:pt x="171" y="3391"/>
                      </a:cubicBezTo>
                      <a:cubicBezTo>
                        <a:pt x="172" y="3213"/>
                        <a:pt x="176" y="2892"/>
                        <a:pt x="178" y="2720"/>
                      </a:cubicBezTo>
                      <a:cubicBezTo>
                        <a:pt x="180" y="2547"/>
                        <a:pt x="186" y="2428"/>
                        <a:pt x="185" y="2356"/>
                      </a:cubicBezTo>
                      <a:cubicBezTo>
                        <a:pt x="183" y="2332"/>
                        <a:pt x="187" y="2295"/>
                        <a:pt x="170" y="2288"/>
                      </a:cubicBezTo>
                      <a:cubicBezTo>
                        <a:pt x="158" y="2275"/>
                        <a:pt x="125" y="2307"/>
                        <a:pt x="103" y="2308"/>
                      </a:cubicBezTo>
                      <a:cubicBezTo>
                        <a:pt x="82" y="2309"/>
                        <a:pt x="54" y="2270"/>
                        <a:pt x="41" y="2296"/>
                      </a:cubicBezTo>
                      <a:cubicBezTo>
                        <a:pt x="27" y="2322"/>
                        <a:pt x="23" y="2357"/>
                        <a:pt x="23" y="2467"/>
                      </a:cubicBezTo>
                      <a:cubicBezTo>
                        <a:pt x="22" y="2577"/>
                        <a:pt x="35" y="2745"/>
                        <a:pt x="37" y="2955"/>
                      </a:cubicBezTo>
                      <a:cubicBezTo>
                        <a:pt x="40" y="3166"/>
                        <a:pt x="39" y="3503"/>
                        <a:pt x="39" y="3730"/>
                      </a:cubicBezTo>
                      <a:cubicBezTo>
                        <a:pt x="39" y="3957"/>
                        <a:pt x="41" y="4216"/>
                        <a:pt x="37" y="4313"/>
                      </a:cubicBezTo>
                      <a:lnTo>
                        <a:pt x="14" y="4314"/>
                      </a:lnTo>
                      <a:close/>
                    </a:path>
                  </a:pathLst>
                </a:custGeom>
                <a:solidFill>
                  <a:schemeClr val="accent2">
                    <a:alpha val="50000"/>
                  </a:schemeClr>
                </a:solidFill>
                <a:ln w="9525">
                  <a:noFill/>
                  <a:round/>
                  <a:headEnd/>
                  <a:tailEnd/>
                </a:ln>
                <a:effectLst/>
              </p:spPr>
              <p:txBody>
                <a:bodyPr wrap="none" anchor="ctr"/>
                <a:lstStyle/>
                <a:p>
                  <a:pPr>
                    <a:defRPr/>
                  </a:pPr>
                  <a:endParaRPr lang="en-US"/>
                </a:p>
              </p:txBody>
            </p:sp>
            <p:sp>
              <p:nvSpPr>
                <p:cNvPr id="1119" name="Freeform 95"/>
                <p:cNvSpPr>
                  <a:spLocks/>
                </p:cNvSpPr>
                <p:nvPr/>
              </p:nvSpPr>
              <p:spPr bwMode="white">
                <a:xfrm flipV="1">
                  <a:off x="1943" y="-2"/>
                  <a:ext cx="47" cy="2199"/>
                </a:xfrm>
                <a:custGeom>
                  <a:avLst/>
                  <a:gdLst/>
                  <a:ahLst/>
                  <a:cxnLst>
                    <a:cxn ang="0">
                      <a:pos x="27" y="477"/>
                    </a:cxn>
                    <a:cxn ang="0">
                      <a:pos x="23" y="217"/>
                    </a:cxn>
                    <a:cxn ang="0">
                      <a:pos x="11" y="81"/>
                    </a:cxn>
                    <a:cxn ang="0">
                      <a:pos x="3" y="29"/>
                    </a:cxn>
                    <a:cxn ang="0">
                      <a:pos x="31" y="5"/>
                    </a:cxn>
                    <a:cxn ang="0">
                      <a:pos x="83" y="5"/>
                    </a:cxn>
                    <a:cxn ang="0">
                      <a:pos x="103" y="33"/>
                    </a:cxn>
                    <a:cxn ang="0">
                      <a:pos x="107" y="133"/>
                    </a:cxn>
                    <a:cxn ang="0">
                      <a:pos x="87" y="369"/>
                    </a:cxn>
                    <a:cxn ang="0">
                      <a:pos x="87" y="853"/>
                    </a:cxn>
                    <a:cxn ang="0">
                      <a:pos x="79" y="1613"/>
                    </a:cxn>
                    <a:cxn ang="0">
                      <a:pos x="87" y="2045"/>
                    </a:cxn>
                    <a:cxn ang="0">
                      <a:pos x="79" y="2129"/>
                    </a:cxn>
                    <a:cxn ang="0">
                      <a:pos x="39" y="2129"/>
                    </a:cxn>
                    <a:cxn ang="0">
                      <a:pos x="39" y="1481"/>
                    </a:cxn>
                    <a:cxn ang="0">
                      <a:pos x="27" y="477"/>
                    </a:cxn>
                  </a:cxnLst>
                  <a:rect l="0" t="0" r="r" b="b"/>
                  <a:pathLst>
                    <a:path w="110" h="2131">
                      <a:moveTo>
                        <a:pt x="27" y="477"/>
                      </a:moveTo>
                      <a:cubicBezTo>
                        <a:pt x="24" y="266"/>
                        <a:pt x="26" y="283"/>
                        <a:pt x="23" y="217"/>
                      </a:cubicBezTo>
                      <a:cubicBezTo>
                        <a:pt x="20" y="151"/>
                        <a:pt x="14" y="112"/>
                        <a:pt x="11" y="81"/>
                      </a:cubicBezTo>
                      <a:cubicBezTo>
                        <a:pt x="8" y="50"/>
                        <a:pt x="0" y="42"/>
                        <a:pt x="3" y="29"/>
                      </a:cubicBezTo>
                      <a:cubicBezTo>
                        <a:pt x="6" y="16"/>
                        <a:pt x="18" y="9"/>
                        <a:pt x="31" y="5"/>
                      </a:cubicBezTo>
                      <a:cubicBezTo>
                        <a:pt x="44" y="1"/>
                        <a:pt x="71" y="0"/>
                        <a:pt x="83" y="5"/>
                      </a:cubicBezTo>
                      <a:cubicBezTo>
                        <a:pt x="95" y="10"/>
                        <a:pt x="99" y="12"/>
                        <a:pt x="103" y="33"/>
                      </a:cubicBezTo>
                      <a:cubicBezTo>
                        <a:pt x="107" y="54"/>
                        <a:pt x="110" y="77"/>
                        <a:pt x="107" y="133"/>
                      </a:cubicBezTo>
                      <a:cubicBezTo>
                        <a:pt x="104" y="189"/>
                        <a:pt x="90" y="249"/>
                        <a:pt x="87" y="369"/>
                      </a:cubicBezTo>
                      <a:cubicBezTo>
                        <a:pt x="84" y="489"/>
                        <a:pt x="88" y="646"/>
                        <a:pt x="87" y="853"/>
                      </a:cubicBezTo>
                      <a:cubicBezTo>
                        <a:pt x="86" y="1060"/>
                        <a:pt x="79" y="1414"/>
                        <a:pt x="79" y="1613"/>
                      </a:cubicBezTo>
                      <a:cubicBezTo>
                        <a:pt x="79" y="1812"/>
                        <a:pt x="87" y="1959"/>
                        <a:pt x="87" y="2045"/>
                      </a:cubicBezTo>
                      <a:cubicBezTo>
                        <a:pt x="87" y="2131"/>
                        <a:pt x="87" y="2115"/>
                        <a:pt x="79" y="2129"/>
                      </a:cubicBezTo>
                      <a:lnTo>
                        <a:pt x="39" y="2129"/>
                      </a:lnTo>
                      <a:cubicBezTo>
                        <a:pt x="32" y="2021"/>
                        <a:pt x="42" y="1757"/>
                        <a:pt x="39" y="1481"/>
                      </a:cubicBezTo>
                      <a:cubicBezTo>
                        <a:pt x="36" y="1205"/>
                        <a:pt x="30" y="688"/>
                        <a:pt x="27" y="477"/>
                      </a:cubicBezTo>
                      <a:close/>
                    </a:path>
                  </a:pathLst>
                </a:custGeom>
                <a:solidFill>
                  <a:schemeClr val="accent2">
                    <a:alpha val="50000"/>
                  </a:schemeClr>
                </a:solidFill>
                <a:ln w="9525">
                  <a:noFill/>
                  <a:round/>
                  <a:headEnd/>
                  <a:tailEnd/>
                </a:ln>
                <a:effectLst/>
              </p:spPr>
              <p:txBody>
                <a:bodyPr wrap="none" anchor="ctr"/>
                <a:lstStyle/>
                <a:p>
                  <a:pPr>
                    <a:defRPr/>
                  </a:pPr>
                  <a:endParaRPr lang="en-US"/>
                </a:p>
              </p:txBody>
            </p:sp>
          </p:grpSp>
        </p:grpSp>
        <p:sp>
          <p:nvSpPr>
            <p:cNvPr id="1120" name="Rectangle 96"/>
            <p:cNvSpPr>
              <a:spLocks noChangeArrowheads="1"/>
            </p:cNvSpPr>
            <p:nvPr/>
          </p:nvSpPr>
          <p:spPr bwMode="gray">
            <a:xfrm>
              <a:off x="813" y="3"/>
              <a:ext cx="4945" cy="950"/>
            </a:xfrm>
            <a:prstGeom prst="rect">
              <a:avLst/>
            </a:prstGeom>
            <a:solidFill>
              <a:schemeClr val="folHlink">
                <a:alpha val="50000"/>
              </a:schemeClr>
            </a:solidFill>
            <a:ln w="9525">
              <a:noFill/>
              <a:miter lim="800000"/>
              <a:headEnd/>
              <a:tailEnd/>
            </a:ln>
            <a:effectLst/>
          </p:spPr>
          <p:txBody>
            <a:bodyPr wrap="none" anchor="ctr"/>
            <a:lstStyle/>
            <a:p>
              <a:pPr>
                <a:defRPr/>
              </a:pPr>
              <a:endParaRPr lang="en-US"/>
            </a:p>
          </p:txBody>
        </p:sp>
        <p:sp>
          <p:nvSpPr>
            <p:cNvPr id="1121" name="Rectangle 97"/>
            <p:cNvSpPr>
              <a:spLocks noChangeArrowheads="1"/>
            </p:cNvSpPr>
            <p:nvPr/>
          </p:nvSpPr>
          <p:spPr bwMode="auto">
            <a:xfrm>
              <a:off x="1963" y="908"/>
              <a:ext cx="3793" cy="56"/>
            </a:xfrm>
            <a:prstGeom prst="rect">
              <a:avLst/>
            </a:prstGeom>
            <a:solidFill>
              <a:schemeClr val="bg2"/>
            </a:solidFill>
            <a:ln w="9525">
              <a:noFill/>
              <a:miter lim="800000"/>
              <a:headEnd/>
              <a:tailEnd/>
            </a:ln>
            <a:effectLst/>
          </p:spPr>
          <p:txBody>
            <a:bodyPr wrap="none" anchor="ctr"/>
            <a:lstStyle/>
            <a:p>
              <a:pPr>
                <a:defRPr/>
              </a:pPr>
              <a:endParaRPr lang="en-US"/>
            </a:p>
          </p:txBody>
        </p:sp>
      </p:grpSp>
      <p:sp>
        <p:nvSpPr>
          <p:cNvPr id="1027"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8"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5"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vl1pPr>
          </a:lstStyle>
          <a:p>
            <a:fld id="{BD19B7E6-DAC2-436B-8934-4C5021F7116C}" type="datetimeFigureOut">
              <a:rPr lang="ru-RU" smtClean="0"/>
              <a:t>02.04.2020</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smtClean="0"/>
            </a:lvl1pPr>
          </a:lstStyle>
          <a:p>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vl1pPr>
          </a:lstStyle>
          <a:p>
            <a:fld id="{376D8334-978F-4EE6-95AB-C612A6455BBD}"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Palatino Linotype" pitchFamily="18" charset="0"/>
        </a:defRPr>
      </a:lvl2pPr>
      <a:lvl3pPr algn="ctr" rtl="0" eaLnBrk="1" fontAlgn="base" hangingPunct="1">
        <a:spcBef>
          <a:spcPct val="0"/>
        </a:spcBef>
        <a:spcAft>
          <a:spcPct val="0"/>
        </a:spcAft>
        <a:defRPr sz="4400">
          <a:solidFill>
            <a:schemeClr val="tx2"/>
          </a:solidFill>
          <a:latin typeface="Palatino Linotype" pitchFamily="18" charset="0"/>
        </a:defRPr>
      </a:lvl3pPr>
      <a:lvl4pPr algn="ctr" rtl="0" eaLnBrk="1" fontAlgn="base" hangingPunct="1">
        <a:spcBef>
          <a:spcPct val="0"/>
        </a:spcBef>
        <a:spcAft>
          <a:spcPct val="0"/>
        </a:spcAft>
        <a:defRPr sz="4400">
          <a:solidFill>
            <a:schemeClr val="tx2"/>
          </a:solidFill>
          <a:latin typeface="Palatino Linotype" pitchFamily="18" charset="0"/>
        </a:defRPr>
      </a:lvl4pPr>
      <a:lvl5pPr algn="ctr" rtl="0" eaLnBrk="1" fontAlgn="base" hangingPunct="1">
        <a:spcBef>
          <a:spcPct val="0"/>
        </a:spcBef>
        <a:spcAft>
          <a:spcPct val="0"/>
        </a:spcAft>
        <a:defRPr sz="4400">
          <a:solidFill>
            <a:schemeClr val="tx2"/>
          </a:solidFill>
          <a:latin typeface="Palatino Linotype" pitchFamily="18" charset="0"/>
        </a:defRPr>
      </a:lvl5pPr>
      <a:lvl6pPr marL="457200" algn="ctr" rtl="0" eaLnBrk="1" fontAlgn="base" hangingPunct="1">
        <a:spcBef>
          <a:spcPct val="0"/>
        </a:spcBef>
        <a:spcAft>
          <a:spcPct val="0"/>
        </a:spcAft>
        <a:defRPr sz="4400">
          <a:solidFill>
            <a:schemeClr val="tx2"/>
          </a:solidFill>
          <a:latin typeface="Palatino Linotype" pitchFamily="18" charset="0"/>
        </a:defRPr>
      </a:lvl6pPr>
      <a:lvl7pPr marL="914400" algn="ctr" rtl="0" eaLnBrk="1" fontAlgn="base" hangingPunct="1">
        <a:spcBef>
          <a:spcPct val="0"/>
        </a:spcBef>
        <a:spcAft>
          <a:spcPct val="0"/>
        </a:spcAft>
        <a:defRPr sz="4400">
          <a:solidFill>
            <a:schemeClr val="tx2"/>
          </a:solidFill>
          <a:latin typeface="Palatino Linotype" pitchFamily="18" charset="0"/>
        </a:defRPr>
      </a:lvl7pPr>
      <a:lvl8pPr marL="1371600" algn="ctr" rtl="0" eaLnBrk="1" fontAlgn="base" hangingPunct="1">
        <a:spcBef>
          <a:spcPct val="0"/>
        </a:spcBef>
        <a:spcAft>
          <a:spcPct val="0"/>
        </a:spcAft>
        <a:defRPr sz="4400">
          <a:solidFill>
            <a:schemeClr val="tx2"/>
          </a:solidFill>
          <a:latin typeface="Palatino Linotype" pitchFamily="18" charset="0"/>
        </a:defRPr>
      </a:lvl8pPr>
      <a:lvl9pPr marL="1828800" algn="ctr" rtl="0" eaLnBrk="1" fontAlgn="base" hangingPunct="1">
        <a:spcBef>
          <a:spcPct val="0"/>
        </a:spcBef>
        <a:spcAft>
          <a:spcPct val="0"/>
        </a:spcAft>
        <a:defRPr sz="4400">
          <a:solidFill>
            <a:schemeClr val="tx2"/>
          </a:solidFill>
          <a:latin typeface="Palatino Linotype" pitchFamily="18" charset="0"/>
        </a:defRPr>
      </a:lvl9pPr>
    </p:titleStyle>
    <p:bodyStyle>
      <a:lvl1pPr marL="342900" indent="-342900" algn="l" rtl="0" eaLnBrk="1" fontAlgn="base" hangingPunct="1">
        <a:spcBef>
          <a:spcPct val="20000"/>
        </a:spcBef>
        <a:spcAft>
          <a:spcPct val="0"/>
        </a:spcAft>
        <a:buClr>
          <a:schemeClr val="tx2"/>
        </a:buClr>
        <a:buChar char="•"/>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tx2"/>
        </a:buClr>
        <a:buChar char="–"/>
        <a:defRPr sz="2800">
          <a:solidFill>
            <a:schemeClr val="tx2"/>
          </a:solidFill>
          <a:latin typeface="+mn-lt"/>
        </a:defRPr>
      </a:lvl2pPr>
      <a:lvl3pPr marL="1143000" indent="-228600" algn="l" rtl="0" eaLnBrk="1" fontAlgn="base" hangingPunct="1">
        <a:spcBef>
          <a:spcPct val="20000"/>
        </a:spcBef>
        <a:spcAft>
          <a:spcPct val="0"/>
        </a:spcAft>
        <a:buClr>
          <a:schemeClr val="tx2"/>
        </a:buClr>
        <a:buChar char="•"/>
        <a:defRPr sz="2400">
          <a:solidFill>
            <a:schemeClr val="tx2"/>
          </a:solidFill>
          <a:latin typeface="+mn-lt"/>
        </a:defRPr>
      </a:lvl3pPr>
      <a:lvl4pPr marL="1600200" indent="-228600" algn="l" rtl="0" eaLnBrk="1" fontAlgn="base" hangingPunct="1">
        <a:spcBef>
          <a:spcPct val="20000"/>
        </a:spcBef>
        <a:spcAft>
          <a:spcPct val="0"/>
        </a:spcAft>
        <a:buClr>
          <a:schemeClr val="tx2"/>
        </a:buClr>
        <a:buChar char="–"/>
        <a:defRPr sz="2000">
          <a:solidFill>
            <a:schemeClr val="tx2"/>
          </a:solidFill>
          <a:latin typeface="+mn-lt"/>
        </a:defRPr>
      </a:lvl4pPr>
      <a:lvl5pPr marL="2057400" indent="-228600" algn="l" rtl="0" eaLnBrk="1" fontAlgn="base" hangingPunct="1">
        <a:spcBef>
          <a:spcPct val="20000"/>
        </a:spcBef>
        <a:spcAft>
          <a:spcPct val="0"/>
        </a:spcAft>
        <a:buClr>
          <a:schemeClr val="tx2"/>
        </a:buClr>
        <a:buChar char="»"/>
        <a:defRPr sz="2000">
          <a:solidFill>
            <a:schemeClr val="tx2"/>
          </a:solidFill>
          <a:latin typeface="+mn-lt"/>
        </a:defRPr>
      </a:lvl5pPr>
      <a:lvl6pPr marL="2514600" indent="-228600" algn="l" rtl="0" eaLnBrk="1" fontAlgn="base" hangingPunct="1">
        <a:spcBef>
          <a:spcPct val="20000"/>
        </a:spcBef>
        <a:spcAft>
          <a:spcPct val="0"/>
        </a:spcAft>
        <a:buClr>
          <a:schemeClr val="tx2"/>
        </a:buClr>
        <a:buChar char="»"/>
        <a:defRPr sz="2000">
          <a:solidFill>
            <a:schemeClr val="tx2"/>
          </a:solidFill>
          <a:latin typeface="+mn-lt"/>
        </a:defRPr>
      </a:lvl6pPr>
      <a:lvl7pPr marL="2971800" indent="-228600" algn="l" rtl="0" eaLnBrk="1" fontAlgn="base" hangingPunct="1">
        <a:spcBef>
          <a:spcPct val="20000"/>
        </a:spcBef>
        <a:spcAft>
          <a:spcPct val="0"/>
        </a:spcAft>
        <a:buClr>
          <a:schemeClr val="tx2"/>
        </a:buClr>
        <a:buChar char="»"/>
        <a:defRPr sz="2000">
          <a:solidFill>
            <a:schemeClr val="tx2"/>
          </a:solidFill>
          <a:latin typeface="+mn-lt"/>
        </a:defRPr>
      </a:lvl7pPr>
      <a:lvl8pPr marL="3429000" indent="-228600" algn="l" rtl="0" eaLnBrk="1" fontAlgn="base" hangingPunct="1">
        <a:spcBef>
          <a:spcPct val="20000"/>
        </a:spcBef>
        <a:spcAft>
          <a:spcPct val="0"/>
        </a:spcAft>
        <a:buClr>
          <a:schemeClr val="tx2"/>
        </a:buClr>
        <a:buChar char="»"/>
        <a:defRPr sz="2000">
          <a:solidFill>
            <a:schemeClr val="tx2"/>
          </a:solidFill>
          <a:latin typeface="+mn-lt"/>
        </a:defRPr>
      </a:lvl8pPr>
      <a:lvl9pPr marL="3886200" indent="-228600" algn="l" rtl="0" eaLnBrk="1" fontAlgn="base" hangingPunct="1">
        <a:spcBef>
          <a:spcPct val="20000"/>
        </a:spcBef>
        <a:spcAft>
          <a:spcPct val="0"/>
        </a:spcAft>
        <a:buClr>
          <a:schemeClr val="tx2"/>
        </a:buClr>
        <a:buChar char="»"/>
        <a:defRPr sz="20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260648"/>
            <a:ext cx="7772400" cy="1470025"/>
          </a:xfrm>
        </p:spPr>
        <p:txBody>
          <a:bodyPr/>
          <a:lstStyle/>
          <a:p>
            <a:r>
              <a:rPr lang="ru-RU" dirty="0" smtClean="0"/>
              <a:t>Методика обучения грамоте</a:t>
            </a:r>
            <a:endParaRPr lang="ru-RU" dirty="0"/>
          </a:p>
        </p:txBody>
      </p:sp>
      <p:sp>
        <p:nvSpPr>
          <p:cNvPr id="3" name="Подзаголовок 2"/>
          <p:cNvSpPr>
            <a:spLocks noGrp="1"/>
          </p:cNvSpPr>
          <p:nvPr>
            <p:ph type="subTitle" idx="1"/>
          </p:nvPr>
        </p:nvSpPr>
        <p:spPr/>
        <p:txBody>
          <a:bodyPr/>
          <a:lstStyle/>
          <a:p>
            <a:endParaRPr lang="ru-RU"/>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1484784"/>
            <a:ext cx="7028656" cy="5016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55996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Подготовительный этап</a:t>
            </a:r>
            <a:endParaRPr lang="ru-RU" dirty="0"/>
          </a:p>
        </p:txBody>
      </p:sp>
      <p:sp>
        <p:nvSpPr>
          <p:cNvPr id="3" name="Объект 2"/>
          <p:cNvSpPr>
            <a:spLocks noGrp="1"/>
          </p:cNvSpPr>
          <p:nvPr>
            <p:ph idx="1"/>
          </p:nvPr>
        </p:nvSpPr>
        <p:spPr/>
        <p:txBody>
          <a:bodyPr/>
          <a:lstStyle/>
          <a:p>
            <a:r>
              <a:rPr lang="ru-RU" dirty="0" smtClean="0"/>
              <a:t>На </a:t>
            </a:r>
            <a:r>
              <a:rPr lang="ru-RU" b="1" dirty="0" smtClean="0"/>
              <a:t>третьей ступени </a:t>
            </a:r>
            <a:r>
              <a:rPr lang="ru-RU" dirty="0" smtClean="0"/>
              <a:t>подготовительного периода предполагается изучение первых букв гласных звуков (</a:t>
            </a:r>
            <a:r>
              <a:rPr lang="ru-RU" dirty="0" smtClean="0">
                <a:solidFill>
                  <a:srgbClr val="C00000"/>
                </a:solidFill>
              </a:rPr>
              <a:t>А, О, У, Ы, И</a:t>
            </a:r>
            <a:r>
              <a:rPr lang="ru-RU" dirty="0" smtClean="0"/>
              <a:t>), знание которых обеспечивает возможность выполнения первых шагов в освоении навыка чтения.</a:t>
            </a:r>
          </a:p>
          <a:p>
            <a:endParaRPr lang="ru-RU" dirty="0"/>
          </a:p>
        </p:txBody>
      </p:sp>
    </p:spTree>
    <p:extLst>
      <p:ext uri="{BB962C8B-B14F-4D97-AF65-F5344CB8AC3E}">
        <p14:creationId xmlns:p14="http://schemas.microsoft.com/office/powerpoint/2010/main" val="42720989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Основной этап</a:t>
            </a:r>
            <a:endParaRPr lang="ru-RU" dirty="0"/>
          </a:p>
        </p:txBody>
      </p:sp>
      <p:sp>
        <p:nvSpPr>
          <p:cNvPr id="3" name="Объект 2"/>
          <p:cNvSpPr>
            <a:spLocks noGrp="1"/>
          </p:cNvSpPr>
          <p:nvPr>
            <p:ph idx="1"/>
          </p:nvPr>
        </p:nvSpPr>
        <p:spPr/>
        <p:txBody>
          <a:bodyPr/>
          <a:lstStyle/>
          <a:p>
            <a:r>
              <a:rPr lang="ru-RU" b="1" dirty="0" smtClean="0">
                <a:solidFill>
                  <a:srgbClr val="FF0000"/>
                </a:solidFill>
              </a:rPr>
              <a:t>Основной этап</a:t>
            </a:r>
            <a:r>
              <a:rPr lang="ru-RU" dirty="0" smtClean="0"/>
              <a:t> обучения грамоте — самый объемный по совокупности решаемых задач — предусматривает знакомство с буквами, их функциями в языке, освоение норм русской графики, становление первоначального умения читать и писать.</a:t>
            </a:r>
            <a:endParaRPr lang="ru-RU" dirty="0"/>
          </a:p>
        </p:txBody>
      </p:sp>
    </p:spTree>
    <p:extLst>
      <p:ext uri="{BB962C8B-B14F-4D97-AF65-F5344CB8AC3E}">
        <p14:creationId xmlns:p14="http://schemas.microsoft.com/office/powerpoint/2010/main" val="9848280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706090"/>
          </a:xfrm>
        </p:spPr>
        <p:txBody>
          <a:bodyPr/>
          <a:lstStyle/>
          <a:p>
            <a:r>
              <a:rPr lang="ru-RU" dirty="0" smtClean="0"/>
              <a:t>Завершающий этап </a:t>
            </a:r>
            <a:endParaRPr lang="ru-RU" dirty="0"/>
          </a:p>
        </p:txBody>
      </p:sp>
      <p:sp>
        <p:nvSpPr>
          <p:cNvPr id="3" name="Объект 2"/>
          <p:cNvSpPr>
            <a:spLocks noGrp="1"/>
          </p:cNvSpPr>
          <p:nvPr>
            <p:ph idx="1"/>
          </p:nvPr>
        </p:nvSpPr>
        <p:spPr>
          <a:xfrm>
            <a:off x="457200" y="1340768"/>
            <a:ext cx="8435280" cy="4785395"/>
          </a:xfrm>
        </p:spPr>
        <p:txBody>
          <a:bodyPr/>
          <a:lstStyle/>
          <a:p>
            <a:r>
              <a:rPr lang="ru-RU" b="1" dirty="0" smtClean="0">
                <a:solidFill>
                  <a:srgbClr val="FF0000"/>
                </a:solidFill>
              </a:rPr>
              <a:t>Завершающий этап </a:t>
            </a:r>
            <a:r>
              <a:rPr lang="ru-RU" dirty="0" smtClean="0"/>
              <a:t>обучения грамоте связан с обеспечением психологического настроя первоклассников на использование сложившегося умения читать и писать. При чтении отрывков из детских произведений со страниц букваря или работе с детскими книгами первоначальный навык чтения постепенно укрепляется, полученные знания систематизируются.</a:t>
            </a:r>
            <a:endParaRPr lang="ru-RU" dirty="0"/>
          </a:p>
        </p:txBody>
      </p:sp>
    </p:spTree>
    <p:extLst>
      <p:ext uri="{BB962C8B-B14F-4D97-AF65-F5344CB8AC3E}">
        <p14:creationId xmlns:p14="http://schemas.microsoft.com/office/powerpoint/2010/main" val="2558935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На этом этапе учитель проводит диагностику уровня </a:t>
            </a:r>
            <a:r>
              <a:rPr lang="ru-RU" dirty="0" err="1" smtClean="0"/>
              <a:t>сформированности</a:t>
            </a:r>
            <a:r>
              <a:rPr lang="ru-RU" dirty="0" smtClean="0"/>
              <a:t> умений по чтению и письму, сопоставляет результаты с требованиями Образовательной программы, осуществляет коррекционные действия.</a:t>
            </a:r>
            <a:endParaRPr lang="ru-RU" dirty="0"/>
          </a:p>
        </p:txBody>
      </p:sp>
    </p:spTree>
    <p:extLst>
      <p:ext uri="{BB962C8B-B14F-4D97-AF65-F5344CB8AC3E}">
        <p14:creationId xmlns:p14="http://schemas.microsoft.com/office/powerpoint/2010/main" val="32585604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Обучение чтению осуществляется по специальной учебной книге — букварю (азбуке), а обучение письму — по специальному пособию — прописям, составляющим с букварем единый комплекс. Для обучения грамоте современных первоклассников созданы различные УМК по обучению грамоте.</a:t>
            </a:r>
            <a:endParaRPr lang="ru-RU" dirty="0"/>
          </a:p>
        </p:txBody>
      </p:sp>
    </p:spTree>
    <p:extLst>
      <p:ext uri="{BB962C8B-B14F-4D97-AF65-F5344CB8AC3E}">
        <p14:creationId xmlns:p14="http://schemas.microsoft.com/office/powerpoint/2010/main" val="28345856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971600" y="2492896"/>
            <a:ext cx="7772400" cy="1362075"/>
          </a:xfrm>
        </p:spPr>
        <p:txBody>
          <a:bodyPr/>
          <a:lstStyle/>
          <a:p>
            <a:r>
              <a:rPr lang="ru-RU" dirty="0" smtClean="0"/>
              <a:t>Азбука. «школа </a:t>
            </a:r>
            <a:r>
              <a:rPr lang="ru-RU" dirty="0" err="1" smtClean="0"/>
              <a:t>россии</a:t>
            </a:r>
            <a:r>
              <a:rPr lang="ru-RU" dirty="0" smtClean="0"/>
              <a:t>»</a:t>
            </a:r>
            <a:endParaRPr lang="ru-RU" dirty="0"/>
          </a:p>
        </p:txBody>
      </p:sp>
      <p:sp>
        <p:nvSpPr>
          <p:cNvPr id="5" name="Текст 4"/>
          <p:cNvSpPr>
            <a:spLocks noGrp="1"/>
          </p:cNvSpPr>
          <p:nvPr>
            <p:ph type="body" idx="1"/>
          </p:nvPr>
        </p:nvSpPr>
        <p:spPr/>
        <p:txBody>
          <a:bodyPr/>
          <a:lstStyle/>
          <a:p>
            <a:endParaRPr lang="ru-RU"/>
          </a:p>
        </p:txBody>
      </p:sp>
    </p:spTree>
    <p:extLst>
      <p:ext uri="{BB962C8B-B14F-4D97-AF65-F5344CB8AC3E}">
        <p14:creationId xmlns:p14="http://schemas.microsoft.com/office/powerpoint/2010/main" val="24014737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97" y="404665"/>
            <a:ext cx="8993610"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40115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9" y="116632"/>
            <a:ext cx="9176028"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5511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0"/>
            <a:ext cx="4960681" cy="6669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5795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Объект 2"/>
          <p:cNvSpPr>
            <a:spLocks noGrp="1"/>
          </p:cNvSpPr>
          <p:nvPr>
            <p:ph idx="1"/>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8887" y="116632"/>
            <a:ext cx="4941912" cy="665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326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b="1" dirty="0" smtClean="0"/>
              <a:t>Обучение грамоте </a:t>
            </a:r>
            <a:r>
              <a:rPr lang="ru-RU" dirty="0" smtClean="0"/>
              <a:t>— часть процесса обучения русскому языку, охватывает первые месяцы школьной жизни первоклассников, когда на смену дошкольному детству приходит школьная пора — важный этап в становлении личности ребенка.</a:t>
            </a:r>
            <a:endParaRPr lang="ru-RU" dirty="0"/>
          </a:p>
        </p:txBody>
      </p:sp>
    </p:spTree>
    <p:extLst>
      <p:ext uri="{BB962C8B-B14F-4D97-AF65-F5344CB8AC3E}">
        <p14:creationId xmlns:p14="http://schemas.microsoft.com/office/powerpoint/2010/main" val="351066501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86" y="332656"/>
            <a:ext cx="9041728" cy="5949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19163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38712" y="116632"/>
            <a:ext cx="4990891" cy="6691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16256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1" y="-8600"/>
            <a:ext cx="5178091" cy="6866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176608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8524" y="44624"/>
            <a:ext cx="5092200" cy="669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68194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141167"/>
            <a:ext cx="4968552" cy="6672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85140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6068"/>
            <a:ext cx="5184575" cy="6785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084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23835"/>
            <a:ext cx="9144000" cy="6010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835901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Азбука. «Перспектива»</a:t>
            </a:r>
            <a:endParaRPr lang="ru-RU" dirty="0"/>
          </a:p>
        </p:txBody>
      </p:sp>
      <p:sp>
        <p:nvSpPr>
          <p:cNvPr id="3" name="Объект 2"/>
          <p:cNvSpPr>
            <a:spLocks noGrp="1"/>
          </p:cNvSpPr>
          <p:nvPr>
            <p:ph idx="1"/>
          </p:nvPr>
        </p:nvSpPr>
        <p:spPr/>
        <p:txBody>
          <a:bodyPr/>
          <a:lstStyle/>
          <a:p>
            <a:endParaRPr lang="ru-RU"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2037" y="1772816"/>
            <a:ext cx="5619750"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82930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Азбука. «Перспективная начальная школа»</a:t>
            </a:r>
            <a:endParaRPr lang="ru-RU" dirty="0"/>
          </a:p>
        </p:txBody>
      </p:sp>
      <p:sp>
        <p:nvSpPr>
          <p:cNvPr id="3" name="Объект 2"/>
          <p:cNvSpPr>
            <a:spLocks noGrp="1"/>
          </p:cNvSpPr>
          <p:nvPr>
            <p:ph idx="1"/>
          </p:nvPr>
        </p:nvSpPr>
        <p:spPr/>
        <p:txBody>
          <a:bodyPr/>
          <a:lstStyle/>
          <a:p>
            <a:endParaRPr lang="ru-RU" dirty="0"/>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628800"/>
            <a:ext cx="3600400" cy="520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424025"/>
            <a:ext cx="3814709" cy="543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52198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Классификация уроков обучения грамоте </a:t>
            </a:r>
            <a:endParaRPr lang="ru-RU" dirty="0"/>
          </a:p>
        </p:txBody>
      </p:sp>
      <p:sp>
        <p:nvSpPr>
          <p:cNvPr id="3" name="Объект 2"/>
          <p:cNvSpPr>
            <a:spLocks noGrp="1"/>
          </p:cNvSpPr>
          <p:nvPr>
            <p:ph idx="1"/>
          </p:nvPr>
        </p:nvSpPr>
        <p:spPr>
          <a:xfrm>
            <a:off x="179512" y="1484784"/>
            <a:ext cx="8784976" cy="4525963"/>
          </a:xfrm>
        </p:spPr>
        <p:txBody>
          <a:bodyPr/>
          <a:lstStyle/>
          <a:p>
            <a:r>
              <a:rPr lang="ru-RU" dirty="0" smtClean="0">
                <a:solidFill>
                  <a:srgbClr val="FF0000"/>
                </a:solidFill>
              </a:rPr>
              <a:t>По содержанию </a:t>
            </a:r>
            <a:r>
              <a:rPr lang="ru-RU" dirty="0" smtClean="0"/>
              <a:t>различают уроки чтения, письма и интегрированные. </a:t>
            </a:r>
            <a:r>
              <a:rPr lang="ru-RU" dirty="0" smtClean="0">
                <a:solidFill>
                  <a:srgbClr val="FF0000"/>
                </a:solidFill>
              </a:rPr>
              <a:t>По учебной задаче</a:t>
            </a:r>
            <a:r>
              <a:rPr lang="ru-RU" dirty="0" smtClean="0"/>
              <a:t> выделяют урок знакомства с новой буквой, а также урок закрепления и обобщения знаний и умений. В соответствии с требованиями звукового аналитико-синтетического метода структура урока знакомства с новой буквой стабильна, к уроку обобщения знаний и умений это требование не предъявляется.</a:t>
            </a:r>
            <a:endParaRPr lang="ru-RU" dirty="0"/>
          </a:p>
        </p:txBody>
      </p:sp>
    </p:spTree>
    <p:extLst>
      <p:ext uri="{BB962C8B-B14F-4D97-AF65-F5344CB8AC3E}">
        <p14:creationId xmlns:p14="http://schemas.microsoft.com/office/powerpoint/2010/main" val="1998579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Содержание периода обучения грамоте:</a:t>
            </a:r>
            <a:endParaRPr lang="ru-RU" dirty="0"/>
          </a:p>
        </p:txBody>
      </p:sp>
      <p:sp>
        <p:nvSpPr>
          <p:cNvPr id="3" name="Объект 2"/>
          <p:cNvSpPr>
            <a:spLocks noGrp="1"/>
          </p:cNvSpPr>
          <p:nvPr>
            <p:ph idx="1"/>
          </p:nvPr>
        </p:nvSpPr>
        <p:spPr>
          <a:xfrm>
            <a:off x="457200" y="1600200"/>
            <a:ext cx="8579296" cy="4525963"/>
          </a:xfrm>
        </p:spPr>
        <p:txBody>
          <a:bodyPr/>
          <a:lstStyle/>
          <a:p>
            <a:r>
              <a:rPr lang="ru-RU" sz="3600" dirty="0" smtClean="0"/>
              <a:t>а) </a:t>
            </a:r>
            <a:r>
              <a:rPr lang="ru-RU" sz="3600" dirty="0" smtClean="0">
                <a:solidFill>
                  <a:srgbClr val="FF0000"/>
                </a:solidFill>
              </a:rPr>
              <a:t>изменение ведущей деятельности </a:t>
            </a:r>
            <a:r>
              <a:rPr lang="ru-RU" sz="3600" dirty="0" smtClean="0"/>
              <a:t>ребенка от игровой к учебной;</a:t>
            </a:r>
          </a:p>
          <a:p>
            <a:r>
              <a:rPr lang="ru-RU" sz="3600" dirty="0" smtClean="0"/>
              <a:t>б) развитие </a:t>
            </a:r>
            <a:r>
              <a:rPr lang="ru-RU" sz="3600" dirty="0" smtClean="0">
                <a:solidFill>
                  <a:srgbClr val="FF0000"/>
                </a:solidFill>
              </a:rPr>
              <a:t>потребностей в общении, познании, социальном признании и самовыражении</a:t>
            </a:r>
            <a:r>
              <a:rPr lang="ru-RU" sz="3600" dirty="0" smtClean="0"/>
              <a:t>;</a:t>
            </a:r>
          </a:p>
          <a:p>
            <a:r>
              <a:rPr lang="ru-RU" sz="3600" dirty="0" smtClean="0"/>
              <a:t>в) </a:t>
            </a:r>
            <a:r>
              <a:rPr lang="ru-RU" sz="3600" dirty="0" smtClean="0">
                <a:solidFill>
                  <a:srgbClr val="FF0000"/>
                </a:solidFill>
              </a:rPr>
              <a:t>принятие</a:t>
            </a:r>
            <a:r>
              <a:rPr lang="ru-RU" sz="3600" dirty="0" smtClean="0"/>
              <a:t> и освоение ребенком </a:t>
            </a:r>
            <a:r>
              <a:rPr lang="ru-RU" sz="3600" dirty="0" smtClean="0">
                <a:solidFill>
                  <a:srgbClr val="FF0000"/>
                </a:solidFill>
              </a:rPr>
              <a:t>социальной роли ученика</a:t>
            </a:r>
            <a:r>
              <a:rPr lang="ru-RU" sz="3600" dirty="0" smtClean="0"/>
              <a:t>;</a:t>
            </a:r>
          </a:p>
          <a:p>
            <a:endParaRPr lang="ru-RU" dirty="0"/>
          </a:p>
        </p:txBody>
      </p:sp>
    </p:spTree>
    <p:extLst>
      <p:ext uri="{BB962C8B-B14F-4D97-AF65-F5344CB8AC3E}">
        <p14:creationId xmlns:p14="http://schemas.microsoft.com/office/powerpoint/2010/main" val="2848851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74638"/>
            <a:ext cx="9036496" cy="1354162"/>
          </a:xfrm>
        </p:spPr>
        <p:txBody>
          <a:bodyPr/>
          <a:lstStyle/>
          <a:p>
            <a:r>
              <a:rPr lang="ru-RU" sz="4000" dirty="0" smtClean="0"/>
              <a:t>Типовая структура урока чтения – урока знакомства с новой буквой</a:t>
            </a:r>
            <a:endParaRPr lang="ru-RU" sz="4000" dirty="0"/>
          </a:p>
        </p:txBody>
      </p:sp>
      <p:sp>
        <p:nvSpPr>
          <p:cNvPr id="3" name="Объект 2"/>
          <p:cNvSpPr>
            <a:spLocks noGrp="1"/>
          </p:cNvSpPr>
          <p:nvPr>
            <p:ph idx="1"/>
          </p:nvPr>
        </p:nvSpPr>
        <p:spPr/>
        <p:txBody>
          <a:bodyPr/>
          <a:lstStyle/>
          <a:p>
            <a:r>
              <a:rPr lang="ru-RU" b="1" dirty="0" smtClean="0"/>
              <a:t>На этапе фонетической работы </a:t>
            </a:r>
            <a:r>
              <a:rPr lang="ru-RU" dirty="0" smtClean="0"/>
              <a:t>имеют место: беседа по иллюстрациям страницы букваря, выделение из слов звука или звуков, которые будут обозначены новой буквой, определение их акустических особенностей, выбор условных обозначений. Звуковой анализ может носить характер частичного. </a:t>
            </a:r>
            <a:endParaRPr lang="ru-RU" dirty="0"/>
          </a:p>
        </p:txBody>
      </p:sp>
    </p:spTree>
    <p:extLst>
      <p:ext uri="{BB962C8B-B14F-4D97-AF65-F5344CB8AC3E}">
        <p14:creationId xmlns:p14="http://schemas.microsoft.com/office/powerpoint/2010/main" val="39168484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0809" y="548680"/>
            <a:ext cx="8928992" cy="6009531"/>
          </a:xfrm>
        </p:spPr>
        <p:txBody>
          <a:bodyPr/>
          <a:lstStyle/>
          <a:p>
            <a:r>
              <a:rPr lang="ru-RU" sz="2800" b="1" dirty="0" smtClean="0"/>
              <a:t>На этапе введения новой буквы </a:t>
            </a:r>
            <a:r>
              <a:rPr lang="ru-RU" sz="2800" dirty="0" smtClean="0"/>
              <a:t>(ее печатного варианта) проводится обсуждение ее назначения: обозначать звук (звуки). На этом этапе уместно привлечение дополнительных средств, облегчающих ученикам запоминание графического образа буквы: специальных рифмовок, загадок, занимательных заданий. Важно сообщить детям алфавитное название («имя») буквы, тренировать в правильном ее использовании. В этой части урока основным приемом работы выступает </a:t>
            </a:r>
            <a:r>
              <a:rPr lang="ru-RU" sz="2800" dirty="0" err="1" smtClean="0"/>
              <a:t>звуко</a:t>
            </a:r>
            <a:r>
              <a:rPr lang="ru-RU" sz="2800" dirty="0" smtClean="0"/>
              <a:t>-буквенный (фонетико-графический) анализ. </a:t>
            </a:r>
            <a:endParaRPr lang="ru-RU" sz="2800" dirty="0"/>
          </a:p>
        </p:txBody>
      </p:sp>
    </p:spTree>
    <p:extLst>
      <p:ext uri="{BB962C8B-B14F-4D97-AF65-F5344CB8AC3E}">
        <p14:creationId xmlns:p14="http://schemas.microsoft.com/office/powerpoint/2010/main" val="25200469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7504" y="1600200"/>
            <a:ext cx="8928992" cy="4525963"/>
          </a:xfrm>
        </p:spPr>
        <p:txBody>
          <a:bodyPr/>
          <a:lstStyle/>
          <a:p>
            <a:r>
              <a:rPr lang="ru-RU" b="1" dirty="0" smtClean="0"/>
              <a:t>На этапе составления и чтения слогов с новой буквой</a:t>
            </a:r>
            <a:r>
              <a:rPr lang="ru-RU" dirty="0" smtClean="0"/>
              <a:t> важно предложить материал для упражнения в составлении и чтении слогов. Современные методические рекомендации связаны с использованием слогов различных типов, причем в первую очередь следует применять закрытые </a:t>
            </a:r>
            <a:r>
              <a:rPr lang="ru-RU" dirty="0" err="1" smtClean="0"/>
              <a:t>двубуквенные</a:t>
            </a:r>
            <a:r>
              <a:rPr lang="ru-RU" dirty="0" smtClean="0"/>
              <a:t>. </a:t>
            </a:r>
            <a:endParaRPr lang="ru-RU" dirty="0"/>
          </a:p>
        </p:txBody>
      </p:sp>
    </p:spTree>
    <p:extLst>
      <p:ext uri="{BB962C8B-B14F-4D97-AF65-F5344CB8AC3E}">
        <p14:creationId xmlns:p14="http://schemas.microsoft.com/office/powerpoint/2010/main" val="5527816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79512" y="1600200"/>
            <a:ext cx="8856984" cy="4525963"/>
          </a:xfrm>
        </p:spPr>
        <p:txBody>
          <a:bodyPr/>
          <a:lstStyle/>
          <a:p>
            <a:r>
              <a:rPr lang="ru-RU" b="1" dirty="0" smtClean="0"/>
              <a:t>На этапе составления и чтения слов с новой буквой</a:t>
            </a:r>
            <a:r>
              <a:rPr lang="ru-RU" dirty="0" smtClean="0"/>
              <a:t> важно показать первоклассникам, как слоги соединяются в слова. Для этого к уже прочитанным слогам можно слева или справа добавлять известную букву: О-НО, О-НА, О-НИ и т.д. </a:t>
            </a:r>
            <a:r>
              <a:rPr lang="ru-RU" b="1" dirty="0" smtClean="0"/>
              <a:t>На этапе чтения предложений и текста </a:t>
            </a:r>
            <a:r>
              <a:rPr lang="ru-RU" dirty="0" smtClean="0"/>
              <a:t>необходимо позаботиться о становлении у школьников умения понимать прочитанное.</a:t>
            </a:r>
          </a:p>
          <a:p>
            <a:endParaRPr lang="ru-RU" dirty="0"/>
          </a:p>
        </p:txBody>
      </p:sp>
    </p:spTree>
    <p:extLst>
      <p:ext uri="{BB962C8B-B14F-4D97-AF65-F5344CB8AC3E}">
        <p14:creationId xmlns:p14="http://schemas.microsoft.com/office/powerpoint/2010/main" val="353417834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Конец лекции 1</a:t>
            </a:r>
            <a:endParaRPr lang="ru-RU" dirty="0"/>
          </a:p>
        </p:txBody>
      </p:sp>
      <p:sp>
        <p:nvSpPr>
          <p:cNvPr id="3" name="Объект 2"/>
          <p:cNvSpPr>
            <a:spLocks noGrp="1"/>
          </p:cNvSpPr>
          <p:nvPr>
            <p:ph idx="1"/>
          </p:nvPr>
        </p:nvSpPr>
        <p:spPr/>
        <p:txBody>
          <a:bodyPr/>
          <a:lstStyle/>
          <a:p>
            <a:endParaRPr lang="ru-RU" dirty="0"/>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2132856"/>
            <a:ext cx="5538192" cy="4153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6776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Обучение письму</a:t>
            </a:r>
            <a:endParaRPr lang="ru-RU" dirty="0"/>
          </a:p>
        </p:txBody>
      </p:sp>
      <p:sp>
        <p:nvSpPr>
          <p:cNvPr id="3" name="Объект 2"/>
          <p:cNvSpPr>
            <a:spLocks noGrp="1"/>
          </p:cNvSpPr>
          <p:nvPr>
            <p:ph idx="1"/>
          </p:nvPr>
        </p:nvSpPr>
        <p:spPr/>
        <p:txBody>
          <a:bodyPr/>
          <a:lstStyle/>
          <a:p>
            <a:r>
              <a:rPr lang="ru-RU" dirty="0" smtClean="0"/>
              <a:t>Письмо — графическая система фиксации речи. Русское письмо фонемное (</a:t>
            </a:r>
            <a:r>
              <a:rPr lang="ru-RU" dirty="0" err="1" smtClean="0"/>
              <a:t>звуко</a:t>
            </a:r>
            <a:r>
              <a:rPr lang="ru-RU" dirty="0" smtClean="0"/>
              <a:t>-буквенное). Система русского письма изучается в первом классе: дети усваивают печатные и письменные, заглавные и строчные варианты букв — узнают их при чтении и пишут сами, овладевают соединениями букв на письме.</a:t>
            </a:r>
            <a:endParaRPr lang="ru-RU" dirty="0"/>
          </a:p>
        </p:txBody>
      </p:sp>
    </p:spTree>
    <p:extLst>
      <p:ext uri="{BB962C8B-B14F-4D97-AF65-F5344CB8AC3E}">
        <p14:creationId xmlns:p14="http://schemas.microsoft.com/office/powerpoint/2010/main" val="26606772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Обучение письму — составная часть процесса обучения русскому языку — осуществляется в первом классе, в последующих классах умения закрепляются, совершенствуются</a:t>
            </a:r>
            <a:r>
              <a:rPr lang="ru-RU" dirty="0" smtClean="0"/>
              <a:t>.</a:t>
            </a:r>
          </a:p>
          <a:p>
            <a:endParaRPr lang="ru-RU" dirty="0" smtClean="0"/>
          </a:p>
          <a:p>
            <a:endParaRPr lang="ru-RU"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1259" y="4509120"/>
            <a:ext cx="4010624" cy="2016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57954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0" y="1484784"/>
            <a:ext cx="9036496" cy="4525963"/>
          </a:xfrm>
        </p:spPr>
        <p:txBody>
          <a:bodyPr/>
          <a:lstStyle/>
          <a:p>
            <a:r>
              <a:rPr lang="ru-RU" b="1" dirty="0" smtClean="0"/>
              <a:t>Цель обучения письму </a:t>
            </a:r>
            <a:r>
              <a:rPr lang="ru-RU" dirty="0" smtClean="0"/>
              <a:t>— формирование у первоклассников элементарного графического навыка, который, наряду с навыком чтения, обеспечит школьникам приобщение к богатствам языка, позволит создавать продукты письменной формы речи посредством графически правильного, четкого и грамотного письма. В современной начальной школе осуществляется обучение курсивному письму.</a:t>
            </a:r>
            <a:endParaRPr lang="ru-RU" dirty="0"/>
          </a:p>
        </p:txBody>
      </p:sp>
    </p:spTree>
    <p:extLst>
      <p:ext uri="{BB962C8B-B14F-4D97-AF65-F5344CB8AC3E}">
        <p14:creationId xmlns:p14="http://schemas.microsoft.com/office/powerpoint/2010/main" val="4739660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Принципы обучения письму </a:t>
            </a:r>
            <a:endParaRPr lang="ru-RU" dirty="0"/>
          </a:p>
        </p:txBody>
      </p:sp>
      <p:sp>
        <p:nvSpPr>
          <p:cNvPr id="3" name="Объект 2"/>
          <p:cNvSpPr>
            <a:spLocks noGrp="1"/>
          </p:cNvSpPr>
          <p:nvPr>
            <p:ph idx="1"/>
          </p:nvPr>
        </p:nvSpPr>
        <p:spPr>
          <a:xfrm>
            <a:off x="107504" y="1600200"/>
            <a:ext cx="8928992" cy="4525963"/>
          </a:xfrm>
        </p:spPr>
        <p:txBody>
          <a:bodyPr/>
          <a:lstStyle/>
          <a:p>
            <a:r>
              <a:rPr lang="ru-RU" sz="2800" b="1" dirty="0" smtClean="0"/>
              <a:t>Принцип одновариантного начертания </a:t>
            </a:r>
            <a:r>
              <a:rPr lang="ru-RU" sz="2800" dirty="0" smtClean="0"/>
              <a:t>отражает единообразие написания элементов в любом их сочетании. Это означает, что, например, короткая прямая с закруглением внизу ( ι ) пишется в составе любой буквы одинаково. </a:t>
            </a:r>
          </a:p>
          <a:p>
            <a:r>
              <a:rPr lang="ru-RU" sz="2800" b="1" dirty="0" smtClean="0"/>
              <a:t>Принцип поэлементного изучения букв </a:t>
            </a:r>
            <a:r>
              <a:rPr lang="ru-RU" sz="2800" dirty="0" smtClean="0"/>
              <a:t>определяет логику обучения написанию букв: сначала усваивается написание элементов, затем написание их сочетаний связывается с изображением конкретной буквы.</a:t>
            </a:r>
            <a:endParaRPr lang="ru-RU" sz="2800" dirty="0"/>
          </a:p>
        </p:txBody>
      </p:sp>
    </p:spTree>
    <p:extLst>
      <p:ext uri="{BB962C8B-B14F-4D97-AF65-F5344CB8AC3E}">
        <p14:creationId xmlns:p14="http://schemas.microsoft.com/office/powerpoint/2010/main" val="16477591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507288" cy="4525963"/>
          </a:xfrm>
        </p:spPr>
        <p:txBody>
          <a:bodyPr/>
          <a:lstStyle/>
          <a:p>
            <a:r>
              <a:rPr lang="ru-RU" b="1" dirty="0" smtClean="0"/>
              <a:t>Графический навык </a:t>
            </a:r>
            <a:r>
              <a:rPr lang="ru-RU" dirty="0" smtClean="0"/>
              <a:t>— автоматизированный способ дифференцирования и перекодирования звуков речи в соответствующие буквы, их начертание с помощью определенных движений руки. Навык обеспечен взаимосвязанной деятельностью слухового, артикуляционного, зрительного и </a:t>
            </a:r>
            <a:r>
              <a:rPr lang="ru-RU" dirty="0" err="1" smtClean="0"/>
              <a:t>рукодвигательного</a:t>
            </a:r>
            <a:r>
              <a:rPr lang="ru-RU" dirty="0" smtClean="0"/>
              <a:t> компонентов.</a:t>
            </a:r>
            <a:endParaRPr lang="ru-RU" dirty="0"/>
          </a:p>
        </p:txBody>
      </p:sp>
    </p:spTree>
    <p:extLst>
      <p:ext uri="{BB962C8B-B14F-4D97-AF65-F5344CB8AC3E}">
        <p14:creationId xmlns:p14="http://schemas.microsoft.com/office/powerpoint/2010/main" val="2656444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b="1" dirty="0" smtClean="0"/>
              <a:t>г) формирование </a:t>
            </a:r>
            <a:r>
              <a:rPr lang="ru-RU" b="1" dirty="0" smtClean="0">
                <a:solidFill>
                  <a:srgbClr val="FF0000"/>
                </a:solidFill>
              </a:rPr>
              <a:t>умения учиться </a:t>
            </a:r>
            <a:r>
              <a:rPr lang="ru-RU" b="1" dirty="0" smtClean="0"/>
              <a:t>и способности к организации своей деятельности;</a:t>
            </a:r>
          </a:p>
          <a:p>
            <a:r>
              <a:rPr lang="ru-RU" b="1" dirty="0" smtClean="0"/>
              <a:t>д) </a:t>
            </a:r>
            <a:r>
              <a:rPr lang="ru-RU" b="1" dirty="0" smtClean="0">
                <a:solidFill>
                  <a:srgbClr val="FF0000"/>
                </a:solidFill>
              </a:rPr>
              <a:t>моральное развитие</a:t>
            </a:r>
            <a:r>
              <a:rPr lang="ru-RU" b="1" dirty="0" smtClean="0"/>
              <a:t>, которое связано с характером сотрудничества со взрослыми и сверстниками, межличностными отношениями дружбы, становлением основ гражданской идентичности и мировоззрения.</a:t>
            </a:r>
          </a:p>
          <a:p>
            <a:endParaRPr lang="ru-RU" dirty="0"/>
          </a:p>
        </p:txBody>
      </p:sp>
    </p:spTree>
    <p:extLst>
      <p:ext uri="{BB962C8B-B14F-4D97-AF65-F5344CB8AC3E}">
        <p14:creationId xmlns:p14="http://schemas.microsoft.com/office/powerpoint/2010/main" val="16147250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579296" cy="4525963"/>
          </a:xfrm>
        </p:spPr>
        <p:txBody>
          <a:bodyPr/>
          <a:lstStyle/>
          <a:p>
            <a:r>
              <a:rPr lang="ru-RU" b="1" dirty="0" smtClean="0"/>
              <a:t>Методика обучения письму </a:t>
            </a:r>
            <a:r>
              <a:rPr lang="ru-RU" dirty="0" smtClean="0"/>
              <a:t>— раздел методики начального обучения русскому языку, в рамках которого рассматриваются способы формирования умений и навыков письма: правильно сидеть за столом; соблюдать гигиену письма, разлиновку, поля; правильно писать буквы — одинакового размера и наклона, соединять их.</a:t>
            </a:r>
            <a:endParaRPr lang="ru-RU" dirty="0"/>
          </a:p>
        </p:txBody>
      </p:sp>
    </p:spTree>
    <p:extLst>
      <p:ext uri="{BB962C8B-B14F-4D97-AF65-F5344CB8AC3E}">
        <p14:creationId xmlns:p14="http://schemas.microsoft.com/office/powerpoint/2010/main" val="125956416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400" b="1" dirty="0" smtClean="0"/>
              <a:t>Копировальный метод </a:t>
            </a:r>
            <a:r>
              <a:rPr lang="ru-RU" sz="2400" dirty="0" smtClean="0"/>
              <a:t>обучения письму был введен в практику школы в XIX в. Данный метод предполагал обведение детьми букв, уже написанных учителем или напечатанных точками или бледной линией в специальных тетрадях. Такое методическое решение рассчитано на то, что длительное обведение образцов письма приведет к формированию навыка правильного письма. Элементы этого метода используются и в современной начальной школе. Некоторые методисты небезосновательно считают, что применение этого метода может быть эффективным при коррекции почерка.</a:t>
            </a:r>
            <a:endParaRPr lang="ru-RU" sz="2400" dirty="0"/>
          </a:p>
        </p:txBody>
      </p:sp>
    </p:spTree>
    <p:extLst>
      <p:ext uri="{BB962C8B-B14F-4D97-AF65-F5344CB8AC3E}">
        <p14:creationId xmlns:p14="http://schemas.microsoft.com/office/powerpoint/2010/main" val="33692352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143000"/>
          </a:xfrm>
        </p:spPr>
        <p:txBody>
          <a:bodyPr/>
          <a:lstStyle/>
          <a:p>
            <a:r>
              <a:rPr lang="ru-RU" sz="3600" dirty="0" smtClean="0"/>
              <a:t>Копировальный метод в современных прописях </a:t>
            </a:r>
            <a:br>
              <a:rPr lang="ru-RU" sz="3600" dirty="0" smtClean="0"/>
            </a:br>
            <a:r>
              <a:rPr lang="ru-RU" sz="3600" dirty="0" smtClean="0"/>
              <a:t>(«Школа России»)</a:t>
            </a:r>
            <a:endParaRPr lang="ru-RU" sz="3600"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11760" y="1988840"/>
            <a:ext cx="4896544" cy="4679323"/>
          </a:xfrm>
          <a:prstGeom prst="rect">
            <a:avLst/>
          </a:prstGeom>
          <a:ln>
            <a:noFill/>
          </a:ln>
          <a:effectLst>
            <a:softEdge rad="112500"/>
          </a:effectLst>
        </p:spPr>
      </p:pic>
      <p:sp>
        <p:nvSpPr>
          <p:cNvPr id="5" name="Стрелка вверх 4"/>
          <p:cNvSpPr/>
          <p:nvPr/>
        </p:nvSpPr>
        <p:spPr>
          <a:xfrm rot="15359274">
            <a:off x="5501909" y="3569635"/>
            <a:ext cx="432048" cy="1512168"/>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99076284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В основе </a:t>
            </a:r>
            <a:r>
              <a:rPr lang="ru-RU" b="1" dirty="0" smtClean="0"/>
              <a:t>линейного метода </a:t>
            </a:r>
            <a:r>
              <a:rPr lang="ru-RU" dirty="0" smtClean="0"/>
              <a:t>лежит письмо с учетом линий, ограничивающих высоту, ширину и наклон букв. В ХVIII в. появилось первое пособие по обучению письму этим методом, позже оно получило название «тетрадь в косую линейку».</a:t>
            </a:r>
            <a:endParaRPr lang="ru-RU" dirty="0"/>
          </a:p>
        </p:txBody>
      </p:sp>
    </p:spTree>
    <p:extLst>
      <p:ext uri="{BB962C8B-B14F-4D97-AF65-F5344CB8AC3E}">
        <p14:creationId xmlns:p14="http://schemas.microsoft.com/office/powerpoint/2010/main" val="115070162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Линейный метод обучения письму</a:t>
            </a:r>
            <a:endParaRPr lang="ru-RU" dirty="0"/>
          </a:p>
        </p:txBody>
      </p:sp>
      <p:sp>
        <p:nvSpPr>
          <p:cNvPr id="3" name="Объект 2"/>
          <p:cNvSpPr>
            <a:spLocks noGrp="1"/>
          </p:cNvSpPr>
          <p:nvPr>
            <p:ph idx="1"/>
          </p:nvPr>
        </p:nvSpPr>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74" y="1831302"/>
            <a:ext cx="4194845" cy="476010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3860" y="1864335"/>
            <a:ext cx="4694042" cy="46940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904271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400" b="1" dirty="0" smtClean="0"/>
              <a:t>Генетический способ </a:t>
            </a:r>
            <a:r>
              <a:rPr lang="ru-RU" sz="2400" dirty="0" smtClean="0"/>
              <a:t>впервые был описан в XVI в. немецким художником Дюрером, который доказал, что все письмо состоит из определенного количества линий: прямой, дугообразной и квадрата. Он считал, что при обучении письму необходимо брать за основу самую простую геометрическую форму и, постепенно усложняя, подходить к самой сложной. В соответствии с этим методом буквы систематизируются в группы по сходству составляющих их элементов, по степени нарастающей графической сложности. Этот подход сохранился и в современной практике обучения письму.</a:t>
            </a:r>
            <a:endParaRPr lang="ru-RU" sz="2400" dirty="0"/>
          </a:p>
        </p:txBody>
      </p:sp>
    </p:spTree>
    <p:extLst>
      <p:ext uri="{BB962C8B-B14F-4D97-AF65-F5344CB8AC3E}">
        <p14:creationId xmlns:p14="http://schemas.microsoft.com/office/powerpoint/2010/main" val="383756029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126815" y="2992807"/>
            <a:ext cx="7772400" cy="1150196"/>
          </a:xfrm>
        </p:spPr>
        <p:txBody>
          <a:bodyPr/>
          <a:lstStyle/>
          <a:p>
            <a:pPr algn="ctr"/>
            <a:r>
              <a:rPr lang="ru-RU" dirty="0" smtClean="0"/>
              <a:t>Элементы графической системы </a:t>
            </a:r>
            <a:r>
              <a:rPr lang="ru-RU" dirty="0"/>
              <a:t>по методике Н.Г. </a:t>
            </a:r>
            <a:r>
              <a:rPr lang="ru-RU" dirty="0" err="1"/>
              <a:t>Агарковой</a:t>
            </a:r>
            <a:r>
              <a:rPr lang="ru-RU" dirty="0" smtClean="0"/>
              <a:t>.</a:t>
            </a:r>
            <a:br>
              <a:rPr lang="ru-RU" dirty="0" smtClean="0"/>
            </a:br>
            <a:r>
              <a:rPr lang="ru-RU" dirty="0" smtClean="0"/>
              <a:t>(генетический метод обучения в современной школе)</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7864" y="47802"/>
            <a:ext cx="2297038" cy="29585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87476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0"/>
            <a:ext cx="7848871" cy="6968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352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b="1" dirty="0" smtClean="0"/>
              <a:t>Ритмический (тактический) метод </a:t>
            </a:r>
            <a:r>
              <a:rPr lang="ru-RU" dirty="0" smtClean="0"/>
              <a:t>состоит в том, что ученики осваивают одновременное письмо под счет в одинаковых для всех учащихся темпе и ритме. Многие методисты отмечали положительные стороны этого метода: возможность фронтальной работы со всем классом, установление оптимальной скорости письма. </a:t>
            </a:r>
            <a:endParaRPr lang="ru-RU" dirty="0"/>
          </a:p>
        </p:txBody>
      </p:sp>
    </p:spTree>
    <p:extLst>
      <p:ext uri="{BB962C8B-B14F-4D97-AF65-F5344CB8AC3E}">
        <p14:creationId xmlns:p14="http://schemas.microsoft.com/office/powerpoint/2010/main" val="275028306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Ритмический метод обучения письму</a:t>
            </a:r>
            <a:endParaRPr lang="ru-RU"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771800" y="1201042"/>
            <a:ext cx="3840650" cy="5656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21012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b="1" dirty="0" smtClean="0"/>
              <a:t>Образовательные задачи </a:t>
            </a:r>
            <a:r>
              <a:rPr lang="ru-RU" dirty="0" smtClean="0"/>
              <a:t>— введение школьников в систематическое изучение родного языка через организацию первых наблюдений за лексическим значением слов и их звуковым и буквенным составом, приобретение опыта культуры речевого общения. </a:t>
            </a:r>
            <a:endParaRPr lang="ru-RU" dirty="0"/>
          </a:p>
        </p:txBody>
      </p:sp>
    </p:spTree>
    <p:extLst>
      <p:ext uri="{BB962C8B-B14F-4D97-AF65-F5344CB8AC3E}">
        <p14:creationId xmlns:p14="http://schemas.microsoft.com/office/powerpoint/2010/main" val="8215768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Однако при длительном и постоянном применении этого метода у учеников притупляется интерес к процессу письма, повышается степень утомляемости. В настоящее время учителя используют письмо под счет с целью формирования плавности движения руки, для коррекции почерка в индивидуальной работе с учеником.</a:t>
            </a:r>
          </a:p>
          <a:p>
            <a:endParaRPr lang="ru-RU" dirty="0"/>
          </a:p>
        </p:txBody>
      </p:sp>
    </p:spTree>
    <p:extLst>
      <p:ext uri="{BB962C8B-B14F-4D97-AF65-F5344CB8AC3E}">
        <p14:creationId xmlns:p14="http://schemas.microsoft.com/office/powerpoint/2010/main" val="109698352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Страница прописи. </a:t>
            </a:r>
            <a:br>
              <a:rPr lang="ru-RU" dirty="0" smtClean="0"/>
            </a:br>
            <a:r>
              <a:rPr lang="ru-RU" dirty="0" smtClean="0"/>
              <a:t>«Школа России»</a:t>
            </a:r>
            <a:endParaRPr lang="ru-RU" dirty="0"/>
          </a:p>
        </p:txBody>
      </p:sp>
      <p:pic>
        <p:nvPicPr>
          <p:cNvPr id="5122" name="Picture 2" descr="C:\Users\jk\Documents\Работа\ТОТНЯО\Лекции\Пропись 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5776" y="1700808"/>
            <a:ext cx="4424139" cy="46607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4078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Письмо требует выполнения ряда специфических действий </a:t>
            </a:r>
            <a:endParaRPr lang="ru-RU" dirty="0"/>
          </a:p>
        </p:txBody>
      </p:sp>
      <p:sp>
        <p:nvSpPr>
          <p:cNvPr id="3" name="Объект 2"/>
          <p:cNvSpPr>
            <a:spLocks noGrp="1"/>
          </p:cNvSpPr>
          <p:nvPr>
            <p:ph idx="1"/>
          </p:nvPr>
        </p:nvSpPr>
        <p:spPr/>
        <p:txBody>
          <a:bodyPr/>
          <a:lstStyle/>
          <a:p>
            <a:r>
              <a:rPr lang="ru-RU" dirty="0" smtClean="0"/>
              <a:t>1) соблюдения правильной посадки при письме, правильного положения ручки в руке; </a:t>
            </a:r>
          </a:p>
          <a:p>
            <a:r>
              <a:rPr lang="ru-RU" dirty="0" smtClean="0"/>
              <a:t>2) соблюдения правил рисования, копирования геометрических фигур, элементов букв (пропорций, направления линий, качества прямых и кривых линий и др.); </a:t>
            </a:r>
            <a:endParaRPr lang="ru-RU" dirty="0"/>
          </a:p>
        </p:txBody>
      </p:sp>
    </p:spTree>
    <p:extLst>
      <p:ext uri="{BB962C8B-B14F-4D97-AF65-F5344CB8AC3E}">
        <p14:creationId xmlns:p14="http://schemas.microsoft.com/office/powerpoint/2010/main" val="409887234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3) соблюдения правил исполнения штриховки (плавность, направление и частота линий, ориентировка на границы фигуры и др.). </a:t>
            </a:r>
          </a:p>
          <a:p>
            <a:r>
              <a:rPr lang="ru-RU" dirty="0" smtClean="0"/>
              <a:t>Система подготовки к письму способствует развитию у детей зрительно-пространственного восприятия и зрительно-моторных координаций.</a:t>
            </a:r>
          </a:p>
          <a:p>
            <a:endParaRPr lang="ru-RU" dirty="0"/>
          </a:p>
        </p:txBody>
      </p:sp>
    </p:spTree>
    <p:extLst>
      <p:ext uri="{BB962C8B-B14F-4D97-AF65-F5344CB8AC3E}">
        <p14:creationId xmlns:p14="http://schemas.microsoft.com/office/powerpoint/2010/main" val="4243428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7504" y="1600200"/>
            <a:ext cx="8928992" cy="4525963"/>
          </a:xfrm>
        </p:spPr>
        <p:txBody>
          <a:bodyPr/>
          <a:lstStyle/>
          <a:p>
            <a:r>
              <a:rPr lang="ru-RU" sz="2400" dirty="0" smtClean="0"/>
              <a:t>Этапы обучения письму имеют свои специфические содержание и задачи. </a:t>
            </a:r>
            <a:r>
              <a:rPr lang="ru-RU" sz="2400" b="1" dirty="0" smtClean="0"/>
              <a:t>На подготовительном этапе решаются следующие задачи</a:t>
            </a:r>
            <a:r>
              <a:rPr lang="ru-RU" sz="2400" dirty="0" smtClean="0"/>
              <a:t>: сформировать у школьников выполнение гигиенических и технических правил письма (соблюдение посадки, положения тетради на парте и ручки в руке, усвоение разлиновки тетради, проведение основных горизонтальных, вертикальных и наклонных линий, а также линий, образующих элементы букв, и др.). На этом этапе работа носит аналитический характер, направляется объяснением учителя, предусматривает высокую степень осознанности ребенком собственных действий.</a:t>
            </a:r>
            <a:endParaRPr lang="ru-RU" sz="2400" dirty="0"/>
          </a:p>
        </p:txBody>
      </p:sp>
    </p:spTree>
    <p:extLst>
      <p:ext uri="{BB962C8B-B14F-4D97-AF65-F5344CB8AC3E}">
        <p14:creationId xmlns:p14="http://schemas.microsoft.com/office/powerpoint/2010/main" val="81806962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Задачи основного этапа связаны с обучением письму букв и их соединений, слов, предложений и текстов под диктовку и путем списывания. Эти задачи решаются в процессе аналитико-синтетической работы, которая в своей основе соответствует и методу обучения чтению. </a:t>
            </a:r>
            <a:endParaRPr lang="ru-RU" dirty="0"/>
          </a:p>
        </p:txBody>
      </p:sp>
    </p:spTree>
    <p:extLst>
      <p:ext uri="{BB962C8B-B14F-4D97-AF65-F5344CB8AC3E}">
        <p14:creationId xmlns:p14="http://schemas.microsoft.com/office/powerpoint/2010/main" val="135493457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1268760"/>
            <a:ext cx="8229600" cy="4525963"/>
          </a:xfrm>
        </p:spPr>
        <p:txBody>
          <a:bodyPr/>
          <a:lstStyle/>
          <a:p>
            <a:r>
              <a:rPr lang="ru-RU" sz="2800" dirty="0" smtClean="0"/>
              <a:t>Поэтому процесс знакомства первоклассников с письменным вариантом новой буквы включает в себя: </a:t>
            </a:r>
          </a:p>
          <a:p>
            <a:r>
              <a:rPr lang="ru-RU" sz="2800" dirty="0" smtClean="0"/>
              <a:t>а) зрительное восприятие буквы (знака) в целом;</a:t>
            </a:r>
          </a:p>
          <a:p>
            <a:r>
              <a:rPr lang="ru-RU" sz="2800" dirty="0" smtClean="0"/>
              <a:t> б) расчленение ее на составляющие элементы с уточнением правила написания каждого из них и определение необходимых соединительных линий; </a:t>
            </a:r>
          </a:p>
          <a:p>
            <a:r>
              <a:rPr lang="ru-RU" sz="2800" dirty="0" smtClean="0"/>
              <a:t>в) написание буквы (знака) учениками с соблюдением выявленных правил (особенностей).</a:t>
            </a:r>
          </a:p>
          <a:p>
            <a:endParaRPr lang="ru-RU" dirty="0"/>
          </a:p>
        </p:txBody>
      </p:sp>
    </p:spTree>
    <p:extLst>
      <p:ext uri="{BB962C8B-B14F-4D97-AF65-F5344CB8AC3E}">
        <p14:creationId xmlns:p14="http://schemas.microsoft.com/office/powerpoint/2010/main" val="148825261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67544" y="1412776"/>
            <a:ext cx="8229600" cy="4525963"/>
          </a:xfrm>
        </p:spPr>
        <p:txBody>
          <a:bodyPr/>
          <a:lstStyle/>
          <a:p>
            <a:r>
              <a:rPr lang="ru-RU" dirty="0" smtClean="0"/>
              <a:t>Третий этап условно можно связать с автоматизацией освоенных действий и началом становления навыка письма, который, как известно, определяется как «доведенное до автоматизма путем многократных повторений действие; критерием достижения навыка служат временные показатели выполнения и постепенное утрачивание необходимости в постоянном внимании (контроле)».</a:t>
            </a:r>
            <a:endParaRPr lang="ru-RU" dirty="0"/>
          </a:p>
        </p:txBody>
      </p:sp>
    </p:spTree>
    <p:extLst>
      <p:ext uri="{BB962C8B-B14F-4D97-AF65-F5344CB8AC3E}">
        <p14:creationId xmlns:p14="http://schemas.microsoft.com/office/powerpoint/2010/main" val="25055956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chemeClr val="tx1"/>
                </a:solidFill>
              </a:rPr>
              <a:t>Ошибки при письме</a:t>
            </a:r>
            <a:endParaRPr lang="ru-RU" dirty="0">
              <a:solidFill>
                <a:schemeClr val="tx1"/>
              </a:solidFill>
            </a:endParaRPr>
          </a:p>
        </p:txBody>
      </p:sp>
      <p:sp>
        <p:nvSpPr>
          <p:cNvPr id="3" name="Объект 2"/>
          <p:cNvSpPr>
            <a:spLocks noGrp="1"/>
          </p:cNvSpPr>
          <p:nvPr>
            <p:ph idx="1"/>
          </p:nvPr>
        </p:nvSpPr>
        <p:spPr/>
        <p:txBody>
          <a:bodyPr/>
          <a:lstStyle/>
          <a:p>
            <a:endParaRPr lang="ru-RU"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700808"/>
            <a:ext cx="5888208" cy="44194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152778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548680"/>
            <a:ext cx="8229600" cy="1143000"/>
          </a:xfrm>
        </p:spPr>
        <p:txBody>
          <a:bodyPr/>
          <a:lstStyle/>
          <a:p>
            <a:r>
              <a:rPr lang="ru-RU" sz="3200" b="1" dirty="0"/>
              <a:t>Типичные нарушения письма</a:t>
            </a:r>
            <a:br>
              <a:rPr lang="ru-RU" sz="3200" b="1" dirty="0"/>
            </a:br>
            <a:r>
              <a:rPr lang="ru-RU" sz="3200" b="1" dirty="0"/>
              <a:t>(классификации М. М. Безруких, С. Л. Ефимовой)</a:t>
            </a:r>
            <a:r>
              <a:rPr lang="ru-RU" dirty="0"/>
              <a:t/>
            </a:r>
            <a:br>
              <a:rPr lang="ru-RU" dirty="0"/>
            </a:br>
            <a:endParaRPr lang="ru-RU" dirty="0"/>
          </a:p>
        </p:txBody>
      </p:sp>
      <p:sp>
        <p:nvSpPr>
          <p:cNvPr id="3" name="Объект 2"/>
          <p:cNvSpPr>
            <a:spLocks noGrp="1"/>
          </p:cNvSpPr>
          <p:nvPr>
            <p:ph idx="1"/>
          </p:nvPr>
        </p:nvSpPr>
        <p:spPr>
          <a:xfrm>
            <a:off x="0" y="1600200"/>
            <a:ext cx="8964488" cy="4525963"/>
          </a:xfrm>
        </p:spPr>
        <p:txBody>
          <a:bodyPr/>
          <a:lstStyle/>
          <a:p>
            <a:r>
              <a:rPr lang="ru-RU" sz="2800" dirty="0"/>
              <a:t>1. Нестабильность графических форм, которая проявляется и </a:t>
            </a:r>
            <a:r>
              <a:rPr lang="ru-RU" sz="2800" dirty="0" smtClean="0"/>
              <a:t>значительной </a:t>
            </a:r>
            <a:r>
              <a:rPr lang="ru-RU" sz="2800" dirty="0"/>
              <a:t>вариативности высоты, протяженности и наклона, в несоблюдении пропорций и соотношения частей букв. Если такие </a:t>
            </a:r>
            <a:r>
              <a:rPr lang="ru-RU" sz="2800" dirty="0" smtClean="0"/>
              <a:t>нарушения </a:t>
            </a:r>
            <a:r>
              <a:rPr lang="ru-RU" sz="2800" dirty="0"/>
              <a:t>встречаются в написании более чем 50% всех букв, мы констатируем нарушение почерка.</a:t>
            </a:r>
          </a:p>
          <a:p>
            <a:r>
              <a:rPr lang="ru-RU" sz="2800" dirty="0"/>
              <a:t>2. Неправильное начертание букв либо неправильная траектория движения при выполнении букв.</a:t>
            </a:r>
          </a:p>
          <a:p>
            <a:endParaRPr lang="ru-RU" dirty="0"/>
          </a:p>
        </p:txBody>
      </p:sp>
    </p:spTree>
    <p:extLst>
      <p:ext uri="{BB962C8B-B14F-4D97-AF65-F5344CB8AC3E}">
        <p14:creationId xmlns:p14="http://schemas.microsoft.com/office/powerpoint/2010/main" val="35177777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smtClean="0"/>
              <a:t>Решение этих задач предусматривает знакомство первоклассников с системой языковых понятий: сначала — понятия «речь», «слово», «предложение», а позже — комплекс фонетических понятий на основе знакомства с их опознавательными признаками с опорой на фонетический слух.</a:t>
            </a:r>
            <a:endParaRPr lang="ru-RU" dirty="0"/>
          </a:p>
        </p:txBody>
      </p:sp>
    </p:spTree>
    <p:extLst>
      <p:ext uri="{BB962C8B-B14F-4D97-AF65-F5344CB8AC3E}">
        <p14:creationId xmlns:p14="http://schemas.microsoft.com/office/powerpoint/2010/main" val="41698051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800" dirty="0"/>
              <a:t>3. Смешение и замена одних букв другими (вместо б-п, д-т, г-к, з-с и </a:t>
            </a:r>
            <a:r>
              <a:rPr lang="ru-RU" sz="2800" dirty="0" err="1"/>
              <a:t>т.п</a:t>
            </a:r>
            <a:r>
              <a:rPr lang="ru-RU" sz="2800" dirty="0"/>
              <a:t>).</a:t>
            </a:r>
          </a:p>
          <a:p>
            <a:r>
              <a:rPr lang="ru-RU" sz="2800" dirty="0"/>
              <a:t>4. Пропуски букв, </a:t>
            </a:r>
            <a:r>
              <a:rPr lang="ru-RU" sz="2800" dirty="0" err="1"/>
              <a:t>недописывание</a:t>
            </a:r>
            <a:r>
              <a:rPr lang="ru-RU" sz="2800" dirty="0"/>
              <a:t> слогов, слов, замена и удвоение слогов.</a:t>
            </a:r>
          </a:p>
          <a:p>
            <a:r>
              <a:rPr lang="ru-RU" sz="2800" dirty="0"/>
              <a:t>5. Очень медленный темп письма, низкая плотность работы.</a:t>
            </a:r>
          </a:p>
          <a:p>
            <a:r>
              <a:rPr lang="ru-RU" sz="2800" dirty="0"/>
              <a:t>6. Тремор (дрожание руки), который проявляется в дополнительных штрихах, дрожащих линиях, а в более тяжелых случаях даже в «бисеринках»-утолщениях на линии письма.</a:t>
            </a:r>
          </a:p>
        </p:txBody>
      </p:sp>
    </p:spTree>
    <p:extLst>
      <p:ext uri="{BB962C8B-B14F-4D97-AF65-F5344CB8AC3E}">
        <p14:creationId xmlns:p14="http://schemas.microsoft.com/office/powerpoint/2010/main" val="266823062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611560" y="28600"/>
            <a:ext cx="8229600" cy="4525963"/>
          </a:xfrm>
        </p:spPr>
        <p:txBody>
          <a:bodyPr/>
          <a:lstStyle/>
          <a:p>
            <a:r>
              <a:rPr lang="ru-RU" dirty="0"/>
              <a:t>7. Трудность выполнения связных движений, «печатания» букв. Все встречающиеся в письме нарушения можно разделить на три основные группы:</a:t>
            </a:r>
          </a:p>
          <a:p>
            <a:r>
              <a:rPr lang="ru-RU" dirty="0"/>
              <a:t>А) Нарушения письма, связанные с нарушениями моторики, </a:t>
            </a:r>
            <a:r>
              <a:rPr lang="ru-RU" dirty="0" smtClean="0"/>
              <a:t>пространственного </a:t>
            </a:r>
            <a:r>
              <a:rPr lang="ru-RU" dirty="0"/>
              <a:t>восприятия и зрительно-моторных координации. Они в большей степени отражаются в почерке и определяют внешнюю картину письма, качество почерка.</a:t>
            </a:r>
          </a:p>
          <a:p>
            <a:endParaRPr lang="ru-RU" dirty="0"/>
          </a:p>
        </p:txBody>
      </p:sp>
    </p:spTree>
    <p:extLst>
      <p:ext uri="{BB962C8B-B14F-4D97-AF65-F5344CB8AC3E}">
        <p14:creationId xmlns:p14="http://schemas.microsoft.com/office/powerpoint/2010/main" val="158254140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579296" cy="4525963"/>
          </a:xfrm>
        </p:spPr>
        <p:txBody>
          <a:bodyPr/>
          <a:lstStyle/>
          <a:p>
            <a:r>
              <a:rPr lang="ru-RU" dirty="0"/>
              <a:t>Б) Нарушения письма, связанные с задержкой речевого развития с нарушениями фонетико-фонематического восприятия (</a:t>
            </a:r>
            <a:r>
              <a:rPr lang="ru-RU" dirty="0" err="1"/>
              <a:t>звуко</a:t>
            </a:r>
            <a:r>
              <a:rPr lang="ru-RU" dirty="0"/>
              <a:t>-буквенного анализа). Отражаются в заменах, пропусках, перестановках, слияниях слов и т.п., тогда как почерк может быть очень хорошим.</a:t>
            </a:r>
          </a:p>
          <a:p>
            <a:r>
              <a:rPr lang="ru-RU" dirty="0"/>
              <a:t>8. Комплексные нарушения — сочетание нарушений первого и второго вида.</a:t>
            </a:r>
          </a:p>
          <a:p>
            <a:endParaRPr lang="ru-RU" dirty="0"/>
          </a:p>
        </p:txBody>
      </p:sp>
    </p:spTree>
    <p:extLst>
      <p:ext uri="{BB962C8B-B14F-4D97-AF65-F5344CB8AC3E}">
        <p14:creationId xmlns:p14="http://schemas.microsoft.com/office/powerpoint/2010/main" val="13091895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Конец лекции 2</a:t>
            </a:r>
            <a:endParaRPr lang="ru-RU" dirty="0"/>
          </a:p>
        </p:txBody>
      </p:sp>
      <p:sp>
        <p:nvSpPr>
          <p:cNvPr id="3" name="Объект 2"/>
          <p:cNvSpPr>
            <a:spLocks noGrp="1"/>
          </p:cNvSpPr>
          <p:nvPr>
            <p:ph idx="1"/>
          </p:nvPr>
        </p:nvSpPr>
        <p:spPr/>
        <p:txBody>
          <a:bodyPr/>
          <a:lstStyle/>
          <a:p>
            <a:endParaRPr lang="ru-RU"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1772816"/>
            <a:ext cx="5610200" cy="420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445909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a:t>Типичные ошибки (классификация Н. Г. </a:t>
            </a:r>
            <a:r>
              <a:rPr lang="ru-RU" sz="4000" dirty="0" err="1"/>
              <a:t>Агарковой</a:t>
            </a:r>
            <a:r>
              <a:rPr lang="ru-RU" sz="4000" dirty="0"/>
              <a:t>)</a:t>
            </a:r>
          </a:p>
        </p:txBody>
      </p:sp>
      <p:sp>
        <p:nvSpPr>
          <p:cNvPr id="3" name="Объект 2"/>
          <p:cNvSpPr>
            <a:spLocks noGrp="1"/>
          </p:cNvSpPr>
          <p:nvPr>
            <p:ph idx="1"/>
          </p:nvPr>
        </p:nvSpPr>
        <p:spPr/>
        <p:txBody>
          <a:bodyPr/>
          <a:lstStyle/>
          <a:p>
            <a:r>
              <a:rPr lang="ru-RU" dirty="0"/>
              <a:t>Графические ошибки делятся на две категории: </a:t>
            </a:r>
            <a:r>
              <a:rPr lang="ru-RU" dirty="0" err="1"/>
              <a:t>слухо</a:t>
            </a:r>
            <a:r>
              <a:rPr lang="ru-RU" dirty="0"/>
              <a:t>-артикуляционные и зрительно-двигательные.</a:t>
            </a:r>
          </a:p>
          <a:p>
            <a:r>
              <a:rPr lang="ru-RU" b="1" u="sng" dirty="0">
                <a:solidFill>
                  <a:srgbClr val="FF0000"/>
                </a:solidFill>
              </a:rPr>
              <a:t>К первой категории </a:t>
            </a:r>
            <a:r>
              <a:rPr lang="ru-RU" dirty="0"/>
              <a:t>относятся следующие ошибки: 1) нарушение последовательности (</a:t>
            </a:r>
            <a:r>
              <a:rPr lang="ru-RU" dirty="0">
                <a:solidFill>
                  <a:srgbClr val="FF0000"/>
                </a:solidFill>
              </a:rPr>
              <a:t>ковш - </a:t>
            </a:r>
            <a:r>
              <a:rPr lang="ru-RU" dirty="0" err="1">
                <a:solidFill>
                  <a:srgbClr val="FF0000"/>
                </a:solidFill>
              </a:rPr>
              <a:t>кошв</a:t>
            </a:r>
            <a:r>
              <a:rPr lang="ru-RU" dirty="0"/>
              <a:t>), 2) пропуск букв (</a:t>
            </a:r>
            <a:r>
              <a:rPr lang="ru-RU" dirty="0">
                <a:solidFill>
                  <a:srgbClr val="FF0000"/>
                </a:solidFill>
              </a:rPr>
              <a:t>ворона - </a:t>
            </a:r>
            <a:r>
              <a:rPr lang="ru-RU" dirty="0" err="1">
                <a:solidFill>
                  <a:srgbClr val="FF0000"/>
                </a:solidFill>
              </a:rPr>
              <a:t>врона</a:t>
            </a:r>
            <a:r>
              <a:rPr lang="ru-RU" dirty="0">
                <a:solidFill>
                  <a:srgbClr val="FF0000"/>
                </a:solidFill>
              </a:rPr>
              <a:t>, скворцы - </a:t>
            </a:r>
            <a:r>
              <a:rPr lang="ru-RU" dirty="0" err="1">
                <a:solidFill>
                  <a:srgbClr val="FF0000"/>
                </a:solidFill>
              </a:rPr>
              <a:t>скорцы</a:t>
            </a:r>
            <a:r>
              <a:rPr lang="ru-RU" dirty="0"/>
              <a:t>); 3) написание лишних букв (</a:t>
            </a:r>
            <a:r>
              <a:rPr lang="ru-RU" dirty="0">
                <a:solidFill>
                  <a:srgbClr val="FF0000"/>
                </a:solidFill>
              </a:rPr>
              <a:t>маяк - </a:t>
            </a:r>
            <a:r>
              <a:rPr lang="ru-RU" dirty="0" err="1">
                <a:solidFill>
                  <a:srgbClr val="FF0000"/>
                </a:solidFill>
              </a:rPr>
              <a:t>майак</a:t>
            </a:r>
            <a:r>
              <a:rPr lang="ru-RU" dirty="0">
                <a:solidFill>
                  <a:srgbClr val="FF0000"/>
                </a:solidFill>
              </a:rPr>
              <a:t>, елка -</a:t>
            </a:r>
            <a:r>
              <a:rPr lang="ru-RU" dirty="0" err="1">
                <a:solidFill>
                  <a:srgbClr val="FF0000"/>
                </a:solidFill>
              </a:rPr>
              <a:t>йолка</a:t>
            </a:r>
            <a:r>
              <a:rPr lang="ru-RU" dirty="0">
                <a:solidFill>
                  <a:srgbClr val="FF0000"/>
                </a:solidFill>
              </a:rPr>
              <a:t>, корабль - </a:t>
            </a:r>
            <a:r>
              <a:rPr lang="ru-RU" dirty="0" err="1">
                <a:solidFill>
                  <a:srgbClr val="FF0000"/>
                </a:solidFill>
              </a:rPr>
              <a:t>корабыль</a:t>
            </a:r>
            <a:r>
              <a:rPr lang="ru-RU" dirty="0">
                <a:solidFill>
                  <a:srgbClr val="FF0000"/>
                </a:solidFill>
              </a:rPr>
              <a:t>, сентябрь - </a:t>
            </a:r>
            <a:r>
              <a:rPr lang="ru-RU" dirty="0" err="1">
                <a:solidFill>
                  <a:srgbClr val="FF0000"/>
                </a:solidFill>
              </a:rPr>
              <a:t>сентябырь</a:t>
            </a:r>
            <a:r>
              <a:rPr lang="ru-RU" dirty="0"/>
              <a:t>); </a:t>
            </a:r>
          </a:p>
        </p:txBody>
      </p:sp>
    </p:spTree>
    <p:extLst>
      <p:ext uri="{BB962C8B-B14F-4D97-AF65-F5344CB8AC3E}">
        <p14:creationId xmlns:p14="http://schemas.microsoft.com/office/powerpoint/2010/main" val="99213307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800" dirty="0"/>
              <a:t>4) разнообразные замены графем, которые соответствуют фонемам, отличающимся по одному или двум акустико-артикуляционным признакам. Например, в словах </a:t>
            </a:r>
            <a:r>
              <a:rPr lang="ru-RU" sz="2800" dirty="0">
                <a:solidFill>
                  <a:srgbClr val="FF0000"/>
                </a:solidFill>
              </a:rPr>
              <a:t>пыл - пил </a:t>
            </a:r>
            <a:r>
              <a:rPr lang="ru-RU" sz="2800" dirty="0"/>
              <a:t>звуки [п] и [п'] отличаются по твердости - мягкости; в словах </a:t>
            </a:r>
            <a:r>
              <a:rPr lang="ru-RU" sz="2800" dirty="0">
                <a:solidFill>
                  <a:srgbClr val="FF0000"/>
                </a:solidFill>
              </a:rPr>
              <a:t>Дима - Тима </a:t>
            </a:r>
            <a:r>
              <a:rPr lang="ru-RU" sz="2800" dirty="0"/>
              <a:t>звуки [д’] и [т’] - по звонкости - глухости; в словах </a:t>
            </a:r>
            <a:r>
              <a:rPr lang="ru-RU" sz="2800" dirty="0">
                <a:solidFill>
                  <a:srgbClr val="FF0000"/>
                </a:solidFill>
              </a:rPr>
              <a:t>бочка - дочка </a:t>
            </a:r>
            <a:r>
              <a:rPr lang="ru-RU" sz="2800" dirty="0"/>
              <a:t>звуки [б] и [д] - по месту образования [б] - губной, [д] -зубной; в словах </a:t>
            </a:r>
            <a:r>
              <a:rPr lang="ru-RU" sz="2800" dirty="0">
                <a:solidFill>
                  <a:srgbClr val="FF0000"/>
                </a:solidFill>
              </a:rPr>
              <a:t>клоп — хлоп </a:t>
            </a:r>
            <a:r>
              <a:rPr lang="ru-RU" sz="2800" dirty="0"/>
              <a:t>звуки [к] и [х] — по способу образования: [к] - мгновенный, [х] - длительный).</a:t>
            </a:r>
          </a:p>
          <a:p>
            <a:endParaRPr lang="ru-RU" dirty="0"/>
          </a:p>
        </p:txBody>
      </p:sp>
    </p:spTree>
    <p:extLst>
      <p:ext uri="{BB962C8B-B14F-4D97-AF65-F5344CB8AC3E}">
        <p14:creationId xmlns:p14="http://schemas.microsoft.com/office/powerpoint/2010/main" val="411795217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07504" y="1600200"/>
            <a:ext cx="8928992" cy="4525963"/>
          </a:xfrm>
        </p:spPr>
        <p:txBody>
          <a:bodyPr/>
          <a:lstStyle/>
          <a:p>
            <a:r>
              <a:rPr lang="ru-RU" dirty="0" err="1"/>
              <a:t>Несформированность</a:t>
            </a:r>
            <a:r>
              <a:rPr lang="ru-RU" dirty="0"/>
              <a:t> зрительно-двигательных образов букв, в памяти ученика является причиной графических ошибок </a:t>
            </a:r>
            <a:r>
              <a:rPr lang="ru-RU" b="1" u="sng" dirty="0">
                <a:solidFill>
                  <a:srgbClr val="FF0000"/>
                </a:solidFill>
              </a:rPr>
              <a:t>второй категории</a:t>
            </a:r>
            <a:r>
              <a:rPr lang="ru-RU" dirty="0"/>
              <a:t>: 1) нарушение (увеличение или уменьшение) количества элементов в букве, например, буква ш заменяется на и (</a:t>
            </a:r>
            <a:r>
              <a:rPr lang="ru-RU" dirty="0">
                <a:solidFill>
                  <a:srgbClr val="FF0000"/>
                </a:solidFill>
              </a:rPr>
              <a:t>пиши - </a:t>
            </a:r>
            <a:r>
              <a:rPr lang="ru-RU" dirty="0" err="1">
                <a:solidFill>
                  <a:srgbClr val="FF0000"/>
                </a:solidFill>
              </a:rPr>
              <a:t>пиии</a:t>
            </a:r>
            <a:r>
              <a:rPr lang="ru-RU" dirty="0">
                <a:solidFill>
                  <a:srgbClr val="FF0000"/>
                </a:solidFill>
              </a:rPr>
              <a:t>, шар - пар</a:t>
            </a:r>
            <a:r>
              <a:rPr lang="ru-RU" dirty="0"/>
              <a:t>), ц на щ (</a:t>
            </a:r>
            <a:r>
              <a:rPr lang="ru-RU" dirty="0">
                <a:solidFill>
                  <a:srgbClr val="FF0000"/>
                </a:solidFill>
              </a:rPr>
              <a:t>яйцо -</a:t>
            </a:r>
            <a:r>
              <a:rPr lang="ru-RU" dirty="0" err="1">
                <a:solidFill>
                  <a:srgbClr val="FF0000"/>
                </a:solidFill>
              </a:rPr>
              <a:t>яйщо</a:t>
            </a:r>
            <a:r>
              <a:rPr lang="ru-RU" dirty="0"/>
              <a:t>), ж на х (</a:t>
            </a:r>
            <a:r>
              <a:rPr lang="ru-RU" dirty="0">
                <a:solidFill>
                  <a:srgbClr val="FF0000"/>
                </a:solidFill>
              </a:rPr>
              <a:t>ежи - </a:t>
            </a:r>
            <a:r>
              <a:rPr lang="ru-RU" dirty="0" err="1">
                <a:solidFill>
                  <a:srgbClr val="FF0000"/>
                </a:solidFill>
              </a:rPr>
              <a:t>ехи</a:t>
            </a:r>
            <a:r>
              <a:rPr lang="ru-RU" dirty="0"/>
              <a:t>); 2) смещение элементов по размеру (</a:t>
            </a:r>
            <a:r>
              <a:rPr lang="ru-RU" dirty="0">
                <a:solidFill>
                  <a:srgbClr val="FF0000"/>
                </a:solidFill>
              </a:rPr>
              <a:t>рак - пак</a:t>
            </a:r>
            <a:r>
              <a:rPr lang="ru-RU" dirty="0"/>
              <a:t>); 3) по форме (</a:t>
            </a:r>
            <a:r>
              <a:rPr lang="ru-RU" dirty="0">
                <a:solidFill>
                  <a:srgbClr val="FF0000"/>
                </a:solidFill>
              </a:rPr>
              <a:t>Ольга - </a:t>
            </a:r>
            <a:r>
              <a:rPr lang="ru-RU" dirty="0" err="1">
                <a:solidFill>
                  <a:srgbClr val="FF0000"/>
                </a:solidFill>
              </a:rPr>
              <a:t>Ольча</a:t>
            </a:r>
            <a:r>
              <a:rPr lang="ru-RU" dirty="0"/>
              <a:t>); </a:t>
            </a:r>
          </a:p>
        </p:txBody>
      </p:sp>
    </p:spTree>
    <p:extLst>
      <p:ext uri="{BB962C8B-B14F-4D97-AF65-F5344CB8AC3E}">
        <p14:creationId xmlns:p14="http://schemas.microsoft.com/office/powerpoint/2010/main" val="364753958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4) изменение пространственного положения одинаковых или сходных по форме элементов по горизонтали: например, буква с пишется как буква з (</a:t>
            </a:r>
            <a:r>
              <a:rPr lang="ru-RU" dirty="0">
                <a:solidFill>
                  <a:srgbClr val="FF0000"/>
                </a:solidFill>
              </a:rPr>
              <a:t>совы - зовы</a:t>
            </a:r>
            <a:r>
              <a:rPr lang="ru-RU" dirty="0"/>
              <a:t>); 5) по вертикали: ш как т </a:t>
            </a:r>
            <a:r>
              <a:rPr lang="ru-RU" dirty="0" smtClean="0"/>
              <a:t>(</a:t>
            </a:r>
            <a:r>
              <a:rPr lang="ru-RU" dirty="0" smtClean="0">
                <a:solidFill>
                  <a:srgbClr val="FF0000"/>
                </a:solidFill>
              </a:rPr>
              <a:t>шумит </a:t>
            </a:r>
            <a:r>
              <a:rPr lang="ru-RU" dirty="0">
                <a:solidFill>
                  <a:srgbClr val="FF0000"/>
                </a:solidFill>
              </a:rPr>
              <a:t>- </a:t>
            </a:r>
            <a:r>
              <a:rPr lang="ru-RU" dirty="0" err="1">
                <a:solidFill>
                  <a:srgbClr val="FF0000"/>
                </a:solidFill>
              </a:rPr>
              <a:t>тумит</a:t>
            </a:r>
            <a:r>
              <a:rPr lang="ru-RU" dirty="0"/>
              <a:t>), и как п (</a:t>
            </a:r>
            <a:r>
              <a:rPr lang="ru-RU" dirty="0">
                <a:solidFill>
                  <a:srgbClr val="FF0000"/>
                </a:solidFill>
              </a:rPr>
              <a:t>игла - юла</a:t>
            </a:r>
            <a:r>
              <a:rPr lang="ru-RU" dirty="0"/>
              <a:t>).</a:t>
            </a:r>
          </a:p>
        </p:txBody>
      </p:sp>
    </p:spTree>
    <p:extLst>
      <p:ext uri="{BB962C8B-B14F-4D97-AF65-F5344CB8AC3E}">
        <p14:creationId xmlns:p14="http://schemas.microsoft.com/office/powerpoint/2010/main" val="50958366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smtClean="0">
                <a:solidFill>
                  <a:srgbClr val="FF0000"/>
                </a:solidFill>
              </a:rPr>
              <a:t>Как понять, что у младшего школьника сформирован графический навык?</a:t>
            </a:r>
            <a:endParaRPr lang="ru-RU" sz="3200" dirty="0">
              <a:solidFill>
                <a:srgbClr val="FF0000"/>
              </a:solidFill>
            </a:endParaRPr>
          </a:p>
        </p:txBody>
      </p:sp>
      <p:sp>
        <p:nvSpPr>
          <p:cNvPr id="3" name="Объект 2"/>
          <p:cNvSpPr>
            <a:spLocks noGrp="1"/>
          </p:cNvSpPr>
          <p:nvPr>
            <p:ph idx="1"/>
          </p:nvPr>
        </p:nvSpPr>
        <p:spPr>
          <a:xfrm>
            <a:off x="457200" y="1600200"/>
            <a:ext cx="8229600" cy="4997152"/>
          </a:xfrm>
        </p:spPr>
        <p:txBody>
          <a:bodyPr/>
          <a:lstStyle/>
          <a:p>
            <a:r>
              <a:rPr lang="ru-RU" sz="2400" b="1" dirty="0"/>
              <a:t>Показателем </a:t>
            </a:r>
            <a:r>
              <a:rPr lang="ru-RU" sz="2400" b="1" dirty="0" err="1"/>
              <a:t>сформированности</a:t>
            </a:r>
            <a:r>
              <a:rPr lang="ru-RU" sz="2400" b="1" dirty="0"/>
              <a:t> графического навыка</a:t>
            </a:r>
            <a:r>
              <a:rPr lang="ru-RU" sz="2400" dirty="0"/>
              <a:t> является каллиграфическая четкость и устойчивость письма. Этот критерий характеризуется умением пишущего соблюдать установленную высоту, ширину и угол </a:t>
            </a:r>
            <a:r>
              <a:rPr lang="ru-RU" sz="2400" dirty="0" smtClean="0"/>
              <a:t>наклона - </a:t>
            </a:r>
            <a:r>
              <a:rPr lang="ru-RU" sz="2400" dirty="0"/>
              <a:t>65 градусов. Ширина букв равна примерно их высоте, а в некоторых буквах (например, ж, Ж, т, Т) она в полтора раза больше, чем высота. При письме в тетради с обычной разлиновкой (в линейку) высота и ширина соответственно уменьшаются. Угол наклона остается прежним.</a:t>
            </a:r>
          </a:p>
        </p:txBody>
      </p:sp>
    </p:spTree>
    <p:extLst>
      <p:ext uri="{BB962C8B-B14F-4D97-AF65-F5344CB8AC3E}">
        <p14:creationId xmlns:p14="http://schemas.microsoft.com/office/powerpoint/2010/main" val="167887637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solidFill>
                  <a:srgbClr val="FF0000"/>
                </a:solidFill>
              </a:rPr>
              <a:t>Графические и каллиграфические ошибки: в чём отличие?</a:t>
            </a:r>
            <a:endParaRPr lang="ru-RU" sz="3600" dirty="0">
              <a:solidFill>
                <a:srgbClr val="FF0000"/>
              </a:solidFill>
            </a:endParaRPr>
          </a:p>
        </p:txBody>
      </p:sp>
      <p:sp>
        <p:nvSpPr>
          <p:cNvPr id="3" name="Объект 2"/>
          <p:cNvSpPr>
            <a:spLocks noGrp="1"/>
          </p:cNvSpPr>
          <p:nvPr>
            <p:ph idx="1"/>
          </p:nvPr>
        </p:nvSpPr>
        <p:spPr/>
        <p:txBody>
          <a:bodyPr/>
          <a:lstStyle/>
          <a:p>
            <a:r>
              <a:rPr lang="ru-RU" sz="2400" dirty="0"/>
              <a:t>При различении понятий «графическая ошибка» и «каллиграфическая ошибка» нужно учитывать характер искажения буквенного знака. Если буква искажается учащимися до неузнаваемости, а именно: заменяется направление элемента или знака в целом, увеличивается или уменьшается количество элементов; одна графема полностью заменяется другой, сходной по начертательной или акустической характеристике, - подобного типа ошибки следует отнести к графическим. Искажение буквы в пределах ее узнавания и прочтения (нарушение высоты, ширины и угла наклона) относится к каллиграфическим ошибкам.</a:t>
            </a:r>
          </a:p>
        </p:txBody>
      </p:sp>
    </p:spTree>
    <p:extLst>
      <p:ext uri="{BB962C8B-B14F-4D97-AF65-F5344CB8AC3E}">
        <p14:creationId xmlns:p14="http://schemas.microsoft.com/office/powerpoint/2010/main" val="3784724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Структура периода обучения грамоте. </a:t>
            </a:r>
            <a:endParaRPr lang="ru-RU" dirty="0"/>
          </a:p>
        </p:txBody>
      </p:sp>
      <p:sp>
        <p:nvSpPr>
          <p:cNvPr id="3" name="Объект 2"/>
          <p:cNvSpPr>
            <a:spLocks noGrp="1"/>
          </p:cNvSpPr>
          <p:nvPr>
            <p:ph idx="1"/>
          </p:nvPr>
        </p:nvSpPr>
        <p:spPr/>
        <p:txBody>
          <a:bodyPr/>
          <a:lstStyle/>
          <a:p>
            <a:r>
              <a:rPr lang="ru-RU" b="1" i="1" dirty="0" smtClean="0">
                <a:solidFill>
                  <a:srgbClr val="FF0000"/>
                </a:solidFill>
              </a:rPr>
              <a:t>Подготовительный этап </a:t>
            </a:r>
            <a:r>
              <a:rPr lang="ru-RU" dirty="0" smtClean="0"/>
              <a:t>обучения грамоте призван обеспечить готовность первоклассников к изучению букв и освоению чтения и письма. На этом этапе выделяются три ступени, различающиеся задачами и содержанием. </a:t>
            </a:r>
            <a:endParaRPr lang="ru-RU" dirty="0"/>
          </a:p>
        </p:txBody>
      </p:sp>
    </p:spTree>
    <p:extLst>
      <p:ext uri="{BB962C8B-B14F-4D97-AF65-F5344CB8AC3E}">
        <p14:creationId xmlns:p14="http://schemas.microsoft.com/office/powerpoint/2010/main" val="329662739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smtClean="0">
                <a:solidFill>
                  <a:srgbClr val="FF0000"/>
                </a:solidFill>
              </a:rPr>
              <a:t>Я – учитель. Как оценить каллиграфические навыки школьника?</a:t>
            </a:r>
            <a:endParaRPr lang="ru-RU" sz="3200" dirty="0">
              <a:solidFill>
                <a:srgbClr val="FF0000"/>
              </a:solidFill>
            </a:endParaRPr>
          </a:p>
        </p:txBody>
      </p:sp>
      <p:sp>
        <p:nvSpPr>
          <p:cNvPr id="3" name="Объект 2"/>
          <p:cNvSpPr>
            <a:spLocks noGrp="1"/>
          </p:cNvSpPr>
          <p:nvPr>
            <p:ph idx="1"/>
          </p:nvPr>
        </p:nvSpPr>
        <p:spPr>
          <a:xfrm>
            <a:off x="0" y="1600200"/>
            <a:ext cx="9144000" cy="4525963"/>
          </a:xfrm>
        </p:spPr>
        <p:txBody>
          <a:bodyPr/>
          <a:lstStyle/>
          <a:p>
            <a:r>
              <a:rPr lang="ru-RU" dirty="0"/>
              <a:t>Соблюдение требований каллиграфического письма легко определить на глаз, но для убедительности можно использовать следующие простые приемы:</a:t>
            </a:r>
          </a:p>
          <a:p>
            <a:r>
              <a:rPr lang="ru-RU" dirty="0"/>
              <a:t>1) приложить линейку снизу к верхней границе (реальной или </a:t>
            </a:r>
            <a:r>
              <a:rPr lang="ru-RU" dirty="0" smtClean="0"/>
              <a:t>воображаемой</a:t>
            </a:r>
            <a:r>
              <a:rPr lang="ru-RU" dirty="0"/>
              <a:t>) строки и сосчитать, сколько раз не доведен элемент или буква до верхней границы строки. То же нужно проделать с нижней границей строки;</a:t>
            </a:r>
          </a:p>
          <a:p>
            <a:endParaRPr lang="ru-RU" dirty="0"/>
          </a:p>
        </p:txBody>
      </p:sp>
    </p:spTree>
    <p:extLst>
      <p:ext uri="{BB962C8B-B14F-4D97-AF65-F5344CB8AC3E}">
        <p14:creationId xmlns:p14="http://schemas.microsoft.com/office/powerpoint/2010/main" val="240011159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229600" cy="4853136"/>
          </a:xfrm>
        </p:spPr>
        <p:txBody>
          <a:bodyPr/>
          <a:lstStyle/>
          <a:p>
            <a:r>
              <a:rPr lang="ru-RU" sz="2400" dirty="0"/>
              <a:t>2) с помощью линейки и просто карандаша продолжить вверх и вниз линии от элементов букв. Проведенные линии наглядно иллюстрируют правильность наклона при письме, больше или меньше 65 градусов. Параллельность этих линий свидетельствует об устойчивости наклона. Если проведенные линии имеют различный угол наклона (не параллельны), то ученику необходимо помочь: закрепить технологию начертания букв и их соединения, т.е. сформировать элементарный графический навык;</a:t>
            </a:r>
          </a:p>
        </p:txBody>
      </p:sp>
    </p:spTree>
    <p:extLst>
      <p:ext uri="{BB962C8B-B14F-4D97-AF65-F5344CB8AC3E}">
        <p14:creationId xmlns:p14="http://schemas.microsoft.com/office/powerpoint/2010/main" val="213824137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3) единицей измерения ширины буквенного знака условно является буква и. Все буквы русского алфавита имеют одинаковую ширину с буквой и, кроме букв ж, м, ф, ш, щ. Эти буквы в полтора раза шире буквы и. Пробелы между словами равняются ширине двух букв и.</a:t>
            </a:r>
          </a:p>
        </p:txBody>
      </p:sp>
    </p:spTree>
    <p:extLst>
      <p:ext uri="{BB962C8B-B14F-4D97-AF65-F5344CB8AC3E}">
        <p14:creationId xmlns:p14="http://schemas.microsoft.com/office/powerpoint/2010/main" val="345113437"/>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83568" y="404664"/>
            <a:ext cx="7772400" cy="792088"/>
          </a:xfrm>
        </p:spPr>
        <p:txBody>
          <a:bodyPr/>
          <a:lstStyle/>
          <a:p>
            <a:pPr algn="ctr"/>
            <a:r>
              <a:rPr lang="ru-RU" dirty="0" smtClean="0"/>
              <a:t>В.А. </a:t>
            </a:r>
            <a:r>
              <a:rPr lang="ru-RU" dirty="0" err="1" smtClean="0"/>
              <a:t>Илюхина</a:t>
            </a:r>
            <a:endParaRPr lang="ru-RU" dirty="0"/>
          </a:p>
        </p:txBody>
      </p:sp>
      <p:sp>
        <p:nvSpPr>
          <p:cNvPr id="5" name="Текст 4"/>
          <p:cNvSpPr>
            <a:spLocks noGrp="1"/>
          </p:cNvSpPr>
          <p:nvPr>
            <p:ph type="body" idx="1"/>
          </p:nvPr>
        </p:nvSpPr>
        <p:spPr/>
        <p:txBody>
          <a:bodyPr/>
          <a:lstStyle/>
          <a:p>
            <a:endParaRPr lang="ru-RU"/>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1844824"/>
            <a:ext cx="4670517" cy="4670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02351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sz="3600" dirty="0" smtClean="0">
                <a:solidFill>
                  <a:srgbClr val="FF0000"/>
                </a:solidFill>
              </a:rPr>
              <a:t>Почему ученики пишут некрасиво? </a:t>
            </a:r>
            <a:r>
              <a:rPr lang="ru-RU" sz="3200" dirty="0" smtClean="0">
                <a:solidFill>
                  <a:schemeClr val="tx1"/>
                </a:solidFill>
              </a:rPr>
              <a:t>(Причины каллиграфических ошибок)</a:t>
            </a:r>
            <a:endParaRPr lang="ru-RU" sz="3200" dirty="0">
              <a:solidFill>
                <a:schemeClr val="tx1"/>
              </a:solidFill>
            </a:endParaRPr>
          </a:p>
        </p:txBody>
      </p:sp>
      <p:sp>
        <p:nvSpPr>
          <p:cNvPr id="5" name="Объект 4"/>
          <p:cNvSpPr>
            <a:spLocks noGrp="1"/>
          </p:cNvSpPr>
          <p:nvPr>
            <p:ph idx="1"/>
          </p:nvPr>
        </p:nvSpPr>
        <p:spPr/>
        <p:txBody>
          <a:bodyPr/>
          <a:lstStyle/>
          <a:p>
            <a:r>
              <a:rPr lang="ru-RU" sz="2800" dirty="0"/>
              <a:t>В.А. </a:t>
            </a:r>
            <a:r>
              <a:rPr lang="ru-RU" sz="2800" dirty="0" err="1"/>
              <a:t>Илюхина</a:t>
            </a:r>
            <a:r>
              <a:rPr lang="ru-RU" sz="2800" dirty="0"/>
              <a:t> считает, что существенными недостатками при </a:t>
            </a:r>
            <a:r>
              <a:rPr lang="ru-RU" sz="2800" dirty="0" smtClean="0"/>
              <a:t>овладении </a:t>
            </a:r>
            <a:r>
              <a:rPr lang="ru-RU" sz="2800" dirty="0"/>
              <a:t>навыками письма являются: во-первых, </a:t>
            </a:r>
            <a:r>
              <a:rPr lang="ru-RU" sz="2800" b="1" dirty="0">
                <a:solidFill>
                  <a:schemeClr val="accent2">
                    <a:lumMod val="10000"/>
                  </a:schemeClr>
                </a:solidFill>
              </a:rPr>
              <a:t>недостатки санитарно-гигиенического аспекта</a:t>
            </a:r>
            <a:r>
              <a:rPr lang="ru-RU" sz="2800" dirty="0"/>
              <a:t>:</a:t>
            </a:r>
          </a:p>
          <a:p>
            <a:r>
              <a:rPr lang="ru-RU" sz="2800" dirty="0"/>
              <a:t>а) дети сидят скорчившись, поджав ноги, навалившись грудью на стол;</a:t>
            </a:r>
          </a:p>
          <a:p>
            <a:r>
              <a:rPr lang="ru-RU" sz="2800" dirty="0"/>
              <a:t>б) пишут, близко наклоняясь к листу;</a:t>
            </a:r>
          </a:p>
          <a:p>
            <a:r>
              <a:rPr lang="ru-RU" sz="2800" dirty="0"/>
              <a:t>в) левое плечо выдвинуто вперед и торчит углом, кисть левой руки засунута под мышку правой руки или подпирает голову;</a:t>
            </a:r>
          </a:p>
          <a:p>
            <a:endParaRPr lang="ru-RU" dirty="0"/>
          </a:p>
        </p:txBody>
      </p:sp>
    </p:spTree>
    <p:extLst>
      <p:ext uri="{BB962C8B-B14F-4D97-AF65-F5344CB8AC3E}">
        <p14:creationId xmlns:p14="http://schemas.microsoft.com/office/powerpoint/2010/main" val="42933242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ru-RU" sz="4000" dirty="0" smtClean="0"/>
              <a:t>Неправильная поза</a:t>
            </a:r>
            <a:br>
              <a:rPr lang="ru-RU" sz="4000" dirty="0" smtClean="0"/>
            </a:br>
            <a:r>
              <a:rPr lang="ru-RU" sz="4000" dirty="0" smtClean="0"/>
              <a:t>(Мне так удобнее…)</a:t>
            </a:r>
            <a:endParaRPr lang="ru-RU" sz="4000" dirty="0"/>
          </a:p>
        </p:txBody>
      </p:sp>
      <p:sp>
        <p:nvSpPr>
          <p:cNvPr id="3" name="Объект 2"/>
          <p:cNvSpPr>
            <a:spLocks noGrp="1"/>
          </p:cNvSpPr>
          <p:nvPr>
            <p:ph idx="1"/>
          </p:nvPr>
        </p:nvSpPr>
        <p:spPr>
          <a:xfrm>
            <a:off x="395536" y="1340768"/>
            <a:ext cx="8229600" cy="4525963"/>
          </a:xfrm>
        </p:spPr>
        <p:txBody>
          <a:bodyPr/>
          <a:lstStyle/>
          <a:p>
            <a:r>
              <a:rPr lang="ru-RU" sz="2800" dirty="0"/>
              <a:t>г) правая рука неправильно располагается на столе (локоть или резко свисает вниз, или слишком уходит вправо вверх от края стола, или вплотную прижат к корпусу);</a:t>
            </a:r>
          </a:p>
          <a:p>
            <a:r>
              <a:rPr lang="ru-RU" sz="2800" dirty="0"/>
              <a:t>д) голова при письме имеет различные наклоны: и к левому плечу, и к правому;</a:t>
            </a:r>
          </a:p>
          <a:p>
            <a:r>
              <a:rPr lang="ru-RU" sz="2800" dirty="0"/>
              <a:t>е) вся фигура ученика выражает напряжение и усилие</a:t>
            </a:r>
            <a:r>
              <a:rPr lang="ru-RU" sz="2800" dirty="0" smtClean="0"/>
              <a:t>.</a:t>
            </a:r>
          </a:p>
          <a:p>
            <a:r>
              <a:rPr lang="ru-RU" sz="2800" dirty="0"/>
              <a:t>Из перечисленных недостатков наиболее часто встречаются неправильные наклоны корпуса и головы, неудобное положение руки на столе.</a:t>
            </a:r>
            <a:endParaRPr lang="ru-RU" sz="2800" dirty="0" smtClean="0"/>
          </a:p>
          <a:p>
            <a:endParaRPr lang="ru-RU" dirty="0"/>
          </a:p>
          <a:p>
            <a:endParaRPr lang="ru-RU" dirty="0"/>
          </a:p>
        </p:txBody>
      </p:sp>
    </p:spTree>
    <p:extLst>
      <p:ext uri="{BB962C8B-B14F-4D97-AF65-F5344CB8AC3E}">
        <p14:creationId xmlns:p14="http://schemas.microsoft.com/office/powerpoint/2010/main" val="127271161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 хочу! Неинтересно…</a:t>
            </a:r>
            <a:endParaRPr lang="ru-RU" dirty="0"/>
          </a:p>
        </p:txBody>
      </p:sp>
      <p:sp>
        <p:nvSpPr>
          <p:cNvPr id="3" name="Объект 2"/>
          <p:cNvSpPr>
            <a:spLocks noGrp="1"/>
          </p:cNvSpPr>
          <p:nvPr>
            <p:ph idx="1"/>
          </p:nvPr>
        </p:nvSpPr>
        <p:spPr/>
        <p:txBody>
          <a:bodyPr/>
          <a:lstStyle/>
          <a:p>
            <a:r>
              <a:rPr lang="ru-RU" sz="2000" dirty="0"/>
              <a:t>Во-вторых, </a:t>
            </a:r>
            <a:r>
              <a:rPr lang="ru-RU" sz="2000" b="1" dirty="0" err="1"/>
              <a:t>несформированность</a:t>
            </a:r>
            <a:r>
              <a:rPr lang="ru-RU" sz="2000" b="1" dirty="0"/>
              <a:t> мотивационно-</a:t>
            </a:r>
            <a:r>
              <a:rPr lang="ru-RU" sz="2000" b="1" dirty="0" err="1"/>
              <a:t>потребностного</a:t>
            </a:r>
            <a:r>
              <a:rPr lang="ru-RU" sz="2000" b="1" dirty="0"/>
              <a:t> блока письма</a:t>
            </a:r>
            <a:r>
              <a:rPr lang="ru-RU" sz="2000" dirty="0"/>
              <a:t>, т.е. незаинтересованное отношение ученика к деятельности письма. Наблюдения показывают, что почти все ученики не любят писать. У них не возникает потребность в этой новой речевой функции. Они имеют смутное представление о ее необходимости. «Не хочу» и «не могу» — два почти непреодолимых препятствия на пути младшего школьника. Этот барьер нежелания в обучении письму основательно тормозит процесс успешности. И это понятно: однообразное и монотонное написание элементов, букв, их соединений приводят детей к утомлению, а отсутствие интереса мешает возникновению желания учиться, не активизирует формирование мыслительной деятельности, развитие творческих способностей, речи, не создает положительной мотивации учения.</a:t>
            </a:r>
          </a:p>
        </p:txBody>
      </p:sp>
    </p:spTree>
    <p:extLst>
      <p:ext uri="{BB962C8B-B14F-4D97-AF65-F5344CB8AC3E}">
        <p14:creationId xmlns:p14="http://schemas.microsoft.com/office/powerpoint/2010/main" val="19299455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 так сойдёт!</a:t>
            </a:r>
            <a:endParaRPr lang="ru-RU" dirty="0"/>
          </a:p>
        </p:txBody>
      </p:sp>
      <p:sp>
        <p:nvSpPr>
          <p:cNvPr id="3" name="Объект 2"/>
          <p:cNvSpPr>
            <a:spLocks noGrp="1"/>
          </p:cNvSpPr>
          <p:nvPr>
            <p:ph idx="1"/>
          </p:nvPr>
        </p:nvSpPr>
        <p:spPr>
          <a:xfrm>
            <a:off x="457200" y="1600200"/>
            <a:ext cx="8229600" cy="5141168"/>
          </a:xfrm>
        </p:spPr>
        <p:txBody>
          <a:bodyPr/>
          <a:lstStyle/>
          <a:p>
            <a:r>
              <a:rPr lang="ru-RU" sz="2400" dirty="0"/>
              <a:t>В-третьих, анализируя положение дела с письмом, следует отметить небрежное, </a:t>
            </a:r>
            <a:r>
              <a:rPr lang="ru-RU" sz="2400" b="1" dirty="0"/>
              <a:t>неаккуратное, неэстетичное ведение учениками тетрадей</a:t>
            </a:r>
            <a:r>
              <a:rPr lang="ru-RU" sz="2400" dirty="0"/>
              <a:t>:</a:t>
            </a:r>
          </a:p>
          <a:p>
            <a:r>
              <a:rPr lang="ru-RU" sz="2400" dirty="0"/>
              <a:t>а) небрежно, с ошибками подписаны тетради;</a:t>
            </a:r>
          </a:p>
          <a:p>
            <a:r>
              <a:rPr lang="ru-RU" sz="2400" dirty="0"/>
              <a:t>б) неряшливо ведется запись как классных, так и домашних работ;</a:t>
            </a:r>
          </a:p>
          <a:p>
            <a:r>
              <a:rPr lang="ru-RU" sz="2400" dirty="0"/>
              <a:t>в) ошибки исправляются учеником или после многократного </a:t>
            </a:r>
            <a:r>
              <a:rPr lang="ru-RU" sz="2400" dirty="0" smtClean="0"/>
              <a:t>перечеркивания </a:t>
            </a:r>
            <a:r>
              <a:rPr lang="ru-RU" sz="2400" dirty="0"/>
              <a:t>буквы, или путем прописывания по ошибочно написанной букве</a:t>
            </a:r>
            <a:r>
              <a:rPr lang="ru-RU" sz="2400" dirty="0" smtClean="0"/>
              <a:t>;</a:t>
            </a:r>
          </a:p>
          <a:p>
            <a:r>
              <a:rPr lang="ru-RU" sz="2400" dirty="0"/>
              <a:t>г) углы тетради загнуты и затерты;</a:t>
            </a:r>
          </a:p>
          <a:p>
            <a:r>
              <a:rPr lang="ru-RU" sz="2400" dirty="0"/>
              <a:t>д) не соблюдается единый орфографический режим.</a:t>
            </a:r>
          </a:p>
          <a:p>
            <a:endParaRPr lang="ru-RU" dirty="0"/>
          </a:p>
        </p:txBody>
      </p:sp>
    </p:spTree>
    <p:extLst>
      <p:ext uri="{BB962C8B-B14F-4D97-AF65-F5344CB8AC3E}">
        <p14:creationId xmlns:p14="http://schemas.microsoft.com/office/powerpoint/2010/main" val="216004664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dirty="0" smtClean="0"/>
              <a:t>Нет графического навыка </a:t>
            </a:r>
            <a:br>
              <a:rPr lang="ru-RU" sz="3600" dirty="0" smtClean="0"/>
            </a:br>
            <a:r>
              <a:rPr lang="ru-RU" sz="3600" dirty="0" smtClean="0"/>
              <a:t>(А как они пишутся, эти буквы-то?)</a:t>
            </a:r>
            <a:endParaRPr lang="ru-RU" sz="3600" dirty="0"/>
          </a:p>
        </p:txBody>
      </p:sp>
      <p:sp>
        <p:nvSpPr>
          <p:cNvPr id="3" name="Объект 2"/>
          <p:cNvSpPr>
            <a:spLocks noGrp="1"/>
          </p:cNvSpPr>
          <p:nvPr>
            <p:ph idx="1"/>
          </p:nvPr>
        </p:nvSpPr>
        <p:spPr/>
        <p:txBody>
          <a:bodyPr/>
          <a:lstStyle/>
          <a:p>
            <a:r>
              <a:rPr lang="ru-RU" dirty="0"/>
              <a:t>В-четвертых, недостаток в результативности обучения детей письму - это </a:t>
            </a:r>
            <a:r>
              <a:rPr lang="ru-RU" dirty="0" err="1"/>
              <a:t>несформированность</a:t>
            </a:r>
            <a:r>
              <a:rPr lang="ru-RU" dirty="0"/>
              <a:t> почерка, иначе говоря, </a:t>
            </a:r>
            <a:r>
              <a:rPr lang="ru-RU" dirty="0" err="1"/>
              <a:t>несформированность</a:t>
            </a:r>
            <a:r>
              <a:rPr lang="ru-RU" dirty="0"/>
              <a:t> графического навыка, следствием которого является отсутствие каллиграфического письма.</a:t>
            </a:r>
          </a:p>
        </p:txBody>
      </p:sp>
    </p:spTree>
    <p:extLst>
      <p:ext uri="{BB962C8B-B14F-4D97-AF65-F5344CB8AC3E}">
        <p14:creationId xmlns:p14="http://schemas.microsoft.com/office/powerpoint/2010/main" val="171515144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7504" y="1484784"/>
            <a:ext cx="8877672" cy="4525963"/>
          </a:xfrm>
        </p:spPr>
        <p:txBody>
          <a:bodyPr/>
          <a:lstStyle/>
          <a:p>
            <a:r>
              <a:rPr lang="ru-RU" sz="2400" dirty="0"/>
              <a:t>При письме имеют место следующие каллиграфические ошибки:</a:t>
            </a:r>
          </a:p>
          <a:p>
            <a:r>
              <a:rPr lang="ru-RU" sz="2400" dirty="0"/>
              <a:t>1. Не соблюдается интервал между буквами в словах, неравномерно расставляются слова на строке.</a:t>
            </a:r>
          </a:p>
          <a:p>
            <a:r>
              <a:rPr lang="ru-RU" sz="2400" dirty="0"/>
              <a:t>2. Буквы написаны слишком размашисто или слишком узко.</a:t>
            </a:r>
          </a:p>
          <a:p>
            <a:r>
              <a:rPr lang="ru-RU" sz="2400" dirty="0"/>
              <a:t>3. Разнонаправленность наклона или чрезмерный наклон вправо или влево.</a:t>
            </a:r>
          </a:p>
          <a:p>
            <a:r>
              <a:rPr lang="ru-RU" sz="2400" dirty="0"/>
              <a:t>4. Неровное расположение букв по линиям строки, т.е. не соблюдается линейность при письме.</a:t>
            </a:r>
          </a:p>
          <a:p>
            <a:endParaRPr lang="ru-RU" sz="2400" dirty="0"/>
          </a:p>
        </p:txBody>
      </p:sp>
    </p:spTree>
    <p:extLst>
      <p:ext uri="{BB962C8B-B14F-4D97-AF65-F5344CB8AC3E}">
        <p14:creationId xmlns:p14="http://schemas.microsoft.com/office/powerpoint/2010/main" val="2094365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60648"/>
            <a:ext cx="8229600" cy="1143000"/>
          </a:xfrm>
        </p:spPr>
        <p:txBody>
          <a:bodyPr/>
          <a:lstStyle/>
          <a:p>
            <a:r>
              <a:rPr lang="ru-RU" dirty="0" smtClean="0"/>
              <a:t>Подготовительный этап</a:t>
            </a:r>
            <a:endParaRPr lang="ru-RU" dirty="0"/>
          </a:p>
        </p:txBody>
      </p:sp>
      <p:sp>
        <p:nvSpPr>
          <p:cNvPr id="3" name="Объект 2"/>
          <p:cNvSpPr>
            <a:spLocks noGrp="1"/>
          </p:cNvSpPr>
          <p:nvPr>
            <p:ph idx="1"/>
          </p:nvPr>
        </p:nvSpPr>
        <p:spPr/>
        <p:txBody>
          <a:bodyPr/>
          <a:lstStyle/>
          <a:p>
            <a:r>
              <a:rPr lang="ru-RU" b="1" dirty="0" smtClean="0"/>
              <a:t>Первая ступень </a:t>
            </a:r>
            <a:r>
              <a:rPr lang="ru-RU" dirty="0" smtClean="0"/>
              <a:t>предполагает знакомство учащихся с первыми лингвистическими понятиями («речь», «предложение», «слово»), освоение первоклассниками логики работы с ними, которая будет неизменной на протяжении всего курса русского языка. В это время первоклассники знакомятся с учебными моделями как способом материализации понятий. </a:t>
            </a:r>
          </a:p>
          <a:p>
            <a:endParaRPr lang="ru-RU" dirty="0"/>
          </a:p>
        </p:txBody>
      </p:sp>
    </p:spTree>
    <p:extLst>
      <p:ext uri="{BB962C8B-B14F-4D97-AF65-F5344CB8AC3E}">
        <p14:creationId xmlns:p14="http://schemas.microsoft.com/office/powerpoint/2010/main" val="221360892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400" dirty="0"/>
              <a:t>5. Отсутствие нужной высоты букв (слишком крупно, слишком мелко).</a:t>
            </a:r>
          </a:p>
          <a:p>
            <a:r>
              <a:rPr lang="ru-RU" sz="2400" dirty="0"/>
              <a:t>6. </a:t>
            </a:r>
            <a:r>
              <a:rPr lang="ru-RU" sz="2400" dirty="0" err="1"/>
              <a:t>Ломанность</a:t>
            </a:r>
            <a:r>
              <a:rPr lang="ru-RU" sz="2400" dirty="0"/>
              <a:t>, вычурность письма.</a:t>
            </a:r>
          </a:p>
          <a:p>
            <a:r>
              <a:rPr lang="ru-RU" sz="2400" dirty="0"/>
              <a:t>7. «</a:t>
            </a:r>
            <a:r>
              <a:rPr lang="ru-RU" sz="2400" dirty="0" err="1"/>
              <a:t>Заборность</a:t>
            </a:r>
            <a:r>
              <a:rPr lang="ru-RU" sz="2400" dirty="0"/>
              <a:t>», угловатость письма</a:t>
            </a:r>
          </a:p>
          <a:p>
            <a:r>
              <a:rPr lang="ru-RU" sz="2400" dirty="0"/>
              <a:t>8. Нет связности букв при письме.</a:t>
            </a:r>
          </a:p>
          <a:p>
            <a:r>
              <a:rPr lang="ru-RU" sz="2400" dirty="0"/>
              <a:t>9. Полная неразборчивость почерка, «каша».</a:t>
            </a:r>
          </a:p>
          <a:p>
            <a:r>
              <a:rPr lang="ru-RU" sz="2400" dirty="0"/>
              <a:t>Учитель должен знать и группы риска, и классификации графических ошибок для того, чтобы потом давать правильные рекомендации и оказывать квалифицированную помощь в обучении письму младших школьников.</a:t>
            </a:r>
          </a:p>
          <a:p>
            <a:endParaRPr lang="ru-RU" dirty="0"/>
          </a:p>
        </p:txBody>
      </p:sp>
    </p:spTree>
    <p:extLst>
      <p:ext uri="{BB962C8B-B14F-4D97-AF65-F5344CB8AC3E}">
        <p14:creationId xmlns:p14="http://schemas.microsoft.com/office/powerpoint/2010/main" val="218916462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83568" y="1772816"/>
            <a:ext cx="7772400" cy="1362075"/>
          </a:xfrm>
        </p:spPr>
        <p:txBody>
          <a:bodyPr/>
          <a:lstStyle/>
          <a:p>
            <a:pPr algn="ctr"/>
            <a:r>
              <a:rPr lang="ru-RU" dirty="0" smtClean="0"/>
              <a:t>Ответ на вечный вопрос «что делать?!», или исправление почерка учеников</a:t>
            </a:r>
            <a:endParaRPr lang="ru-RU" dirty="0"/>
          </a:p>
        </p:txBody>
      </p:sp>
    </p:spTree>
    <p:extLst>
      <p:ext uri="{BB962C8B-B14F-4D97-AF65-F5344CB8AC3E}">
        <p14:creationId xmlns:p14="http://schemas.microsoft.com/office/powerpoint/2010/main" val="31794352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endParaRPr lang="ru-RU"/>
          </a:p>
        </p:txBody>
      </p:sp>
      <p:sp>
        <p:nvSpPr>
          <p:cNvPr id="5" name="Объект 4"/>
          <p:cNvSpPr>
            <a:spLocks noGrp="1"/>
          </p:cNvSpPr>
          <p:nvPr>
            <p:ph idx="1"/>
          </p:nvPr>
        </p:nvSpPr>
        <p:spPr/>
        <p:txBody>
          <a:bodyPr/>
          <a:lstStyle/>
          <a:p>
            <a:r>
              <a:rPr lang="ru-RU" dirty="0"/>
              <a:t>В традиционной методике каллиграфии имеется большое количество упражнений для развития двигательных и зрительных анализаторов, Особый интерес представляют упражнения, рекомендованные в пособии Д.А. Писаревского «Почерк. Исправление почерка». </a:t>
            </a:r>
          </a:p>
        </p:txBody>
      </p:sp>
    </p:spTree>
    <p:extLst>
      <p:ext uri="{BB962C8B-B14F-4D97-AF65-F5344CB8AC3E}">
        <p14:creationId xmlns:p14="http://schemas.microsoft.com/office/powerpoint/2010/main" val="20165387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Автор считал, что правильным письмом строчных букв называется такое письмо, которое соответствует следующим требованиям:</a:t>
            </a:r>
          </a:p>
          <a:p>
            <a:r>
              <a:rPr lang="ru-RU" dirty="0"/>
              <a:t>- все буквы строчного алфавита должны занимать по своей вышине одинаковое расстояние;</a:t>
            </a:r>
          </a:p>
          <a:p>
            <a:r>
              <a:rPr lang="ru-RU" dirty="0"/>
              <a:t>- расстояние между элементами должно быть одинаково;</a:t>
            </a:r>
          </a:p>
          <a:p>
            <a:endParaRPr lang="ru-RU" dirty="0"/>
          </a:p>
        </p:txBody>
      </p:sp>
    </p:spTree>
    <p:extLst>
      <p:ext uri="{BB962C8B-B14F-4D97-AF65-F5344CB8AC3E}">
        <p14:creationId xmlns:p14="http://schemas.microsoft.com/office/powerpoint/2010/main" val="80408497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400" dirty="0"/>
              <a:t>- наклон каждого из элементов должен быть абсолютно одинаковым, соединительные линии между элементами и буквами должны быть параллельными друг к другу;</a:t>
            </a:r>
          </a:p>
          <a:p>
            <a:r>
              <a:rPr lang="ru-RU" sz="2400" dirty="0"/>
              <a:t>- прямая палочка должна быть абсолютно прямой, с равной толщиной от начала до конца;</a:t>
            </a:r>
          </a:p>
          <a:p>
            <a:r>
              <a:rPr lang="ru-RU" sz="2400" dirty="0"/>
              <a:t>- закругление палочки должно совершаться в самом углу.</a:t>
            </a:r>
          </a:p>
          <a:p>
            <a:r>
              <a:rPr lang="ru-RU" sz="2400" dirty="0"/>
              <a:t>Для исправления почерка Д.А. Писаревский рекомендует письмо в четырех разных линовках: 1 — одна линия; 2 - две линии с частой косой; 3 - те же линии с редкой косой; 4 - две линии с одной промежуточной.</a:t>
            </a:r>
          </a:p>
          <a:p>
            <a:endParaRPr lang="ru-RU" dirty="0"/>
          </a:p>
        </p:txBody>
      </p:sp>
    </p:spTree>
    <p:extLst>
      <p:ext uri="{BB962C8B-B14F-4D97-AF65-F5344CB8AC3E}">
        <p14:creationId xmlns:p14="http://schemas.microsoft.com/office/powerpoint/2010/main" val="212457070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Делая упражнения, дети должны выполнять следующие условия: все прямые пишутся одинакового размера, на равном расстоянии, параллельно друг другу, с одинаковой толщиной палочки от закругления до низа.</a:t>
            </a:r>
          </a:p>
          <a:p>
            <a:r>
              <a:rPr lang="ru-RU" dirty="0"/>
              <a:t>Упражнения необходимо проводить до тех пор, считал автор пособия, пока не будут достигнуты условия каждого задания.</a:t>
            </a:r>
          </a:p>
          <a:p>
            <a:endParaRPr lang="ru-RU" dirty="0"/>
          </a:p>
        </p:txBody>
      </p:sp>
    </p:spTree>
    <p:extLst>
      <p:ext uri="{BB962C8B-B14F-4D97-AF65-F5344CB8AC3E}">
        <p14:creationId xmlns:p14="http://schemas.microsoft.com/office/powerpoint/2010/main" val="225444233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2800" dirty="0"/>
              <a:t>Упражнения сначала выполняются очень медленно, а затем все быстрее и быстрее. Д.А. Писаревский рекомендует к более быстрому письму переходить с «большой постепенностью», быть весьма внимательным к соблюдениям следующих условий письма: 1) параллельность линий; 2) правильность размера букв; 3) плавность закруглений и овалов; 4) правильность соединений букв; 5) правильность наклона письма.</a:t>
            </a:r>
          </a:p>
          <a:p>
            <a:endParaRPr lang="ru-RU" dirty="0"/>
          </a:p>
          <a:p>
            <a:endParaRPr lang="ru-RU" dirty="0"/>
          </a:p>
        </p:txBody>
      </p:sp>
    </p:spTree>
    <p:extLst>
      <p:ext uri="{BB962C8B-B14F-4D97-AF65-F5344CB8AC3E}">
        <p14:creationId xmlns:p14="http://schemas.microsoft.com/office/powerpoint/2010/main" val="172232495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000" dirty="0" smtClean="0"/>
              <a:t>Дополнительный материал о путях исправления почерка см.</a:t>
            </a:r>
            <a:endParaRPr lang="ru-RU" sz="4000" dirty="0"/>
          </a:p>
        </p:txBody>
      </p:sp>
      <p:sp>
        <p:nvSpPr>
          <p:cNvPr id="3" name="Объект 2"/>
          <p:cNvSpPr>
            <a:spLocks noGrp="1"/>
          </p:cNvSpPr>
          <p:nvPr>
            <p:ph idx="1"/>
          </p:nvPr>
        </p:nvSpPr>
        <p:spPr>
          <a:xfrm>
            <a:off x="457200" y="2276872"/>
            <a:ext cx="8229600" cy="3849291"/>
          </a:xfrm>
        </p:spPr>
        <p:txBody>
          <a:bodyPr/>
          <a:lstStyle/>
          <a:p>
            <a:r>
              <a:rPr lang="ru-RU" dirty="0"/>
              <a:t>В. А. </a:t>
            </a:r>
            <a:r>
              <a:rPr lang="ru-RU" dirty="0" smtClean="0"/>
              <a:t>ИЛЮХИНА.ПИСЬМО </a:t>
            </a:r>
            <a:r>
              <a:rPr lang="ru-RU" dirty="0"/>
              <a:t>С «СЕКРЕТОМ</a:t>
            </a:r>
            <a:r>
              <a:rPr lang="ru-RU" dirty="0" smtClean="0"/>
              <a:t>» (</a:t>
            </a:r>
            <a:r>
              <a:rPr lang="ru-RU" dirty="0"/>
              <a:t>из опыта работы по </a:t>
            </a:r>
            <a:r>
              <a:rPr lang="ru-RU" dirty="0" smtClean="0"/>
              <a:t>формированию каллиграфических </a:t>
            </a:r>
            <a:r>
              <a:rPr lang="ru-RU" dirty="0"/>
              <a:t>навыков </a:t>
            </a:r>
            <a:r>
              <a:rPr lang="ru-RU" dirty="0" smtClean="0"/>
              <a:t>письма </a:t>
            </a:r>
            <a:r>
              <a:rPr lang="ru-RU" dirty="0"/>
              <a:t>учащихся</a:t>
            </a:r>
            <a:r>
              <a:rPr lang="ru-RU" dirty="0" smtClean="0"/>
              <a:t>). </a:t>
            </a:r>
            <a:r>
              <a:rPr lang="ru-RU" dirty="0"/>
              <a:t>- М.: </a:t>
            </a:r>
            <a:r>
              <a:rPr lang="ru-RU" dirty="0" smtClean="0"/>
              <a:t>Новая </a:t>
            </a:r>
            <a:r>
              <a:rPr lang="ru-RU" dirty="0"/>
              <a:t>школа, </a:t>
            </a:r>
            <a:r>
              <a:rPr lang="ru-RU" dirty="0" smtClean="0"/>
              <a:t>1994. </a:t>
            </a:r>
            <a:r>
              <a:rPr lang="ru-RU" dirty="0"/>
              <a:t>- 48с</a:t>
            </a:r>
            <a:r>
              <a:rPr lang="ru-RU" dirty="0" smtClean="0"/>
              <a:t>.</a:t>
            </a:r>
          </a:p>
          <a:p>
            <a:r>
              <a:rPr lang="ru-RU" dirty="0" smtClean="0"/>
              <a:t>Обращаю ваше внимание: написано просто, ясно, доступно, есть наглядные примеры.</a:t>
            </a:r>
          </a:p>
          <a:p>
            <a:endParaRPr lang="ru-RU" dirty="0"/>
          </a:p>
        </p:txBody>
      </p:sp>
    </p:spTree>
    <p:extLst>
      <p:ext uri="{BB962C8B-B14F-4D97-AF65-F5344CB8AC3E}">
        <p14:creationId xmlns:p14="http://schemas.microsoft.com/office/powerpoint/2010/main" val="3776759057"/>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Запись в тетради ученика </a:t>
            </a:r>
            <a:br>
              <a:rPr lang="ru-RU" dirty="0" smtClean="0"/>
            </a:br>
            <a:r>
              <a:rPr lang="ru-RU" dirty="0" smtClean="0"/>
              <a:t>3 класса</a:t>
            </a:r>
            <a:endParaRPr lang="ru-RU" dirty="0"/>
          </a:p>
        </p:txBody>
      </p:sp>
      <p:sp>
        <p:nvSpPr>
          <p:cNvPr id="3" name="Объект 2"/>
          <p:cNvSpPr>
            <a:spLocks noGrp="1"/>
          </p:cNvSpPr>
          <p:nvPr>
            <p:ph idx="1"/>
          </p:nvPr>
        </p:nvSpPr>
        <p:spPr/>
        <p:txBody>
          <a:bodyPr/>
          <a:lstStyle/>
          <a:p>
            <a:endParaRPr lang="ru-RU"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849" y="1700808"/>
            <a:ext cx="7962900" cy="475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0773460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Через три недели</a:t>
            </a:r>
            <a:endParaRPr lang="ru-RU" dirty="0"/>
          </a:p>
        </p:txBody>
      </p:sp>
      <p:sp>
        <p:nvSpPr>
          <p:cNvPr id="3" name="Объект 2"/>
          <p:cNvSpPr>
            <a:spLocks noGrp="1"/>
          </p:cNvSpPr>
          <p:nvPr>
            <p:ph idx="1"/>
          </p:nvPr>
        </p:nvSpPr>
        <p:spPr/>
        <p:txBody>
          <a:bodyPr/>
          <a:lstStyle/>
          <a:p>
            <a:endParaRPr lang="ru-RU"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772816"/>
            <a:ext cx="6624507" cy="4814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2281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Подготовительный этап</a:t>
            </a:r>
            <a:endParaRPr lang="ru-RU" dirty="0"/>
          </a:p>
        </p:txBody>
      </p:sp>
      <p:sp>
        <p:nvSpPr>
          <p:cNvPr id="3" name="Объект 2"/>
          <p:cNvSpPr>
            <a:spLocks noGrp="1"/>
          </p:cNvSpPr>
          <p:nvPr>
            <p:ph idx="1"/>
          </p:nvPr>
        </p:nvSpPr>
        <p:spPr/>
        <p:txBody>
          <a:bodyPr/>
          <a:lstStyle/>
          <a:p>
            <a:r>
              <a:rPr lang="ru-RU" dirty="0" smtClean="0"/>
              <a:t>Содержание </a:t>
            </a:r>
            <a:r>
              <a:rPr lang="ru-RU" b="1" dirty="0" smtClean="0"/>
              <a:t>второй ступени </a:t>
            </a:r>
            <a:r>
              <a:rPr lang="ru-RU" dirty="0" smtClean="0"/>
              <a:t>связано с фонетической работой — знакомством с основными понятиями и формированием у первоклассников комплекса </a:t>
            </a:r>
            <a:r>
              <a:rPr lang="ru-RU" i="1" dirty="0" smtClean="0"/>
              <a:t>фонетических умений</a:t>
            </a:r>
            <a:r>
              <a:rPr lang="ru-RU" dirty="0" smtClean="0"/>
              <a:t>, что необходимо для дальнейшего усвоения законов русской графики и орфографии, последующего обучения грамотному письму в целом. </a:t>
            </a:r>
          </a:p>
          <a:p>
            <a:endParaRPr lang="ru-RU" dirty="0"/>
          </a:p>
        </p:txBody>
      </p:sp>
    </p:spTree>
    <p:extLst>
      <p:ext uri="{BB962C8B-B14F-4D97-AF65-F5344CB8AC3E}">
        <p14:creationId xmlns:p14="http://schemas.microsoft.com/office/powerpoint/2010/main" val="153888687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79512" y="1600200"/>
            <a:ext cx="8784976" cy="4525963"/>
          </a:xfrm>
        </p:spPr>
        <p:txBody>
          <a:bodyPr/>
          <a:lstStyle/>
          <a:p>
            <a:r>
              <a:rPr lang="ru-RU" dirty="0" smtClean="0"/>
              <a:t>Традиционной методикой обучения письму является методика Н.Г. </a:t>
            </a:r>
            <a:r>
              <a:rPr lang="ru-RU" dirty="0" err="1" smtClean="0"/>
              <a:t>Агарковой</a:t>
            </a:r>
            <a:r>
              <a:rPr lang="ru-RU" dirty="0" smtClean="0"/>
              <a:t>. Существуют авторские методики:</a:t>
            </a:r>
          </a:p>
          <a:p>
            <a:r>
              <a:rPr lang="ru-RU" dirty="0" smtClean="0"/>
              <a:t>1</a:t>
            </a:r>
            <a:r>
              <a:rPr lang="ru-RU" dirty="0"/>
              <a:t>. Методика обучения письму Н. А. Зайцева.  </a:t>
            </a:r>
          </a:p>
          <a:p>
            <a:r>
              <a:rPr lang="ru-RU" dirty="0"/>
              <a:t>2. Методика обучения письму  Е. Н. Потаповой.</a:t>
            </a:r>
          </a:p>
          <a:p>
            <a:r>
              <a:rPr lang="ru-RU" dirty="0"/>
              <a:t>3. Методика обучения письму  В. А. </a:t>
            </a:r>
            <a:r>
              <a:rPr lang="ru-RU" dirty="0" err="1"/>
              <a:t>Илюхиной</a:t>
            </a:r>
            <a:r>
              <a:rPr lang="ru-RU" dirty="0"/>
              <a:t>.</a:t>
            </a:r>
          </a:p>
          <a:p>
            <a:endParaRPr lang="ru-RU" dirty="0"/>
          </a:p>
        </p:txBody>
      </p:sp>
    </p:spTree>
    <p:extLst>
      <p:ext uri="{BB962C8B-B14F-4D97-AF65-F5344CB8AC3E}">
        <p14:creationId xmlns:p14="http://schemas.microsoft.com/office/powerpoint/2010/main" val="11642519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Методика обучения письму, разработанная Е.Н. Потаповой состоит из трех этапов.</a:t>
            </a:r>
          </a:p>
        </p:txBody>
      </p:sp>
      <p:sp>
        <p:nvSpPr>
          <p:cNvPr id="3" name="Объект 2"/>
          <p:cNvSpPr>
            <a:spLocks noGrp="1"/>
          </p:cNvSpPr>
          <p:nvPr>
            <p:ph idx="1"/>
          </p:nvPr>
        </p:nvSpPr>
        <p:spPr/>
        <p:txBody>
          <a:bodyPr/>
          <a:lstStyle/>
          <a:p>
            <a:r>
              <a:rPr lang="ru-RU" dirty="0"/>
              <a:t>I этап – тренировка мелкой моторики рук путем занимательного черчения различных фигурок с помощью лекал и с последующей штриховкой их дугообразными, прямыми линиями, петельками – это будущие элементы букв. </a:t>
            </a:r>
            <a:r>
              <a:rPr lang="ru-RU" dirty="0" smtClean="0"/>
              <a:t>Ученики </a:t>
            </a:r>
            <a:r>
              <a:rPr lang="ru-RU" dirty="0"/>
              <a:t>проводят линии слева направо, снизу вверх и сверху вниз (в соответствии с правилами русской письменности).</a:t>
            </a:r>
          </a:p>
        </p:txBody>
      </p:sp>
    </p:spTree>
    <p:extLst>
      <p:ext uri="{BB962C8B-B14F-4D97-AF65-F5344CB8AC3E}">
        <p14:creationId xmlns:p14="http://schemas.microsoft.com/office/powerpoint/2010/main" val="426699638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179512" y="1600200"/>
            <a:ext cx="8784976" cy="5141168"/>
          </a:xfrm>
        </p:spPr>
        <p:txBody>
          <a:bodyPr/>
          <a:lstStyle/>
          <a:p>
            <a:r>
              <a:rPr lang="ru-RU" sz="2800" dirty="0"/>
              <a:t>На первом этапе </a:t>
            </a:r>
            <a:r>
              <a:rPr lang="ru-RU" sz="2800" dirty="0" smtClean="0"/>
              <a:t>используются </a:t>
            </a:r>
            <a:r>
              <a:rPr lang="ru-RU" sz="2800" dirty="0"/>
              <a:t>упражнения для развития тонкой моторики пальчиков и кисти рук. Главная задача данного этапа – добиваться, чтобы упражнения </a:t>
            </a:r>
            <a:r>
              <a:rPr lang="ru-RU" sz="2800" dirty="0" smtClean="0"/>
              <a:t>учащиеся </a:t>
            </a:r>
            <a:r>
              <a:rPr lang="ru-RU" sz="2800" dirty="0"/>
              <a:t>делали без напряжения и легко.</a:t>
            </a:r>
          </a:p>
          <a:p>
            <a:r>
              <a:rPr lang="ru-RU" sz="2800" dirty="0"/>
              <a:t>Упражнения по развитию тонкой моторики и кисти руки проводятся не только на уроках обучения грамоте, но и на </a:t>
            </a:r>
            <a:r>
              <a:rPr lang="ru-RU" sz="2800" dirty="0" smtClean="0"/>
              <a:t>математике, </a:t>
            </a:r>
            <a:r>
              <a:rPr lang="ru-RU" sz="2800" dirty="0"/>
              <a:t>а также на ознакомлении с окружающим миром и предметно – практическом обучении.</a:t>
            </a:r>
          </a:p>
          <a:p>
            <a:endParaRPr lang="ru-RU" dirty="0"/>
          </a:p>
        </p:txBody>
      </p:sp>
    </p:spTree>
    <p:extLst>
      <p:ext uri="{BB962C8B-B14F-4D97-AF65-F5344CB8AC3E}">
        <p14:creationId xmlns:p14="http://schemas.microsoft.com/office/powerpoint/2010/main" val="268531553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683081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sz="3600" dirty="0"/>
              <a:t>II этап – формирование написания букв не только при помощи зрительного контроля, но и путем подключения тактильной памяти.</a:t>
            </a:r>
          </a:p>
          <a:p>
            <a:r>
              <a:rPr lang="ru-RU" sz="3600" dirty="0"/>
              <a:t>III этап – обучение написанию букв и их соединений с помощью вкладыша.</a:t>
            </a:r>
          </a:p>
          <a:p>
            <a:endParaRPr lang="ru-RU" dirty="0"/>
          </a:p>
        </p:txBody>
      </p:sp>
    </p:spTree>
    <p:extLst>
      <p:ext uri="{BB962C8B-B14F-4D97-AF65-F5344CB8AC3E}">
        <p14:creationId xmlns:p14="http://schemas.microsoft.com/office/powerpoint/2010/main" val="97117160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457200" y="1600200"/>
            <a:ext cx="8686800" cy="4525963"/>
          </a:xfrm>
        </p:spPr>
        <p:txBody>
          <a:bodyPr/>
          <a:lstStyle/>
          <a:p>
            <a:r>
              <a:rPr lang="ru-RU" sz="2800" dirty="0"/>
              <a:t>Задача второго этапа – запомнить правильное написание букв. Из бархатной или наждачной бумаги вырезаются заглавные и строчные буквы, наклеиваются на картон или бумагу</a:t>
            </a:r>
            <a:r>
              <a:rPr lang="ru-RU" sz="2800" dirty="0" smtClean="0"/>
              <a:t>. Трогая</a:t>
            </a:r>
            <a:r>
              <a:rPr lang="ru-RU" sz="2800" dirty="0"/>
              <a:t>, обводя подушечкой указательного пальца увеличенные буквы (учитель контролирует правильность движения руки), ученик запоминает не только букву, но и, неосознанно конечно, уже пишет ее. Такие упражнения помогают быстрее запомнить двигательный образ буквы.</a:t>
            </a:r>
          </a:p>
        </p:txBody>
      </p:sp>
    </p:spTree>
    <p:extLst>
      <p:ext uri="{BB962C8B-B14F-4D97-AF65-F5344CB8AC3E}">
        <p14:creationId xmlns:p14="http://schemas.microsoft.com/office/powerpoint/2010/main" val="125914960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r>
              <a:rPr lang="ru-RU" dirty="0"/>
              <a:t>На третьем этапе ведется работа по написанию букв с помощью </a:t>
            </a:r>
            <a:r>
              <a:rPr lang="ru-RU" dirty="0" smtClean="0"/>
              <a:t>вкладышей из кальки. Ученики </a:t>
            </a:r>
            <a:r>
              <a:rPr lang="ru-RU" dirty="0"/>
              <a:t>обводят строчку букв, а две – три буквы пишут самостоятельно. </a:t>
            </a:r>
            <a:r>
              <a:rPr lang="ru-RU" dirty="0" smtClean="0"/>
              <a:t>Обучающимся нравится </a:t>
            </a:r>
            <a:r>
              <a:rPr lang="ru-RU" dirty="0"/>
              <a:t>такой вид работы, т.к. буквы получаются четкие, аккуратные.</a:t>
            </a:r>
          </a:p>
        </p:txBody>
      </p:sp>
    </p:spTree>
    <p:extLst>
      <p:ext uri="{BB962C8B-B14F-4D97-AF65-F5344CB8AC3E}">
        <p14:creationId xmlns:p14="http://schemas.microsoft.com/office/powerpoint/2010/main" val="424362825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Office Theme 1">
      <a:dk1>
        <a:srgbClr val="333333"/>
      </a:dk1>
      <a:lt1>
        <a:srgbClr val="E5EEDA"/>
      </a:lt1>
      <a:dk2>
        <a:srgbClr val="425032"/>
      </a:dk2>
      <a:lt2>
        <a:srgbClr val="B2C29C"/>
      </a:lt2>
      <a:accent1>
        <a:srgbClr val="8CC6CA"/>
      </a:accent1>
      <a:accent2>
        <a:srgbClr val="D5E3C3"/>
      </a:accent2>
      <a:accent3>
        <a:srgbClr val="F0F5EA"/>
      </a:accent3>
      <a:accent4>
        <a:srgbClr val="2A2A2A"/>
      </a:accent4>
      <a:accent5>
        <a:srgbClr val="C5DFE1"/>
      </a:accent5>
      <a:accent6>
        <a:srgbClr val="C1CEB0"/>
      </a:accent6>
      <a:hlink>
        <a:srgbClr val="B89040"/>
      </a:hlink>
      <a:folHlink>
        <a:srgbClr val="FFFFFF"/>
      </a:folHlink>
    </a:clrScheme>
    <a:fontScheme name="Тема Office">
      <a:majorFont>
        <a:latin typeface="Palatino Linotype"/>
        <a:ea typeface=""/>
        <a:cs typeface=""/>
      </a:majorFont>
      <a:minorFont>
        <a:latin typeface="Palatino Linotype"/>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333333"/>
        </a:dk1>
        <a:lt1>
          <a:srgbClr val="E5EEDA"/>
        </a:lt1>
        <a:dk2>
          <a:srgbClr val="425032"/>
        </a:dk2>
        <a:lt2>
          <a:srgbClr val="B2C29C"/>
        </a:lt2>
        <a:accent1>
          <a:srgbClr val="8CC6CA"/>
        </a:accent1>
        <a:accent2>
          <a:srgbClr val="D5E3C3"/>
        </a:accent2>
        <a:accent3>
          <a:srgbClr val="F0F5EA"/>
        </a:accent3>
        <a:accent4>
          <a:srgbClr val="2A2A2A"/>
        </a:accent4>
        <a:accent5>
          <a:srgbClr val="C5DFE1"/>
        </a:accent5>
        <a:accent6>
          <a:srgbClr val="C1CEB0"/>
        </a:accent6>
        <a:hlink>
          <a:srgbClr val="B89040"/>
        </a:hlink>
        <a:folHlink>
          <a:srgbClr val="FFFFFF"/>
        </a:folHlink>
      </a:clrScheme>
      <a:clrMap bg1="lt1" tx1="dk1" bg2="lt2" tx2="dk2" accent1="accent1" accent2="accent2" accent3="accent3" accent4="accent4" accent5="accent5" accent6="accent6" hlink="hlink" folHlink="folHlink"/>
    </a:extraClrScheme>
    <a:extraClrScheme>
      <a:clrScheme name="Office Theme 2">
        <a:dk1>
          <a:srgbClr val="333333"/>
        </a:dk1>
        <a:lt1>
          <a:srgbClr val="9AAF7D"/>
        </a:lt1>
        <a:dk2>
          <a:srgbClr val="425032"/>
        </a:dk2>
        <a:lt2>
          <a:srgbClr val="5C6254"/>
        </a:lt2>
        <a:accent1>
          <a:srgbClr val="A8C1C6"/>
        </a:accent1>
        <a:accent2>
          <a:srgbClr val="8DA56D"/>
        </a:accent2>
        <a:accent3>
          <a:srgbClr val="CAD4BF"/>
        </a:accent3>
        <a:accent4>
          <a:srgbClr val="2A2A2A"/>
        </a:accent4>
        <a:accent5>
          <a:srgbClr val="D1DDDF"/>
        </a:accent5>
        <a:accent6>
          <a:srgbClr val="7F9562"/>
        </a:accent6>
        <a:hlink>
          <a:srgbClr val="D3781D"/>
        </a:hlink>
        <a:folHlink>
          <a:srgbClr val="D4D0C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333333"/>
        </a:lt2>
        <a:accent1>
          <a:srgbClr val="B2B2B2"/>
        </a:accent1>
        <a:accent2>
          <a:srgbClr val="DDDDDD"/>
        </a:accent2>
        <a:accent3>
          <a:srgbClr val="FFFFFF"/>
        </a:accent3>
        <a:accent4>
          <a:srgbClr val="000000"/>
        </a:accent4>
        <a:accent5>
          <a:srgbClr val="D5D5D5"/>
        </a:accent5>
        <a:accent6>
          <a:srgbClr val="C8C8C8"/>
        </a:accent6>
        <a:hlink>
          <a:srgbClr val="4D4D4D"/>
        </a:hlink>
        <a:folHlink>
          <a:srgbClr val="B2B2B2"/>
        </a:folHlink>
      </a:clrScheme>
      <a:clrMap bg1="lt1" tx1="dk1" bg2="lt2" tx2="dk2" accent1="accent1" accent2="accent2" accent3="accent3" accent4="accent4" accent5="accent5" accent6="accent6" hlink="hlink" folHlink="folHlink"/>
    </a:extraClrScheme>
    <a:extraClrScheme>
      <a:clrScheme name="Office Theme 4">
        <a:dk1>
          <a:srgbClr val="694D2B"/>
        </a:dk1>
        <a:lt1>
          <a:srgbClr val="FFFFFF"/>
        </a:lt1>
        <a:dk2>
          <a:srgbClr val="99703F"/>
        </a:dk2>
        <a:lt2>
          <a:srgbClr val="FCF3D0"/>
        </a:lt2>
        <a:accent1>
          <a:srgbClr val="E9947D"/>
        </a:accent1>
        <a:accent2>
          <a:srgbClr val="8F693B"/>
        </a:accent2>
        <a:accent3>
          <a:srgbClr val="CABBAF"/>
        </a:accent3>
        <a:accent4>
          <a:srgbClr val="DADADA"/>
        </a:accent4>
        <a:accent5>
          <a:srgbClr val="F2C8BF"/>
        </a:accent5>
        <a:accent6>
          <a:srgbClr val="815E35"/>
        </a:accent6>
        <a:hlink>
          <a:srgbClr val="CDAE6F"/>
        </a:hlink>
        <a:folHlink>
          <a:srgbClr val="BF9563"/>
        </a:folHlink>
      </a:clrScheme>
      <a:clrMap bg1="dk2" tx1="lt1" bg2="dk1" tx2="lt2" accent1="accent1" accent2="accent2" accent3="accent3" accent4="accent4" accent5="accent5" accent6="accent6" hlink="hlink" folHlink="folHlink"/>
    </a:extraClrScheme>
    <a:extraClrScheme>
      <a:clrScheme name="Office Theme 5">
        <a:dk1>
          <a:srgbClr val="694D2B"/>
        </a:dk1>
        <a:lt1>
          <a:srgbClr val="E5D5C1"/>
        </a:lt1>
        <a:dk2>
          <a:srgbClr val="333333"/>
        </a:dk2>
        <a:lt2>
          <a:srgbClr val="BD9361"/>
        </a:lt2>
        <a:accent1>
          <a:srgbClr val="E9947D"/>
        </a:accent1>
        <a:accent2>
          <a:srgbClr val="DDC6AB"/>
        </a:accent2>
        <a:accent3>
          <a:srgbClr val="F0E7DD"/>
        </a:accent3>
        <a:accent4>
          <a:srgbClr val="594023"/>
        </a:accent4>
        <a:accent5>
          <a:srgbClr val="F2C8BF"/>
        </a:accent5>
        <a:accent6>
          <a:srgbClr val="C8B39B"/>
        </a:accent6>
        <a:hlink>
          <a:srgbClr val="A19E37"/>
        </a:hlink>
        <a:folHlink>
          <a:srgbClr val="FFFFFF"/>
        </a:folHlink>
      </a:clrScheme>
      <a:clrMap bg1="lt1" tx1="dk1" bg2="lt2" tx2="dk2" accent1="accent1" accent2="accent2" accent3="accent3" accent4="accent4" accent5="accent5" accent6="accent6" hlink="hlink" folHlink="folHlink"/>
    </a:extraClrScheme>
    <a:extraClrScheme>
      <a:clrScheme name="Office Theme 6">
        <a:dk1>
          <a:srgbClr val="694D2B"/>
        </a:dk1>
        <a:lt1>
          <a:srgbClr val="FFFFFF"/>
        </a:lt1>
        <a:dk2>
          <a:srgbClr val="333333"/>
        </a:dk2>
        <a:lt2>
          <a:srgbClr val="BD9361"/>
        </a:lt2>
        <a:accent1>
          <a:srgbClr val="F4CABE"/>
        </a:accent1>
        <a:accent2>
          <a:srgbClr val="F5EEE7"/>
        </a:accent2>
        <a:accent3>
          <a:srgbClr val="FFFFFF"/>
        </a:accent3>
        <a:accent4>
          <a:srgbClr val="594023"/>
        </a:accent4>
        <a:accent5>
          <a:srgbClr val="F8E1DB"/>
        </a:accent5>
        <a:accent6>
          <a:srgbClr val="DED8D1"/>
        </a:accent6>
        <a:hlink>
          <a:srgbClr val="A19E37"/>
        </a:hlink>
        <a:folHlink>
          <a:srgbClr val="DCC4A8"/>
        </a:folHlink>
      </a:clrScheme>
      <a:clrMap bg1="lt1" tx1="dk1" bg2="lt2" tx2="dk2" accent1="accent1" accent2="accent2" accent3="accent3" accent4="accent4" accent5="accent5" accent6="accent6" hlink="hlink" folHlink="folHlink"/>
    </a:extraClrScheme>
    <a:extraClrScheme>
      <a:clrScheme name="Office Theme 7">
        <a:dk1>
          <a:srgbClr val="694D2B"/>
        </a:dk1>
        <a:lt1>
          <a:srgbClr val="FFFFFF"/>
        </a:lt1>
        <a:dk2>
          <a:srgbClr val="5F5F5F"/>
        </a:dk2>
        <a:lt2>
          <a:srgbClr val="FCF3D0"/>
        </a:lt2>
        <a:accent1>
          <a:srgbClr val="AAAA9A"/>
        </a:accent1>
        <a:accent2>
          <a:srgbClr val="424E49"/>
        </a:accent2>
        <a:accent3>
          <a:srgbClr val="B6B6B6"/>
        </a:accent3>
        <a:accent4>
          <a:srgbClr val="DADADA"/>
        </a:accent4>
        <a:accent5>
          <a:srgbClr val="D2D2CA"/>
        </a:accent5>
        <a:accent6>
          <a:srgbClr val="3B4641"/>
        </a:accent6>
        <a:hlink>
          <a:srgbClr val="D9B945"/>
        </a:hlink>
        <a:folHlink>
          <a:srgbClr val="939285"/>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Шаблон оформления 'Бамбук 2'</Template>
  <TotalTime>169</TotalTime>
  <Words>3828</Words>
  <Application>Microsoft Office PowerPoint</Application>
  <PresentationFormat>Экран (4:3)</PresentationFormat>
  <Paragraphs>156</Paragraphs>
  <Slides>96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96</vt:i4>
      </vt:variant>
    </vt:vector>
  </HeadingPairs>
  <TitlesOfParts>
    <vt:vector size="97" baseType="lpstr">
      <vt:lpstr>Тема Office</vt:lpstr>
      <vt:lpstr>Методика обучения грамоте</vt:lpstr>
      <vt:lpstr>Презентация PowerPoint</vt:lpstr>
      <vt:lpstr>Содержание периода обучения грамоте:</vt:lpstr>
      <vt:lpstr>Презентация PowerPoint</vt:lpstr>
      <vt:lpstr>Презентация PowerPoint</vt:lpstr>
      <vt:lpstr>Презентация PowerPoint</vt:lpstr>
      <vt:lpstr>Структура периода обучения грамоте. </vt:lpstr>
      <vt:lpstr>Подготовительный этап</vt:lpstr>
      <vt:lpstr>Подготовительный этап</vt:lpstr>
      <vt:lpstr>Подготовительный этап</vt:lpstr>
      <vt:lpstr>Основной этап</vt:lpstr>
      <vt:lpstr>Завершающий этап </vt:lpstr>
      <vt:lpstr>Презентация PowerPoint</vt:lpstr>
      <vt:lpstr>Презентация PowerPoint</vt:lpstr>
      <vt:lpstr>Азбука. «школа россии»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Азбука. «Перспектива»</vt:lpstr>
      <vt:lpstr>Азбука. «Перспективная начальная школа»</vt:lpstr>
      <vt:lpstr>Классификация уроков обучения грамоте </vt:lpstr>
      <vt:lpstr>Типовая структура урока чтения – урока знакомства с новой буквой</vt:lpstr>
      <vt:lpstr>Презентация PowerPoint</vt:lpstr>
      <vt:lpstr>Презентация PowerPoint</vt:lpstr>
      <vt:lpstr>Презентация PowerPoint</vt:lpstr>
      <vt:lpstr>Конец лекции 1</vt:lpstr>
      <vt:lpstr>Обучение письму</vt:lpstr>
      <vt:lpstr>Презентация PowerPoint</vt:lpstr>
      <vt:lpstr>Презентация PowerPoint</vt:lpstr>
      <vt:lpstr>Принципы обучения письму </vt:lpstr>
      <vt:lpstr>Презентация PowerPoint</vt:lpstr>
      <vt:lpstr>Презентация PowerPoint</vt:lpstr>
      <vt:lpstr>Презентация PowerPoint</vt:lpstr>
      <vt:lpstr>Копировальный метод в современных прописях  («Школа России»)</vt:lpstr>
      <vt:lpstr>Презентация PowerPoint</vt:lpstr>
      <vt:lpstr>Линейный метод обучения письму</vt:lpstr>
      <vt:lpstr>Презентация PowerPoint</vt:lpstr>
      <vt:lpstr>Элементы графической системы по методике Н.Г. Агарковой. (генетический метод обучения в современной школе)</vt:lpstr>
      <vt:lpstr>Презентация PowerPoint</vt:lpstr>
      <vt:lpstr>Презентация PowerPoint</vt:lpstr>
      <vt:lpstr>Ритмический метод обучения письму</vt:lpstr>
      <vt:lpstr>Презентация PowerPoint</vt:lpstr>
      <vt:lpstr>Страница прописи.  «Школа России»</vt:lpstr>
      <vt:lpstr>Письмо требует выполнения ряда специфических действий </vt:lpstr>
      <vt:lpstr>Презентация PowerPoint</vt:lpstr>
      <vt:lpstr>Презентация PowerPoint</vt:lpstr>
      <vt:lpstr>Презентация PowerPoint</vt:lpstr>
      <vt:lpstr>Презентация PowerPoint</vt:lpstr>
      <vt:lpstr>Презентация PowerPoint</vt:lpstr>
      <vt:lpstr>Ошибки при письме</vt:lpstr>
      <vt:lpstr>Типичные нарушения письма (классификации М. М. Безруких, С. Л. Ефимовой) </vt:lpstr>
      <vt:lpstr>Презентация PowerPoint</vt:lpstr>
      <vt:lpstr>Презентация PowerPoint</vt:lpstr>
      <vt:lpstr>Презентация PowerPoint</vt:lpstr>
      <vt:lpstr>Конец лекции 2</vt:lpstr>
      <vt:lpstr>Типичные ошибки (классификация Н. Г. Агарковой)</vt:lpstr>
      <vt:lpstr>Презентация PowerPoint</vt:lpstr>
      <vt:lpstr>Презентация PowerPoint</vt:lpstr>
      <vt:lpstr>Презентация PowerPoint</vt:lpstr>
      <vt:lpstr>Как понять, что у младшего школьника сформирован графический навык?</vt:lpstr>
      <vt:lpstr>Графические и каллиграфические ошибки: в чём отличие?</vt:lpstr>
      <vt:lpstr>Я – учитель. Как оценить каллиграфические навыки школьника?</vt:lpstr>
      <vt:lpstr>Презентация PowerPoint</vt:lpstr>
      <vt:lpstr>Презентация PowerPoint</vt:lpstr>
      <vt:lpstr>В.А. Илюхина</vt:lpstr>
      <vt:lpstr>Почему ученики пишут некрасиво? (Причины каллиграфических ошибок)</vt:lpstr>
      <vt:lpstr>Неправильная поза (Мне так удобнее…)</vt:lpstr>
      <vt:lpstr>Не хочу! Неинтересно…</vt:lpstr>
      <vt:lpstr>И так сойдёт!</vt:lpstr>
      <vt:lpstr>Нет графического навыка  (А как они пишутся, эти буквы-то?)</vt:lpstr>
      <vt:lpstr>Презентация PowerPoint</vt:lpstr>
      <vt:lpstr>Презентация PowerPoint</vt:lpstr>
      <vt:lpstr>Ответ на вечный вопрос «что делать?!», или исправление почерка учеников</vt:lpstr>
      <vt:lpstr>Презентация PowerPoint</vt:lpstr>
      <vt:lpstr>Презентация PowerPoint</vt:lpstr>
      <vt:lpstr>Презентация PowerPoint</vt:lpstr>
      <vt:lpstr>Презентация PowerPoint</vt:lpstr>
      <vt:lpstr>Презентация PowerPoint</vt:lpstr>
      <vt:lpstr>Дополнительный материал о путях исправления почерка см.</vt:lpstr>
      <vt:lpstr>Запись в тетради ученика  3 класса</vt:lpstr>
      <vt:lpstr>Через три недели</vt:lpstr>
      <vt:lpstr>Презентация PowerPoint</vt:lpstr>
      <vt:lpstr>Методика обучения письму, разработанная Е.Н. Потаповой состоит из трех этапов.</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Методика обучения грамоте</dc:title>
  <dc:creator>jk</dc:creator>
  <cp:lastModifiedBy>jk</cp:lastModifiedBy>
  <cp:revision>16</cp:revision>
  <dcterms:created xsi:type="dcterms:W3CDTF">2020-01-17T07:06:00Z</dcterms:created>
  <dcterms:modified xsi:type="dcterms:W3CDTF">2020-04-02T08:16:56Z</dcterms:modified>
</cp:coreProperties>
</file>