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6"/>
  </p:notesMasterIdLst>
  <p:sldIdLst>
    <p:sldId id="256" r:id="rId3"/>
    <p:sldId id="283" r:id="rId4"/>
    <p:sldId id="308" r:id="rId5"/>
    <p:sldId id="309" r:id="rId6"/>
    <p:sldId id="282" r:id="rId7"/>
    <p:sldId id="257" r:id="rId8"/>
    <p:sldId id="294" r:id="rId9"/>
    <p:sldId id="295" r:id="rId10"/>
    <p:sldId id="296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71" r:id="rId23"/>
    <p:sldId id="284" r:id="rId24"/>
    <p:sldId id="285" r:id="rId25"/>
    <p:sldId id="286" r:id="rId26"/>
    <p:sldId id="287" r:id="rId27"/>
    <p:sldId id="304" r:id="rId28"/>
    <p:sldId id="305" r:id="rId29"/>
    <p:sldId id="306" r:id="rId30"/>
    <p:sldId id="307" r:id="rId31"/>
    <p:sldId id="290" r:id="rId32"/>
    <p:sldId id="291" r:id="rId33"/>
    <p:sldId id="292" r:id="rId34"/>
    <p:sldId id="293" r:id="rId35"/>
    <p:sldId id="288" r:id="rId36"/>
    <p:sldId id="289" r:id="rId37"/>
    <p:sldId id="297" r:id="rId38"/>
    <p:sldId id="298" r:id="rId39"/>
    <p:sldId id="299" r:id="rId40"/>
    <p:sldId id="301" r:id="rId41"/>
    <p:sldId id="300" r:id="rId42"/>
    <p:sldId id="303" r:id="rId43"/>
    <p:sldId id="269" r:id="rId44"/>
    <p:sldId id="270" r:id="rId45"/>
    <p:sldId id="279" r:id="rId46"/>
    <p:sldId id="280" r:id="rId47"/>
    <p:sldId id="272" r:id="rId48"/>
    <p:sldId id="273" r:id="rId49"/>
    <p:sldId id="274" r:id="rId50"/>
    <p:sldId id="276" r:id="rId51"/>
    <p:sldId id="275" r:id="rId52"/>
    <p:sldId id="277" r:id="rId53"/>
    <p:sldId id="278" r:id="rId54"/>
    <p:sldId id="310" r:id="rId55"/>
    <p:sldId id="311" r:id="rId56"/>
    <p:sldId id="368" r:id="rId57"/>
    <p:sldId id="369" r:id="rId58"/>
    <p:sldId id="370" r:id="rId59"/>
    <p:sldId id="371" r:id="rId60"/>
    <p:sldId id="377" r:id="rId61"/>
    <p:sldId id="378" r:id="rId62"/>
    <p:sldId id="381" r:id="rId63"/>
    <p:sldId id="382" r:id="rId64"/>
    <p:sldId id="383" r:id="rId65"/>
    <p:sldId id="384" r:id="rId66"/>
    <p:sldId id="385" r:id="rId67"/>
    <p:sldId id="388" r:id="rId68"/>
    <p:sldId id="389" r:id="rId69"/>
    <p:sldId id="390" r:id="rId70"/>
    <p:sldId id="391" r:id="rId71"/>
    <p:sldId id="392" r:id="rId72"/>
    <p:sldId id="393" r:id="rId73"/>
    <p:sldId id="312" r:id="rId74"/>
    <p:sldId id="313" r:id="rId75"/>
    <p:sldId id="314" r:id="rId76"/>
    <p:sldId id="315" r:id="rId77"/>
    <p:sldId id="316" r:id="rId78"/>
    <p:sldId id="317" r:id="rId79"/>
    <p:sldId id="318" r:id="rId80"/>
    <p:sldId id="319" r:id="rId81"/>
    <p:sldId id="321" r:id="rId82"/>
    <p:sldId id="324" r:id="rId83"/>
    <p:sldId id="325" r:id="rId84"/>
    <p:sldId id="326" r:id="rId85"/>
    <p:sldId id="327" r:id="rId86"/>
    <p:sldId id="328" r:id="rId87"/>
    <p:sldId id="329" r:id="rId88"/>
    <p:sldId id="330" r:id="rId89"/>
    <p:sldId id="331" r:id="rId90"/>
    <p:sldId id="332" r:id="rId91"/>
    <p:sldId id="333" r:id="rId92"/>
    <p:sldId id="334" r:id="rId93"/>
    <p:sldId id="335" r:id="rId94"/>
    <p:sldId id="337" r:id="rId95"/>
    <p:sldId id="341" r:id="rId96"/>
    <p:sldId id="342" r:id="rId97"/>
    <p:sldId id="343" r:id="rId98"/>
    <p:sldId id="344" r:id="rId99"/>
    <p:sldId id="345" r:id="rId100"/>
    <p:sldId id="346" r:id="rId101"/>
    <p:sldId id="347" r:id="rId102"/>
    <p:sldId id="348" r:id="rId103"/>
    <p:sldId id="354" r:id="rId104"/>
    <p:sldId id="355" r:id="rId105"/>
    <p:sldId id="356" r:id="rId106"/>
    <p:sldId id="357" r:id="rId107"/>
    <p:sldId id="358" r:id="rId108"/>
    <p:sldId id="359" r:id="rId109"/>
    <p:sldId id="360" r:id="rId110"/>
    <p:sldId id="361" r:id="rId111"/>
    <p:sldId id="362" r:id="rId112"/>
    <p:sldId id="364" r:id="rId113"/>
    <p:sldId id="365" r:id="rId114"/>
    <p:sldId id="366" r:id="rId1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/>
    <p:restoredTop sz="94600"/>
  </p:normalViewPr>
  <p:slideViewPr>
    <p:cSldViewPr>
      <p:cViewPr varScale="1">
        <p:scale>
          <a:sx n="87" d="100"/>
          <a:sy n="87" d="100"/>
        </p:scale>
        <p:origin x="-10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presProps" Target="presProps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87" Type="http://schemas.openxmlformats.org/officeDocument/2006/relationships/slide" Target="slides/slide85.xml"/><Relationship Id="rId102" Type="http://schemas.openxmlformats.org/officeDocument/2006/relationships/slide" Target="slides/slide100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theme" Target="theme/theme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9C839BB-881A-4631-882F-41BB499B3E9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3728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040079-888D-4689-9F41-1923A4603F69}" type="slidenum">
              <a:rPr lang="ru-RU"/>
              <a:pPr/>
              <a:t>1</a:t>
            </a:fld>
            <a:endParaRPr lang="ru-RU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79525" y="1600200"/>
            <a:ext cx="7085013" cy="1066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79525" y="2819400"/>
            <a:ext cx="5256213" cy="11430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FB64BD2-35B1-4CE6-B8D7-2E918C0DB6F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1E118-F8CE-4AD4-B49D-D34B1056B51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515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4475" y="685800"/>
            <a:ext cx="1771650" cy="5440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79525" y="685800"/>
            <a:ext cx="5162550" cy="5440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D3662C-72FC-41E9-BF3A-0FD4B7FC5B3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228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DFB64BD2-35B1-4CE6-B8D7-2E918C0DB6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530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86D32A-1D16-4890-BD1F-40A74CD4B0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6546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6F146C-AC4D-49E4-A6C8-BB0B36BD75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6274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5C636C-1FB8-4369-8EFE-7FBC0D3BDD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703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CA5037-1922-4AAD-A8A5-340A11A0D30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4704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D9A3EE-6A0B-4169-9330-2860AD9D4E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5267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646394-3D4D-4C20-8952-5A89FDFB62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997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C31D87-CD55-4E94-A1FC-A48345B090E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186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86D32A-1D16-4890-BD1F-40A74CD4B09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8112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DA84EB-BDBE-47F3-9DE8-EDEFC22D91A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7158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31E118-F8CE-4AD4-B49D-D34B1056B5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4371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79438"/>
            <a:ext cx="2057400" cy="5211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79438"/>
            <a:ext cx="6019800" cy="5211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7D3662C-72FC-41E9-BF3A-0FD4B7FC5B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35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6F146C-AC4D-49E4-A6C8-BB0B36BD758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240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795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984625" y="1600200"/>
            <a:ext cx="25527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5C636C-1FB8-4369-8EFE-7FBC0D3BDDA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93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CA5037-1922-4AAD-A8A5-340A11A0D30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238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D9A3EE-6A0B-4169-9330-2860AD9D4ED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539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646394-3D4D-4C20-8952-5A89FDFB625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34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C31D87-CD55-4E94-A1FC-A48345B090E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5611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DA84EB-BDBE-47F3-9DE8-EDEFC22D91A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3593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9525" y="685800"/>
            <a:ext cx="70866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стиль основного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9525" y="1600200"/>
            <a:ext cx="5257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Нажмите кнопку, чтобы изменить стили основного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29375"/>
            <a:ext cx="21336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29375"/>
            <a:ext cx="28956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29375"/>
            <a:ext cx="213360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fld id="{4972861B-82C8-4044-AA84-BCC47E18633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794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chemeClr val="tx2"/>
                </a:solidFill>
              </a:defRPr>
            </a:lvl1pPr>
          </a:lstStyle>
          <a:p>
            <a:fld id="{4972861B-82C8-4044-AA84-BCC47E1863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0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91680" y="2130425"/>
            <a:ext cx="6766520" cy="1470025"/>
          </a:xfrm>
        </p:spPr>
        <p:txBody>
          <a:bodyPr/>
          <a:lstStyle/>
          <a:p>
            <a:r>
              <a:rPr lang="ru-RU" dirty="0" smtClean="0"/>
              <a:t>Методика обучения морфологии в начальной школе</a:t>
            </a:r>
            <a:endParaRPr lang="nl-NL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449140" cy="19828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221088"/>
            <a:ext cx="1585995" cy="2336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163880"/>
            <a:ext cx="1800511" cy="24511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8114" y="188640"/>
            <a:ext cx="1318341" cy="20290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Значение изучения морфологии ( по Л. А. </a:t>
            </a:r>
            <a:r>
              <a:rPr lang="ru-RU" sz="3200" dirty="0" err="1" smtClean="0"/>
              <a:t>Тростенцовой</a:t>
            </a:r>
            <a:r>
              <a:rPr lang="ru-RU" sz="3200" dirty="0" smtClean="0"/>
              <a:t> и В. А. Кустаревой)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Изучение морфологии способствует общему образованию учащихся, так как в процессе ознакомления с грамматическими классами слов (частями речи) происходит формирование представления о грамматике русского языка.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212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052736"/>
            <a:ext cx="8424936" cy="3949899"/>
          </a:xfrm>
        </p:spPr>
        <p:txBody>
          <a:bodyPr/>
          <a:lstStyle/>
          <a:p>
            <a:r>
              <a:rPr lang="ru-RU" dirty="0"/>
              <a:t>Образуется повелительное наклонение несколькими способами:</a:t>
            </a:r>
          </a:p>
          <a:p>
            <a:r>
              <a:rPr lang="ru-RU" dirty="0"/>
              <a:t>1) путем присоединения к основе настоящего (будущего) времени глагола специального аффикса -</a:t>
            </a:r>
            <a:r>
              <a:rPr lang="ru-RU" dirty="0" smtClean="0"/>
              <a:t>и-, </a:t>
            </a:r>
            <a:r>
              <a:rPr lang="ru-RU" dirty="0"/>
              <a:t>писать —пишут — </a:t>
            </a:r>
            <a:r>
              <a:rPr lang="ru-RU" dirty="0" err="1"/>
              <a:t>пиш</a:t>
            </a:r>
            <a:r>
              <a:rPr lang="ru-RU" dirty="0"/>
              <a:t>-и, гнать —гонят — </a:t>
            </a:r>
            <a:r>
              <a:rPr lang="ru-RU" dirty="0" smtClean="0"/>
              <a:t>гон-и и </a:t>
            </a:r>
            <a:r>
              <a:rPr lang="ru-RU" dirty="0"/>
              <a:t>т.п.;</a:t>
            </a:r>
          </a:p>
          <a:p>
            <a:r>
              <a:rPr lang="ru-RU" dirty="0"/>
              <a:t>2) путем «чистой» основы настоящего (будущего) времени: </a:t>
            </a:r>
            <a:r>
              <a:rPr lang="ru-RU" dirty="0" err="1"/>
              <a:t>чи</a:t>
            </a:r>
            <a:r>
              <a:rPr lang="ru-RU" dirty="0"/>
              <a:t>-тать—читают — читай, летать—летают — летай, встать </a:t>
            </a:r>
            <a:r>
              <a:rPr lang="ru-RU" dirty="0" smtClean="0"/>
              <a:t>— встанут </a:t>
            </a:r>
            <a:r>
              <a:rPr lang="ru-RU" dirty="0"/>
              <a:t>— встань и т.п.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3471446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Сослагательное наклонение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/>
              <a:t>Сослагательное наклонение обозначает действие </a:t>
            </a:r>
            <a:r>
              <a:rPr lang="ru-RU" sz="2400" dirty="0" smtClean="0"/>
              <a:t>возможное</a:t>
            </a:r>
            <a:r>
              <a:rPr lang="ru-RU" sz="2400" dirty="0"/>
              <a:t>, желаемое, т.е. действие, которое не происходило, не </a:t>
            </a:r>
            <a:r>
              <a:rPr lang="ru-RU" sz="2400" dirty="0" smtClean="0"/>
              <a:t>происходит</a:t>
            </a:r>
            <a:r>
              <a:rPr lang="ru-RU" sz="2400" dirty="0"/>
              <a:t>, но может произойти при определенных условиях. То есть что действие ирреально и находится вне категории времени. </a:t>
            </a:r>
            <a:r>
              <a:rPr lang="ru-RU" sz="2400" dirty="0" smtClean="0"/>
              <a:t>Например</a:t>
            </a:r>
            <a:r>
              <a:rPr lang="ru-RU" sz="2400" dirty="0"/>
              <a:t>: Ох, лето красное! любил бы я тебя, Когда б не зной, да пыль, да комары, да мухи (</a:t>
            </a:r>
            <a:r>
              <a:rPr lang="ru-RU" sz="2400" dirty="0" err="1"/>
              <a:t>А.С.Пушкин</a:t>
            </a:r>
            <a:r>
              <a:rPr lang="ru-RU" sz="2400" dirty="0"/>
              <a:t>). Глаголы в сослагательном наклонении изменяются по родам и числам: переехал бы, переехала </a:t>
            </a:r>
            <a:r>
              <a:rPr lang="ru-RU" sz="2400" dirty="0" smtClean="0"/>
              <a:t>бы, </a:t>
            </a:r>
            <a:r>
              <a:rPr lang="ru-RU" sz="2400" dirty="0"/>
              <a:t>переехало бы, переехали </a:t>
            </a:r>
            <a:r>
              <a:rPr lang="ru-RU" sz="2400" dirty="0" smtClean="0"/>
              <a:t>бы, </a:t>
            </a:r>
            <a:r>
              <a:rPr lang="ru-RU" sz="2400" dirty="0"/>
              <a:t>съел бы, съела бы, съели бы.</a:t>
            </a:r>
          </a:p>
        </p:txBody>
      </p:sp>
    </p:spTree>
    <p:extLst>
      <p:ext uri="{BB962C8B-B14F-4D97-AF65-F5344CB8AC3E}">
        <p14:creationId xmlns:p14="http://schemas.microsoft.com/office/powerpoint/2010/main" val="109721774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Таким образом: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Наклонение</a:t>
            </a:r>
            <a:r>
              <a:rPr lang="ru-RU" dirty="0" smtClean="0"/>
              <a:t> определяется </a:t>
            </a:r>
            <a:r>
              <a:rPr lang="ru-RU" dirty="0" smtClean="0">
                <a:solidFill>
                  <a:srgbClr val="FF0000"/>
                </a:solidFill>
              </a:rPr>
              <a:t>только</a:t>
            </a:r>
            <a:r>
              <a:rPr lang="ru-RU" dirty="0" smtClean="0"/>
              <a:t> у глаголов </a:t>
            </a:r>
            <a:r>
              <a:rPr lang="ru-RU" dirty="0" smtClean="0">
                <a:solidFill>
                  <a:srgbClr val="FF0000"/>
                </a:solidFill>
              </a:rPr>
              <a:t>в спрягаемой форме</a:t>
            </a:r>
            <a:r>
              <a:rPr lang="ru-RU" dirty="0" smtClean="0"/>
              <a:t> (не в инфинитиве!!!).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Категория времени </a:t>
            </a:r>
            <a:r>
              <a:rPr lang="ru-RU" dirty="0" smtClean="0"/>
              <a:t>характеризует </a:t>
            </a:r>
            <a:r>
              <a:rPr lang="ru-RU" dirty="0" smtClean="0">
                <a:solidFill>
                  <a:srgbClr val="FF0000"/>
                </a:solidFill>
              </a:rPr>
              <a:t>только </a:t>
            </a:r>
            <a:r>
              <a:rPr lang="ru-RU" dirty="0" smtClean="0"/>
              <a:t>глаголы </a:t>
            </a:r>
            <a:r>
              <a:rPr lang="ru-RU" dirty="0" smtClean="0">
                <a:solidFill>
                  <a:srgbClr val="FF0000"/>
                </a:solidFill>
              </a:rPr>
              <a:t>в изъявительном наклонении.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Лицо нельзя определить в форме прошедшего времени.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36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Категория времени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234408"/>
          </a:xfrm>
        </p:spPr>
        <p:txBody>
          <a:bodyPr/>
          <a:lstStyle/>
          <a:p>
            <a:r>
              <a:rPr lang="ru-RU" dirty="0"/>
              <a:t>Категория времени глагола выражает «отношение действия ко времени его осуществления» («Русская грамматика»). Определение времени производится относительно установленной точки отсчета. </a:t>
            </a:r>
            <a:endParaRPr lang="ru-RU" dirty="0" smtClean="0"/>
          </a:p>
          <a:p>
            <a:r>
              <a:rPr lang="ru-RU" dirty="0"/>
              <a:t>Выделяются три вида абсолютного времени: прошедшее, </a:t>
            </a:r>
            <a:r>
              <a:rPr lang="ru-RU" dirty="0" smtClean="0"/>
              <a:t>настоящее и </a:t>
            </a:r>
            <a:r>
              <a:rPr lang="ru-RU" dirty="0"/>
              <a:t>будущее.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142206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Будущее время выражается двумя типами форм: 1) простыми формами у глаголов совершенного вида (споет, закричит, напишет и т.п.) и 2) аналитическими, или сложными, формами у глаголов несовершенного вида. </a:t>
            </a:r>
          </a:p>
        </p:txBody>
      </p:sp>
    </p:spTree>
    <p:extLst>
      <p:ext uri="{BB962C8B-B14F-4D97-AF65-F5344CB8AC3E}">
        <p14:creationId xmlns:p14="http://schemas.microsoft.com/office/powerpoint/2010/main" val="1777145151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764704"/>
            <a:ext cx="7543800" cy="562074"/>
          </a:xfrm>
        </p:spPr>
        <p:txBody>
          <a:bodyPr/>
          <a:lstStyle/>
          <a:p>
            <a:r>
              <a:rPr lang="ru-RU" dirty="0" smtClean="0"/>
              <a:t>Категория лица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268760"/>
            <a:ext cx="8424936" cy="4525963"/>
          </a:xfrm>
        </p:spPr>
        <p:txBody>
          <a:bodyPr/>
          <a:lstStyle/>
          <a:p>
            <a:r>
              <a:rPr lang="ru-RU" sz="2800" dirty="0"/>
              <a:t>Категория лица — морфологическая категория </a:t>
            </a:r>
            <a:r>
              <a:rPr lang="ru-RU" sz="2800" dirty="0" smtClean="0"/>
              <a:t>глагола</a:t>
            </a:r>
            <a:r>
              <a:rPr lang="ru-RU" sz="2800" dirty="0"/>
              <a:t>, выражающая отнесенность или </a:t>
            </a:r>
            <a:r>
              <a:rPr lang="ru-RU" sz="2800" dirty="0" err="1"/>
              <a:t>неотнесенность</a:t>
            </a:r>
            <a:r>
              <a:rPr lang="ru-RU" sz="2800" dirty="0"/>
              <a:t> действия </a:t>
            </a:r>
            <a:r>
              <a:rPr lang="ru-RU" sz="2800" dirty="0" smtClean="0"/>
              <a:t>к участникам </a:t>
            </a:r>
            <a:r>
              <a:rPr lang="ru-RU" sz="2800" dirty="0"/>
              <a:t>речевого акта («Русская грамматика»). Выделяются три лица — 1-е, 2-е, 3-е в ед. и мн. ч</a:t>
            </a:r>
            <a:r>
              <a:rPr lang="ru-RU" sz="2800" dirty="0" smtClean="0"/>
              <a:t>.</a:t>
            </a:r>
          </a:p>
          <a:p>
            <a:r>
              <a:rPr lang="ru-RU" sz="2800" dirty="0"/>
              <a:t>Глагол в форме 1-го лица ед. ч. обозначает, что </a:t>
            </a:r>
            <a:r>
              <a:rPr lang="ru-RU" sz="2800" dirty="0" smtClean="0"/>
              <a:t>действие </a:t>
            </a:r>
            <a:r>
              <a:rPr lang="ru-RU" sz="2800" dirty="0"/>
              <a:t>совершается говорящим (т.е. субъектом действия является говорящий): Иду на помощь! Иду сквозь тьму на гаснущий свет костра (</a:t>
            </a:r>
            <a:r>
              <a:rPr lang="ru-RU" sz="2800" dirty="0" err="1"/>
              <a:t>К.Паустовский</a:t>
            </a:r>
            <a:r>
              <a:rPr lang="ru-RU" sz="2800" dirty="0"/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0701829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548680"/>
            <a:ext cx="7975848" cy="3877891"/>
          </a:xfrm>
        </p:spPr>
        <p:txBody>
          <a:bodyPr/>
          <a:lstStyle/>
          <a:p>
            <a:r>
              <a:rPr lang="ru-RU" sz="2800" dirty="0"/>
              <a:t>Глагол в форме </a:t>
            </a:r>
            <a:r>
              <a:rPr lang="ru-RU" sz="2800" dirty="0" smtClean="0"/>
              <a:t>2-го </a:t>
            </a:r>
            <a:r>
              <a:rPr lang="ru-RU" sz="2800" dirty="0" smtClean="0"/>
              <a:t>лица </a:t>
            </a:r>
            <a:r>
              <a:rPr lang="ru-RU" sz="2800" dirty="0"/>
              <a:t>ед. ч. обозначает, что </a:t>
            </a:r>
            <a:r>
              <a:rPr lang="ru-RU" sz="2800" dirty="0" smtClean="0"/>
              <a:t>действие </a:t>
            </a:r>
            <a:r>
              <a:rPr lang="ru-RU" sz="2800" dirty="0"/>
              <a:t>совершается собеседником (т.е. субъектом действия </a:t>
            </a:r>
            <a:r>
              <a:rPr lang="ru-RU" sz="2800" dirty="0" smtClean="0"/>
              <a:t>является </a:t>
            </a:r>
            <a:r>
              <a:rPr lang="ru-RU" sz="2800" dirty="0"/>
              <a:t>собеседник): Зачем ты, грозный аквилон, тростник прибрежный долу клонишь? (А. С. Пушкин).</a:t>
            </a:r>
          </a:p>
          <a:p>
            <a:r>
              <a:rPr lang="ru-RU" sz="2800" dirty="0"/>
              <a:t>Глагол в форме 3-го лица ед. ч. обозначает, что </a:t>
            </a:r>
            <a:r>
              <a:rPr lang="ru-RU" sz="2800" dirty="0" smtClean="0"/>
              <a:t>действие </a:t>
            </a:r>
            <a:r>
              <a:rPr lang="ru-RU" sz="2800" dirty="0"/>
              <a:t>совершается лицом или предметом, не принимающим </a:t>
            </a:r>
            <a:r>
              <a:rPr lang="ru-RU" sz="2800" dirty="0" smtClean="0"/>
              <a:t>участия </a:t>
            </a:r>
            <a:r>
              <a:rPr lang="ru-RU" sz="2800" dirty="0"/>
              <a:t>в речевом акте (т.е. глагол в 3-м лице выражает </a:t>
            </a:r>
            <a:r>
              <a:rPr lang="ru-RU" sz="2800" dirty="0" err="1" smtClean="0"/>
              <a:t>неотнесенность</a:t>
            </a:r>
            <a:r>
              <a:rPr lang="ru-RU" sz="2800" dirty="0" smtClean="0"/>
              <a:t> </a:t>
            </a:r>
            <a:r>
              <a:rPr lang="ru-RU" sz="2800" dirty="0"/>
              <a:t>действия к участникам речи): Ночь. Нянька Варька, </a:t>
            </a:r>
            <a:r>
              <a:rPr lang="ru-RU" sz="2800" dirty="0" smtClean="0"/>
              <a:t>девочка </a:t>
            </a:r>
            <a:r>
              <a:rPr lang="ru-RU" sz="2800" dirty="0"/>
              <a:t>лет тринадцати, качает колыбель (</a:t>
            </a:r>
            <a:r>
              <a:rPr lang="ru-RU" sz="2800" dirty="0" err="1"/>
              <a:t>А.П.Чехов</a:t>
            </a:r>
            <a:r>
              <a:rPr lang="ru-RU" sz="2800" dirty="0"/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7323890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8147248" cy="4929411"/>
          </a:xfrm>
        </p:spPr>
        <p:txBody>
          <a:bodyPr/>
          <a:lstStyle/>
          <a:p>
            <a:r>
              <a:rPr lang="ru-RU" sz="2400" dirty="0"/>
              <a:t>Глагол  в  форме   1-го  лица мн. ч. обозначает, что </a:t>
            </a:r>
            <a:r>
              <a:rPr lang="ru-RU" sz="2400" dirty="0" smtClean="0"/>
              <a:t>действие </a:t>
            </a:r>
            <a:r>
              <a:rPr lang="ru-RU" sz="2400" dirty="0"/>
              <a:t>совершается несколькими лицами от лица говорящего (т.е. </a:t>
            </a:r>
            <a:r>
              <a:rPr lang="ru-RU" sz="2400" dirty="0" smtClean="0"/>
              <a:t>субъектом </a:t>
            </a:r>
            <a:r>
              <a:rPr lang="ru-RU" sz="2400" dirty="0"/>
              <a:t>действия являются несколько лиц, среди которых есть и говорящий): Мы с ним лежим на песке у громадного камня (</a:t>
            </a:r>
            <a:r>
              <a:rPr lang="ru-RU" sz="2400" dirty="0" err="1"/>
              <a:t>М.Горький</a:t>
            </a:r>
            <a:r>
              <a:rPr lang="ru-RU" sz="2400" dirty="0"/>
              <a:t>).</a:t>
            </a:r>
          </a:p>
          <a:p>
            <a:r>
              <a:rPr lang="ru-RU" sz="2400" dirty="0"/>
              <a:t>Глагол в форме 2-го лица мн. ч. обозначает, что </a:t>
            </a:r>
            <a:r>
              <a:rPr lang="ru-RU" sz="2400" dirty="0" smtClean="0"/>
              <a:t>действие </a:t>
            </a:r>
            <a:r>
              <a:rPr lang="ru-RU" sz="2400" dirty="0"/>
              <a:t>совершается несколькими собеседниками (слушателями): Тучки небесные, вечные странники! Степью лазурною, цепью </a:t>
            </a:r>
            <a:r>
              <a:rPr lang="ru-RU" sz="2400" dirty="0" err="1"/>
              <a:t>жем-чужною</a:t>
            </a:r>
            <a:r>
              <a:rPr lang="ru-RU" sz="2400" dirty="0"/>
              <a:t> мчитесь вы, будто, как я же, изгнанники, с милого севера </a:t>
            </a:r>
            <a:r>
              <a:rPr lang="ru-RU" sz="2400" dirty="0" smtClean="0"/>
              <a:t>в </a:t>
            </a:r>
            <a:r>
              <a:rPr lang="ru-RU" sz="2400" dirty="0"/>
              <a:t>сторону южную (</a:t>
            </a:r>
            <a:r>
              <a:rPr lang="ru-RU" sz="2400" dirty="0" err="1"/>
              <a:t>М.Ю.Лермонтов</a:t>
            </a:r>
            <a:r>
              <a:rPr lang="ru-RU" sz="2400" dirty="0"/>
              <a:t>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4650267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836712"/>
            <a:ext cx="8119864" cy="4021907"/>
          </a:xfrm>
        </p:spPr>
        <p:txBody>
          <a:bodyPr/>
          <a:lstStyle/>
          <a:p>
            <a:r>
              <a:rPr lang="ru-RU" dirty="0"/>
              <a:t>Глагол в форме 3-го </a:t>
            </a:r>
            <a:r>
              <a:rPr lang="ru-RU" dirty="0" smtClean="0"/>
              <a:t>лица </a:t>
            </a:r>
            <a:r>
              <a:rPr lang="ru-RU" dirty="0"/>
              <a:t>мн. ч. обозначает, что </a:t>
            </a:r>
            <a:r>
              <a:rPr lang="ru-RU" dirty="0" smtClean="0"/>
              <a:t>действие </a:t>
            </a:r>
            <a:r>
              <a:rPr lang="ru-RU" dirty="0"/>
              <a:t>совершается несколькими лицами или предметами (</a:t>
            </a:r>
            <a:r>
              <a:rPr lang="ru-RU" dirty="0" err="1" smtClean="0"/>
              <a:t>произвоодителями</a:t>
            </a:r>
            <a:r>
              <a:rPr lang="ru-RU" dirty="0" smtClean="0"/>
              <a:t> </a:t>
            </a:r>
            <a:r>
              <a:rPr lang="ru-RU" dirty="0"/>
              <a:t>действия), не принимающими участия в речевом акте (т.е. глагол в 3-м лице выражает </a:t>
            </a:r>
            <a:r>
              <a:rPr lang="ru-RU" dirty="0" err="1"/>
              <a:t>неотнесенность</a:t>
            </a:r>
            <a:r>
              <a:rPr lang="ru-RU" dirty="0"/>
              <a:t> действия к участникам речи): Персы-матросы, одетые в синее... дружелюбно смотрят на веселую Русь... (М. Горький).</a:t>
            </a:r>
          </a:p>
        </p:txBody>
      </p:sp>
    </p:spTree>
    <p:extLst>
      <p:ext uri="{BB962C8B-B14F-4D97-AF65-F5344CB8AC3E}">
        <p14:creationId xmlns:p14="http://schemas.microsoft.com/office/powerpoint/2010/main" val="171160152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48680"/>
            <a:ext cx="7543800" cy="634082"/>
          </a:xfrm>
        </p:spPr>
        <p:txBody>
          <a:bodyPr/>
          <a:lstStyle/>
          <a:p>
            <a:r>
              <a:rPr lang="ru-RU" dirty="0" smtClean="0"/>
              <a:t>Категория рода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980728"/>
            <a:ext cx="8424936" cy="5145435"/>
          </a:xfrm>
        </p:spPr>
        <p:txBody>
          <a:bodyPr/>
          <a:lstStyle/>
          <a:p>
            <a:r>
              <a:rPr lang="ru-RU" sz="2800" dirty="0"/>
              <a:t>Категория рода — это морфологическая категория </a:t>
            </a:r>
            <a:r>
              <a:rPr lang="ru-RU" sz="2800" dirty="0" smtClean="0"/>
              <a:t>глагола</a:t>
            </a:r>
            <a:r>
              <a:rPr lang="ru-RU" sz="2800" dirty="0"/>
              <a:t>, характеризующая субъект действия по признаку пола, а су-</a:t>
            </a:r>
            <a:r>
              <a:rPr lang="ru-RU" sz="2800" dirty="0" err="1"/>
              <a:t>ществительное</a:t>
            </a:r>
            <a:r>
              <a:rPr lang="ru-RU" sz="2800" dirty="0"/>
              <a:t>, называющее субъект действия, — по признаку рода.</a:t>
            </a:r>
          </a:p>
          <a:p>
            <a:r>
              <a:rPr lang="ru-RU" sz="2800" dirty="0"/>
              <a:t>Категорию рода имеют спрягаемые формы глагола в </a:t>
            </a:r>
            <a:r>
              <a:rPr lang="ru-RU" sz="2800" dirty="0" smtClean="0"/>
              <a:t>прошедшем </a:t>
            </a:r>
            <a:r>
              <a:rPr lang="ru-RU" sz="2800" dirty="0"/>
              <a:t>времени ед. ч. и формы сослагательного наклонения: писал, писала, писало; писал бы, писала бы, писало бы. Средствами </a:t>
            </a:r>
            <a:r>
              <a:rPr lang="ru-RU" sz="2800" dirty="0" smtClean="0"/>
              <a:t>выражения </a:t>
            </a:r>
            <a:r>
              <a:rPr lang="ru-RU" sz="2800" dirty="0"/>
              <a:t>категории рода являются окончания: м. р. — нулевое </a:t>
            </a:r>
            <a:r>
              <a:rPr lang="ru-RU" sz="2800" dirty="0" smtClean="0"/>
              <a:t>окончание</a:t>
            </a:r>
            <a:r>
              <a:rPr lang="ru-RU" sz="2800" dirty="0"/>
              <a:t>, ж. р. — -а, ср. р. — -о.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2991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8507288" cy="4954488"/>
          </a:xfrm>
        </p:spPr>
        <p:txBody>
          <a:bodyPr/>
          <a:lstStyle/>
          <a:p>
            <a:r>
              <a:rPr lang="ru-RU" sz="2800" dirty="0" smtClean="0"/>
              <a:t>2. Осознание частей речи во взаимосвязи с другими сторонами языка важно для осмысленного усвоения языка в целом.</a:t>
            </a:r>
          </a:p>
          <a:p>
            <a:r>
              <a:rPr lang="ru-RU" sz="2800" dirty="0" smtClean="0"/>
              <a:t>3. Знания по морфологии имеют развивающее значение, поскольку их усвоение сопровождается такими умственными действиями, как абстрагирование, обобщение, сравнение и др.</a:t>
            </a:r>
          </a:p>
          <a:p>
            <a:r>
              <a:rPr lang="ru-RU" sz="2800" dirty="0" smtClean="0"/>
              <a:t>4. Знания о частях речи и их грамматических признаках обеспечивают сознательное отношение учеников к своей речи и речи окружающих.</a:t>
            </a:r>
          </a:p>
        </p:txBody>
      </p:sp>
    </p:spTree>
    <p:extLst>
      <p:ext uri="{BB962C8B-B14F-4D97-AF65-F5344CB8AC3E}">
        <p14:creationId xmlns:p14="http://schemas.microsoft.com/office/powerpoint/2010/main" val="248657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Парадигма. Словоизменительная система глагола </a:t>
            </a:r>
            <a:r>
              <a:rPr lang="ru-RU" dirty="0" smtClean="0"/>
              <a:t>состоит</a:t>
            </a:r>
            <a:r>
              <a:rPr lang="ru-RU" dirty="0"/>
              <a:t>: из парадигмы спряжения (изменения по лицам и числам) — 6 членов, из парадигм изменения по родам — 3 члена и числам — 2 члена, из парадигмы изменения по времени — 3 члена, из </a:t>
            </a:r>
            <a:r>
              <a:rPr lang="ru-RU" dirty="0" smtClean="0"/>
              <a:t>парадигмы </a:t>
            </a:r>
            <a:r>
              <a:rPr lang="ru-RU" dirty="0"/>
              <a:t>наклонений — 3 члена.</a:t>
            </a:r>
          </a:p>
        </p:txBody>
      </p:sp>
    </p:spTree>
    <p:extLst>
      <p:ext uri="{BB962C8B-B14F-4D97-AF65-F5344CB8AC3E}">
        <p14:creationId xmlns:p14="http://schemas.microsoft.com/office/powerpoint/2010/main" val="2716119963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Встречаются у глаголов и неполные парадигмы. Не имеют формы 1-го лица, ед. ч. такие глаголы, как убедить, дудеть, </a:t>
            </a:r>
            <a:r>
              <a:rPr lang="ru-RU" dirty="0" smtClean="0"/>
              <a:t>очутиться</a:t>
            </a:r>
            <a:r>
              <a:rPr lang="ru-RU" dirty="0"/>
              <a:t>, победить и пр. Некоторые глаголы образуют формы 1-го и 2-го лица, ед. и мн. ч., но не употребляются в этих формах в речи: нестись 'нести яйца', колоситься, пригореть и т.п.</a:t>
            </a:r>
          </a:p>
        </p:txBody>
      </p:sp>
    </p:spTree>
    <p:extLst>
      <p:ext uri="{BB962C8B-B14F-4D97-AF65-F5344CB8AC3E}">
        <p14:creationId xmlns:p14="http://schemas.microsoft.com/office/powerpoint/2010/main" val="1250810307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Задачи изучения глагола в начальных </a:t>
            </a:r>
            <a:r>
              <a:rPr lang="ru-RU" dirty="0" smtClean="0"/>
              <a:t>классах: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2816"/>
            <a:ext cx="8147248" cy="3886200"/>
          </a:xfrm>
        </p:spPr>
        <p:txBody>
          <a:bodyPr/>
          <a:lstStyle/>
          <a:p>
            <a:r>
              <a:rPr lang="ru-RU" sz="2400" dirty="0"/>
              <a:t>1) формирование понятия о глаголе как части речи (лексическое значение глагола, изменение глагола по числам, временам, неопределенная форма глагола, спряжение);</a:t>
            </a:r>
          </a:p>
          <a:p>
            <a:r>
              <a:rPr lang="ru-RU" sz="2400" dirty="0" smtClean="0"/>
              <a:t>2</a:t>
            </a:r>
            <a:r>
              <a:rPr lang="ru-RU" sz="2400" dirty="0"/>
              <a:t>) развитие умения распознавать глагол среди других частей речи;</a:t>
            </a:r>
          </a:p>
          <a:p>
            <a:r>
              <a:rPr lang="ru-RU" sz="2400" dirty="0" smtClean="0"/>
              <a:t>3</a:t>
            </a:r>
            <a:r>
              <a:rPr lang="ru-RU" sz="2400" dirty="0"/>
              <a:t>) формирование умений изменять глаголы по числам и временам, отличать одну временную форму от другой, образовывать временные формы глагола, распознавать лицо глагола, глаголы I и II спряжения;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7312823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4882480"/>
          </a:xfrm>
        </p:spPr>
        <p:txBody>
          <a:bodyPr/>
          <a:lstStyle/>
          <a:p>
            <a:r>
              <a:rPr lang="ru-RU" sz="2800" dirty="0"/>
              <a:t>4) выработка навыков правописания (частица не с глаголами, Ь в окончаниях глаголов 2 лица единственного числа, личные окончания глаголов);</a:t>
            </a:r>
          </a:p>
          <a:p>
            <a:r>
              <a:rPr lang="ru-RU" sz="2800" dirty="0" smtClean="0"/>
              <a:t>5</a:t>
            </a:r>
            <a:r>
              <a:rPr lang="ru-RU" sz="2800" dirty="0"/>
              <a:t>) обогащение словаря новыми глаголами, развитие навыка точного и осознанного употребления глагола в устных и письменных высказываниях;</a:t>
            </a:r>
          </a:p>
          <a:p>
            <a:r>
              <a:rPr lang="ru-RU" sz="2800" dirty="0" smtClean="0"/>
              <a:t>6</a:t>
            </a:r>
            <a:r>
              <a:rPr lang="ru-RU" sz="2800" dirty="0"/>
              <a:t>) развитие логического мышления учащихся (овладение операциями анализа, обобщения и др.).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66032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026496"/>
          </a:xfrm>
        </p:spPr>
        <p:txBody>
          <a:bodyPr/>
          <a:lstStyle/>
          <a:p>
            <a:r>
              <a:rPr lang="ru-RU" sz="3600" dirty="0" smtClean="0"/>
              <a:t>5. Изучение морфологии способствует усвоению литературных норм, что важно для повышения уровня речевой культуры учащихся.</a:t>
            </a:r>
          </a:p>
          <a:p>
            <a:r>
              <a:rPr lang="ru-RU" sz="3600" dirty="0" smtClean="0"/>
              <a:t>6. На основе усвоения знаний по морфологии происходит формирование орфографических умений младших школьников.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442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Последовательность изучения частей речи в начальных классах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NB</a:t>
            </a:r>
            <a:r>
              <a:rPr lang="ru-RU" dirty="0" smtClean="0">
                <a:solidFill>
                  <a:srgbClr val="FF0000"/>
                </a:solidFill>
              </a:rPr>
              <a:t>! Немного отличается в разных УМК.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подготовительном этапе </a:t>
            </a:r>
            <a:r>
              <a:rPr lang="ru-RU" dirty="0" smtClean="0"/>
              <a:t>(период обучения грамоте) младшие школьники учатся различать предмет и слово, признак предмета и слово, действие предмета и слово. У школьников развивается внимание к смысловому значению слов, формируется умение классифицировать слова по группам с учетом их смысла.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438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026496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первом классе </a:t>
            </a:r>
            <a:r>
              <a:rPr lang="ru-RU" dirty="0" smtClean="0"/>
              <a:t>дети знакомятся со словами, отвечающими на вопросы: «Кто? Что? Какой? Какая? Какое? Какие? Что делает? Что делаем? Что делают ?»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 втором классе </a:t>
            </a:r>
            <a:r>
              <a:rPr lang="ru-RU" dirty="0" smtClean="0"/>
              <a:t>представление учащихся о лексико-грамматических разрядах слов расширяется. Ученики узнают, что:</a:t>
            </a:r>
          </a:p>
          <a:p>
            <a:r>
              <a:rPr lang="ru-RU" dirty="0" smtClean="0"/>
              <a:t> слова, которые отвечают на вопросы «Кто? Что?» и называют предметы — это имена существительные;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441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098504"/>
          </a:xfrm>
        </p:spPr>
        <p:txBody>
          <a:bodyPr/>
          <a:lstStyle/>
          <a:p>
            <a:r>
              <a:rPr lang="ru-RU" sz="2400" dirty="0" smtClean="0"/>
              <a:t>слова, которые отвечают на вопросы «Какой? Какая? Какое? Какие?» и называют признак предмета — это имена прилагательные; </a:t>
            </a:r>
          </a:p>
          <a:p>
            <a:r>
              <a:rPr lang="ru-RU" sz="2400" dirty="0" smtClean="0"/>
              <a:t>слова, которые отвечают на вопросы «Что делаешь? Что делает? Что делаем? Что делают? Что делал? Что будет делать?» и называют действия предметов — это глаголы. </a:t>
            </a:r>
          </a:p>
          <a:p>
            <a:r>
              <a:rPr lang="ru-RU" sz="2400" dirty="0" smtClean="0"/>
              <a:t>Младшие школьники учатся различать части речи по смысловым признакам (предмет, признак предмета, действие предмета) и по вопросам. Также происходит знакомство и с некоторыми формальными (грамматическими) признаками частей речи (без введения терминов).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448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026496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третьем классе </a:t>
            </a:r>
            <a:r>
              <a:rPr lang="ru-RU" dirty="0" smtClean="0"/>
              <a:t>дети знакомятся с категориями рода, числа и падежа имен существительных, с категориями рода и числа имен прилагательных, числа и времени глагола.</a:t>
            </a:r>
          </a:p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четвертом классе </a:t>
            </a:r>
            <a:r>
              <a:rPr lang="ru-RU" dirty="0" smtClean="0"/>
              <a:t>учащиеся узнают об особенностях каждого падежа имен существительных, типах склонения имен существительных (1, 2, 3 склонение), склонении имен прилагательных, неопределенной форме глагола.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069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026496"/>
          </a:xfrm>
        </p:spPr>
        <p:txBody>
          <a:bodyPr/>
          <a:lstStyle/>
          <a:p>
            <a:r>
              <a:rPr lang="ru-RU" sz="3600" dirty="0" smtClean="0"/>
              <a:t>Углубляется представление о категории времени глагола. При знакомстве с понятием «спряжение» учащиеся получают знания о категории лица, типах спряжения глагола. Происходит формирование общего представления о местоимении, имени числительном и наречии.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940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язык. 1 класс. «Школа России»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916832"/>
            <a:ext cx="3282158" cy="4308500"/>
          </a:xfrm>
        </p:spPr>
      </p:pic>
    </p:spTree>
    <p:extLst>
      <p:ext uri="{BB962C8B-B14F-4D97-AF65-F5344CB8AC3E}">
        <p14:creationId xmlns:p14="http://schemas.microsoft.com/office/powerpoint/2010/main" val="178366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язык. 1 класс. «Перспектива»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863613"/>
            <a:ext cx="2733675" cy="3829050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807908"/>
            <a:ext cx="26098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12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Морфология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Морфология (от греч</a:t>
            </a:r>
            <a:r>
              <a:rPr lang="ru-RU" dirty="0" smtClean="0"/>
              <a:t>. </a:t>
            </a:r>
            <a:r>
              <a:rPr lang="ru-RU" dirty="0" err="1" smtClean="0"/>
              <a:t>morphē</a:t>
            </a:r>
            <a:r>
              <a:rPr lang="ru-RU" dirty="0" smtClean="0"/>
              <a:t> «форма» </a:t>
            </a:r>
            <a:r>
              <a:rPr lang="ru-RU" dirty="0"/>
              <a:t>и </a:t>
            </a:r>
            <a:r>
              <a:rPr lang="ru-RU" dirty="0" err="1"/>
              <a:t>logos</a:t>
            </a:r>
            <a:r>
              <a:rPr lang="ru-RU" dirty="0"/>
              <a:t> </a:t>
            </a:r>
            <a:r>
              <a:rPr lang="ru-RU" dirty="0" smtClean="0"/>
              <a:t>«слово</a:t>
            </a:r>
            <a:r>
              <a:rPr lang="ru-RU" dirty="0"/>
              <a:t>, </a:t>
            </a:r>
            <a:r>
              <a:rPr lang="ru-RU" dirty="0" smtClean="0"/>
              <a:t>учение») </a:t>
            </a:r>
            <a:r>
              <a:rPr lang="ru-RU" dirty="0"/>
              <a:t>– раздел языкознания, изучающий грамматические формы и грамматические значения частей речи</a:t>
            </a:r>
            <a:r>
              <a:rPr lang="ru-RU" dirty="0" smtClean="0"/>
              <a:t>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Грамматика = морфология + синтаксис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03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язык. 1 класс. «Перспективная начальная школа»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252" y="1700809"/>
            <a:ext cx="3339926" cy="46805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772815"/>
            <a:ext cx="3384376" cy="4754521"/>
          </a:xfrm>
          <a:prstGeom prst="rect">
            <a:avLst/>
          </a:prstGeom>
        </p:spPr>
      </p:pic>
      <p:sp>
        <p:nvSpPr>
          <p:cNvPr id="6" name="Стрелка вниз 5"/>
          <p:cNvSpPr/>
          <p:nvPr/>
        </p:nvSpPr>
        <p:spPr>
          <a:xfrm rot="18959477">
            <a:off x="847438" y="3053601"/>
            <a:ext cx="427837" cy="168105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81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язык. 2 класс. 2 часть. «Школа России»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988840"/>
            <a:ext cx="2886075" cy="38862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060848"/>
            <a:ext cx="2886075" cy="3876675"/>
          </a:xfrm>
          <a:prstGeom prst="rect">
            <a:avLst/>
          </a:prstGeom>
        </p:spPr>
      </p:pic>
      <p:sp>
        <p:nvSpPr>
          <p:cNvPr id="6" name="Кольцо 5"/>
          <p:cNvSpPr/>
          <p:nvPr/>
        </p:nvSpPr>
        <p:spPr>
          <a:xfrm>
            <a:off x="755576" y="2708920"/>
            <a:ext cx="3456384" cy="2160240"/>
          </a:xfrm>
          <a:prstGeom prst="donut">
            <a:avLst>
              <a:gd name="adj" fmla="val 57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65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язык. 2 класс. 2 часть. «Перспектива»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988840"/>
            <a:ext cx="2819400" cy="3819525"/>
          </a:xfrm>
        </p:spPr>
      </p:pic>
      <p:sp>
        <p:nvSpPr>
          <p:cNvPr id="5" name="Кольцо 4"/>
          <p:cNvSpPr/>
          <p:nvPr/>
        </p:nvSpPr>
        <p:spPr>
          <a:xfrm>
            <a:off x="2555776" y="3861048"/>
            <a:ext cx="3312368" cy="1368152"/>
          </a:xfrm>
          <a:prstGeom prst="donut">
            <a:avLst>
              <a:gd name="adj" fmla="val 575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470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язык. 2 класс. 1 часть. «Перспективная начальная школа»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733" y="1905000"/>
            <a:ext cx="3469634" cy="4548336"/>
          </a:xfrm>
        </p:spPr>
      </p:pic>
    </p:spTree>
    <p:extLst>
      <p:ext uri="{BB962C8B-B14F-4D97-AF65-F5344CB8AC3E}">
        <p14:creationId xmlns:p14="http://schemas.microsoft.com/office/powerpoint/2010/main" val="72518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язык. 3 класс. «Школа России»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16831"/>
            <a:ext cx="3168352" cy="418711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8133" y="1988839"/>
            <a:ext cx="3108243" cy="417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21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/>
          <a:lstStyle/>
          <a:p>
            <a:r>
              <a:rPr lang="ru-RU" sz="3200" dirty="0"/>
              <a:t>Русский язык. 3 класс. «Школа России»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556792"/>
            <a:ext cx="3252018" cy="4494485"/>
          </a:xfrm>
        </p:spPr>
      </p:pic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3851920" y="1340768"/>
            <a:ext cx="4834880" cy="4497363"/>
          </a:xfrm>
        </p:spPr>
        <p:txBody>
          <a:bodyPr/>
          <a:lstStyle/>
          <a:p>
            <a:r>
              <a:rPr lang="ru-RU" dirty="0" smtClean="0"/>
              <a:t>Обратите внимание: в учебнике говорится о 10 частях речи. Авторы придерживаются научной теории, согласно которой причастие и деепричастие – это не отдельные части речи, а особые формы глагола. Не различаются наречия и слова категории состояния. Если придерживаться других научных теорий, частей речи 13.</a:t>
            </a:r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 rot="18462391">
            <a:off x="1434561" y="3835507"/>
            <a:ext cx="354334" cy="1224136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517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00600"/>
          </a:xfrm>
        </p:spPr>
        <p:txBody>
          <a:bodyPr/>
          <a:lstStyle/>
          <a:p>
            <a:r>
              <a:rPr lang="ru-RU" sz="2400" dirty="0" smtClean="0"/>
              <a:t>При этом мы имеем в виду, что только в школьном курсе русского языка в основной и средней школе изучается 13 частей речи (в разных УМК их количество различно).</a:t>
            </a:r>
          </a:p>
          <a:p>
            <a:r>
              <a:rPr lang="ru-RU" sz="2400" dirty="0" smtClean="0"/>
              <a:t>Так, например, В.В. </a:t>
            </a:r>
            <a:r>
              <a:rPr lang="ru-RU" sz="2400" dirty="0" err="1" smtClean="0"/>
              <a:t>Бабайцева</a:t>
            </a:r>
            <a:r>
              <a:rPr lang="ru-RU" sz="2400" dirty="0" smtClean="0"/>
              <a:t> рекомендует выделять в школьном курсе русского языка для основной школы слова категории состояния, а в учебнике под ред. М.М. Разумовской, П.А. </a:t>
            </a:r>
            <a:r>
              <a:rPr lang="ru-RU" sz="2400" dirty="0" err="1" smtClean="0"/>
              <a:t>Леканта</a:t>
            </a:r>
            <a:r>
              <a:rPr lang="ru-RU" sz="2400" dirty="0" smtClean="0"/>
              <a:t> эти слова называются наречиями.</a:t>
            </a:r>
          </a:p>
          <a:p>
            <a:r>
              <a:rPr lang="ru-RU" sz="2400" dirty="0" smtClean="0"/>
              <a:t>Если же углубиться в морфологию как науку, то мы увидим, что учёные выделяют больше 13 частей речи (добавляются модальные слова, например).</a:t>
            </a:r>
          </a:p>
        </p:txBody>
      </p:sp>
    </p:spTree>
    <p:extLst>
      <p:ext uri="{BB962C8B-B14F-4D97-AF65-F5344CB8AC3E}">
        <p14:creationId xmlns:p14="http://schemas.microsoft.com/office/powerpoint/2010/main" val="127532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91264" cy="5400600"/>
          </a:xfrm>
        </p:spPr>
        <p:txBody>
          <a:bodyPr/>
          <a:lstStyle/>
          <a:p>
            <a:r>
              <a:rPr lang="ru-RU" dirty="0" smtClean="0"/>
              <a:t>Примеры данного рода можно приводить и далее. В школьном курсе русского языка часто не оговаривается наличие разных точек зрения на ту или иную лингвистическую проблему, умалчиваются некоторые факты.</a:t>
            </a:r>
          </a:p>
          <a:p>
            <a:r>
              <a:rPr lang="ru-RU" dirty="0" smtClean="0"/>
              <a:t>Например, реализуются разные взгляды на природу морфемы –</a:t>
            </a:r>
            <a:r>
              <a:rPr lang="ru-RU" dirty="0" err="1" smtClean="0"/>
              <a:t>ть</a:t>
            </a:r>
            <a:r>
              <a:rPr lang="ru-RU" dirty="0" smtClean="0"/>
              <a:t> в инфинитиве (дума</a:t>
            </a:r>
            <a:r>
              <a:rPr lang="ru-RU" dirty="0" smtClean="0">
                <a:solidFill>
                  <a:srgbClr val="FF0000"/>
                </a:solidFill>
              </a:rPr>
              <a:t>ть</a:t>
            </a:r>
            <a:r>
              <a:rPr lang="ru-RU" dirty="0" smtClean="0"/>
              <a:t>, говори</a:t>
            </a:r>
            <a:r>
              <a:rPr lang="ru-RU" dirty="0" smtClean="0">
                <a:solidFill>
                  <a:srgbClr val="FF0000"/>
                </a:solidFill>
              </a:rPr>
              <a:t>ть</a:t>
            </a:r>
            <a:r>
              <a:rPr lang="ru-RU" dirty="0" smtClean="0"/>
              <a:t>). Это или суффикс, или окончание, согласно разным теориям.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965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026496"/>
          </a:xfrm>
        </p:spPr>
        <p:txBody>
          <a:bodyPr/>
          <a:lstStyle/>
          <a:p>
            <a:r>
              <a:rPr lang="ru-RU" dirty="0" smtClean="0"/>
              <a:t>Склонения имен существительных в школьном курсе русского языка и в академической науке имеют разную нумерацию.</a:t>
            </a:r>
          </a:p>
          <a:p>
            <a:r>
              <a:rPr lang="ru-RU" dirty="0" smtClean="0"/>
              <a:t>А фонетика как наука признаёт, например, наличие звука </a:t>
            </a:r>
            <a:r>
              <a:rPr lang="en-US" dirty="0" smtClean="0"/>
              <a:t>[</a:t>
            </a:r>
            <a:r>
              <a:rPr lang="ru-RU" dirty="0" smtClean="0"/>
              <a:t>ж</a:t>
            </a:r>
            <a:r>
              <a:rPr lang="en-US" dirty="0" smtClean="0"/>
              <a:t>’]</a:t>
            </a:r>
            <a:r>
              <a:rPr lang="ru-RU" dirty="0" smtClean="0"/>
              <a:t>, в то время как школьный курс утверждает, что звук </a:t>
            </a:r>
            <a:r>
              <a:rPr lang="en-US" dirty="0" smtClean="0"/>
              <a:t>[</a:t>
            </a:r>
            <a:r>
              <a:rPr lang="ru-RU" dirty="0" smtClean="0"/>
              <a:t>ж</a:t>
            </a:r>
            <a:r>
              <a:rPr lang="en-US" dirty="0" smtClean="0"/>
              <a:t>] </a:t>
            </a:r>
            <a:r>
              <a:rPr lang="ru-RU" dirty="0" smtClean="0"/>
              <a:t>всегда твёрдый.</a:t>
            </a:r>
            <a:endParaRPr lang="en-US" dirty="0" smtClean="0"/>
          </a:p>
          <a:p>
            <a:r>
              <a:rPr lang="ru-RU" dirty="0" smtClean="0"/>
              <a:t>Всё это происходит потому, что школьный курс русского языка несколько упрощён и адаптирован к восприятию ученика.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917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4810472"/>
          </a:xfrm>
        </p:spPr>
        <p:txBody>
          <a:bodyPr/>
          <a:lstStyle/>
          <a:p>
            <a:r>
              <a:rPr lang="ru-RU" dirty="0" smtClean="0"/>
              <a:t>Вместе с тем отдельные авторы учебников иногда считают необходимым расширить традиционный курс русского языка за счёт изучения отдельных понятий, которые в других учебниках не рассматриваются.</a:t>
            </a:r>
          </a:p>
          <a:p>
            <a:r>
              <a:rPr lang="ru-RU" dirty="0" smtClean="0"/>
              <a:t>Отсюда некоторые разночтения при сравнении УМК разных образовательных систем.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501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Виктор Владимирович Виноградов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772816"/>
            <a:ext cx="2900260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91880" y="1628799"/>
            <a:ext cx="4464496" cy="4341885"/>
          </a:xfrm>
        </p:spPr>
        <p:txBody>
          <a:bodyPr/>
          <a:lstStyle/>
          <a:p>
            <a:r>
              <a:rPr lang="ru-RU" dirty="0" smtClean="0"/>
              <a:t>Внёс значительный вклад в изучение морфологии русского языка. Его труд «Русский язык. Грамматическое учение о слове» является фундаментальным исследованием русской грамматики.</a:t>
            </a:r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4941168"/>
            <a:ext cx="1528390" cy="2059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190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язык. 3 класс. 1 часть. «Перспектива»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ЧАСТИ РЕЧИ.</a:t>
            </a:r>
          </a:p>
          <a:p>
            <a:r>
              <a:rPr lang="ru-RU" dirty="0" smtClean="0"/>
              <a:t>ИМЯ СУЩЕСТВИТЕЛЬНОЕ.</a:t>
            </a:r>
          </a:p>
          <a:p>
            <a:r>
              <a:rPr lang="ru-RU" dirty="0" smtClean="0"/>
              <a:t>Повторяем, что знаем.</a:t>
            </a:r>
          </a:p>
          <a:p>
            <a:r>
              <a:rPr lang="ru-RU" dirty="0" smtClean="0"/>
              <a:t>Число имени существительного.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484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язык. 3 класс. 2 часть. «Перспектива»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844824"/>
            <a:ext cx="6905845" cy="4673302"/>
          </a:xfrm>
        </p:spPr>
      </p:pic>
    </p:spTree>
    <p:extLst>
      <p:ext uri="{BB962C8B-B14F-4D97-AF65-F5344CB8AC3E}">
        <p14:creationId xmlns:p14="http://schemas.microsoft.com/office/powerpoint/2010/main" val="123696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язык. 3 класс. 1 часть. «Перспективная начальная школа»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844824"/>
            <a:ext cx="6669433" cy="4783835"/>
          </a:xfrm>
        </p:spPr>
      </p:pic>
    </p:spTree>
    <p:extLst>
      <p:ext uri="{BB962C8B-B14F-4D97-AF65-F5344CB8AC3E}">
        <p14:creationId xmlns:p14="http://schemas.microsoft.com/office/powerpoint/2010/main" val="2689324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язык. 3 класс. 3 часть. «Перспективная начальная школа»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76872"/>
            <a:ext cx="2714625" cy="38862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2276872"/>
            <a:ext cx="54768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56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язык. 4 класс. «Школа России»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Части речи.</a:t>
            </a:r>
          </a:p>
          <a:p>
            <a:r>
              <a:rPr lang="ru-RU" dirty="0" smtClean="0"/>
              <a:t>Имя существительное.</a:t>
            </a:r>
          </a:p>
          <a:p>
            <a:r>
              <a:rPr lang="ru-RU" dirty="0" smtClean="0"/>
              <a:t>Изменение по падежам имён существительных.</a:t>
            </a:r>
          </a:p>
          <a:p>
            <a:r>
              <a:rPr lang="ru-RU" dirty="0" smtClean="0"/>
              <a:t>Три склонения имён существительных.</a:t>
            </a:r>
          </a:p>
          <a:p>
            <a:r>
              <a:rPr lang="ru-RU" dirty="0" smtClean="0"/>
              <a:t>Правописание безударных падежных окончаний.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212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язык. 4 класс. «Школа России»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05000"/>
            <a:ext cx="8435280" cy="3886200"/>
          </a:xfrm>
        </p:spPr>
        <p:txBody>
          <a:bodyPr numCol="2"/>
          <a:lstStyle/>
          <a:p>
            <a:r>
              <a:rPr lang="ru-RU" sz="2400" dirty="0" smtClean="0"/>
              <a:t>Имя прилагательное </a:t>
            </a:r>
          </a:p>
          <a:p>
            <a:r>
              <a:rPr lang="ru-RU" sz="2400" dirty="0" smtClean="0"/>
              <a:t>Повторение </a:t>
            </a:r>
          </a:p>
          <a:p>
            <a:r>
              <a:rPr lang="ru-RU" sz="2400" dirty="0" smtClean="0"/>
              <a:t>Изменение по падежам имён прилагательных </a:t>
            </a:r>
          </a:p>
          <a:p>
            <a:r>
              <a:rPr lang="ru-RU" sz="2400" dirty="0" smtClean="0"/>
              <a:t>Правописание падежных окончаний </a:t>
            </a:r>
          </a:p>
          <a:p>
            <a:r>
              <a:rPr lang="ru-RU" sz="2400" dirty="0" smtClean="0"/>
              <a:t>Местоимение</a:t>
            </a:r>
          </a:p>
          <a:p>
            <a:r>
              <a:rPr lang="ru-RU" sz="2400" dirty="0" smtClean="0"/>
              <a:t>Личные местоимения </a:t>
            </a:r>
          </a:p>
          <a:p>
            <a:r>
              <a:rPr lang="ru-RU" sz="2400" dirty="0" smtClean="0"/>
              <a:t>Глагол </a:t>
            </a:r>
          </a:p>
          <a:p>
            <a:r>
              <a:rPr lang="ru-RU" sz="2400" dirty="0" smtClean="0"/>
              <a:t>Повторение </a:t>
            </a:r>
          </a:p>
          <a:p>
            <a:r>
              <a:rPr lang="ru-RU" sz="2400" dirty="0" smtClean="0"/>
              <a:t>Спряжение глагола </a:t>
            </a:r>
          </a:p>
          <a:p>
            <a:r>
              <a:rPr lang="ru-RU" sz="2400" dirty="0" smtClean="0"/>
              <a:t>Наши проекты. Пословицы и поговорки </a:t>
            </a:r>
          </a:p>
          <a:p>
            <a:r>
              <a:rPr lang="ru-RU" sz="2400" dirty="0" smtClean="0"/>
              <a:t>Правописание глаголов </a:t>
            </a:r>
          </a:p>
          <a:p>
            <a:r>
              <a:rPr lang="ru-RU" sz="2400" dirty="0" smtClean="0"/>
              <a:t>Обобщение </a:t>
            </a:r>
          </a:p>
          <a:p>
            <a:r>
              <a:rPr lang="ru-RU" sz="2400" dirty="0" smtClean="0"/>
              <a:t>Повторение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197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язык. 4 класс. 2 часть. «Перспектива»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72816"/>
            <a:ext cx="6751265" cy="4689019"/>
          </a:xfrm>
        </p:spPr>
      </p:pic>
    </p:spTree>
    <p:extLst>
      <p:ext uri="{BB962C8B-B14F-4D97-AF65-F5344CB8AC3E}">
        <p14:creationId xmlns:p14="http://schemas.microsoft.com/office/powerpoint/2010/main" val="66660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Русский язык. 4 класс. 1 часть. «Перспективная начальная школа»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7883352" cy="4927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843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01" y="764704"/>
            <a:ext cx="8589030" cy="5368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395536" y="2348880"/>
            <a:ext cx="1080120" cy="648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252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4882480"/>
          </a:xfrm>
        </p:spPr>
        <p:txBody>
          <a:bodyPr/>
          <a:lstStyle/>
          <a:p>
            <a:r>
              <a:rPr lang="ru-RU" dirty="0" smtClean="0"/>
              <a:t>На предыдущем слайде видно, что в учебнике ПНШ изучаются разноспрягаемые глаголы: расширяются представления младших школьников о спряжении. Этого нет в учебниках ни «Школы России», ни «Перспективы».</a:t>
            </a:r>
          </a:p>
          <a:p>
            <a:r>
              <a:rPr lang="ru-RU" dirty="0" smtClean="0"/>
              <a:t>Почему глаголы «бежать» и «хотеть» разноспрягаемые?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573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Лев Владимирович Щерба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563888" y="1628800"/>
            <a:ext cx="5050904" cy="3886200"/>
          </a:xfrm>
        </p:spPr>
        <p:txBody>
          <a:bodyPr/>
          <a:lstStyle/>
          <a:p>
            <a:r>
              <a:rPr lang="ru-RU" dirty="0" smtClean="0"/>
              <a:t>Известный учёный, в сфере научных интересов которого были вопросы общего языкознания. Придуманный академиком Л.В. Щербой пример описания грамматического значения, грамматической формы слова стал хрестоматийным.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2906294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555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882480"/>
          </a:xfrm>
        </p:spPr>
        <p:txBody>
          <a:bodyPr/>
          <a:lstStyle/>
          <a:p>
            <a:r>
              <a:rPr lang="ru-RU" dirty="0"/>
              <a:t>Потому что эти глаголы в одних формах имеют </a:t>
            </a:r>
            <a:r>
              <a:rPr lang="ru-RU" dirty="0" smtClean="0"/>
              <a:t>окончания, типичные для глаголов 1 спряжения, а в других </a:t>
            </a:r>
            <a:r>
              <a:rPr lang="ru-RU" dirty="0"/>
              <a:t>- окончания, типичные для глаголов </a:t>
            </a:r>
            <a:r>
              <a:rPr lang="ru-RU" dirty="0" smtClean="0"/>
              <a:t>2 спряжения.</a:t>
            </a:r>
          </a:p>
          <a:p>
            <a:r>
              <a:rPr lang="ru-RU" dirty="0" smtClean="0"/>
              <a:t>Сравните:</a:t>
            </a:r>
          </a:p>
          <a:p>
            <a:r>
              <a:rPr lang="ru-RU" dirty="0" smtClean="0"/>
              <a:t>Хот</a:t>
            </a:r>
            <a:r>
              <a:rPr lang="ru-RU" dirty="0" smtClean="0">
                <a:solidFill>
                  <a:srgbClr val="FF0000"/>
                </a:solidFill>
              </a:rPr>
              <a:t>им</a:t>
            </a:r>
            <a:r>
              <a:rPr lang="ru-RU" dirty="0" smtClean="0"/>
              <a:t>. Окончание –им типично для глаголов 2 </a:t>
            </a:r>
            <a:r>
              <a:rPr lang="ru-RU" dirty="0" err="1" smtClean="0"/>
              <a:t>спр</a:t>
            </a:r>
            <a:r>
              <a:rPr lang="ru-RU" dirty="0" smtClean="0"/>
              <a:t>.</a:t>
            </a:r>
          </a:p>
          <a:p>
            <a:r>
              <a:rPr lang="ru-RU" dirty="0" smtClean="0"/>
              <a:t>Хоч</a:t>
            </a:r>
            <a:r>
              <a:rPr lang="ru-RU" dirty="0" smtClean="0">
                <a:solidFill>
                  <a:srgbClr val="FF0000"/>
                </a:solidFill>
              </a:rPr>
              <a:t>ет</a:t>
            </a:r>
            <a:r>
              <a:rPr lang="ru-RU" dirty="0" smtClean="0"/>
              <a:t>. Окончание –</a:t>
            </a:r>
            <a:r>
              <a:rPr lang="ru-RU" dirty="0" err="1" smtClean="0"/>
              <a:t>ет</a:t>
            </a:r>
            <a:r>
              <a:rPr lang="ru-RU" dirty="0" smtClean="0"/>
              <a:t> характерно для глаголов 1 </a:t>
            </a:r>
            <a:r>
              <a:rPr lang="ru-RU" dirty="0" err="1" smtClean="0"/>
              <a:t>спр</a:t>
            </a:r>
            <a:r>
              <a:rPr lang="ru-RU" dirty="0" smtClean="0"/>
              <a:t>.</a:t>
            </a:r>
          </a:p>
          <a:p>
            <a:r>
              <a:rPr lang="ru-RU" dirty="0"/>
              <a:t>Есть и другие виды спряжения глагола, которые не изучаются в начальной школе.</a:t>
            </a:r>
          </a:p>
        </p:txBody>
      </p:sp>
    </p:spTree>
    <p:extLst>
      <p:ext uri="{BB962C8B-B14F-4D97-AF65-F5344CB8AC3E}">
        <p14:creationId xmlns:p14="http://schemas.microsoft.com/office/powerpoint/2010/main" val="193332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Русский язык. 4 класс. </a:t>
            </a:r>
            <a:r>
              <a:rPr lang="ru-RU" dirty="0" smtClean="0"/>
              <a:t>3 </a:t>
            </a:r>
            <a:r>
              <a:rPr lang="ru-RU" dirty="0"/>
              <a:t>часть. «Перспективная начальная школа»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88840"/>
            <a:ext cx="7264083" cy="4540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600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/>
          <a:lstStyle/>
          <a:p>
            <a:r>
              <a:rPr lang="ru-RU" sz="2800" dirty="0" smtClean="0"/>
              <a:t>В процессе изучения морфологии учащиеся усваивают следующие признаки частей речи: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1) что обозначает слово данной части речи;</a:t>
            </a:r>
          </a:p>
          <a:p>
            <a:r>
              <a:rPr lang="ru-RU" dirty="0" smtClean="0"/>
              <a:t>2) на какие вопросы отвечает;</a:t>
            </a:r>
          </a:p>
          <a:p>
            <a:r>
              <a:rPr lang="ru-RU" dirty="0" smtClean="0"/>
              <a:t>3) как изменяется, какие имеет постоянные категории;</a:t>
            </a:r>
          </a:p>
          <a:p>
            <a:r>
              <a:rPr lang="ru-RU" dirty="0" smtClean="0"/>
              <a:t>4) каким членом предложения является;</a:t>
            </a:r>
          </a:p>
          <a:p>
            <a:r>
              <a:rPr lang="ru-RU" dirty="0" smtClean="0"/>
              <a:t>5) какие имеет окончания; как образуется.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590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Также младшими школьниками усваиваются умения: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определять лексико-грамматическое значение слов основных  частей речи, их формальные признаки и функцию в предложении;</a:t>
            </a:r>
          </a:p>
          <a:p>
            <a:r>
              <a:rPr lang="ru-RU" dirty="0" smtClean="0"/>
              <a:t>изменять части речи в соответствии с их  системой словоизменения;</a:t>
            </a:r>
          </a:p>
          <a:p>
            <a:r>
              <a:rPr lang="ru-RU" dirty="0" smtClean="0"/>
              <a:t>стилистически правильно использовать  изученные грамматические  единицы в речи с учетом цели и ситуации общения.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091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1844824"/>
            <a:ext cx="7772400" cy="3348087"/>
          </a:xfrm>
        </p:spPr>
        <p:txBody>
          <a:bodyPr/>
          <a:lstStyle/>
          <a:p>
            <a:pPr algn="ctr"/>
            <a:r>
              <a:rPr lang="ru-RU" dirty="0"/>
              <a:t>Методика изучения имени существительного</a:t>
            </a:r>
          </a:p>
        </p:txBody>
      </p:sp>
    </p:spTree>
    <p:extLst>
      <p:ext uri="{BB962C8B-B14F-4D97-AF65-F5344CB8AC3E}">
        <p14:creationId xmlns:p14="http://schemas.microsoft.com/office/powerpoint/2010/main" val="381638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Имя существительное как часть речи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3168324"/>
              </p:ext>
            </p:extLst>
          </p:nvPr>
        </p:nvGraphicFramePr>
        <p:xfrm>
          <a:off x="179512" y="1268760"/>
          <a:ext cx="8856984" cy="544753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777475"/>
                <a:gridCol w="6079509"/>
              </a:tblGrid>
              <a:tr h="408384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Признак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Характеристика имени</a:t>
                      </a:r>
                      <a:r>
                        <a:rPr lang="ru-RU" sz="2000" baseline="0" dirty="0" smtClean="0"/>
                        <a:t> сущ.</a:t>
                      </a:r>
                      <a:endParaRPr lang="ru-RU" sz="2000" dirty="0"/>
                    </a:p>
                  </a:txBody>
                  <a:tcPr/>
                </a:tc>
              </a:tr>
              <a:tr h="70488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Категориальное значение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Предметность</a:t>
                      </a:r>
                      <a:endParaRPr lang="ru-RU" sz="2000" dirty="0"/>
                    </a:p>
                  </a:txBody>
                  <a:tcPr/>
                </a:tc>
              </a:tr>
              <a:tr h="704882">
                <a:tc>
                  <a:txBody>
                    <a:bodyPr/>
                    <a:lstStyle/>
                    <a:p>
                      <a:r>
                        <a:rPr lang="ru-RU" sz="2000" dirty="0" err="1" smtClean="0"/>
                        <a:t>Словообразователь</a:t>
                      </a:r>
                      <a:r>
                        <a:rPr lang="en-US" sz="2000" dirty="0" smtClean="0"/>
                        <a:t>-</a:t>
                      </a:r>
                      <a:r>
                        <a:rPr lang="ru-RU" sz="2000" dirty="0" err="1" smtClean="0"/>
                        <a:t>ный</a:t>
                      </a:r>
                      <a:r>
                        <a:rPr lang="ru-RU" sz="2000" dirty="0" smtClean="0"/>
                        <a:t> </a:t>
                      </a:r>
                      <a:r>
                        <a:rPr lang="ru-RU" sz="2000" dirty="0" smtClean="0"/>
                        <a:t>критерий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Образуются с помощью суффиксов: -</a:t>
                      </a:r>
                      <a:r>
                        <a:rPr lang="ru-RU" sz="2000" dirty="0" err="1" smtClean="0"/>
                        <a:t>тель</a:t>
                      </a:r>
                      <a:r>
                        <a:rPr lang="ru-RU" sz="2000" dirty="0" smtClean="0"/>
                        <a:t>-; -</a:t>
                      </a:r>
                      <a:r>
                        <a:rPr lang="ru-RU" sz="2000" dirty="0" err="1" smtClean="0"/>
                        <a:t>щик</a:t>
                      </a:r>
                      <a:r>
                        <a:rPr lang="ru-RU" sz="2000" dirty="0" smtClean="0"/>
                        <a:t>; - ость-; -</a:t>
                      </a:r>
                      <a:r>
                        <a:rPr lang="ru-RU" sz="2000" dirty="0" err="1" smtClean="0"/>
                        <a:t>ств</a:t>
                      </a:r>
                      <a:r>
                        <a:rPr lang="ru-RU" sz="2000" dirty="0" smtClean="0"/>
                        <a:t>-; -</a:t>
                      </a:r>
                      <a:r>
                        <a:rPr lang="ru-RU" sz="2000" dirty="0" err="1" smtClean="0"/>
                        <a:t>ец</a:t>
                      </a:r>
                      <a:r>
                        <a:rPr lang="ru-RU" sz="2000" dirty="0" smtClean="0"/>
                        <a:t>-; -к-; -</a:t>
                      </a:r>
                      <a:r>
                        <a:rPr lang="ru-RU" sz="2000" dirty="0" err="1" smtClean="0"/>
                        <a:t>изн</a:t>
                      </a:r>
                      <a:r>
                        <a:rPr lang="ru-RU" sz="2000" dirty="0" smtClean="0"/>
                        <a:t>-; -</a:t>
                      </a:r>
                      <a:r>
                        <a:rPr lang="ru-RU" sz="2000" dirty="0" err="1" smtClean="0"/>
                        <a:t>изм</a:t>
                      </a:r>
                      <a:r>
                        <a:rPr lang="ru-RU" sz="2000" dirty="0" smtClean="0"/>
                        <a:t>-; -б- и др.</a:t>
                      </a:r>
                      <a:endParaRPr lang="ru-RU" sz="2000" dirty="0"/>
                    </a:p>
                  </a:txBody>
                  <a:tcPr/>
                </a:tc>
              </a:tr>
              <a:tr h="1309068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Морфологические признаки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Постоянные признаки: категории рода, одушевлённости/неодушевлённости.</a:t>
                      </a:r>
                    </a:p>
                    <a:p>
                      <a:r>
                        <a:rPr lang="ru-RU" sz="2000" dirty="0" smtClean="0"/>
                        <a:t>Непостоянные признаки:</a:t>
                      </a:r>
                      <a:r>
                        <a:rPr lang="ru-RU" sz="2000" baseline="0" dirty="0" smtClean="0"/>
                        <a:t> категории числа, падежа.</a:t>
                      </a:r>
                    </a:p>
                    <a:p>
                      <a:r>
                        <a:rPr lang="ru-RU" sz="2000" baseline="0" dirty="0" smtClean="0"/>
                        <a:t>Словоизменительные типы – склонения.</a:t>
                      </a:r>
                      <a:endParaRPr lang="ru-RU" sz="2000" dirty="0"/>
                    </a:p>
                  </a:txBody>
                  <a:tcPr/>
                </a:tc>
              </a:tr>
              <a:tr h="100697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Синтаксические функции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Основные: подлежащее и дополнение.</a:t>
                      </a:r>
                    </a:p>
                    <a:p>
                      <a:r>
                        <a:rPr lang="ru-RU" sz="2000" dirty="0" smtClean="0"/>
                        <a:t>Дополнительные: сказуемое, определение, обстоятельство, обращение</a:t>
                      </a:r>
                      <a:endParaRPr lang="ru-RU" sz="2000" dirty="0"/>
                    </a:p>
                  </a:txBody>
                  <a:tcPr/>
                </a:tc>
              </a:tr>
              <a:tr h="100697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Синтаксические связи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 словосочетаниях: согласование с прил., </a:t>
                      </a:r>
                      <a:r>
                        <a:rPr lang="ru-RU" sz="2000" dirty="0" err="1" smtClean="0"/>
                        <a:t>прич</a:t>
                      </a:r>
                      <a:r>
                        <a:rPr lang="ru-RU" sz="2000" dirty="0" smtClean="0"/>
                        <a:t>., </a:t>
                      </a:r>
                      <a:r>
                        <a:rPr lang="ru-RU" sz="2000" dirty="0" err="1" smtClean="0"/>
                        <a:t>порядк</a:t>
                      </a:r>
                      <a:r>
                        <a:rPr lang="ru-RU" sz="2000" dirty="0" smtClean="0"/>
                        <a:t>. числит.; управление (дневник брата); примыкание</a:t>
                      </a:r>
                      <a:r>
                        <a:rPr lang="ru-RU" sz="2000" baseline="0" dirty="0" smtClean="0"/>
                        <a:t> (кофе по-турецки). 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3645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4882480"/>
          </a:xfrm>
        </p:spPr>
        <p:txBody>
          <a:bodyPr/>
          <a:lstStyle/>
          <a:p>
            <a:r>
              <a:rPr lang="ru-RU" sz="3200" dirty="0" smtClean="0"/>
              <a:t>Задачи изучения имени существительного в начальной школе (по Т.Г. </a:t>
            </a:r>
            <a:r>
              <a:rPr lang="ru-RU" sz="3200" dirty="0" err="1" smtClean="0"/>
              <a:t>Рамзаевой</a:t>
            </a:r>
            <a:r>
              <a:rPr lang="ru-RU" sz="3200" dirty="0" smtClean="0"/>
              <a:t>):</a:t>
            </a:r>
          </a:p>
          <a:p>
            <a:r>
              <a:rPr lang="ru-RU" sz="3200" dirty="0" smtClean="0"/>
              <a:t>1) формирование грамматического понятия «имя существительное»; </a:t>
            </a:r>
          </a:p>
          <a:p>
            <a:r>
              <a:rPr lang="ru-RU" sz="3200" dirty="0" smtClean="0"/>
              <a:t>2) овладение умением различать по вопросу одушевленные и неодушевленные имена существительные;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13358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098504"/>
          </a:xfrm>
        </p:spPr>
        <p:txBody>
          <a:bodyPr/>
          <a:lstStyle/>
          <a:p>
            <a:r>
              <a:rPr lang="ru-RU" dirty="0" smtClean="0"/>
              <a:t>3) формирование умения писать с большой буквы фамилии, имена и отчества людей, клички животных, географические названия; </a:t>
            </a:r>
          </a:p>
          <a:p>
            <a:r>
              <a:rPr lang="ru-RU" dirty="0" smtClean="0"/>
              <a:t>4) ознакомление с родом имен существительных, употребление Ь у имен существительных с шипящими на конце; </a:t>
            </a:r>
          </a:p>
          <a:p>
            <a:r>
              <a:rPr lang="ru-RU" dirty="0" smtClean="0"/>
              <a:t>5) развитие умения изменять имена существительные по числам, распознавать число;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618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764704"/>
            <a:ext cx="8229600" cy="5026496"/>
          </a:xfrm>
        </p:spPr>
        <p:txBody>
          <a:bodyPr/>
          <a:lstStyle/>
          <a:p>
            <a:r>
              <a:rPr lang="ru-RU" sz="2800" dirty="0" smtClean="0"/>
              <a:t>6) выработка навыка правописания падежных окончаний имен существительных (кроме существительных на </a:t>
            </a:r>
            <a:r>
              <a:rPr lang="ru-RU" sz="2800" i="1" dirty="0" smtClean="0"/>
              <a:t>-</a:t>
            </a:r>
            <a:r>
              <a:rPr lang="ru-RU" sz="2800" i="1" dirty="0" err="1" smtClean="0"/>
              <a:t>ия</a:t>
            </a:r>
            <a:r>
              <a:rPr lang="ru-RU" sz="2800" i="1" dirty="0" smtClean="0"/>
              <a:t>, -</a:t>
            </a:r>
            <a:r>
              <a:rPr lang="ru-RU" sz="2800" i="1" dirty="0" err="1" smtClean="0"/>
              <a:t>ий</a:t>
            </a:r>
            <a:r>
              <a:rPr lang="ru-RU" sz="2800" i="1" dirty="0" smtClean="0"/>
              <a:t>, -</a:t>
            </a:r>
            <a:r>
              <a:rPr lang="ru-RU" sz="2800" i="1" dirty="0" err="1" smtClean="0"/>
              <a:t>ие</a:t>
            </a:r>
            <a:r>
              <a:rPr lang="ru-RU" sz="2800" dirty="0" smtClean="0"/>
              <a:t>, а также кроме творительного падежа существительных с основой на шипящие и Ц: </a:t>
            </a:r>
            <a:r>
              <a:rPr lang="ru-RU" sz="2800" i="1" dirty="0" smtClean="0"/>
              <a:t>свечой, плащом, </a:t>
            </a:r>
            <a:r>
              <a:rPr lang="ru-RU" sz="2800" i="1" dirty="0" smtClean="0"/>
              <a:t>огурцом</a:t>
            </a:r>
            <a:r>
              <a:rPr lang="ru-RU" sz="2800" dirty="0" smtClean="0"/>
              <a:t>); </a:t>
            </a:r>
            <a:endParaRPr lang="ru-RU" sz="2800" dirty="0" smtClean="0"/>
          </a:p>
          <a:p>
            <a:r>
              <a:rPr lang="ru-RU" sz="2800" dirty="0" smtClean="0"/>
              <a:t>7) обогащение словаря новыми именами существительными и развитие навыков употребления их в речи; </a:t>
            </a:r>
          </a:p>
          <a:p>
            <a:r>
              <a:rPr lang="ru-RU" sz="2800" dirty="0" smtClean="0"/>
              <a:t>8) развитие логического мышления учащихся (овладение операциями анализа, сравнения слов, обобщения и др.).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8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Михаил Ростиславович Львов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2962672" cy="397227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3779912" y="1628800"/>
            <a:ext cx="4906888" cy="4320480"/>
          </a:xfrm>
        </p:spPr>
        <p:txBody>
          <a:bodyPr/>
          <a:lstStyle/>
          <a:p>
            <a:r>
              <a:rPr lang="ru-RU" dirty="0" smtClean="0"/>
              <a:t>Педагог</a:t>
            </a:r>
            <a:r>
              <a:rPr lang="ru-RU" dirty="0"/>
              <a:t>, методист по русскому языку, член-корреспондент РАО, доктор педагогических наук и профессор. Кафедра русского языка и методики его преподавания в начальной школе </a:t>
            </a:r>
            <a:r>
              <a:rPr lang="ru-RU" dirty="0" smtClean="0"/>
              <a:t>в МПГУ носит имя </a:t>
            </a:r>
            <a:r>
              <a:rPr lang="ru-RU" dirty="0"/>
              <a:t>М.Р</a:t>
            </a:r>
            <a:r>
              <a:rPr lang="ru-RU" dirty="0" smtClean="0"/>
              <a:t>. Львова.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42728"/>
            <a:ext cx="2507226" cy="38588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30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Принципы деления слов на части речи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136904" cy="4464496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1) </a:t>
            </a:r>
            <a:r>
              <a:rPr lang="ru-RU" dirty="0">
                <a:solidFill>
                  <a:srgbClr val="FF0000"/>
                </a:solidFill>
              </a:rPr>
              <a:t>семантический</a:t>
            </a:r>
            <a:r>
              <a:rPr lang="ru-RU" dirty="0"/>
              <a:t> (единство лексико-грамматического значения — предметность для существительного, </a:t>
            </a:r>
            <a:r>
              <a:rPr lang="ru-RU" dirty="0" err="1"/>
              <a:t>процессуальность</a:t>
            </a:r>
            <a:r>
              <a:rPr lang="ru-RU" dirty="0"/>
              <a:t> для </a:t>
            </a:r>
            <a:r>
              <a:rPr lang="ru-RU" dirty="0" smtClean="0"/>
              <a:t>глагола </a:t>
            </a:r>
            <a:r>
              <a:rPr lang="ru-RU" dirty="0"/>
              <a:t>и т.п.);</a:t>
            </a:r>
          </a:p>
          <a:p>
            <a:r>
              <a:rPr lang="ru-RU" dirty="0"/>
              <a:t>2) </a:t>
            </a:r>
            <a:r>
              <a:rPr lang="ru-RU" dirty="0">
                <a:solidFill>
                  <a:srgbClr val="FF0000"/>
                </a:solidFill>
              </a:rPr>
              <a:t>морфологический </a:t>
            </a:r>
            <a:r>
              <a:rPr lang="ru-RU" dirty="0"/>
              <a:t>(общность морфемного облика слова, системы его грамматических категорий и форм, </a:t>
            </a:r>
            <a:r>
              <a:rPr lang="ru-RU" dirty="0" smtClean="0"/>
              <a:t>например, </a:t>
            </a:r>
            <a:r>
              <a:rPr lang="ru-RU" dirty="0"/>
              <a:t>род, число, падеж имени существительного, вид, время, залог глагола и т.п.);</a:t>
            </a:r>
          </a:p>
          <a:p>
            <a:r>
              <a:rPr lang="ru-RU" dirty="0"/>
              <a:t>3) </a:t>
            </a:r>
            <a:r>
              <a:rPr lang="ru-RU" dirty="0">
                <a:solidFill>
                  <a:srgbClr val="FF0000"/>
                </a:solidFill>
              </a:rPr>
              <a:t>синтаксический </a:t>
            </a:r>
            <a:r>
              <a:rPr lang="ru-RU" dirty="0"/>
              <a:t>(основная функция слов этой части речи в предложении и грамматическая сочетаемость со словами других частей речи).</a:t>
            </a:r>
          </a:p>
        </p:txBody>
      </p:sp>
    </p:spTree>
    <p:extLst>
      <p:ext uri="{BB962C8B-B14F-4D97-AF65-F5344CB8AC3E}">
        <p14:creationId xmlns:p14="http://schemas.microsoft.com/office/powerpoint/2010/main" val="373096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М. Р. Львов выделяет ступени работы над понятием «имя существительное»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C00000"/>
                </a:solidFill>
              </a:rPr>
              <a:t>Первая ступень </a:t>
            </a:r>
            <a:r>
              <a:rPr lang="ru-RU" sz="2400" dirty="0" smtClean="0"/>
              <a:t>предполагает первоначальное знакомство школьников с основным семантическим признаком имени существительного — предметностью, имеющей обобщенный и абстрактный характер (например, слова </a:t>
            </a:r>
            <a:r>
              <a:rPr lang="ru-RU" sz="2400" i="1" dirty="0" smtClean="0"/>
              <a:t>мороз, краснота, бег</a:t>
            </a:r>
            <a:r>
              <a:rPr lang="ru-RU" sz="2400" dirty="0" smtClean="0"/>
              <a:t> не воспринимаются </a:t>
            </a:r>
            <a:r>
              <a:rPr lang="ru-RU" sz="2400" dirty="0" smtClean="0"/>
              <a:t>учеником </a:t>
            </a:r>
            <a:r>
              <a:rPr lang="ru-RU" sz="2400" dirty="0" smtClean="0"/>
              <a:t>как конкретные предметы). Для наблюдения существенных признаков данной части речи рекомендуется использовать конкретный языковой материал.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71968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098504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На второй ступени </a:t>
            </a:r>
            <a:r>
              <a:rPr lang="ru-RU" dirty="0" smtClean="0"/>
              <a:t>осознание учащимися отличительных признаков данной части речи происходит на основе перехода от морфологии к синтаксическим отношениям, связям внутри предложения. Умение ставить вопросы к словам требует, как минимум, знакомства с главными членами предложения. Школьники осознают функцию имени существительного в речевой конструкции, передающей мысль говорящего.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259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098504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Третья ступень </a:t>
            </a:r>
            <a:r>
              <a:rPr lang="ru-RU" dirty="0" smtClean="0"/>
              <a:t>связана с изучением рода имен существительных.</a:t>
            </a:r>
          </a:p>
          <a:p>
            <a:r>
              <a:rPr lang="ru-RU" dirty="0" smtClean="0">
                <a:solidFill>
                  <a:srgbClr val="C00000"/>
                </a:solidFill>
              </a:rPr>
              <a:t>На четвертой ступени </a:t>
            </a:r>
            <a:r>
              <a:rPr lang="ru-RU" dirty="0" smtClean="0"/>
              <a:t>осуществляется ознакомление с изменением формы имени существительного (изменением по числам и падежам). Изучается склонение имён существительных.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818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3" y="2276872"/>
            <a:ext cx="7772400" cy="349210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3A566E"/>
                </a:solidFill>
              </a:rPr>
              <a:t>Теоретические основы и Методика </a:t>
            </a:r>
            <a:r>
              <a:rPr lang="ru-RU" dirty="0">
                <a:solidFill>
                  <a:srgbClr val="3A566E"/>
                </a:solidFill>
              </a:rPr>
              <a:t>изучения имени </a:t>
            </a:r>
            <a:r>
              <a:rPr lang="ru-RU" dirty="0" smtClean="0">
                <a:solidFill>
                  <a:srgbClr val="3A566E"/>
                </a:solidFill>
              </a:rPr>
              <a:t>прилагательного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7865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Имя прилагательное как часть речи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343891"/>
              </p:ext>
            </p:extLst>
          </p:nvPr>
        </p:nvGraphicFramePr>
        <p:xfrm>
          <a:off x="179512" y="1628800"/>
          <a:ext cx="8856984" cy="5092202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4428492"/>
                <a:gridCol w="4428492"/>
              </a:tblGrid>
              <a:tr h="890331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Признак</a:t>
                      </a:r>
                      <a:endParaRPr lang="ru-RU" sz="2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Характеристика имени</a:t>
                      </a:r>
                      <a:r>
                        <a:rPr lang="ru-RU" sz="2000" baseline="0" dirty="0" smtClean="0"/>
                        <a:t> прил.</a:t>
                      </a:r>
                      <a:endParaRPr lang="ru-RU" sz="2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9026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Категориальное значение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Признак предмета</a:t>
                      </a:r>
                      <a:endParaRPr lang="ru-RU" sz="2000" dirty="0"/>
                    </a:p>
                  </a:txBody>
                  <a:tcPr/>
                </a:tc>
              </a:tr>
              <a:tr h="1248814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Морфологические признаки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Род, число, падеж, категория полной и краткой форм, у качественных прилагательных – степень сравнения</a:t>
                      </a:r>
                      <a:endParaRPr lang="ru-RU" sz="2000" dirty="0"/>
                    </a:p>
                  </a:txBody>
                  <a:tcPr/>
                </a:tc>
              </a:tr>
              <a:tr h="890331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Синтаксические функции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Определение, именная часть составного именного сказуемого</a:t>
                      </a:r>
                      <a:endParaRPr lang="ru-RU" sz="2000" dirty="0"/>
                    </a:p>
                  </a:txBody>
                  <a:tcPr/>
                </a:tc>
              </a:tr>
              <a:tr h="1248814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Синтаксические связи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Согласование, управление (усталый до изнеможения), примыкание (цвет беж; весьма скромный)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355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8856984" cy="4780756"/>
          </a:xfrm>
        </p:spPr>
        <p:txBody>
          <a:bodyPr/>
          <a:lstStyle/>
          <a:p>
            <a:r>
              <a:rPr lang="ru-RU" dirty="0"/>
              <a:t>Имя прилагательное — это знаменательная часть речи, обозначающая </a:t>
            </a:r>
            <a:r>
              <a:rPr lang="ru-RU" dirty="0" err="1" smtClean="0"/>
              <a:t>непроцессуальный</a:t>
            </a:r>
            <a:r>
              <a:rPr lang="ru-RU" dirty="0" smtClean="0"/>
              <a:t> </a:t>
            </a:r>
            <a:r>
              <a:rPr lang="ru-RU" dirty="0"/>
              <a:t>признак предмета и </a:t>
            </a:r>
            <a:r>
              <a:rPr lang="ru-RU" dirty="0" smtClean="0"/>
              <a:t>представляющая </a:t>
            </a:r>
            <a:r>
              <a:rPr lang="ru-RU" dirty="0"/>
              <a:t>это значение в словоизменительных грамматических </a:t>
            </a:r>
            <a:r>
              <a:rPr lang="ru-RU" dirty="0" smtClean="0"/>
              <a:t>категориях </a:t>
            </a:r>
            <a:r>
              <a:rPr lang="ru-RU" dirty="0"/>
              <a:t>рода, числа и падежа. Прилагательное имеет полные и </a:t>
            </a:r>
            <a:r>
              <a:rPr lang="ru-RU" dirty="0" smtClean="0"/>
              <a:t>краткие </a:t>
            </a:r>
            <a:r>
              <a:rPr lang="ru-RU" dirty="0"/>
              <a:t>формы и обладает грамматической категорией степени </a:t>
            </a:r>
            <a:r>
              <a:rPr lang="ru-RU" dirty="0" smtClean="0"/>
              <a:t>сравнения </a:t>
            </a:r>
            <a:r>
              <a:rPr lang="ru-RU" dirty="0"/>
              <a:t>(качественные прилагательные).</a:t>
            </a:r>
          </a:p>
        </p:txBody>
      </p:sp>
    </p:spTree>
    <p:extLst>
      <p:ext uri="{BB962C8B-B14F-4D97-AF65-F5344CB8AC3E}">
        <p14:creationId xmlns:p14="http://schemas.microsoft.com/office/powerpoint/2010/main" val="3696052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Категориальное   значение   имени   </a:t>
            </a:r>
            <a:r>
              <a:rPr lang="ru-RU" dirty="0" smtClean="0"/>
              <a:t>прилагательного </a:t>
            </a:r>
            <a:r>
              <a:rPr lang="ru-RU" dirty="0"/>
              <a:t>— значение </a:t>
            </a:r>
            <a:r>
              <a:rPr lang="ru-RU" dirty="0" err="1"/>
              <a:t>признаковости</a:t>
            </a:r>
            <a:r>
              <a:rPr lang="ru-RU" dirty="0"/>
              <a:t>. </a:t>
            </a:r>
            <a:endParaRPr lang="ru-RU" dirty="0" smtClean="0"/>
          </a:p>
          <a:p>
            <a:r>
              <a:rPr lang="ru-RU" dirty="0"/>
              <a:t>Начальной формой прилагательного следует считать форму м. р., ед. ч., им. п., так как именно эта форма является </a:t>
            </a:r>
            <a:r>
              <a:rPr lang="ru-RU" dirty="0" smtClean="0"/>
              <a:t>первой </a:t>
            </a:r>
            <a:r>
              <a:rPr lang="ru-RU" dirty="0"/>
              <a:t>в парадигме имени прилагательного.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340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712968" cy="4114800"/>
          </a:xfrm>
        </p:spPr>
        <p:txBody>
          <a:bodyPr/>
          <a:lstStyle/>
          <a:p>
            <a:r>
              <a:rPr lang="ru-RU" dirty="0"/>
              <a:t>Затруднения в установлении начальной формы вызывают такие прилагательные, которые по своей семантике обозначают состояния и признаки женского организма, и форма м. р. воспринимается как отклонение от нормы: замужняя, беременная, стельная и т.п. Поэтому начальной формой таких прилагательных рекомендуется считать форму ж. р., ед. ч., им. п.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797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764704"/>
            <a:ext cx="7772400" cy="5572844"/>
          </a:xfrm>
        </p:spPr>
        <p:txBody>
          <a:bodyPr/>
          <a:lstStyle/>
          <a:p>
            <a:r>
              <a:rPr lang="ru-RU" dirty="0"/>
              <a:t>К прилагательным относится также большая группа неизменяемых слов иноязычного происхождения, называющих признак (бордо, декольте, клеш, плиссе, хаки). Эти слова не изменяются по родам и числам и принадлежат к нулевому </a:t>
            </a:r>
            <a:r>
              <a:rPr lang="ru-RU" dirty="0" smtClean="0"/>
              <a:t>склонению; </a:t>
            </a:r>
            <a:r>
              <a:rPr lang="ru-RU" dirty="0"/>
              <a:t>значение признака в них обнаруживается синтаксически, в сочетаниях с сущ.: цвет бордо, брюки клеш, юбка плиссе, костюм хаки.</a:t>
            </a:r>
          </a:p>
        </p:txBody>
      </p:sp>
    </p:spTree>
    <p:extLst>
      <p:ext uri="{BB962C8B-B14F-4D97-AF65-F5344CB8AC3E}">
        <p14:creationId xmlns:p14="http://schemas.microsoft.com/office/powerpoint/2010/main" val="231469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Имена прилагательные распределяются по трем </a:t>
            </a:r>
            <a:r>
              <a:rPr lang="ru-RU" dirty="0" smtClean="0"/>
              <a:t>разрядам: выделяется </a:t>
            </a:r>
            <a:r>
              <a:rPr lang="ru-RU" dirty="0"/>
              <a:t>разряд качественных прилагательных, </a:t>
            </a:r>
            <a:r>
              <a:rPr lang="ru-RU" dirty="0" smtClean="0"/>
              <a:t>разряд </a:t>
            </a:r>
            <a:r>
              <a:rPr lang="ru-RU" dirty="0"/>
              <a:t>относительных прилагательных, разряд </a:t>
            </a:r>
            <a:r>
              <a:rPr lang="ru-RU" dirty="0" smtClean="0"/>
              <a:t>притяжательных </a:t>
            </a:r>
            <a:r>
              <a:rPr lang="ru-RU" dirty="0"/>
              <a:t>прилагательных.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443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1" i="1" dirty="0" smtClean="0"/>
              <a:t>Цель изучения морфологии в начальных классах </a:t>
            </a:r>
            <a:r>
              <a:rPr lang="ru-RU" sz="3200" dirty="0" smtClean="0"/>
              <a:t>— формирование представления младших школьников о слове с точки зрения его грамматического значения, о морфологической системе русского языка.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58107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Качественные прилагательные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Качественные прилагательные называют качественный признак предмета (физическое свойство, качество характера, величину, размер, оттенок цвета и т.д.).</a:t>
            </a:r>
          </a:p>
          <a:p>
            <a:r>
              <a:rPr lang="ru-RU" dirty="0" smtClean="0"/>
              <a:t>        Большинство качественных прил. </a:t>
            </a:r>
            <a:r>
              <a:rPr lang="ru-RU" dirty="0" smtClean="0">
                <a:solidFill>
                  <a:srgbClr val="FF0000"/>
                </a:solidFill>
              </a:rPr>
              <a:t>имеют краткую и полную формы </a:t>
            </a:r>
            <a:r>
              <a:rPr lang="ru-RU" dirty="0" smtClean="0"/>
              <a:t>и </a:t>
            </a:r>
            <a:r>
              <a:rPr lang="ru-RU" dirty="0" smtClean="0">
                <a:solidFill>
                  <a:srgbClr val="FF0000"/>
                </a:solidFill>
              </a:rPr>
              <a:t>образуют формы степеней сравнения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3789040"/>
            <a:ext cx="646331" cy="64633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>
                <a:ln/>
                <a:solidFill>
                  <a:srgbClr val="CCCC00"/>
                </a:solidFill>
                <a:effectLst>
                  <a:outerShdw blurRad="19685" dist="12700" dir="5400000" algn="tl" rotWithShape="0">
                    <a:srgbClr val="CCCC00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!!!</a:t>
            </a:r>
          </a:p>
        </p:txBody>
      </p:sp>
    </p:spTree>
    <p:extLst>
      <p:ext uri="{BB962C8B-B14F-4D97-AF65-F5344CB8AC3E}">
        <p14:creationId xmlns:p14="http://schemas.microsoft.com/office/powerpoint/2010/main" val="92489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419100"/>
            <a:ext cx="8206680" cy="1143000"/>
          </a:xfrm>
        </p:spPr>
        <p:txBody>
          <a:bodyPr/>
          <a:lstStyle/>
          <a:p>
            <a:r>
              <a:rPr lang="ru-RU" dirty="0" smtClean="0"/>
              <a:t>Относительные прилагательные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Называют относительный признак, т. е. признак, определяющий предмет через отношение к другому предмету.</a:t>
            </a:r>
          </a:p>
          <a:p>
            <a:r>
              <a:rPr lang="ru-RU" dirty="0" smtClean="0"/>
              <a:t>Могут называть признак через отношение к:</a:t>
            </a:r>
          </a:p>
          <a:p>
            <a:r>
              <a:rPr lang="ru-RU" dirty="0" smtClean="0"/>
              <a:t>- материалу (кирпичный дом);</a:t>
            </a:r>
          </a:p>
          <a:p>
            <a:r>
              <a:rPr lang="ru-RU" dirty="0" smtClean="0"/>
              <a:t>- месту (сибирский регион);</a:t>
            </a:r>
          </a:p>
          <a:p>
            <a:r>
              <a:rPr lang="ru-RU" dirty="0" smtClean="0"/>
              <a:t>- времени (вчерашний день);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551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- действию (питьевая вода);</a:t>
            </a:r>
          </a:p>
          <a:p>
            <a:r>
              <a:rPr lang="ru-RU" dirty="0" smtClean="0"/>
              <a:t>- числу (двойной удар);</a:t>
            </a:r>
          </a:p>
          <a:p>
            <a:r>
              <a:rPr lang="ru-RU" dirty="0" smtClean="0"/>
              <a:t>- признак по назначению (детская книга).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НЕ ИМЕЮТ КРАТКИХ ФОРМ И ФОРМ СТЕПЕНЕЙ СРАВНЕНИЯ!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13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820472" cy="5284812"/>
          </a:xfrm>
        </p:spPr>
        <p:txBody>
          <a:bodyPr/>
          <a:lstStyle/>
          <a:p>
            <a:r>
              <a:rPr lang="ru-RU" dirty="0"/>
              <a:t>Характер выражаемых отношений очень разнообразен: это может быть обозначение признака по материалу (деревянный, металлический), по принадлежности (притяжательные прилагательные: отцов, рыбий, сестрин, мужнин, мой), по назначению (детская книга, школьные пособия), по свойственности (осенние дожди, вечерняя прохлада). Относит. прилагательные называют признак, который не может проявляться с разной степенью интенсивности.</a:t>
            </a:r>
          </a:p>
        </p:txBody>
      </p:sp>
    </p:spTree>
    <p:extLst>
      <p:ext uri="{BB962C8B-B14F-4D97-AF65-F5344CB8AC3E}">
        <p14:creationId xmlns:p14="http://schemas.microsoft.com/office/powerpoint/2010/main" val="2854069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19100"/>
            <a:ext cx="8856984" cy="1143000"/>
          </a:xfrm>
        </p:spPr>
        <p:txBody>
          <a:bodyPr/>
          <a:lstStyle/>
          <a:p>
            <a:r>
              <a:rPr lang="ru-RU" dirty="0" smtClean="0"/>
              <a:t>Притяжательные прилагательные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Называют признак по принадлежности к кому-либо (отцовский, лисий, куриный).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9813" y="3573016"/>
            <a:ext cx="8570102" cy="175432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dirty="0">
                <a:ln/>
                <a:solidFill>
                  <a:srgbClr val="CCCC00"/>
                </a:solidFill>
                <a:effectLst>
                  <a:outerShdw blurRad="19685" dist="12700" dir="5400000" algn="tl" rotWithShape="0">
                    <a:srgbClr val="CCCC00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Образуются ли краткие формы </a:t>
            </a:r>
          </a:p>
          <a:p>
            <a:pPr algn="ctr"/>
            <a:r>
              <a:rPr lang="ru-RU" sz="3600" b="1" cap="all" dirty="0">
                <a:ln/>
                <a:solidFill>
                  <a:srgbClr val="CCCC00"/>
                </a:solidFill>
                <a:effectLst>
                  <a:outerShdw blurRad="19685" dist="12700" dir="5400000" algn="tl" rotWithShape="0">
                    <a:srgbClr val="CCCC00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от притяжательных </a:t>
            </a:r>
          </a:p>
          <a:p>
            <a:pPr algn="ctr"/>
            <a:r>
              <a:rPr lang="ru-RU" sz="3600" b="1" cap="all" dirty="0">
                <a:ln/>
                <a:solidFill>
                  <a:srgbClr val="CCCC00"/>
                </a:solidFill>
                <a:effectLst>
                  <a:outerShdw blurRad="19685" dist="12700" dir="5400000" algn="tl" rotWithShape="0">
                    <a:srgbClr val="CCCC00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</a:rPr>
              <a:t>имён прилагательных?</a:t>
            </a:r>
          </a:p>
        </p:txBody>
      </p:sp>
    </p:spTree>
    <p:extLst>
      <p:ext uri="{BB962C8B-B14F-4D97-AF65-F5344CB8AC3E}">
        <p14:creationId xmlns:p14="http://schemas.microsoft.com/office/powerpoint/2010/main" val="3621331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8928992" cy="5644852"/>
          </a:xfrm>
        </p:spPr>
        <p:txBody>
          <a:bodyPr/>
          <a:lstStyle/>
          <a:p>
            <a:r>
              <a:rPr lang="ru-RU" dirty="0" smtClean="0"/>
              <a:t>Отцовский дом – отцов дом.</a:t>
            </a:r>
          </a:p>
          <a:p>
            <a:r>
              <a:rPr lang="ru-RU" dirty="0" smtClean="0"/>
              <a:t>НО: лисий след, осетровая икра.</a:t>
            </a:r>
          </a:p>
          <a:p>
            <a:r>
              <a:rPr lang="ru-RU" dirty="0"/>
              <a:t>Притяжательные прилагательные делятся на две группы: лично-притяжательные (с </a:t>
            </a:r>
            <a:r>
              <a:rPr lang="ru-RU" dirty="0" err="1"/>
              <a:t>суф</a:t>
            </a:r>
            <a:r>
              <a:rPr lang="ru-RU" dirty="0"/>
              <a:t>. </a:t>
            </a:r>
            <a:r>
              <a:rPr lang="ru-RU" dirty="0" smtClean="0"/>
              <a:t>-н, </a:t>
            </a:r>
            <a:r>
              <a:rPr lang="ru-RU" dirty="0"/>
              <a:t>-</a:t>
            </a:r>
            <a:r>
              <a:rPr lang="ru-RU" dirty="0" err="1"/>
              <a:t>ов</a:t>
            </a:r>
            <a:r>
              <a:rPr lang="ru-RU" dirty="0"/>
              <a:t>), которые </a:t>
            </a:r>
            <a:r>
              <a:rPr lang="ru-RU" dirty="0" smtClean="0"/>
              <a:t>обозначают </a:t>
            </a:r>
            <a:r>
              <a:rPr lang="ru-RU" dirty="0"/>
              <a:t>признак индивидуальной принадлежности предмета </a:t>
            </a:r>
            <a:r>
              <a:rPr lang="ru-RU" dirty="0" smtClean="0"/>
              <a:t>конкретному </a:t>
            </a:r>
            <a:r>
              <a:rPr lang="ru-RU" dirty="0"/>
              <a:t>лицу (тетино письмо, папин портрет, отцов голос), и групповые притяжательные (с </a:t>
            </a:r>
            <a:r>
              <a:rPr lang="ru-RU" dirty="0" err="1"/>
              <a:t>суф</a:t>
            </a:r>
            <a:r>
              <a:rPr lang="ru-RU" dirty="0"/>
              <a:t>. </a:t>
            </a:r>
            <a:r>
              <a:rPr lang="ru-RU" dirty="0" smtClean="0"/>
              <a:t>-</a:t>
            </a:r>
            <a:r>
              <a:rPr lang="en-US" dirty="0" smtClean="0"/>
              <a:t>j</a:t>
            </a:r>
            <a:r>
              <a:rPr lang="ru-RU" dirty="0" smtClean="0"/>
              <a:t>- </a:t>
            </a:r>
            <a:r>
              <a:rPr lang="ru-RU" dirty="0"/>
              <a:t>(-</a:t>
            </a:r>
            <a:r>
              <a:rPr lang="ru-RU" dirty="0" err="1"/>
              <a:t>ий</a:t>
            </a:r>
            <a:r>
              <a:rPr lang="ru-RU" dirty="0"/>
              <a:t>)), которые обозначают признак принадлежности предмета целой группе, классу </a:t>
            </a:r>
            <a:r>
              <a:rPr lang="ru-RU" dirty="0" smtClean="0"/>
              <a:t>предметов </a:t>
            </a:r>
            <a:r>
              <a:rPr lang="ru-RU" dirty="0"/>
              <a:t>(в том числе и людей и животных): девичий смех, лисий </a:t>
            </a:r>
            <a:r>
              <a:rPr lang="ru-RU" dirty="0" smtClean="0"/>
              <a:t>след,</a:t>
            </a:r>
            <a:r>
              <a:rPr lang="en-US" dirty="0" smtClean="0"/>
              <a:t> </a:t>
            </a:r>
            <a:r>
              <a:rPr lang="ru-RU" dirty="0" smtClean="0"/>
              <a:t>заячье </a:t>
            </a:r>
            <a:r>
              <a:rPr lang="ru-RU" dirty="0"/>
              <a:t>ухо.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38153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8680"/>
            <a:ext cx="8640960" cy="5356820"/>
          </a:xfrm>
        </p:spPr>
        <p:txBody>
          <a:bodyPr/>
          <a:lstStyle/>
          <a:p>
            <a:r>
              <a:rPr lang="ru-RU" dirty="0"/>
              <a:t>Следует различать морфемную структуру слов типа синий и </a:t>
            </a:r>
            <a:r>
              <a:rPr lang="ru-RU" dirty="0" smtClean="0"/>
              <a:t>лисий</a:t>
            </a:r>
            <a:r>
              <a:rPr lang="ru-RU" dirty="0"/>
              <a:t>: у слова </a:t>
            </a:r>
            <a:r>
              <a:rPr lang="ru-RU" i="1" dirty="0"/>
              <a:t>синий</a:t>
            </a:r>
            <a:r>
              <a:rPr lang="ru-RU" dirty="0"/>
              <a:t> — окончание -</a:t>
            </a:r>
            <a:r>
              <a:rPr lang="ru-RU" dirty="0" err="1"/>
              <a:t>ий</a:t>
            </a:r>
            <a:r>
              <a:rPr lang="ru-RU" dirty="0"/>
              <a:t>, а слово </a:t>
            </a:r>
            <a:r>
              <a:rPr lang="ru-RU" i="1" dirty="0" smtClean="0"/>
              <a:t>лисий</a:t>
            </a:r>
            <a:r>
              <a:rPr lang="ru-RU" dirty="0" smtClean="0"/>
              <a:t> </a:t>
            </a:r>
            <a:r>
              <a:rPr lang="ru-RU" dirty="0"/>
              <a:t>имеет нулевое окончание, морфема -(и)й- является суффиксом (с беглым </a:t>
            </a:r>
            <a:r>
              <a:rPr lang="ru-RU" dirty="0" smtClean="0"/>
              <a:t>гласным </a:t>
            </a:r>
            <a:r>
              <a:rPr lang="ru-RU" dirty="0"/>
              <a:t>[и]), который в других формах этого слова не имеет </a:t>
            </a:r>
            <a:r>
              <a:rPr lang="ru-RU" dirty="0" smtClean="0"/>
              <a:t>самостоятельного </a:t>
            </a:r>
            <a:r>
              <a:rPr lang="ru-RU" dirty="0"/>
              <a:t>буквенного выражения: лисьего — </a:t>
            </a:r>
            <a:r>
              <a:rPr lang="ru-RU" dirty="0" smtClean="0"/>
              <a:t>ли</a:t>
            </a:r>
            <a:r>
              <a:rPr lang="en-US" dirty="0" smtClean="0"/>
              <a:t>[</a:t>
            </a:r>
            <a:r>
              <a:rPr lang="ru-RU" dirty="0" smtClean="0"/>
              <a:t>с</a:t>
            </a:r>
            <a:r>
              <a:rPr lang="en-US" dirty="0" smtClean="0"/>
              <a:t>’j</a:t>
            </a:r>
            <a:r>
              <a:rPr lang="ru-RU" dirty="0" smtClean="0"/>
              <a:t>э]</a:t>
            </a:r>
            <a:r>
              <a:rPr lang="ru-RU" dirty="0" err="1" smtClean="0"/>
              <a:t>го</a:t>
            </a:r>
            <a:r>
              <a:rPr lang="ru-RU" dirty="0"/>
              <a:t>, лисьему — </a:t>
            </a:r>
            <a:r>
              <a:rPr lang="ru-RU" dirty="0" smtClean="0"/>
              <a:t>ли</a:t>
            </a:r>
            <a:r>
              <a:rPr lang="en-US" dirty="0" smtClean="0"/>
              <a:t>[</a:t>
            </a:r>
            <a:r>
              <a:rPr lang="ru-RU" dirty="0" smtClean="0"/>
              <a:t>с</a:t>
            </a:r>
            <a:r>
              <a:rPr lang="en-US" dirty="0" smtClean="0"/>
              <a:t>’j</a:t>
            </a:r>
            <a:r>
              <a:rPr lang="ru-RU" dirty="0" smtClean="0"/>
              <a:t>э]</a:t>
            </a:r>
            <a:r>
              <a:rPr lang="ru-RU" dirty="0" err="1" smtClean="0"/>
              <a:t>му</a:t>
            </a:r>
            <a:r>
              <a:rPr lang="ru-RU" dirty="0"/>
              <a:t>, лисьим — </a:t>
            </a:r>
            <a:r>
              <a:rPr lang="ru-RU" dirty="0" smtClean="0"/>
              <a:t>ли</a:t>
            </a:r>
            <a:r>
              <a:rPr lang="en-US" dirty="0" smtClean="0"/>
              <a:t>[</a:t>
            </a:r>
            <a:r>
              <a:rPr lang="ru-RU" dirty="0" smtClean="0"/>
              <a:t>с</a:t>
            </a:r>
            <a:r>
              <a:rPr lang="en-US" dirty="0" smtClean="0"/>
              <a:t>’j</a:t>
            </a:r>
            <a:r>
              <a:rPr lang="ru-RU" dirty="0" smtClean="0"/>
              <a:t>и]м, </a:t>
            </a:r>
            <a:r>
              <a:rPr lang="ru-RU" dirty="0"/>
              <a:t>о лисьем — о </a:t>
            </a:r>
            <a:r>
              <a:rPr lang="ru-RU" dirty="0" smtClean="0"/>
              <a:t>ли</a:t>
            </a:r>
            <a:r>
              <a:rPr lang="en-US" dirty="0" smtClean="0"/>
              <a:t>[</a:t>
            </a:r>
            <a:r>
              <a:rPr lang="ru-RU" dirty="0" smtClean="0"/>
              <a:t>с</a:t>
            </a:r>
            <a:r>
              <a:rPr lang="en-US" dirty="0" smtClean="0"/>
              <a:t>’j</a:t>
            </a:r>
            <a:r>
              <a:rPr lang="ru-RU" dirty="0" smtClean="0"/>
              <a:t>э]м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1423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Род, число и падеж имени прилагательного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640960" cy="4258816"/>
          </a:xfrm>
        </p:spPr>
        <p:txBody>
          <a:bodyPr/>
          <a:lstStyle/>
          <a:p>
            <a:r>
              <a:rPr lang="ru-RU" dirty="0"/>
              <a:t>При анализе грамматических категорий числа, рода и падежа имен прилагательных следует определить </a:t>
            </a:r>
            <a:r>
              <a:rPr lang="ru-RU" dirty="0" smtClean="0"/>
              <a:t>число</a:t>
            </a:r>
            <a:r>
              <a:rPr lang="ru-RU" dirty="0"/>
              <a:t>, род и падеж имени существительного, с которым согласуется анализируемое прилагательное. Род прилагательных определяется только в ед. ч.; во мн. ч. прилагательное не имеет родовых </a:t>
            </a:r>
            <a:r>
              <a:rPr lang="ru-RU" dirty="0" smtClean="0"/>
              <a:t>различий</a:t>
            </a:r>
            <a:r>
              <a:rPr lang="ru-RU" dirty="0"/>
              <a:t>. Общим показателем числа, рода и падежа служит окончание</a:t>
            </a:r>
          </a:p>
        </p:txBody>
      </p:sp>
    </p:spTree>
    <p:extLst>
      <p:ext uri="{BB962C8B-B14F-4D97-AF65-F5344CB8AC3E}">
        <p14:creationId xmlns:p14="http://schemas.microsoft.com/office/powerpoint/2010/main" val="229174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836712"/>
            <a:ext cx="8712968" cy="5068788"/>
          </a:xfrm>
        </p:spPr>
        <p:txBody>
          <a:bodyPr/>
          <a:lstStyle/>
          <a:p>
            <a:r>
              <a:rPr lang="ru-RU" dirty="0"/>
              <a:t>Значение категорий числа, рода и падежа определяется как формальное синтаксическое значение, необходимое для </a:t>
            </a:r>
            <a:r>
              <a:rPr lang="ru-RU" dirty="0" smtClean="0"/>
              <a:t>осуществления </a:t>
            </a:r>
            <a:r>
              <a:rPr lang="ru-RU" dirty="0"/>
              <a:t>связи согласования имени прилагательного с </a:t>
            </a:r>
            <a:r>
              <a:rPr lang="ru-RU" dirty="0" smtClean="0"/>
              <a:t>существительным</a:t>
            </a:r>
            <a:r>
              <a:rPr lang="ru-RU" dirty="0"/>
              <a:t>. Это традиционная точка зрения.</a:t>
            </a:r>
          </a:p>
          <a:p>
            <a:r>
              <a:rPr lang="ru-RU" dirty="0"/>
              <a:t>Однако в языке есть случаи, когда категории числа и рода </a:t>
            </a:r>
            <a:r>
              <a:rPr lang="ru-RU" dirty="0" smtClean="0"/>
              <a:t>прилагательных </a:t>
            </a:r>
            <a:r>
              <a:rPr lang="ru-RU" dirty="0"/>
              <a:t>отчетливо проявляют </a:t>
            </a:r>
            <a:r>
              <a:rPr lang="ru-RU" dirty="0" err="1"/>
              <a:t>номинативность</a:t>
            </a:r>
            <a:r>
              <a:rPr lang="ru-RU" dirty="0"/>
              <a:t> своего </a:t>
            </a:r>
            <a:r>
              <a:rPr lang="ru-RU" dirty="0" smtClean="0"/>
              <a:t>грамматического </a:t>
            </a:r>
            <a:r>
              <a:rPr lang="ru-RU" dirty="0"/>
              <a:t>значения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908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Это происходит в тех случаях, когда прилагательное поясняет неизменяемое существительное (остроумный конферансье — остроумные конферансье, широкая авеню — широкие авеню). В таких сочетаниях имя прилагательное выражает число, род и падеж существительного.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72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Напоминаю!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3886200"/>
          </a:xfrm>
        </p:spPr>
        <p:txBody>
          <a:bodyPr/>
          <a:lstStyle/>
          <a:p>
            <a:r>
              <a:rPr lang="ru-RU" i="1" dirty="0"/>
              <a:t>Грамматическое значение слова </a:t>
            </a:r>
            <a:r>
              <a:rPr lang="ru-RU" dirty="0"/>
              <a:t>– это абстрактное языковое значение, выраженное формальными грамматическими средствами. </a:t>
            </a:r>
            <a:endParaRPr lang="ru-RU" dirty="0" smtClean="0"/>
          </a:p>
          <a:p>
            <a:r>
              <a:rPr lang="ru-RU" dirty="0" smtClean="0"/>
              <a:t>Например, у слова «столы» есть грамматическое значение множественности (столов больше одного), это выражается с помощью формального грамматического средства – окончания –ы.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845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8278688" cy="633636"/>
          </a:xfrm>
        </p:spPr>
        <p:txBody>
          <a:bodyPr/>
          <a:lstStyle/>
          <a:p>
            <a:r>
              <a:rPr lang="ru-RU" dirty="0" smtClean="0"/>
              <a:t>Парадигма имен прилагательных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276700"/>
          </a:xfrm>
        </p:spPr>
        <p:txBody>
          <a:bodyPr/>
          <a:lstStyle/>
          <a:p>
            <a:r>
              <a:rPr lang="ru-RU" dirty="0" smtClean="0"/>
              <a:t>Словоизменительная </a:t>
            </a:r>
            <a:r>
              <a:rPr lang="ru-RU" dirty="0"/>
              <a:t>система имени </a:t>
            </a:r>
            <a:r>
              <a:rPr lang="ru-RU" dirty="0" smtClean="0"/>
              <a:t>прилагательного </a:t>
            </a:r>
            <a:r>
              <a:rPr lang="ru-RU" dirty="0"/>
              <a:t>значительно шире, чем у имени существительного. </a:t>
            </a:r>
            <a:r>
              <a:rPr lang="ru-RU" dirty="0" smtClean="0"/>
              <a:t>У </a:t>
            </a:r>
            <a:r>
              <a:rPr lang="ru-RU" dirty="0"/>
              <a:t>качественных прилагательных она включает парадигму </a:t>
            </a:r>
            <a:r>
              <a:rPr lang="ru-RU" dirty="0" smtClean="0"/>
              <a:t>склонения </a:t>
            </a:r>
            <a:r>
              <a:rPr lang="ru-RU" dirty="0"/>
              <a:t>(изменения по родам, числам и падежам полной формы), парадигму кратких форм (изменения по родам и числам), </a:t>
            </a:r>
            <a:r>
              <a:rPr lang="ru-RU" dirty="0" smtClean="0"/>
              <a:t>парадигму </a:t>
            </a:r>
            <a:r>
              <a:rPr lang="ru-RU" dirty="0"/>
              <a:t>изменения по степеням сравнения. </a:t>
            </a:r>
          </a:p>
        </p:txBody>
      </p:sp>
    </p:spTree>
    <p:extLst>
      <p:ext uri="{BB962C8B-B14F-4D97-AF65-F5344CB8AC3E}">
        <p14:creationId xmlns:p14="http://schemas.microsoft.com/office/powerpoint/2010/main" val="423503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Относительные и </a:t>
            </a:r>
            <a:r>
              <a:rPr lang="ru-RU" dirty="0" smtClean="0"/>
              <a:t>притяжательные </a:t>
            </a:r>
            <a:r>
              <a:rPr lang="ru-RU" dirty="0"/>
              <a:t>прилагательные имеют только по одной парадигме (склонения), которая состоит из 24 </a:t>
            </a:r>
            <a:r>
              <a:rPr lang="ru-RU" dirty="0" smtClean="0"/>
              <a:t>основных членов.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907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Задачи изучения имени прилагательного </a:t>
            </a:r>
            <a:r>
              <a:rPr lang="ru-RU" sz="3600" dirty="0" smtClean="0"/>
              <a:t>в начальной школе: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/>
              <a:t>1) формирование грамматического понятия </a:t>
            </a:r>
            <a:r>
              <a:rPr lang="ru-RU" sz="2800" dirty="0" smtClean="0"/>
              <a:t>«имя прилагательное»;</a:t>
            </a:r>
            <a:endParaRPr lang="ru-RU" sz="2800" dirty="0"/>
          </a:p>
          <a:p>
            <a:r>
              <a:rPr lang="ru-RU" sz="2800" dirty="0" smtClean="0"/>
              <a:t>2</a:t>
            </a:r>
            <a:r>
              <a:rPr lang="ru-RU" sz="2800" dirty="0"/>
              <a:t>) овладение умением различать имена прилагательные среди других частей речи;</a:t>
            </a:r>
          </a:p>
          <a:p>
            <a:r>
              <a:rPr lang="ru-RU" sz="2800" dirty="0" smtClean="0"/>
              <a:t>3</a:t>
            </a:r>
            <a:r>
              <a:rPr lang="ru-RU" sz="2800" dirty="0"/>
              <a:t>) формирование умения изменять имена прилагательные по родам, числам и падежам;</a:t>
            </a:r>
          </a:p>
          <a:p>
            <a:r>
              <a:rPr lang="ru-RU" sz="2800" dirty="0" smtClean="0"/>
              <a:t>4</a:t>
            </a:r>
            <a:r>
              <a:rPr lang="ru-RU" sz="2800" dirty="0"/>
              <a:t>) овладение умением устанавливать зависимость формы имени прилагательного от формы имени существительного;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279646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5) формирование навыка правописания родовых и падежных окончаний имен прилагательных;</a:t>
            </a:r>
          </a:p>
          <a:p>
            <a:r>
              <a:rPr lang="ru-RU" dirty="0" smtClean="0"/>
              <a:t>6</a:t>
            </a:r>
            <a:r>
              <a:rPr lang="ru-RU" dirty="0"/>
              <a:t>) обогащение словаря новыми именами прилагательными;</a:t>
            </a:r>
          </a:p>
          <a:p>
            <a:r>
              <a:rPr lang="ru-RU" dirty="0" smtClean="0"/>
              <a:t>7</a:t>
            </a:r>
            <a:r>
              <a:rPr lang="ru-RU" dirty="0"/>
              <a:t>) развитие логического мышления.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079847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813718"/>
          </a:xfrm>
        </p:spPr>
        <p:txBody>
          <a:bodyPr/>
          <a:lstStyle/>
          <a:p>
            <a:r>
              <a:rPr lang="ru-RU" sz="3200" dirty="0"/>
              <a:t>Система формирования грамматического понятия </a:t>
            </a:r>
            <a:r>
              <a:rPr lang="ru-RU" sz="3200" dirty="0" smtClean="0"/>
              <a:t>«имя прилагательное» </a:t>
            </a:r>
            <a:r>
              <a:rPr lang="ru-RU" sz="3200" dirty="0"/>
              <a:t>включает три этапа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060848"/>
            <a:ext cx="8856984" cy="3730352"/>
          </a:xfrm>
        </p:spPr>
        <p:txBody>
          <a:bodyPr/>
          <a:lstStyle/>
          <a:p>
            <a:r>
              <a:rPr lang="ru-RU" dirty="0"/>
              <a:t>1. </a:t>
            </a:r>
            <a:r>
              <a:rPr lang="ru-RU" b="1" dirty="0">
                <a:solidFill>
                  <a:srgbClr val="FF0000"/>
                </a:solidFill>
              </a:rPr>
              <a:t>На первом этапе </a:t>
            </a:r>
            <a:r>
              <a:rPr lang="ru-RU" dirty="0"/>
              <a:t>учащиеся подготавливаются к усвоению понятия </a:t>
            </a:r>
            <a:r>
              <a:rPr lang="ru-RU" dirty="0" smtClean="0"/>
              <a:t>«имя прилагательное». </a:t>
            </a:r>
            <a:r>
              <a:rPr lang="ru-RU" dirty="0"/>
              <a:t>В процессе наблюдений происходит знакомство школьников с лексическим значением имен прилагательных (без введения термина) и вопросами, на которые они отвечают. </a:t>
            </a:r>
            <a:r>
              <a:rPr lang="ru-RU" dirty="0" smtClean="0"/>
              <a:t>Ученики </a:t>
            </a:r>
            <a:r>
              <a:rPr lang="ru-RU" dirty="0"/>
              <a:t>усваивают понятие признака предмета, что составляет семантическую основу данной части речи. </a:t>
            </a:r>
          </a:p>
        </p:txBody>
      </p:sp>
    </p:spTree>
    <p:extLst>
      <p:ext uri="{BB962C8B-B14F-4D97-AF65-F5344CB8AC3E}">
        <p14:creationId xmlns:p14="http://schemas.microsoft.com/office/powerpoint/2010/main" val="7308881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4954488"/>
          </a:xfrm>
        </p:spPr>
        <p:txBody>
          <a:bodyPr/>
          <a:lstStyle/>
          <a:p>
            <a:r>
              <a:rPr lang="ru-RU" dirty="0" smtClean="0"/>
              <a:t>Кроме </a:t>
            </a:r>
            <a:r>
              <a:rPr lang="ru-RU" dirty="0"/>
              <a:t>того, на данном этапе школьники усваивают связь слов, называющих признаки предметов со словами, которые называют предмет. </a:t>
            </a:r>
            <a:endParaRPr lang="ru-RU" dirty="0" smtClean="0"/>
          </a:p>
          <a:p>
            <a:r>
              <a:rPr lang="ru-RU" dirty="0" smtClean="0"/>
              <a:t>У </a:t>
            </a:r>
            <a:r>
              <a:rPr lang="ru-RU" dirty="0"/>
              <a:t>учащихся формируется следующие умения:</a:t>
            </a:r>
          </a:p>
          <a:p>
            <a:r>
              <a:rPr lang="ru-RU" dirty="0" smtClean="0"/>
              <a:t>а</a:t>
            </a:r>
            <a:r>
              <a:rPr lang="ru-RU" dirty="0"/>
              <a:t>) распознавать слова данной категории</a:t>
            </a:r>
            <a:r>
              <a:rPr lang="ru-RU" dirty="0" smtClean="0"/>
              <a:t>;</a:t>
            </a:r>
          </a:p>
          <a:p>
            <a:r>
              <a:rPr lang="ru-RU" dirty="0"/>
              <a:t> б) выделять их из предложения, текста вместе со словом, которое называет предмет;</a:t>
            </a:r>
          </a:p>
          <a:p>
            <a:r>
              <a:rPr lang="ru-RU" dirty="0" smtClean="0"/>
              <a:t>в</a:t>
            </a:r>
            <a:r>
              <a:rPr lang="ru-RU" dirty="0"/>
              <a:t>) задавать к ним вопросы;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773602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328592"/>
          </a:xfrm>
        </p:spPr>
        <p:txBody>
          <a:bodyPr/>
          <a:lstStyle/>
          <a:p>
            <a:r>
              <a:rPr lang="ru-RU" sz="2400" dirty="0"/>
              <a:t>г) определять семантику слова, называющего признак предмета;</a:t>
            </a:r>
          </a:p>
          <a:p>
            <a:r>
              <a:rPr lang="ru-RU" sz="2400" dirty="0" smtClean="0"/>
              <a:t>д</a:t>
            </a:r>
            <a:r>
              <a:rPr lang="ru-RU" sz="2400" dirty="0"/>
              <a:t>) называть признаки известных предметов;</a:t>
            </a:r>
          </a:p>
          <a:p>
            <a:r>
              <a:rPr lang="ru-RU" sz="2400" dirty="0" smtClean="0"/>
              <a:t>е</a:t>
            </a:r>
            <a:r>
              <a:rPr lang="ru-RU" sz="2400" dirty="0"/>
              <a:t>) группировать слова по определенным </a:t>
            </a:r>
            <a:r>
              <a:rPr lang="ru-RU" sz="2400" dirty="0" smtClean="0"/>
              <a:t>признакам.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На втором этапе </a:t>
            </a:r>
            <a:r>
              <a:rPr lang="ru-RU" sz="2400" dirty="0"/>
              <a:t>осуществляется углубление знаний об имени прилагательном как части речи, изучение морфологических признаков прилагательного (рода и числа) и форм словоизменения (склонения), а также синтаксической функции. Н. К. Никитина отмечает, что в результате школьники овладевают развернутым определением данной части речи.</a:t>
            </a:r>
          </a:p>
        </p:txBody>
      </p:sp>
    </p:spTree>
    <p:extLst>
      <p:ext uri="{BB962C8B-B14F-4D97-AF65-F5344CB8AC3E}">
        <p14:creationId xmlns:p14="http://schemas.microsoft.com/office/powerpoint/2010/main" val="428414927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Порядок развернутого определения имени прилагательного </a:t>
            </a:r>
            <a:r>
              <a:rPr lang="ru-RU" sz="3600" dirty="0" smtClean="0"/>
              <a:t>следующий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188296"/>
          </a:xfrm>
        </p:spPr>
        <p:txBody>
          <a:bodyPr/>
          <a:lstStyle/>
          <a:p>
            <a:r>
              <a:rPr lang="ru-RU" sz="2000" dirty="0"/>
              <a:t>1. Имя прилагательное — это часть речи.</a:t>
            </a:r>
          </a:p>
          <a:p>
            <a:r>
              <a:rPr lang="ru-RU" sz="2000" dirty="0" smtClean="0"/>
              <a:t>2</a:t>
            </a:r>
            <a:r>
              <a:rPr lang="ru-RU" sz="2000" dirty="0"/>
              <a:t>. Имя прилагательное обозначает признак предмета и отвечает на вопросы </a:t>
            </a:r>
            <a:r>
              <a:rPr lang="ru-RU" sz="2000" dirty="0" smtClean="0"/>
              <a:t>«Какой</a:t>
            </a:r>
            <a:r>
              <a:rPr lang="ru-RU" sz="2000" dirty="0"/>
              <a:t>? Какая? Какое? Какие</a:t>
            </a:r>
            <a:r>
              <a:rPr lang="ru-RU" sz="2000" dirty="0" smtClean="0"/>
              <a:t>?»</a:t>
            </a:r>
            <a:endParaRPr lang="ru-RU" sz="2000" dirty="0"/>
          </a:p>
          <a:p>
            <a:r>
              <a:rPr lang="ru-RU" sz="2000" dirty="0" smtClean="0"/>
              <a:t>3</a:t>
            </a:r>
            <a:r>
              <a:rPr lang="ru-RU" sz="2000" dirty="0"/>
              <a:t>. Имя прилагательное изменяется по родам, числам и падежам.</a:t>
            </a:r>
          </a:p>
          <a:p>
            <a:r>
              <a:rPr lang="ru-RU" sz="2000" dirty="0" smtClean="0"/>
              <a:t>4</a:t>
            </a:r>
            <a:r>
              <a:rPr lang="ru-RU" sz="2000" dirty="0"/>
              <a:t>. Имя прилагательное связано в предложении с именем существительным.</a:t>
            </a:r>
          </a:p>
          <a:p>
            <a:r>
              <a:rPr lang="ru-RU" sz="2000" dirty="0" smtClean="0"/>
              <a:t>5</a:t>
            </a:r>
            <a:r>
              <a:rPr lang="ru-RU" sz="2000" dirty="0"/>
              <a:t>. Имя прилагательное стоит в том же роде, числе и падеже, что и существительное, с которым оно связано.</a:t>
            </a:r>
          </a:p>
          <a:p>
            <a:r>
              <a:rPr lang="ru-RU" sz="2000" dirty="0" smtClean="0"/>
              <a:t>6</a:t>
            </a:r>
            <a:r>
              <a:rPr lang="ru-RU" sz="2000" dirty="0"/>
              <a:t>. В предложении имя прилагательное бывает второстепенным </a:t>
            </a:r>
            <a:r>
              <a:rPr lang="ru-RU" sz="2000" dirty="0" smtClean="0"/>
              <a:t>членом предложения.</a:t>
            </a: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835441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026496"/>
          </a:xfrm>
        </p:spPr>
        <p:txBody>
          <a:bodyPr/>
          <a:lstStyle/>
          <a:p>
            <a:r>
              <a:rPr lang="ru-RU" sz="2400" dirty="0"/>
              <a:t>Содержание </a:t>
            </a:r>
            <a:r>
              <a:rPr lang="ru-RU" sz="2400" b="1" dirty="0">
                <a:solidFill>
                  <a:srgbClr val="FF0000"/>
                </a:solidFill>
              </a:rPr>
              <a:t>третьего </a:t>
            </a:r>
            <a:r>
              <a:rPr lang="ru-RU" sz="2400" b="1" dirty="0" smtClean="0">
                <a:solidFill>
                  <a:srgbClr val="FF0000"/>
                </a:solidFill>
              </a:rPr>
              <a:t>этапа</a:t>
            </a:r>
            <a:r>
              <a:rPr lang="ru-RU" sz="2400" dirty="0" smtClean="0"/>
              <a:t>:</a:t>
            </a:r>
            <a:endParaRPr lang="ru-RU" sz="2400" dirty="0"/>
          </a:p>
          <a:p>
            <a:r>
              <a:rPr lang="ru-RU" sz="2400" dirty="0" smtClean="0"/>
              <a:t>1</a:t>
            </a:r>
            <a:r>
              <a:rPr lang="ru-RU" sz="2400" dirty="0"/>
              <a:t>) расширение представлений о лексическом значении имен прилагательных;</a:t>
            </a:r>
          </a:p>
          <a:p>
            <a:r>
              <a:rPr lang="ru-RU" sz="2400" dirty="0" smtClean="0"/>
              <a:t>2</a:t>
            </a:r>
            <a:r>
              <a:rPr lang="ru-RU" sz="2400" dirty="0"/>
              <a:t>) совершенствование умений изменять прилагательные по родам, числам и падежам, устанавливать в предложении зависимость имени прилагательного от имени существительного;</a:t>
            </a:r>
          </a:p>
          <a:p>
            <a:r>
              <a:rPr lang="ru-RU" sz="2400" dirty="0" smtClean="0"/>
              <a:t>3</a:t>
            </a:r>
            <a:r>
              <a:rPr lang="ru-RU" sz="2400" dirty="0"/>
              <a:t>) развитие умения точно употреблять прилагательные в устной и письменной речи;</a:t>
            </a:r>
          </a:p>
          <a:p>
            <a:r>
              <a:rPr lang="ru-RU" sz="2400" dirty="0" smtClean="0"/>
              <a:t>4</a:t>
            </a:r>
            <a:r>
              <a:rPr lang="ru-RU" sz="2400" dirty="0"/>
              <a:t>) формирование навыка правописания падежных окончаний имен прилагательных в единственном и множественном </a:t>
            </a:r>
            <a:r>
              <a:rPr lang="ru-RU" sz="2400" dirty="0" smtClean="0"/>
              <a:t>числе.</a:t>
            </a: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477540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22313" y="2276872"/>
            <a:ext cx="7772400" cy="349210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3A566E"/>
                </a:solidFill>
              </a:rPr>
              <a:t>Теоретические основы и Методика </a:t>
            </a:r>
            <a:r>
              <a:rPr lang="ru-RU" dirty="0">
                <a:solidFill>
                  <a:srgbClr val="3A566E"/>
                </a:solidFill>
              </a:rPr>
              <a:t>изучения </a:t>
            </a:r>
            <a:r>
              <a:rPr lang="ru-RU" dirty="0" smtClean="0">
                <a:solidFill>
                  <a:srgbClr val="3A566E"/>
                </a:solidFill>
              </a:rPr>
              <a:t>глагола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46681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 слова много грамматических значений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Например, то же слово «столы» имеет грамматическое значение неодушевлённости и т.д.</a:t>
            </a:r>
          </a:p>
          <a:p>
            <a:r>
              <a:rPr lang="ru-RU" sz="2400" dirty="0" smtClean="0">
                <a:solidFill>
                  <a:srgbClr val="FF0000"/>
                </a:solidFill>
              </a:rPr>
              <a:t>Не путайте лексическое и грамматическое значения слова!</a:t>
            </a:r>
          </a:p>
          <a:p>
            <a:r>
              <a:rPr lang="ru-RU" sz="2400" dirty="0" smtClean="0"/>
              <a:t>Лексическое </a:t>
            </a:r>
            <a:r>
              <a:rPr lang="ru-RU" sz="2400" dirty="0"/>
              <a:t>значение слова - </a:t>
            </a:r>
            <a:r>
              <a:rPr lang="ru-RU" sz="2400" dirty="0" smtClean="0"/>
              <a:t>содержание </a:t>
            </a:r>
            <a:r>
              <a:rPr lang="ru-RU" sz="2400" dirty="0"/>
              <a:t>слова, т. е. устанавливаемая нашим мышлением соотнесенность между звуковым комплексом и предметом или явлением действительности, которые обозначены этим комплексом звуков.</a:t>
            </a:r>
          </a:p>
        </p:txBody>
      </p:sp>
    </p:spTree>
    <p:extLst>
      <p:ext uri="{BB962C8B-B14F-4D97-AF65-F5344CB8AC3E}">
        <p14:creationId xmlns:p14="http://schemas.microsoft.com/office/powerpoint/2010/main" val="375057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Глагол как </a:t>
            </a:r>
            <a:r>
              <a:rPr lang="ru-RU" sz="2800" dirty="0" smtClean="0"/>
              <a:t>часть </a:t>
            </a:r>
            <a:r>
              <a:rPr lang="ru-RU" sz="2800" dirty="0" smtClean="0"/>
              <a:t>речи (без учёта форм причастия и деепричастия)</a:t>
            </a:r>
            <a:endParaRPr lang="ru-RU" sz="28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4247005"/>
              </p:ext>
            </p:extLst>
          </p:nvPr>
        </p:nvGraphicFramePr>
        <p:xfrm>
          <a:off x="179512" y="1628800"/>
          <a:ext cx="8856984" cy="5102386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2232248"/>
                <a:gridCol w="6624736"/>
              </a:tblGrid>
              <a:tr h="890331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Признак</a:t>
                      </a:r>
                      <a:endParaRPr lang="ru-RU" sz="2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Характеристика имени</a:t>
                      </a:r>
                      <a:r>
                        <a:rPr lang="ru-RU" sz="2000" baseline="0" dirty="0" smtClean="0"/>
                        <a:t> прил.</a:t>
                      </a:r>
                      <a:endParaRPr lang="ru-RU" sz="20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69026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Категориальное значение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Процесс (действие, состояние, становление)</a:t>
                      </a:r>
                      <a:endParaRPr lang="ru-RU" sz="2000" dirty="0"/>
                    </a:p>
                  </a:txBody>
                  <a:tcPr/>
                </a:tc>
              </a:tr>
              <a:tr h="1248814">
                <a:tc>
                  <a:txBody>
                    <a:bodyPr/>
                    <a:lstStyle/>
                    <a:p>
                      <a:r>
                        <a:rPr lang="ru-RU" sz="2000" dirty="0" err="1" smtClean="0"/>
                        <a:t>Морфологичес</a:t>
                      </a:r>
                      <a:r>
                        <a:rPr lang="ru-RU" sz="2000" dirty="0" smtClean="0"/>
                        <a:t>-кие </a:t>
                      </a:r>
                      <a:r>
                        <a:rPr lang="ru-RU" sz="2000" dirty="0" smtClean="0"/>
                        <a:t>признаки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Вид, залог, лицо, число,</a:t>
                      </a:r>
                      <a:r>
                        <a:rPr lang="ru-RU" sz="2000" baseline="0" dirty="0" smtClean="0"/>
                        <a:t> время, наклонение, переходность/непереходность, возвратность/невозвратность, в форме </a:t>
                      </a:r>
                      <a:r>
                        <a:rPr lang="ru-RU" sz="2000" baseline="0" dirty="0" err="1" smtClean="0"/>
                        <a:t>прош</a:t>
                      </a:r>
                      <a:r>
                        <a:rPr lang="ru-RU" sz="2000" baseline="0" dirty="0" smtClean="0"/>
                        <a:t>. </a:t>
                      </a:r>
                      <a:r>
                        <a:rPr lang="ru-RU" sz="2000" baseline="0" dirty="0" err="1" smtClean="0"/>
                        <a:t>вр</a:t>
                      </a:r>
                      <a:r>
                        <a:rPr lang="ru-RU" sz="2000" baseline="0" dirty="0" smtClean="0"/>
                        <a:t>. и сослагательном наклонении – род.</a:t>
                      </a:r>
                      <a:endParaRPr lang="ru-RU" sz="2000" dirty="0"/>
                    </a:p>
                  </a:txBody>
                  <a:tcPr/>
                </a:tc>
              </a:tr>
              <a:tr h="890331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Синтаксические функции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Простое глагольное сказуемое, входит</a:t>
                      </a:r>
                      <a:r>
                        <a:rPr lang="ru-RU" sz="2000" baseline="0" dirty="0" smtClean="0"/>
                        <a:t> в состав составного глагольного сказуемого, составного именного сказуемого, инфинитив может быть любым членом предложения.</a:t>
                      </a:r>
                      <a:endParaRPr lang="ru-RU" sz="2000" dirty="0"/>
                    </a:p>
                  </a:txBody>
                  <a:tcPr/>
                </a:tc>
              </a:tr>
              <a:tr h="88973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Синтаксические связи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Управление (идти по улице), </a:t>
                      </a:r>
                      <a:r>
                        <a:rPr lang="ru-RU" sz="2000" dirty="0" smtClean="0"/>
                        <a:t>примыкание </a:t>
                      </a:r>
                      <a:r>
                        <a:rPr lang="ru-RU" sz="2000" dirty="0" smtClean="0"/>
                        <a:t>(быстро идти).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919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9438"/>
            <a:ext cx="8229600" cy="689322"/>
          </a:xfrm>
        </p:spPr>
        <p:txBody>
          <a:bodyPr/>
          <a:lstStyle/>
          <a:p>
            <a:r>
              <a:rPr lang="ru-RU" dirty="0" smtClean="0"/>
              <a:t>Глагол как часть речи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268760"/>
            <a:ext cx="8532440" cy="4525963"/>
          </a:xfrm>
        </p:spPr>
        <p:txBody>
          <a:bodyPr/>
          <a:lstStyle/>
          <a:p>
            <a:r>
              <a:rPr lang="ru-RU" dirty="0" smtClean="0"/>
              <a:t>Г л </a:t>
            </a:r>
            <a:r>
              <a:rPr lang="ru-RU" dirty="0"/>
              <a:t>а г о л — это знаменательная часть речи, обозначающая процесс и выражающая это значение в грамматических </a:t>
            </a:r>
            <a:r>
              <a:rPr lang="ru-RU" dirty="0" smtClean="0"/>
              <a:t>категориях </a:t>
            </a:r>
            <a:r>
              <a:rPr lang="ru-RU" dirty="0"/>
              <a:t>вида, залога, наклонения, времени, лица, числа (а в </a:t>
            </a:r>
            <a:r>
              <a:rPr lang="ru-RU" dirty="0" smtClean="0"/>
              <a:t>формах </a:t>
            </a:r>
            <a:r>
              <a:rPr lang="ru-RU" dirty="0"/>
              <a:t>прошедшего времени и сослагательного наклонения </a:t>
            </a:r>
            <a:r>
              <a:rPr lang="ru-RU" dirty="0" smtClean="0"/>
              <a:t>– в формах рода</a:t>
            </a:r>
            <a:r>
              <a:rPr lang="ru-RU" dirty="0"/>
              <a:t>). Глагол обладает также такими свойствами, как </a:t>
            </a:r>
            <a:r>
              <a:rPr lang="ru-RU" dirty="0" smtClean="0"/>
              <a:t>возвратность/невозвратность</a:t>
            </a:r>
            <a:r>
              <a:rPr lang="ru-RU" dirty="0"/>
              <a:t>, </a:t>
            </a:r>
            <a:r>
              <a:rPr lang="ru-RU" dirty="0" smtClean="0"/>
              <a:t>переходность/непереходность.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03716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Категориальное значение глагола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00200"/>
            <a:ext cx="8352928" cy="4525963"/>
          </a:xfrm>
        </p:spPr>
        <p:txBody>
          <a:bodyPr/>
          <a:lstStyle/>
          <a:p>
            <a:r>
              <a:rPr lang="ru-RU" dirty="0" smtClean="0"/>
              <a:t>Это </a:t>
            </a:r>
            <a:r>
              <a:rPr lang="ru-RU" dirty="0"/>
              <a:t>значение процесса (</a:t>
            </a:r>
            <a:r>
              <a:rPr lang="ru-RU" dirty="0" err="1" smtClean="0"/>
              <a:t>процессуальность</a:t>
            </a:r>
            <a:r>
              <a:rPr lang="ru-RU" dirty="0"/>
              <a:t>). Значение </a:t>
            </a:r>
            <a:r>
              <a:rPr lang="ru-RU" dirty="0" smtClean="0"/>
              <a:t>процессуальное свойственно </a:t>
            </a:r>
            <a:r>
              <a:rPr lang="ru-RU" dirty="0"/>
              <a:t>глаголу независимо от его лексического </a:t>
            </a:r>
            <a:r>
              <a:rPr lang="ru-RU" dirty="0" smtClean="0"/>
              <a:t>значения</a:t>
            </a:r>
            <a:r>
              <a:rPr lang="ru-RU" dirty="0"/>
              <a:t>: и действия (идти, рубить, писать), и состояния (грустить, любить, дремать), и отношения (состоять, содержать, иметь, </a:t>
            </a:r>
            <a:r>
              <a:rPr lang="ru-RU" dirty="0" smtClean="0"/>
              <a:t>преобладать</a:t>
            </a:r>
            <a:r>
              <a:rPr lang="ru-RU" dirty="0"/>
              <a:t>) в глаголе представлены как процесс, протекающий </a:t>
            </a:r>
            <a:r>
              <a:rPr lang="ru-RU" dirty="0" smtClean="0"/>
              <a:t>во времени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604436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778098"/>
          </a:xfrm>
        </p:spPr>
        <p:txBody>
          <a:bodyPr/>
          <a:lstStyle/>
          <a:p>
            <a:r>
              <a:rPr lang="ru-RU" dirty="0" smtClean="0"/>
              <a:t>Объём глагола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908720"/>
            <a:ext cx="8352928" cy="4525963"/>
          </a:xfrm>
        </p:spPr>
        <p:txBody>
          <a:bodyPr/>
          <a:lstStyle/>
          <a:p>
            <a:r>
              <a:rPr lang="ru-RU" dirty="0"/>
              <a:t>Объем глагола как части речи определяется по-разному. Согласно одной точке зрения (</a:t>
            </a:r>
            <a:r>
              <a:rPr lang="ru-RU" b="1" dirty="0"/>
              <a:t>В. В. Виноградов</a:t>
            </a:r>
            <a:r>
              <a:rPr lang="ru-RU" dirty="0"/>
              <a:t>), в глаголе </a:t>
            </a:r>
            <a:r>
              <a:rPr lang="ru-RU" dirty="0" smtClean="0"/>
              <a:t>выделяются</a:t>
            </a:r>
            <a:r>
              <a:rPr lang="ru-RU" dirty="0"/>
              <a:t>: </a:t>
            </a:r>
            <a:r>
              <a:rPr lang="ru-RU" b="1" dirty="0"/>
              <a:t>1) спрягаемые формы, 2) инфинитив</a:t>
            </a:r>
            <a:r>
              <a:rPr lang="ru-RU" dirty="0"/>
              <a:t>, </a:t>
            </a:r>
            <a:r>
              <a:rPr lang="ru-RU" b="1" dirty="0"/>
              <a:t>3) </a:t>
            </a:r>
            <a:r>
              <a:rPr lang="ru-RU" dirty="0"/>
              <a:t>глагольно-именная форма — </a:t>
            </a:r>
            <a:r>
              <a:rPr lang="ru-RU" b="1" dirty="0"/>
              <a:t>причастие, 4) </a:t>
            </a:r>
            <a:r>
              <a:rPr lang="ru-RU" dirty="0"/>
              <a:t>глагольно-наречная форма — </a:t>
            </a:r>
            <a:r>
              <a:rPr lang="ru-RU" b="1" dirty="0" smtClean="0"/>
              <a:t>деепричастие</a:t>
            </a:r>
            <a:r>
              <a:rPr lang="ru-RU" dirty="0" smtClean="0"/>
              <a:t> </a:t>
            </a:r>
            <a:r>
              <a:rPr lang="ru-RU" dirty="0"/>
              <a:t>(авторы «Русской грамматики-80» объединяют причастия и деепричастия в одну группу, называя их атрибутивными </a:t>
            </a:r>
            <a:r>
              <a:rPr lang="ru-RU" dirty="0" smtClean="0"/>
              <a:t>формами).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506567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Виктор Владимирович Виноградов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862138"/>
            <a:ext cx="2736745" cy="37991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409506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594448"/>
          </a:xfrm>
        </p:spPr>
        <p:txBody>
          <a:bodyPr/>
          <a:lstStyle/>
          <a:p>
            <a:r>
              <a:rPr lang="ru-RU" dirty="0"/>
              <a:t>Согласно второй точке </a:t>
            </a:r>
            <a:r>
              <a:rPr lang="ru-RU" dirty="0" smtClean="0"/>
              <a:t>зрения (А.Н. Тихонов, Н.М. </a:t>
            </a:r>
            <a:r>
              <a:rPr lang="ru-RU" dirty="0" err="1" smtClean="0"/>
              <a:t>Шанский</a:t>
            </a:r>
            <a:r>
              <a:rPr lang="ru-RU" dirty="0" smtClean="0"/>
              <a:t>), </a:t>
            </a:r>
            <a:r>
              <a:rPr lang="ru-RU" dirty="0"/>
              <a:t>глагол имеет две формы — спрягаемую форму и инфинитив; причастия и деепричастия </a:t>
            </a:r>
            <a:r>
              <a:rPr lang="ru-RU" dirty="0" smtClean="0"/>
              <a:t>считаются </a:t>
            </a:r>
            <a:r>
              <a:rPr lang="ru-RU" dirty="0"/>
              <a:t>самостоятельными частями речи, поскольку они и по </a:t>
            </a:r>
            <a:r>
              <a:rPr lang="ru-RU" dirty="0" smtClean="0"/>
              <a:t>своему </a:t>
            </a:r>
            <a:r>
              <a:rPr lang="ru-RU" dirty="0"/>
              <a:t>категориальному значению, и по грамматическим признакам существенно отличаются от </a:t>
            </a:r>
            <a:r>
              <a:rPr lang="ru-RU" dirty="0" smtClean="0"/>
              <a:t>глагола.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539060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827584" y="1196752"/>
            <a:ext cx="3816424" cy="639762"/>
          </a:xfrm>
        </p:spPr>
        <p:txBody>
          <a:bodyPr/>
          <a:lstStyle/>
          <a:p>
            <a:r>
              <a:rPr lang="ru-RU" dirty="0" smtClean="0"/>
              <a:t>Николай Максимович </a:t>
            </a:r>
            <a:r>
              <a:rPr lang="ru-RU" dirty="0" err="1" smtClean="0"/>
              <a:t>Шанский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860032" y="1484784"/>
            <a:ext cx="3394720" cy="639762"/>
          </a:xfrm>
        </p:spPr>
        <p:txBody>
          <a:bodyPr/>
          <a:lstStyle/>
          <a:p>
            <a:r>
              <a:rPr lang="ru-RU" dirty="0" smtClean="0"/>
              <a:t>Александр Николаевич Тихонов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60848"/>
            <a:ext cx="2821335" cy="4315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821" y="2204864"/>
            <a:ext cx="3264378" cy="4315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169173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620688"/>
            <a:ext cx="7543800" cy="706090"/>
          </a:xfrm>
        </p:spPr>
        <p:txBody>
          <a:bodyPr/>
          <a:lstStyle/>
          <a:p>
            <a:r>
              <a:rPr lang="ru-RU" dirty="0" smtClean="0"/>
              <a:t>Спряжение глагола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340768"/>
            <a:ext cx="8064896" cy="4741987"/>
          </a:xfrm>
        </p:spPr>
        <p:txBody>
          <a:bodyPr/>
          <a:lstStyle/>
          <a:p>
            <a:r>
              <a:rPr lang="ru-RU" sz="2800" dirty="0"/>
              <a:t>Спряжение глагола. Термин «спряжение глагола» в лингвистике имеет два значения — широкое и узкое.</a:t>
            </a:r>
          </a:p>
          <a:p>
            <a:r>
              <a:rPr lang="ru-RU" sz="2800" dirty="0"/>
              <a:t>Широкое значение: спряжением называется изменение глагола по лицам, числам, временам, наклонениям (а также по родам в </a:t>
            </a:r>
            <a:r>
              <a:rPr lang="ru-RU" sz="2800" dirty="0" smtClean="0"/>
              <a:t>прошедшем </a:t>
            </a:r>
            <a:r>
              <a:rPr lang="ru-RU" sz="2800" dirty="0"/>
              <a:t>времени и сослагательном наклонении).</a:t>
            </a:r>
          </a:p>
          <a:p>
            <a:r>
              <a:rPr lang="ru-RU" sz="2800" dirty="0"/>
              <a:t>Узкое: спряжение — это изменение глагола по лицам и числам.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276145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836712"/>
            <a:ext cx="8001000" cy="4309939"/>
          </a:xfrm>
        </p:spPr>
        <p:txBody>
          <a:bodyPr/>
          <a:lstStyle/>
          <a:p>
            <a:r>
              <a:rPr lang="ru-RU" dirty="0"/>
              <a:t>В современной русистике выделяется </a:t>
            </a:r>
            <a:r>
              <a:rPr lang="ru-RU" b="1" dirty="0"/>
              <a:t>I спряжение, II спряжение глаголов, группы разноспрягаемых </a:t>
            </a:r>
            <a:r>
              <a:rPr lang="ru-RU" b="1" dirty="0" smtClean="0"/>
              <a:t>глаголов </a:t>
            </a:r>
            <a:r>
              <a:rPr lang="ru-RU" dirty="0"/>
              <a:t>и так называемые </a:t>
            </a:r>
            <a:r>
              <a:rPr lang="ru-RU" b="1" dirty="0"/>
              <a:t>изолированные глаголы.</a:t>
            </a:r>
          </a:p>
          <a:p>
            <a:r>
              <a:rPr lang="ru-RU" dirty="0" smtClean="0"/>
              <a:t>К 1 </a:t>
            </a:r>
            <a:r>
              <a:rPr lang="ru-RU" dirty="0"/>
              <a:t>спряжению относятся глаголы, которые при </a:t>
            </a:r>
            <a:r>
              <a:rPr lang="ru-RU" dirty="0" smtClean="0"/>
              <a:t>спряжении </a:t>
            </a:r>
            <a:r>
              <a:rPr lang="ru-RU" dirty="0"/>
              <a:t>во всех лицах и числах, кроме 1-го лица ед. ч. и 3-го лица мн. ч., имеют в составе окончания букву е (ё): -ешь, -</a:t>
            </a:r>
            <a:r>
              <a:rPr lang="ru-RU" dirty="0" err="1"/>
              <a:t>ет</a:t>
            </a:r>
            <a:r>
              <a:rPr lang="ru-RU" dirty="0"/>
              <a:t>, -ем, -</a:t>
            </a:r>
            <a:r>
              <a:rPr lang="ru-RU" dirty="0" err="1" smtClean="0"/>
              <a:t>ете</a:t>
            </a:r>
            <a:r>
              <a:rPr lang="ru-RU" dirty="0" smtClean="0"/>
              <a:t>, </a:t>
            </a:r>
            <a:r>
              <a:rPr lang="ru-RU" dirty="0"/>
              <a:t>а в 3-м лице мн. ч. — окончания -</a:t>
            </a:r>
            <a:r>
              <a:rPr lang="ru-RU" dirty="0" err="1"/>
              <a:t>ут</a:t>
            </a:r>
            <a:r>
              <a:rPr lang="ru-RU" dirty="0"/>
              <a:t>, -ют.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029273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 </a:t>
            </a:r>
            <a:r>
              <a:rPr lang="ru-RU" b="1" dirty="0"/>
              <a:t>II спряжению   </a:t>
            </a:r>
            <a:r>
              <a:rPr lang="ru-RU" dirty="0"/>
              <a:t>относятся глаголы, которые при </a:t>
            </a:r>
            <a:r>
              <a:rPr lang="ru-RU" dirty="0" smtClean="0"/>
              <a:t>спряжении </a:t>
            </a:r>
            <a:r>
              <a:rPr lang="ru-RU" dirty="0"/>
              <a:t>во всех лицах и числах, кроме 1-го лица ед. ч. и 3-го </a:t>
            </a:r>
            <a:r>
              <a:rPr lang="ru-RU" dirty="0" smtClean="0"/>
              <a:t>лица </a:t>
            </a:r>
            <a:r>
              <a:rPr lang="ru-RU" dirty="0"/>
              <a:t>мн. ч., имеют в составе окончания букву и: -ишь, -</a:t>
            </a:r>
            <a:r>
              <a:rPr lang="ru-RU" dirty="0" err="1"/>
              <a:t>ит</a:t>
            </a:r>
            <a:r>
              <a:rPr lang="ru-RU" dirty="0"/>
              <a:t>, -им, -</a:t>
            </a:r>
            <a:r>
              <a:rPr lang="ru-RU" dirty="0" err="1" smtClean="0"/>
              <a:t>ите</a:t>
            </a:r>
            <a:r>
              <a:rPr lang="ru-RU" dirty="0" smtClean="0"/>
              <a:t>, </a:t>
            </a:r>
            <a:r>
              <a:rPr lang="ru-RU" dirty="0"/>
              <a:t>а в 3-м лице мн. ч. — окончания -</a:t>
            </a:r>
            <a:r>
              <a:rPr lang="ru-RU" dirty="0" err="1"/>
              <a:t>ат</a:t>
            </a:r>
            <a:r>
              <a:rPr lang="ru-RU" dirty="0"/>
              <a:t>, -</a:t>
            </a:r>
            <a:r>
              <a:rPr lang="ru-RU" dirty="0" err="1"/>
              <a:t>ят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532509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9438"/>
            <a:ext cx="8229600" cy="761330"/>
          </a:xfrm>
        </p:spPr>
        <p:txBody>
          <a:bodyPr/>
          <a:lstStyle/>
          <a:p>
            <a:r>
              <a:rPr lang="ru-RU" sz="3600" dirty="0" smtClean="0"/>
              <a:t>Лексическое значение слова «стол»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378424"/>
          </a:xfrm>
        </p:spPr>
        <p:txBody>
          <a:bodyPr/>
          <a:lstStyle/>
          <a:p>
            <a:r>
              <a:rPr lang="ru-RU" dirty="0"/>
              <a:t>Предмет мебели в виде широкой горизонтальной пластины на опорах, ножках.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872" y="2912301"/>
            <a:ext cx="4002360" cy="2991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990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Разноспрягаемые глаголы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 разноспрягаемым глаголам относятся глаголы, </a:t>
            </a:r>
            <a:r>
              <a:rPr lang="ru-RU" dirty="0" smtClean="0"/>
              <a:t>которые </a:t>
            </a:r>
            <a:r>
              <a:rPr lang="ru-RU" dirty="0"/>
              <a:t>одни свои личные формы образуют по I спряжению, а </a:t>
            </a:r>
            <a:r>
              <a:rPr lang="ru-RU" dirty="0" smtClean="0"/>
              <a:t>другие </a:t>
            </a:r>
            <a:r>
              <a:rPr lang="ru-RU" dirty="0"/>
              <a:t>— по </a:t>
            </a:r>
            <a:r>
              <a:rPr lang="en-US" dirty="0" smtClean="0"/>
              <a:t>II</a:t>
            </a:r>
            <a:r>
              <a:rPr lang="ru-RU" dirty="0" smtClean="0"/>
              <a:t>. </a:t>
            </a:r>
            <a:r>
              <a:rPr lang="ru-RU" dirty="0"/>
              <a:t>Разноспрягаемыми глаголами являются хотеть, </a:t>
            </a:r>
            <a:r>
              <a:rPr lang="ru-RU" dirty="0" smtClean="0"/>
              <a:t>бежать</a:t>
            </a:r>
            <a:r>
              <a:rPr lang="ru-RU" dirty="0"/>
              <a:t>, чтить и производные от них: захотеть, побежать, </a:t>
            </a:r>
            <a:r>
              <a:rPr lang="ru-RU" dirty="0" smtClean="0"/>
              <a:t>сбежать</a:t>
            </a:r>
            <a:r>
              <a:rPr lang="ru-RU" dirty="0"/>
              <a:t>, убежать, почтить и др.</a:t>
            </a:r>
          </a:p>
        </p:txBody>
      </p:sp>
    </p:spTree>
    <p:extLst>
      <p:ext uri="{BB962C8B-B14F-4D97-AF65-F5344CB8AC3E}">
        <p14:creationId xmlns:p14="http://schemas.microsoft.com/office/powerpoint/2010/main" val="103926105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Изолированные глаголы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 изолированным глаголам относятся глаголы, </a:t>
            </a:r>
            <a:r>
              <a:rPr lang="ru-RU" dirty="0" smtClean="0"/>
              <a:t>которые </a:t>
            </a:r>
            <a:r>
              <a:rPr lang="ru-RU" dirty="0"/>
              <a:t>имеют либо совершенно особые личные окончания, либо </a:t>
            </a:r>
            <a:r>
              <a:rPr lang="ru-RU" dirty="0" smtClean="0"/>
              <a:t>при </a:t>
            </a:r>
            <a:r>
              <a:rPr lang="ru-RU" dirty="0"/>
              <a:t>спряжении имеют супплетивные основы. Изолированными глаголами являются глаголы есть («принимать пищу»), надоесть, </a:t>
            </a:r>
            <a:r>
              <a:rPr lang="ru-RU" dirty="0" smtClean="0"/>
              <a:t>дать, создать</a:t>
            </a:r>
            <a:r>
              <a:rPr lang="ru-RU" dirty="0"/>
              <a:t>, идти, найти, прийти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541772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778098"/>
          </a:xfrm>
        </p:spPr>
        <p:txBody>
          <a:bodyPr/>
          <a:lstStyle/>
          <a:p>
            <a:r>
              <a:rPr lang="ru-RU" sz="3600" dirty="0" smtClean="0"/>
              <a:t>Спряжение </a:t>
            </a:r>
            <a:r>
              <a:rPr lang="ru-RU" sz="3600" dirty="0"/>
              <a:t>– </a:t>
            </a:r>
            <a:r>
              <a:rPr lang="ru-RU" sz="3600" dirty="0" smtClean="0"/>
              <a:t>изменение глаголов </a:t>
            </a:r>
            <a:r>
              <a:rPr lang="ru-RU" sz="3600" dirty="0"/>
              <a:t>по числам и лицам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98" y="1196752"/>
            <a:ext cx="8525651" cy="5661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173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Категория </a:t>
            </a:r>
            <a:r>
              <a:rPr lang="ru-RU" dirty="0" smtClean="0"/>
              <a:t>вида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600200"/>
            <a:ext cx="8208912" cy="4525963"/>
          </a:xfrm>
        </p:spPr>
        <p:txBody>
          <a:bodyPr/>
          <a:lstStyle/>
          <a:p>
            <a:r>
              <a:rPr lang="ru-RU" sz="2800" dirty="0" smtClean="0"/>
              <a:t>Все </a:t>
            </a:r>
            <a:r>
              <a:rPr lang="ru-RU" sz="2800" dirty="0"/>
              <a:t>глаголы распределяются по двум группам — глаголы несовершенного вида (читать, писать) и </a:t>
            </a:r>
            <a:r>
              <a:rPr lang="ru-RU" sz="2800" dirty="0" smtClean="0"/>
              <a:t>глаголы </a:t>
            </a:r>
            <a:r>
              <a:rPr lang="ru-RU" sz="2800" dirty="0"/>
              <a:t>совершенного вида (прочитать, написать). Основным </a:t>
            </a:r>
            <a:r>
              <a:rPr lang="ru-RU" sz="2800" dirty="0" smtClean="0"/>
              <a:t>приемом </a:t>
            </a:r>
            <a:r>
              <a:rPr lang="ru-RU" sz="2800" dirty="0"/>
              <a:t>определения вида (в школе) является использование </a:t>
            </a:r>
            <a:r>
              <a:rPr lang="ru-RU" sz="2800" dirty="0" smtClean="0"/>
              <a:t>вопросов</a:t>
            </a:r>
            <a:r>
              <a:rPr lang="ru-RU" sz="2800" dirty="0"/>
              <a:t>: что делать? (а для спрягаемых форм — что делаю? что делаешь? что дел а л? и др.), что сделать? (а для спрягаемых форм — что сделаю? что сделаешь? </a:t>
            </a:r>
            <a:r>
              <a:rPr lang="ru-RU" sz="2800" dirty="0" smtClean="0"/>
              <a:t>что сделал</a:t>
            </a:r>
            <a:r>
              <a:rPr lang="ru-RU" sz="2800" dirty="0"/>
              <a:t>? и др.).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892734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Переходность/непереходность </a:t>
            </a:r>
            <a:r>
              <a:rPr lang="ru-RU" dirty="0" smtClean="0"/>
              <a:t>глаголов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00200"/>
            <a:ext cx="8496944" cy="4525963"/>
          </a:xfrm>
        </p:spPr>
        <p:txBody>
          <a:bodyPr/>
          <a:lstStyle/>
          <a:p>
            <a:r>
              <a:rPr lang="ru-RU" dirty="0" smtClean="0"/>
              <a:t>Переходные </a:t>
            </a:r>
            <a:r>
              <a:rPr lang="ru-RU" dirty="0"/>
              <a:t>глаголы обозначает действие, направленное на объект, выраженный зависимым именем в форме вин. п. (при </a:t>
            </a:r>
            <a:r>
              <a:rPr lang="ru-RU" dirty="0" smtClean="0"/>
              <a:t>наличии </a:t>
            </a:r>
            <a:r>
              <a:rPr lang="ru-RU" dirty="0"/>
              <a:t>отрицания при глаголе прямое дополнение имеет форму род. п.: купить газету — не купить газеты). Возможность или </a:t>
            </a:r>
            <a:r>
              <a:rPr lang="ru-RU" dirty="0" smtClean="0"/>
              <a:t>невозможность </a:t>
            </a:r>
            <a:r>
              <a:rPr lang="ru-RU" dirty="0"/>
              <a:t>задать к глаголу вопрос кого? — что? — прием определения переходности/непереходности.</a:t>
            </a:r>
          </a:p>
        </p:txBody>
      </p:sp>
    </p:spTree>
    <p:extLst>
      <p:ext uri="{BB962C8B-B14F-4D97-AF65-F5344CB8AC3E}">
        <p14:creationId xmlns:p14="http://schemas.microsoft.com/office/powerpoint/2010/main" val="419671820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При определении переходности/непереходности глагола следует установить показатели переходности. Переходные глаголы обозначают действие, которое направлено на прямой объект без предлога. </a:t>
            </a:r>
          </a:p>
        </p:txBody>
      </p:sp>
    </p:spTree>
    <p:extLst>
      <p:ext uri="{BB962C8B-B14F-4D97-AF65-F5344CB8AC3E}">
        <p14:creationId xmlns:p14="http://schemas.microsoft.com/office/powerpoint/2010/main" val="140300297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Возвратность глагола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3886200"/>
          </a:xfrm>
        </p:spPr>
        <p:txBody>
          <a:bodyPr/>
          <a:lstStyle/>
          <a:p>
            <a:r>
              <a:rPr lang="ru-RU" sz="2800" dirty="0"/>
              <a:t>Возвратные  глаголы — это глаголы, имеющие в </a:t>
            </a:r>
            <a:r>
              <a:rPr lang="ru-RU" sz="2800" dirty="0" smtClean="0"/>
              <a:t>своей </a:t>
            </a:r>
            <a:r>
              <a:rPr lang="ru-RU" sz="2800" dirty="0"/>
              <a:t>структуре постфикс -</a:t>
            </a:r>
            <a:r>
              <a:rPr lang="ru-RU" sz="2800" dirty="0" err="1"/>
              <a:t>ся</a:t>
            </a:r>
            <a:r>
              <a:rPr lang="ru-RU" sz="2800" dirty="0"/>
              <a:t> (-</a:t>
            </a:r>
            <a:r>
              <a:rPr lang="ru-RU" sz="2800" dirty="0" err="1"/>
              <a:t>ся</a:t>
            </a:r>
            <a:r>
              <a:rPr lang="ru-RU" sz="2800" dirty="0"/>
              <a:t>/-</a:t>
            </a:r>
            <a:r>
              <a:rPr lang="ru-RU" sz="2800" dirty="0" err="1"/>
              <a:t>сь</a:t>
            </a:r>
            <a:r>
              <a:rPr lang="ru-RU" sz="2800" dirty="0"/>
              <a:t>).</a:t>
            </a:r>
          </a:p>
          <a:p>
            <a:r>
              <a:rPr lang="ru-RU" sz="2800" dirty="0"/>
              <a:t>Постфикс -</a:t>
            </a:r>
            <a:r>
              <a:rPr lang="ru-RU" sz="2800" dirty="0" err="1"/>
              <a:t>ся</a:t>
            </a:r>
            <a:r>
              <a:rPr lang="ru-RU" sz="2800" dirty="0"/>
              <a:t> имеет разные функции:</a:t>
            </a:r>
          </a:p>
          <a:p>
            <a:r>
              <a:rPr lang="ru-RU" sz="2800" dirty="0" smtClean="0"/>
              <a:t>1</a:t>
            </a:r>
            <a:r>
              <a:rPr lang="ru-RU" sz="2800" dirty="0"/>
              <a:t>) словообразующую функцию: улыбаться, смеяться, </a:t>
            </a:r>
            <a:r>
              <a:rPr lang="ru-RU" sz="2800" dirty="0" smtClean="0"/>
              <a:t>слипнуться </a:t>
            </a:r>
            <a:r>
              <a:rPr lang="ru-RU" sz="2800" dirty="0"/>
              <a:t>и т.п. (эти глаголы без -</a:t>
            </a:r>
            <a:r>
              <a:rPr lang="ru-RU" sz="2800" dirty="0" err="1"/>
              <a:t>ся</a:t>
            </a:r>
            <a:r>
              <a:rPr lang="ru-RU" sz="2800" dirty="0"/>
              <a:t> не употребляются);</a:t>
            </a:r>
          </a:p>
          <a:p>
            <a:r>
              <a:rPr lang="ru-RU" sz="2800" dirty="0"/>
              <a:t>2) формообразующую функцию (образование залоговых форм), умываться, причесываться, останавливаться и т.п.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037471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9438"/>
            <a:ext cx="8229600" cy="905346"/>
          </a:xfrm>
        </p:spPr>
        <p:txBody>
          <a:bodyPr/>
          <a:lstStyle/>
          <a:p>
            <a:r>
              <a:rPr lang="ru-RU" dirty="0" smtClean="0"/>
              <a:t>Категория наклонения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412776"/>
            <a:ext cx="8136904" cy="4525963"/>
          </a:xfrm>
        </p:spPr>
        <p:txBody>
          <a:bodyPr/>
          <a:lstStyle/>
          <a:p>
            <a:r>
              <a:rPr lang="ru-RU" sz="2800" dirty="0"/>
              <a:t>Категория н а к л о н е н и я — это морфологическая </a:t>
            </a:r>
            <a:r>
              <a:rPr lang="ru-RU" sz="2800" dirty="0" smtClean="0"/>
              <a:t>категория</a:t>
            </a:r>
            <a:r>
              <a:rPr lang="ru-RU" sz="2800" dirty="0"/>
              <a:t>, выражающая отношение действия к действительности и имеющая значения реальности (изъявительное наклонение) </a:t>
            </a:r>
            <a:r>
              <a:rPr lang="ru-RU" sz="2800" dirty="0" smtClean="0"/>
              <a:t>или ирреальности </a:t>
            </a:r>
            <a:r>
              <a:rPr lang="ru-RU" sz="2800" dirty="0"/>
              <a:t>(повелительное и сослагательное наклонение). То есть категория наклонения представлена системой </a:t>
            </a:r>
            <a:r>
              <a:rPr lang="ru-RU" sz="2800" dirty="0" smtClean="0"/>
              <a:t>противопоставленных </a:t>
            </a:r>
            <a:r>
              <a:rPr lang="ru-RU" sz="2800" dirty="0"/>
              <a:t>друг другу форм — изъявительного, повелительного и </a:t>
            </a:r>
            <a:r>
              <a:rPr lang="ru-RU" sz="2800" dirty="0" smtClean="0"/>
              <a:t>сослагательного </a:t>
            </a:r>
            <a:r>
              <a:rPr lang="ru-RU" sz="2800" dirty="0"/>
              <a:t>наклонения.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19013905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Изъявительное наклонение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600200"/>
            <a:ext cx="8280920" cy="4525963"/>
          </a:xfrm>
        </p:spPr>
        <p:txBody>
          <a:bodyPr/>
          <a:lstStyle/>
          <a:p>
            <a:r>
              <a:rPr lang="ru-RU" dirty="0"/>
              <a:t>Изъявительное наклонение обозначает реально </a:t>
            </a:r>
            <a:r>
              <a:rPr lang="ru-RU" dirty="0" smtClean="0"/>
              <a:t>совершаемое </a:t>
            </a:r>
            <a:r>
              <a:rPr lang="ru-RU" dirty="0"/>
              <a:t>действие в настоящем, будущем или прошедшем </a:t>
            </a:r>
            <a:r>
              <a:rPr lang="ru-RU" dirty="0" smtClean="0"/>
              <a:t>времени</a:t>
            </a:r>
            <a:r>
              <a:rPr lang="ru-RU" dirty="0"/>
              <a:t>; глаголы в изъявительном наклонении представляют </a:t>
            </a:r>
            <a:r>
              <a:rPr lang="ru-RU" dirty="0" smtClean="0"/>
              <a:t>действие</a:t>
            </a:r>
            <a:r>
              <a:rPr lang="ru-RU" dirty="0"/>
              <a:t>, которое либо совершилось в прошлом, либо совершается в настоящем, либо совершится в будущем. То есть изъявительное наклонение сосуществует с категорией времени.</a:t>
            </a:r>
          </a:p>
        </p:txBody>
      </p:sp>
    </p:spTree>
    <p:extLst>
      <p:ext uri="{BB962C8B-B14F-4D97-AF65-F5344CB8AC3E}">
        <p14:creationId xmlns:p14="http://schemas.microsoft.com/office/powerpoint/2010/main" val="232802738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Повелительное наклонение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340768"/>
            <a:ext cx="8047856" cy="4525963"/>
          </a:xfrm>
        </p:spPr>
        <p:txBody>
          <a:bodyPr/>
          <a:lstStyle/>
          <a:p>
            <a:r>
              <a:rPr lang="ru-RU" sz="2400" dirty="0"/>
              <a:t>Повелительное  наклонение имеет значение </a:t>
            </a:r>
            <a:r>
              <a:rPr lang="ru-RU" sz="2400" dirty="0" smtClean="0"/>
              <a:t>побуждения</a:t>
            </a:r>
            <a:r>
              <a:rPr lang="ru-RU" sz="2400" dirty="0"/>
              <a:t>.</a:t>
            </a:r>
          </a:p>
          <a:p>
            <a:r>
              <a:rPr lang="ru-RU" sz="2400" dirty="0"/>
              <a:t>Глаголы в повелительном наклонении обозначают действия, которые в соответствии с приказом, пожеланием или просьбой говорящего могут произойти (но могут и не произойти): пиши, читай, иди, пишите, читайте, идите. </a:t>
            </a:r>
            <a:endParaRPr lang="ru-RU" sz="2400" dirty="0" smtClean="0"/>
          </a:p>
          <a:p>
            <a:r>
              <a:rPr lang="ru-RU" sz="2400" dirty="0" smtClean="0"/>
              <a:t>Например</a:t>
            </a:r>
            <a:r>
              <a:rPr lang="ru-RU" sz="2400" dirty="0"/>
              <a:t>: </a:t>
            </a:r>
            <a:r>
              <a:rPr lang="ru-RU" sz="2400" b="1" dirty="0"/>
              <a:t>Спи</a:t>
            </a:r>
            <a:r>
              <a:rPr lang="ru-RU" sz="2400" dirty="0"/>
              <a:t>, младенец мой прекрасный, баюшки-баю (</a:t>
            </a:r>
            <a:r>
              <a:rPr lang="ru-RU" sz="2400" dirty="0" err="1"/>
              <a:t>М.Ю.Лермонтов</a:t>
            </a:r>
            <a:r>
              <a:rPr lang="ru-RU" sz="2400" dirty="0"/>
              <a:t>); </a:t>
            </a:r>
            <a:r>
              <a:rPr lang="ru-RU" sz="2400" b="1" dirty="0"/>
              <a:t>Скажи</a:t>
            </a:r>
            <a:r>
              <a:rPr lang="ru-RU" sz="2400" dirty="0"/>
              <a:t> мне, ветка Палестины, где ты росла, где ты цвела? (</a:t>
            </a:r>
            <a:r>
              <a:rPr lang="ru-RU" sz="2400" dirty="0" err="1"/>
              <a:t>М.Ю.Лермонтов</a:t>
            </a:r>
            <a:r>
              <a:rPr lang="ru-RU" sz="2400" dirty="0"/>
              <a:t>). </a:t>
            </a:r>
            <a:r>
              <a:rPr lang="ru-RU" sz="2400" dirty="0" smtClean="0"/>
              <a:t>Повелительное </a:t>
            </a:r>
            <a:r>
              <a:rPr lang="ru-RU" sz="2400" dirty="0"/>
              <a:t>наклонение — это ирреальное наклонение, оно стоит вне времени.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9340618"/>
      </p:ext>
    </p:extLst>
  </p:cSld>
  <p:clrMapOvr>
    <a:masterClrMapping/>
  </p:clrMapOvr>
</p:sld>
</file>

<file path=ppt/theme/theme1.xml><?xml version="1.0" encoding="utf-8"?>
<a:theme xmlns:a="http://schemas.openxmlformats.org/drawingml/2006/main" name="Stack of books design templat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Office Theme 13">
      <a:dk1>
        <a:srgbClr val="003300"/>
      </a:dk1>
      <a:lt1>
        <a:srgbClr val="FFFFFF"/>
      </a:lt1>
      <a:dk2>
        <a:srgbClr val="3A566E"/>
      </a:dk2>
      <a:lt2>
        <a:srgbClr val="808080"/>
      </a:lt2>
      <a:accent1>
        <a:srgbClr val="A6BF73"/>
      </a:accent1>
      <a:accent2>
        <a:srgbClr val="FFFFCC"/>
      </a:accent2>
      <a:accent3>
        <a:srgbClr val="FFFFFF"/>
      </a:accent3>
      <a:accent4>
        <a:srgbClr val="002A00"/>
      </a:accent4>
      <a:accent5>
        <a:srgbClr val="D0DCBC"/>
      </a:accent5>
      <a:accent6>
        <a:srgbClr val="E7E7B9"/>
      </a:accent6>
      <a:hlink>
        <a:srgbClr val="7EA0BC"/>
      </a:hlink>
      <a:folHlink>
        <a:srgbClr val="BF848A"/>
      </a:folHlink>
    </a:clrScheme>
    <a:fontScheme name="Тема Offic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3">
        <a:dk1>
          <a:srgbClr val="003300"/>
        </a:dk1>
        <a:lt1>
          <a:srgbClr val="FFFFFF"/>
        </a:lt1>
        <a:dk2>
          <a:srgbClr val="3A566E"/>
        </a:dk2>
        <a:lt2>
          <a:srgbClr val="808080"/>
        </a:lt2>
        <a:accent1>
          <a:srgbClr val="A6BF73"/>
        </a:accent1>
        <a:accent2>
          <a:srgbClr val="FFFFCC"/>
        </a:accent2>
        <a:accent3>
          <a:srgbClr val="FFFFFF"/>
        </a:accent3>
        <a:accent4>
          <a:srgbClr val="002A00"/>
        </a:accent4>
        <a:accent5>
          <a:srgbClr val="D0DCBC"/>
        </a:accent5>
        <a:accent6>
          <a:srgbClr val="E7E7B9"/>
        </a:accent6>
        <a:hlink>
          <a:srgbClr val="7EA0BC"/>
        </a:hlink>
        <a:folHlink>
          <a:srgbClr val="BF848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Stack of books design template</Template>
  <TotalTime>281</TotalTime>
  <Words>5350</Words>
  <Application>Microsoft Office PowerPoint</Application>
  <PresentationFormat>Экран (4:3)</PresentationFormat>
  <Paragraphs>308</Paragraphs>
  <Slides>113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113</vt:i4>
      </vt:variant>
    </vt:vector>
  </HeadingPairs>
  <TitlesOfParts>
    <vt:vector size="115" baseType="lpstr">
      <vt:lpstr>Stack of books design template</vt:lpstr>
      <vt:lpstr>Тема Office</vt:lpstr>
      <vt:lpstr>Методика обучения морфологии в начальной школе</vt:lpstr>
      <vt:lpstr>Морфология</vt:lpstr>
      <vt:lpstr>Виктор Владимирович Виноградов</vt:lpstr>
      <vt:lpstr>Лев Владимирович Щерба</vt:lpstr>
      <vt:lpstr>Принципы деления слов на части речи</vt:lpstr>
      <vt:lpstr>Презентация PowerPoint</vt:lpstr>
      <vt:lpstr>Напоминаю!</vt:lpstr>
      <vt:lpstr>У слова много грамматических значений</vt:lpstr>
      <vt:lpstr>Лексическое значение слова «стол»</vt:lpstr>
      <vt:lpstr>Значение изучения морфологии ( по Л. А. Тростенцовой и В. А. Кустаревой) </vt:lpstr>
      <vt:lpstr>Презентация PowerPoint</vt:lpstr>
      <vt:lpstr>Презентация PowerPoint</vt:lpstr>
      <vt:lpstr>Последовательность изучения частей речи в начальных классах </vt:lpstr>
      <vt:lpstr>Презентация PowerPoint</vt:lpstr>
      <vt:lpstr>Презентация PowerPoint</vt:lpstr>
      <vt:lpstr>Презентация PowerPoint</vt:lpstr>
      <vt:lpstr>Презентация PowerPoint</vt:lpstr>
      <vt:lpstr>Русский язык. 1 класс. «Школа России»</vt:lpstr>
      <vt:lpstr>Русский язык. 1 класс. «Перспектива»</vt:lpstr>
      <vt:lpstr>Русский язык. 1 класс. «Перспективная начальная школа»</vt:lpstr>
      <vt:lpstr>Русский язык. 2 класс. 2 часть. «Школа России»</vt:lpstr>
      <vt:lpstr>Русский язык. 2 класс. 2 часть. «Перспектива»</vt:lpstr>
      <vt:lpstr>Русский язык. 2 класс. 1 часть. «Перспективная начальная школа»</vt:lpstr>
      <vt:lpstr>Русский язык. 3 класс. «Школа России»</vt:lpstr>
      <vt:lpstr>Русский язык. 3 класс. «Школа России»</vt:lpstr>
      <vt:lpstr>Презентация PowerPoint</vt:lpstr>
      <vt:lpstr>Презентация PowerPoint</vt:lpstr>
      <vt:lpstr>Презентация PowerPoint</vt:lpstr>
      <vt:lpstr>Презентация PowerPoint</vt:lpstr>
      <vt:lpstr>Русский язык. 3 класс. 1 часть. «Перспектива»</vt:lpstr>
      <vt:lpstr>Русский язык. 3 класс. 2 часть. «Перспектива»</vt:lpstr>
      <vt:lpstr>Русский язык. 3 класс. 1 часть. «Перспективная начальная школа»</vt:lpstr>
      <vt:lpstr>Русский язык. 3 класс. 3 часть. «Перспективная начальная школа»</vt:lpstr>
      <vt:lpstr>Русский язык. 4 класс. «Школа России»</vt:lpstr>
      <vt:lpstr>Русский язык. 4 класс. «Школа России»</vt:lpstr>
      <vt:lpstr>Русский язык. 4 класс. 2 часть. «Перспектива»</vt:lpstr>
      <vt:lpstr>Русский язык. 4 класс. 1 часть. «Перспективная начальная школа»</vt:lpstr>
      <vt:lpstr>Презентация PowerPoint</vt:lpstr>
      <vt:lpstr>Презентация PowerPoint</vt:lpstr>
      <vt:lpstr>Презентация PowerPoint</vt:lpstr>
      <vt:lpstr>Русский язык. 4 класс. 3 часть. «Перспективная начальная школа»</vt:lpstr>
      <vt:lpstr>В процессе изучения морфологии учащиеся усваивают следующие признаки частей речи: </vt:lpstr>
      <vt:lpstr>Также младшими школьниками усваиваются умения:</vt:lpstr>
      <vt:lpstr>Методика изучения имени существительного</vt:lpstr>
      <vt:lpstr>Имя существительное как часть речи</vt:lpstr>
      <vt:lpstr>Презентация PowerPoint</vt:lpstr>
      <vt:lpstr>Презентация PowerPoint</vt:lpstr>
      <vt:lpstr>Презентация PowerPoint</vt:lpstr>
      <vt:lpstr>Михаил Ростиславович Львов</vt:lpstr>
      <vt:lpstr>М. Р. Львов выделяет ступени работы над понятием «имя существительное»</vt:lpstr>
      <vt:lpstr>Презентация PowerPoint</vt:lpstr>
      <vt:lpstr>Презентация PowerPoint</vt:lpstr>
      <vt:lpstr>Теоретические основы и Методика изучения имени прилагательного</vt:lpstr>
      <vt:lpstr>Имя прилагательное как часть речи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Качественные прилагательные</vt:lpstr>
      <vt:lpstr>Относительные прилагательные</vt:lpstr>
      <vt:lpstr>Презентация PowerPoint</vt:lpstr>
      <vt:lpstr>Презентация PowerPoint</vt:lpstr>
      <vt:lpstr>Притяжательные прилагательные</vt:lpstr>
      <vt:lpstr>Презентация PowerPoint</vt:lpstr>
      <vt:lpstr>Презентация PowerPoint</vt:lpstr>
      <vt:lpstr>Род, число и падеж имени прилагательного</vt:lpstr>
      <vt:lpstr>Презентация PowerPoint</vt:lpstr>
      <vt:lpstr>Презентация PowerPoint</vt:lpstr>
      <vt:lpstr>Парадигма имен прилагательных</vt:lpstr>
      <vt:lpstr>Презентация PowerPoint</vt:lpstr>
      <vt:lpstr>Задачи изучения имени прилагательного в начальной школе:</vt:lpstr>
      <vt:lpstr>Презентация PowerPoint</vt:lpstr>
      <vt:lpstr>Система формирования грамматического понятия «имя прилагательное» включает три этапа</vt:lpstr>
      <vt:lpstr>Презентация PowerPoint</vt:lpstr>
      <vt:lpstr>Презентация PowerPoint</vt:lpstr>
      <vt:lpstr>Порядок развернутого определения имени прилагательного следующий</vt:lpstr>
      <vt:lpstr>Презентация PowerPoint</vt:lpstr>
      <vt:lpstr>Теоретические основы и Методика изучения глагола</vt:lpstr>
      <vt:lpstr>Глагол как часть речи (без учёта форм причастия и деепричастия)</vt:lpstr>
      <vt:lpstr>Глагол как часть речи</vt:lpstr>
      <vt:lpstr>Категориальное значение глагола </vt:lpstr>
      <vt:lpstr>Объём глагола</vt:lpstr>
      <vt:lpstr>Виктор Владимирович Виноградов</vt:lpstr>
      <vt:lpstr>Презентация PowerPoint</vt:lpstr>
      <vt:lpstr>Презентация PowerPoint</vt:lpstr>
      <vt:lpstr>Спряжение глагола</vt:lpstr>
      <vt:lpstr>Презентация PowerPoint</vt:lpstr>
      <vt:lpstr>Презентация PowerPoint</vt:lpstr>
      <vt:lpstr>Разноспрягаемые глаголы</vt:lpstr>
      <vt:lpstr>Изолированные глаголы</vt:lpstr>
      <vt:lpstr>Спряжение – изменение глаголов по числам и лицам </vt:lpstr>
      <vt:lpstr>Категория вида</vt:lpstr>
      <vt:lpstr>Переходность/непереходность глаголов </vt:lpstr>
      <vt:lpstr>Презентация PowerPoint</vt:lpstr>
      <vt:lpstr>Возвратность глагола</vt:lpstr>
      <vt:lpstr>Категория наклонения</vt:lpstr>
      <vt:lpstr>Изъявительное наклонение</vt:lpstr>
      <vt:lpstr>Повелительное наклонение</vt:lpstr>
      <vt:lpstr>Презентация PowerPoint</vt:lpstr>
      <vt:lpstr>Сослагательное наклонение</vt:lpstr>
      <vt:lpstr>Таким образом:</vt:lpstr>
      <vt:lpstr>Категория времени</vt:lpstr>
      <vt:lpstr>Презентация PowerPoint</vt:lpstr>
      <vt:lpstr>Категория лица</vt:lpstr>
      <vt:lpstr>Презентация PowerPoint</vt:lpstr>
      <vt:lpstr>Презентация PowerPoint</vt:lpstr>
      <vt:lpstr>Презентация PowerPoint</vt:lpstr>
      <vt:lpstr>Категория рода</vt:lpstr>
      <vt:lpstr>Презентация PowerPoint</vt:lpstr>
      <vt:lpstr>Презентация PowerPoint</vt:lpstr>
      <vt:lpstr> Задачи изучения глагола в начальных классах: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обучения морфологии в начальной школе</dc:title>
  <dc:creator>jk</dc:creator>
  <cp:lastModifiedBy>jk</cp:lastModifiedBy>
  <cp:revision>24</cp:revision>
  <dcterms:created xsi:type="dcterms:W3CDTF">2020-05-22T11:16:07Z</dcterms:created>
  <dcterms:modified xsi:type="dcterms:W3CDTF">2020-05-28T06:55:24Z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TC011594401049</vt:lpwstr>
  </property>
</Properties>
</file>