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80" r:id="rId22"/>
    <p:sldId id="277" r:id="rId23"/>
    <p:sldId id="278" r:id="rId24"/>
    <p:sldId id="279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b="1" smtClean="0">
                <a:solidFill>
                  <a:srgbClr val="F8F8F8"/>
                </a:solidFill>
              </a:defRPr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b="1" smtClean="0">
                <a:solidFill>
                  <a:srgbClr val="F8F8F8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 smtClean="0">
                <a:solidFill>
                  <a:srgbClr val="F8F8F8"/>
                </a:solidFill>
              </a:defRPr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69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741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274638"/>
            <a:ext cx="18859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38"/>
            <a:ext cx="5505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294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130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416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91100" y="1600200"/>
            <a:ext cx="3695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55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51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6456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980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6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271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274638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600200"/>
            <a:ext cx="7543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2"/>
                </a:solidFill>
                <a:latin typeface="+mj-lt"/>
              </a:defRPr>
            </a:lvl1pPr>
          </a:lstStyle>
          <a:p>
            <a:fld id="{4B144EEF-B37F-4FFB-AD03-FA7D7E99CC24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tx2"/>
                </a:solidFill>
                <a:latin typeface="+mj-lt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2"/>
                </a:solidFill>
                <a:latin typeface="+mj-lt"/>
              </a:defRPr>
            </a:lvl1pPr>
          </a:lstStyle>
          <a:p>
            <a:fld id="{8968EB10-E893-44E5-9A9E-9B8068C23C4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/>
          <a:lstStyle/>
          <a:p>
            <a:r>
              <a:rPr lang="ru-RU" dirty="0" smtClean="0"/>
              <a:t>Методика изучения </a:t>
            </a:r>
            <a:r>
              <a:rPr lang="ru-RU" dirty="0" err="1" smtClean="0"/>
              <a:t>морфемики</a:t>
            </a:r>
            <a:r>
              <a:rPr lang="ru-RU" dirty="0" smtClean="0"/>
              <a:t> в начальной школе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3127">
            <a:off x="2360109" y="2760590"/>
            <a:ext cx="4283968" cy="32129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045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изучения темы «Состав слова».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600200"/>
            <a:ext cx="8316416" cy="4525963"/>
          </a:xfrm>
        </p:spPr>
        <p:txBody>
          <a:bodyPr/>
          <a:lstStyle/>
          <a:p>
            <a:r>
              <a:rPr lang="ru-RU" dirty="0" smtClean="0"/>
              <a:t>1. Сформировать представление младших школьников о составе слова, основных признаках каждой морфемы (корня, окончания, приставки, суффикса).</a:t>
            </a:r>
          </a:p>
          <a:p>
            <a:r>
              <a:rPr lang="ru-RU" dirty="0" smtClean="0"/>
              <a:t>	2. На базе полученных знаний сформировать комплекс умений, связанных с анализом слова по составу: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42682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88640"/>
            <a:ext cx="7543800" cy="5937523"/>
          </a:xfrm>
        </p:spPr>
        <p:txBody>
          <a:bodyPr/>
          <a:lstStyle/>
          <a:p>
            <a:r>
              <a:rPr lang="ru-RU" sz="2400" dirty="0" smtClean="0"/>
              <a:t>умения выделять окончание (при вычленении данной морфемы школьники должны уметь изменять слово); </a:t>
            </a:r>
          </a:p>
          <a:p>
            <a:r>
              <a:rPr lang="ru-RU" sz="2400" dirty="0" smtClean="0"/>
              <a:t>умения находить, выделять корень (исходя из лингвистической корневой морфемы, учащиеся должны уметь подбирать ряд однокоренных слов, разнообразных по составу); </a:t>
            </a:r>
          </a:p>
          <a:p>
            <a:r>
              <a:rPr lang="ru-RU" sz="2400" dirty="0" smtClean="0"/>
              <a:t>умение выделять приставку (при вычленении приставки учащиеся должны уметь подбирать однокоренные слова с разными приставками или </a:t>
            </a:r>
            <a:r>
              <a:rPr lang="ru-RU" sz="2400" dirty="0" err="1" smtClean="0"/>
              <a:t>неоднокоренные</a:t>
            </a:r>
            <a:r>
              <a:rPr lang="ru-RU" sz="2400" dirty="0" smtClean="0"/>
              <a:t> слова с данной приставкой); </a:t>
            </a:r>
          </a:p>
          <a:p>
            <a:r>
              <a:rPr lang="ru-RU" sz="2400" dirty="0" smtClean="0"/>
              <a:t>умение выделять суффикс (при вычленении суффикса целесообразно учитывать два признака данной морфемы: суффикс стоит после корня и служит для образования новых слов).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733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332656"/>
            <a:ext cx="7543800" cy="5793507"/>
          </a:xfrm>
        </p:spPr>
        <p:txBody>
          <a:bodyPr/>
          <a:lstStyle/>
          <a:p>
            <a:r>
              <a:rPr lang="ru-RU" sz="2800" dirty="0" smtClean="0"/>
              <a:t>3. Помочь учащимся осознать сущность морфологического принципа русской орфографии (без введения термина).</a:t>
            </a:r>
          </a:p>
          <a:p>
            <a:r>
              <a:rPr lang="ru-RU" sz="2800" dirty="0" smtClean="0"/>
              <a:t>	4. Научить сознательно пользоваться правилами правописания безударных гласных, парных звонких и глухих согласных в корне слова; познакомить с правилами правописания отдельных приставок, которые пишутся одинаково, независимо от произношения; научить различать приставку от предлога; развивать орфографическую зоркость.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104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5. В процессе лексических и словообразовательных упражнений обогащать, активизировать словарь младших школьников, развивать их связную речь.</a:t>
            </a:r>
          </a:p>
          <a:p>
            <a:r>
              <a:rPr lang="ru-RU" dirty="0" smtClean="0"/>
              <a:t>6. Создать оптимальные условия для развития логического мышления учащихся.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5066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системе изучения состава слова выделяют четыре этапа.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8208912" cy="4525963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Первый этап (пропедевтический) </a:t>
            </a:r>
            <a:r>
              <a:rPr lang="ru-RU" dirty="0" smtClean="0"/>
              <a:t>предполагает подготовительные словообразовательные наблюдения, которые предшествуют изучению темы «Однокоренные слова». Задача данного этапа — подготовить учащихся к пониманию семантической (смысловой) и структурной </a:t>
            </a:r>
            <a:r>
              <a:rPr lang="ru-RU" dirty="0" err="1" smtClean="0"/>
              <a:t>соотносимости</a:t>
            </a:r>
            <a:r>
              <a:rPr lang="ru-RU" dirty="0" smtClean="0"/>
              <a:t>, которая существует в языке между однокоренными словами.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0718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16632"/>
            <a:ext cx="7543800" cy="6009531"/>
          </a:xfrm>
        </p:spPr>
        <p:txBody>
          <a:bodyPr/>
          <a:lstStyle/>
          <a:p>
            <a:r>
              <a:rPr lang="ru-RU" sz="2400" dirty="0" smtClean="0"/>
              <a:t>В связи с этим перед специальным изучением морфемного состава слов необходимы наблюдения над «родством» слов со стороны их смысла и состава.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На втором этапе </a:t>
            </a:r>
            <a:r>
              <a:rPr lang="ru-RU" sz="2400" dirty="0" smtClean="0"/>
              <a:t>осуществляется ознакомление учащихся с особенностями корня и однокоренных слов. Формирование понятия «однокоренные слова» связано с усвоением двух их существенных признаков: семантической и структурной общности (они имеют что-то общее по смыслу и общий корень). В связи с этим в процессе обучения необходимо создать условия для осознания учащимися совокупности этих признаков и формирования умений соотносить лексическое значение однокоренных слов и их морфемный состав и выделять общее.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67637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548680"/>
            <a:ext cx="8136904" cy="5577483"/>
          </a:xfrm>
        </p:spPr>
        <p:txBody>
          <a:bodyPr/>
          <a:lstStyle/>
          <a:p>
            <a:r>
              <a:rPr lang="ru-RU" dirty="0" smtClean="0"/>
              <a:t>На данном этапе проводятся наблюдения над единообразным написанием корня в однокоренных словах, которые создают основу для сознательного написания проверяемых и непроверяемых безударных гласных, парных звонких и глухих согласных в корне. Большое внимание уделяется обогащению речи учащихся однокоренными словами.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0558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88640"/>
            <a:ext cx="7992888" cy="6336704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Третий этап </a:t>
            </a:r>
            <a:r>
              <a:rPr lang="ru-RU" dirty="0" smtClean="0"/>
              <a:t>связан с изучением специфики и роли в языке корня, окончания, приставки, суффикса, а также с ознакомлением младших школьников с сущностью морфологического принципа правописания. Решаются задачи:</a:t>
            </a:r>
          </a:p>
          <a:p>
            <a:r>
              <a:rPr lang="ru-RU" dirty="0" smtClean="0"/>
              <a:t>	а) формирования понятий корень, окончание, приставка, суффикс;</a:t>
            </a:r>
          </a:p>
          <a:p>
            <a:r>
              <a:rPr lang="ru-RU" dirty="0" smtClean="0"/>
              <a:t>	б) развития представлений о взаимосвязи между лексическим значением слова и его морфемным составом;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9728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600200"/>
            <a:ext cx="7677472" cy="4525963"/>
          </a:xfrm>
        </p:spPr>
        <p:txBody>
          <a:bodyPr/>
          <a:lstStyle/>
          <a:p>
            <a:r>
              <a:rPr lang="ru-RU" dirty="0" smtClean="0"/>
              <a:t>в) формирования навыка правописания проверяемых безударных гласных, парных звонких и глухих согласных в корне слова, а также навыка слитного и графически верного написания приставок;</a:t>
            </a:r>
          </a:p>
          <a:p>
            <a:r>
              <a:rPr lang="ru-RU" dirty="0" smtClean="0"/>
              <a:t>г) развития умения осознанно употреблять в речи слова с приставками и суффиксами.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0601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Четвертый этап </a:t>
            </a:r>
            <a:r>
              <a:rPr lang="ru-RU" sz="2400" dirty="0" smtClean="0"/>
              <a:t>предполагает работу над составом слова в процессе изучения частей речи. На данном этапе происходит углубление знаний учащихся о словообразовательной роли приставок и суффиксов, формообразующей роли окончаний, а также подготовка учащихся к пониманию особенностей образования имен существительных, имен прилагательных и глаголов. В связи с этим особое внимание уделяется упражнениям, которые подготавливают учащихся к осознанию связи производящего и производного слов.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23707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Морфемика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Учение о значимых частях слова, морфемах.</a:t>
            </a:r>
          </a:p>
          <a:p>
            <a:r>
              <a:rPr lang="ru-RU" dirty="0" smtClean="0"/>
              <a:t>Морфема – это минимальная значимая единица языка</a:t>
            </a:r>
            <a:r>
              <a:rPr lang="ru-RU" dirty="0" smtClean="0"/>
              <a:t>.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4195945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692696"/>
            <a:ext cx="7821488" cy="5433467"/>
          </a:xfrm>
        </p:spPr>
        <p:txBody>
          <a:bodyPr/>
          <a:lstStyle/>
          <a:p>
            <a:r>
              <a:rPr lang="ru-RU" dirty="0" smtClean="0"/>
              <a:t>При выполнении такого рода заданий младшие школьники устанавливают, от какого слова образовалось данное слово и при помощи каких морфем. На этом этапе осуществляется формирование навыка правописания падежных окончаний имен существительных и имен прилагательных, личных окончаний глагола.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6704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Тамара Григорьевна </a:t>
            </a:r>
            <a:r>
              <a:rPr lang="ru-RU" dirty="0" err="1" smtClean="0"/>
              <a:t>Рамзаева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44824"/>
            <a:ext cx="38481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1263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Типы ошибок младших школьников в разборе слов по составу </a:t>
            </a:r>
            <a:br>
              <a:rPr lang="ru-RU" sz="3200" dirty="0" smtClean="0"/>
            </a:br>
            <a:r>
              <a:rPr lang="ru-RU" sz="3200" dirty="0" smtClean="0"/>
              <a:t>(по Т. Г. </a:t>
            </a:r>
            <a:r>
              <a:rPr lang="ru-RU" sz="3200" dirty="0" err="1" smtClean="0"/>
              <a:t>Рамзаевой</a:t>
            </a:r>
            <a:r>
              <a:rPr lang="ru-RU" sz="3200" dirty="0" smtClean="0"/>
              <a:t>).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а) отождествление суффикса или его части с окончанием в именах существительных, имеющих нулевое окончание (лесок, пенёк), а также в глаголах прошедшего времени мужского рода (писал, читал);</a:t>
            </a:r>
          </a:p>
          <a:p>
            <a:r>
              <a:rPr lang="ru-RU" dirty="0" smtClean="0"/>
              <a:t>	б) расширение границ корня за счет приставки или суффикса (ответ-</a:t>
            </a:r>
            <a:r>
              <a:rPr lang="ru-RU" dirty="0" err="1" smtClean="0"/>
              <a:t>ить</a:t>
            </a:r>
            <a:r>
              <a:rPr lang="ru-RU" dirty="0" smtClean="0"/>
              <a:t>, </a:t>
            </a:r>
            <a:r>
              <a:rPr lang="ru-RU" dirty="0" err="1" smtClean="0"/>
              <a:t>пригор-ок</a:t>
            </a:r>
            <a:r>
              <a:rPr lang="ru-RU" dirty="0" smtClean="0"/>
              <a:t> );</a:t>
            </a:r>
          </a:p>
          <a:p>
            <a:r>
              <a:rPr lang="ru-RU" dirty="0" smtClean="0"/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384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в) расширение окончания за счет суффикса или его части (гриб-ной, </a:t>
            </a:r>
            <a:r>
              <a:rPr lang="ru-RU" dirty="0" err="1" smtClean="0"/>
              <a:t>приморс</a:t>
            </a:r>
            <a:r>
              <a:rPr lang="ru-RU" dirty="0" smtClean="0"/>
              <a:t>-кий, </a:t>
            </a:r>
            <a:r>
              <a:rPr lang="ru-RU" dirty="0" err="1" smtClean="0"/>
              <a:t>реша</a:t>
            </a:r>
            <a:r>
              <a:rPr lang="ru-RU" dirty="0" smtClean="0"/>
              <a:t>-ли);</a:t>
            </a:r>
          </a:p>
          <a:p>
            <a:r>
              <a:rPr lang="ru-RU" dirty="0" smtClean="0"/>
              <a:t>г) сужение окончания имен прилагательных до одной буквы (добры-й, красивы-й);</a:t>
            </a:r>
          </a:p>
          <a:p>
            <a:r>
              <a:rPr lang="ru-RU" dirty="0" smtClean="0"/>
              <a:t>д) расширение приставки за счет первой буквы корня (под-</a:t>
            </a:r>
            <a:r>
              <a:rPr lang="ru-RU" dirty="0" err="1" smtClean="0"/>
              <a:t>вижный</a:t>
            </a:r>
            <a:r>
              <a:rPr lang="ru-RU" dirty="0" smtClean="0"/>
              <a:t>) или, наоборот, сужение приставки (</a:t>
            </a:r>
            <a:r>
              <a:rPr lang="ru-RU" dirty="0" err="1" smtClean="0"/>
              <a:t>по-дбежал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7151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Причины трудностей и ошибок, возникающих у младших школьников при разборе слов по составу (по Т.Г. </a:t>
            </a:r>
            <a:r>
              <a:rPr lang="ru-RU" sz="2400" dirty="0" err="1" smtClean="0"/>
              <a:t>Рамзаевой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1. При выделении морфем учащиеся не учитывают грамматических признаков слова. Например, глагол прошедшего времени слушали ученики сравнивают с глаголом настоящего времени слушают и изменяемую часть -ли определяют как окончание. Здесь трудность морфемного анализа обусловлена тем, что учащиеся не владеют минимумом грамматических знаний, не умеют пользоваться ими, т.е. не владеют способами применения знаний.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00907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88640"/>
            <a:ext cx="7543800" cy="5937523"/>
          </a:xfrm>
        </p:spPr>
        <p:txBody>
          <a:bodyPr/>
          <a:lstStyle/>
          <a:p>
            <a:r>
              <a:rPr lang="ru-RU" dirty="0" smtClean="0"/>
              <a:t>2. При проведении морфемного анализа школьники не ориентируются на лексическое значение слова, семантику и роль в слове каждой его морфемы. Вследствие этого деление слова на морфемы носит механический характер. Например, при анализе слова говорлив-</a:t>
            </a:r>
            <a:r>
              <a:rPr lang="ru-RU" dirty="0" err="1" smtClean="0"/>
              <a:t>ый</a:t>
            </a:r>
            <a:r>
              <a:rPr lang="ru-RU" dirty="0" smtClean="0"/>
              <a:t> учащиеся ошибочно указывают в качестве корня его часть — говорлив-.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078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32656"/>
            <a:ext cx="8136904" cy="5793507"/>
          </a:xfrm>
        </p:spPr>
        <p:txBody>
          <a:bodyPr/>
          <a:lstStyle/>
          <a:p>
            <a:r>
              <a:rPr lang="ru-RU" sz="2800" dirty="0" smtClean="0"/>
              <a:t>Это происходит потому, что, приступая к разбору слова по составу, ученики не обращают внимания на лексическое значение слова, не соотносят его с другими родственными словами, а при выделении в слове корня не задумываются над его вещественным значением. Будучи семантическим ядром слова, корень передает основное значение, свойственное группе однокоренных слов. Именно корень выступает как главный носитель смысла. Приставки и суффиксы ограничивают, уточняют значение корня и, присоединяясь к нему, создают новое слово.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591799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476672"/>
            <a:ext cx="7543800" cy="5649491"/>
          </a:xfrm>
        </p:spPr>
        <p:txBody>
          <a:bodyPr/>
          <a:lstStyle/>
          <a:p>
            <a:r>
              <a:rPr lang="ru-RU" dirty="0" smtClean="0"/>
              <a:t>3. При разборе слова по составу младшие школьники не соотносят части слова между собой. Вследствие этого происходит изолированное членение слова на морфемы. Например, в слове </a:t>
            </a:r>
            <a:r>
              <a:rPr lang="ru-RU" i="1" dirty="0" smtClean="0"/>
              <a:t>подписал</a:t>
            </a:r>
            <a:r>
              <a:rPr lang="ru-RU" dirty="0" smtClean="0"/>
              <a:t> ученики механически выделяют приставку </a:t>
            </a:r>
            <a:r>
              <a:rPr lang="ru-RU" i="1" dirty="0" smtClean="0"/>
              <a:t>по</a:t>
            </a:r>
            <a:r>
              <a:rPr lang="ru-RU" dirty="0" smtClean="0"/>
              <a:t>, не обращая при этом внимания на смысл той части, которая выделена в качестве корня (-</a:t>
            </a:r>
            <a:r>
              <a:rPr lang="ru-RU" dirty="0" err="1" smtClean="0"/>
              <a:t>дписал</a:t>
            </a:r>
            <a:r>
              <a:rPr lang="ru-RU" dirty="0"/>
              <a:t>)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1447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404664"/>
            <a:ext cx="7893496" cy="5721499"/>
          </a:xfrm>
        </p:spPr>
        <p:txBody>
          <a:bodyPr/>
          <a:lstStyle/>
          <a:p>
            <a:r>
              <a:rPr lang="ru-RU" dirty="0" smtClean="0"/>
              <a:t>4. В процессе изучения морфемного состава слова не учитывается существующее в языке взаимодействие между морфемным составом слова и способом его образования, которое выражается в том, что в зависимости от способа образования слово имеет тот или иной состав. Следствием этого является несоблюдение соотношения синтетических словообразовательных упражнений и морфемного анализа слов.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459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16632"/>
            <a:ext cx="7543800" cy="6009531"/>
          </a:xfrm>
        </p:spPr>
        <p:txBody>
          <a:bodyPr/>
          <a:lstStyle/>
          <a:p>
            <a:r>
              <a:rPr lang="ru-RU" sz="2800" dirty="0" smtClean="0"/>
              <a:t>5. При выделении частей слова учащиеся не осознают действий, выполнение которых способствует правильному членению слова на морфемы, а иногда и совсем не применяют необходимых операций. Например, ученики не знают, что нужно сделать (т.е. какие операции выполнить), чтобы выделить в слове окончание или найти корень, приставку, не могут обосновать свои действия при выделении той или иной морфемы.</a:t>
            </a:r>
          </a:p>
          <a:p>
            <a:r>
              <a:rPr lang="ru-RU" sz="2800" dirty="0" smtClean="0"/>
              <a:t>	6. Младшие школьники не в полной мере осознают цель морфемного анализа слов.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3301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изучения морфемного состава слова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Определяется учеными-методистами (Т. Г. </a:t>
            </a:r>
            <a:r>
              <a:rPr lang="ru-RU" dirty="0" err="1" smtClean="0"/>
              <a:t>Рамзаевой</a:t>
            </a:r>
            <a:r>
              <a:rPr lang="ru-RU" dirty="0" smtClean="0"/>
              <a:t>, М. С. Соловейчик, М. Р. Львовым и другими) следующим образом.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Во-первых</a:t>
            </a:r>
            <a:r>
              <a:rPr lang="ru-RU" dirty="0" smtClean="0"/>
              <a:t>, при получении теоретических сведений о составе слова учащиеся приобретают определенные знания о языке, что, безусловно, повышает уровень их лингвистической компетенции.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05148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Методические условия предупреждения ошибок младших школьников в разборе слов по составу 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Во-первых</a:t>
            </a:r>
            <a:r>
              <a:rPr lang="ru-RU" sz="2800" dirty="0" smtClean="0"/>
              <a:t>, приступая к морфемному анализу, учащиеся прежде всего должны выяснить лексическое значение слова. Поскольку смысл слова наиболее ясно воспринимается в предложении, то целесообразно слово для разбора указывать в предложении или в словосочетании. При этом не исключается возможность использования для анализа и отдельных слов.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429641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260648"/>
            <a:ext cx="7543800" cy="6336704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Во-вторых</a:t>
            </a:r>
            <a:r>
              <a:rPr lang="ru-RU" sz="2400" dirty="0" smtClean="0"/>
              <a:t>, при определении морфемного состава слова необходимо ориентироваться на роль и значение в нем корня, приставки, суффикса, окончания.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 В-третьих</a:t>
            </a:r>
            <a:r>
              <a:rPr lang="ru-RU" sz="2400" dirty="0" smtClean="0"/>
              <a:t>, при разборе слова по составу нужно учитывать взаимосвязь морфем в слове: соотносить значимые части слова, не изолировать при анализе одну часть от другой, так как значение каждой из них раскрывается только в составе слова (корень только в единстве с приставками и суффиксами конкретизирует свое значение; приставки и суффиксы только вместе с корнем выражают определенный смысловой оттенок).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24771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116632"/>
            <a:ext cx="8001000" cy="6009531"/>
          </a:xfrm>
        </p:spPr>
        <p:txBody>
          <a:bodyPr/>
          <a:lstStyle/>
          <a:p>
            <a:r>
              <a:rPr lang="ru-RU" sz="2400" dirty="0" smtClean="0">
                <a:solidFill>
                  <a:srgbClr val="FF0000"/>
                </a:solidFill>
              </a:rPr>
              <a:t>В-четвертых</a:t>
            </a:r>
            <a:r>
              <a:rPr lang="ru-RU" sz="2400" dirty="0" smtClean="0"/>
              <a:t>, морфемный анализ слова предполагает владение учащимися минимумом знаний о способах образования слов, что достигается главным образом путем установления в процессе обучения связи между словообразовательным синтезом и морфемным анализом. Осознанное членение слова на морфемы основывается на понимании младшими школьниками способа образования слова.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В-пятых</a:t>
            </a:r>
            <a:r>
              <a:rPr lang="ru-RU" sz="2400" dirty="0" smtClean="0"/>
              <a:t>, младшие школьники должны понимать цель морфемного анализа слова. 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Наконец</a:t>
            </a:r>
            <a:r>
              <a:rPr lang="ru-RU" sz="2400" dirty="0" smtClean="0"/>
              <a:t>, в целях определения морфемного состава слова необходимо применение дифференцированных действий, соответствующих особенностям каждой морфемы. Выбор операции определяется существенными признаками морфемы.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06168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Алгоритм разбора слова по составу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Выясняю смысл слова.</a:t>
            </a:r>
          </a:p>
          <a:p>
            <a:r>
              <a:rPr lang="ru-RU" dirty="0" smtClean="0"/>
              <a:t>2. Узнаю, на какой вопрос отвечает слово, что оно обозначает (какой частью речи является).</a:t>
            </a:r>
          </a:p>
          <a:p>
            <a:r>
              <a:rPr lang="ru-RU" dirty="0" smtClean="0"/>
              <a:t>3. Найду в слове окончание. Для этого изменю слово по числам или по вопросам (по падежам).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09011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332656"/>
            <a:ext cx="7543800" cy="5793507"/>
          </a:xfrm>
        </p:spPr>
        <p:txBody>
          <a:bodyPr/>
          <a:lstStyle/>
          <a:p>
            <a:r>
              <a:rPr lang="ru-RU" sz="2800" dirty="0" smtClean="0"/>
              <a:t>4. Найду в слове корень. Для этого подберу родственные слова с разными приставками и суффиксами. Сравню слова, найду общую часть. Это и будет корень.</a:t>
            </a:r>
          </a:p>
          <a:p>
            <a:r>
              <a:rPr lang="ru-RU" sz="2800" dirty="0" smtClean="0"/>
              <a:t>5. Найду приставку. Для этого сравню однокоренные слова без приставки и с разными приставками. Часть слова, которая стоит перед корнем, — приставка.</a:t>
            </a:r>
          </a:p>
          <a:p>
            <a:r>
              <a:rPr lang="ru-RU" sz="2800" dirty="0" smtClean="0"/>
              <a:t>6. Найду суффикс. Это часть слова, которая стоит после корня и служит для образования слова.</a:t>
            </a:r>
          </a:p>
          <a:p>
            <a:r>
              <a:rPr lang="ru-RU" sz="2800" dirty="0" smtClean="0"/>
              <a:t>7. Назову по порядку все части слова.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3672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Упражнения, направленные на осознание учащимися взаимосвязи между морфемным составом слова и его принадлежностью к определенной части речи.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Лексико-образовательный анализ текста, в котором есть однокоренные слова. Под руководством учителя учащиеся находят в тексте однокоренные слова и определяют, как (с помощью какой значимой части) от одного однокоренного слова образовалось другое слово.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69556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476672"/>
            <a:ext cx="7543800" cy="5649491"/>
          </a:xfrm>
        </p:spPr>
        <p:txBody>
          <a:bodyPr/>
          <a:lstStyle/>
          <a:p>
            <a:r>
              <a:rPr lang="ru-RU" dirty="0" smtClean="0"/>
              <a:t>2. Замена развернутого объяснения лексического значения слова подбором родственного слова. Например, детям предлагается следующее развернутое лексическое объяснение слова: Ручка у кресла, на которую, сидя, человек опирается локтем. Учащиеся должны заменить его словом подлокотник, определить, какой частью речи является это слово и разобрать его по составу.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57827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3000" y="548680"/>
            <a:ext cx="7543800" cy="5577483"/>
          </a:xfrm>
        </p:spPr>
        <p:txBody>
          <a:bodyPr/>
          <a:lstStyle/>
          <a:p>
            <a:r>
              <a:rPr lang="ru-RU" dirty="0" smtClean="0"/>
              <a:t>3. Объяснение лексического значения слова. Учащимся предлагается объяснить значение слов, определить, от какого слова, как образовалось каждое из слов, какой частью речи является каждое слово.</a:t>
            </a:r>
          </a:p>
          <a:p>
            <a:r>
              <a:rPr lang="ru-RU" dirty="0" smtClean="0"/>
              <a:t>4. Составление предложений с однокоренными словами разных частей речи.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854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32656"/>
            <a:ext cx="7992888" cy="579350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Во-вторых</a:t>
            </a:r>
            <a:r>
              <a:rPr lang="ru-RU" dirty="0" smtClean="0"/>
              <a:t>, ознакомление младших школьников с основами </a:t>
            </a:r>
            <a:r>
              <a:rPr lang="ru-RU" dirty="0" err="1" smtClean="0"/>
              <a:t>морфемики</a:t>
            </a:r>
            <a:r>
              <a:rPr lang="ru-RU" dirty="0" smtClean="0"/>
              <a:t> и словообразования способствует обогащению их знаний об окружающей действительности, поскольку установление семантико-структурной связи между словами опирается на связь между соотносимыми понятиями (например, слова </a:t>
            </a:r>
            <a:r>
              <a:rPr lang="ru-RU" i="1" dirty="0" smtClean="0"/>
              <a:t>море, моряк, морской</a:t>
            </a:r>
            <a:r>
              <a:rPr lang="ru-RU" dirty="0" smtClean="0"/>
              <a:t> семантически и структурно связаны, так как они являются наименованиями соотносимых между собой понятий).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9780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8280920" cy="5505475"/>
          </a:xfrm>
        </p:spPr>
        <p:txBody>
          <a:bodyPr/>
          <a:lstStyle/>
          <a:p>
            <a:r>
              <a:rPr lang="ru-RU" dirty="0" smtClean="0"/>
              <a:t>В процессе осознания учащимися семантико-структурной </a:t>
            </a:r>
            <a:r>
              <a:rPr lang="ru-RU" dirty="0" err="1" smtClean="0"/>
              <a:t>соотносимости</a:t>
            </a:r>
            <a:r>
              <a:rPr lang="ru-RU" dirty="0" smtClean="0"/>
              <a:t> слов расширяются их представления о связях между предметами, процессами, имеющими место в окружающей действительности.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В-третьих</a:t>
            </a:r>
            <a:r>
              <a:rPr lang="ru-RU" dirty="0" smtClean="0"/>
              <a:t>, элементарные знания об образовании слов важны для понимания учащимися основного источника пополнения нашего языка новыми словами.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5677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трудах известных лингвистов (В. В. Виноградова, Е. М. Галкиной-Федорук, Н. М. </a:t>
            </a:r>
            <a:r>
              <a:rPr lang="ru-RU" dirty="0" err="1" smtClean="0"/>
              <a:t>Шанского</a:t>
            </a:r>
            <a:r>
              <a:rPr lang="ru-RU" dirty="0" smtClean="0"/>
              <a:t> и других) отмечается: новые слова создаются из тех морфем, которые уже существуют в языке; по тем моделям, которые исторически сложились, закрепились в системе русского словообразования.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9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332656"/>
            <a:ext cx="8064896" cy="5793507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В-четвертых</a:t>
            </a:r>
            <a:r>
              <a:rPr lang="ru-RU" dirty="0" smtClean="0"/>
              <a:t>, в процессе работы над морфемным составом слова учащиеся овладевают одним из ведущих способов раскрытия лексического значения слова.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 В-пятых</a:t>
            </a:r>
            <a:r>
              <a:rPr lang="ru-RU" dirty="0" smtClean="0"/>
              <a:t>, осознание школьниками роли морфем в слове, а также семантического значения приставок, суффиксов содействует более точному употреблению слов в речи, т.е. в процессе изучения основ словообразования формируется точность речи учащихся.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5687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В-шестых</a:t>
            </a:r>
            <a:r>
              <a:rPr lang="ru-RU" dirty="0" smtClean="0"/>
              <a:t>, на основе усвоения теоретических знаний по составу слова и приобретенных умений в анализе слов учащиеся начинают познавать закономерности правописания, что имеет значение для формирования орфографических навыков младших школьников.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585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Наконец</a:t>
            </a:r>
            <a:r>
              <a:rPr lang="ru-RU" dirty="0" smtClean="0"/>
              <a:t>, изучение морфемного состава слова заключает в себе возможности для овладения логическими операциями (анализ, синтез, сравнение, обобщение), без которых невозможно сознательное владение словом как единицей языка.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84704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 13">
      <a:dk1>
        <a:srgbClr val="000000"/>
      </a:dk1>
      <a:lt1>
        <a:srgbClr val="E1F3BC"/>
      </a:lt1>
      <a:dk2>
        <a:srgbClr val="078F48"/>
      </a:dk2>
      <a:lt2>
        <a:srgbClr val="969696"/>
      </a:lt2>
      <a:accent1>
        <a:srgbClr val="7BD163"/>
      </a:accent1>
      <a:accent2>
        <a:srgbClr val="8EC4F9"/>
      </a:accent2>
      <a:accent3>
        <a:srgbClr val="EEF8DA"/>
      </a:accent3>
      <a:accent4>
        <a:srgbClr val="000000"/>
      </a:accent4>
      <a:accent5>
        <a:srgbClr val="BFE5B7"/>
      </a:accent5>
      <a:accent6>
        <a:srgbClr val="80B1E2"/>
      </a:accent6>
      <a:hlink>
        <a:srgbClr val="779AB6"/>
      </a:hlink>
      <a:folHlink>
        <a:srgbClr val="107D4B"/>
      </a:folHlink>
    </a:clrScheme>
    <a:fontScheme name="Тема Office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E1F3BC"/>
        </a:lt1>
        <a:dk2>
          <a:srgbClr val="078F48"/>
        </a:dk2>
        <a:lt2>
          <a:srgbClr val="969696"/>
        </a:lt2>
        <a:accent1>
          <a:srgbClr val="7BD163"/>
        </a:accent1>
        <a:accent2>
          <a:srgbClr val="8EC4F9"/>
        </a:accent2>
        <a:accent3>
          <a:srgbClr val="EEF8DA"/>
        </a:accent3>
        <a:accent4>
          <a:srgbClr val="000000"/>
        </a:accent4>
        <a:accent5>
          <a:srgbClr val="BFE5B7"/>
        </a:accent5>
        <a:accent6>
          <a:srgbClr val="80B1E2"/>
        </a:accent6>
        <a:hlink>
          <a:srgbClr val="779AB6"/>
        </a:hlink>
        <a:folHlink>
          <a:srgbClr val="107D4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'Пруд'</Template>
  <TotalTime>37</TotalTime>
  <Words>1902</Words>
  <Application>Microsoft Office PowerPoint</Application>
  <PresentationFormat>Экран (4:3)</PresentationFormat>
  <Paragraphs>74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Методика изучения морфемики в начальной школе</vt:lpstr>
      <vt:lpstr>Морфемика</vt:lpstr>
      <vt:lpstr>Значение изучения морфемного состава слова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изучения темы «Состав слова».</vt:lpstr>
      <vt:lpstr>Презентация PowerPoint</vt:lpstr>
      <vt:lpstr>Презентация PowerPoint</vt:lpstr>
      <vt:lpstr>Презентация PowerPoint</vt:lpstr>
      <vt:lpstr>В системе изучения состава слова выделяют четыре этапа.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Тамара Григорьевна Рамзаева</vt:lpstr>
      <vt:lpstr>Типы ошибок младших школьников в разборе слов по составу  (по Т. Г. Рамзаевой).</vt:lpstr>
      <vt:lpstr>Презентация PowerPoint</vt:lpstr>
      <vt:lpstr>Причины трудностей и ошибок, возникающих у младших школьников при разборе слов по составу (по Т.Г. Рамзаевой)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Методические условия предупреждения ошибок младших школьников в разборе слов по составу </vt:lpstr>
      <vt:lpstr>Презентация PowerPoint</vt:lpstr>
      <vt:lpstr>Презентация PowerPoint</vt:lpstr>
      <vt:lpstr>Алгоритм разбора слова по составу</vt:lpstr>
      <vt:lpstr>Презентация PowerPoint</vt:lpstr>
      <vt:lpstr>Упражнения, направленные на осознание учащимися взаимосвязи между морфемным составом слова и его принадлежностью к определенной части речи.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изучения морфемики в начальной школе</dc:title>
  <dc:creator>jk</dc:creator>
  <cp:lastModifiedBy>jk</cp:lastModifiedBy>
  <cp:revision>4</cp:revision>
  <dcterms:created xsi:type="dcterms:W3CDTF">2020-05-16T08:34:23Z</dcterms:created>
  <dcterms:modified xsi:type="dcterms:W3CDTF">2020-05-16T09:11:46Z</dcterms:modified>
</cp:coreProperties>
</file>