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9" r:id="rId24"/>
    <p:sldId id="287" r:id="rId25"/>
    <p:sldId id="293" r:id="rId26"/>
    <p:sldId id="288" r:id="rId27"/>
    <p:sldId id="290" r:id="rId28"/>
    <p:sldId id="291" r:id="rId29"/>
    <p:sldId id="292" r:id="rId30"/>
    <p:sldId id="294" r:id="rId31"/>
    <p:sldId id="295" r:id="rId32"/>
    <p:sldId id="296" r:id="rId33"/>
    <p:sldId id="281" r:id="rId34"/>
    <p:sldId id="282" r:id="rId35"/>
    <p:sldId id="283" r:id="rId36"/>
    <p:sldId id="284" r:id="rId37"/>
    <p:sldId id="285" r:id="rId38"/>
    <p:sldId id="286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7F36124-7093-44C7-80D8-60D665EA4786}" type="datetimeFigureOut">
              <a:rPr lang="ru-RU" smtClean="0"/>
              <a:t>09.10.2019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C5F662-2535-4AEE-8E40-3DE115F58B6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276872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   Формы </a:t>
            </a:r>
            <a:r>
              <a:rPr lang="ru-RU" sz="4000" dirty="0" smtClean="0">
                <a:solidFill>
                  <a:schemeClr val="tx1"/>
                </a:solidFill>
              </a:rPr>
              <a:t>организации обучения по русскому </a:t>
            </a:r>
            <a:r>
              <a:rPr lang="ru-RU" sz="4000" dirty="0" smtClean="0">
                <a:solidFill>
                  <a:schemeClr val="tx1"/>
                </a:solidFill>
              </a:rPr>
              <a:t>языку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52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704088"/>
            <a:ext cx="7499176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Факультативы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12776"/>
            <a:ext cx="7920880" cy="5445224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Факультативные </a:t>
            </a:r>
            <a:r>
              <a:rPr lang="ru-RU" b="1" dirty="0" smtClean="0"/>
              <a:t>занятия</a:t>
            </a:r>
            <a:r>
              <a:rPr lang="ru-RU" b="1" dirty="0"/>
              <a:t> </a:t>
            </a:r>
            <a:r>
              <a:rPr lang="ru-RU" dirty="0" smtClean="0"/>
              <a:t>- </a:t>
            </a:r>
            <a:r>
              <a:rPr lang="ru-RU" dirty="0"/>
              <a:t>это форма организации учебных занятий во внеурочное время, направленная на расширение, углубление и коррекцию знаний учащихся по учебным предметам в соответствии с их потребностями, запросами, способностями и склонностями, а также на активизацию познавательной деятельности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i="1" dirty="0"/>
              <a:t>Функции факультативных занятий</a:t>
            </a:r>
            <a:r>
              <a:rPr lang="ru-RU" i="1" dirty="0" smtClean="0"/>
              <a:t>:</a:t>
            </a:r>
            <a:endParaRPr lang="ru-RU" i="1" dirty="0"/>
          </a:p>
          <a:p>
            <a:r>
              <a:rPr lang="ru-RU" b="1" dirty="0"/>
              <a:t>предметно-повышающая: </a:t>
            </a:r>
            <a:r>
              <a:rPr lang="ru-RU" dirty="0"/>
              <a:t>учащиеся на факультативных занятиях повышают уровень изучения отдельных предметов и могут успешно готовиться к предметным олимпиадам и конкурсам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b="1" dirty="0"/>
              <a:t>мотивирующая:</a:t>
            </a:r>
            <a:r>
              <a:rPr lang="ru-RU" dirty="0"/>
              <a:t> за счет удовлетворения на факультативных занятиях потребностей в поиске, познании, творчестве у многих учащихся формируется устойчивая познавательная мотивация к предмету изучения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b="1" dirty="0"/>
              <a:t>общеобразовательная:</a:t>
            </a:r>
            <a:r>
              <a:rPr lang="ru-RU" dirty="0"/>
              <a:t> на факультативных занятиях создаются условия для общего развития учащихся, становления их познавательных и социальных компетенций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b="1" dirty="0" err="1"/>
              <a:t>профориентационная</a:t>
            </a:r>
            <a:r>
              <a:rPr lang="ru-RU" b="1" dirty="0"/>
              <a:t>:</a:t>
            </a:r>
            <a:r>
              <a:rPr lang="ru-RU" dirty="0"/>
              <a:t> факультативные занятия могут предоставить учащимся большие возможности для «профессиональных проб», что способствует их познавательному и профессиональному самоопределению.</a:t>
            </a:r>
          </a:p>
        </p:txBody>
      </p:sp>
    </p:spTree>
    <p:extLst>
      <p:ext uri="{BB962C8B-B14F-4D97-AF65-F5344CB8AC3E}">
        <p14:creationId xmlns:p14="http://schemas.microsoft.com/office/powerpoint/2010/main" val="292814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Учебные экскурсии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Экскурсия – это форма организации учебного процесса, направленная на усвоение учебного материала, но проводимая вне школы. Экскурсия включается в систему уроков и является важной частью учебного процесса. Экскурсия конкретизирует программный материал, расширяет кругозор и углубляет знания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245638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Домашняя учебная работа учащихся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Домашняя </a:t>
            </a:r>
            <a:r>
              <a:rPr lang="ru-RU" dirty="0"/>
              <a:t>работа учащихся - это составная часть процесса обучения. </a:t>
            </a:r>
            <a:endParaRPr lang="ru-RU" dirty="0" smtClean="0"/>
          </a:p>
          <a:p>
            <a:r>
              <a:rPr lang="ru-RU" dirty="0" smtClean="0"/>
              <a:t>Главная </a:t>
            </a:r>
            <a:r>
              <a:rPr lang="ru-RU" dirty="0"/>
              <a:t>цель ее - расширить и углубить знания, умения, полученные на уроке, предотвратить их забывание, развить индивидуальные склонности и способности. </a:t>
            </a:r>
          </a:p>
        </p:txBody>
      </p:sp>
    </p:spTree>
    <p:extLst>
      <p:ext uri="{BB962C8B-B14F-4D97-AF65-F5344CB8AC3E}">
        <p14:creationId xmlns:p14="http://schemas.microsoft.com/office/powerpoint/2010/main" val="30891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Экстернат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Экстернат </a:t>
            </a:r>
            <a:r>
              <a:rPr lang="ru-RU" dirty="0"/>
              <a:t>(от лат. </a:t>
            </a:r>
            <a:r>
              <a:rPr lang="ru-RU" dirty="0" err="1"/>
              <a:t>externus</a:t>
            </a:r>
            <a:r>
              <a:rPr lang="ru-RU" dirty="0"/>
              <a:t> — посторонний) — это форма аттестации, которая предполагает самостоятельное изучение общеобразовательных программ основного общего, среднего (полного) общего, высшего образования с промежуточной и государственной (итоговой) аттестациями в образовательном учреждении, имеющем государственную аккредитацию.</a:t>
            </a:r>
          </a:p>
        </p:txBody>
      </p:sp>
    </p:spTree>
    <p:extLst>
      <p:ext uri="{BB962C8B-B14F-4D97-AF65-F5344CB8AC3E}">
        <p14:creationId xmlns:p14="http://schemas.microsoft.com/office/powerpoint/2010/main" val="389128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04617B"/>
                </a:solidFill>
              </a:rPr>
              <a:t>Типология форм внеклассной работы </a:t>
            </a:r>
            <a:br>
              <a:rPr lang="ru-RU" sz="4000" dirty="0">
                <a:solidFill>
                  <a:srgbClr val="04617B"/>
                </a:solidFill>
              </a:rPr>
            </a:br>
            <a:r>
              <a:rPr lang="ru-RU" sz="4000" dirty="0">
                <a:solidFill>
                  <a:srgbClr val="04617B"/>
                </a:solidFill>
              </a:rPr>
              <a:t>(по Н. Н. Ушакову, Г.И. Суворовой).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35480"/>
            <a:ext cx="7992888" cy="480588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По количественному составу участников</a:t>
            </a:r>
            <a:r>
              <a:rPr lang="ru-RU" dirty="0"/>
              <a:t> выделяют следующие формы внеклассной работы:</a:t>
            </a:r>
          </a:p>
          <a:p>
            <a:r>
              <a:rPr lang="ru-RU" dirty="0"/>
              <a:t>а) массовые:</a:t>
            </a:r>
          </a:p>
          <a:p>
            <a:r>
              <a:rPr lang="ru-RU" dirty="0"/>
              <a:t>- лингвистические бюллетени;</a:t>
            </a:r>
          </a:p>
          <a:p>
            <a:r>
              <a:rPr lang="ru-RU" dirty="0"/>
              <a:t>- рукописные журналы;</a:t>
            </a:r>
          </a:p>
          <a:p>
            <a:r>
              <a:rPr lang="ru-RU" dirty="0"/>
              <a:t>- стенная газета по русскому языку;</a:t>
            </a:r>
          </a:p>
          <a:p>
            <a:r>
              <a:rPr lang="ru-RU" dirty="0"/>
              <a:t>- общешкольный уголок;</a:t>
            </a:r>
          </a:p>
          <a:p>
            <a:r>
              <a:rPr lang="ru-RU" dirty="0"/>
              <a:t>- устные сообщения (доклады, лекции, радиопередачи, устные журналы и др</a:t>
            </a:r>
            <a:r>
              <a:rPr lang="ru-RU" dirty="0" smtClean="0"/>
              <a:t>.);</a:t>
            </a:r>
            <a:endParaRPr lang="ru-RU" dirty="0"/>
          </a:p>
          <a:p>
            <a:r>
              <a:rPr lang="ru-RU" dirty="0"/>
              <a:t>- вечера, утренники;</a:t>
            </a:r>
          </a:p>
          <a:p>
            <a:r>
              <a:rPr lang="ru-RU" dirty="0"/>
              <a:t>- диспуты, конференции;</a:t>
            </a:r>
          </a:p>
          <a:p>
            <a:r>
              <a:rPr lang="ru-RU" dirty="0"/>
              <a:t>- внеклассные занятия типа соревнования (конкурсы, викторины, олимпиады, турниры);</a:t>
            </a:r>
          </a:p>
          <a:p>
            <a:r>
              <a:rPr lang="ru-RU" dirty="0"/>
              <a:t>- праздники;</a:t>
            </a:r>
          </a:p>
        </p:txBody>
      </p:sp>
    </p:spTree>
    <p:extLst>
      <p:ext uri="{BB962C8B-B14F-4D97-AF65-F5344CB8AC3E}">
        <p14:creationId xmlns:p14="http://schemas.microsoft.com/office/powerpoint/2010/main" val="320582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04617B"/>
                </a:solidFill>
              </a:rPr>
              <a:t>Типология форм внеклассной работы </a:t>
            </a:r>
            <a:br>
              <a:rPr lang="ru-RU" sz="3600" dirty="0">
                <a:solidFill>
                  <a:srgbClr val="04617B"/>
                </a:solidFill>
              </a:rPr>
            </a:br>
            <a:r>
              <a:rPr lang="ru-RU" sz="3600" dirty="0">
                <a:solidFill>
                  <a:srgbClr val="04617B"/>
                </a:solidFill>
              </a:rPr>
              <a:t>(по Н. Н. Ушакову, Г.И. Суворовой).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б) групповые (с постоянным и меняющимся составом):</a:t>
            </a:r>
          </a:p>
          <a:p>
            <a:r>
              <a:rPr lang="ru-RU" dirty="0"/>
              <a:t>- кружки;</a:t>
            </a:r>
          </a:p>
          <a:p>
            <a:r>
              <a:rPr lang="ru-RU" dirty="0"/>
              <a:t>- экспедиции;</a:t>
            </a:r>
          </a:p>
          <a:p>
            <a:r>
              <a:rPr lang="ru-RU" dirty="0"/>
              <a:t>- экскурсии и др.;</a:t>
            </a:r>
          </a:p>
          <a:p>
            <a:r>
              <a:rPr lang="ru-RU" dirty="0"/>
              <a:t>в) индивидуальные:</a:t>
            </a:r>
          </a:p>
          <a:p>
            <a:r>
              <a:rPr lang="ru-RU" dirty="0"/>
              <a:t>- изготовление наглядных пособий;</a:t>
            </a:r>
          </a:p>
          <a:p>
            <a:r>
              <a:rPr lang="ru-RU" dirty="0"/>
              <a:t>- подготовка реферативного доклада или сообщения;</a:t>
            </a:r>
          </a:p>
          <a:p>
            <a:r>
              <a:rPr lang="ru-RU" dirty="0"/>
              <a:t>- составление альбома и пр.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30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04617B"/>
                </a:solidFill>
              </a:rPr>
              <a:t>Типология форм внеклассной работы </a:t>
            </a:r>
            <a:br>
              <a:rPr lang="ru-RU" sz="3600" dirty="0">
                <a:solidFill>
                  <a:srgbClr val="04617B"/>
                </a:solidFill>
              </a:rPr>
            </a:br>
            <a:r>
              <a:rPr lang="ru-RU" sz="3600" dirty="0">
                <a:solidFill>
                  <a:srgbClr val="04617B"/>
                </a:solidFill>
              </a:rPr>
              <a:t>(по Н. Н. Ушакову, Г.И. Суворовой).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По систематичности/несистематичности проведения</a:t>
            </a:r>
            <a:r>
              <a:rPr lang="ru-RU" dirty="0"/>
              <a:t> выделяют:</a:t>
            </a:r>
          </a:p>
          <a:p>
            <a:r>
              <a:rPr lang="ru-RU" dirty="0"/>
              <a:t>а) постоянно действующие формы работы (кружки, клубы, стенные газеты и</a:t>
            </a:r>
          </a:p>
          <a:p>
            <a:r>
              <a:rPr lang="ru-RU" dirty="0"/>
              <a:t>т. д.);</a:t>
            </a:r>
          </a:p>
          <a:p>
            <a:r>
              <a:rPr lang="ru-RU" dirty="0"/>
              <a:t>б) эпизодические (олимпиады, конференции, вечера и т. д.).</a:t>
            </a:r>
          </a:p>
        </p:txBody>
      </p:sp>
    </p:spTree>
    <p:extLst>
      <p:ext uri="{BB962C8B-B14F-4D97-AF65-F5344CB8AC3E}">
        <p14:creationId xmlns:p14="http://schemas.microsoft.com/office/powerpoint/2010/main" val="403457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780928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Средства обучения. Особенности современных школьных учебников русского языка.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277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Средства обучения – это специально созданные материалы, которые помогают учителю управлять познавательно-практической деятельностью школьников.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755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Средства обучения русскому языку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000"/>
              <a:t>1)Учебный дидактический материал, составляющий содержание обучения (понятия, термины, правила, примеры).</a:t>
            </a:r>
          </a:p>
          <a:p>
            <a:r>
              <a:rPr lang="ru-RU" sz="4000"/>
              <a:t>2)Методы и приемы обучения.</a:t>
            </a:r>
          </a:p>
          <a:p>
            <a:r>
              <a:rPr lang="ru-RU" sz="4000"/>
              <a:t>3)Материальные средства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3726680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Форма организации 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Под </a:t>
            </a:r>
            <a:r>
              <a:rPr lang="ru-RU" b="1" dirty="0"/>
              <a:t>формой организации обучения </a:t>
            </a:r>
            <a:r>
              <a:rPr lang="ru-RU" dirty="0"/>
              <a:t>следует понимать внешнее выражение взаимодействия учителя и учащихся и учебно-познавательном процессе. Это исторически сложившаяся, устойчивая и логически завершенная организация педагогического процесса. Она регламентирует совместную деятельность учителя и учащихся, определяет соотношения индивидуального и коллективного.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Материальные средства обучения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1)Основные :   учебник русского языка.</a:t>
            </a:r>
          </a:p>
          <a:p>
            <a:r>
              <a:rPr lang="ru-RU" sz="4400" dirty="0"/>
              <a:t>2)Дополнительные.</a:t>
            </a:r>
          </a:p>
        </p:txBody>
      </p:sp>
    </p:spTree>
    <p:extLst>
      <p:ext uri="{BB962C8B-B14F-4D97-AF65-F5344CB8AC3E}">
        <p14:creationId xmlns:p14="http://schemas.microsoft.com/office/powerpoint/2010/main" val="3739387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Дополнительные наглядные средства обучения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b="1" dirty="0"/>
              <a:t>1)По характеру материала:</a:t>
            </a:r>
          </a:p>
          <a:p>
            <a:pPr>
              <a:lnSpc>
                <a:spcPct val="80000"/>
              </a:lnSpc>
            </a:pPr>
            <a:r>
              <a:rPr lang="ru-RU" sz="3600" dirty="0"/>
              <a:t>   -словесные,</a:t>
            </a:r>
          </a:p>
          <a:p>
            <a:pPr>
              <a:lnSpc>
                <a:spcPct val="80000"/>
              </a:lnSpc>
            </a:pPr>
            <a:r>
              <a:rPr lang="ru-RU" sz="3600" dirty="0"/>
              <a:t>   -изобразительные;</a:t>
            </a:r>
          </a:p>
          <a:p>
            <a:pPr>
              <a:lnSpc>
                <a:spcPct val="80000"/>
              </a:lnSpc>
            </a:pPr>
            <a:r>
              <a:rPr lang="ru-RU" sz="3600" b="1" dirty="0"/>
              <a:t>2)По способу подачи:</a:t>
            </a:r>
          </a:p>
          <a:p>
            <a:pPr>
              <a:lnSpc>
                <a:spcPct val="80000"/>
              </a:lnSpc>
            </a:pPr>
            <a:r>
              <a:rPr lang="ru-RU" sz="3600" dirty="0"/>
              <a:t>   -с помощью ТСО;  -без помощи ТСО;</a:t>
            </a:r>
          </a:p>
          <a:p>
            <a:pPr>
              <a:lnSpc>
                <a:spcPct val="80000"/>
              </a:lnSpc>
            </a:pPr>
            <a:r>
              <a:rPr lang="ru-RU" sz="3600" dirty="0"/>
              <a:t>   -в статике; - в динамике</a:t>
            </a:r>
            <a:r>
              <a:rPr lang="ru-RU" sz="3600" dirty="0" smtClean="0"/>
              <a:t>;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77940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3)По виду восприятия:</a:t>
            </a:r>
          </a:p>
          <a:p>
            <a:r>
              <a:rPr lang="ru-RU" dirty="0" smtClean="0"/>
              <a:t>   -</a:t>
            </a:r>
            <a:r>
              <a:rPr lang="ru-RU" u="sng" dirty="0" smtClean="0"/>
              <a:t>зрительная</a:t>
            </a:r>
            <a:r>
              <a:rPr lang="ru-RU" dirty="0" smtClean="0"/>
              <a:t>- печатные средства обучения: пособия (</a:t>
            </a:r>
            <a:r>
              <a:rPr lang="ru-RU" i="1" dirty="0" smtClean="0"/>
              <a:t>таблицы, демонстрационные карточки, репродукции, раздаточный материал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 - экранные (</a:t>
            </a:r>
            <a:r>
              <a:rPr lang="ru-RU" i="1" dirty="0" smtClean="0"/>
              <a:t>диафильмы, слайды, диапозитивы</a:t>
            </a:r>
            <a:r>
              <a:rPr lang="ru-RU" dirty="0" smtClean="0"/>
              <a:t>);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 -</a:t>
            </a:r>
            <a:r>
              <a:rPr lang="ru-RU" u="sng" dirty="0" smtClean="0"/>
              <a:t>слуховая</a:t>
            </a:r>
            <a:r>
              <a:rPr lang="ru-RU" sz="2800" dirty="0" smtClean="0"/>
              <a:t> – аудиозаписи, магнитофонные/диктофонные  записи, воспринимаемые на слух</a:t>
            </a:r>
            <a:r>
              <a:rPr lang="ru-RU" dirty="0" smtClean="0"/>
              <a:t>;</a:t>
            </a:r>
          </a:p>
          <a:p>
            <a:r>
              <a:rPr lang="ru-RU" dirty="0" smtClean="0"/>
              <a:t>  -</a:t>
            </a:r>
            <a:r>
              <a:rPr lang="ru-RU" u="sng" dirty="0" smtClean="0"/>
              <a:t>зрительно-слуховая</a:t>
            </a:r>
            <a:r>
              <a:rPr lang="ru-RU" dirty="0" smtClean="0"/>
              <a:t> (экранно-звуковые) (</a:t>
            </a:r>
            <a:r>
              <a:rPr lang="ru-RU" sz="2800" i="1" dirty="0" smtClean="0"/>
              <a:t>кинофильмы, компьютерные программы, видеофильмы</a:t>
            </a:r>
            <a:r>
              <a:rPr lang="ru-RU" sz="2800" dirty="0" smtClean="0"/>
              <a:t>) </a:t>
            </a:r>
            <a:br>
              <a:rPr lang="ru-RU" sz="2800" dirty="0" smtClean="0"/>
            </a:br>
            <a:endParaRPr lang="ru-RU" sz="2800" dirty="0" smtClean="0"/>
          </a:p>
          <a:p>
            <a:pPr>
              <a:lnSpc>
                <a:spcPct val="80000"/>
              </a:lnSpc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481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Интерактивная доска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60"/>
            <a:ext cx="5295206" cy="529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066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Интерактивная панель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21254"/>
            <a:ext cx="5294362" cy="529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525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0648"/>
            <a:ext cx="543554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946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Интерактивный стол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132856"/>
            <a:ext cx="3150096" cy="271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57325"/>
            <a:ext cx="1826146" cy="188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572" y="4553159"/>
            <a:ext cx="3327412" cy="222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497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Интерактивный пол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6630999" cy="440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8351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Документ-камера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1977008" cy="197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340768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80939"/>
            <a:ext cx="21526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596" y="3645024"/>
            <a:ext cx="4477680" cy="298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73907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Интерактивное голосование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56992"/>
            <a:ext cx="3864063" cy="316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174" y="1340768"/>
            <a:ext cx="228600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68987"/>
            <a:ext cx="2585864" cy="181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9086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Факторы, обусловливающие выбор формы обучения: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844824"/>
            <a:ext cx="7365504" cy="4389120"/>
          </a:xfrm>
        </p:spPr>
        <p:txBody>
          <a:bodyPr>
            <a:noAutofit/>
          </a:bodyPr>
          <a:lstStyle/>
          <a:p>
            <a:r>
              <a:rPr lang="ru-RU" sz="3200" dirty="0" smtClean="0"/>
              <a:t>1</a:t>
            </a:r>
            <a:r>
              <a:rPr lang="ru-RU" sz="3200" dirty="0"/>
              <a:t>) цель обучения;</a:t>
            </a:r>
          </a:p>
          <a:p>
            <a:r>
              <a:rPr lang="ru-RU" sz="3200" dirty="0"/>
              <a:t>2) содержание обучения;</a:t>
            </a:r>
          </a:p>
          <a:p>
            <a:r>
              <a:rPr lang="ru-RU" sz="3200" dirty="0"/>
              <a:t>3) методы обучения;</a:t>
            </a:r>
          </a:p>
          <a:p>
            <a:r>
              <a:rPr lang="ru-RU" sz="3200" dirty="0"/>
              <a:t>4) средства обучения;</a:t>
            </a:r>
          </a:p>
          <a:p>
            <a:r>
              <a:rPr lang="ru-RU" sz="3200" dirty="0"/>
              <a:t>5) состав учеников: </a:t>
            </a:r>
            <a:endParaRPr lang="ru-RU" sz="3200" dirty="0" smtClean="0"/>
          </a:p>
          <a:p>
            <a:r>
              <a:rPr lang="ru-RU" sz="3200" dirty="0" smtClean="0"/>
              <a:t> </a:t>
            </a:r>
            <a:r>
              <a:rPr lang="ru-RU" sz="3200" dirty="0" smtClean="0"/>
              <a:t>возрастные </a:t>
            </a:r>
            <a:r>
              <a:rPr lang="ru-RU" sz="3200" dirty="0"/>
              <a:t>особенности;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индивидуальные особенности; </a:t>
            </a:r>
            <a:endParaRPr lang="ru-RU" sz="3200" dirty="0" smtClean="0"/>
          </a:p>
          <a:p>
            <a:r>
              <a:rPr lang="ru-RU" sz="3200" dirty="0" smtClean="0"/>
              <a:t> </a:t>
            </a:r>
            <a:r>
              <a:rPr lang="ru-RU" sz="3200" dirty="0"/>
              <a:t>уровень подготовленности; </a:t>
            </a: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312048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Интерактивный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6889406" cy="535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424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5293568"/>
          </a:xfrm>
        </p:spPr>
        <p:txBody>
          <a:bodyPr>
            <a:noAutofit/>
          </a:bodyPr>
          <a:lstStyle/>
          <a:p>
            <a:r>
              <a:rPr lang="ru-RU" sz="2400" dirty="0"/>
              <a:t>Описание</a:t>
            </a:r>
          </a:p>
          <a:p>
            <a:r>
              <a:rPr lang="ru-RU" sz="2400" dirty="0"/>
              <a:t>Тележка-сейф с системой подзарядки, масса (базовая): не более 42 кг. Легко открывается, превращаясь в стол учителя. Имеет 2 дополнительные полочки.</a:t>
            </a:r>
          </a:p>
          <a:p>
            <a:r>
              <a:rPr lang="ru-RU" sz="2400" dirty="0" smtClean="0"/>
              <a:t>Ноутбук </a:t>
            </a:r>
            <a:r>
              <a:rPr lang="ru-RU" sz="2400" dirty="0"/>
              <a:t>преподавателя на базе семейства </a:t>
            </a:r>
            <a:r>
              <a:rPr lang="ru-RU" sz="2400" dirty="0" err="1"/>
              <a:t>Intel</a:t>
            </a:r>
            <a:r>
              <a:rPr lang="ru-RU" sz="2400" dirty="0"/>
              <a:t>® </a:t>
            </a:r>
            <a:r>
              <a:rPr lang="ru-RU" sz="2400" dirty="0" err="1"/>
              <a:t>Core</a:t>
            </a:r>
            <a:r>
              <a:rPr lang="ru-RU" sz="2400" dirty="0"/>
              <a:t>™.</a:t>
            </a:r>
          </a:p>
          <a:p>
            <a:r>
              <a:rPr lang="ru-RU" sz="2400" dirty="0"/>
              <a:t>10–15 ноутбуков учащихся на базе семейства </a:t>
            </a:r>
            <a:r>
              <a:rPr lang="ru-RU" sz="2400" dirty="0" err="1"/>
              <a:t>Intel</a:t>
            </a:r>
            <a:r>
              <a:rPr lang="ru-RU" sz="2400" dirty="0"/>
              <a:t>® </a:t>
            </a:r>
            <a:r>
              <a:rPr lang="ru-RU" sz="2400" dirty="0" err="1"/>
              <a:t>Dual</a:t>
            </a:r>
            <a:r>
              <a:rPr lang="ru-RU" sz="2400" dirty="0"/>
              <a:t> </a:t>
            </a:r>
            <a:r>
              <a:rPr lang="ru-RU" sz="2400" dirty="0" err="1"/>
              <a:t>Core</a:t>
            </a:r>
            <a:r>
              <a:rPr lang="ru-RU" sz="2400" dirty="0"/>
              <a:t>.</a:t>
            </a:r>
          </a:p>
          <a:p>
            <a:r>
              <a:rPr lang="ru-RU" sz="2400" dirty="0"/>
              <a:t>Точка беспроводного доступа к локальной сети.</a:t>
            </a:r>
          </a:p>
          <a:p>
            <a:r>
              <a:rPr lang="ru-RU" sz="2400" dirty="0"/>
              <a:t>Источник бесперебойного питания.</a:t>
            </a:r>
          </a:p>
          <a:p>
            <a:r>
              <a:rPr lang="ru-RU" sz="2400" dirty="0"/>
              <a:t>Операционная система MS </a:t>
            </a:r>
            <a:r>
              <a:rPr lang="ru-RU" sz="2400" dirty="0" err="1"/>
              <a:t>Windows</a:t>
            </a:r>
            <a:r>
              <a:rPr lang="ru-RU" sz="2400" dirty="0"/>
              <a:t>.</a:t>
            </a:r>
          </a:p>
          <a:p>
            <a:r>
              <a:rPr lang="ru-RU" sz="2400" dirty="0"/>
              <a:t>ПО для коллективной работы.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54590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ПРЕИМУЩЕСТВА ДЛЯ УЧЕНИКОВ</a:t>
            </a:r>
          </a:p>
          <a:p>
            <a:r>
              <a:rPr lang="ru-RU" dirty="0"/>
              <a:t>В </a:t>
            </a:r>
            <a:r>
              <a:rPr lang="ru-RU" dirty="0" err="1"/>
              <a:t>ICLab</a:t>
            </a:r>
            <a:r>
              <a:rPr lang="ru-RU" dirty="0"/>
              <a:t> нет проводов, поэтому не за что случайно зацепиться и получить травму или испортить оборудование — особенно важный момент для младших школьников</a:t>
            </a:r>
          </a:p>
          <a:p>
            <a:r>
              <a:rPr lang="ru-RU" dirty="0"/>
              <a:t>Повышение интереса к преподаваемым предметам</a:t>
            </a:r>
          </a:p>
          <a:p>
            <a:r>
              <a:rPr lang="ru-RU" dirty="0"/>
              <a:t>Возможность творческого подхода к решаемым задачам</a:t>
            </a:r>
          </a:p>
          <a:p>
            <a:endParaRPr lang="ru-RU" dirty="0"/>
          </a:p>
          <a:p>
            <a:r>
              <a:rPr lang="ru-RU" dirty="0"/>
              <a:t>ПРЕИМУЩЕСТВА ДЛЯ УЧИТЕЛЯ</a:t>
            </a:r>
          </a:p>
          <a:p>
            <a:r>
              <a:rPr lang="ru-RU" dirty="0" err="1"/>
              <a:t>ICLab</a:t>
            </a:r>
            <a:r>
              <a:rPr lang="ru-RU" dirty="0"/>
              <a:t> просто развернуть и легко использовать</a:t>
            </a:r>
          </a:p>
          <a:p>
            <a:r>
              <a:rPr lang="ru-RU" dirty="0"/>
              <a:t>Беспроводная сеть позволит учителю со своего ноутбука легко управлять информацией, передаваемой на мобильные ПК учеников</a:t>
            </a:r>
          </a:p>
          <a:p>
            <a:r>
              <a:rPr lang="ru-RU" dirty="0"/>
              <a:t>Разнообразие форм подачи учебного материала</a:t>
            </a:r>
          </a:p>
          <a:p>
            <a:r>
              <a:rPr lang="ru-RU" dirty="0"/>
              <a:t>Проектор, интерактивная доска, графические планшеты и другое дополнительное оборудование помогут сделать урок более наглядным, интересным и современным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18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Учебник русского языка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 b="1"/>
              <a:t>Школьный учебник-</a:t>
            </a:r>
            <a:r>
              <a:rPr lang="ru-RU" sz="4400"/>
              <a:t> это специальная книга, излагающая основы научных знаний и предназначенная для достижения учебных целей.</a:t>
            </a:r>
          </a:p>
        </p:txBody>
      </p:sp>
    </p:spTree>
    <p:extLst>
      <p:ext uri="{BB962C8B-B14F-4D97-AF65-F5344CB8AC3E}">
        <p14:creationId xmlns:p14="http://schemas.microsoft.com/office/powerpoint/2010/main" val="29098545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Функции школьного учебника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1)</a:t>
            </a:r>
            <a:r>
              <a:rPr lang="ru-RU" b="1"/>
              <a:t>Информационная</a:t>
            </a:r>
            <a:r>
              <a:rPr lang="ru-RU"/>
              <a:t> – учебник передает теоретические сведения, формирует знания.</a:t>
            </a:r>
          </a:p>
          <a:p>
            <a:pPr>
              <a:buFontTx/>
              <a:buNone/>
            </a:pPr>
            <a:r>
              <a:rPr lang="ru-RU"/>
              <a:t>2)</a:t>
            </a:r>
            <a:r>
              <a:rPr lang="ru-RU" b="1"/>
              <a:t>Систематизирующая</a:t>
            </a:r>
            <a:r>
              <a:rPr lang="ru-RU"/>
              <a:t> – теоретический материал представлен в виде системы и формирует системный взглыд на язык и речь.</a:t>
            </a:r>
          </a:p>
        </p:txBody>
      </p:sp>
    </p:spTree>
    <p:extLst>
      <p:ext uri="{BB962C8B-B14F-4D97-AF65-F5344CB8AC3E}">
        <p14:creationId xmlns:p14="http://schemas.microsoft.com/office/powerpoint/2010/main" val="10249416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3)</a:t>
            </a:r>
            <a:r>
              <a:rPr lang="ru-RU" b="1"/>
              <a:t>Трансформационная</a:t>
            </a:r>
            <a:r>
              <a:rPr lang="ru-RU"/>
              <a:t> – переводит знания в соответствующие предметные и общепредметные умения.</a:t>
            </a:r>
          </a:p>
          <a:p>
            <a:pPr>
              <a:buFontTx/>
              <a:buNone/>
            </a:pPr>
            <a:r>
              <a:rPr lang="ru-RU"/>
              <a:t>4)</a:t>
            </a:r>
            <a:r>
              <a:rPr lang="ru-RU" b="1"/>
              <a:t>Воспитательная</a:t>
            </a:r>
            <a:r>
              <a:rPr lang="ru-RU"/>
              <a:t> – содействует воспитанию культуры труда, самостоятельно и  верно оценивать факты действительности.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6119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Структурные компоненты учебника русского языка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ru-RU" sz="2800" b="1" dirty="0"/>
              <a:t>1)Теоретические сведения</a:t>
            </a:r>
            <a:r>
              <a:rPr lang="ru-RU" sz="2800" dirty="0"/>
              <a:t> о языке и речи в виде текстов (</a:t>
            </a:r>
            <a:r>
              <a:rPr lang="en-US" sz="2800" i="1" dirty="0">
                <a:cs typeface="Arial" charset="0"/>
              </a:rPr>
              <a:t>§</a:t>
            </a:r>
            <a:r>
              <a:rPr lang="ru-RU" sz="2800" i="1" dirty="0">
                <a:cs typeface="Arial" charset="0"/>
              </a:rPr>
              <a:t>, тексты упражнений</a:t>
            </a:r>
            <a:r>
              <a:rPr lang="ru-RU" sz="2800" dirty="0" smtClean="0">
                <a:cs typeface="Arial" charset="0"/>
              </a:rPr>
              <a:t>)</a:t>
            </a:r>
            <a:r>
              <a:rPr lang="ru-RU" sz="2800" dirty="0" smtClean="0"/>
              <a:t> и </a:t>
            </a:r>
            <a:r>
              <a:rPr lang="ru-RU" sz="2800" dirty="0" err="1" smtClean="0"/>
              <a:t>внетекстовые</a:t>
            </a:r>
            <a:r>
              <a:rPr lang="ru-RU" sz="2800" dirty="0" smtClean="0"/>
              <a:t> элементы;</a:t>
            </a:r>
            <a:endParaRPr lang="ru-RU" sz="2800" dirty="0"/>
          </a:p>
          <a:p>
            <a:pPr>
              <a:lnSpc>
                <a:spcPct val="80000"/>
              </a:lnSpc>
            </a:pPr>
            <a:r>
              <a:rPr lang="ru-RU" sz="2800" b="1" dirty="0"/>
              <a:t>2)Аппарат организации работы</a:t>
            </a:r>
            <a:r>
              <a:rPr lang="ru-RU" sz="2800" dirty="0"/>
              <a:t> (</a:t>
            </a:r>
            <a:r>
              <a:rPr lang="ru-RU" sz="2800" i="1" dirty="0"/>
              <a:t>вопросы,</a:t>
            </a:r>
            <a:r>
              <a:rPr lang="ru-RU" sz="2800" dirty="0"/>
              <a:t> </a:t>
            </a:r>
            <a:r>
              <a:rPr lang="ru-RU" sz="2800" i="1" dirty="0"/>
              <a:t>задания, памятки, способы применения правил, алгоритмы рассуждений, образцы и планы </a:t>
            </a:r>
            <a:r>
              <a:rPr lang="ru-RU" sz="2800" i="1" dirty="0" smtClean="0"/>
              <a:t>ответов, материал для наблюдений и др.), </a:t>
            </a:r>
            <a:endParaRPr lang="ru-RU" sz="2800" i="1" dirty="0"/>
          </a:p>
          <a:p>
            <a:pPr>
              <a:lnSpc>
                <a:spcPct val="80000"/>
              </a:lnSpc>
            </a:pPr>
            <a:r>
              <a:rPr lang="ru-RU" sz="2800" b="1" dirty="0"/>
              <a:t>3)Иллюстративный материал</a:t>
            </a:r>
            <a:r>
              <a:rPr lang="ru-RU" sz="2800" dirty="0"/>
              <a:t> (</a:t>
            </a:r>
            <a:r>
              <a:rPr lang="ru-RU" sz="2800" i="1" dirty="0"/>
              <a:t>тексты</a:t>
            </a:r>
            <a:r>
              <a:rPr lang="ru-RU" sz="2800" i="1" dirty="0" smtClean="0"/>
              <a:t>, примеры, репродукции картин, схемы, таблицы, портреты, рисунки</a:t>
            </a:r>
            <a:r>
              <a:rPr lang="ru-RU" sz="2800" dirty="0" smtClean="0"/>
              <a:t>);</a:t>
            </a:r>
            <a:endParaRPr lang="ru-RU" sz="2800" dirty="0"/>
          </a:p>
          <a:p>
            <a:r>
              <a:rPr lang="ru-RU" sz="2800" b="1" dirty="0"/>
              <a:t>4)Аппарат ориентировки</a:t>
            </a:r>
            <a:r>
              <a:rPr lang="ru-RU" sz="2800" dirty="0"/>
              <a:t> </a:t>
            </a:r>
            <a:r>
              <a:rPr lang="ru-RU" sz="2800" i="1" dirty="0"/>
              <a:t>(указатели, условные обозначения, заголовки, «Содержание</a:t>
            </a:r>
            <a:r>
              <a:rPr lang="ru-RU" sz="2800" i="1" dirty="0" smtClean="0"/>
              <a:t>», нумерация, параграфы,  сокращения).</a:t>
            </a:r>
            <a:r>
              <a:rPr lang="ru-RU" sz="2800" i="1" u="sng" dirty="0" smtClean="0"/>
              <a:t> </a:t>
            </a:r>
          </a:p>
          <a:p>
            <a:pPr>
              <a:lnSpc>
                <a:spcPct val="80000"/>
              </a:lnSpc>
            </a:pPr>
            <a:endParaRPr lang="ru-RU" sz="2800" i="1" dirty="0"/>
          </a:p>
          <a:p>
            <a:pPr>
              <a:lnSpc>
                <a:spcPct val="80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031016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Методический аппарат учебников русского языка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1)использование разнообразных способов и форм предъявления информации, подачи нового материала;</a:t>
            </a:r>
          </a:p>
          <a:p>
            <a:pPr>
              <a:lnSpc>
                <a:spcPct val="90000"/>
              </a:lnSpc>
            </a:pPr>
            <a:r>
              <a:rPr lang="ru-RU"/>
              <a:t>2)разграничение материала по степени важности для овладения изучаемой темой в целом;</a:t>
            </a:r>
          </a:p>
          <a:p>
            <a:pPr>
              <a:lnSpc>
                <a:spcPct val="90000"/>
              </a:lnSpc>
            </a:pPr>
            <a:r>
              <a:rPr lang="ru-RU"/>
              <a:t>3)наличие материалов, с помощью которых школьники обучаются способам деятельности;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2232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/>
              <a:t>4)наличие упражнений, направленных на формирование и совершенствование специальных умений и навыков;</a:t>
            </a:r>
          </a:p>
          <a:p>
            <a:r>
              <a:rPr lang="ru-RU" sz="2800"/>
              <a:t>5)наличие материалов, обеспечивающих регулярное повторение;</a:t>
            </a:r>
          </a:p>
          <a:p>
            <a:r>
              <a:rPr lang="ru-RU" sz="2800"/>
              <a:t>6)наличие разнообразного наглядного материала;</a:t>
            </a:r>
          </a:p>
          <a:p>
            <a:r>
              <a:rPr lang="ru-RU" sz="2800"/>
              <a:t>7)наличие материалов, формирующих общепредметные умения.</a:t>
            </a:r>
          </a:p>
          <a:p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919220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Факторы, обусловливающие выбор формы обучения: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6) количество учащихся; </a:t>
            </a:r>
          </a:p>
          <a:p>
            <a:r>
              <a:rPr lang="ru-RU" sz="3200" dirty="0"/>
              <a:t>7) возможности учителя:</a:t>
            </a:r>
          </a:p>
          <a:p>
            <a:r>
              <a:rPr lang="ru-RU" sz="3200" dirty="0"/>
              <a:t>— владение разнообразными организационными формами обучения;</a:t>
            </a:r>
          </a:p>
          <a:p>
            <a:r>
              <a:rPr lang="ru-RU" sz="3200" dirty="0"/>
              <a:t>— место учебы;</a:t>
            </a:r>
          </a:p>
          <a:p>
            <a:r>
              <a:rPr lang="ru-RU" sz="3200" dirty="0"/>
              <a:t>— продолжительность учебной работы;</a:t>
            </a:r>
          </a:p>
          <a:p>
            <a:r>
              <a:rPr lang="ru-RU" sz="3200" dirty="0"/>
              <a:t>— материальные условия процесса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138935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обучения: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i="1" dirty="0"/>
              <a:t>1) в рамках урока:</a:t>
            </a:r>
          </a:p>
          <a:p>
            <a:r>
              <a:rPr lang="ru-RU" sz="3200" dirty="0"/>
              <a:t>— фронтальная;</a:t>
            </a:r>
          </a:p>
          <a:p>
            <a:r>
              <a:rPr lang="ru-RU" sz="3200" dirty="0"/>
              <a:t>— групповые   (звеньевые,   бригадные,   кооперативно-групповые , дифференцированно-групповые);</a:t>
            </a:r>
          </a:p>
          <a:p>
            <a:r>
              <a:rPr lang="ru-RU" sz="3200" dirty="0"/>
              <a:t>— парная;</a:t>
            </a:r>
          </a:p>
          <a:p>
            <a:r>
              <a:rPr lang="ru-RU" sz="3200" dirty="0"/>
              <a:t>— индивидуальная;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36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обучения: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/>
              <a:t>2) в рамках </a:t>
            </a:r>
            <a:r>
              <a:rPr lang="ru-RU" i="1" dirty="0" smtClean="0"/>
              <a:t>школы:</a:t>
            </a:r>
            <a:endParaRPr lang="ru-RU" i="1" dirty="0"/>
          </a:p>
          <a:p>
            <a:r>
              <a:rPr lang="ru-RU" dirty="0"/>
              <a:t>— классные и внеклассные;</a:t>
            </a:r>
          </a:p>
          <a:p>
            <a:r>
              <a:rPr lang="ru-RU" dirty="0"/>
              <a:t>— школьные и внешкольные;	</a:t>
            </a:r>
            <a:endParaRPr lang="ru-RU" dirty="0" smtClean="0"/>
          </a:p>
          <a:p>
            <a:r>
              <a:rPr lang="ru-RU" i="1" dirty="0" smtClean="0"/>
              <a:t>3</a:t>
            </a:r>
            <a:r>
              <a:rPr lang="ru-RU" i="1" dirty="0"/>
              <a:t>) в рамках системы образования:	</a:t>
            </a:r>
          </a:p>
          <a:p>
            <a:r>
              <a:rPr lang="ru-RU" dirty="0"/>
              <a:t>— очная форма обучения;	</a:t>
            </a:r>
          </a:p>
          <a:p>
            <a:r>
              <a:rPr lang="ru-RU" dirty="0"/>
              <a:t>— заочная форма обучения;</a:t>
            </a:r>
          </a:p>
          <a:p>
            <a:r>
              <a:rPr lang="ru-RU" dirty="0"/>
              <a:t>— очно-заочная форма обучения (вечерняя);</a:t>
            </a:r>
          </a:p>
          <a:p>
            <a:r>
              <a:rPr lang="ru-RU" dirty="0"/>
              <a:t>— экстернат;</a:t>
            </a:r>
          </a:p>
          <a:p>
            <a:r>
              <a:rPr lang="ru-RU" dirty="0"/>
              <a:t>— дистанционная форма обучения.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10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Диагностическая форма 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Имеет целью </a:t>
            </a:r>
            <a:r>
              <a:rPr lang="ru-RU" sz="3200" dirty="0" smtClean="0"/>
              <a:t>выявление </a:t>
            </a:r>
            <a:r>
              <a:rPr lang="ru-RU" sz="3200" dirty="0"/>
              <a:t>всех обстоятельств осуществления процесса обучения, предварительное определение его результатов. </a:t>
            </a:r>
            <a:endParaRPr lang="ru-RU" sz="3200" dirty="0" smtClean="0"/>
          </a:p>
          <a:p>
            <a:r>
              <a:rPr lang="ru-RU" sz="3200" dirty="0" smtClean="0"/>
              <a:t>Осуществляется посредством наблюдения, бесед, опроса, интервью, анкетирования, тестирования и т. д.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518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Фронтальная, </a:t>
            </a:r>
            <a:r>
              <a:rPr lang="ru-RU" smtClean="0"/>
              <a:t>групповая формы </a:t>
            </a:r>
            <a:r>
              <a:rPr lang="ru-RU" dirty="0" smtClean="0"/>
              <a:t>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Фронтальная форма </a:t>
            </a:r>
            <a:r>
              <a:rPr lang="ru-RU" dirty="0" smtClean="0"/>
              <a:t>предполагает </a:t>
            </a:r>
            <a:r>
              <a:rPr lang="ru-RU" dirty="0"/>
              <a:t>совместную деятельность всей учебной </a:t>
            </a:r>
            <a:r>
              <a:rPr lang="ru-RU" dirty="0" smtClean="0"/>
              <a:t>групп: учитель </a:t>
            </a:r>
            <a:r>
              <a:rPr lang="ru-RU" dirty="0"/>
              <a:t>ставит для всех одинаковые задачи, излагает программный материал, </a:t>
            </a:r>
            <a:r>
              <a:rPr lang="ru-RU" dirty="0" smtClean="0"/>
              <a:t>учащиеся </a:t>
            </a:r>
            <a:r>
              <a:rPr lang="ru-RU" dirty="0"/>
              <a:t>работают над одной проблемой. </a:t>
            </a:r>
            <a:endParaRPr lang="ru-RU" dirty="0" smtClean="0"/>
          </a:p>
          <a:p>
            <a:r>
              <a:rPr lang="ru-RU" dirty="0" smtClean="0"/>
              <a:t>Под </a:t>
            </a:r>
            <a:r>
              <a:rPr lang="ru-RU" b="1" dirty="0"/>
              <a:t>групповой формой </a:t>
            </a:r>
            <a:r>
              <a:rPr lang="ru-RU" dirty="0"/>
              <a:t>обучения понимают такую форму организации деятельности, при которой на базе класса создаются небольшие рабочие </a:t>
            </a:r>
            <a:r>
              <a:rPr lang="ru-RU" dirty="0" smtClean="0"/>
              <a:t>группы </a:t>
            </a:r>
            <a:r>
              <a:rPr lang="ru-RU" dirty="0"/>
              <a:t>для совместного выполнения учебного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415656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Практикум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Практикум - форма организации процесса обучения, которая обеспечивает самостоятельное выполнение учащимися практических и лабораторных работ и применения усвоенных ранее знаний, умений и </a:t>
            </a:r>
            <a:r>
              <a:rPr lang="ru-RU" dirty="0" smtClean="0"/>
              <a:t>навыков.</a:t>
            </a:r>
          </a:p>
          <a:p>
            <a:r>
              <a:rPr lang="ru-RU" dirty="0"/>
              <a:t>Технология проведения практикума предусматривает разделение учащихся на малые группы, каждая из которых выполняет определенный вид лабораторной или практической работы (дифференцированное обучение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70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</TotalTime>
  <Words>1334</Words>
  <Application>Microsoft Office PowerPoint</Application>
  <PresentationFormat>Экран (4:3)</PresentationFormat>
  <Paragraphs>150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Солнцестояние</vt:lpstr>
      <vt:lpstr>   Формы организации обучения по русскому языку</vt:lpstr>
      <vt:lpstr>Форма организации обучения</vt:lpstr>
      <vt:lpstr>Факторы, обусловливающие выбор формы обучения:</vt:lpstr>
      <vt:lpstr>Факторы, обусловливающие выбор формы обучения:</vt:lpstr>
      <vt:lpstr>Формы обучения:</vt:lpstr>
      <vt:lpstr>Формы обучения:</vt:lpstr>
      <vt:lpstr>Диагностическая форма обучения</vt:lpstr>
      <vt:lpstr>Фронтальная, групповая формы обучения</vt:lpstr>
      <vt:lpstr>Практикум</vt:lpstr>
      <vt:lpstr>Факультативы</vt:lpstr>
      <vt:lpstr>Учебные экскурсии</vt:lpstr>
      <vt:lpstr>Домашняя учебная работа учащихся</vt:lpstr>
      <vt:lpstr>Экстернат</vt:lpstr>
      <vt:lpstr>Типология форм внеклассной работы  (по Н. Н. Ушакову, Г.И. Суворовой).</vt:lpstr>
      <vt:lpstr>Типология форм внеклассной работы  (по Н. Н. Ушакову, Г.И. Суворовой).</vt:lpstr>
      <vt:lpstr>Типология форм внеклассной работы  (по Н. Н. Ушакову, Г.И. Суворовой).</vt:lpstr>
      <vt:lpstr> Средства обучения. Особенности современных школьных учебников русского языка. </vt:lpstr>
      <vt:lpstr>Презентация PowerPoint</vt:lpstr>
      <vt:lpstr>Средства обучения русскому языку</vt:lpstr>
      <vt:lpstr>Материальные средства обучения</vt:lpstr>
      <vt:lpstr>Дополнительные наглядные средства обучения</vt:lpstr>
      <vt:lpstr>Презентация PowerPoint</vt:lpstr>
      <vt:lpstr>Интерактивная доска</vt:lpstr>
      <vt:lpstr>Интерактивная панель</vt:lpstr>
      <vt:lpstr>Презентация PowerPoint</vt:lpstr>
      <vt:lpstr>Интерактивный стол</vt:lpstr>
      <vt:lpstr>Интерактивный пол</vt:lpstr>
      <vt:lpstr>Документ-камера</vt:lpstr>
      <vt:lpstr>Интерактивное голосование</vt:lpstr>
      <vt:lpstr>Интерактивный класс</vt:lpstr>
      <vt:lpstr>Презентация PowerPoint</vt:lpstr>
      <vt:lpstr>Презентация PowerPoint</vt:lpstr>
      <vt:lpstr>Учебник русского языка</vt:lpstr>
      <vt:lpstr>Функции школьного учебника</vt:lpstr>
      <vt:lpstr>Презентация PowerPoint</vt:lpstr>
      <vt:lpstr>Структурные компоненты учебника русского языка</vt:lpstr>
      <vt:lpstr>Методический аппарат учебников русского языка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организации обучения по русскому языку: диагностические, групповые, массовые (фронтальные); практикумы и семинары; факультативы; учебные экскурсии; домашняя учебная работа учащихся; самообразование (экстернат, очно-заочная форма и др.)</dc:title>
  <dc:creator>jk</dc:creator>
  <cp:lastModifiedBy>jk</cp:lastModifiedBy>
  <cp:revision>3</cp:revision>
  <dcterms:created xsi:type="dcterms:W3CDTF">2019-10-09T10:02:12Z</dcterms:created>
  <dcterms:modified xsi:type="dcterms:W3CDTF">2019-10-09T10:23:57Z</dcterms:modified>
</cp:coreProperties>
</file>