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73" r:id="rId31"/>
    <p:sldId id="274" r:id="rId32"/>
    <p:sldId id="275" r:id="rId33"/>
    <p:sldId id="276" r:id="rId34"/>
    <p:sldId id="277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C:\Documents and Settings\Ольга\Рабочий стол\rast10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2466975" cy="762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2AEB28-9BC0-4D6D-969D-EBF9163A03AF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48D66F-3BB0-426F-9DA4-BA3575A8FE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9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C53D-F982-4D1F-AEFD-8FF4C521C7DC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EBB9-F7DF-4F36-84AC-9AEB9F0444A6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2960370"/>
          </a:xfrm>
          <a:prstGeom prst="rect">
            <a:avLst/>
          </a:prstGeom>
          <a:noFill/>
        </p:spPr>
      </p:pic>
      <p:pic>
        <p:nvPicPr>
          <p:cNvPr id="30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928934"/>
            <a:ext cx="9144000" cy="2960370"/>
          </a:xfrm>
          <a:prstGeom prst="rect">
            <a:avLst/>
          </a:prstGeom>
          <a:noFill/>
        </p:spPr>
      </p:pic>
      <p:pic>
        <p:nvPicPr>
          <p:cNvPr id="31" name="Picture 4" descr="C:\Documents and Settings\Ольга\Рабочий стол\rast3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857892"/>
            <a:ext cx="9144000" cy="2960370"/>
          </a:xfrm>
          <a:prstGeom prst="rect">
            <a:avLst/>
          </a:prstGeom>
          <a:noFill/>
        </p:spPr>
      </p:pic>
      <p:pic>
        <p:nvPicPr>
          <p:cNvPr id="1029" name="Picture 5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0"/>
            <a:ext cx="2466975" cy="7620000"/>
          </a:xfrm>
          <a:prstGeom prst="rect">
            <a:avLst/>
          </a:prstGeom>
          <a:noFill/>
        </p:spPr>
      </p:pic>
      <p:pic>
        <p:nvPicPr>
          <p:cNvPr id="1030" name="Picture 6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54" y="0"/>
            <a:ext cx="2466975" cy="7620000"/>
          </a:xfrm>
          <a:prstGeom prst="rect">
            <a:avLst/>
          </a:prstGeom>
          <a:noFill/>
        </p:spPr>
      </p:pic>
      <p:pic>
        <p:nvPicPr>
          <p:cNvPr id="1031" name="Picture 7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0"/>
            <a:ext cx="2466975" cy="7620000"/>
          </a:xfrm>
          <a:prstGeom prst="rect">
            <a:avLst/>
          </a:prstGeom>
          <a:noFill/>
        </p:spPr>
      </p:pic>
      <p:pic>
        <p:nvPicPr>
          <p:cNvPr id="1032" name="Picture 8" descr="C:\Documents and Settings\Ольга\Рабочий стол\rast1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15338" y="0"/>
            <a:ext cx="2466975" cy="7620000"/>
          </a:xfrm>
          <a:prstGeom prst="rect">
            <a:avLst/>
          </a:prstGeom>
          <a:noFill/>
        </p:spPr>
      </p:pic>
      <p:pic>
        <p:nvPicPr>
          <p:cNvPr id="1033" name="Picture 9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500098" y="-571528"/>
            <a:ext cx="3429024" cy="3214710"/>
          </a:xfrm>
          <a:prstGeom prst="rect">
            <a:avLst/>
          </a:prstGeom>
          <a:noFill/>
        </p:spPr>
      </p:pic>
      <p:pic>
        <p:nvPicPr>
          <p:cNvPr id="1034" name="Picture 10" descr="C:\Documents and Settings\Ольга\Рабочий стол\ugol28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72379" y="5286379"/>
            <a:ext cx="1571621" cy="15716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44824"/>
            <a:ext cx="7772400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Методика обучения русскому языку как единство методической и технологической составляющих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484785"/>
            <a:ext cx="7978080" cy="53732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7. Метод количественной обработки данных (направлен на выявление статистических данных).</a:t>
            </a:r>
          </a:p>
          <a:p>
            <a:r>
              <a:rPr lang="ru-RU" dirty="0" smtClean="0"/>
              <a:t>Ведущими понятиями методики являются понятия развитие, формирование и обучение.</a:t>
            </a:r>
          </a:p>
          <a:p>
            <a:r>
              <a:rPr lang="ru-RU" b="1" dirty="0" smtClean="0"/>
              <a:t>Развитие</a:t>
            </a:r>
            <a:r>
              <a:rPr lang="ru-RU" dirty="0" smtClean="0"/>
              <a:t> – спонтанное овладение навыками деятельностей.</a:t>
            </a:r>
          </a:p>
          <a:p>
            <a:r>
              <a:rPr lang="ru-RU" b="1" dirty="0" smtClean="0"/>
              <a:t>Формирование</a:t>
            </a:r>
            <a:r>
              <a:rPr lang="ru-RU" dirty="0" smtClean="0"/>
              <a:t> – целенаправленное управление процессами речевого и лингвистического развития.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72816"/>
            <a:ext cx="7762056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Обучение</a:t>
            </a:r>
            <a:r>
              <a:rPr lang="ru-RU" dirty="0" smtClean="0"/>
              <a:t> – ознакомление ученика с неизвестными понятиями, устоявшимися в культуре человечества и выработка умения переводить мифы, появившиеся в сознании на основе спонтанно приобретаемого опыта в понятия, получаемые в результате обучения.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6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8338120" cy="4968551"/>
          </a:xfrm>
        </p:spPr>
        <p:txBody>
          <a:bodyPr/>
          <a:lstStyle/>
          <a:p>
            <a:r>
              <a:rPr lang="ru-RU" sz="4000" b="1" dirty="0" smtClean="0"/>
              <a:t>Технология обучения </a:t>
            </a:r>
            <a:r>
              <a:rPr lang="ru-RU" sz="4000" dirty="0" smtClean="0"/>
              <a:t>– 1) совокупность приёмов; 2) совокупность психолого-педагогических установок, определяющих набор и компоновку форм, методов, способов и приёмов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1212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Научный. Занимается конструированием оптимальных обучающих систем, проектированием учебных процессов.</a:t>
            </a:r>
          </a:p>
          <a:p>
            <a:r>
              <a:rPr lang="ru-RU" dirty="0" smtClean="0"/>
              <a:t>2. Процессуально-описательный. Занимается описанием процесса обучения, его целей, содержания, методов и средств достижения результатов.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000108"/>
            <a:ext cx="727280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Технологическая составляющая методики </a:t>
            </a:r>
            <a:r>
              <a:rPr lang="ru-RU" sz="3200" dirty="0" smtClean="0"/>
              <a:t>сегодня представлена 3 аспектами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46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340768"/>
            <a:ext cx="7978080" cy="58326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3. Процессуально-действенный. Занимается осуществлением технологического процесса обучения русскому языку.</a:t>
            </a:r>
          </a:p>
          <a:p>
            <a:r>
              <a:rPr lang="ru-RU" dirty="0" smtClean="0"/>
              <a:t>Методика решает следующие </a:t>
            </a:r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Определяет цели, задачи, подходы и принципы обучения.</a:t>
            </a:r>
          </a:p>
          <a:p>
            <a:r>
              <a:rPr lang="ru-RU" dirty="0" smtClean="0"/>
              <a:t>2. Определяет содержание обучения, обосновывает и составляет стандарты, программы, учебники и учебные пособия для учащихся.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7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340769"/>
            <a:ext cx="8229600" cy="5517232"/>
          </a:xfrm>
        </p:spPr>
        <p:txBody>
          <a:bodyPr/>
          <a:lstStyle/>
          <a:p>
            <a:r>
              <a:rPr lang="ru-RU" dirty="0" smtClean="0"/>
              <a:t>3. Разрабатывает методы и приёмы обучения, конструирует урок и их циклы, методические пособия и учебное оборудование.</a:t>
            </a:r>
          </a:p>
          <a:p>
            <a:r>
              <a:rPr lang="ru-RU" dirty="0" smtClean="0"/>
              <a:t>4. Определяет критерии оценки и методы контроля.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42" y="4357396"/>
            <a:ext cx="6264696" cy="246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852301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Федеральный институт педагогических измерений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4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Методологические основы обучения русскому языку.</a:t>
            </a:r>
          </a:p>
          <a:p>
            <a:r>
              <a:rPr lang="ru-RU" dirty="0" smtClean="0"/>
              <a:t>2. Технологии использования средств обучения.</a:t>
            </a:r>
          </a:p>
          <a:p>
            <a:r>
              <a:rPr lang="ru-RU" dirty="0" smtClean="0"/>
              <a:t>3. Урочные и внеурочные технологии.</a:t>
            </a:r>
          </a:p>
          <a:p>
            <a:r>
              <a:rPr lang="ru-RU" dirty="0" smtClean="0"/>
              <a:t>4. Технологии изучения разделов языка.</a:t>
            </a:r>
          </a:p>
          <a:p>
            <a:r>
              <a:rPr lang="ru-RU" dirty="0" smtClean="0"/>
              <a:t>5. Технологии освоения правописания.</a:t>
            </a:r>
          </a:p>
          <a:p>
            <a:r>
              <a:rPr lang="ru-RU" dirty="0" smtClean="0"/>
              <a:t>6. Технологии овладения видами речевой деятельности.</a:t>
            </a:r>
          </a:p>
          <a:p>
            <a:r>
              <a:rPr lang="ru-RU" dirty="0" smtClean="0"/>
              <a:t>7. Технологии контрольно-оценочной деятельности.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000108"/>
            <a:ext cx="7956376" cy="772708"/>
          </a:xfrm>
        </p:spPr>
        <p:txBody>
          <a:bodyPr/>
          <a:lstStyle/>
          <a:p>
            <a:r>
              <a:rPr lang="ru-RU" dirty="0" smtClean="0"/>
              <a:t>Разделы методики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4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492896"/>
            <a:ext cx="770485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Предметом изучения является русский язык и его единицы всех ярусов. Их изучением занимается лингвистика. Таким образом, лингвистика определяет содержание обучения русскому языку. Системное изложение лингвистической теории требует моделирования процесса обучения. Главным в моделировании является модель языковой личности, исходя из которой определяется объём знаний, умений, навыков.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с лингвистикой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8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2653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Фонетический.</a:t>
            </a:r>
          </a:p>
          <a:p>
            <a:r>
              <a:rPr lang="ru-RU" dirty="0" smtClean="0"/>
              <a:t>2. Морфемный.</a:t>
            </a:r>
          </a:p>
          <a:p>
            <a:r>
              <a:rPr lang="ru-RU" dirty="0" smtClean="0"/>
              <a:t>3. Словообразовательный.</a:t>
            </a:r>
          </a:p>
          <a:p>
            <a:r>
              <a:rPr lang="ru-RU" dirty="0" smtClean="0"/>
              <a:t>4. Лексический.</a:t>
            </a:r>
          </a:p>
          <a:p>
            <a:r>
              <a:rPr lang="ru-RU" dirty="0" smtClean="0"/>
              <a:t>5. Фразеологический.</a:t>
            </a:r>
          </a:p>
          <a:p>
            <a:r>
              <a:rPr lang="ru-RU" dirty="0" smtClean="0"/>
              <a:t>6. Морфологический.</a:t>
            </a:r>
          </a:p>
          <a:p>
            <a:r>
              <a:rPr lang="ru-RU" dirty="0" smtClean="0"/>
              <a:t>7. Синтаксический.</a:t>
            </a:r>
          </a:p>
          <a:p>
            <a:r>
              <a:rPr lang="ru-RU" dirty="0" smtClean="0"/>
              <a:t>8. Стилистический.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Ярусы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5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332037"/>
            <a:ext cx="76180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Наука, изучающая процесс обучения русскому языку, который включает в себя </a:t>
            </a:r>
            <a:r>
              <a:rPr lang="ru-RU" b="1" i="1" dirty="0" smtClean="0"/>
              <a:t>содержание</a:t>
            </a:r>
            <a:r>
              <a:rPr lang="ru-RU" dirty="0" smtClean="0"/>
              <a:t> обучения; </a:t>
            </a:r>
            <a:r>
              <a:rPr lang="ru-RU" b="1" i="1" dirty="0" smtClean="0"/>
              <a:t>деятельность учителя </a:t>
            </a:r>
            <a:r>
              <a:rPr lang="ru-RU" dirty="0" smtClean="0"/>
              <a:t>по сбору и подаче материала учащимся, по организации их учебного труда и выявлению знаний и умений; </a:t>
            </a:r>
            <a:r>
              <a:rPr lang="ru-RU" b="1" i="1" dirty="0" smtClean="0"/>
              <a:t>деятельность учащихся </a:t>
            </a:r>
            <a:r>
              <a:rPr lang="ru-RU" dirty="0" smtClean="0"/>
              <a:t>по усвоению знаний, умений и навыков; </a:t>
            </a:r>
            <a:r>
              <a:rPr lang="ru-RU" b="1" i="1" dirty="0" smtClean="0"/>
              <a:t>результаты обучения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преподавания русского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8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908720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Вклад Ф. де Соссюра в разграничение языка и речи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2293722"/>
            <a:ext cx="3905584" cy="46634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Разграничение между языком и речью было осуществлено в начале </a:t>
            </a:r>
            <a:r>
              <a:rPr lang="en-US" dirty="0" smtClean="0"/>
              <a:t>XX</a:t>
            </a:r>
            <a:r>
              <a:rPr lang="ru-RU" dirty="0" smtClean="0"/>
              <a:t> века в трудах швейцарского учёного Фердинанда де Соссюра («Курс общей лингвистики»).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76088" y="1988840"/>
            <a:ext cx="3657600" cy="4198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Ф. де Соссюр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910513" cy="4265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Речь</a:t>
            </a:r>
            <a:r>
              <a:rPr lang="ru-RU" dirty="0"/>
              <a:t> – конкретное говорение, происходящее в звуковой или письменной форме.</a:t>
            </a:r>
          </a:p>
          <a:p>
            <a:r>
              <a:rPr lang="ru-RU" dirty="0" smtClean="0"/>
              <a:t>Речь строится по законам языка, производится языком, т.е. представляет собой реализацию 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Фердинанд де Соссюр: «Язык одновременно и орудие, и продукт речи», т.е. язык создает речь и сам создается речью. </a:t>
            </a:r>
          </a:p>
          <a:p>
            <a:r>
              <a:rPr lang="ru-RU" dirty="0" smtClean="0"/>
              <a:t>Наблюдая, анализируя звучащую и письменную речь, мы постигаем структуру языка как механизма, порождающего речь.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60849"/>
            <a:ext cx="8229600" cy="4797152"/>
          </a:xfrm>
        </p:spPr>
        <p:txBody>
          <a:bodyPr/>
          <a:lstStyle/>
          <a:p>
            <a:r>
              <a:rPr lang="ru-RU" dirty="0" smtClean="0"/>
              <a:t>Михаил Викторович Панов даёт следующие определения понятиям «язык» и «речь».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45" y="3717032"/>
            <a:ext cx="2857500" cy="292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0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Речь. Язык.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332037"/>
            <a:ext cx="776205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Речь</a:t>
            </a:r>
            <a:r>
              <a:rPr lang="ru-RU" dirty="0" smtClean="0"/>
              <a:t> – производство конкретных высказываний.</a:t>
            </a:r>
          </a:p>
          <a:p>
            <a:r>
              <a:rPr lang="ru-RU" b="1" dirty="0" smtClean="0"/>
              <a:t>Язык</a:t>
            </a:r>
            <a:r>
              <a:rPr lang="ru-RU" dirty="0" smtClean="0"/>
              <a:t> – правила, по которым строятся и взаимодействуют между собой звуки, слова, грамматические конструкции, </a:t>
            </a:r>
            <a:r>
              <a:rPr lang="ru-RU" dirty="0" err="1" smtClean="0"/>
              <a:t>т.е</a:t>
            </a:r>
            <a:r>
              <a:rPr lang="ru-RU" dirty="0" smtClean="0"/>
              <a:t> система наклонений, склонений, спряжений, звуков, слов, грамматических конструкций. Язык – система категорий, извлекаемых из речи.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2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246448"/>
            <a:ext cx="6809960" cy="5350904"/>
          </a:xfrm>
        </p:spPr>
        <p:txBody>
          <a:bodyPr/>
          <a:lstStyle/>
          <a:p>
            <a:r>
              <a:rPr lang="ru-RU" dirty="0" smtClean="0"/>
              <a:t>Александр Александрович Реформатский: «Языком можно владеть, о языке можно думать, но ни видеть, ни осязать язык нельзя. Его нельзя и слышать в прямом значении этого слова».</a:t>
            </a:r>
          </a:p>
          <a:p>
            <a:r>
              <a:rPr lang="ru-RU" dirty="0" smtClean="0"/>
              <a:t>Таким образом, язык – абстрактное понятие. Язык воплощается в речи.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79688" cy="2492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040" y="1196752"/>
            <a:ext cx="7498080" cy="1440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Сопоставлением языка и речи занимались: Ф. де Соссюр, Л.В. Щерба, В. Гумбольдт, М.В. Панов</a:t>
            </a:r>
            <a:endParaRPr lang="ru-RU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34129"/>
            <a:ext cx="2016224" cy="279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45" y="1628800"/>
            <a:ext cx="1713791" cy="240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56002"/>
            <a:ext cx="1778197" cy="2233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3812"/>
            <a:ext cx="2490188" cy="253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0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509803"/>
              </p:ext>
            </p:extLst>
          </p:nvPr>
        </p:nvGraphicFramePr>
        <p:xfrm>
          <a:off x="179512" y="12643"/>
          <a:ext cx="828092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7785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Речь 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Язык </a:t>
                      </a:r>
                      <a:endParaRPr lang="ru-RU" dirty="0"/>
                    </a:p>
                  </a:txBody>
                  <a:tcPr/>
                </a:tc>
              </a:tr>
              <a:tr h="14583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Конкретна (мы её воспринимаем органами чувств: слухом,</a:t>
                      </a:r>
                      <a:r>
                        <a:rPr lang="ru-RU" sz="1800" baseline="0" dirty="0" smtClean="0"/>
                        <a:t> з</a:t>
                      </a:r>
                      <a:r>
                        <a:rPr lang="ru-RU" sz="1800" dirty="0" smtClean="0"/>
                        <a:t>рением, осязанием)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Абстрактен (недоступен нашим органам чувств, нашим ощущениям; язык постигается разумом, научным анализом речи)</a:t>
                      </a:r>
                      <a:endParaRPr lang="ru-RU" sz="1800" dirty="0"/>
                    </a:p>
                  </a:txBody>
                  <a:tcPr/>
                </a:tc>
              </a:tr>
              <a:tr h="90805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Явление частное (из системы берётся необходимое для данного акта общения)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Явление общее (система категорий, которые извлекаются из речи)</a:t>
                      </a:r>
                      <a:endParaRPr lang="ru-RU" sz="1800" dirty="0"/>
                    </a:p>
                  </a:txBody>
                  <a:tcPr/>
                </a:tc>
              </a:tr>
              <a:tr h="255905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Индивидуальна и конкретна (любой говорящий создаёт неповторимый строй речи, индивидуальную манеру речи;</a:t>
                      </a:r>
                      <a:r>
                        <a:rPr lang="ru-RU" sz="1800" baseline="0" dirty="0" smtClean="0"/>
                        <a:t> говорящий или пишущий выражает свои чувства, настроения при помощи интонации, стиля, манеры общения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</a:t>
                      </a:r>
                      <a:r>
                        <a:rPr lang="ru-RU" sz="1800" dirty="0" err="1" smtClean="0"/>
                        <a:t>Коллективен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безличностен</a:t>
                      </a:r>
                      <a:r>
                        <a:rPr lang="ru-RU" sz="1800" dirty="0" smtClean="0"/>
                        <a:t>, принадлежит всем. Включает и литературные</a:t>
                      </a:r>
                      <a:r>
                        <a:rPr lang="ru-RU" sz="1800" baseline="0" dirty="0" smtClean="0"/>
                        <a:t> шедевры, и бытовое общение. В зависимости от времени, места, характера общения мы выбираем языковые средства</a:t>
                      </a:r>
                      <a:endParaRPr lang="ru-RU" sz="1800" dirty="0"/>
                    </a:p>
                  </a:txBody>
                  <a:tcPr/>
                </a:tc>
              </a:tr>
              <a:tr h="11832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Бесконечна;</a:t>
                      </a:r>
                    </a:p>
                    <a:p>
                      <a:r>
                        <a:rPr lang="ru-RU" sz="1800" baseline="0" dirty="0" smtClean="0"/>
                        <a:t> подвижна, динамична, изменяется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Ограничен набором категорий;</a:t>
                      </a:r>
                    </a:p>
                    <a:p>
                      <a:r>
                        <a:rPr lang="ru-RU" sz="1800" dirty="0" smtClean="0"/>
                        <a:t>стабилен (изменяется медленнее, чем речь).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260648"/>
            <a:ext cx="731647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можно сравнить с языком? А что с речью?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36" y="1214755"/>
            <a:ext cx="3395869" cy="127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572000" y="1268760"/>
            <a:ext cx="57836" cy="5328592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494776" cy="205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58" y="4552834"/>
            <a:ext cx="2746854" cy="205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025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3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5544615"/>
          </a:xfrm>
        </p:spPr>
        <p:txBody>
          <a:bodyPr/>
          <a:lstStyle/>
          <a:p>
            <a:r>
              <a:rPr lang="ru-RU" dirty="0" smtClean="0"/>
              <a:t>Методика связана с дидактикой. Долгое время методику преподавания русского языка считали частной дидактикой.</a:t>
            </a:r>
          </a:p>
          <a:p>
            <a:r>
              <a:rPr lang="ru-RU" b="1" dirty="0" smtClean="0"/>
              <a:t>Дидактика </a:t>
            </a:r>
            <a:r>
              <a:rPr lang="ru-RU" dirty="0" smtClean="0"/>
              <a:t>– теория обучения, в которую входят цели и задачи, подходы и принципы,  методы и приёмы, учебная деятельность и многое другое.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0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Учёные-методисты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51970" y="1556792"/>
            <a:ext cx="3381772" cy="6397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Львов Михаил Ростиславович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670217" y="1484784"/>
            <a:ext cx="3322712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Соловейчик Марина Сергеевна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70" y="2348880"/>
            <a:ext cx="2976014" cy="458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6" y="2277682"/>
            <a:ext cx="3624854" cy="458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Всё это вошло в методику обучения РЯ и приобрело специфику, связанную с предметом «Русский язык». Таким образом, связь с дидактикой состоит в следующем:</a:t>
            </a:r>
          </a:p>
          <a:p>
            <a:r>
              <a:rPr lang="ru-RU" dirty="0" smtClean="0"/>
              <a:t>1. Дидактические понятия составляют основу обучения русскому языку.</a:t>
            </a:r>
          </a:p>
          <a:p>
            <a:r>
              <a:rPr lang="ru-RU" dirty="0" smtClean="0"/>
              <a:t>2. Теория учебной деятельности является основой в организ0ации учебного процесса.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2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Методика использует развивающее, проблемное, эвристическое обучение и адаптирует к обучению русскому языку.</a:t>
            </a:r>
          </a:p>
          <a:p>
            <a:r>
              <a:rPr lang="ru-RU" dirty="0" smtClean="0"/>
              <a:t>4. Понимание ученика как субъекта учения.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988840"/>
            <a:ext cx="79780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Использование психологических понятий (способность, готовность, знание, способ действия и др.).</a:t>
            </a:r>
          </a:p>
          <a:p>
            <a:r>
              <a:rPr lang="ru-RU" dirty="0" smtClean="0"/>
              <a:t>2. Использование данных о закономерностях развития речи, мышления детей, возрастных особенностях школьника.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 в обучении, разработанный психологами, становится ведущим в обучении РЯ.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с психологией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268761"/>
            <a:ext cx="8229600" cy="55892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4. Развитие речи осуществляется на основе психологии восприятия и порождения речи. </a:t>
            </a:r>
          </a:p>
          <a:p>
            <a:r>
              <a:rPr lang="ru-RU" dirty="0" smtClean="0"/>
              <a:t>Связь с </a:t>
            </a:r>
            <a:r>
              <a:rPr lang="ru-RU" dirty="0" err="1" smtClean="0"/>
              <a:t>речеведческими</a:t>
            </a:r>
            <a:r>
              <a:rPr lang="ru-RU" dirty="0" smtClean="0"/>
              <a:t> науками.</a:t>
            </a:r>
          </a:p>
          <a:p>
            <a:r>
              <a:rPr lang="ru-RU" dirty="0" smtClean="0"/>
              <a:t>Это науки, изучающие речь человека: лингвистика текста, стилистика текста, теория речевой деятельности, </a:t>
            </a:r>
            <a:r>
              <a:rPr lang="ru-RU" dirty="0" err="1" smtClean="0"/>
              <a:t>лингвопрагматика</a:t>
            </a:r>
            <a:r>
              <a:rPr lang="ru-RU" dirty="0" smtClean="0"/>
              <a:t>. Все эти науки изучают законы порождения и восприятия текста, обучение посредством языка, функционирование языковых единиц в речевой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Именно достижения </a:t>
            </a:r>
            <a:r>
              <a:rPr lang="ru-RU" dirty="0" err="1" smtClean="0"/>
              <a:t>речеведческих</a:t>
            </a:r>
            <a:r>
              <a:rPr lang="ru-RU" dirty="0" smtClean="0"/>
              <a:t> наук позволили разработать методику развития речи, усовершенствовать речевую часть учебников русского языка.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Антонова Евгения Станиславовна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95" y="2276872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7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Бунеев</a:t>
            </a:r>
            <a:r>
              <a:rPr lang="ru-RU" dirty="0"/>
              <a:t> Рустэм Николаевич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Бунеева</a:t>
            </a:r>
            <a:r>
              <a:rPr lang="ru-RU" dirty="0"/>
              <a:t> Екатерина Валерьевна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87" y="2422442"/>
            <a:ext cx="2699179" cy="37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70814"/>
            <a:ext cx="2664296" cy="369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Таким образом, методика включает в себя теорию о системе обучения русскому языку и развитию речи; теорию деятельности учителя; теорию деятельности учащихся, направленную на освоение содержания предмета «русский язык».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8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484785"/>
            <a:ext cx="7978080" cy="504055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Объект методики преподавания русского языка </a:t>
            </a:r>
            <a:r>
              <a:rPr lang="ru-RU" dirty="0" smtClean="0"/>
              <a:t>– педагогические процессы учения/ обучения русскому языку, воспитание и развитие школьника как языковой личности и субъекта учения.</a:t>
            </a:r>
          </a:p>
          <a:p>
            <a:r>
              <a:rPr lang="ru-RU" b="1" dirty="0" smtClean="0"/>
              <a:t>Предмет данной науки </a:t>
            </a:r>
            <a:r>
              <a:rPr lang="ru-RU" dirty="0" smtClean="0"/>
              <a:t>– процесс овладения языком и речью: фонетикой, лексикой, грамматикой, орфографией и пунктуацией, видами речевой деятельности в условиях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1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2332037"/>
            <a:ext cx="7474024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Теоретический анализ литературы.</a:t>
            </a:r>
          </a:p>
          <a:p>
            <a:r>
              <a:rPr lang="ru-RU" dirty="0" smtClean="0"/>
              <a:t>2. Изучение школьного опыта обучения.</a:t>
            </a:r>
          </a:p>
          <a:p>
            <a:r>
              <a:rPr lang="ru-RU" dirty="0" smtClean="0"/>
              <a:t>3. Анализ учебных материалов: учебников, методических пособий, научно-популярных книг.</a:t>
            </a:r>
          </a:p>
          <a:p>
            <a:r>
              <a:rPr lang="ru-RU" dirty="0" smtClean="0"/>
              <a:t>4. Целенаправленное наблюдение за деятельностью учащихся на уроке (тестирование, анкетирование, беседы, анализ письменных работ, анкетирование родителей и т.д.).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000108"/>
            <a:ext cx="7524328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Методика имеет собственные методы исследования: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91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1268761"/>
            <a:ext cx="7402016" cy="547260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5. Опытное обучение, связанное с проверкой методических рекомендаций.</a:t>
            </a:r>
          </a:p>
          <a:p>
            <a:r>
              <a:rPr lang="ru-RU" dirty="0" smtClean="0"/>
              <a:t>6. Эксперимент: констатирующий (направлен на анализ ситуации, выяснение имеющихся у учащихся знаний, умений, навыков), обучающий (направлен на выяснение эффективности обучения по избранной методике), контрольный (проводится с целью анализа, сравнения, сопоставления результатов традиционного обучения с экспериментальным).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6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25413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0A7039-EA11-4399-A65B-6A189471C6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TP102425413_template</Template>
  <TotalTime>79</TotalTime>
  <Words>1297</Words>
  <Application>Microsoft Office PowerPoint</Application>
  <PresentationFormat>Экран (4:3)</PresentationFormat>
  <Paragraphs>97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TP102425413_template</vt:lpstr>
      <vt:lpstr>Методика обучения русскому языку как единство методической и технологической составляющих</vt:lpstr>
      <vt:lpstr>Методика преподавания русского языка</vt:lpstr>
      <vt:lpstr>Учёные-методисты</vt:lpstr>
      <vt:lpstr>Антонова Евгения Станиславовна</vt:lpstr>
      <vt:lpstr>Презентация PowerPoint</vt:lpstr>
      <vt:lpstr>Презентация PowerPoint</vt:lpstr>
      <vt:lpstr>Презентация PowerPoint</vt:lpstr>
      <vt:lpstr>Методика имеет собственные методы исследования: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составляющая методики сегодня представлена 3 аспектами</vt:lpstr>
      <vt:lpstr>Презентация PowerPoint</vt:lpstr>
      <vt:lpstr>Презентация PowerPoint</vt:lpstr>
      <vt:lpstr>Федеральный институт педагогических измерений </vt:lpstr>
      <vt:lpstr>Разделы методики</vt:lpstr>
      <vt:lpstr>Связь с лингвистикой</vt:lpstr>
      <vt:lpstr>Ярусы языка</vt:lpstr>
      <vt:lpstr>Вклад Ф. де Соссюра в разграничение языка и речи</vt:lpstr>
      <vt:lpstr>Речь </vt:lpstr>
      <vt:lpstr>Презентация PowerPoint</vt:lpstr>
      <vt:lpstr>Презентация PowerPoint</vt:lpstr>
      <vt:lpstr>Речь. Язык.</vt:lpstr>
      <vt:lpstr>Презентация PowerPoint</vt:lpstr>
      <vt:lpstr>Сопоставлением языка и речи занимались: Ф. де Соссюр, Л.В. Щерба, В. Гумбольдт, М.В. Панов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Связь с психологией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jk</dc:creator>
  <cp:lastModifiedBy>jk</cp:lastModifiedBy>
  <cp:revision>10</cp:revision>
  <dcterms:created xsi:type="dcterms:W3CDTF">2015-12-25T11:57:45Z</dcterms:created>
  <dcterms:modified xsi:type="dcterms:W3CDTF">2019-02-05T07:49:40Z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TC024254149991</vt:lpwstr>
  </property>
</Properties>
</file>