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8" r:id="rId53"/>
    <p:sldId id="309" r:id="rId54"/>
    <p:sldId id="310" r:id="rId55"/>
    <p:sldId id="311" r:id="rId5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5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56F3CB-16C2-4B31-BDD9-947BDFB018B0}" type="doc">
      <dgm:prSet loTypeId="urn:microsoft.com/office/officeart/2005/8/layout/orgChart1" loCatId="hierarchy" qsTypeId="urn:microsoft.com/office/officeart/2005/8/quickstyle/simple3" qsCatId="simple" csTypeId="urn:microsoft.com/office/officeart/2005/8/colors/accent1_2" csCatId="accent1"/>
      <dgm:spPr/>
    </dgm:pt>
    <dgm:pt modelId="{9EFE060E-162A-4EB3-A15A-5BE32CC2550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Методы</a:t>
          </a:r>
        </a:p>
      </dgm:t>
    </dgm:pt>
    <dgm:pt modelId="{840C6551-25C4-430B-BA69-D0E9ED7B770E}" type="parTrans" cxnId="{27C43DE4-09BC-4F75-B4D5-5BA66FCDF84E}">
      <dgm:prSet/>
      <dgm:spPr/>
      <dgm:t>
        <a:bodyPr/>
        <a:lstStyle/>
        <a:p>
          <a:endParaRPr lang="ru-RU"/>
        </a:p>
      </dgm:t>
    </dgm:pt>
    <dgm:pt modelId="{BFCFAC61-87B7-44E1-B864-F975E27B8C6E}" type="sibTrans" cxnId="{27C43DE4-09BC-4F75-B4D5-5BA66FCDF84E}">
      <dgm:prSet/>
      <dgm:spPr/>
      <dgm:t>
        <a:bodyPr/>
        <a:lstStyle/>
        <a:p>
          <a:endParaRPr lang="ru-RU"/>
        </a:p>
      </dgm:t>
    </dgm:pt>
    <dgm:pt modelId="{FBD9B90C-019F-4481-8BE5-FE96341CCB9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Индуктивный</a:t>
          </a:r>
        </a:p>
      </dgm:t>
    </dgm:pt>
    <dgm:pt modelId="{088502FC-A0A6-416D-A44E-EC247B17C52D}" type="parTrans" cxnId="{7F7ECEB9-A96F-452C-8FF9-5E581B74111B}">
      <dgm:prSet/>
      <dgm:spPr/>
      <dgm:t>
        <a:bodyPr/>
        <a:lstStyle/>
        <a:p>
          <a:endParaRPr lang="ru-RU"/>
        </a:p>
      </dgm:t>
    </dgm:pt>
    <dgm:pt modelId="{01395EDE-B198-45ED-B91C-7E8CAB3F902E}" type="sibTrans" cxnId="{7F7ECEB9-A96F-452C-8FF9-5E581B74111B}">
      <dgm:prSet/>
      <dgm:spPr/>
      <dgm:t>
        <a:bodyPr/>
        <a:lstStyle/>
        <a:p>
          <a:endParaRPr lang="ru-RU"/>
        </a:p>
      </dgm:t>
    </dgm:pt>
    <dgm:pt modelId="{F909B60B-BEBB-4710-A526-4489E61B450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Дедуктивный</a:t>
          </a:r>
        </a:p>
      </dgm:t>
    </dgm:pt>
    <dgm:pt modelId="{6C27496E-CD2B-4CF7-B657-926DDA5D73EE}" type="parTrans" cxnId="{7535F664-8895-4B5B-B394-F8576FE23F82}">
      <dgm:prSet/>
      <dgm:spPr/>
      <dgm:t>
        <a:bodyPr/>
        <a:lstStyle/>
        <a:p>
          <a:endParaRPr lang="ru-RU"/>
        </a:p>
      </dgm:t>
    </dgm:pt>
    <dgm:pt modelId="{DA40D211-2EE1-46E3-BA06-F2774BDC01DA}" type="sibTrans" cxnId="{7535F664-8895-4B5B-B394-F8576FE23F82}">
      <dgm:prSet/>
      <dgm:spPr/>
      <dgm:t>
        <a:bodyPr/>
        <a:lstStyle/>
        <a:p>
          <a:endParaRPr lang="ru-RU"/>
        </a:p>
      </dgm:t>
    </dgm:pt>
    <dgm:pt modelId="{A448FCAF-6ECE-4B2F-9902-EF286D976AF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Индуктивно-</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дедуктивный</a:t>
          </a:r>
        </a:p>
      </dgm:t>
    </dgm:pt>
    <dgm:pt modelId="{B0748C60-8F00-4030-943E-9CC6F8EE2D92}" type="parTrans" cxnId="{B254A33B-48D6-4333-8F1A-202575BB0F4E}">
      <dgm:prSet/>
      <dgm:spPr/>
      <dgm:t>
        <a:bodyPr/>
        <a:lstStyle/>
        <a:p>
          <a:endParaRPr lang="ru-RU"/>
        </a:p>
      </dgm:t>
    </dgm:pt>
    <dgm:pt modelId="{7B2E1AB5-EDD4-4FD2-B799-0249F834A34A}" type="sibTrans" cxnId="{B254A33B-48D6-4333-8F1A-202575BB0F4E}">
      <dgm:prSet/>
      <dgm:spPr/>
      <dgm:t>
        <a:bodyPr/>
        <a:lstStyle/>
        <a:p>
          <a:endParaRPr lang="ru-RU"/>
        </a:p>
      </dgm:t>
    </dgm:pt>
    <dgm:pt modelId="{68E35415-E2B0-4816-93CF-7BF1EAFF086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Дедуктивно-</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индуктивный</a:t>
          </a:r>
        </a:p>
      </dgm:t>
    </dgm:pt>
    <dgm:pt modelId="{3A74F5F2-537E-4F6D-B09E-05FC63FACE58}" type="parTrans" cxnId="{DA648F2C-B46E-45B3-AD3F-262EF90C8561}">
      <dgm:prSet/>
      <dgm:spPr/>
      <dgm:t>
        <a:bodyPr/>
        <a:lstStyle/>
        <a:p>
          <a:endParaRPr lang="ru-RU"/>
        </a:p>
      </dgm:t>
    </dgm:pt>
    <dgm:pt modelId="{BDB833FF-CFD8-4977-B1B8-9A0B3EC36474}" type="sibTrans" cxnId="{DA648F2C-B46E-45B3-AD3F-262EF90C8561}">
      <dgm:prSet/>
      <dgm:spPr/>
      <dgm:t>
        <a:bodyPr/>
        <a:lstStyle/>
        <a:p>
          <a:endParaRPr lang="ru-RU"/>
        </a:p>
      </dgm:t>
    </dgm:pt>
    <dgm:pt modelId="{BAC05CA2-5104-4A15-BAA5-CD7A7298A926}" type="pres">
      <dgm:prSet presAssocID="{9956F3CB-16C2-4B31-BDD9-947BDFB018B0}" presName="hierChild1" presStyleCnt="0">
        <dgm:presLayoutVars>
          <dgm:orgChart val="1"/>
          <dgm:chPref val="1"/>
          <dgm:dir/>
          <dgm:animOne val="branch"/>
          <dgm:animLvl val="lvl"/>
          <dgm:resizeHandles/>
        </dgm:presLayoutVars>
      </dgm:prSet>
      <dgm:spPr/>
    </dgm:pt>
    <dgm:pt modelId="{1C5134B6-F1E3-4A77-8CFA-D07FD24F17F8}" type="pres">
      <dgm:prSet presAssocID="{9EFE060E-162A-4EB3-A15A-5BE32CC25502}" presName="hierRoot1" presStyleCnt="0">
        <dgm:presLayoutVars>
          <dgm:hierBranch/>
        </dgm:presLayoutVars>
      </dgm:prSet>
      <dgm:spPr/>
    </dgm:pt>
    <dgm:pt modelId="{49658E1D-AA6B-419B-8D64-03A219E5C054}" type="pres">
      <dgm:prSet presAssocID="{9EFE060E-162A-4EB3-A15A-5BE32CC25502}" presName="rootComposite1" presStyleCnt="0"/>
      <dgm:spPr/>
    </dgm:pt>
    <dgm:pt modelId="{7BC226A8-4F1F-4E3D-9DEA-89844861C88D}" type="pres">
      <dgm:prSet presAssocID="{9EFE060E-162A-4EB3-A15A-5BE32CC25502}" presName="rootText1" presStyleLbl="node0" presStyleIdx="0" presStyleCnt="1">
        <dgm:presLayoutVars>
          <dgm:chPref val="3"/>
        </dgm:presLayoutVars>
      </dgm:prSet>
      <dgm:spPr/>
      <dgm:t>
        <a:bodyPr/>
        <a:lstStyle/>
        <a:p>
          <a:endParaRPr lang="ru-RU"/>
        </a:p>
      </dgm:t>
    </dgm:pt>
    <dgm:pt modelId="{484672E5-0E90-4BFD-B62A-0ED160888D13}" type="pres">
      <dgm:prSet presAssocID="{9EFE060E-162A-4EB3-A15A-5BE32CC25502}" presName="rootConnector1" presStyleLbl="node1" presStyleIdx="0" presStyleCnt="0"/>
      <dgm:spPr/>
      <dgm:t>
        <a:bodyPr/>
        <a:lstStyle/>
        <a:p>
          <a:endParaRPr lang="ru-RU"/>
        </a:p>
      </dgm:t>
    </dgm:pt>
    <dgm:pt modelId="{630B3250-3FD2-421C-B9F2-A4A2C328E5C3}" type="pres">
      <dgm:prSet presAssocID="{9EFE060E-162A-4EB3-A15A-5BE32CC25502}" presName="hierChild2" presStyleCnt="0"/>
      <dgm:spPr/>
    </dgm:pt>
    <dgm:pt modelId="{E6110CE4-443F-400B-9AF1-23948FECBC54}" type="pres">
      <dgm:prSet presAssocID="{088502FC-A0A6-416D-A44E-EC247B17C52D}" presName="Name35" presStyleLbl="parChTrans1D2" presStyleIdx="0" presStyleCnt="4"/>
      <dgm:spPr/>
      <dgm:t>
        <a:bodyPr/>
        <a:lstStyle/>
        <a:p>
          <a:endParaRPr lang="ru-RU"/>
        </a:p>
      </dgm:t>
    </dgm:pt>
    <dgm:pt modelId="{A30039B6-A1AC-42FF-BA5C-D4DC7EF6F574}" type="pres">
      <dgm:prSet presAssocID="{FBD9B90C-019F-4481-8BE5-FE96341CCB9A}" presName="hierRoot2" presStyleCnt="0">
        <dgm:presLayoutVars>
          <dgm:hierBranch/>
        </dgm:presLayoutVars>
      </dgm:prSet>
      <dgm:spPr/>
    </dgm:pt>
    <dgm:pt modelId="{8C04EAEE-CD19-4411-9326-E279785B5685}" type="pres">
      <dgm:prSet presAssocID="{FBD9B90C-019F-4481-8BE5-FE96341CCB9A}" presName="rootComposite" presStyleCnt="0"/>
      <dgm:spPr/>
    </dgm:pt>
    <dgm:pt modelId="{61BBBE5D-3E3F-4D27-AC38-4C87B3BB087E}" type="pres">
      <dgm:prSet presAssocID="{FBD9B90C-019F-4481-8BE5-FE96341CCB9A}" presName="rootText" presStyleLbl="node2" presStyleIdx="0" presStyleCnt="4">
        <dgm:presLayoutVars>
          <dgm:chPref val="3"/>
        </dgm:presLayoutVars>
      </dgm:prSet>
      <dgm:spPr/>
      <dgm:t>
        <a:bodyPr/>
        <a:lstStyle/>
        <a:p>
          <a:endParaRPr lang="ru-RU"/>
        </a:p>
      </dgm:t>
    </dgm:pt>
    <dgm:pt modelId="{CB9A9A9C-7143-45C5-9106-E83BF76F5ED6}" type="pres">
      <dgm:prSet presAssocID="{FBD9B90C-019F-4481-8BE5-FE96341CCB9A}" presName="rootConnector" presStyleLbl="node2" presStyleIdx="0" presStyleCnt="4"/>
      <dgm:spPr/>
      <dgm:t>
        <a:bodyPr/>
        <a:lstStyle/>
        <a:p>
          <a:endParaRPr lang="ru-RU"/>
        </a:p>
      </dgm:t>
    </dgm:pt>
    <dgm:pt modelId="{F56018E5-15AC-47CB-8201-58DDD4D56E3F}" type="pres">
      <dgm:prSet presAssocID="{FBD9B90C-019F-4481-8BE5-FE96341CCB9A}" presName="hierChild4" presStyleCnt="0"/>
      <dgm:spPr/>
    </dgm:pt>
    <dgm:pt modelId="{662262E8-A195-4350-AD01-EC233CF1431D}" type="pres">
      <dgm:prSet presAssocID="{FBD9B90C-019F-4481-8BE5-FE96341CCB9A}" presName="hierChild5" presStyleCnt="0"/>
      <dgm:spPr/>
    </dgm:pt>
    <dgm:pt modelId="{EC1FD92E-2EC1-448C-AD57-49DEE3B9129D}" type="pres">
      <dgm:prSet presAssocID="{6C27496E-CD2B-4CF7-B657-926DDA5D73EE}" presName="Name35" presStyleLbl="parChTrans1D2" presStyleIdx="1" presStyleCnt="4"/>
      <dgm:spPr/>
      <dgm:t>
        <a:bodyPr/>
        <a:lstStyle/>
        <a:p>
          <a:endParaRPr lang="ru-RU"/>
        </a:p>
      </dgm:t>
    </dgm:pt>
    <dgm:pt modelId="{72D0650D-12EB-44DB-89CB-2FF7E45822AC}" type="pres">
      <dgm:prSet presAssocID="{F909B60B-BEBB-4710-A526-4489E61B4503}" presName="hierRoot2" presStyleCnt="0">
        <dgm:presLayoutVars>
          <dgm:hierBranch/>
        </dgm:presLayoutVars>
      </dgm:prSet>
      <dgm:spPr/>
    </dgm:pt>
    <dgm:pt modelId="{C0CD2299-0EDD-4E02-977A-E18B928375D0}" type="pres">
      <dgm:prSet presAssocID="{F909B60B-BEBB-4710-A526-4489E61B4503}" presName="rootComposite" presStyleCnt="0"/>
      <dgm:spPr/>
    </dgm:pt>
    <dgm:pt modelId="{C498FCD7-641D-432D-A10C-4A6110929FC6}" type="pres">
      <dgm:prSet presAssocID="{F909B60B-BEBB-4710-A526-4489E61B4503}" presName="rootText" presStyleLbl="node2" presStyleIdx="1" presStyleCnt="4">
        <dgm:presLayoutVars>
          <dgm:chPref val="3"/>
        </dgm:presLayoutVars>
      </dgm:prSet>
      <dgm:spPr/>
      <dgm:t>
        <a:bodyPr/>
        <a:lstStyle/>
        <a:p>
          <a:endParaRPr lang="ru-RU"/>
        </a:p>
      </dgm:t>
    </dgm:pt>
    <dgm:pt modelId="{A00B435D-0063-4219-90B8-B9401B5CA5CA}" type="pres">
      <dgm:prSet presAssocID="{F909B60B-BEBB-4710-A526-4489E61B4503}" presName="rootConnector" presStyleLbl="node2" presStyleIdx="1" presStyleCnt="4"/>
      <dgm:spPr/>
      <dgm:t>
        <a:bodyPr/>
        <a:lstStyle/>
        <a:p>
          <a:endParaRPr lang="ru-RU"/>
        </a:p>
      </dgm:t>
    </dgm:pt>
    <dgm:pt modelId="{510F3D5C-A6BC-4AC6-9A7F-E2769A7CDB96}" type="pres">
      <dgm:prSet presAssocID="{F909B60B-BEBB-4710-A526-4489E61B4503}" presName="hierChild4" presStyleCnt="0"/>
      <dgm:spPr/>
    </dgm:pt>
    <dgm:pt modelId="{D33B13B9-4475-4FDF-990F-2B31780C4241}" type="pres">
      <dgm:prSet presAssocID="{F909B60B-BEBB-4710-A526-4489E61B4503}" presName="hierChild5" presStyleCnt="0"/>
      <dgm:spPr/>
    </dgm:pt>
    <dgm:pt modelId="{B1DD3697-886E-49E2-9EE9-44126E483EA9}" type="pres">
      <dgm:prSet presAssocID="{B0748C60-8F00-4030-943E-9CC6F8EE2D92}" presName="Name35" presStyleLbl="parChTrans1D2" presStyleIdx="2" presStyleCnt="4"/>
      <dgm:spPr/>
      <dgm:t>
        <a:bodyPr/>
        <a:lstStyle/>
        <a:p>
          <a:endParaRPr lang="ru-RU"/>
        </a:p>
      </dgm:t>
    </dgm:pt>
    <dgm:pt modelId="{02312238-EF1D-46C7-9DE9-F373747F026B}" type="pres">
      <dgm:prSet presAssocID="{A448FCAF-6ECE-4B2F-9902-EF286D976AFB}" presName="hierRoot2" presStyleCnt="0">
        <dgm:presLayoutVars>
          <dgm:hierBranch/>
        </dgm:presLayoutVars>
      </dgm:prSet>
      <dgm:spPr/>
    </dgm:pt>
    <dgm:pt modelId="{4D9E7406-C111-4847-95C1-0FBB2DBBEE99}" type="pres">
      <dgm:prSet presAssocID="{A448FCAF-6ECE-4B2F-9902-EF286D976AFB}" presName="rootComposite" presStyleCnt="0"/>
      <dgm:spPr/>
    </dgm:pt>
    <dgm:pt modelId="{1F0993F9-7C01-404D-B8CA-BE8A65643106}" type="pres">
      <dgm:prSet presAssocID="{A448FCAF-6ECE-4B2F-9902-EF286D976AFB}" presName="rootText" presStyleLbl="node2" presStyleIdx="2" presStyleCnt="4">
        <dgm:presLayoutVars>
          <dgm:chPref val="3"/>
        </dgm:presLayoutVars>
      </dgm:prSet>
      <dgm:spPr/>
      <dgm:t>
        <a:bodyPr/>
        <a:lstStyle/>
        <a:p>
          <a:endParaRPr lang="ru-RU"/>
        </a:p>
      </dgm:t>
    </dgm:pt>
    <dgm:pt modelId="{8D596F6E-29E0-45EE-A72B-D495C2F98209}" type="pres">
      <dgm:prSet presAssocID="{A448FCAF-6ECE-4B2F-9902-EF286D976AFB}" presName="rootConnector" presStyleLbl="node2" presStyleIdx="2" presStyleCnt="4"/>
      <dgm:spPr/>
      <dgm:t>
        <a:bodyPr/>
        <a:lstStyle/>
        <a:p>
          <a:endParaRPr lang="ru-RU"/>
        </a:p>
      </dgm:t>
    </dgm:pt>
    <dgm:pt modelId="{5F4FF9CD-BB4B-4907-BEC6-117E6A64218A}" type="pres">
      <dgm:prSet presAssocID="{A448FCAF-6ECE-4B2F-9902-EF286D976AFB}" presName="hierChild4" presStyleCnt="0"/>
      <dgm:spPr/>
    </dgm:pt>
    <dgm:pt modelId="{02093369-B51E-47B2-AC6C-C67909D846E7}" type="pres">
      <dgm:prSet presAssocID="{A448FCAF-6ECE-4B2F-9902-EF286D976AFB}" presName="hierChild5" presStyleCnt="0"/>
      <dgm:spPr/>
    </dgm:pt>
    <dgm:pt modelId="{98AA2EF8-4C32-4FBD-AB15-F1B2C8AFFB3D}" type="pres">
      <dgm:prSet presAssocID="{3A74F5F2-537E-4F6D-B09E-05FC63FACE58}" presName="Name35" presStyleLbl="parChTrans1D2" presStyleIdx="3" presStyleCnt="4"/>
      <dgm:spPr/>
      <dgm:t>
        <a:bodyPr/>
        <a:lstStyle/>
        <a:p>
          <a:endParaRPr lang="ru-RU"/>
        </a:p>
      </dgm:t>
    </dgm:pt>
    <dgm:pt modelId="{C60309A1-154E-4DAC-8A01-AC752E11D578}" type="pres">
      <dgm:prSet presAssocID="{68E35415-E2B0-4816-93CF-7BF1EAFF0862}" presName="hierRoot2" presStyleCnt="0">
        <dgm:presLayoutVars>
          <dgm:hierBranch/>
        </dgm:presLayoutVars>
      </dgm:prSet>
      <dgm:spPr/>
    </dgm:pt>
    <dgm:pt modelId="{61657D89-7EC6-41EE-A165-4F5D28F14607}" type="pres">
      <dgm:prSet presAssocID="{68E35415-E2B0-4816-93CF-7BF1EAFF0862}" presName="rootComposite" presStyleCnt="0"/>
      <dgm:spPr/>
    </dgm:pt>
    <dgm:pt modelId="{1FA1D3F0-FA8C-4E94-AB01-A5FF5CD393A4}" type="pres">
      <dgm:prSet presAssocID="{68E35415-E2B0-4816-93CF-7BF1EAFF0862}" presName="rootText" presStyleLbl="node2" presStyleIdx="3" presStyleCnt="4">
        <dgm:presLayoutVars>
          <dgm:chPref val="3"/>
        </dgm:presLayoutVars>
      </dgm:prSet>
      <dgm:spPr/>
      <dgm:t>
        <a:bodyPr/>
        <a:lstStyle/>
        <a:p>
          <a:endParaRPr lang="ru-RU"/>
        </a:p>
      </dgm:t>
    </dgm:pt>
    <dgm:pt modelId="{B6B2F133-EBB0-4E4B-A714-D78DE7AA5BE4}" type="pres">
      <dgm:prSet presAssocID="{68E35415-E2B0-4816-93CF-7BF1EAFF0862}" presName="rootConnector" presStyleLbl="node2" presStyleIdx="3" presStyleCnt="4"/>
      <dgm:spPr/>
      <dgm:t>
        <a:bodyPr/>
        <a:lstStyle/>
        <a:p>
          <a:endParaRPr lang="ru-RU"/>
        </a:p>
      </dgm:t>
    </dgm:pt>
    <dgm:pt modelId="{6B85BDA9-F345-4F20-8C3B-B36B1897E275}" type="pres">
      <dgm:prSet presAssocID="{68E35415-E2B0-4816-93CF-7BF1EAFF0862}" presName="hierChild4" presStyleCnt="0"/>
      <dgm:spPr/>
    </dgm:pt>
    <dgm:pt modelId="{34F3D938-97BC-496E-B790-936035CF2904}" type="pres">
      <dgm:prSet presAssocID="{68E35415-E2B0-4816-93CF-7BF1EAFF0862}" presName="hierChild5" presStyleCnt="0"/>
      <dgm:spPr/>
    </dgm:pt>
    <dgm:pt modelId="{7986D248-A698-4C88-8A7E-3DD526EB7181}" type="pres">
      <dgm:prSet presAssocID="{9EFE060E-162A-4EB3-A15A-5BE32CC25502}" presName="hierChild3" presStyleCnt="0"/>
      <dgm:spPr/>
    </dgm:pt>
  </dgm:ptLst>
  <dgm:cxnLst>
    <dgm:cxn modelId="{3E906988-D4EA-492A-B898-FC9E8416F89B}" type="presOf" srcId="{68E35415-E2B0-4816-93CF-7BF1EAFF0862}" destId="{B6B2F133-EBB0-4E4B-A714-D78DE7AA5BE4}" srcOrd="1" destOrd="0" presId="urn:microsoft.com/office/officeart/2005/8/layout/orgChart1"/>
    <dgm:cxn modelId="{707B652E-9B36-439B-94AE-01FE3BCB4D53}" type="presOf" srcId="{F909B60B-BEBB-4710-A526-4489E61B4503}" destId="{A00B435D-0063-4219-90B8-B9401B5CA5CA}" srcOrd="1" destOrd="0" presId="urn:microsoft.com/office/officeart/2005/8/layout/orgChart1"/>
    <dgm:cxn modelId="{7F7ECEB9-A96F-452C-8FF9-5E581B74111B}" srcId="{9EFE060E-162A-4EB3-A15A-5BE32CC25502}" destId="{FBD9B90C-019F-4481-8BE5-FE96341CCB9A}" srcOrd="0" destOrd="0" parTransId="{088502FC-A0A6-416D-A44E-EC247B17C52D}" sibTransId="{01395EDE-B198-45ED-B91C-7E8CAB3F902E}"/>
    <dgm:cxn modelId="{648669B7-16EF-44BC-BF0A-693E6FE5AEAD}" type="presOf" srcId="{A448FCAF-6ECE-4B2F-9902-EF286D976AFB}" destId="{8D596F6E-29E0-45EE-A72B-D495C2F98209}" srcOrd="1" destOrd="0" presId="urn:microsoft.com/office/officeart/2005/8/layout/orgChart1"/>
    <dgm:cxn modelId="{B254A33B-48D6-4333-8F1A-202575BB0F4E}" srcId="{9EFE060E-162A-4EB3-A15A-5BE32CC25502}" destId="{A448FCAF-6ECE-4B2F-9902-EF286D976AFB}" srcOrd="2" destOrd="0" parTransId="{B0748C60-8F00-4030-943E-9CC6F8EE2D92}" sibTransId="{7B2E1AB5-EDD4-4FD2-B799-0249F834A34A}"/>
    <dgm:cxn modelId="{78530EE4-12F7-48A9-8E7D-3C1C2148B5D2}" type="presOf" srcId="{088502FC-A0A6-416D-A44E-EC247B17C52D}" destId="{E6110CE4-443F-400B-9AF1-23948FECBC54}" srcOrd="0" destOrd="0" presId="urn:microsoft.com/office/officeart/2005/8/layout/orgChart1"/>
    <dgm:cxn modelId="{DA648F2C-B46E-45B3-AD3F-262EF90C8561}" srcId="{9EFE060E-162A-4EB3-A15A-5BE32CC25502}" destId="{68E35415-E2B0-4816-93CF-7BF1EAFF0862}" srcOrd="3" destOrd="0" parTransId="{3A74F5F2-537E-4F6D-B09E-05FC63FACE58}" sibTransId="{BDB833FF-CFD8-4977-B1B8-9A0B3EC36474}"/>
    <dgm:cxn modelId="{27C43DE4-09BC-4F75-B4D5-5BA66FCDF84E}" srcId="{9956F3CB-16C2-4B31-BDD9-947BDFB018B0}" destId="{9EFE060E-162A-4EB3-A15A-5BE32CC25502}" srcOrd="0" destOrd="0" parTransId="{840C6551-25C4-430B-BA69-D0E9ED7B770E}" sibTransId="{BFCFAC61-87B7-44E1-B864-F975E27B8C6E}"/>
    <dgm:cxn modelId="{D22E2749-D47E-4BB5-8D3D-A8E5424E6638}" type="presOf" srcId="{FBD9B90C-019F-4481-8BE5-FE96341CCB9A}" destId="{CB9A9A9C-7143-45C5-9106-E83BF76F5ED6}" srcOrd="1" destOrd="0" presId="urn:microsoft.com/office/officeart/2005/8/layout/orgChart1"/>
    <dgm:cxn modelId="{7635794F-D95E-45E0-9B9F-37332C965EE8}" type="presOf" srcId="{3A74F5F2-537E-4F6D-B09E-05FC63FACE58}" destId="{98AA2EF8-4C32-4FBD-AB15-F1B2C8AFFB3D}" srcOrd="0" destOrd="0" presId="urn:microsoft.com/office/officeart/2005/8/layout/orgChart1"/>
    <dgm:cxn modelId="{137011E3-F351-483C-96B1-E968C37CA0FE}" type="presOf" srcId="{FBD9B90C-019F-4481-8BE5-FE96341CCB9A}" destId="{61BBBE5D-3E3F-4D27-AC38-4C87B3BB087E}" srcOrd="0" destOrd="0" presId="urn:microsoft.com/office/officeart/2005/8/layout/orgChart1"/>
    <dgm:cxn modelId="{1C723C9E-0976-4DFA-8CB5-BF90512230A2}" type="presOf" srcId="{6C27496E-CD2B-4CF7-B657-926DDA5D73EE}" destId="{EC1FD92E-2EC1-448C-AD57-49DEE3B9129D}" srcOrd="0" destOrd="0" presId="urn:microsoft.com/office/officeart/2005/8/layout/orgChart1"/>
    <dgm:cxn modelId="{E4687487-1903-45C9-9DE5-10B7466DE8BE}" type="presOf" srcId="{68E35415-E2B0-4816-93CF-7BF1EAFF0862}" destId="{1FA1D3F0-FA8C-4E94-AB01-A5FF5CD393A4}" srcOrd="0" destOrd="0" presId="urn:microsoft.com/office/officeart/2005/8/layout/orgChart1"/>
    <dgm:cxn modelId="{CEE444E0-2924-4C48-993A-6CFE23B0B389}" type="presOf" srcId="{9956F3CB-16C2-4B31-BDD9-947BDFB018B0}" destId="{BAC05CA2-5104-4A15-BAA5-CD7A7298A926}" srcOrd="0" destOrd="0" presId="urn:microsoft.com/office/officeart/2005/8/layout/orgChart1"/>
    <dgm:cxn modelId="{1BB87B55-9E43-429F-8903-064A61DB0DEC}" type="presOf" srcId="{A448FCAF-6ECE-4B2F-9902-EF286D976AFB}" destId="{1F0993F9-7C01-404D-B8CA-BE8A65643106}" srcOrd="0" destOrd="0" presId="urn:microsoft.com/office/officeart/2005/8/layout/orgChart1"/>
    <dgm:cxn modelId="{A1C5C181-4D89-4768-8831-A947E04B33AD}" type="presOf" srcId="{9EFE060E-162A-4EB3-A15A-5BE32CC25502}" destId="{484672E5-0E90-4BFD-B62A-0ED160888D13}" srcOrd="1" destOrd="0" presId="urn:microsoft.com/office/officeart/2005/8/layout/orgChart1"/>
    <dgm:cxn modelId="{97465602-7639-43ED-A792-C4EF7AA92EC6}" type="presOf" srcId="{F909B60B-BEBB-4710-A526-4489E61B4503}" destId="{C498FCD7-641D-432D-A10C-4A6110929FC6}" srcOrd="0" destOrd="0" presId="urn:microsoft.com/office/officeart/2005/8/layout/orgChart1"/>
    <dgm:cxn modelId="{8870CFBA-3080-479B-B70E-011602F58956}" type="presOf" srcId="{B0748C60-8F00-4030-943E-9CC6F8EE2D92}" destId="{B1DD3697-886E-49E2-9EE9-44126E483EA9}" srcOrd="0" destOrd="0" presId="urn:microsoft.com/office/officeart/2005/8/layout/orgChart1"/>
    <dgm:cxn modelId="{7535F664-8895-4B5B-B394-F8576FE23F82}" srcId="{9EFE060E-162A-4EB3-A15A-5BE32CC25502}" destId="{F909B60B-BEBB-4710-A526-4489E61B4503}" srcOrd="1" destOrd="0" parTransId="{6C27496E-CD2B-4CF7-B657-926DDA5D73EE}" sibTransId="{DA40D211-2EE1-46E3-BA06-F2774BDC01DA}"/>
    <dgm:cxn modelId="{3899C834-4F72-4BAE-89D6-A894404C492F}" type="presOf" srcId="{9EFE060E-162A-4EB3-A15A-5BE32CC25502}" destId="{7BC226A8-4F1F-4E3D-9DEA-89844861C88D}" srcOrd="0" destOrd="0" presId="urn:microsoft.com/office/officeart/2005/8/layout/orgChart1"/>
    <dgm:cxn modelId="{80273338-8FD3-466F-A09C-7E72DA50F58B}" type="presParOf" srcId="{BAC05CA2-5104-4A15-BAA5-CD7A7298A926}" destId="{1C5134B6-F1E3-4A77-8CFA-D07FD24F17F8}" srcOrd="0" destOrd="0" presId="urn:microsoft.com/office/officeart/2005/8/layout/orgChart1"/>
    <dgm:cxn modelId="{A5AD2633-4B96-49AC-8A8B-49852FC8640A}" type="presParOf" srcId="{1C5134B6-F1E3-4A77-8CFA-D07FD24F17F8}" destId="{49658E1D-AA6B-419B-8D64-03A219E5C054}" srcOrd="0" destOrd="0" presId="urn:microsoft.com/office/officeart/2005/8/layout/orgChart1"/>
    <dgm:cxn modelId="{DA990A42-7578-40ED-9553-6D9AE5536908}" type="presParOf" srcId="{49658E1D-AA6B-419B-8D64-03A219E5C054}" destId="{7BC226A8-4F1F-4E3D-9DEA-89844861C88D}" srcOrd="0" destOrd="0" presId="urn:microsoft.com/office/officeart/2005/8/layout/orgChart1"/>
    <dgm:cxn modelId="{C9C7EAAE-14E5-4021-BD8B-3B23A2EF971E}" type="presParOf" srcId="{49658E1D-AA6B-419B-8D64-03A219E5C054}" destId="{484672E5-0E90-4BFD-B62A-0ED160888D13}" srcOrd="1" destOrd="0" presId="urn:microsoft.com/office/officeart/2005/8/layout/orgChart1"/>
    <dgm:cxn modelId="{8911B743-5DB3-4252-BA90-72DDF386A306}" type="presParOf" srcId="{1C5134B6-F1E3-4A77-8CFA-D07FD24F17F8}" destId="{630B3250-3FD2-421C-B9F2-A4A2C328E5C3}" srcOrd="1" destOrd="0" presId="urn:microsoft.com/office/officeart/2005/8/layout/orgChart1"/>
    <dgm:cxn modelId="{45DDD0FE-17DC-4612-AFF3-E8F2E3303E07}" type="presParOf" srcId="{630B3250-3FD2-421C-B9F2-A4A2C328E5C3}" destId="{E6110CE4-443F-400B-9AF1-23948FECBC54}" srcOrd="0" destOrd="0" presId="urn:microsoft.com/office/officeart/2005/8/layout/orgChart1"/>
    <dgm:cxn modelId="{9B2F34E0-56AD-4D25-94D2-63406997E676}" type="presParOf" srcId="{630B3250-3FD2-421C-B9F2-A4A2C328E5C3}" destId="{A30039B6-A1AC-42FF-BA5C-D4DC7EF6F574}" srcOrd="1" destOrd="0" presId="urn:microsoft.com/office/officeart/2005/8/layout/orgChart1"/>
    <dgm:cxn modelId="{DC23D59F-60A5-4E4D-9BE8-589D9904C04E}" type="presParOf" srcId="{A30039B6-A1AC-42FF-BA5C-D4DC7EF6F574}" destId="{8C04EAEE-CD19-4411-9326-E279785B5685}" srcOrd="0" destOrd="0" presId="urn:microsoft.com/office/officeart/2005/8/layout/orgChart1"/>
    <dgm:cxn modelId="{A5B1A22C-4EEB-4C41-87F8-0AA73092F581}" type="presParOf" srcId="{8C04EAEE-CD19-4411-9326-E279785B5685}" destId="{61BBBE5D-3E3F-4D27-AC38-4C87B3BB087E}" srcOrd="0" destOrd="0" presId="urn:microsoft.com/office/officeart/2005/8/layout/orgChart1"/>
    <dgm:cxn modelId="{ABA494E7-C1B0-458F-BBF0-3907591A554B}" type="presParOf" srcId="{8C04EAEE-CD19-4411-9326-E279785B5685}" destId="{CB9A9A9C-7143-45C5-9106-E83BF76F5ED6}" srcOrd="1" destOrd="0" presId="urn:microsoft.com/office/officeart/2005/8/layout/orgChart1"/>
    <dgm:cxn modelId="{B49BAD5F-4C89-42E0-A9B5-55ECFA3236D6}" type="presParOf" srcId="{A30039B6-A1AC-42FF-BA5C-D4DC7EF6F574}" destId="{F56018E5-15AC-47CB-8201-58DDD4D56E3F}" srcOrd="1" destOrd="0" presId="urn:microsoft.com/office/officeart/2005/8/layout/orgChart1"/>
    <dgm:cxn modelId="{C1A6BCA0-17B7-4C7C-A8AD-0388891ABC8C}" type="presParOf" srcId="{A30039B6-A1AC-42FF-BA5C-D4DC7EF6F574}" destId="{662262E8-A195-4350-AD01-EC233CF1431D}" srcOrd="2" destOrd="0" presId="urn:microsoft.com/office/officeart/2005/8/layout/orgChart1"/>
    <dgm:cxn modelId="{997E38A7-551E-4B9D-AE32-5E658CD31952}" type="presParOf" srcId="{630B3250-3FD2-421C-B9F2-A4A2C328E5C3}" destId="{EC1FD92E-2EC1-448C-AD57-49DEE3B9129D}" srcOrd="2" destOrd="0" presId="urn:microsoft.com/office/officeart/2005/8/layout/orgChart1"/>
    <dgm:cxn modelId="{CA3C2578-DFD8-4A5B-82A0-206661A3ABEE}" type="presParOf" srcId="{630B3250-3FD2-421C-B9F2-A4A2C328E5C3}" destId="{72D0650D-12EB-44DB-89CB-2FF7E45822AC}" srcOrd="3" destOrd="0" presId="urn:microsoft.com/office/officeart/2005/8/layout/orgChart1"/>
    <dgm:cxn modelId="{23B9BBDE-653E-4872-863A-8B983E01DF05}" type="presParOf" srcId="{72D0650D-12EB-44DB-89CB-2FF7E45822AC}" destId="{C0CD2299-0EDD-4E02-977A-E18B928375D0}" srcOrd="0" destOrd="0" presId="urn:microsoft.com/office/officeart/2005/8/layout/orgChart1"/>
    <dgm:cxn modelId="{746631E4-8760-4350-A8A1-1514452506A0}" type="presParOf" srcId="{C0CD2299-0EDD-4E02-977A-E18B928375D0}" destId="{C498FCD7-641D-432D-A10C-4A6110929FC6}" srcOrd="0" destOrd="0" presId="urn:microsoft.com/office/officeart/2005/8/layout/orgChart1"/>
    <dgm:cxn modelId="{89D5014A-200A-40EA-A57E-4BDBB2448DC7}" type="presParOf" srcId="{C0CD2299-0EDD-4E02-977A-E18B928375D0}" destId="{A00B435D-0063-4219-90B8-B9401B5CA5CA}" srcOrd="1" destOrd="0" presId="urn:microsoft.com/office/officeart/2005/8/layout/orgChart1"/>
    <dgm:cxn modelId="{D98AF899-E685-4C31-9FA5-CE1E64823E30}" type="presParOf" srcId="{72D0650D-12EB-44DB-89CB-2FF7E45822AC}" destId="{510F3D5C-A6BC-4AC6-9A7F-E2769A7CDB96}" srcOrd="1" destOrd="0" presId="urn:microsoft.com/office/officeart/2005/8/layout/orgChart1"/>
    <dgm:cxn modelId="{ED37CD09-F86E-404B-A886-4AB8C983692E}" type="presParOf" srcId="{72D0650D-12EB-44DB-89CB-2FF7E45822AC}" destId="{D33B13B9-4475-4FDF-990F-2B31780C4241}" srcOrd="2" destOrd="0" presId="urn:microsoft.com/office/officeart/2005/8/layout/orgChart1"/>
    <dgm:cxn modelId="{D9A4EC50-02E4-464E-AAD3-90A759343B14}" type="presParOf" srcId="{630B3250-3FD2-421C-B9F2-A4A2C328E5C3}" destId="{B1DD3697-886E-49E2-9EE9-44126E483EA9}" srcOrd="4" destOrd="0" presId="urn:microsoft.com/office/officeart/2005/8/layout/orgChart1"/>
    <dgm:cxn modelId="{6F5187C8-C47B-4F90-A7D7-ECF0CAD0A8B5}" type="presParOf" srcId="{630B3250-3FD2-421C-B9F2-A4A2C328E5C3}" destId="{02312238-EF1D-46C7-9DE9-F373747F026B}" srcOrd="5" destOrd="0" presId="urn:microsoft.com/office/officeart/2005/8/layout/orgChart1"/>
    <dgm:cxn modelId="{2019BB9E-35FB-4DC6-96E1-5FF5414ABE37}" type="presParOf" srcId="{02312238-EF1D-46C7-9DE9-F373747F026B}" destId="{4D9E7406-C111-4847-95C1-0FBB2DBBEE99}" srcOrd="0" destOrd="0" presId="urn:microsoft.com/office/officeart/2005/8/layout/orgChart1"/>
    <dgm:cxn modelId="{424CCAB8-0FEB-4C5F-9DA6-AB947CF951E3}" type="presParOf" srcId="{4D9E7406-C111-4847-95C1-0FBB2DBBEE99}" destId="{1F0993F9-7C01-404D-B8CA-BE8A65643106}" srcOrd="0" destOrd="0" presId="urn:microsoft.com/office/officeart/2005/8/layout/orgChart1"/>
    <dgm:cxn modelId="{736593FA-7925-410C-8CBC-1EBF99C7FF83}" type="presParOf" srcId="{4D9E7406-C111-4847-95C1-0FBB2DBBEE99}" destId="{8D596F6E-29E0-45EE-A72B-D495C2F98209}" srcOrd="1" destOrd="0" presId="urn:microsoft.com/office/officeart/2005/8/layout/orgChart1"/>
    <dgm:cxn modelId="{9528A975-BDC8-4F05-A554-464C98F1BF43}" type="presParOf" srcId="{02312238-EF1D-46C7-9DE9-F373747F026B}" destId="{5F4FF9CD-BB4B-4907-BEC6-117E6A64218A}" srcOrd="1" destOrd="0" presId="urn:microsoft.com/office/officeart/2005/8/layout/orgChart1"/>
    <dgm:cxn modelId="{8E39F83D-1146-4425-9511-236440DBC670}" type="presParOf" srcId="{02312238-EF1D-46C7-9DE9-F373747F026B}" destId="{02093369-B51E-47B2-AC6C-C67909D846E7}" srcOrd="2" destOrd="0" presId="urn:microsoft.com/office/officeart/2005/8/layout/orgChart1"/>
    <dgm:cxn modelId="{B769899F-20D4-4AC0-9073-D7778EED9567}" type="presParOf" srcId="{630B3250-3FD2-421C-B9F2-A4A2C328E5C3}" destId="{98AA2EF8-4C32-4FBD-AB15-F1B2C8AFFB3D}" srcOrd="6" destOrd="0" presId="urn:microsoft.com/office/officeart/2005/8/layout/orgChart1"/>
    <dgm:cxn modelId="{767E49B0-987D-49EA-AEE2-D3EC6E2914E6}" type="presParOf" srcId="{630B3250-3FD2-421C-B9F2-A4A2C328E5C3}" destId="{C60309A1-154E-4DAC-8A01-AC752E11D578}" srcOrd="7" destOrd="0" presId="urn:microsoft.com/office/officeart/2005/8/layout/orgChart1"/>
    <dgm:cxn modelId="{3D1497DA-011C-41BF-9E55-6262A445A20A}" type="presParOf" srcId="{C60309A1-154E-4DAC-8A01-AC752E11D578}" destId="{61657D89-7EC6-41EE-A165-4F5D28F14607}" srcOrd="0" destOrd="0" presId="urn:microsoft.com/office/officeart/2005/8/layout/orgChart1"/>
    <dgm:cxn modelId="{1B899280-53C9-4D2B-A712-3F1A1B20BF7C}" type="presParOf" srcId="{61657D89-7EC6-41EE-A165-4F5D28F14607}" destId="{1FA1D3F0-FA8C-4E94-AB01-A5FF5CD393A4}" srcOrd="0" destOrd="0" presId="urn:microsoft.com/office/officeart/2005/8/layout/orgChart1"/>
    <dgm:cxn modelId="{3454C455-81E9-47A9-BB12-A230EA0006C9}" type="presParOf" srcId="{61657D89-7EC6-41EE-A165-4F5D28F14607}" destId="{B6B2F133-EBB0-4E4B-A714-D78DE7AA5BE4}" srcOrd="1" destOrd="0" presId="urn:microsoft.com/office/officeart/2005/8/layout/orgChart1"/>
    <dgm:cxn modelId="{FADCF706-0BCD-46E9-8711-84027B5BC227}" type="presParOf" srcId="{C60309A1-154E-4DAC-8A01-AC752E11D578}" destId="{6B85BDA9-F345-4F20-8C3B-B36B1897E275}" srcOrd="1" destOrd="0" presId="urn:microsoft.com/office/officeart/2005/8/layout/orgChart1"/>
    <dgm:cxn modelId="{1EEA0D00-200B-461B-8C23-1B7985BAB7AB}" type="presParOf" srcId="{C60309A1-154E-4DAC-8A01-AC752E11D578}" destId="{34F3D938-97BC-496E-B790-936035CF2904}" srcOrd="2" destOrd="0" presId="urn:microsoft.com/office/officeart/2005/8/layout/orgChart1"/>
    <dgm:cxn modelId="{B7FBBA2E-A767-4759-BF72-2A3D4E736A05}" type="presParOf" srcId="{1C5134B6-F1E3-4A77-8CFA-D07FD24F17F8}" destId="{7986D248-A698-4C88-8A7E-3DD526EB718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876FEA-C280-49B6-A170-453FE7AE2AB6}" type="doc">
      <dgm:prSet loTypeId="urn:microsoft.com/office/officeart/2005/8/layout/orgChart1" loCatId="hierarchy" qsTypeId="urn:microsoft.com/office/officeart/2005/8/quickstyle/simple3" qsCatId="simple" csTypeId="urn:microsoft.com/office/officeart/2005/8/colors/accent1_2" csCatId="accent1" phldr="1"/>
      <dgm:spPr/>
    </dgm:pt>
    <dgm:pt modelId="{81939DC8-4587-4354-B4FB-101DD17BE65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Методы обучения</a:t>
          </a:r>
        </a:p>
      </dgm:t>
    </dgm:pt>
    <dgm:pt modelId="{6DDAB55D-240E-41F0-B555-F7BA5F41AC4B}" type="parTrans" cxnId="{CF8915BD-9767-4233-BD71-2D930801613E}">
      <dgm:prSet/>
      <dgm:spPr/>
      <dgm:t>
        <a:bodyPr/>
        <a:lstStyle/>
        <a:p>
          <a:endParaRPr lang="ru-RU"/>
        </a:p>
      </dgm:t>
    </dgm:pt>
    <dgm:pt modelId="{AF0E290E-B8AE-4972-A133-EC6C205D949C}" type="sibTrans" cxnId="{CF8915BD-9767-4233-BD71-2D930801613E}">
      <dgm:prSet/>
      <dgm:spPr/>
      <dgm:t>
        <a:bodyPr/>
        <a:lstStyle/>
        <a:p>
          <a:endParaRPr lang="ru-RU"/>
        </a:p>
      </dgm:t>
    </dgm:pt>
    <dgm:pt modelId="{0C55DE06-8F48-452C-A138-1BF4925C322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Методы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сообщения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новых знаний</a:t>
          </a:r>
        </a:p>
      </dgm:t>
    </dgm:pt>
    <dgm:pt modelId="{599A657B-338C-497A-9CAB-2FCA972E1868}" type="parTrans" cxnId="{79428EE8-1E12-42AB-AC80-F17CFD2C6CE3}">
      <dgm:prSet/>
      <dgm:spPr/>
      <dgm:t>
        <a:bodyPr/>
        <a:lstStyle/>
        <a:p>
          <a:endParaRPr lang="ru-RU"/>
        </a:p>
      </dgm:t>
    </dgm:pt>
    <dgm:pt modelId="{E0853B64-615E-4D81-A4F0-57AA2A233A28}" type="sibTrans" cxnId="{79428EE8-1E12-42AB-AC80-F17CFD2C6CE3}">
      <dgm:prSet/>
      <dgm:spPr/>
      <dgm:t>
        <a:bodyPr/>
        <a:lstStyle/>
        <a:p>
          <a:endParaRPr lang="ru-RU"/>
        </a:p>
      </dgm:t>
    </dgm:pt>
    <dgm:pt modelId="{0CBE5ABA-1315-4604-ABD7-335CCDF99F8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Методы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закрепления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умений и навыков</a:t>
          </a:r>
        </a:p>
      </dgm:t>
    </dgm:pt>
    <dgm:pt modelId="{AF920D76-A03A-4408-9973-BFB69440A10B}" type="parTrans" cxnId="{25FCC46A-27C7-4EE0-974C-89166A49EA31}">
      <dgm:prSet/>
      <dgm:spPr/>
      <dgm:t>
        <a:bodyPr/>
        <a:lstStyle/>
        <a:p>
          <a:endParaRPr lang="ru-RU"/>
        </a:p>
      </dgm:t>
    </dgm:pt>
    <dgm:pt modelId="{D2C48D5E-7D2D-4078-8AEE-4DF1E665A1A6}" type="sibTrans" cxnId="{25FCC46A-27C7-4EE0-974C-89166A49EA31}">
      <dgm:prSet/>
      <dgm:spPr/>
      <dgm:t>
        <a:bodyPr/>
        <a:lstStyle/>
        <a:p>
          <a:endParaRPr lang="ru-RU"/>
        </a:p>
      </dgm:t>
    </dgm:pt>
    <dgm:pt modelId="{4C646639-B362-4620-91E2-2E97557F98AB}">
      <dgm:prSet/>
      <dgm:spPr/>
      <dgm:t>
        <a:bodyPr/>
        <a:lstStyle/>
        <a:p>
          <a:pPr marL="0" marR="0" lvl="0" indent="0" algn="ctr" defTabSz="914400" rtl="0" eaLnBrk="1" fontAlgn="base" latinLnBrk="0" hangingPunct="1">
            <a:lnSpc>
              <a:spcPct val="80000"/>
            </a:lnSpc>
            <a:spcBef>
              <a:spcPct val="20000"/>
            </a:spcBef>
            <a:spcAft>
              <a:spcPct val="0"/>
            </a:spcAft>
            <a:buClrTx/>
            <a:buSzTx/>
            <a:buFontTx/>
            <a:buNone/>
            <a:tabLst/>
          </a:pPr>
          <a:r>
            <a:rPr kumimoji="0" lang="ru-RU" b="1" i="0" u="none" strike="noStrike" cap="none" normalizeH="0" baseline="0" dirty="0" smtClean="0">
              <a:ln/>
              <a:effectLst/>
              <a:latin typeface="Arial" charset="0"/>
            </a:rPr>
            <a:t>Методы </a:t>
          </a:r>
        </a:p>
        <a:p>
          <a:pPr marL="0" marR="0" lvl="0" indent="0" algn="ctr" defTabSz="914400" rtl="0" eaLnBrk="1" fontAlgn="base" latinLnBrk="0" hangingPunct="1">
            <a:lnSpc>
              <a:spcPct val="80000"/>
            </a:lnSpc>
            <a:spcBef>
              <a:spcPct val="20000"/>
            </a:spcBef>
            <a:spcAft>
              <a:spcPct val="0"/>
            </a:spcAft>
            <a:buClrTx/>
            <a:buSzTx/>
            <a:buFontTx/>
            <a:buNone/>
            <a:tabLst/>
          </a:pPr>
          <a:r>
            <a:rPr kumimoji="0" lang="ru-RU" b="1" i="0" u="none" strike="noStrike" cap="none" normalizeH="0" baseline="0" dirty="0" smtClean="0">
              <a:ln/>
              <a:effectLst/>
              <a:latin typeface="Arial" charset="0"/>
            </a:rPr>
            <a:t>учета и контроля </a:t>
          </a:r>
        </a:p>
        <a:p>
          <a:pPr marL="0" marR="0" lvl="0" indent="0" algn="ctr" defTabSz="914400" rtl="0" eaLnBrk="1" fontAlgn="base" latinLnBrk="0" hangingPunct="1">
            <a:lnSpc>
              <a:spcPct val="80000"/>
            </a:lnSpc>
            <a:spcBef>
              <a:spcPct val="20000"/>
            </a:spcBef>
            <a:spcAft>
              <a:spcPct val="0"/>
            </a:spcAft>
            <a:buClrTx/>
            <a:buSzTx/>
            <a:buFontTx/>
            <a:buNone/>
            <a:tabLst/>
          </a:pPr>
          <a:r>
            <a:rPr kumimoji="0" lang="ru-RU" b="1" i="0" u="none" strike="noStrike" cap="none" normalizeH="0" baseline="0" dirty="0" smtClean="0">
              <a:ln/>
              <a:effectLst/>
              <a:latin typeface="Arial" charset="0"/>
            </a:rPr>
            <a:t>знаний, </a:t>
          </a:r>
        </a:p>
        <a:p>
          <a:pPr marL="0" marR="0" lvl="0" indent="0" algn="ctr" defTabSz="914400" rtl="0" eaLnBrk="1" fontAlgn="base" latinLnBrk="0" hangingPunct="1">
            <a:lnSpc>
              <a:spcPct val="80000"/>
            </a:lnSpc>
            <a:spcBef>
              <a:spcPct val="20000"/>
            </a:spcBef>
            <a:spcAft>
              <a:spcPct val="0"/>
            </a:spcAft>
            <a:buClrTx/>
            <a:buSzTx/>
            <a:buFontTx/>
            <a:buNone/>
            <a:tabLst/>
          </a:pPr>
          <a:r>
            <a:rPr kumimoji="0" lang="ru-RU" b="1" i="0" u="none" strike="noStrike" cap="none" normalizeH="0" baseline="0" dirty="0" smtClean="0">
              <a:ln/>
              <a:effectLst/>
              <a:latin typeface="Arial" charset="0"/>
            </a:rPr>
            <a:t>умений и навыков</a:t>
          </a:r>
          <a:endParaRPr kumimoji="0" lang="ru-RU" b="0" i="0" u="none" strike="noStrike" cap="none" normalizeH="0" baseline="0" dirty="0" smtClean="0">
            <a:ln/>
            <a:effectLst/>
            <a:latin typeface="Arial" charset="0"/>
          </a:endParaRPr>
        </a:p>
      </dgm:t>
    </dgm:pt>
    <dgm:pt modelId="{E386FCFF-4859-4E45-B4DC-819DA880E68C}" type="parTrans" cxnId="{3BAB30F1-CE65-4CDA-98D0-9FBEF73DBF20}">
      <dgm:prSet/>
      <dgm:spPr/>
      <dgm:t>
        <a:bodyPr/>
        <a:lstStyle/>
        <a:p>
          <a:endParaRPr lang="ru-RU"/>
        </a:p>
      </dgm:t>
    </dgm:pt>
    <dgm:pt modelId="{158729CB-5156-452B-B5EA-41DE573BA35D}" type="sibTrans" cxnId="{3BAB30F1-CE65-4CDA-98D0-9FBEF73DBF20}">
      <dgm:prSet/>
      <dgm:spPr/>
      <dgm:t>
        <a:bodyPr/>
        <a:lstStyle/>
        <a:p>
          <a:endParaRPr lang="ru-RU"/>
        </a:p>
      </dgm:t>
    </dgm:pt>
    <dgm:pt modelId="{27DB8864-1E9B-4D69-AD7F-3F207342578D}" type="pres">
      <dgm:prSet presAssocID="{D1876FEA-C280-49B6-A170-453FE7AE2AB6}" presName="hierChild1" presStyleCnt="0">
        <dgm:presLayoutVars>
          <dgm:orgChart val="1"/>
          <dgm:chPref val="1"/>
          <dgm:dir/>
          <dgm:animOne val="branch"/>
          <dgm:animLvl val="lvl"/>
          <dgm:resizeHandles/>
        </dgm:presLayoutVars>
      </dgm:prSet>
      <dgm:spPr/>
    </dgm:pt>
    <dgm:pt modelId="{58F75A33-2874-4394-A5D0-D06A06FD0F32}" type="pres">
      <dgm:prSet presAssocID="{81939DC8-4587-4354-B4FB-101DD17BE650}" presName="hierRoot1" presStyleCnt="0">
        <dgm:presLayoutVars>
          <dgm:hierBranch/>
        </dgm:presLayoutVars>
      </dgm:prSet>
      <dgm:spPr/>
    </dgm:pt>
    <dgm:pt modelId="{1AA7D65C-2291-4C88-B0F2-29D7609D020A}" type="pres">
      <dgm:prSet presAssocID="{81939DC8-4587-4354-B4FB-101DD17BE650}" presName="rootComposite1" presStyleCnt="0"/>
      <dgm:spPr/>
    </dgm:pt>
    <dgm:pt modelId="{19BA01DE-496C-4AB5-97D2-C0E9DC0A4CFF}" type="pres">
      <dgm:prSet presAssocID="{81939DC8-4587-4354-B4FB-101DD17BE650}" presName="rootText1" presStyleLbl="node0" presStyleIdx="0" presStyleCnt="1">
        <dgm:presLayoutVars>
          <dgm:chPref val="3"/>
        </dgm:presLayoutVars>
      </dgm:prSet>
      <dgm:spPr/>
      <dgm:t>
        <a:bodyPr/>
        <a:lstStyle/>
        <a:p>
          <a:endParaRPr lang="ru-RU"/>
        </a:p>
      </dgm:t>
    </dgm:pt>
    <dgm:pt modelId="{54E15AB2-E329-4CE5-B34F-D85328073BC2}" type="pres">
      <dgm:prSet presAssocID="{81939DC8-4587-4354-B4FB-101DD17BE650}" presName="rootConnector1" presStyleLbl="node1" presStyleIdx="0" presStyleCnt="0"/>
      <dgm:spPr/>
      <dgm:t>
        <a:bodyPr/>
        <a:lstStyle/>
        <a:p>
          <a:endParaRPr lang="ru-RU"/>
        </a:p>
      </dgm:t>
    </dgm:pt>
    <dgm:pt modelId="{0AE5170A-401C-4362-8414-ED86216A4CAD}" type="pres">
      <dgm:prSet presAssocID="{81939DC8-4587-4354-B4FB-101DD17BE650}" presName="hierChild2" presStyleCnt="0"/>
      <dgm:spPr/>
    </dgm:pt>
    <dgm:pt modelId="{85F08DBB-C294-497C-9BD9-3CA4200D8144}" type="pres">
      <dgm:prSet presAssocID="{599A657B-338C-497A-9CAB-2FCA972E1868}" presName="Name35" presStyleLbl="parChTrans1D2" presStyleIdx="0" presStyleCnt="3"/>
      <dgm:spPr/>
      <dgm:t>
        <a:bodyPr/>
        <a:lstStyle/>
        <a:p>
          <a:endParaRPr lang="ru-RU"/>
        </a:p>
      </dgm:t>
    </dgm:pt>
    <dgm:pt modelId="{C6016678-25BD-4724-B6BF-CF0BE7CFC480}" type="pres">
      <dgm:prSet presAssocID="{0C55DE06-8F48-452C-A138-1BF4925C3222}" presName="hierRoot2" presStyleCnt="0">
        <dgm:presLayoutVars>
          <dgm:hierBranch/>
        </dgm:presLayoutVars>
      </dgm:prSet>
      <dgm:spPr/>
    </dgm:pt>
    <dgm:pt modelId="{201BCEF4-4B28-4F91-BAE0-507DF57A13CC}" type="pres">
      <dgm:prSet presAssocID="{0C55DE06-8F48-452C-A138-1BF4925C3222}" presName="rootComposite" presStyleCnt="0"/>
      <dgm:spPr/>
    </dgm:pt>
    <dgm:pt modelId="{96210026-82B4-4ADB-A361-91661197EE91}" type="pres">
      <dgm:prSet presAssocID="{0C55DE06-8F48-452C-A138-1BF4925C3222}" presName="rootText" presStyleLbl="node2" presStyleIdx="0" presStyleCnt="3">
        <dgm:presLayoutVars>
          <dgm:chPref val="3"/>
        </dgm:presLayoutVars>
      </dgm:prSet>
      <dgm:spPr/>
      <dgm:t>
        <a:bodyPr/>
        <a:lstStyle/>
        <a:p>
          <a:endParaRPr lang="ru-RU"/>
        </a:p>
      </dgm:t>
    </dgm:pt>
    <dgm:pt modelId="{E7AB9FB0-9325-4D6A-B630-8BDD04627E44}" type="pres">
      <dgm:prSet presAssocID="{0C55DE06-8F48-452C-A138-1BF4925C3222}" presName="rootConnector" presStyleLbl="node2" presStyleIdx="0" presStyleCnt="3"/>
      <dgm:spPr/>
      <dgm:t>
        <a:bodyPr/>
        <a:lstStyle/>
        <a:p>
          <a:endParaRPr lang="ru-RU"/>
        </a:p>
      </dgm:t>
    </dgm:pt>
    <dgm:pt modelId="{5D3B27C4-B560-4C39-B1E9-14732A79FB78}" type="pres">
      <dgm:prSet presAssocID="{0C55DE06-8F48-452C-A138-1BF4925C3222}" presName="hierChild4" presStyleCnt="0"/>
      <dgm:spPr/>
    </dgm:pt>
    <dgm:pt modelId="{2F0BB5D5-BD8E-4BD4-A499-7CE5DA4C7042}" type="pres">
      <dgm:prSet presAssocID="{0C55DE06-8F48-452C-A138-1BF4925C3222}" presName="hierChild5" presStyleCnt="0"/>
      <dgm:spPr/>
    </dgm:pt>
    <dgm:pt modelId="{F09BC378-603B-4CCD-9E07-4CFAD24740DF}" type="pres">
      <dgm:prSet presAssocID="{AF920D76-A03A-4408-9973-BFB69440A10B}" presName="Name35" presStyleLbl="parChTrans1D2" presStyleIdx="1" presStyleCnt="3"/>
      <dgm:spPr/>
      <dgm:t>
        <a:bodyPr/>
        <a:lstStyle/>
        <a:p>
          <a:endParaRPr lang="ru-RU"/>
        </a:p>
      </dgm:t>
    </dgm:pt>
    <dgm:pt modelId="{C1DA6873-0172-46C4-B326-87AB51A3877A}" type="pres">
      <dgm:prSet presAssocID="{0CBE5ABA-1315-4604-ABD7-335CCDF99F81}" presName="hierRoot2" presStyleCnt="0">
        <dgm:presLayoutVars>
          <dgm:hierBranch/>
        </dgm:presLayoutVars>
      </dgm:prSet>
      <dgm:spPr/>
    </dgm:pt>
    <dgm:pt modelId="{0B4A2EC4-9233-436B-922C-C2A3F962ECAA}" type="pres">
      <dgm:prSet presAssocID="{0CBE5ABA-1315-4604-ABD7-335CCDF99F81}" presName="rootComposite" presStyleCnt="0"/>
      <dgm:spPr/>
    </dgm:pt>
    <dgm:pt modelId="{0DBECA67-D102-433F-A838-4FA507467C32}" type="pres">
      <dgm:prSet presAssocID="{0CBE5ABA-1315-4604-ABD7-335CCDF99F81}" presName="rootText" presStyleLbl="node2" presStyleIdx="1" presStyleCnt="3">
        <dgm:presLayoutVars>
          <dgm:chPref val="3"/>
        </dgm:presLayoutVars>
      </dgm:prSet>
      <dgm:spPr/>
      <dgm:t>
        <a:bodyPr/>
        <a:lstStyle/>
        <a:p>
          <a:endParaRPr lang="ru-RU"/>
        </a:p>
      </dgm:t>
    </dgm:pt>
    <dgm:pt modelId="{F5E84B23-CFF9-46BF-AFB2-9C691764665B}" type="pres">
      <dgm:prSet presAssocID="{0CBE5ABA-1315-4604-ABD7-335CCDF99F81}" presName="rootConnector" presStyleLbl="node2" presStyleIdx="1" presStyleCnt="3"/>
      <dgm:spPr/>
      <dgm:t>
        <a:bodyPr/>
        <a:lstStyle/>
        <a:p>
          <a:endParaRPr lang="ru-RU"/>
        </a:p>
      </dgm:t>
    </dgm:pt>
    <dgm:pt modelId="{3CC62CB9-8A09-49E1-B8D6-1F25AFD101EB}" type="pres">
      <dgm:prSet presAssocID="{0CBE5ABA-1315-4604-ABD7-335CCDF99F81}" presName="hierChild4" presStyleCnt="0"/>
      <dgm:spPr/>
    </dgm:pt>
    <dgm:pt modelId="{B90C0682-B1B2-4300-B40D-C48FC7B9C19F}" type="pres">
      <dgm:prSet presAssocID="{0CBE5ABA-1315-4604-ABD7-335CCDF99F81}" presName="hierChild5" presStyleCnt="0"/>
      <dgm:spPr/>
    </dgm:pt>
    <dgm:pt modelId="{2302EF6D-318B-427B-BE67-817198EB0E56}" type="pres">
      <dgm:prSet presAssocID="{E386FCFF-4859-4E45-B4DC-819DA880E68C}" presName="Name35" presStyleLbl="parChTrans1D2" presStyleIdx="2" presStyleCnt="3"/>
      <dgm:spPr/>
      <dgm:t>
        <a:bodyPr/>
        <a:lstStyle/>
        <a:p>
          <a:endParaRPr lang="ru-RU"/>
        </a:p>
      </dgm:t>
    </dgm:pt>
    <dgm:pt modelId="{9F2653C6-011B-4579-B1E2-29D13A879CA4}" type="pres">
      <dgm:prSet presAssocID="{4C646639-B362-4620-91E2-2E97557F98AB}" presName="hierRoot2" presStyleCnt="0">
        <dgm:presLayoutVars>
          <dgm:hierBranch/>
        </dgm:presLayoutVars>
      </dgm:prSet>
      <dgm:spPr/>
    </dgm:pt>
    <dgm:pt modelId="{A72EA064-F0FF-49EF-AFC3-E1CC44E20CC9}" type="pres">
      <dgm:prSet presAssocID="{4C646639-B362-4620-91E2-2E97557F98AB}" presName="rootComposite" presStyleCnt="0"/>
      <dgm:spPr/>
    </dgm:pt>
    <dgm:pt modelId="{188DA8AE-06FF-4006-BF79-29AD15C3351C}" type="pres">
      <dgm:prSet presAssocID="{4C646639-B362-4620-91E2-2E97557F98AB}" presName="rootText" presStyleLbl="node2" presStyleIdx="2" presStyleCnt="3">
        <dgm:presLayoutVars>
          <dgm:chPref val="3"/>
        </dgm:presLayoutVars>
      </dgm:prSet>
      <dgm:spPr/>
      <dgm:t>
        <a:bodyPr/>
        <a:lstStyle/>
        <a:p>
          <a:endParaRPr lang="ru-RU"/>
        </a:p>
      </dgm:t>
    </dgm:pt>
    <dgm:pt modelId="{0E1E6AF8-2142-4BBA-99B9-7C3C8AFE5E75}" type="pres">
      <dgm:prSet presAssocID="{4C646639-B362-4620-91E2-2E97557F98AB}" presName="rootConnector" presStyleLbl="node2" presStyleIdx="2" presStyleCnt="3"/>
      <dgm:spPr/>
      <dgm:t>
        <a:bodyPr/>
        <a:lstStyle/>
        <a:p>
          <a:endParaRPr lang="ru-RU"/>
        </a:p>
      </dgm:t>
    </dgm:pt>
    <dgm:pt modelId="{1980D49F-C43D-4A03-B454-988E3ACC1888}" type="pres">
      <dgm:prSet presAssocID="{4C646639-B362-4620-91E2-2E97557F98AB}" presName="hierChild4" presStyleCnt="0"/>
      <dgm:spPr/>
    </dgm:pt>
    <dgm:pt modelId="{EDCC3E24-533B-4FFB-90B4-3108E0FA1ECC}" type="pres">
      <dgm:prSet presAssocID="{4C646639-B362-4620-91E2-2E97557F98AB}" presName="hierChild5" presStyleCnt="0"/>
      <dgm:spPr/>
    </dgm:pt>
    <dgm:pt modelId="{5A3D4DAA-4EE8-4F3D-B548-78772B3F6FEC}" type="pres">
      <dgm:prSet presAssocID="{81939DC8-4587-4354-B4FB-101DD17BE650}" presName="hierChild3" presStyleCnt="0"/>
      <dgm:spPr/>
    </dgm:pt>
  </dgm:ptLst>
  <dgm:cxnLst>
    <dgm:cxn modelId="{9934DDD7-C946-49F4-AD40-15ABB265D081}" type="presOf" srcId="{0C55DE06-8F48-452C-A138-1BF4925C3222}" destId="{E7AB9FB0-9325-4D6A-B630-8BDD04627E44}" srcOrd="1" destOrd="0" presId="urn:microsoft.com/office/officeart/2005/8/layout/orgChart1"/>
    <dgm:cxn modelId="{5B874722-23C0-40FC-9AFC-1C2D66C0B0DE}" type="presOf" srcId="{AF920D76-A03A-4408-9973-BFB69440A10B}" destId="{F09BC378-603B-4CCD-9E07-4CFAD24740DF}" srcOrd="0" destOrd="0" presId="urn:microsoft.com/office/officeart/2005/8/layout/orgChart1"/>
    <dgm:cxn modelId="{274ECA45-9730-443F-B78F-C47964CF2F32}" type="presOf" srcId="{0CBE5ABA-1315-4604-ABD7-335CCDF99F81}" destId="{0DBECA67-D102-433F-A838-4FA507467C32}" srcOrd="0" destOrd="0" presId="urn:microsoft.com/office/officeart/2005/8/layout/orgChart1"/>
    <dgm:cxn modelId="{3BAB30F1-CE65-4CDA-98D0-9FBEF73DBF20}" srcId="{81939DC8-4587-4354-B4FB-101DD17BE650}" destId="{4C646639-B362-4620-91E2-2E97557F98AB}" srcOrd="2" destOrd="0" parTransId="{E386FCFF-4859-4E45-B4DC-819DA880E68C}" sibTransId="{158729CB-5156-452B-B5EA-41DE573BA35D}"/>
    <dgm:cxn modelId="{95988D16-D65A-469E-9B60-0013633CD32D}" type="presOf" srcId="{E386FCFF-4859-4E45-B4DC-819DA880E68C}" destId="{2302EF6D-318B-427B-BE67-817198EB0E56}" srcOrd="0" destOrd="0" presId="urn:microsoft.com/office/officeart/2005/8/layout/orgChart1"/>
    <dgm:cxn modelId="{79428EE8-1E12-42AB-AC80-F17CFD2C6CE3}" srcId="{81939DC8-4587-4354-B4FB-101DD17BE650}" destId="{0C55DE06-8F48-452C-A138-1BF4925C3222}" srcOrd="0" destOrd="0" parTransId="{599A657B-338C-497A-9CAB-2FCA972E1868}" sibTransId="{E0853B64-615E-4D81-A4F0-57AA2A233A28}"/>
    <dgm:cxn modelId="{4EB1DFD0-F987-4BE8-8DB4-42180D1AA89C}" type="presOf" srcId="{D1876FEA-C280-49B6-A170-453FE7AE2AB6}" destId="{27DB8864-1E9B-4D69-AD7F-3F207342578D}" srcOrd="0" destOrd="0" presId="urn:microsoft.com/office/officeart/2005/8/layout/orgChart1"/>
    <dgm:cxn modelId="{CFEDC380-73AA-4909-A627-CCDC6D00CBC3}" type="presOf" srcId="{4C646639-B362-4620-91E2-2E97557F98AB}" destId="{0E1E6AF8-2142-4BBA-99B9-7C3C8AFE5E75}" srcOrd="1" destOrd="0" presId="urn:microsoft.com/office/officeart/2005/8/layout/orgChart1"/>
    <dgm:cxn modelId="{DB8AFFE0-2D05-4235-AD16-A93DA2F45F64}" type="presOf" srcId="{4C646639-B362-4620-91E2-2E97557F98AB}" destId="{188DA8AE-06FF-4006-BF79-29AD15C3351C}" srcOrd="0" destOrd="0" presId="urn:microsoft.com/office/officeart/2005/8/layout/orgChart1"/>
    <dgm:cxn modelId="{CAC00F7E-CDF0-40B8-BF95-44413FF9CB10}" type="presOf" srcId="{599A657B-338C-497A-9CAB-2FCA972E1868}" destId="{85F08DBB-C294-497C-9BD9-3CA4200D8144}" srcOrd="0" destOrd="0" presId="urn:microsoft.com/office/officeart/2005/8/layout/orgChart1"/>
    <dgm:cxn modelId="{BFB847B7-55BF-4681-AF27-48F315C24FAA}" type="presOf" srcId="{0CBE5ABA-1315-4604-ABD7-335CCDF99F81}" destId="{F5E84B23-CFF9-46BF-AFB2-9C691764665B}" srcOrd="1" destOrd="0" presId="urn:microsoft.com/office/officeart/2005/8/layout/orgChart1"/>
    <dgm:cxn modelId="{642AD4DE-AF43-4409-9B30-80584FD64C1D}" type="presOf" srcId="{81939DC8-4587-4354-B4FB-101DD17BE650}" destId="{54E15AB2-E329-4CE5-B34F-D85328073BC2}" srcOrd="1" destOrd="0" presId="urn:microsoft.com/office/officeart/2005/8/layout/orgChart1"/>
    <dgm:cxn modelId="{CF8915BD-9767-4233-BD71-2D930801613E}" srcId="{D1876FEA-C280-49B6-A170-453FE7AE2AB6}" destId="{81939DC8-4587-4354-B4FB-101DD17BE650}" srcOrd="0" destOrd="0" parTransId="{6DDAB55D-240E-41F0-B555-F7BA5F41AC4B}" sibTransId="{AF0E290E-B8AE-4972-A133-EC6C205D949C}"/>
    <dgm:cxn modelId="{577D800B-59A6-4FD5-9DB5-A1F2B4343FD5}" type="presOf" srcId="{0C55DE06-8F48-452C-A138-1BF4925C3222}" destId="{96210026-82B4-4ADB-A361-91661197EE91}" srcOrd="0" destOrd="0" presId="urn:microsoft.com/office/officeart/2005/8/layout/orgChart1"/>
    <dgm:cxn modelId="{56A333D9-9192-4295-B0EB-FDF7BE6608DC}" type="presOf" srcId="{81939DC8-4587-4354-B4FB-101DD17BE650}" destId="{19BA01DE-496C-4AB5-97D2-C0E9DC0A4CFF}" srcOrd="0" destOrd="0" presId="urn:microsoft.com/office/officeart/2005/8/layout/orgChart1"/>
    <dgm:cxn modelId="{25FCC46A-27C7-4EE0-974C-89166A49EA31}" srcId="{81939DC8-4587-4354-B4FB-101DD17BE650}" destId="{0CBE5ABA-1315-4604-ABD7-335CCDF99F81}" srcOrd="1" destOrd="0" parTransId="{AF920D76-A03A-4408-9973-BFB69440A10B}" sibTransId="{D2C48D5E-7D2D-4078-8AEE-4DF1E665A1A6}"/>
    <dgm:cxn modelId="{D9D6BAC5-93BE-4DB3-9A1D-EB7D62700FEC}" type="presParOf" srcId="{27DB8864-1E9B-4D69-AD7F-3F207342578D}" destId="{58F75A33-2874-4394-A5D0-D06A06FD0F32}" srcOrd="0" destOrd="0" presId="urn:microsoft.com/office/officeart/2005/8/layout/orgChart1"/>
    <dgm:cxn modelId="{6074ABE8-7BCF-4414-A27A-64613236C876}" type="presParOf" srcId="{58F75A33-2874-4394-A5D0-D06A06FD0F32}" destId="{1AA7D65C-2291-4C88-B0F2-29D7609D020A}" srcOrd="0" destOrd="0" presId="urn:microsoft.com/office/officeart/2005/8/layout/orgChart1"/>
    <dgm:cxn modelId="{8A7B8839-AC29-467F-BA67-1C0AD85DBBE2}" type="presParOf" srcId="{1AA7D65C-2291-4C88-B0F2-29D7609D020A}" destId="{19BA01DE-496C-4AB5-97D2-C0E9DC0A4CFF}" srcOrd="0" destOrd="0" presId="urn:microsoft.com/office/officeart/2005/8/layout/orgChart1"/>
    <dgm:cxn modelId="{9F6BFF25-697C-4B30-BCD6-774C9FC5EFDA}" type="presParOf" srcId="{1AA7D65C-2291-4C88-B0F2-29D7609D020A}" destId="{54E15AB2-E329-4CE5-B34F-D85328073BC2}" srcOrd="1" destOrd="0" presId="urn:microsoft.com/office/officeart/2005/8/layout/orgChart1"/>
    <dgm:cxn modelId="{FF2D443F-9EA5-46D7-A487-8BEAF6A8D574}" type="presParOf" srcId="{58F75A33-2874-4394-A5D0-D06A06FD0F32}" destId="{0AE5170A-401C-4362-8414-ED86216A4CAD}" srcOrd="1" destOrd="0" presId="urn:microsoft.com/office/officeart/2005/8/layout/orgChart1"/>
    <dgm:cxn modelId="{2A96DCCB-E285-428E-816C-A839C81D2BFD}" type="presParOf" srcId="{0AE5170A-401C-4362-8414-ED86216A4CAD}" destId="{85F08DBB-C294-497C-9BD9-3CA4200D8144}" srcOrd="0" destOrd="0" presId="urn:microsoft.com/office/officeart/2005/8/layout/orgChart1"/>
    <dgm:cxn modelId="{CC8E9880-A018-466C-BC02-3F96A2EF630B}" type="presParOf" srcId="{0AE5170A-401C-4362-8414-ED86216A4CAD}" destId="{C6016678-25BD-4724-B6BF-CF0BE7CFC480}" srcOrd="1" destOrd="0" presId="urn:microsoft.com/office/officeart/2005/8/layout/orgChart1"/>
    <dgm:cxn modelId="{4BCC8154-4A01-46F4-87F4-593CB40FF4BE}" type="presParOf" srcId="{C6016678-25BD-4724-B6BF-CF0BE7CFC480}" destId="{201BCEF4-4B28-4F91-BAE0-507DF57A13CC}" srcOrd="0" destOrd="0" presId="urn:microsoft.com/office/officeart/2005/8/layout/orgChart1"/>
    <dgm:cxn modelId="{E948D747-68F9-4920-8F80-0B1596E8AB7B}" type="presParOf" srcId="{201BCEF4-4B28-4F91-BAE0-507DF57A13CC}" destId="{96210026-82B4-4ADB-A361-91661197EE91}" srcOrd="0" destOrd="0" presId="urn:microsoft.com/office/officeart/2005/8/layout/orgChart1"/>
    <dgm:cxn modelId="{F39AAD21-20F1-461A-A4AF-83E16B976E32}" type="presParOf" srcId="{201BCEF4-4B28-4F91-BAE0-507DF57A13CC}" destId="{E7AB9FB0-9325-4D6A-B630-8BDD04627E44}" srcOrd="1" destOrd="0" presId="urn:microsoft.com/office/officeart/2005/8/layout/orgChart1"/>
    <dgm:cxn modelId="{C06F4134-C2C3-44EE-838B-38958EA2AF40}" type="presParOf" srcId="{C6016678-25BD-4724-B6BF-CF0BE7CFC480}" destId="{5D3B27C4-B560-4C39-B1E9-14732A79FB78}" srcOrd="1" destOrd="0" presId="urn:microsoft.com/office/officeart/2005/8/layout/orgChart1"/>
    <dgm:cxn modelId="{4998E7D8-3768-4A2D-A842-D88F4264FFF2}" type="presParOf" srcId="{C6016678-25BD-4724-B6BF-CF0BE7CFC480}" destId="{2F0BB5D5-BD8E-4BD4-A499-7CE5DA4C7042}" srcOrd="2" destOrd="0" presId="urn:microsoft.com/office/officeart/2005/8/layout/orgChart1"/>
    <dgm:cxn modelId="{779A204B-EBAC-4809-8DE6-77403B89C7C2}" type="presParOf" srcId="{0AE5170A-401C-4362-8414-ED86216A4CAD}" destId="{F09BC378-603B-4CCD-9E07-4CFAD24740DF}" srcOrd="2" destOrd="0" presId="urn:microsoft.com/office/officeart/2005/8/layout/orgChart1"/>
    <dgm:cxn modelId="{4002EA63-EE84-4C9C-A8E8-9668C03A200E}" type="presParOf" srcId="{0AE5170A-401C-4362-8414-ED86216A4CAD}" destId="{C1DA6873-0172-46C4-B326-87AB51A3877A}" srcOrd="3" destOrd="0" presId="urn:microsoft.com/office/officeart/2005/8/layout/orgChart1"/>
    <dgm:cxn modelId="{64744F6C-F7C5-4528-9E7F-4656B1E30429}" type="presParOf" srcId="{C1DA6873-0172-46C4-B326-87AB51A3877A}" destId="{0B4A2EC4-9233-436B-922C-C2A3F962ECAA}" srcOrd="0" destOrd="0" presId="urn:microsoft.com/office/officeart/2005/8/layout/orgChart1"/>
    <dgm:cxn modelId="{B75F56E3-38FB-4502-9D30-BE16091C9578}" type="presParOf" srcId="{0B4A2EC4-9233-436B-922C-C2A3F962ECAA}" destId="{0DBECA67-D102-433F-A838-4FA507467C32}" srcOrd="0" destOrd="0" presId="urn:microsoft.com/office/officeart/2005/8/layout/orgChart1"/>
    <dgm:cxn modelId="{ACD27E80-A903-4B61-996C-7DA9A50C8F99}" type="presParOf" srcId="{0B4A2EC4-9233-436B-922C-C2A3F962ECAA}" destId="{F5E84B23-CFF9-46BF-AFB2-9C691764665B}" srcOrd="1" destOrd="0" presId="urn:microsoft.com/office/officeart/2005/8/layout/orgChart1"/>
    <dgm:cxn modelId="{937ED44A-19DA-4700-853B-731275CC29C7}" type="presParOf" srcId="{C1DA6873-0172-46C4-B326-87AB51A3877A}" destId="{3CC62CB9-8A09-49E1-B8D6-1F25AFD101EB}" srcOrd="1" destOrd="0" presId="urn:microsoft.com/office/officeart/2005/8/layout/orgChart1"/>
    <dgm:cxn modelId="{0D87406F-7CF4-41CB-9DE3-ABEB027C9CB3}" type="presParOf" srcId="{C1DA6873-0172-46C4-B326-87AB51A3877A}" destId="{B90C0682-B1B2-4300-B40D-C48FC7B9C19F}" srcOrd="2" destOrd="0" presId="urn:microsoft.com/office/officeart/2005/8/layout/orgChart1"/>
    <dgm:cxn modelId="{264D0DA1-099A-4540-92C8-CDBA97B1EAF9}" type="presParOf" srcId="{0AE5170A-401C-4362-8414-ED86216A4CAD}" destId="{2302EF6D-318B-427B-BE67-817198EB0E56}" srcOrd="4" destOrd="0" presId="urn:microsoft.com/office/officeart/2005/8/layout/orgChart1"/>
    <dgm:cxn modelId="{0F1DB279-DF3A-4E12-B8BB-BA9D51E5CA5A}" type="presParOf" srcId="{0AE5170A-401C-4362-8414-ED86216A4CAD}" destId="{9F2653C6-011B-4579-B1E2-29D13A879CA4}" srcOrd="5" destOrd="0" presId="urn:microsoft.com/office/officeart/2005/8/layout/orgChart1"/>
    <dgm:cxn modelId="{E11BCD0D-1598-4D87-BE01-EF0B7306F6ED}" type="presParOf" srcId="{9F2653C6-011B-4579-B1E2-29D13A879CA4}" destId="{A72EA064-F0FF-49EF-AFC3-E1CC44E20CC9}" srcOrd="0" destOrd="0" presId="urn:microsoft.com/office/officeart/2005/8/layout/orgChart1"/>
    <dgm:cxn modelId="{12A4B886-76D5-4F4B-B7C7-305FDA0D11BB}" type="presParOf" srcId="{A72EA064-F0FF-49EF-AFC3-E1CC44E20CC9}" destId="{188DA8AE-06FF-4006-BF79-29AD15C3351C}" srcOrd="0" destOrd="0" presId="urn:microsoft.com/office/officeart/2005/8/layout/orgChart1"/>
    <dgm:cxn modelId="{89E72915-E34F-4C13-8EEF-ED6813CC1358}" type="presParOf" srcId="{A72EA064-F0FF-49EF-AFC3-E1CC44E20CC9}" destId="{0E1E6AF8-2142-4BBA-99B9-7C3C8AFE5E75}" srcOrd="1" destOrd="0" presId="urn:microsoft.com/office/officeart/2005/8/layout/orgChart1"/>
    <dgm:cxn modelId="{0C46ECF3-1553-4C59-BA9E-791D9FDDA058}" type="presParOf" srcId="{9F2653C6-011B-4579-B1E2-29D13A879CA4}" destId="{1980D49F-C43D-4A03-B454-988E3ACC1888}" srcOrd="1" destOrd="0" presId="urn:microsoft.com/office/officeart/2005/8/layout/orgChart1"/>
    <dgm:cxn modelId="{CD55A63D-6A2A-47A2-B070-7C722813DDD4}" type="presParOf" srcId="{9F2653C6-011B-4579-B1E2-29D13A879CA4}" destId="{EDCC3E24-533B-4FFB-90B4-3108E0FA1ECC}" srcOrd="2" destOrd="0" presId="urn:microsoft.com/office/officeart/2005/8/layout/orgChart1"/>
    <dgm:cxn modelId="{9C41021C-214B-4E57-8E5E-2BA589F24C17}" type="presParOf" srcId="{58F75A33-2874-4394-A5D0-D06A06FD0F32}" destId="{5A3D4DAA-4EE8-4F3D-B548-78772B3F6FE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AA2EF8-4C32-4FBD-AB15-F1B2C8AFFB3D}">
      <dsp:nvSpPr>
        <dsp:cNvPr id="0" name=""/>
        <dsp:cNvSpPr/>
      </dsp:nvSpPr>
      <dsp:spPr>
        <a:xfrm>
          <a:off x="4114799" y="2076542"/>
          <a:ext cx="3222736" cy="372878"/>
        </a:xfrm>
        <a:custGeom>
          <a:avLst/>
          <a:gdLst/>
          <a:ahLst/>
          <a:cxnLst/>
          <a:rect l="0" t="0" r="0" b="0"/>
          <a:pathLst>
            <a:path>
              <a:moveTo>
                <a:pt x="0" y="0"/>
              </a:moveTo>
              <a:lnTo>
                <a:pt x="0" y="186439"/>
              </a:lnTo>
              <a:lnTo>
                <a:pt x="3222736" y="186439"/>
              </a:lnTo>
              <a:lnTo>
                <a:pt x="3222736" y="3728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DD3697-886E-49E2-9EE9-44126E483EA9}">
      <dsp:nvSpPr>
        <dsp:cNvPr id="0" name=""/>
        <dsp:cNvSpPr/>
      </dsp:nvSpPr>
      <dsp:spPr>
        <a:xfrm>
          <a:off x="4114799" y="2076542"/>
          <a:ext cx="1074245" cy="372878"/>
        </a:xfrm>
        <a:custGeom>
          <a:avLst/>
          <a:gdLst/>
          <a:ahLst/>
          <a:cxnLst/>
          <a:rect l="0" t="0" r="0" b="0"/>
          <a:pathLst>
            <a:path>
              <a:moveTo>
                <a:pt x="0" y="0"/>
              </a:moveTo>
              <a:lnTo>
                <a:pt x="0" y="186439"/>
              </a:lnTo>
              <a:lnTo>
                <a:pt x="1074245" y="186439"/>
              </a:lnTo>
              <a:lnTo>
                <a:pt x="1074245" y="3728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C1FD92E-2EC1-448C-AD57-49DEE3B9129D}">
      <dsp:nvSpPr>
        <dsp:cNvPr id="0" name=""/>
        <dsp:cNvSpPr/>
      </dsp:nvSpPr>
      <dsp:spPr>
        <a:xfrm>
          <a:off x="3040554" y="2076542"/>
          <a:ext cx="1074245" cy="372878"/>
        </a:xfrm>
        <a:custGeom>
          <a:avLst/>
          <a:gdLst/>
          <a:ahLst/>
          <a:cxnLst/>
          <a:rect l="0" t="0" r="0" b="0"/>
          <a:pathLst>
            <a:path>
              <a:moveTo>
                <a:pt x="1074245" y="0"/>
              </a:moveTo>
              <a:lnTo>
                <a:pt x="1074245" y="186439"/>
              </a:lnTo>
              <a:lnTo>
                <a:pt x="0" y="186439"/>
              </a:lnTo>
              <a:lnTo>
                <a:pt x="0" y="3728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110CE4-443F-400B-9AF1-23948FECBC54}">
      <dsp:nvSpPr>
        <dsp:cNvPr id="0" name=""/>
        <dsp:cNvSpPr/>
      </dsp:nvSpPr>
      <dsp:spPr>
        <a:xfrm>
          <a:off x="892063" y="2076542"/>
          <a:ext cx="3222736" cy="372878"/>
        </a:xfrm>
        <a:custGeom>
          <a:avLst/>
          <a:gdLst/>
          <a:ahLst/>
          <a:cxnLst/>
          <a:rect l="0" t="0" r="0" b="0"/>
          <a:pathLst>
            <a:path>
              <a:moveTo>
                <a:pt x="3222736" y="0"/>
              </a:moveTo>
              <a:lnTo>
                <a:pt x="3222736" y="186439"/>
              </a:lnTo>
              <a:lnTo>
                <a:pt x="0" y="186439"/>
              </a:lnTo>
              <a:lnTo>
                <a:pt x="0" y="3728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C226A8-4F1F-4E3D-9DEA-89844861C88D}">
      <dsp:nvSpPr>
        <dsp:cNvPr id="0" name=""/>
        <dsp:cNvSpPr/>
      </dsp:nvSpPr>
      <dsp:spPr>
        <a:xfrm>
          <a:off x="3226993" y="1188735"/>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Методы</a:t>
          </a:r>
        </a:p>
      </dsp:txBody>
      <dsp:txXfrm>
        <a:off x="3226993" y="1188735"/>
        <a:ext cx="1775612" cy="887806"/>
      </dsp:txXfrm>
    </dsp:sp>
    <dsp:sp modelId="{61BBBE5D-3E3F-4D27-AC38-4C87B3BB087E}">
      <dsp:nvSpPr>
        <dsp:cNvPr id="0" name=""/>
        <dsp:cNvSpPr/>
      </dsp:nvSpPr>
      <dsp:spPr>
        <a:xfrm>
          <a:off x="4256" y="2449420"/>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Индуктивный</a:t>
          </a:r>
        </a:p>
      </dsp:txBody>
      <dsp:txXfrm>
        <a:off x="4256" y="2449420"/>
        <a:ext cx="1775612" cy="887806"/>
      </dsp:txXfrm>
    </dsp:sp>
    <dsp:sp modelId="{C498FCD7-641D-432D-A10C-4A6110929FC6}">
      <dsp:nvSpPr>
        <dsp:cNvPr id="0" name=""/>
        <dsp:cNvSpPr/>
      </dsp:nvSpPr>
      <dsp:spPr>
        <a:xfrm>
          <a:off x="2152748" y="2449420"/>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Дедуктивный</a:t>
          </a:r>
        </a:p>
      </dsp:txBody>
      <dsp:txXfrm>
        <a:off x="2152748" y="2449420"/>
        <a:ext cx="1775612" cy="887806"/>
      </dsp:txXfrm>
    </dsp:sp>
    <dsp:sp modelId="{1F0993F9-7C01-404D-B8CA-BE8A65643106}">
      <dsp:nvSpPr>
        <dsp:cNvPr id="0" name=""/>
        <dsp:cNvSpPr/>
      </dsp:nvSpPr>
      <dsp:spPr>
        <a:xfrm>
          <a:off x="4301239" y="2449420"/>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Индуктивно-</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дедуктивный</a:t>
          </a:r>
        </a:p>
      </dsp:txBody>
      <dsp:txXfrm>
        <a:off x="4301239" y="2449420"/>
        <a:ext cx="1775612" cy="887806"/>
      </dsp:txXfrm>
    </dsp:sp>
    <dsp:sp modelId="{1FA1D3F0-FA8C-4E94-AB01-A5FF5CD393A4}">
      <dsp:nvSpPr>
        <dsp:cNvPr id="0" name=""/>
        <dsp:cNvSpPr/>
      </dsp:nvSpPr>
      <dsp:spPr>
        <a:xfrm>
          <a:off x="6449730" y="2449420"/>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Дедуктивно-</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индуктивный</a:t>
          </a:r>
        </a:p>
      </dsp:txBody>
      <dsp:txXfrm>
        <a:off x="6449730" y="2449420"/>
        <a:ext cx="1775612" cy="8878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2EF6D-318B-427B-BE67-817198EB0E56}">
      <dsp:nvSpPr>
        <dsp:cNvPr id="0" name=""/>
        <dsp:cNvSpPr/>
      </dsp:nvSpPr>
      <dsp:spPr>
        <a:xfrm>
          <a:off x="4114799" y="2010352"/>
          <a:ext cx="2911251" cy="505258"/>
        </a:xfrm>
        <a:custGeom>
          <a:avLst/>
          <a:gdLst/>
          <a:ahLst/>
          <a:cxnLst/>
          <a:rect l="0" t="0" r="0" b="0"/>
          <a:pathLst>
            <a:path>
              <a:moveTo>
                <a:pt x="0" y="0"/>
              </a:moveTo>
              <a:lnTo>
                <a:pt x="0" y="252629"/>
              </a:lnTo>
              <a:lnTo>
                <a:pt x="2911251" y="252629"/>
              </a:lnTo>
              <a:lnTo>
                <a:pt x="2911251" y="5052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09BC378-603B-4CCD-9E07-4CFAD24740DF}">
      <dsp:nvSpPr>
        <dsp:cNvPr id="0" name=""/>
        <dsp:cNvSpPr/>
      </dsp:nvSpPr>
      <dsp:spPr>
        <a:xfrm>
          <a:off x="4069079" y="2010352"/>
          <a:ext cx="91440" cy="505258"/>
        </a:xfrm>
        <a:custGeom>
          <a:avLst/>
          <a:gdLst/>
          <a:ahLst/>
          <a:cxnLst/>
          <a:rect l="0" t="0" r="0" b="0"/>
          <a:pathLst>
            <a:path>
              <a:moveTo>
                <a:pt x="45720" y="0"/>
              </a:moveTo>
              <a:lnTo>
                <a:pt x="45720" y="5052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F08DBB-C294-497C-9BD9-3CA4200D8144}">
      <dsp:nvSpPr>
        <dsp:cNvPr id="0" name=""/>
        <dsp:cNvSpPr/>
      </dsp:nvSpPr>
      <dsp:spPr>
        <a:xfrm>
          <a:off x="1203548" y="2010352"/>
          <a:ext cx="2911251" cy="505258"/>
        </a:xfrm>
        <a:custGeom>
          <a:avLst/>
          <a:gdLst/>
          <a:ahLst/>
          <a:cxnLst/>
          <a:rect l="0" t="0" r="0" b="0"/>
          <a:pathLst>
            <a:path>
              <a:moveTo>
                <a:pt x="2911251" y="0"/>
              </a:moveTo>
              <a:lnTo>
                <a:pt x="2911251" y="252629"/>
              </a:lnTo>
              <a:lnTo>
                <a:pt x="0" y="252629"/>
              </a:lnTo>
              <a:lnTo>
                <a:pt x="0" y="5052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BA01DE-496C-4AB5-97D2-C0E9DC0A4CFF}">
      <dsp:nvSpPr>
        <dsp:cNvPr id="0" name=""/>
        <dsp:cNvSpPr/>
      </dsp:nvSpPr>
      <dsp:spPr>
        <a:xfrm>
          <a:off x="2911803" y="807355"/>
          <a:ext cx="2405992" cy="12029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Методы обучения</a:t>
          </a:r>
        </a:p>
      </dsp:txBody>
      <dsp:txXfrm>
        <a:off x="2911803" y="807355"/>
        <a:ext cx="2405992" cy="1202996"/>
      </dsp:txXfrm>
    </dsp:sp>
    <dsp:sp modelId="{96210026-82B4-4ADB-A361-91661197EE91}">
      <dsp:nvSpPr>
        <dsp:cNvPr id="0" name=""/>
        <dsp:cNvSpPr/>
      </dsp:nvSpPr>
      <dsp:spPr>
        <a:xfrm>
          <a:off x="552" y="2515610"/>
          <a:ext cx="2405992" cy="12029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Методы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сообщения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новых знаний</a:t>
          </a:r>
        </a:p>
      </dsp:txBody>
      <dsp:txXfrm>
        <a:off x="552" y="2515610"/>
        <a:ext cx="2405992" cy="1202996"/>
      </dsp:txXfrm>
    </dsp:sp>
    <dsp:sp modelId="{0DBECA67-D102-433F-A838-4FA507467C32}">
      <dsp:nvSpPr>
        <dsp:cNvPr id="0" name=""/>
        <dsp:cNvSpPr/>
      </dsp:nvSpPr>
      <dsp:spPr>
        <a:xfrm>
          <a:off x="2911803" y="2515610"/>
          <a:ext cx="2405992" cy="12029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Методы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закрепления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kern="1200" cap="none" normalizeH="0" baseline="0" smtClean="0">
              <a:ln/>
              <a:effectLst/>
              <a:latin typeface="Arial" charset="0"/>
            </a:rPr>
            <a:t>умений и навыков</a:t>
          </a:r>
        </a:p>
      </dsp:txBody>
      <dsp:txXfrm>
        <a:off x="2911803" y="2515610"/>
        <a:ext cx="2405992" cy="1202996"/>
      </dsp:txXfrm>
    </dsp:sp>
    <dsp:sp modelId="{188DA8AE-06FF-4006-BF79-29AD15C3351C}">
      <dsp:nvSpPr>
        <dsp:cNvPr id="0" name=""/>
        <dsp:cNvSpPr/>
      </dsp:nvSpPr>
      <dsp:spPr>
        <a:xfrm>
          <a:off x="5823054" y="2515610"/>
          <a:ext cx="2405992" cy="12029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ru-RU" sz="2000" b="1" i="0" u="none" strike="noStrike" kern="1200" cap="none" normalizeH="0" baseline="0" dirty="0" smtClean="0">
              <a:ln/>
              <a:effectLst/>
              <a:latin typeface="Arial" charset="0"/>
            </a:rPr>
            <a:t>Методы </a:t>
          </a:r>
        </a:p>
        <a:p>
          <a:pPr marL="0" marR="0" lvl="0" indent="0" algn="ctr" defTabSz="914400" rtl="0" eaLnBrk="1" fontAlgn="base" latinLnBrk="0" hangingPunct="1">
            <a:lnSpc>
              <a:spcPct val="80000"/>
            </a:lnSpc>
            <a:spcBef>
              <a:spcPct val="0"/>
            </a:spcBef>
            <a:spcAft>
              <a:spcPct val="0"/>
            </a:spcAft>
            <a:buClrTx/>
            <a:buSzTx/>
            <a:buFontTx/>
            <a:buNone/>
            <a:tabLst/>
          </a:pPr>
          <a:r>
            <a:rPr kumimoji="0" lang="ru-RU" sz="2000" b="1" i="0" u="none" strike="noStrike" kern="1200" cap="none" normalizeH="0" baseline="0" dirty="0" smtClean="0">
              <a:ln/>
              <a:effectLst/>
              <a:latin typeface="Arial" charset="0"/>
            </a:rPr>
            <a:t>учета и контроля </a:t>
          </a:r>
        </a:p>
        <a:p>
          <a:pPr marL="0" marR="0" lvl="0" indent="0" algn="ctr" defTabSz="914400" rtl="0" eaLnBrk="1" fontAlgn="base" latinLnBrk="0" hangingPunct="1">
            <a:lnSpc>
              <a:spcPct val="80000"/>
            </a:lnSpc>
            <a:spcBef>
              <a:spcPct val="0"/>
            </a:spcBef>
            <a:spcAft>
              <a:spcPct val="0"/>
            </a:spcAft>
            <a:buClrTx/>
            <a:buSzTx/>
            <a:buFontTx/>
            <a:buNone/>
            <a:tabLst/>
          </a:pPr>
          <a:r>
            <a:rPr kumimoji="0" lang="ru-RU" sz="2000" b="1" i="0" u="none" strike="noStrike" kern="1200" cap="none" normalizeH="0" baseline="0" dirty="0" smtClean="0">
              <a:ln/>
              <a:effectLst/>
              <a:latin typeface="Arial" charset="0"/>
            </a:rPr>
            <a:t>знаний, </a:t>
          </a:r>
        </a:p>
        <a:p>
          <a:pPr marL="0" marR="0" lvl="0" indent="0" algn="ctr" defTabSz="914400" rtl="0" eaLnBrk="1" fontAlgn="base" latinLnBrk="0" hangingPunct="1">
            <a:lnSpc>
              <a:spcPct val="80000"/>
            </a:lnSpc>
            <a:spcBef>
              <a:spcPct val="0"/>
            </a:spcBef>
            <a:spcAft>
              <a:spcPct val="0"/>
            </a:spcAft>
            <a:buClrTx/>
            <a:buSzTx/>
            <a:buFontTx/>
            <a:buNone/>
            <a:tabLst/>
          </a:pPr>
          <a:r>
            <a:rPr kumimoji="0" lang="ru-RU" sz="2000" b="1" i="0" u="none" strike="noStrike" kern="1200" cap="none" normalizeH="0" baseline="0" dirty="0" smtClean="0">
              <a:ln/>
              <a:effectLst/>
              <a:latin typeface="Arial" charset="0"/>
            </a:rPr>
            <a:t>умений и навыков</a:t>
          </a:r>
          <a:endParaRPr kumimoji="0" lang="ru-RU" sz="2000" b="0" i="0" u="none" strike="noStrike" kern="1200" cap="none" normalizeH="0" baseline="0" dirty="0" smtClean="0">
            <a:ln/>
            <a:effectLst/>
            <a:latin typeface="Arial" charset="0"/>
          </a:endParaRPr>
        </a:p>
      </dsp:txBody>
      <dsp:txXfrm>
        <a:off x="5823054" y="2515610"/>
        <a:ext cx="2405992" cy="120299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ctrTitle"/>
          </p:nvPr>
        </p:nvSpPr>
        <p:spPr>
          <a:xfrm>
            <a:off x="647700" y="1447800"/>
            <a:ext cx="7848600" cy="1295400"/>
          </a:xfrm>
        </p:spPr>
        <p:txBody>
          <a:bodyPr/>
          <a:lstStyle>
            <a:lvl1pPr algn="ctr">
              <a:defRPr/>
            </a:lvl1pPr>
          </a:lstStyle>
          <a:p>
            <a:pPr lvl="0"/>
            <a:r>
              <a:rPr lang="ru-RU" noProof="0" smtClean="0"/>
              <a:t>Образец заголовка</a:t>
            </a:r>
          </a:p>
        </p:txBody>
      </p:sp>
      <p:sp>
        <p:nvSpPr>
          <p:cNvPr id="109571" name="Rectangle 3"/>
          <p:cNvSpPr>
            <a:spLocks noGrp="1" noChangeArrowheads="1"/>
          </p:cNvSpPr>
          <p:nvPr>
            <p:ph type="subTitle" idx="1"/>
          </p:nvPr>
        </p:nvSpPr>
        <p:spPr>
          <a:xfrm>
            <a:off x="533400" y="3048000"/>
            <a:ext cx="8077200" cy="635000"/>
          </a:xfrm>
        </p:spPr>
        <p:txBody>
          <a:bodyPr/>
          <a:lstStyle>
            <a:lvl1pPr marL="0" indent="0" algn="ctr">
              <a:buFontTx/>
              <a:buNone/>
              <a:defRPr sz="3600"/>
            </a:lvl1pPr>
          </a:lstStyle>
          <a:p>
            <a:pPr lvl="0"/>
            <a:r>
              <a:rPr lang="ru-RU" noProof="0" smtClean="0"/>
              <a:t>Образец подзаголовка</a:t>
            </a:r>
          </a:p>
        </p:txBody>
      </p:sp>
      <p:sp>
        <p:nvSpPr>
          <p:cNvPr id="4" name="Rectangle 4"/>
          <p:cNvSpPr>
            <a:spLocks noGrp="1" noChangeArrowheads="1"/>
          </p:cNvSpPr>
          <p:nvPr>
            <p:ph type="dt" sz="half" idx="10"/>
          </p:nvPr>
        </p:nvSpPr>
        <p:spPr/>
        <p:txBody>
          <a:bodyPr/>
          <a:lstStyle>
            <a:lvl1pPr>
              <a:defRPr b="0" smtClean="0">
                <a:latin typeface="+mn-lt"/>
              </a:defRPr>
            </a:lvl1pPr>
          </a:lstStyle>
          <a:p>
            <a:pPr>
              <a:defRPr/>
            </a:pPr>
            <a:endParaRPr lang="ru-RU"/>
          </a:p>
        </p:txBody>
      </p:sp>
      <p:sp>
        <p:nvSpPr>
          <p:cNvPr id="5" name="Rectangle 5"/>
          <p:cNvSpPr>
            <a:spLocks noGrp="1" noChangeArrowheads="1"/>
          </p:cNvSpPr>
          <p:nvPr>
            <p:ph type="ftr" sz="quarter" idx="11"/>
          </p:nvPr>
        </p:nvSpPr>
        <p:spPr/>
        <p:txBody>
          <a:bodyPr/>
          <a:lstStyle>
            <a:lvl1pPr>
              <a:defRPr b="0" smtClean="0">
                <a:latin typeface="+mn-lt"/>
              </a:defRPr>
            </a:lvl1pPr>
          </a:lstStyle>
          <a:p>
            <a:pPr>
              <a:defRPr/>
            </a:pPr>
            <a:endParaRPr lang="ru-RU"/>
          </a:p>
        </p:txBody>
      </p:sp>
      <p:sp>
        <p:nvSpPr>
          <p:cNvPr id="6" name="Rectangle 6"/>
          <p:cNvSpPr>
            <a:spLocks noGrp="1" noChangeArrowheads="1"/>
          </p:cNvSpPr>
          <p:nvPr>
            <p:ph type="sldNum" sz="quarter" idx="12"/>
          </p:nvPr>
        </p:nvSpPr>
        <p:spPr/>
        <p:txBody>
          <a:bodyPr/>
          <a:lstStyle>
            <a:lvl1pPr>
              <a:defRPr b="0" smtClean="0">
                <a:latin typeface="+mn-lt"/>
              </a:defRPr>
            </a:lvl1pPr>
          </a:lstStyle>
          <a:p>
            <a:pPr>
              <a:defRPr/>
            </a:pPr>
            <a:fld id="{A052517D-119A-4116-A8ED-8D09E5E4BE00}" type="slidenum">
              <a:rPr lang="ru-RU"/>
              <a:pPr>
                <a:defRPr/>
              </a:pPr>
              <a:t>‹#›</a:t>
            </a:fld>
            <a:endParaRPr lang="ru-RU"/>
          </a:p>
        </p:txBody>
      </p:sp>
    </p:spTree>
    <p:extLst>
      <p:ext uri="{BB962C8B-B14F-4D97-AF65-F5344CB8AC3E}">
        <p14:creationId xmlns:p14="http://schemas.microsoft.com/office/powerpoint/2010/main" val="3352321808"/>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F078993F-D0FF-4A7C-A6F2-F510B69FA748}" type="slidenum">
              <a:rPr lang="ru-RU"/>
              <a:pPr>
                <a:defRPr/>
              </a:pPr>
              <a:t>‹#›</a:t>
            </a:fld>
            <a:endParaRPr lang="ru-RU"/>
          </a:p>
        </p:txBody>
      </p:sp>
    </p:spTree>
    <p:extLst>
      <p:ext uri="{BB962C8B-B14F-4D97-AF65-F5344CB8AC3E}">
        <p14:creationId xmlns:p14="http://schemas.microsoft.com/office/powerpoint/2010/main" val="70300143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685800"/>
            <a:ext cx="2019300"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685800"/>
            <a:ext cx="5905500"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7520B605-4111-43CC-990B-1818DB0DAA89}" type="slidenum">
              <a:rPr lang="ru-RU"/>
              <a:pPr>
                <a:defRPr/>
              </a:pPr>
              <a:t>‹#›</a:t>
            </a:fld>
            <a:endParaRPr lang="ru-RU"/>
          </a:p>
        </p:txBody>
      </p:sp>
    </p:spTree>
    <p:extLst>
      <p:ext uri="{BB962C8B-B14F-4D97-AF65-F5344CB8AC3E}">
        <p14:creationId xmlns:p14="http://schemas.microsoft.com/office/powerpoint/2010/main" val="260019457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457200" y="1600200"/>
            <a:ext cx="8229600" cy="4525963"/>
          </a:xfrm>
        </p:spPr>
        <p:txBody>
          <a:bodyPr/>
          <a:lstStyle/>
          <a:p>
            <a:pPr lvl="0"/>
            <a:endParaRPr lang="ru-RU" noProof="0" smtClean="0"/>
          </a:p>
        </p:txBody>
      </p:sp>
      <p:sp>
        <p:nvSpPr>
          <p:cNvPr id="4" name="Дата 3"/>
          <p:cNvSpPr>
            <a:spLocks noGrp="1"/>
          </p:cNvSpPr>
          <p:nvPr>
            <p:ph type="dt" sz="half" idx="10"/>
          </p:nvPr>
        </p:nvSpPr>
        <p:spPr>
          <a:xfrm>
            <a:off x="457200" y="6245225"/>
            <a:ext cx="2133600" cy="476250"/>
          </a:xfrm>
        </p:spPr>
        <p:txBody>
          <a:bodyPr/>
          <a:lstStyle>
            <a:lvl1pPr>
              <a:defRPr smtClean="0">
                <a:solidFill>
                  <a:schemeClr val="tx1"/>
                </a:solidFill>
              </a:defRPr>
            </a:lvl1pPr>
          </a:lstStyle>
          <a:p>
            <a:pPr>
              <a:defRPr/>
            </a:pPr>
            <a:endParaRPr lang="ru-RU">
              <a:solidFill>
                <a:srgbClr val="000000"/>
              </a:solidFill>
            </a:endParaRPr>
          </a:p>
        </p:txBody>
      </p:sp>
      <p:sp>
        <p:nvSpPr>
          <p:cNvPr id="5" name="Нижний колонтитул 4"/>
          <p:cNvSpPr>
            <a:spLocks noGrp="1"/>
          </p:cNvSpPr>
          <p:nvPr>
            <p:ph type="ftr" sz="quarter" idx="11"/>
          </p:nvPr>
        </p:nvSpPr>
        <p:spPr>
          <a:xfrm>
            <a:off x="3124200" y="6245225"/>
            <a:ext cx="2895600" cy="476250"/>
          </a:xfrm>
        </p:spPr>
        <p:txBody>
          <a:bodyPr/>
          <a:lstStyle>
            <a:lvl1pPr>
              <a:defRPr smtClean="0">
                <a:solidFill>
                  <a:schemeClr val="tx1"/>
                </a:solidFill>
              </a:defRPr>
            </a:lvl1pPr>
          </a:lstStyle>
          <a:p>
            <a:pPr>
              <a:defRPr/>
            </a:pPr>
            <a:endParaRPr lang="ru-RU">
              <a:solidFill>
                <a:srgbClr val="000000"/>
              </a:solidFill>
            </a:endParaRPr>
          </a:p>
        </p:txBody>
      </p:sp>
      <p:sp>
        <p:nvSpPr>
          <p:cNvPr id="6" name="Номер слайда 5"/>
          <p:cNvSpPr>
            <a:spLocks noGrp="1"/>
          </p:cNvSpPr>
          <p:nvPr>
            <p:ph type="sldNum" sz="quarter" idx="12"/>
          </p:nvPr>
        </p:nvSpPr>
        <p:spPr>
          <a:xfrm>
            <a:off x="6553200" y="6245225"/>
            <a:ext cx="2133600" cy="476250"/>
          </a:xfrm>
        </p:spPr>
        <p:txBody>
          <a:bodyPr/>
          <a:lstStyle>
            <a:lvl1pPr>
              <a:defRPr smtClean="0">
                <a:solidFill>
                  <a:schemeClr val="tx1"/>
                </a:solidFill>
              </a:defRPr>
            </a:lvl1pPr>
          </a:lstStyle>
          <a:p>
            <a:pPr>
              <a:defRPr/>
            </a:pPr>
            <a:fld id="{3658E9E5-CC43-4F64-B79A-C24161822BBE}"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1171533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751F49F0-0DFF-4C05-BF3F-EF4659853360}" type="slidenum">
              <a:rPr lang="ru-RU"/>
              <a:pPr>
                <a:defRPr/>
              </a:pPr>
              <a:t>‹#›</a:t>
            </a:fld>
            <a:endParaRPr lang="ru-RU"/>
          </a:p>
        </p:txBody>
      </p:sp>
    </p:spTree>
    <p:extLst>
      <p:ext uri="{BB962C8B-B14F-4D97-AF65-F5344CB8AC3E}">
        <p14:creationId xmlns:p14="http://schemas.microsoft.com/office/powerpoint/2010/main" val="75906128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4838DE74-12B4-4B17-BC46-425137B8EE26}" type="slidenum">
              <a:rPr lang="ru-RU"/>
              <a:pPr>
                <a:defRPr/>
              </a:pPr>
              <a:t>‹#›</a:t>
            </a:fld>
            <a:endParaRPr lang="ru-RU"/>
          </a:p>
        </p:txBody>
      </p:sp>
    </p:spTree>
    <p:extLst>
      <p:ext uri="{BB962C8B-B14F-4D97-AF65-F5344CB8AC3E}">
        <p14:creationId xmlns:p14="http://schemas.microsoft.com/office/powerpoint/2010/main" val="22714366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905000"/>
            <a:ext cx="39624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572000" y="1905000"/>
            <a:ext cx="39624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A96B11FE-7519-422B-8C3A-DE0CE14E36AC}" type="slidenum">
              <a:rPr lang="ru-RU"/>
              <a:pPr>
                <a:defRPr/>
              </a:pPr>
              <a:t>‹#›</a:t>
            </a:fld>
            <a:endParaRPr lang="ru-RU"/>
          </a:p>
        </p:txBody>
      </p:sp>
    </p:spTree>
    <p:extLst>
      <p:ext uri="{BB962C8B-B14F-4D97-AF65-F5344CB8AC3E}">
        <p14:creationId xmlns:p14="http://schemas.microsoft.com/office/powerpoint/2010/main" val="275040794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6A2EF2E5-AB93-433D-B86D-48F151DB6E64}" type="slidenum">
              <a:rPr lang="ru-RU"/>
              <a:pPr>
                <a:defRPr/>
              </a:pPr>
              <a:t>‹#›</a:t>
            </a:fld>
            <a:endParaRPr lang="ru-RU"/>
          </a:p>
        </p:txBody>
      </p:sp>
    </p:spTree>
    <p:extLst>
      <p:ext uri="{BB962C8B-B14F-4D97-AF65-F5344CB8AC3E}">
        <p14:creationId xmlns:p14="http://schemas.microsoft.com/office/powerpoint/2010/main" val="99894940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98CBC8BF-74A4-4ECB-8C8B-78C4F7285DBA}" type="slidenum">
              <a:rPr lang="ru-RU"/>
              <a:pPr>
                <a:defRPr/>
              </a:pPr>
              <a:t>‹#›</a:t>
            </a:fld>
            <a:endParaRPr lang="ru-RU"/>
          </a:p>
        </p:txBody>
      </p:sp>
    </p:spTree>
    <p:extLst>
      <p:ext uri="{BB962C8B-B14F-4D97-AF65-F5344CB8AC3E}">
        <p14:creationId xmlns:p14="http://schemas.microsoft.com/office/powerpoint/2010/main" val="337325481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3F4EE513-5D96-4EBA-A616-B8793FD7377A}" type="slidenum">
              <a:rPr lang="ru-RU"/>
              <a:pPr>
                <a:defRPr/>
              </a:pPr>
              <a:t>‹#›</a:t>
            </a:fld>
            <a:endParaRPr lang="ru-RU"/>
          </a:p>
        </p:txBody>
      </p:sp>
    </p:spTree>
    <p:extLst>
      <p:ext uri="{BB962C8B-B14F-4D97-AF65-F5344CB8AC3E}">
        <p14:creationId xmlns:p14="http://schemas.microsoft.com/office/powerpoint/2010/main" val="130278337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31EB63E5-12BC-41D1-8387-DE821F59BA02}" type="slidenum">
              <a:rPr lang="ru-RU"/>
              <a:pPr>
                <a:defRPr/>
              </a:pPr>
              <a:t>‹#›</a:t>
            </a:fld>
            <a:endParaRPr lang="ru-RU"/>
          </a:p>
        </p:txBody>
      </p:sp>
    </p:spTree>
    <p:extLst>
      <p:ext uri="{BB962C8B-B14F-4D97-AF65-F5344CB8AC3E}">
        <p14:creationId xmlns:p14="http://schemas.microsoft.com/office/powerpoint/2010/main" val="83561851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C7E9AA98-CB02-47BE-9E79-CAC542DF32BA}" type="slidenum">
              <a:rPr lang="ru-RU"/>
              <a:pPr>
                <a:defRPr/>
              </a:pPr>
              <a:t>‹#›</a:t>
            </a:fld>
            <a:endParaRPr lang="ru-RU"/>
          </a:p>
        </p:txBody>
      </p:sp>
    </p:spTree>
    <p:extLst>
      <p:ext uri="{BB962C8B-B14F-4D97-AF65-F5344CB8AC3E}">
        <p14:creationId xmlns:p14="http://schemas.microsoft.com/office/powerpoint/2010/main" val="363292886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00" y="1905000"/>
            <a:ext cx="80772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Текст второго уровня</a:t>
            </a:r>
          </a:p>
          <a:p>
            <a:pPr lvl="2"/>
            <a:r>
              <a:rPr lang="ru-RU" smtClean="0"/>
              <a:t>Текст третьего уровня</a:t>
            </a:r>
          </a:p>
          <a:p>
            <a:pPr lvl="3"/>
            <a:r>
              <a:rPr lang="ru-RU" smtClean="0"/>
              <a:t> Текст четвертого уровня</a:t>
            </a:r>
          </a:p>
          <a:p>
            <a:pPr lvl="4"/>
            <a:r>
              <a:rPr lang="ru-RU" smtClean="0"/>
              <a:t>Текст пятого уровня</a:t>
            </a:r>
          </a:p>
          <a:p>
            <a:pPr lvl="1"/>
            <a:endParaRPr lang="ru-RU" smtClean="0"/>
          </a:p>
          <a:p>
            <a:pPr lvl="2"/>
            <a:endParaRPr lang="ru-RU" smtClean="0"/>
          </a:p>
        </p:txBody>
      </p:sp>
      <p:sp>
        <p:nvSpPr>
          <p:cNvPr id="1027" name="Rectangle 3"/>
          <p:cNvSpPr>
            <a:spLocks noGrp="1" noChangeArrowheads="1"/>
          </p:cNvSpPr>
          <p:nvPr>
            <p:ph type="title"/>
          </p:nvPr>
        </p:nvSpPr>
        <p:spPr bwMode="auto">
          <a:xfrm>
            <a:off x="457200" y="685800"/>
            <a:ext cx="8077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8548" name="Rectangle 4"/>
          <p:cNvSpPr>
            <a:spLocks noGrp="1" noChangeArrowheads="1"/>
          </p:cNvSpPr>
          <p:nvPr>
            <p:ph type="dt" sz="half" idx="2"/>
          </p:nvPr>
        </p:nvSpPr>
        <p:spPr bwMode="auto">
          <a:xfrm>
            <a:off x="0" y="66294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b="1" smtClean="0">
                <a:solidFill>
                  <a:srgbClr val="000000"/>
                </a:solidFill>
              </a:defRPr>
            </a:lvl1pPr>
          </a:lstStyle>
          <a:p>
            <a:pPr fontAlgn="base">
              <a:spcBef>
                <a:spcPct val="0"/>
              </a:spcBef>
              <a:spcAft>
                <a:spcPct val="0"/>
              </a:spcAft>
              <a:defRPr/>
            </a:pPr>
            <a:endParaRPr lang="ru-RU">
              <a:latin typeface="Arial" charset="0"/>
            </a:endParaRPr>
          </a:p>
        </p:txBody>
      </p:sp>
      <p:sp>
        <p:nvSpPr>
          <p:cNvPr id="108549" name="Rectangle 5"/>
          <p:cNvSpPr>
            <a:spLocks noGrp="1" noChangeArrowheads="1"/>
          </p:cNvSpPr>
          <p:nvPr>
            <p:ph type="ftr" sz="quarter" idx="3"/>
          </p:nvPr>
        </p:nvSpPr>
        <p:spPr bwMode="auto">
          <a:xfrm>
            <a:off x="3124200" y="6629400"/>
            <a:ext cx="2895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1" smtClean="0">
                <a:solidFill>
                  <a:srgbClr val="000000"/>
                </a:solidFill>
              </a:defRPr>
            </a:lvl1pPr>
          </a:lstStyle>
          <a:p>
            <a:pPr fontAlgn="base">
              <a:spcBef>
                <a:spcPct val="0"/>
              </a:spcBef>
              <a:spcAft>
                <a:spcPct val="0"/>
              </a:spcAft>
              <a:defRPr/>
            </a:pPr>
            <a:endParaRPr lang="ru-RU">
              <a:latin typeface="Arial" charset="0"/>
            </a:endParaRPr>
          </a:p>
        </p:txBody>
      </p:sp>
      <p:sp>
        <p:nvSpPr>
          <p:cNvPr id="108550" name="Rectangle 6"/>
          <p:cNvSpPr>
            <a:spLocks noGrp="1" noChangeArrowheads="1"/>
          </p:cNvSpPr>
          <p:nvPr>
            <p:ph type="sldNum" sz="quarter" idx="4"/>
          </p:nvPr>
        </p:nvSpPr>
        <p:spPr bwMode="auto">
          <a:xfrm>
            <a:off x="7239000" y="66294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b="1" smtClean="0">
                <a:solidFill>
                  <a:srgbClr val="000000"/>
                </a:solidFill>
              </a:defRPr>
            </a:lvl1pPr>
          </a:lstStyle>
          <a:p>
            <a:pPr fontAlgn="base">
              <a:spcBef>
                <a:spcPct val="0"/>
              </a:spcBef>
              <a:spcAft>
                <a:spcPct val="0"/>
              </a:spcAft>
              <a:defRPr/>
            </a:pPr>
            <a:fld id="{1215891D-B7D3-4D70-ADF1-596F98AA4684}" type="slidenum">
              <a:rPr lang="ru-RU">
                <a:latin typeface="Arial" charset="0"/>
              </a:rPr>
              <a:pPr fontAlgn="base">
                <a:spcBef>
                  <a:spcPct val="0"/>
                </a:spcBef>
                <a:spcAft>
                  <a:spcPct val="0"/>
                </a:spcAft>
                <a:defRPr/>
              </a:pPr>
              <a:t>‹#›</a:t>
            </a:fld>
            <a:endParaRPr lang="ru-RU">
              <a:latin typeface="Arial" charset="0"/>
            </a:endParaRPr>
          </a:p>
        </p:txBody>
      </p:sp>
    </p:spTree>
    <p:extLst>
      <p:ext uri="{BB962C8B-B14F-4D97-AF65-F5344CB8AC3E}">
        <p14:creationId xmlns:p14="http://schemas.microsoft.com/office/powerpoint/2010/main" val="4458213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txStyles>
    <p:titleStyle>
      <a:lvl1pPr algn="l" rtl="0" fontAlgn="base">
        <a:spcBef>
          <a:spcPct val="0"/>
        </a:spcBef>
        <a:spcAft>
          <a:spcPct val="0"/>
        </a:spcAft>
        <a:defRPr sz="4400">
          <a:solidFill>
            <a:srgbClr val="284C6A"/>
          </a:solidFill>
          <a:latin typeface="+mj-lt"/>
          <a:ea typeface="+mj-ea"/>
          <a:cs typeface="+mj-cs"/>
        </a:defRPr>
      </a:lvl1pPr>
      <a:lvl2pPr algn="l" rtl="0" fontAlgn="base">
        <a:spcBef>
          <a:spcPct val="0"/>
        </a:spcBef>
        <a:spcAft>
          <a:spcPct val="0"/>
        </a:spcAft>
        <a:defRPr sz="4400">
          <a:solidFill>
            <a:srgbClr val="284C6A"/>
          </a:solidFill>
          <a:latin typeface="Trebuchet MS" pitchFamily="34" charset="0"/>
        </a:defRPr>
      </a:lvl2pPr>
      <a:lvl3pPr algn="l" rtl="0" fontAlgn="base">
        <a:spcBef>
          <a:spcPct val="0"/>
        </a:spcBef>
        <a:spcAft>
          <a:spcPct val="0"/>
        </a:spcAft>
        <a:defRPr sz="4400">
          <a:solidFill>
            <a:srgbClr val="284C6A"/>
          </a:solidFill>
          <a:latin typeface="Trebuchet MS" pitchFamily="34" charset="0"/>
        </a:defRPr>
      </a:lvl3pPr>
      <a:lvl4pPr algn="l" rtl="0" fontAlgn="base">
        <a:spcBef>
          <a:spcPct val="0"/>
        </a:spcBef>
        <a:spcAft>
          <a:spcPct val="0"/>
        </a:spcAft>
        <a:defRPr sz="4400">
          <a:solidFill>
            <a:srgbClr val="284C6A"/>
          </a:solidFill>
          <a:latin typeface="Trebuchet MS" pitchFamily="34" charset="0"/>
        </a:defRPr>
      </a:lvl4pPr>
      <a:lvl5pPr algn="l" rtl="0" fontAlgn="base">
        <a:spcBef>
          <a:spcPct val="0"/>
        </a:spcBef>
        <a:spcAft>
          <a:spcPct val="0"/>
        </a:spcAft>
        <a:defRPr sz="4400">
          <a:solidFill>
            <a:srgbClr val="284C6A"/>
          </a:solidFill>
          <a:latin typeface="Trebuchet MS" pitchFamily="34" charset="0"/>
        </a:defRPr>
      </a:lvl5pPr>
      <a:lvl6pPr marL="457200" algn="l" rtl="0" eaLnBrk="1" fontAlgn="base" hangingPunct="1">
        <a:spcBef>
          <a:spcPct val="0"/>
        </a:spcBef>
        <a:spcAft>
          <a:spcPct val="0"/>
        </a:spcAft>
        <a:defRPr sz="4400">
          <a:solidFill>
            <a:srgbClr val="284C6A"/>
          </a:solidFill>
          <a:latin typeface="Trebuchet MS" pitchFamily="34" charset="0"/>
        </a:defRPr>
      </a:lvl6pPr>
      <a:lvl7pPr marL="914400" algn="l" rtl="0" eaLnBrk="1" fontAlgn="base" hangingPunct="1">
        <a:spcBef>
          <a:spcPct val="0"/>
        </a:spcBef>
        <a:spcAft>
          <a:spcPct val="0"/>
        </a:spcAft>
        <a:defRPr sz="4400">
          <a:solidFill>
            <a:srgbClr val="284C6A"/>
          </a:solidFill>
          <a:latin typeface="Trebuchet MS" pitchFamily="34" charset="0"/>
        </a:defRPr>
      </a:lvl7pPr>
      <a:lvl8pPr marL="1371600" algn="l" rtl="0" eaLnBrk="1" fontAlgn="base" hangingPunct="1">
        <a:spcBef>
          <a:spcPct val="0"/>
        </a:spcBef>
        <a:spcAft>
          <a:spcPct val="0"/>
        </a:spcAft>
        <a:defRPr sz="4400">
          <a:solidFill>
            <a:srgbClr val="284C6A"/>
          </a:solidFill>
          <a:latin typeface="Trebuchet MS" pitchFamily="34" charset="0"/>
        </a:defRPr>
      </a:lvl8pPr>
      <a:lvl9pPr marL="1828800" algn="l" rtl="0" eaLnBrk="1" fontAlgn="base" hangingPunct="1">
        <a:spcBef>
          <a:spcPct val="0"/>
        </a:spcBef>
        <a:spcAft>
          <a:spcPct val="0"/>
        </a:spcAft>
        <a:defRPr sz="4400">
          <a:solidFill>
            <a:srgbClr val="284C6A"/>
          </a:solidFill>
          <a:latin typeface="Trebuchet MS" pitchFamily="34" charset="0"/>
        </a:defRPr>
      </a:lvl9pPr>
    </p:titleStyle>
    <p:bodyStyle>
      <a:lvl1pPr marL="342900" indent="-342900" algn="l" rtl="0" fontAlgn="base">
        <a:lnSpc>
          <a:spcPct val="125000"/>
        </a:lnSpc>
        <a:spcBef>
          <a:spcPct val="20000"/>
        </a:spcBef>
        <a:spcAft>
          <a:spcPct val="0"/>
        </a:spcAft>
        <a:buClr>
          <a:schemeClr val="bg2"/>
        </a:buClr>
        <a:buChar char="•"/>
        <a:defRPr sz="3200">
          <a:solidFill>
            <a:srgbClr val="284C6A"/>
          </a:solidFill>
          <a:latin typeface="+mn-lt"/>
          <a:ea typeface="+mn-ea"/>
          <a:cs typeface="+mn-cs"/>
        </a:defRPr>
      </a:lvl1pPr>
      <a:lvl2pPr marL="742950" indent="-285750" algn="l" rtl="0" fontAlgn="base">
        <a:spcBef>
          <a:spcPct val="20000"/>
        </a:spcBef>
        <a:spcAft>
          <a:spcPct val="0"/>
        </a:spcAft>
        <a:buFont typeface="Trebuchet MS" pitchFamily="34" charset="0"/>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Font typeface="Trebuchet MS" pitchFamily="34" charset="0"/>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11560" y="1052736"/>
            <a:ext cx="7848600" cy="1295400"/>
          </a:xfrm>
        </p:spPr>
        <p:txBody>
          <a:bodyPr/>
          <a:lstStyle/>
          <a:p>
            <a:r>
              <a:rPr lang="ru-RU" dirty="0" smtClean="0"/>
              <a:t>Методы и приёмы обучения русскому языку в начальной школе</a:t>
            </a:r>
            <a:endParaRPr lang="ru-RU" dirty="0"/>
          </a:p>
        </p:txBody>
      </p:sp>
    </p:spTree>
    <p:extLst>
      <p:ext uri="{BB962C8B-B14F-4D97-AF65-F5344CB8AC3E}">
        <p14:creationId xmlns:p14="http://schemas.microsoft.com/office/powerpoint/2010/main" val="364186379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ru-RU" sz="4000" smtClean="0"/>
              <a:t>Общедидактическое понимание</a:t>
            </a:r>
          </a:p>
        </p:txBody>
      </p:sp>
      <p:sp>
        <p:nvSpPr>
          <p:cNvPr id="13315" name="Rectangle 3"/>
          <p:cNvSpPr>
            <a:spLocks noGrp="1" noChangeArrowheads="1"/>
          </p:cNvSpPr>
          <p:nvPr>
            <p:ph idx="1"/>
          </p:nvPr>
        </p:nvSpPr>
        <p:spPr/>
        <p:txBody>
          <a:bodyPr/>
          <a:lstStyle/>
          <a:p>
            <a:r>
              <a:rPr lang="ru-RU" b="1" smtClean="0"/>
              <a:t>Метод – </a:t>
            </a:r>
            <a:r>
              <a:rPr lang="ru-RU" smtClean="0"/>
              <a:t>способ взаимодействия учителя и учащихся при ведущей роли учителя, с помощью которого достигается владение знаниями, умениями и навыками, формирование мировоззрения и воспитание учащихся.</a:t>
            </a:r>
          </a:p>
        </p:txBody>
      </p:sp>
    </p:spTree>
    <p:extLst>
      <p:ext uri="{BB962C8B-B14F-4D97-AF65-F5344CB8AC3E}">
        <p14:creationId xmlns:p14="http://schemas.microsoft.com/office/powerpoint/2010/main" val="178668552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endParaRPr lang="ru-RU" smtClean="0"/>
          </a:p>
        </p:txBody>
      </p:sp>
      <p:sp>
        <p:nvSpPr>
          <p:cNvPr id="14339" name="Rectangle 3"/>
          <p:cNvSpPr>
            <a:spLocks noGrp="1" noChangeArrowheads="1"/>
          </p:cNvSpPr>
          <p:nvPr>
            <p:ph idx="1"/>
          </p:nvPr>
        </p:nvSpPr>
        <p:spPr/>
        <p:txBody>
          <a:bodyPr/>
          <a:lstStyle/>
          <a:p>
            <a:r>
              <a:rPr lang="ru-RU" dirty="0" smtClean="0"/>
              <a:t>Метод обучения определяет:</a:t>
            </a:r>
          </a:p>
          <a:p>
            <a:r>
              <a:rPr lang="ru-RU" dirty="0" smtClean="0"/>
              <a:t>-отбор учебного материала;</a:t>
            </a:r>
          </a:p>
          <a:p>
            <a:r>
              <a:rPr lang="ru-RU" dirty="0" smtClean="0"/>
              <a:t>-последовательность его подачи;</a:t>
            </a:r>
          </a:p>
          <a:p>
            <a:r>
              <a:rPr lang="ru-RU" dirty="0" smtClean="0"/>
              <a:t>-дозировку на занятиях;</a:t>
            </a:r>
          </a:p>
          <a:p>
            <a:r>
              <a:rPr lang="ru-RU" dirty="0" smtClean="0"/>
              <a:t>-приемы введения материала;</a:t>
            </a:r>
          </a:p>
          <a:p>
            <a:r>
              <a:rPr lang="ru-RU" dirty="0" smtClean="0"/>
              <a:t>-активизацию материала в речи.</a:t>
            </a:r>
          </a:p>
        </p:txBody>
      </p:sp>
    </p:spTree>
    <p:extLst>
      <p:ext uri="{BB962C8B-B14F-4D97-AF65-F5344CB8AC3E}">
        <p14:creationId xmlns:p14="http://schemas.microsoft.com/office/powerpoint/2010/main" val="123487756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p:cNvSpPr>
            <a:spLocks noGrp="1"/>
          </p:cNvSpPr>
          <p:nvPr>
            <p:ph type="title"/>
          </p:nvPr>
        </p:nvSpPr>
        <p:spPr>
          <a:xfrm>
            <a:off x="457200" y="838200"/>
            <a:ext cx="8077200" cy="914400"/>
          </a:xfrm>
        </p:spPr>
        <p:txBody>
          <a:bodyPr/>
          <a:lstStyle/>
          <a:p>
            <a:r>
              <a:rPr lang="ru-RU" sz="2800" b="1" smtClean="0"/>
              <a:t>Ю.К. Бабанский на основе целостного подхода к процессу обучения выделил три группы методов:</a:t>
            </a:r>
            <a:r>
              <a:rPr lang="ru-RU" b="1" smtClean="0"/>
              <a:t/>
            </a:r>
            <a:br>
              <a:rPr lang="ru-RU" b="1" smtClean="0"/>
            </a:br>
            <a:endParaRPr lang="ru-RU" b="1" smtClean="0"/>
          </a:p>
        </p:txBody>
      </p:sp>
      <p:sp>
        <p:nvSpPr>
          <p:cNvPr id="15363" name="Объект 2"/>
          <p:cNvSpPr>
            <a:spLocks noGrp="1"/>
          </p:cNvSpPr>
          <p:nvPr>
            <p:ph idx="1"/>
          </p:nvPr>
        </p:nvSpPr>
        <p:spPr>
          <a:xfrm>
            <a:off x="457200" y="1905000"/>
            <a:ext cx="8458200" cy="4724400"/>
          </a:xfrm>
        </p:spPr>
        <p:txBody>
          <a:bodyPr/>
          <a:lstStyle/>
          <a:p>
            <a:r>
              <a:rPr lang="ru-RU" sz="2400" b="1" smtClean="0"/>
              <a:t>1.   Методы   организации   и   осуществления   учебно-познавательной деятельности:</a:t>
            </a:r>
          </a:p>
          <a:p>
            <a:r>
              <a:rPr lang="ru-RU" sz="2400" smtClean="0"/>
              <a:t>а) словесные, наглядные и практические (аспект передачи и восприятия учебной информации);</a:t>
            </a:r>
          </a:p>
          <a:p>
            <a:r>
              <a:rPr lang="ru-RU" sz="2400" smtClean="0"/>
              <a:t>б) индуктивные и дедуктивные (логические аспекты);</a:t>
            </a:r>
          </a:p>
          <a:p>
            <a:r>
              <a:rPr lang="ru-RU" sz="2400" smtClean="0"/>
              <a:t>в)   репродуктивные   и   проблемно-поисковые   (аспект мышления);</a:t>
            </a:r>
          </a:p>
          <a:p>
            <a:endParaRPr lang="ru-RU" smtClean="0"/>
          </a:p>
          <a:p>
            <a:endParaRPr lang="ru-RU" smtClean="0"/>
          </a:p>
        </p:txBody>
      </p:sp>
    </p:spTree>
    <p:extLst>
      <p:ext uri="{BB962C8B-B14F-4D97-AF65-F5344CB8AC3E}">
        <p14:creationId xmlns:p14="http://schemas.microsoft.com/office/powerpoint/2010/main" val="188907654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457200" y="685800"/>
            <a:ext cx="8077200" cy="381000"/>
          </a:xfrm>
        </p:spPr>
        <p:txBody>
          <a:bodyPr/>
          <a:lstStyle/>
          <a:p>
            <a:endParaRPr lang="ru-RU" sz="800" smtClean="0"/>
          </a:p>
        </p:txBody>
      </p:sp>
      <p:sp>
        <p:nvSpPr>
          <p:cNvPr id="16387" name="Объект 2"/>
          <p:cNvSpPr>
            <a:spLocks noGrp="1"/>
          </p:cNvSpPr>
          <p:nvPr>
            <p:ph idx="1"/>
          </p:nvPr>
        </p:nvSpPr>
        <p:spPr>
          <a:xfrm>
            <a:off x="457200" y="1143000"/>
            <a:ext cx="8077200" cy="4495800"/>
          </a:xfrm>
        </p:spPr>
        <p:txBody>
          <a:bodyPr/>
          <a:lstStyle/>
          <a:p>
            <a:r>
              <a:rPr lang="ru-RU" sz="2400" smtClean="0"/>
              <a:t>г) самостоятельной работы и работы под руководством преподавателя (аспект управления учением). </a:t>
            </a:r>
          </a:p>
          <a:p>
            <a:r>
              <a:rPr lang="ru-RU" sz="2400" b="1" smtClean="0"/>
              <a:t>2. Методы стимулирования и мотивации:</a:t>
            </a:r>
          </a:p>
          <a:p>
            <a:r>
              <a:rPr lang="ru-RU" sz="2400" smtClean="0"/>
              <a:t>а) интереса к учению;</a:t>
            </a:r>
          </a:p>
          <a:p>
            <a:r>
              <a:rPr lang="ru-RU" sz="2400" smtClean="0"/>
              <a:t>б) долга и ответственности в учении. </a:t>
            </a:r>
          </a:p>
          <a:p>
            <a:r>
              <a:rPr lang="ru-RU" sz="2400" b="1" smtClean="0"/>
              <a:t>3. Методы контроля и самоконтроля в обучении: </a:t>
            </a:r>
          </a:p>
          <a:p>
            <a:r>
              <a:rPr lang="ru-RU" sz="2400" smtClean="0"/>
              <a:t>а) устный, письменный, лабораторно-практический.</a:t>
            </a:r>
          </a:p>
          <a:p>
            <a:endParaRPr lang="ru-RU" smtClean="0"/>
          </a:p>
        </p:txBody>
      </p:sp>
    </p:spTree>
    <p:extLst>
      <p:ext uri="{BB962C8B-B14F-4D97-AF65-F5344CB8AC3E}">
        <p14:creationId xmlns:p14="http://schemas.microsoft.com/office/powerpoint/2010/main" val="357889774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title"/>
          </p:nvPr>
        </p:nvSpPr>
        <p:spPr>
          <a:xfrm>
            <a:off x="457200" y="685800"/>
            <a:ext cx="8077200" cy="457200"/>
          </a:xfrm>
        </p:spPr>
        <p:txBody>
          <a:bodyPr/>
          <a:lstStyle/>
          <a:p>
            <a:r>
              <a:rPr lang="ru-RU" smtClean="0"/>
              <a:t>Словесные методы</a:t>
            </a:r>
          </a:p>
        </p:txBody>
      </p:sp>
      <p:sp>
        <p:nvSpPr>
          <p:cNvPr id="17411" name="Объект 2"/>
          <p:cNvSpPr>
            <a:spLocks noGrp="1"/>
          </p:cNvSpPr>
          <p:nvPr>
            <p:ph idx="1"/>
          </p:nvPr>
        </p:nvSpPr>
        <p:spPr>
          <a:xfrm>
            <a:off x="457200" y="1524000"/>
            <a:ext cx="8077200" cy="4495800"/>
          </a:xfrm>
        </p:spPr>
        <p:txBody>
          <a:bodyPr/>
          <a:lstStyle/>
          <a:p>
            <a:r>
              <a:rPr lang="ru-RU" sz="2000" b="1" smtClean="0"/>
              <a:t>1. Рассказ.</a:t>
            </a:r>
            <a:r>
              <a:rPr lang="ru-RU" sz="2000" smtClean="0"/>
              <a:t> Этот метод предполагает устное повествовательное изложение содержания учебного материала, не прерываемое вопросами к учащимся. Возможно несколько видов рассказа – рассказ-вступление, рассказ-изложение, рассказ-заключение.</a:t>
            </a:r>
          </a:p>
          <a:p>
            <a:r>
              <a:rPr lang="ru-RU" sz="2000" smtClean="0"/>
              <a:t>Цель первого </a:t>
            </a:r>
            <a:r>
              <a:rPr lang="ru-RU" sz="2000" b="1" smtClean="0"/>
              <a:t>(рассказ-вступление) </a:t>
            </a:r>
            <a:r>
              <a:rPr lang="ru-RU" sz="2000" smtClean="0"/>
              <a:t>– подготовка учащихся к восприятию нового учебного материала. Этот вид рассказа характеризуется относительной краткостью, яркостью, занимательностью и эмоциональностью изложения, позволяющими вызвать интерес к новой теме, возбудить потребность в ее активном усвоении. Во время такого рассказа в доступной форме сообщаются задачи деятельности учеников на уроке.</a:t>
            </a:r>
          </a:p>
          <a:p>
            <a:endParaRPr lang="ru-RU" smtClean="0"/>
          </a:p>
        </p:txBody>
      </p:sp>
    </p:spTree>
    <p:extLst>
      <p:ext uri="{BB962C8B-B14F-4D97-AF65-F5344CB8AC3E}">
        <p14:creationId xmlns:p14="http://schemas.microsoft.com/office/powerpoint/2010/main" val="54363549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Заголовок 1"/>
          <p:cNvSpPr>
            <a:spLocks noGrp="1"/>
          </p:cNvSpPr>
          <p:nvPr>
            <p:ph type="title"/>
          </p:nvPr>
        </p:nvSpPr>
        <p:spPr/>
        <p:txBody>
          <a:bodyPr/>
          <a:lstStyle/>
          <a:p>
            <a:endParaRPr lang="ru-RU" smtClean="0"/>
          </a:p>
        </p:txBody>
      </p:sp>
      <p:sp>
        <p:nvSpPr>
          <p:cNvPr id="18435" name="Объект 2"/>
          <p:cNvSpPr>
            <a:spLocks noGrp="1"/>
          </p:cNvSpPr>
          <p:nvPr>
            <p:ph idx="1"/>
          </p:nvPr>
        </p:nvSpPr>
        <p:spPr/>
        <p:txBody>
          <a:bodyPr/>
          <a:lstStyle/>
          <a:p>
            <a:r>
              <a:rPr lang="ru-RU" sz="2400" smtClean="0"/>
              <a:t>Во время </a:t>
            </a:r>
            <a:r>
              <a:rPr lang="ru-RU" sz="2400" b="1" smtClean="0"/>
              <a:t>рассказа-изложения</a:t>
            </a:r>
            <a:r>
              <a:rPr lang="ru-RU" sz="2400" smtClean="0"/>
              <a:t> учитель раскрывает содержание новой темы, осуществляет изложение по определенному плану, в четкой последовательности, с вычленением главного, существенного, с применением иллюстраций и убедительных примеров.</a:t>
            </a:r>
          </a:p>
          <a:p>
            <a:r>
              <a:rPr lang="ru-RU" sz="2400" b="1" smtClean="0"/>
              <a:t>Рассказ-заключение</a:t>
            </a:r>
            <a:r>
              <a:rPr lang="ru-RU" sz="2400" smtClean="0"/>
              <a:t> обычно проводится в конце урока. Учитель в нем резюмирует главные мысли, делает выводы и обобщения, дает задания для дальнейшей самостоятельной работы по этой теме.</a:t>
            </a:r>
          </a:p>
          <a:p>
            <a:endParaRPr lang="ru-RU" smtClean="0"/>
          </a:p>
        </p:txBody>
      </p:sp>
    </p:spTree>
    <p:extLst>
      <p:ext uri="{BB962C8B-B14F-4D97-AF65-F5344CB8AC3E}">
        <p14:creationId xmlns:p14="http://schemas.microsoft.com/office/powerpoint/2010/main" val="327942775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Заголовок 1"/>
          <p:cNvSpPr>
            <a:spLocks noGrp="1"/>
          </p:cNvSpPr>
          <p:nvPr>
            <p:ph type="title"/>
          </p:nvPr>
        </p:nvSpPr>
        <p:spPr/>
        <p:txBody>
          <a:bodyPr/>
          <a:lstStyle/>
          <a:p>
            <a:endParaRPr lang="ru-RU" smtClean="0"/>
          </a:p>
        </p:txBody>
      </p:sp>
      <p:sp>
        <p:nvSpPr>
          <p:cNvPr id="20483" name="Объект 2"/>
          <p:cNvSpPr>
            <a:spLocks noGrp="1"/>
          </p:cNvSpPr>
          <p:nvPr>
            <p:ph idx="1"/>
          </p:nvPr>
        </p:nvSpPr>
        <p:spPr/>
        <p:txBody>
          <a:bodyPr/>
          <a:lstStyle/>
          <a:p>
            <a:r>
              <a:rPr lang="ru-RU" dirty="0" smtClean="0"/>
              <a:t>2. </a:t>
            </a:r>
            <a:r>
              <a:rPr lang="ru-RU" b="1" dirty="0" smtClean="0"/>
              <a:t>Беседа.</a:t>
            </a:r>
            <a:r>
              <a:rPr lang="ru-RU" dirty="0" smtClean="0"/>
              <a:t> Метод беседы предполагает разговор учителя с учениками, организуемый с помощью тщательно продуманной системы вопросов, постепенно подводящих учеников к усвоению системы фактов, нового понятия или закономерности.</a:t>
            </a:r>
          </a:p>
        </p:txBody>
      </p:sp>
    </p:spTree>
    <p:extLst>
      <p:ext uri="{BB962C8B-B14F-4D97-AF65-F5344CB8AC3E}">
        <p14:creationId xmlns:p14="http://schemas.microsoft.com/office/powerpoint/2010/main" val="1582739185"/>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ru-RU" smtClean="0"/>
              <a:t>Беседа как метод обучения</a:t>
            </a:r>
          </a:p>
        </p:txBody>
      </p:sp>
      <p:sp>
        <p:nvSpPr>
          <p:cNvPr id="21507" name="Rectangle 3"/>
          <p:cNvSpPr>
            <a:spLocks noGrp="1" noChangeArrowheads="1"/>
          </p:cNvSpPr>
          <p:nvPr>
            <p:ph idx="1"/>
          </p:nvPr>
        </p:nvSpPr>
        <p:spPr>
          <a:xfrm>
            <a:off x="457200" y="1600200"/>
            <a:ext cx="8077200" cy="4495800"/>
          </a:xfrm>
        </p:spPr>
        <p:txBody>
          <a:bodyPr/>
          <a:lstStyle/>
          <a:p>
            <a:r>
              <a:rPr lang="ru-RU" smtClean="0"/>
              <a:t>Метод обучения, предполагающий диалог между учителем и учащимися преимущественно по вопросам учителя. </a:t>
            </a:r>
          </a:p>
          <a:p>
            <a:r>
              <a:rPr lang="ru-RU" smtClean="0"/>
              <a:t>Представляет собой цельное, логически связанное рассуждение, начинающееся постановкой цели и завершающееся выводами.</a:t>
            </a:r>
          </a:p>
        </p:txBody>
      </p:sp>
    </p:spTree>
    <p:extLst>
      <p:ext uri="{BB962C8B-B14F-4D97-AF65-F5344CB8AC3E}">
        <p14:creationId xmlns:p14="http://schemas.microsoft.com/office/powerpoint/2010/main" val="1556610236"/>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endParaRPr lang="ru-RU" smtClean="0"/>
          </a:p>
        </p:txBody>
      </p:sp>
      <p:sp>
        <p:nvSpPr>
          <p:cNvPr id="22531" name="Rectangle 3"/>
          <p:cNvSpPr>
            <a:spLocks noGrp="1" noChangeArrowheads="1"/>
          </p:cNvSpPr>
          <p:nvPr>
            <p:ph idx="1"/>
          </p:nvPr>
        </p:nvSpPr>
        <p:spPr/>
        <p:txBody>
          <a:bodyPr/>
          <a:lstStyle/>
          <a:p>
            <a:pPr>
              <a:lnSpc>
                <a:spcPct val="90000"/>
              </a:lnSpc>
            </a:pPr>
            <a:r>
              <a:rPr lang="ru-RU" sz="2400" b="1" smtClean="0"/>
              <a:t>Виды беседы: 1)Подготовительная </a:t>
            </a:r>
            <a:r>
              <a:rPr lang="ru-RU" sz="2400" smtClean="0"/>
              <a:t>( готовит учеников к изучению нового материала);</a:t>
            </a:r>
            <a:endParaRPr lang="ru-RU" sz="2400" b="1" smtClean="0"/>
          </a:p>
          <a:p>
            <a:pPr>
              <a:lnSpc>
                <a:spcPct val="90000"/>
              </a:lnSpc>
            </a:pPr>
            <a:r>
              <a:rPr lang="ru-RU" sz="2400" b="1" smtClean="0"/>
              <a:t>                           2)Воспроизводящая (</a:t>
            </a:r>
            <a:r>
              <a:rPr lang="ru-RU" sz="2400" smtClean="0"/>
              <a:t>на посторенние изученного материала, объяснение выполненных действий, их обоснование);</a:t>
            </a:r>
          </a:p>
          <a:p>
            <a:pPr>
              <a:lnSpc>
                <a:spcPct val="90000"/>
              </a:lnSpc>
            </a:pPr>
            <a:r>
              <a:rPr lang="ru-RU" sz="2400" smtClean="0"/>
              <a:t>                           </a:t>
            </a:r>
            <a:r>
              <a:rPr lang="ru-RU" sz="2400" b="1" smtClean="0"/>
              <a:t>3)Обобщающая</a:t>
            </a:r>
            <a:r>
              <a:rPr lang="ru-RU" sz="2400" smtClean="0"/>
              <a:t> (в конце урока, изучения темы, раздела; систематизирует и обобщает изученный материал);</a:t>
            </a:r>
            <a:endParaRPr lang="ru-RU" sz="2400" b="1" smtClean="0"/>
          </a:p>
          <a:p>
            <a:pPr>
              <a:lnSpc>
                <a:spcPct val="90000"/>
              </a:lnSpc>
            </a:pPr>
            <a:r>
              <a:rPr lang="ru-RU" sz="2400" b="1" smtClean="0"/>
              <a:t>                           4)Эвристическая</a:t>
            </a:r>
            <a:r>
              <a:rPr lang="ru-RU" sz="2400" smtClean="0"/>
              <a:t> (при анализе языкового материала и выведения понятий, правил, обобщений).</a:t>
            </a:r>
          </a:p>
        </p:txBody>
      </p:sp>
    </p:spTree>
    <p:extLst>
      <p:ext uri="{BB962C8B-B14F-4D97-AF65-F5344CB8AC3E}">
        <p14:creationId xmlns:p14="http://schemas.microsoft.com/office/powerpoint/2010/main" val="123640260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Заголовок 1"/>
          <p:cNvSpPr>
            <a:spLocks noGrp="1"/>
          </p:cNvSpPr>
          <p:nvPr>
            <p:ph type="title"/>
          </p:nvPr>
        </p:nvSpPr>
        <p:spPr/>
        <p:txBody>
          <a:bodyPr/>
          <a:lstStyle/>
          <a:p>
            <a:r>
              <a:rPr lang="ru-RU" smtClean="0"/>
              <a:t>Наглядные методы</a:t>
            </a:r>
          </a:p>
        </p:txBody>
      </p:sp>
      <p:sp>
        <p:nvSpPr>
          <p:cNvPr id="23555" name="Объект 2"/>
          <p:cNvSpPr>
            <a:spLocks noGrp="1"/>
          </p:cNvSpPr>
          <p:nvPr>
            <p:ph idx="1"/>
          </p:nvPr>
        </p:nvSpPr>
        <p:spPr/>
        <p:txBody>
          <a:bodyPr/>
          <a:lstStyle/>
          <a:p>
            <a:r>
              <a:rPr lang="ru-RU" sz="2400" b="1" smtClean="0"/>
              <a:t>Метод иллюстраций </a:t>
            </a:r>
            <a:r>
              <a:rPr lang="ru-RU" sz="2400" smtClean="0"/>
              <a:t>предполагает показ ученикам иллюстративных пособий: плакатов, карт, зарисовок на доске, картин, портретов ученых и пр.</a:t>
            </a:r>
          </a:p>
          <a:p>
            <a:r>
              <a:rPr lang="ru-RU" sz="2400" b="1" smtClean="0"/>
              <a:t>Метод демонстраций </a:t>
            </a:r>
            <a:r>
              <a:rPr lang="ru-RU" sz="2400" smtClean="0"/>
              <a:t>обычно связан с демонстрацией приборов, опытов, технических установок, различного рода препаратов. К демонстрационным методам относят также показ видеоматериалов.</a:t>
            </a:r>
          </a:p>
          <a:p>
            <a:endParaRPr lang="ru-RU" smtClean="0"/>
          </a:p>
        </p:txBody>
      </p:sp>
    </p:spTree>
    <p:extLst>
      <p:ext uri="{BB962C8B-B14F-4D97-AF65-F5344CB8AC3E}">
        <p14:creationId xmlns:p14="http://schemas.microsoft.com/office/powerpoint/2010/main" val="387125134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ru-RU" smtClean="0"/>
              <a:t>Из истории</a:t>
            </a:r>
          </a:p>
        </p:txBody>
      </p:sp>
      <p:sp>
        <p:nvSpPr>
          <p:cNvPr id="5123" name="Rectangle 3"/>
          <p:cNvSpPr>
            <a:spLocks noGrp="1" noChangeArrowheads="1"/>
          </p:cNvSpPr>
          <p:nvPr>
            <p:ph idx="1"/>
          </p:nvPr>
        </p:nvSpPr>
        <p:spPr/>
        <p:txBody>
          <a:bodyPr/>
          <a:lstStyle/>
          <a:p>
            <a:r>
              <a:rPr lang="ru-RU" sz="2800" smtClean="0"/>
              <a:t>1.40-50-е г.г.20в. Метод трактовался как способ, путь, «по которому протекает педагогический процесс, по которому мы ведем учащихся от незнания к знанию».</a:t>
            </a:r>
          </a:p>
          <a:p>
            <a:r>
              <a:rPr lang="ru-RU" sz="2800" smtClean="0"/>
              <a:t>Т.о., признавалась ведущая роль учителя. Ученик – пассивный участник образовательного процесса.</a:t>
            </a:r>
            <a:endParaRPr lang="ru-RU" smtClean="0"/>
          </a:p>
        </p:txBody>
      </p:sp>
    </p:spTree>
    <p:extLst>
      <p:ext uri="{BB962C8B-B14F-4D97-AF65-F5344CB8AC3E}">
        <p14:creationId xmlns:p14="http://schemas.microsoft.com/office/powerpoint/2010/main" val="2362754891"/>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Заголовок 1"/>
          <p:cNvSpPr>
            <a:spLocks noGrp="1"/>
          </p:cNvSpPr>
          <p:nvPr>
            <p:ph type="title"/>
          </p:nvPr>
        </p:nvSpPr>
        <p:spPr>
          <a:xfrm>
            <a:off x="457200" y="304800"/>
            <a:ext cx="8077200" cy="914400"/>
          </a:xfrm>
        </p:spPr>
        <p:txBody>
          <a:bodyPr/>
          <a:lstStyle/>
          <a:p>
            <a:r>
              <a:rPr lang="ru-RU" smtClean="0"/>
              <a:t>Индуктивный метод</a:t>
            </a:r>
          </a:p>
        </p:txBody>
      </p:sp>
      <p:sp>
        <p:nvSpPr>
          <p:cNvPr id="25603" name="Объект 2"/>
          <p:cNvSpPr>
            <a:spLocks noGrp="1"/>
          </p:cNvSpPr>
          <p:nvPr>
            <p:ph idx="1"/>
          </p:nvPr>
        </p:nvSpPr>
        <p:spPr>
          <a:xfrm>
            <a:off x="304800" y="1295400"/>
            <a:ext cx="8077200" cy="4495800"/>
          </a:xfrm>
        </p:spPr>
        <p:txBody>
          <a:bodyPr/>
          <a:lstStyle/>
          <a:p>
            <a:r>
              <a:rPr lang="ru-RU" sz="2400" smtClean="0"/>
              <a:t>Индуктивное изучение особенно полезно в тех случаях, когда материал носит преимущественно фактический характер или связан с формированием понятий, смысл которых может стать ясным лишь в ходе индуктивных рассуждений и обобщений. Слабость индуктивных методов обучения состоит в том, что они требуют большего времени на изучение нового материала, чем дедуктивные. Они в меньшей мере способствуют развитию абстрактного мышления, так как опираются на конкретные факты, опыты и другие данные.</a:t>
            </a:r>
          </a:p>
          <a:p>
            <a:endParaRPr lang="ru-RU" sz="4000" smtClean="0"/>
          </a:p>
        </p:txBody>
      </p:sp>
    </p:spTree>
    <p:extLst>
      <p:ext uri="{BB962C8B-B14F-4D97-AF65-F5344CB8AC3E}">
        <p14:creationId xmlns:p14="http://schemas.microsoft.com/office/powerpoint/2010/main" val="3732505938"/>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p:cNvSpPr>
            <a:spLocks noGrp="1"/>
          </p:cNvSpPr>
          <p:nvPr>
            <p:ph type="title"/>
          </p:nvPr>
        </p:nvSpPr>
        <p:spPr/>
        <p:txBody>
          <a:bodyPr/>
          <a:lstStyle/>
          <a:p>
            <a:r>
              <a:rPr lang="ru-RU" smtClean="0"/>
              <a:t>Дедуктивный метод </a:t>
            </a:r>
          </a:p>
        </p:txBody>
      </p:sp>
      <p:sp>
        <p:nvSpPr>
          <p:cNvPr id="26627" name="Объект 2"/>
          <p:cNvSpPr>
            <a:spLocks noGrp="1"/>
          </p:cNvSpPr>
          <p:nvPr>
            <p:ph idx="1"/>
          </p:nvPr>
        </p:nvSpPr>
        <p:spPr/>
        <p:txBody>
          <a:bodyPr/>
          <a:lstStyle/>
          <a:p>
            <a:r>
              <a:rPr lang="ru-RU" sz="2800" smtClean="0"/>
              <a:t>Способствует более быстрому прохождению учебного материала, активнее развивает абстрактное мышление. Применение его особенно полезно при изучении теоретического материала, при решении задач, требующих выявления следствий из некоторых более общих положений.</a:t>
            </a:r>
          </a:p>
          <a:p>
            <a:endParaRPr lang="ru-RU" smtClean="0"/>
          </a:p>
        </p:txBody>
      </p:sp>
    </p:spTree>
    <p:extLst>
      <p:ext uri="{BB962C8B-B14F-4D97-AF65-F5344CB8AC3E}">
        <p14:creationId xmlns:p14="http://schemas.microsoft.com/office/powerpoint/2010/main" val="1145802949"/>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1"/>
          <p:cNvSpPr>
            <a:spLocks noGrp="1"/>
          </p:cNvSpPr>
          <p:nvPr>
            <p:ph type="title"/>
          </p:nvPr>
        </p:nvSpPr>
        <p:spPr>
          <a:xfrm>
            <a:off x="457200" y="609600"/>
            <a:ext cx="8077200" cy="914400"/>
          </a:xfrm>
        </p:spPr>
        <p:txBody>
          <a:bodyPr/>
          <a:lstStyle/>
          <a:p>
            <a:r>
              <a:rPr lang="ru-RU" smtClean="0"/>
              <a:t>Репродуктивные методы</a:t>
            </a:r>
          </a:p>
        </p:txBody>
      </p:sp>
      <p:sp>
        <p:nvSpPr>
          <p:cNvPr id="27651" name="Объект 2"/>
          <p:cNvSpPr>
            <a:spLocks noGrp="1"/>
          </p:cNvSpPr>
          <p:nvPr>
            <p:ph idx="1"/>
          </p:nvPr>
        </p:nvSpPr>
        <p:spPr>
          <a:xfrm>
            <a:off x="457200" y="1524000"/>
            <a:ext cx="8077200" cy="4495800"/>
          </a:xfrm>
        </p:spPr>
        <p:txBody>
          <a:bodyPr/>
          <a:lstStyle/>
          <a:p>
            <a:r>
              <a:rPr lang="ru-RU" sz="2400" smtClean="0"/>
              <a:t>Репродуктивный характер мышления предполагает активное восприятие и запоминание сообщаемой учителем или другим источником учебной информации. Особенно эффективно применяются репродуктивные методы в тех случаях, когда содержание учебного материала носит преимущественно информативный характер, представляет собой описание способов практических действий, является весьма сложным или принципиально новым для того, чтобы ученики могли осуществить самостоятельный поиск знаний.</a:t>
            </a:r>
          </a:p>
        </p:txBody>
      </p:sp>
    </p:spTree>
    <p:extLst>
      <p:ext uri="{BB962C8B-B14F-4D97-AF65-F5344CB8AC3E}">
        <p14:creationId xmlns:p14="http://schemas.microsoft.com/office/powerpoint/2010/main" val="2507138222"/>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Заголовок 1"/>
          <p:cNvSpPr>
            <a:spLocks noGrp="1"/>
          </p:cNvSpPr>
          <p:nvPr>
            <p:ph type="title"/>
          </p:nvPr>
        </p:nvSpPr>
        <p:spPr/>
        <p:txBody>
          <a:bodyPr/>
          <a:lstStyle/>
          <a:p>
            <a:pPr algn="ctr"/>
            <a:r>
              <a:rPr lang="ru-RU" smtClean="0"/>
              <a:t>Проблемно-поисковые методы</a:t>
            </a:r>
          </a:p>
        </p:txBody>
      </p:sp>
      <p:sp>
        <p:nvSpPr>
          <p:cNvPr id="28675" name="Объект 2"/>
          <p:cNvSpPr>
            <a:spLocks noGrp="1"/>
          </p:cNvSpPr>
          <p:nvPr>
            <p:ph idx="1"/>
          </p:nvPr>
        </p:nvSpPr>
        <p:spPr>
          <a:xfrm>
            <a:off x="457200" y="1676400"/>
            <a:ext cx="8077200" cy="4495800"/>
          </a:xfrm>
        </p:spPr>
        <p:txBody>
          <a:bodyPr/>
          <a:lstStyle/>
          <a:p>
            <a:r>
              <a:rPr lang="ru-RU" sz="2000" smtClean="0"/>
              <a:t>Проблемно-поисковые методы обучения применяются в ходе проблемного обучения. При использовании проблемно-поисковых методов обучения учитель использует такие приемы: создает проблемную ситуацию (ставит вопросы, предлагает задачу, экспериментальное задание), организует коллективное обсуждение возможных подходов к разрешению проблемной ситуации, подтверждает правильность выводов, выдвигает готовое проблемное задание. Ученики, основываясь на прежнем опыте и знаниях, высказывают предположения о путях разрешения проблемной ситуации, обобщают ранее приобретенные знания, выявляют причины явлений, объясняют их происхождение, выбирают наиболее рациональный вариант разрешения проблемной ситуации.</a:t>
            </a:r>
          </a:p>
        </p:txBody>
      </p:sp>
    </p:spTree>
    <p:extLst>
      <p:ext uri="{BB962C8B-B14F-4D97-AF65-F5344CB8AC3E}">
        <p14:creationId xmlns:p14="http://schemas.microsoft.com/office/powerpoint/2010/main" val="456478658"/>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Заголовок 1"/>
          <p:cNvSpPr>
            <a:spLocks noGrp="1"/>
          </p:cNvSpPr>
          <p:nvPr>
            <p:ph type="title"/>
          </p:nvPr>
        </p:nvSpPr>
        <p:spPr/>
        <p:txBody>
          <a:bodyPr/>
          <a:lstStyle/>
          <a:p>
            <a:r>
              <a:rPr lang="ru-RU" smtClean="0"/>
              <a:t>Методы самостоятельной работы учащихся</a:t>
            </a:r>
          </a:p>
        </p:txBody>
      </p:sp>
      <p:sp>
        <p:nvSpPr>
          <p:cNvPr id="29699" name="Объект 2"/>
          <p:cNvSpPr>
            <a:spLocks noGrp="1"/>
          </p:cNvSpPr>
          <p:nvPr>
            <p:ph idx="1"/>
          </p:nvPr>
        </p:nvSpPr>
        <p:spPr/>
        <p:txBody>
          <a:bodyPr/>
          <a:lstStyle/>
          <a:p>
            <a:r>
              <a:rPr lang="ru-RU" dirty="0" smtClean="0"/>
              <a:t>1. Работа с учебником.</a:t>
            </a:r>
          </a:p>
          <a:p>
            <a:r>
              <a:rPr lang="ru-RU" dirty="0" smtClean="0"/>
              <a:t>2. Работа со словарями, справочной </a:t>
            </a:r>
            <a:r>
              <a:rPr lang="ru-RU" dirty="0" smtClean="0"/>
              <a:t>литературой.</a:t>
            </a:r>
            <a:endParaRPr lang="ru-RU" dirty="0" smtClean="0"/>
          </a:p>
        </p:txBody>
      </p:sp>
    </p:spTree>
    <p:extLst>
      <p:ext uri="{BB962C8B-B14F-4D97-AF65-F5344CB8AC3E}">
        <p14:creationId xmlns:p14="http://schemas.microsoft.com/office/powerpoint/2010/main" val="4123496752"/>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Заголовок 1"/>
          <p:cNvSpPr>
            <a:spLocks noGrp="1"/>
          </p:cNvSpPr>
          <p:nvPr>
            <p:ph type="title"/>
          </p:nvPr>
        </p:nvSpPr>
        <p:spPr/>
        <p:txBody>
          <a:bodyPr/>
          <a:lstStyle/>
          <a:p>
            <a:r>
              <a:rPr lang="ru-RU" sz="3200" smtClean="0"/>
              <a:t>Методы формирования познавательных интересов у учащихся</a:t>
            </a:r>
          </a:p>
        </p:txBody>
      </p:sp>
      <p:sp>
        <p:nvSpPr>
          <p:cNvPr id="30723" name="Объект 2"/>
          <p:cNvSpPr>
            <a:spLocks noGrp="1"/>
          </p:cNvSpPr>
          <p:nvPr>
            <p:ph idx="1"/>
          </p:nvPr>
        </p:nvSpPr>
        <p:spPr/>
        <p:txBody>
          <a:bodyPr/>
          <a:lstStyle/>
          <a:p>
            <a:r>
              <a:rPr lang="ru-RU" sz="2400" smtClean="0"/>
              <a:t>1. Метод познавательных игр.</a:t>
            </a:r>
          </a:p>
          <a:p>
            <a:r>
              <a:rPr lang="ru-RU" sz="2400" smtClean="0"/>
              <a:t>2. Учебная дискуссия.</a:t>
            </a:r>
          </a:p>
          <a:p>
            <a:r>
              <a:rPr lang="ru-RU" sz="2400" u="sng" smtClean="0"/>
              <a:t>Приёмы формирования познавательных интересов учащихся</a:t>
            </a:r>
            <a:r>
              <a:rPr lang="ru-RU" sz="2400" smtClean="0"/>
              <a:t>: создание ситуации новизны, актуальности, приближения содержания к самым важным открытиям в науке, технике, к достижениям современной культуры, искусства, литературы, к явлениям общественно-политической внутренней и международной жизни и др.</a:t>
            </a:r>
          </a:p>
        </p:txBody>
      </p:sp>
    </p:spTree>
    <p:extLst>
      <p:ext uri="{BB962C8B-B14F-4D97-AF65-F5344CB8AC3E}">
        <p14:creationId xmlns:p14="http://schemas.microsoft.com/office/powerpoint/2010/main" val="565612635"/>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Заголовок 1"/>
          <p:cNvSpPr>
            <a:spLocks noGrp="1"/>
          </p:cNvSpPr>
          <p:nvPr>
            <p:ph type="title"/>
          </p:nvPr>
        </p:nvSpPr>
        <p:spPr/>
        <p:txBody>
          <a:bodyPr/>
          <a:lstStyle/>
          <a:p>
            <a:r>
              <a:rPr lang="ru-RU" sz="4000" smtClean="0"/>
              <a:t>Методы формирования чувства долга и ответственности</a:t>
            </a:r>
          </a:p>
        </p:txBody>
      </p:sp>
      <p:sp>
        <p:nvSpPr>
          <p:cNvPr id="31747" name="Объект 2"/>
          <p:cNvSpPr>
            <a:spLocks noGrp="1"/>
          </p:cNvSpPr>
          <p:nvPr>
            <p:ph idx="1"/>
          </p:nvPr>
        </p:nvSpPr>
        <p:spPr/>
        <p:txBody>
          <a:bodyPr/>
          <a:lstStyle/>
          <a:p>
            <a:r>
              <a:rPr lang="ru-RU" smtClean="0"/>
              <a:t>поощрение (одобрение, благодарность, награждение и т. д.), </a:t>
            </a:r>
          </a:p>
          <a:p>
            <a:r>
              <a:rPr lang="ru-RU" smtClean="0"/>
              <a:t>порицание.</a:t>
            </a:r>
          </a:p>
          <a:p>
            <a:endParaRPr lang="ru-RU" smtClean="0"/>
          </a:p>
        </p:txBody>
      </p:sp>
    </p:spTree>
    <p:extLst>
      <p:ext uri="{BB962C8B-B14F-4D97-AF65-F5344CB8AC3E}">
        <p14:creationId xmlns:p14="http://schemas.microsoft.com/office/powerpoint/2010/main" val="1949672897"/>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Заголовок 1"/>
          <p:cNvSpPr>
            <a:spLocks noGrp="1"/>
          </p:cNvSpPr>
          <p:nvPr>
            <p:ph type="title"/>
          </p:nvPr>
        </p:nvSpPr>
        <p:spPr/>
        <p:txBody>
          <a:bodyPr/>
          <a:lstStyle/>
          <a:p>
            <a:r>
              <a:rPr lang="ru-RU" sz="4000" smtClean="0"/>
              <a:t>Методы стимулирования учащихся:</a:t>
            </a:r>
            <a:endParaRPr lang="ru-RU" sz="4000" smtClean="0">
              <a:solidFill>
                <a:srgbClr val="FF0000"/>
              </a:solidFill>
            </a:endParaRPr>
          </a:p>
        </p:txBody>
      </p:sp>
      <p:sp>
        <p:nvSpPr>
          <p:cNvPr id="32771" name="Объект 2"/>
          <p:cNvSpPr>
            <a:spLocks noGrp="1"/>
          </p:cNvSpPr>
          <p:nvPr>
            <p:ph idx="1"/>
          </p:nvPr>
        </p:nvSpPr>
        <p:spPr/>
        <p:txBody>
          <a:bodyPr/>
          <a:lstStyle/>
          <a:p>
            <a:r>
              <a:rPr lang="ru-RU" smtClean="0"/>
              <a:t>поощрение (одобрение, благодарность, награждение и т. д.), </a:t>
            </a:r>
          </a:p>
          <a:p>
            <a:r>
              <a:rPr lang="ru-RU" smtClean="0"/>
              <a:t>наказание, </a:t>
            </a:r>
          </a:p>
          <a:p>
            <a:r>
              <a:rPr lang="ru-RU" smtClean="0"/>
              <a:t>соревнование, </a:t>
            </a:r>
          </a:p>
          <a:p>
            <a:r>
              <a:rPr lang="ru-RU" smtClean="0"/>
              <a:t>субъективно-прагматический метод.</a:t>
            </a:r>
          </a:p>
        </p:txBody>
      </p:sp>
    </p:spTree>
    <p:extLst>
      <p:ext uri="{BB962C8B-B14F-4D97-AF65-F5344CB8AC3E}">
        <p14:creationId xmlns:p14="http://schemas.microsoft.com/office/powerpoint/2010/main" val="3798569664"/>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Заголовок 1"/>
          <p:cNvSpPr>
            <a:spLocks noGrp="1"/>
          </p:cNvSpPr>
          <p:nvPr>
            <p:ph type="title"/>
          </p:nvPr>
        </p:nvSpPr>
        <p:spPr/>
        <p:txBody>
          <a:bodyPr/>
          <a:lstStyle/>
          <a:p>
            <a:r>
              <a:rPr lang="ru-RU" smtClean="0"/>
              <a:t>Методы контроля и самоконтроля в обучении</a:t>
            </a:r>
          </a:p>
        </p:txBody>
      </p:sp>
      <p:sp>
        <p:nvSpPr>
          <p:cNvPr id="33795" name="Объект 2"/>
          <p:cNvSpPr>
            <a:spLocks noGrp="1"/>
          </p:cNvSpPr>
          <p:nvPr>
            <p:ph idx="1"/>
          </p:nvPr>
        </p:nvSpPr>
        <p:spPr/>
        <p:txBody>
          <a:bodyPr/>
          <a:lstStyle/>
          <a:p>
            <a:r>
              <a:rPr lang="ru-RU" sz="2000" smtClean="0"/>
              <a:t>1</a:t>
            </a:r>
            <a:r>
              <a:rPr lang="ru-RU" sz="1600" smtClean="0"/>
              <a:t>. </a:t>
            </a:r>
            <a:r>
              <a:rPr lang="ru-RU" sz="2400" b="1" smtClean="0"/>
              <a:t>Методы устного контроля. </a:t>
            </a:r>
            <a:r>
              <a:rPr lang="ru-RU" sz="2400" smtClean="0"/>
              <a:t>Устный контроль осуществляется путем индивидуального и фронтального опроса. При индивидуальном опросе учитель ставит перед учеником несколько вопросов, отвечая на которые он показывает уровень усвоения учебного материала. При фронтальном опросе учитель подбирает серию логически связанных между собой вопросов и ставит их перед всем классом, вызывая для краткого ответа тех или иных учеников.</a:t>
            </a:r>
          </a:p>
        </p:txBody>
      </p:sp>
    </p:spTree>
    <p:extLst>
      <p:ext uri="{BB962C8B-B14F-4D97-AF65-F5344CB8AC3E}">
        <p14:creationId xmlns:p14="http://schemas.microsoft.com/office/powerpoint/2010/main" val="1660552509"/>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Заголовок 1"/>
          <p:cNvSpPr>
            <a:spLocks noGrp="1"/>
          </p:cNvSpPr>
          <p:nvPr>
            <p:ph type="title"/>
          </p:nvPr>
        </p:nvSpPr>
        <p:spPr/>
        <p:txBody>
          <a:bodyPr/>
          <a:lstStyle/>
          <a:p>
            <a:endParaRPr lang="ru-RU" smtClean="0"/>
          </a:p>
        </p:txBody>
      </p:sp>
      <p:sp>
        <p:nvSpPr>
          <p:cNvPr id="34819" name="Объект 2"/>
          <p:cNvSpPr>
            <a:spLocks noGrp="1"/>
          </p:cNvSpPr>
          <p:nvPr>
            <p:ph idx="1"/>
          </p:nvPr>
        </p:nvSpPr>
        <p:spPr/>
        <p:txBody>
          <a:bodyPr/>
          <a:lstStyle/>
          <a:p>
            <a:r>
              <a:rPr lang="ru-RU" b="1" dirty="0" smtClean="0"/>
              <a:t>2. Методы письменного контроля. </a:t>
            </a:r>
            <a:r>
              <a:rPr lang="ru-RU" dirty="0" smtClean="0"/>
              <a:t>В процессе обучения эти методы предполагают проведение письменных контрольных работ, сочинений, изложений, </a:t>
            </a:r>
            <a:r>
              <a:rPr lang="ru-RU" dirty="0" smtClean="0"/>
              <a:t>диктантов и </a:t>
            </a:r>
            <a:r>
              <a:rPr lang="ru-RU" dirty="0" smtClean="0"/>
              <a:t>пр.</a:t>
            </a:r>
          </a:p>
          <a:p>
            <a:endParaRPr lang="ru-RU" dirty="0" smtClean="0"/>
          </a:p>
        </p:txBody>
      </p:sp>
    </p:spTree>
    <p:extLst>
      <p:ext uri="{BB962C8B-B14F-4D97-AF65-F5344CB8AC3E}">
        <p14:creationId xmlns:p14="http://schemas.microsoft.com/office/powerpoint/2010/main" val="120103828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endParaRPr lang="ru-RU" smtClean="0"/>
          </a:p>
        </p:txBody>
      </p:sp>
      <p:sp>
        <p:nvSpPr>
          <p:cNvPr id="6147" name="Rectangle 3"/>
          <p:cNvSpPr>
            <a:spLocks noGrp="1" noChangeArrowheads="1"/>
          </p:cNvSpPr>
          <p:nvPr>
            <p:ph idx="1"/>
          </p:nvPr>
        </p:nvSpPr>
        <p:spPr/>
        <p:txBody>
          <a:bodyPr/>
          <a:lstStyle/>
          <a:p>
            <a:r>
              <a:rPr lang="ru-RU" smtClean="0"/>
              <a:t>2. 70-е г. 20 в. Распространился бинарный подход: выделение методов обучения и методов учения.</a:t>
            </a:r>
          </a:p>
          <a:p>
            <a:r>
              <a:rPr lang="ru-RU" smtClean="0"/>
              <a:t>Т.о., ученик – занимается деятельностью учения, а не пассивный участник обучения.</a:t>
            </a:r>
          </a:p>
        </p:txBody>
      </p:sp>
    </p:spTree>
    <p:extLst>
      <p:ext uri="{BB962C8B-B14F-4D97-AF65-F5344CB8AC3E}">
        <p14:creationId xmlns:p14="http://schemas.microsoft.com/office/powerpoint/2010/main" val="3129072889"/>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Заголовок 1"/>
          <p:cNvSpPr>
            <a:spLocks noGrp="1"/>
          </p:cNvSpPr>
          <p:nvPr>
            <p:ph type="title"/>
          </p:nvPr>
        </p:nvSpPr>
        <p:spPr/>
        <p:txBody>
          <a:bodyPr/>
          <a:lstStyle/>
          <a:p>
            <a:endParaRPr lang="ru-RU" smtClean="0"/>
          </a:p>
        </p:txBody>
      </p:sp>
      <p:sp>
        <p:nvSpPr>
          <p:cNvPr id="35843" name="Объект 2"/>
          <p:cNvSpPr>
            <a:spLocks noGrp="1"/>
          </p:cNvSpPr>
          <p:nvPr>
            <p:ph idx="1"/>
          </p:nvPr>
        </p:nvSpPr>
        <p:spPr/>
        <p:txBody>
          <a:bodyPr/>
          <a:lstStyle/>
          <a:p>
            <a:r>
              <a:rPr lang="ru-RU" sz="2800" b="1" smtClean="0"/>
              <a:t>3. Методы лабораторного контроля. </a:t>
            </a:r>
            <a:r>
              <a:rPr lang="ru-RU" sz="2800" smtClean="0"/>
              <a:t>В число контрольных лабораторных работ включается проверка умений пользоваться учебными инструментами и приборами, решение экспериментальных задач, требующих проведения опытов, которые можно реально осуществить во время контрольной работы.</a:t>
            </a:r>
          </a:p>
          <a:p>
            <a:endParaRPr lang="ru-RU" smtClean="0"/>
          </a:p>
        </p:txBody>
      </p:sp>
    </p:spTree>
    <p:extLst>
      <p:ext uri="{BB962C8B-B14F-4D97-AF65-F5344CB8AC3E}">
        <p14:creationId xmlns:p14="http://schemas.microsoft.com/office/powerpoint/2010/main" val="3076795344"/>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Заголовок 1"/>
          <p:cNvSpPr>
            <a:spLocks noGrp="1"/>
          </p:cNvSpPr>
          <p:nvPr>
            <p:ph type="title"/>
          </p:nvPr>
        </p:nvSpPr>
        <p:spPr/>
        <p:txBody>
          <a:bodyPr/>
          <a:lstStyle/>
          <a:p>
            <a:endParaRPr lang="ru-RU" smtClean="0"/>
          </a:p>
        </p:txBody>
      </p:sp>
      <p:sp>
        <p:nvSpPr>
          <p:cNvPr id="36867" name="Объект 2"/>
          <p:cNvSpPr>
            <a:spLocks noGrp="1"/>
          </p:cNvSpPr>
          <p:nvPr>
            <p:ph idx="1"/>
          </p:nvPr>
        </p:nvSpPr>
        <p:spPr/>
        <p:txBody>
          <a:bodyPr/>
          <a:lstStyle/>
          <a:p>
            <a:r>
              <a:rPr lang="ru-RU" sz="2400" b="1" smtClean="0"/>
              <a:t>4. Методы компьютерного контроля. </a:t>
            </a:r>
            <a:r>
              <a:rPr lang="ru-RU" sz="2400" smtClean="0"/>
              <a:t>В практику обучения постепенно входят методы компьютерного контроля качества усвоения знаний, которые обеспечивают высокую скорость проверки и достаточно высокую степень объективности контроля, но не может учесть психологические особенности ученика. Не позволяет она проверить и логичность, грамотность речи, своевременно оказать ученику помощь при затруднениях.</a:t>
            </a:r>
          </a:p>
          <a:p>
            <a:endParaRPr lang="ru-RU" smtClean="0"/>
          </a:p>
        </p:txBody>
      </p:sp>
    </p:spTree>
    <p:extLst>
      <p:ext uri="{BB962C8B-B14F-4D97-AF65-F5344CB8AC3E}">
        <p14:creationId xmlns:p14="http://schemas.microsoft.com/office/powerpoint/2010/main" val="4229117051"/>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Заголовок 1"/>
          <p:cNvSpPr>
            <a:spLocks noGrp="1"/>
          </p:cNvSpPr>
          <p:nvPr>
            <p:ph type="title"/>
          </p:nvPr>
        </p:nvSpPr>
        <p:spPr/>
        <p:txBody>
          <a:bodyPr/>
          <a:lstStyle/>
          <a:p>
            <a:endParaRPr lang="ru-RU" smtClean="0"/>
          </a:p>
        </p:txBody>
      </p:sp>
      <p:sp>
        <p:nvSpPr>
          <p:cNvPr id="37891" name="Объект 2"/>
          <p:cNvSpPr>
            <a:spLocks noGrp="1"/>
          </p:cNvSpPr>
          <p:nvPr>
            <p:ph idx="1"/>
          </p:nvPr>
        </p:nvSpPr>
        <p:spPr>
          <a:xfrm>
            <a:off x="381000" y="1676400"/>
            <a:ext cx="8077200" cy="4495800"/>
          </a:xfrm>
        </p:spPr>
        <p:txBody>
          <a:bodyPr/>
          <a:lstStyle/>
          <a:p>
            <a:r>
              <a:rPr lang="ru-RU" sz="2800" b="1" smtClean="0"/>
              <a:t>5. Методы самоконтроля. </a:t>
            </a:r>
            <a:r>
              <a:rPr lang="ru-RU" sz="2800" smtClean="0"/>
              <a:t>Существенной особенностью современного этапа совершенствования контроля в школе является всемерное развитие у учащихся навыков самоконтроля за степенью усвоения учебного материала, умения самостоятельно находить допущенные ошибки, неточности, намечать способы устранения обнаруживаемых пробелов</a:t>
            </a:r>
            <a:endParaRPr lang="ru-RU" smtClean="0"/>
          </a:p>
          <a:p>
            <a:endParaRPr lang="ru-RU" smtClean="0"/>
          </a:p>
        </p:txBody>
      </p:sp>
    </p:spTree>
    <p:extLst>
      <p:ext uri="{BB962C8B-B14F-4D97-AF65-F5344CB8AC3E}">
        <p14:creationId xmlns:p14="http://schemas.microsoft.com/office/powerpoint/2010/main" val="1619457851"/>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Заголовок 1"/>
          <p:cNvSpPr>
            <a:spLocks noGrp="1"/>
          </p:cNvSpPr>
          <p:nvPr>
            <p:ph type="title"/>
          </p:nvPr>
        </p:nvSpPr>
        <p:spPr/>
        <p:txBody>
          <a:bodyPr/>
          <a:lstStyle/>
          <a:p>
            <a:r>
              <a:rPr lang="ru-RU" smtClean="0"/>
              <a:t>Методы контроля</a:t>
            </a:r>
          </a:p>
        </p:txBody>
      </p:sp>
      <p:sp>
        <p:nvSpPr>
          <p:cNvPr id="38915" name="Объект 2"/>
          <p:cNvSpPr>
            <a:spLocks noGrp="1"/>
          </p:cNvSpPr>
          <p:nvPr>
            <p:ph idx="1"/>
          </p:nvPr>
        </p:nvSpPr>
        <p:spPr>
          <a:xfrm>
            <a:off x="457200" y="1676400"/>
            <a:ext cx="8077200" cy="4495800"/>
          </a:xfrm>
        </p:spPr>
        <p:txBody>
          <a:bodyPr/>
          <a:lstStyle/>
          <a:p>
            <a:r>
              <a:rPr lang="ru-RU" sz="2000" smtClean="0"/>
              <a:t>1) устные: опрос, беседа, рассказ, пересказ, объяснение, чтение текста, технологической карты, схемы, чертежа и т.д.;</a:t>
            </a:r>
          </a:p>
          <a:p>
            <a:r>
              <a:rPr lang="ru-RU" sz="2000" smtClean="0"/>
              <a:t>2) письменные: контрольная работа, изложение, диктант, сочинение;</a:t>
            </a:r>
          </a:p>
          <a:p>
            <a:r>
              <a:rPr lang="ru-RU" sz="2000" smtClean="0"/>
              <a:t>3) практические: проведение лабораторных опытов, сборка аппаратуры, изготовление изделий;</a:t>
            </a:r>
          </a:p>
          <a:p>
            <a:r>
              <a:rPr lang="ru-RU" sz="2000" smtClean="0"/>
              <a:t>4) дидактические тесты: набор стандартизированных заданий но определенной теме (считается, что тестирование — наиболее объективный метод контроля и оценки знаний);</a:t>
            </a:r>
          </a:p>
          <a:p>
            <a:r>
              <a:rPr lang="ru-RU" sz="2000" smtClean="0"/>
              <a:t>5) наблюдения учителя, позволяющие ему увидеть отношение ученика к учебе, его сильные и слабые стороны, индивидуальные особенности.</a:t>
            </a:r>
          </a:p>
          <a:p>
            <a:endParaRPr lang="ru-RU" smtClean="0"/>
          </a:p>
        </p:txBody>
      </p:sp>
    </p:spTree>
    <p:extLst>
      <p:ext uri="{BB962C8B-B14F-4D97-AF65-F5344CB8AC3E}">
        <p14:creationId xmlns:p14="http://schemas.microsoft.com/office/powerpoint/2010/main" val="2529899217"/>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Заголовок 1"/>
          <p:cNvSpPr>
            <a:spLocks noGrp="1"/>
          </p:cNvSpPr>
          <p:nvPr>
            <p:ph type="title"/>
          </p:nvPr>
        </p:nvSpPr>
        <p:spPr>
          <a:xfrm>
            <a:off x="533400" y="685800"/>
            <a:ext cx="8077200" cy="914400"/>
          </a:xfrm>
        </p:spPr>
        <p:txBody>
          <a:bodyPr/>
          <a:lstStyle/>
          <a:p>
            <a:r>
              <a:rPr lang="ru-RU" sz="2400" b="1" smtClean="0"/>
              <a:t>По источникам передачи и характеру восприятия информации (по источнику знаний) Е. И. Перовский, И. Т. Огородников и Е. Я. Голант выделяют :</a:t>
            </a:r>
            <a:br>
              <a:rPr lang="ru-RU" sz="2400" b="1" smtClean="0"/>
            </a:br>
            <a:endParaRPr lang="ru-RU" sz="2400" b="1" smtClean="0"/>
          </a:p>
        </p:txBody>
      </p:sp>
      <p:sp>
        <p:nvSpPr>
          <p:cNvPr id="39939" name="Объект 2"/>
          <p:cNvSpPr>
            <a:spLocks noGrp="1"/>
          </p:cNvSpPr>
          <p:nvPr>
            <p:ph idx="1"/>
          </p:nvPr>
        </p:nvSpPr>
        <p:spPr/>
        <p:txBody>
          <a:bodyPr/>
          <a:lstStyle/>
          <a:p>
            <a:r>
              <a:rPr lang="ru-RU" sz="2800" smtClean="0"/>
              <a:t>— словесные: беседа, рассказ, школьная лекция, учебный диспут, работа с книгой;</a:t>
            </a:r>
            <a:br>
              <a:rPr lang="ru-RU" sz="2800" smtClean="0"/>
            </a:br>
            <a:r>
              <a:rPr lang="ru-RU" sz="2800" smtClean="0"/>
              <a:t>— наглядные: наблюдение, демонстрация, эксперимент;</a:t>
            </a:r>
            <a:br>
              <a:rPr lang="ru-RU" sz="2800" smtClean="0"/>
            </a:br>
            <a:r>
              <a:rPr lang="ru-RU" sz="2800" smtClean="0"/>
              <a:t>— практические: упражнения, письменные работы, графические работы.</a:t>
            </a:r>
            <a:br>
              <a:rPr lang="ru-RU" sz="2800" smtClean="0"/>
            </a:br>
            <a:endParaRPr lang="ru-RU" sz="2800" smtClean="0"/>
          </a:p>
        </p:txBody>
      </p:sp>
    </p:spTree>
    <p:extLst>
      <p:ext uri="{BB962C8B-B14F-4D97-AF65-F5344CB8AC3E}">
        <p14:creationId xmlns:p14="http://schemas.microsoft.com/office/powerpoint/2010/main" val="2190036510"/>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04800" y="838200"/>
            <a:ext cx="8229600" cy="1143000"/>
          </a:xfrm>
        </p:spPr>
        <p:txBody>
          <a:bodyPr/>
          <a:lstStyle/>
          <a:p>
            <a:r>
              <a:rPr lang="ru-RU" sz="2400" b="1" dirty="0" smtClean="0"/>
              <a:t>Классификация </a:t>
            </a:r>
            <a:r>
              <a:rPr lang="ru-RU" sz="2400" dirty="0" smtClean="0"/>
              <a:t>методов</a:t>
            </a:r>
            <a:r>
              <a:rPr lang="ru-RU" sz="2400" b="1" dirty="0" smtClean="0"/>
              <a:t> </a:t>
            </a:r>
            <a:r>
              <a:rPr lang="ru-RU" sz="2400" dirty="0" smtClean="0"/>
              <a:t>обучения</a:t>
            </a:r>
            <a:r>
              <a:rPr lang="ru-RU" sz="2400" b="1" dirty="0" smtClean="0"/>
              <a:t> по уровню проявления  учащимися самостоятельности</a:t>
            </a:r>
            <a:br>
              <a:rPr lang="ru-RU" sz="2400" b="1" dirty="0" smtClean="0"/>
            </a:br>
            <a:r>
              <a:rPr lang="ru-RU" sz="2400" b="1" dirty="0" smtClean="0"/>
              <a:t>Л.Я. </a:t>
            </a:r>
            <a:r>
              <a:rPr lang="ru-RU" sz="2400" b="1" dirty="0" err="1" smtClean="0"/>
              <a:t>Лернера</a:t>
            </a:r>
            <a:r>
              <a:rPr lang="ru-RU" sz="2400" b="1" dirty="0" smtClean="0"/>
              <a:t> и  М.Н. </a:t>
            </a:r>
            <a:r>
              <a:rPr lang="ru-RU" sz="2400" b="1" dirty="0" err="1" smtClean="0"/>
              <a:t>Скаткина</a:t>
            </a:r>
            <a:r>
              <a:rPr lang="ru-RU" sz="2400" b="1" dirty="0" smtClean="0"/>
              <a:t>. </a:t>
            </a:r>
            <a:r>
              <a:rPr lang="ru-RU" sz="2400" dirty="0" smtClean="0"/>
              <a:t/>
            </a:r>
            <a:br>
              <a:rPr lang="ru-RU" sz="2400" dirty="0" smtClean="0"/>
            </a:br>
            <a:endParaRPr lang="ru-RU" sz="2400" dirty="0" smtClean="0"/>
          </a:p>
        </p:txBody>
      </p:sp>
      <p:sp>
        <p:nvSpPr>
          <p:cNvPr id="40963" name="Rectangle 3"/>
          <p:cNvSpPr>
            <a:spLocks noGrp="1" noChangeArrowheads="1"/>
          </p:cNvSpPr>
          <p:nvPr>
            <p:ph idx="1"/>
          </p:nvPr>
        </p:nvSpPr>
        <p:spPr/>
        <p:txBody>
          <a:bodyPr/>
          <a:lstStyle/>
          <a:p>
            <a:pPr>
              <a:lnSpc>
                <a:spcPct val="80000"/>
              </a:lnSpc>
            </a:pPr>
            <a:endParaRPr lang="ru-RU" sz="2000" smtClean="0"/>
          </a:p>
          <a:p>
            <a:pPr>
              <a:lnSpc>
                <a:spcPct val="80000"/>
              </a:lnSpc>
            </a:pPr>
            <a:r>
              <a:rPr lang="ru-RU" sz="2000" smtClean="0"/>
              <a:t>1)</a:t>
            </a:r>
            <a:r>
              <a:rPr lang="ru-RU" sz="2000" b="1" smtClean="0"/>
              <a:t>Объяснительно-иллюстративный (информационно-рецептивный) – </a:t>
            </a:r>
            <a:r>
              <a:rPr lang="ru-RU" sz="2000" smtClean="0"/>
              <a:t>знания даются учителем в готовом виде: формулируются правила и иллюстрируются примерами;</a:t>
            </a:r>
          </a:p>
          <a:p>
            <a:pPr>
              <a:lnSpc>
                <a:spcPct val="80000"/>
              </a:lnSpc>
            </a:pPr>
            <a:r>
              <a:rPr lang="ru-RU" sz="2000" smtClean="0"/>
              <a:t>2)</a:t>
            </a:r>
            <a:r>
              <a:rPr lang="ru-RU" sz="2000" b="1" smtClean="0"/>
              <a:t>Репродуктивный</a:t>
            </a:r>
            <a:r>
              <a:rPr lang="ru-RU" sz="2000" smtClean="0"/>
              <a:t> – учащиеся выполняют работу по  образцу, данному учителем;</a:t>
            </a:r>
          </a:p>
          <a:p>
            <a:pPr>
              <a:lnSpc>
                <a:spcPct val="80000"/>
              </a:lnSpc>
            </a:pPr>
            <a:r>
              <a:rPr lang="ru-RU" sz="2000" smtClean="0"/>
              <a:t>3)</a:t>
            </a:r>
            <a:r>
              <a:rPr lang="ru-RU" sz="2000" b="1" smtClean="0"/>
              <a:t>Проблемное изложение</a:t>
            </a:r>
            <a:r>
              <a:rPr lang="ru-RU" sz="2000" smtClean="0"/>
              <a:t>- учитель формулирует проблему и раскрывает перед учениками пути ее решения;</a:t>
            </a:r>
          </a:p>
          <a:p>
            <a:pPr>
              <a:lnSpc>
                <a:spcPct val="80000"/>
              </a:lnSpc>
            </a:pPr>
            <a:r>
              <a:rPr lang="ru-RU" sz="2000" smtClean="0"/>
              <a:t>4)</a:t>
            </a:r>
            <a:r>
              <a:rPr lang="ru-RU" sz="2000" b="1" smtClean="0"/>
              <a:t>Частично-поисковый (эвристический)</a:t>
            </a:r>
            <a:r>
              <a:rPr lang="ru-RU" sz="2000" smtClean="0"/>
              <a:t>- учитель формулирует проблему, ставит вопросы и помогает ученикам находить решение проблемы;</a:t>
            </a:r>
          </a:p>
          <a:p>
            <a:pPr>
              <a:lnSpc>
                <a:spcPct val="80000"/>
              </a:lnSpc>
            </a:pPr>
            <a:r>
              <a:rPr lang="ru-RU" sz="2000" smtClean="0"/>
              <a:t>5)</a:t>
            </a:r>
            <a:r>
              <a:rPr lang="ru-RU" sz="2000" b="1" smtClean="0"/>
              <a:t>Исследовательский –</a:t>
            </a:r>
            <a:r>
              <a:rPr lang="ru-RU" sz="2000" smtClean="0"/>
              <a:t> ученики без непосредственного участия учителя овладевают новыми знаниями, решают проблему, обосновывают выводы.</a:t>
            </a:r>
          </a:p>
        </p:txBody>
      </p:sp>
    </p:spTree>
    <p:extLst>
      <p:ext uri="{BB962C8B-B14F-4D97-AF65-F5344CB8AC3E}">
        <p14:creationId xmlns:p14="http://schemas.microsoft.com/office/powerpoint/2010/main" val="355924869"/>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ru-RU" smtClean="0"/>
              <a:t>Минусы классификации:</a:t>
            </a:r>
          </a:p>
        </p:txBody>
      </p:sp>
      <p:sp>
        <p:nvSpPr>
          <p:cNvPr id="41987" name="Rectangle 3"/>
          <p:cNvSpPr>
            <a:spLocks noGrp="1" noChangeArrowheads="1"/>
          </p:cNvSpPr>
          <p:nvPr>
            <p:ph idx="1"/>
          </p:nvPr>
        </p:nvSpPr>
        <p:spPr/>
        <p:txBody>
          <a:bodyPr/>
          <a:lstStyle/>
          <a:p>
            <a:r>
              <a:rPr lang="ru-RU" smtClean="0"/>
              <a:t>-переоценка роли и удельного веса поисковой работы учащегося</a:t>
            </a:r>
          </a:p>
        </p:txBody>
      </p:sp>
    </p:spTree>
    <p:extLst>
      <p:ext uri="{BB962C8B-B14F-4D97-AF65-F5344CB8AC3E}">
        <p14:creationId xmlns:p14="http://schemas.microsoft.com/office/powerpoint/2010/main" val="790248926"/>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ru-RU" sz="4000" smtClean="0"/>
              <a:t>Классификация методов обучения А.В.Хуторского</a:t>
            </a:r>
          </a:p>
        </p:txBody>
      </p:sp>
      <p:sp>
        <p:nvSpPr>
          <p:cNvPr id="43011" name="Rectangle 3"/>
          <p:cNvSpPr>
            <a:spLocks noGrp="1" noChangeArrowheads="1"/>
          </p:cNvSpPr>
          <p:nvPr>
            <p:ph idx="1"/>
          </p:nvPr>
        </p:nvSpPr>
        <p:spPr/>
        <p:txBody>
          <a:bodyPr/>
          <a:lstStyle/>
          <a:p>
            <a:pPr>
              <a:lnSpc>
                <a:spcPct val="90000"/>
              </a:lnSpc>
            </a:pPr>
            <a:r>
              <a:rPr lang="ru-RU" sz="2800" b="1" smtClean="0"/>
              <a:t>1.Когнитивные (методы учебного познания):</a:t>
            </a:r>
          </a:p>
          <a:p>
            <a:pPr>
              <a:lnSpc>
                <a:spcPct val="90000"/>
              </a:lnSpc>
            </a:pPr>
            <a:r>
              <a:rPr lang="ru-RU" sz="2800" smtClean="0"/>
              <a:t>-эвристических вопросов,</a:t>
            </a:r>
          </a:p>
          <a:p>
            <a:pPr>
              <a:lnSpc>
                <a:spcPct val="90000"/>
              </a:lnSpc>
            </a:pPr>
            <a:r>
              <a:rPr lang="ru-RU" sz="2800" smtClean="0"/>
              <a:t>-сравнения,</a:t>
            </a:r>
          </a:p>
          <a:p>
            <a:pPr>
              <a:lnSpc>
                <a:spcPct val="90000"/>
              </a:lnSpc>
            </a:pPr>
            <a:r>
              <a:rPr lang="ru-RU" sz="2800" smtClean="0"/>
              <a:t>-наблюдения,</a:t>
            </a:r>
          </a:p>
          <a:p>
            <a:pPr>
              <a:lnSpc>
                <a:spcPct val="90000"/>
              </a:lnSpc>
            </a:pPr>
            <a:r>
              <a:rPr lang="ru-RU" sz="2800" smtClean="0"/>
              <a:t>-конструирования понятий,</a:t>
            </a:r>
          </a:p>
          <a:p>
            <a:pPr>
              <a:lnSpc>
                <a:spcPct val="90000"/>
              </a:lnSpc>
            </a:pPr>
            <a:r>
              <a:rPr lang="ru-RU" sz="2800" smtClean="0"/>
              <a:t>-ошибок,</a:t>
            </a:r>
          </a:p>
          <a:p>
            <a:pPr>
              <a:lnSpc>
                <a:spcPct val="90000"/>
              </a:lnSpc>
            </a:pPr>
            <a:r>
              <a:rPr lang="ru-RU" sz="2800" smtClean="0"/>
              <a:t>-гипотез,</a:t>
            </a:r>
          </a:p>
          <a:p>
            <a:pPr>
              <a:lnSpc>
                <a:spcPct val="90000"/>
              </a:lnSpc>
            </a:pPr>
            <a:r>
              <a:rPr lang="ru-RU" sz="2800" smtClean="0"/>
              <a:t>-эмпатии,</a:t>
            </a:r>
          </a:p>
          <a:p>
            <a:pPr>
              <a:lnSpc>
                <a:spcPct val="90000"/>
              </a:lnSpc>
            </a:pPr>
            <a:r>
              <a:rPr lang="ru-RU" sz="2800" smtClean="0"/>
              <a:t>-исследования и др.</a:t>
            </a:r>
          </a:p>
        </p:txBody>
      </p:sp>
    </p:spTree>
    <p:extLst>
      <p:ext uri="{BB962C8B-B14F-4D97-AF65-F5344CB8AC3E}">
        <p14:creationId xmlns:p14="http://schemas.microsoft.com/office/powerpoint/2010/main" val="2885410107"/>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endParaRPr lang="ru-RU" smtClean="0"/>
          </a:p>
        </p:txBody>
      </p:sp>
      <p:sp>
        <p:nvSpPr>
          <p:cNvPr id="44035" name="Rectangle 3"/>
          <p:cNvSpPr>
            <a:spLocks noGrp="1" noChangeArrowheads="1"/>
          </p:cNvSpPr>
          <p:nvPr>
            <p:ph idx="1"/>
          </p:nvPr>
        </p:nvSpPr>
        <p:spPr/>
        <p:txBody>
          <a:bodyPr/>
          <a:lstStyle/>
          <a:p>
            <a:r>
              <a:rPr lang="ru-RU" b="1" smtClean="0"/>
              <a:t>2.Креативные методы(создание учащимися личного образовательного продукта):</a:t>
            </a:r>
          </a:p>
          <a:p>
            <a:r>
              <a:rPr lang="ru-RU" smtClean="0"/>
              <a:t>-придумывание «Если бы…»,</a:t>
            </a:r>
          </a:p>
          <a:p>
            <a:r>
              <a:rPr lang="ru-RU" smtClean="0"/>
              <a:t>-мозговой штурм и др.</a:t>
            </a:r>
          </a:p>
        </p:txBody>
      </p:sp>
    </p:spTree>
    <p:extLst>
      <p:ext uri="{BB962C8B-B14F-4D97-AF65-F5344CB8AC3E}">
        <p14:creationId xmlns:p14="http://schemas.microsoft.com/office/powerpoint/2010/main" val="717884025"/>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endParaRPr lang="ru-RU" smtClean="0"/>
          </a:p>
        </p:txBody>
      </p:sp>
      <p:sp>
        <p:nvSpPr>
          <p:cNvPr id="45059" name="Rectangle 3"/>
          <p:cNvSpPr>
            <a:spLocks noGrp="1" noChangeArrowheads="1"/>
          </p:cNvSpPr>
          <p:nvPr>
            <p:ph idx="1"/>
          </p:nvPr>
        </p:nvSpPr>
        <p:spPr/>
        <p:txBody>
          <a:bodyPr/>
          <a:lstStyle/>
          <a:p>
            <a:r>
              <a:rPr lang="ru-RU" sz="2800" b="1" smtClean="0"/>
              <a:t>3.Оргдеятельностные:</a:t>
            </a:r>
          </a:p>
          <a:p>
            <a:r>
              <a:rPr lang="ru-RU" sz="2800" smtClean="0"/>
              <a:t>-ученического целеполагания,</a:t>
            </a:r>
          </a:p>
          <a:p>
            <a:r>
              <a:rPr lang="ru-RU" sz="2800" smtClean="0"/>
              <a:t>-ученического планирования,</a:t>
            </a:r>
          </a:p>
          <a:p>
            <a:r>
              <a:rPr lang="ru-RU" sz="2800" smtClean="0"/>
              <a:t>-создание образовательной программы,</a:t>
            </a:r>
          </a:p>
          <a:p>
            <a:r>
              <a:rPr lang="ru-RU" sz="2800" smtClean="0"/>
              <a:t>-нормотворчества,</a:t>
            </a:r>
          </a:p>
          <a:p>
            <a:r>
              <a:rPr lang="ru-RU" sz="2800" smtClean="0"/>
              <a:t>-взаимообучение,</a:t>
            </a:r>
          </a:p>
          <a:p>
            <a:r>
              <a:rPr lang="ru-RU" sz="2800" smtClean="0"/>
              <a:t>самооценки и др.</a:t>
            </a:r>
          </a:p>
        </p:txBody>
      </p:sp>
    </p:spTree>
    <p:extLst>
      <p:ext uri="{BB962C8B-B14F-4D97-AF65-F5344CB8AC3E}">
        <p14:creationId xmlns:p14="http://schemas.microsoft.com/office/powerpoint/2010/main" val="393066325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endParaRPr lang="ru-RU" smtClean="0"/>
          </a:p>
        </p:txBody>
      </p:sp>
      <p:sp>
        <p:nvSpPr>
          <p:cNvPr id="44035" name="Rectangle 3"/>
          <p:cNvSpPr>
            <a:spLocks noGrp="1" noChangeArrowheads="1"/>
          </p:cNvSpPr>
          <p:nvPr>
            <p:ph idx="1"/>
          </p:nvPr>
        </p:nvSpPr>
        <p:spPr/>
        <p:txBody>
          <a:bodyPr>
            <a:normAutofit fontScale="92500" lnSpcReduction="10000"/>
          </a:bodyPr>
          <a:lstStyle/>
          <a:p>
            <a:pPr>
              <a:defRPr/>
            </a:pPr>
            <a:r>
              <a:rPr lang="ru-RU" sz="2800" dirty="0" smtClean="0"/>
              <a:t>3.80-е г. 20 в. </a:t>
            </a:r>
            <a:r>
              <a:rPr lang="ru-RU" sz="2800" dirty="0" smtClean="0"/>
              <a:t>Концепция И.Я</a:t>
            </a:r>
            <a:r>
              <a:rPr lang="ru-RU" sz="2800" dirty="0" smtClean="0"/>
              <a:t>. </a:t>
            </a:r>
            <a:r>
              <a:rPr lang="ru-RU" sz="2800" dirty="0" err="1" smtClean="0"/>
              <a:t>Лернера</a:t>
            </a:r>
            <a:r>
              <a:rPr lang="ru-RU" sz="2800" dirty="0" smtClean="0"/>
              <a:t>: метод обучения – обобщенная модель деятельности, имеющая определенную структуру и направленная на усвоение учащимися содержания образования.</a:t>
            </a:r>
          </a:p>
          <a:p>
            <a:pPr>
              <a:defRPr/>
            </a:pPr>
            <a:r>
              <a:rPr lang="ru-RU" sz="2800" b="1" dirty="0" smtClean="0"/>
              <a:t>Метод</a:t>
            </a:r>
            <a:r>
              <a:rPr lang="ru-RU" sz="2800" dirty="0" smtClean="0"/>
              <a:t> – упорядоченный способ взаимосвязанной деятельности учителя и учащихся, направленной на достижение целей образования, воспитания и развития школьника.</a:t>
            </a:r>
          </a:p>
        </p:txBody>
      </p:sp>
    </p:spTree>
    <p:extLst>
      <p:ext uri="{BB962C8B-B14F-4D97-AF65-F5344CB8AC3E}">
        <p14:creationId xmlns:p14="http://schemas.microsoft.com/office/powerpoint/2010/main" val="3851025706"/>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ru-RU" sz="2400" b="1" dirty="0" smtClean="0"/>
              <a:t>Классификация методов обучения в соответствии с педагогическими задачами, определяемыми в зависимости от этапов обучения (</a:t>
            </a:r>
            <a:r>
              <a:rPr lang="ru-RU" sz="2400" b="1" dirty="0" err="1" smtClean="0"/>
              <a:t>И.Р.Палей</a:t>
            </a:r>
            <a:r>
              <a:rPr lang="ru-RU" sz="2400" b="1" dirty="0" smtClean="0"/>
              <a:t>)</a:t>
            </a:r>
          </a:p>
        </p:txBody>
      </p:sp>
      <p:graphicFrame>
        <p:nvGraphicFramePr>
          <p:cNvPr id="2" name="Схема 1"/>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6872114"/>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ru-RU" sz="4000" b="1" smtClean="0"/>
              <a:t>1.Методы сообщения новых знаний</a:t>
            </a:r>
          </a:p>
        </p:txBody>
      </p:sp>
      <p:sp>
        <p:nvSpPr>
          <p:cNvPr id="47107" name="Rectangle 3"/>
          <p:cNvSpPr>
            <a:spLocks noGrp="1" noChangeArrowheads="1"/>
          </p:cNvSpPr>
          <p:nvPr>
            <p:ph idx="1"/>
          </p:nvPr>
        </p:nvSpPr>
        <p:spPr/>
        <p:txBody>
          <a:bodyPr/>
          <a:lstStyle/>
          <a:p>
            <a:pPr>
              <a:lnSpc>
                <a:spcPct val="90000"/>
              </a:lnSpc>
            </a:pPr>
            <a:r>
              <a:rPr lang="ru-RU" sz="2400" smtClean="0"/>
              <a:t>1.</a:t>
            </a:r>
            <a:r>
              <a:rPr lang="ru-RU" sz="2400" b="1" smtClean="0"/>
              <a:t>Эвристический</a:t>
            </a:r>
            <a:r>
              <a:rPr lang="ru-RU" sz="2400" smtClean="0"/>
              <a:t> (учащиеся приходят к нужным выводам путем рассуждений, опираясь на вопросы учителя) – по характеру индуктивный.</a:t>
            </a:r>
          </a:p>
          <a:p>
            <a:pPr>
              <a:lnSpc>
                <a:spcPct val="90000"/>
              </a:lnSpc>
            </a:pPr>
            <a:r>
              <a:rPr lang="ru-RU" sz="2400" smtClean="0"/>
              <a:t>2.</a:t>
            </a:r>
            <a:r>
              <a:rPr lang="ru-RU" sz="2400" b="1" smtClean="0"/>
              <a:t>Догматический</a:t>
            </a:r>
            <a:r>
              <a:rPr lang="ru-RU" sz="2400" smtClean="0"/>
              <a:t> (учитель сообщает учащимся знания в готовом виде)- по характеру дедуктивный.</a:t>
            </a:r>
          </a:p>
          <a:p>
            <a:pPr>
              <a:lnSpc>
                <a:spcPct val="90000"/>
              </a:lnSpc>
            </a:pPr>
            <a:r>
              <a:rPr lang="ru-RU" sz="2400" smtClean="0"/>
              <a:t>3.</a:t>
            </a:r>
            <a:r>
              <a:rPr lang="ru-RU" sz="2400" b="1" smtClean="0"/>
              <a:t>Аналитико-синтетический </a:t>
            </a:r>
            <a:r>
              <a:rPr lang="ru-RU" sz="2400" smtClean="0"/>
              <a:t>(учащиеся под руководством учителя анализируют примеры, в результате чего подготавливаются к восприятию правил, определений, сообщаемых в готовом виде учителем/учебником).</a:t>
            </a:r>
          </a:p>
        </p:txBody>
      </p:sp>
    </p:spTree>
    <p:extLst>
      <p:ext uri="{BB962C8B-B14F-4D97-AF65-F5344CB8AC3E}">
        <p14:creationId xmlns:p14="http://schemas.microsoft.com/office/powerpoint/2010/main" val="1813751556"/>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endParaRPr lang="ru-RU" smtClean="0"/>
          </a:p>
        </p:txBody>
      </p:sp>
      <p:sp>
        <p:nvSpPr>
          <p:cNvPr id="48131" name="Rectangle 3"/>
          <p:cNvSpPr>
            <a:spLocks noGrp="1" noChangeArrowheads="1"/>
          </p:cNvSpPr>
          <p:nvPr>
            <p:ph idx="1"/>
          </p:nvPr>
        </p:nvSpPr>
        <p:spPr/>
        <p:txBody>
          <a:bodyPr/>
          <a:lstStyle/>
          <a:p>
            <a:pPr>
              <a:lnSpc>
                <a:spcPct val="80000"/>
              </a:lnSpc>
            </a:pPr>
            <a:r>
              <a:rPr lang="ru-RU" sz="2800" b="1" smtClean="0"/>
              <a:t>2.Методы закрепления умений и навыков:</a:t>
            </a:r>
          </a:p>
          <a:p>
            <a:pPr>
              <a:lnSpc>
                <a:spcPct val="80000"/>
              </a:lnSpc>
            </a:pPr>
            <a:r>
              <a:rPr lang="ru-RU" sz="2800" smtClean="0"/>
              <a:t>   -списывание,</a:t>
            </a:r>
          </a:p>
          <a:p>
            <a:pPr>
              <a:lnSpc>
                <a:spcPct val="80000"/>
              </a:lnSpc>
            </a:pPr>
            <a:r>
              <a:rPr lang="ru-RU" sz="2800" smtClean="0"/>
              <a:t>   -диктант,</a:t>
            </a:r>
          </a:p>
          <a:p>
            <a:pPr>
              <a:lnSpc>
                <a:spcPct val="80000"/>
              </a:lnSpc>
            </a:pPr>
            <a:r>
              <a:rPr lang="ru-RU" sz="2800" smtClean="0"/>
              <a:t>   -грамматический разбор,</a:t>
            </a:r>
          </a:p>
          <a:p>
            <a:pPr>
              <a:lnSpc>
                <a:spcPct val="80000"/>
              </a:lnSpc>
            </a:pPr>
            <a:r>
              <a:rPr lang="ru-RU" sz="2800" smtClean="0"/>
              <a:t>   -познавательные задачи,</a:t>
            </a:r>
          </a:p>
          <a:p>
            <a:pPr>
              <a:lnSpc>
                <a:spcPct val="80000"/>
              </a:lnSpc>
            </a:pPr>
            <a:r>
              <a:rPr lang="ru-RU" sz="2800" smtClean="0"/>
              <a:t>  -сочинения,</a:t>
            </a:r>
          </a:p>
          <a:p>
            <a:pPr>
              <a:lnSpc>
                <a:spcPct val="80000"/>
              </a:lnSpc>
            </a:pPr>
            <a:r>
              <a:rPr lang="ru-RU" sz="2800" smtClean="0"/>
              <a:t>  - изложения и др.</a:t>
            </a:r>
          </a:p>
          <a:p>
            <a:pPr>
              <a:lnSpc>
                <a:spcPct val="80000"/>
              </a:lnSpc>
            </a:pPr>
            <a:r>
              <a:rPr lang="ru-RU" sz="2800" smtClean="0"/>
              <a:t>3. </a:t>
            </a:r>
            <a:r>
              <a:rPr lang="ru-RU" sz="2800" b="1" smtClean="0"/>
              <a:t>Методы учета и контроля знаний, умений и навыков</a:t>
            </a:r>
            <a:r>
              <a:rPr lang="ru-RU" sz="2800" smtClean="0"/>
              <a:t>: </a:t>
            </a:r>
          </a:p>
          <a:p>
            <a:pPr>
              <a:lnSpc>
                <a:spcPct val="80000"/>
              </a:lnSpc>
            </a:pPr>
            <a:r>
              <a:rPr lang="ru-RU" sz="2800" smtClean="0"/>
              <a:t>    те же, что во 2 группе.</a:t>
            </a:r>
          </a:p>
          <a:p>
            <a:pPr>
              <a:lnSpc>
                <a:spcPct val="80000"/>
              </a:lnSpc>
            </a:pPr>
            <a:endParaRPr lang="ru-RU" sz="2800" smtClean="0"/>
          </a:p>
        </p:txBody>
      </p:sp>
    </p:spTree>
    <p:extLst>
      <p:ext uri="{BB962C8B-B14F-4D97-AF65-F5344CB8AC3E}">
        <p14:creationId xmlns:p14="http://schemas.microsoft.com/office/powerpoint/2010/main" val="2706803172"/>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ru-RU" sz="4000" smtClean="0"/>
              <a:t>Классификация методов обучения Е.А.Бариновой</a:t>
            </a:r>
          </a:p>
        </p:txBody>
      </p:sp>
      <p:sp>
        <p:nvSpPr>
          <p:cNvPr id="49155" name="Rectangle 3"/>
          <p:cNvSpPr>
            <a:spLocks noGrp="1" noChangeArrowheads="1"/>
          </p:cNvSpPr>
          <p:nvPr>
            <p:ph idx="1"/>
          </p:nvPr>
        </p:nvSpPr>
        <p:spPr/>
        <p:txBody>
          <a:bodyPr/>
          <a:lstStyle/>
          <a:p>
            <a:r>
              <a:rPr lang="ru-RU" sz="2800" smtClean="0"/>
              <a:t>В зависимости от источника знаний, и форм проявления деятельности учителя и учащихся на уроке:</a:t>
            </a:r>
          </a:p>
          <a:p>
            <a:r>
              <a:rPr lang="ru-RU" sz="2800" smtClean="0"/>
              <a:t>1)слово учителя,</a:t>
            </a:r>
          </a:p>
          <a:p>
            <a:r>
              <a:rPr lang="ru-RU" sz="2800" smtClean="0"/>
              <a:t>2)беседа,</a:t>
            </a:r>
          </a:p>
          <a:p>
            <a:r>
              <a:rPr lang="ru-RU" sz="2800" smtClean="0"/>
              <a:t>3)наблюдение и анализ языковых явлений,</a:t>
            </a:r>
          </a:p>
          <a:p>
            <a:r>
              <a:rPr lang="ru-RU" sz="2800" smtClean="0"/>
              <a:t>4)самостоятельная работа учащихся.</a:t>
            </a:r>
          </a:p>
        </p:txBody>
      </p:sp>
    </p:spTree>
    <p:extLst>
      <p:ext uri="{BB962C8B-B14F-4D97-AF65-F5344CB8AC3E}">
        <p14:creationId xmlns:p14="http://schemas.microsoft.com/office/powerpoint/2010/main" val="1297701799"/>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ru-RU" sz="4000" smtClean="0"/>
              <a:t>Классификация методов обучения М.Т.Баранова</a:t>
            </a:r>
          </a:p>
        </p:txBody>
      </p:sp>
      <p:sp>
        <p:nvSpPr>
          <p:cNvPr id="50179" name="Rectangle 3"/>
          <p:cNvSpPr>
            <a:spLocks noGrp="1" noChangeArrowheads="1"/>
          </p:cNvSpPr>
          <p:nvPr>
            <p:ph idx="1"/>
          </p:nvPr>
        </p:nvSpPr>
        <p:spPr/>
        <p:txBody>
          <a:bodyPr/>
          <a:lstStyle/>
          <a:p>
            <a:pPr>
              <a:lnSpc>
                <a:spcPct val="90000"/>
              </a:lnSpc>
            </a:pPr>
            <a:r>
              <a:rPr lang="ru-RU" sz="2800" b="1" smtClean="0"/>
              <a:t>1.Методы освоения нового материала:</a:t>
            </a:r>
          </a:p>
          <a:p>
            <a:pPr>
              <a:lnSpc>
                <a:spcPct val="90000"/>
              </a:lnSpc>
            </a:pPr>
            <a:r>
              <a:rPr lang="ru-RU" sz="2800" smtClean="0"/>
              <a:t>  1)Преподнесения знаний в готовом виде:</a:t>
            </a:r>
          </a:p>
          <a:p>
            <a:pPr>
              <a:lnSpc>
                <a:spcPct val="90000"/>
              </a:lnSpc>
            </a:pPr>
            <a:r>
              <a:rPr lang="ru-RU" sz="2800" smtClean="0"/>
              <a:t>   -сообщение учителя,</a:t>
            </a:r>
          </a:p>
          <a:p>
            <a:pPr>
              <a:lnSpc>
                <a:spcPct val="90000"/>
              </a:lnSpc>
            </a:pPr>
            <a:r>
              <a:rPr lang="ru-RU" sz="2800" smtClean="0"/>
              <a:t>   -самостоятельный анализ детьми лингвистического текста.</a:t>
            </a:r>
          </a:p>
          <a:p>
            <a:pPr>
              <a:lnSpc>
                <a:spcPct val="90000"/>
              </a:lnSpc>
            </a:pPr>
            <a:r>
              <a:rPr lang="ru-RU" sz="2800" smtClean="0"/>
              <a:t>  2)Добывания знаний на основе наблюдений над языковыми явлениями:</a:t>
            </a:r>
          </a:p>
          <a:p>
            <a:pPr>
              <a:lnSpc>
                <a:spcPct val="90000"/>
              </a:lnSpc>
            </a:pPr>
            <a:r>
              <a:rPr lang="ru-RU" sz="2800" smtClean="0"/>
              <a:t>    -беседа,</a:t>
            </a:r>
          </a:p>
          <a:p>
            <a:pPr>
              <a:lnSpc>
                <a:spcPct val="90000"/>
              </a:lnSpc>
            </a:pPr>
            <a:r>
              <a:rPr lang="ru-RU" sz="2800" smtClean="0"/>
              <a:t>    -самостоятельный анализ языковых явлений.</a:t>
            </a:r>
          </a:p>
          <a:p>
            <a:pPr>
              <a:lnSpc>
                <a:spcPct val="90000"/>
              </a:lnSpc>
            </a:pPr>
            <a:endParaRPr lang="ru-RU" sz="2800" smtClean="0"/>
          </a:p>
        </p:txBody>
      </p:sp>
    </p:spTree>
    <p:extLst>
      <p:ext uri="{BB962C8B-B14F-4D97-AF65-F5344CB8AC3E}">
        <p14:creationId xmlns:p14="http://schemas.microsoft.com/office/powerpoint/2010/main" val="1940189057"/>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endParaRPr lang="ru-RU" smtClean="0"/>
          </a:p>
        </p:txBody>
      </p:sp>
      <p:sp>
        <p:nvSpPr>
          <p:cNvPr id="51203" name="Rectangle 3"/>
          <p:cNvSpPr>
            <a:spLocks noGrp="1" noChangeArrowheads="1"/>
          </p:cNvSpPr>
          <p:nvPr>
            <p:ph idx="1"/>
          </p:nvPr>
        </p:nvSpPr>
        <p:spPr/>
        <p:txBody>
          <a:bodyPr/>
          <a:lstStyle/>
          <a:p>
            <a:r>
              <a:rPr lang="ru-RU" b="1" smtClean="0"/>
              <a:t>2.Методы формирования</a:t>
            </a:r>
            <a:r>
              <a:rPr lang="ru-RU" smtClean="0"/>
              <a:t> :</a:t>
            </a:r>
          </a:p>
          <a:p>
            <a:r>
              <a:rPr lang="ru-RU" smtClean="0"/>
              <a:t>   1)учебно-языковых умений,</a:t>
            </a:r>
          </a:p>
          <a:p>
            <a:r>
              <a:rPr lang="ru-RU" smtClean="0"/>
              <a:t>    2)правописный умений.</a:t>
            </a:r>
          </a:p>
        </p:txBody>
      </p:sp>
    </p:spTree>
    <p:extLst>
      <p:ext uri="{BB962C8B-B14F-4D97-AF65-F5344CB8AC3E}">
        <p14:creationId xmlns:p14="http://schemas.microsoft.com/office/powerpoint/2010/main" val="1184526211"/>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ru-RU" sz="4000" smtClean="0"/>
              <a:t>Классификация методов обучения А.В.Текучева</a:t>
            </a:r>
          </a:p>
        </p:txBody>
      </p:sp>
      <p:sp>
        <p:nvSpPr>
          <p:cNvPr id="52227" name="Rectangle 3"/>
          <p:cNvSpPr>
            <a:spLocks noGrp="1" noChangeArrowheads="1"/>
          </p:cNvSpPr>
          <p:nvPr>
            <p:ph idx="1"/>
          </p:nvPr>
        </p:nvSpPr>
        <p:spPr/>
        <p:txBody>
          <a:bodyPr/>
          <a:lstStyle/>
          <a:p>
            <a:r>
              <a:rPr lang="ru-RU" sz="2800" b="1" smtClean="0"/>
              <a:t>1.По источнику получения знаний:</a:t>
            </a:r>
          </a:p>
          <a:p>
            <a:r>
              <a:rPr lang="ru-RU" sz="2800" smtClean="0"/>
              <a:t>   -слово/рассказ учителя,</a:t>
            </a:r>
          </a:p>
          <a:p>
            <a:r>
              <a:rPr lang="ru-RU" sz="2800" smtClean="0"/>
              <a:t>   -беседа,</a:t>
            </a:r>
          </a:p>
          <a:p>
            <a:r>
              <a:rPr lang="ru-RU" sz="2800" smtClean="0"/>
              <a:t>   -анализ языка/наблюдения над языком,</a:t>
            </a:r>
          </a:p>
          <a:p>
            <a:r>
              <a:rPr lang="ru-RU" sz="2800" smtClean="0"/>
              <a:t>   -упражнения,</a:t>
            </a:r>
          </a:p>
          <a:p>
            <a:r>
              <a:rPr lang="ru-RU" sz="2800" smtClean="0"/>
              <a:t>   -использование наглядных пособий,</a:t>
            </a:r>
          </a:p>
          <a:p>
            <a:r>
              <a:rPr lang="ru-RU" sz="2800" smtClean="0"/>
              <a:t>   -работа с учебной книгой,</a:t>
            </a:r>
          </a:p>
          <a:p>
            <a:r>
              <a:rPr lang="ru-RU" sz="2800" smtClean="0"/>
              <a:t>   -экскурсия.</a:t>
            </a:r>
          </a:p>
        </p:txBody>
      </p:sp>
    </p:spTree>
    <p:extLst>
      <p:ext uri="{BB962C8B-B14F-4D97-AF65-F5344CB8AC3E}">
        <p14:creationId xmlns:p14="http://schemas.microsoft.com/office/powerpoint/2010/main" val="2635758792"/>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endParaRPr lang="ru-RU" smtClean="0"/>
          </a:p>
        </p:txBody>
      </p:sp>
      <p:sp>
        <p:nvSpPr>
          <p:cNvPr id="53251" name="Rectangle 3"/>
          <p:cNvSpPr>
            <a:spLocks noGrp="1" noChangeArrowheads="1"/>
          </p:cNvSpPr>
          <p:nvPr>
            <p:ph idx="1"/>
          </p:nvPr>
        </p:nvSpPr>
        <p:spPr/>
        <p:txBody>
          <a:bodyPr/>
          <a:lstStyle/>
          <a:p>
            <a:pPr>
              <a:lnSpc>
                <a:spcPct val="90000"/>
              </a:lnSpc>
            </a:pPr>
            <a:r>
              <a:rPr lang="ru-RU" sz="2800" b="1" smtClean="0"/>
              <a:t>2.По степени и характеру участия учащихся в учебном процессе:</a:t>
            </a:r>
          </a:p>
          <a:p>
            <a:pPr>
              <a:lnSpc>
                <a:spcPct val="90000"/>
              </a:lnSpc>
            </a:pPr>
            <a:r>
              <a:rPr lang="ru-RU" sz="2800" smtClean="0"/>
              <a:t>    -активные (беседа, грамматический разбор, конструирование),</a:t>
            </a:r>
          </a:p>
          <a:p>
            <a:pPr>
              <a:lnSpc>
                <a:spcPct val="90000"/>
              </a:lnSpc>
            </a:pPr>
            <a:r>
              <a:rPr lang="ru-RU" sz="2800" smtClean="0"/>
              <a:t>     -пассивные (списывание с готового текста).</a:t>
            </a:r>
          </a:p>
          <a:p>
            <a:pPr>
              <a:lnSpc>
                <a:spcPct val="90000"/>
              </a:lnSpc>
            </a:pPr>
            <a:r>
              <a:rPr lang="ru-RU" sz="2800" b="1" smtClean="0"/>
              <a:t>3.По характеру и месту работы учащихся:</a:t>
            </a:r>
          </a:p>
          <a:p>
            <a:pPr>
              <a:lnSpc>
                <a:spcPct val="90000"/>
              </a:lnSpc>
            </a:pPr>
            <a:r>
              <a:rPr lang="ru-RU" sz="2800" smtClean="0"/>
              <a:t>     -устные/письменные,</a:t>
            </a:r>
          </a:p>
          <a:p>
            <a:pPr>
              <a:lnSpc>
                <a:spcPct val="90000"/>
              </a:lnSpc>
            </a:pPr>
            <a:r>
              <a:rPr lang="ru-RU" sz="2800" smtClean="0"/>
              <a:t>    -классные/домашние,</a:t>
            </a:r>
          </a:p>
          <a:p>
            <a:pPr>
              <a:lnSpc>
                <a:spcPct val="90000"/>
              </a:lnSpc>
            </a:pPr>
            <a:r>
              <a:rPr lang="ru-RU" sz="2800" smtClean="0"/>
              <a:t>    -контрольные/обучающие.</a:t>
            </a:r>
          </a:p>
          <a:p>
            <a:pPr>
              <a:lnSpc>
                <a:spcPct val="90000"/>
              </a:lnSpc>
            </a:pPr>
            <a:endParaRPr lang="ru-RU" sz="2800" smtClean="0"/>
          </a:p>
        </p:txBody>
      </p:sp>
    </p:spTree>
    <p:extLst>
      <p:ext uri="{BB962C8B-B14F-4D97-AF65-F5344CB8AC3E}">
        <p14:creationId xmlns:p14="http://schemas.microsoft.com/office/powerpoint/2010/main" val="1157906485"/>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ru-RU" sz="2800" smtClean="0"/>
              <a:t>Классификация методов обучения </a:t>
            </a:r>
            <a:r>
              <a:rPr lang="ru-RU" sz="2800" b="1" smtClean="0"/>
              <a:t>по источнику получения знаний</a:t>
            </a:r>
            <a:br>
              <a:rPr lang="ru-RU" sz="2800" b="1" smtClean="0"/>
            </a:br>
            <a:r>
              <a:rPr lang="ru-RU" sz="2800" b="1" smtClean="0"/>
              <a:t>(Л.П.Федоренко):</a:t>
            </a:r>
            <a:r>
              <a:rPr lang="ru-RU" sz="2800" smtClean="0"/>
              <a:t/>
            </a:r>
            <a:br>
              <a:rPr lang="ru-RU" sz="2800" smtClean="0"/>
            </a:br>
            <a:endParaRPr lang="ru-RU" sz="2800" smtClean="0"/>
          </a:p>
        </p:txBody>
      </p:sp>
      <p:sp>
        <p:nvSpPr>
          <p:cNvPr id="54275" name="Rectangle 3"/>
          <p:cNvSpPr>
            <a:spLocks noGrp="1" noChangeArrowheads="1"/>
          </p:cNvSpPr>
          <p:nvPr>
            <p:ph idx="1"/>
          </p:nvPr>
        </p:nvSpPr>
        <p:spPr/>
        <p:txBody>
          <a:bodyPr/>
          <a:lstStyle/>
          <a:p>
            <a:pPr>
              <a:lnSpc>
                <a:spcPct val="80000"/>
              </a:lnSpc>
            </a:pPr>
            <a:r>
              <a:rPr lang="ru-RU" sz="2800" b="1" smtClean="0"/>
              <a:t>1)Методы теоретического изучения языка:</a:t>
            </a:r>
          </a:p>
          <a:p>
            <a:pPr>
              <a:lnSpc>
                <a:spcPct val="80000"/>
              </a:lnSpc>
            </a:pPr>
            <a:r>
              <a:rPr lang="ru-RU" sz="2800" smtClean="0"/>
              <a:t>-беседа (учитель задает вопросы, ученики отвечают, формулируются правила и понятия);</a:t>
            </a:r>
          </a:p>
          <a:p>
            <a:pPr>
              <a:lnSpc>
                <a:spcPct val="80000"/>
              </a:lnSpc>
            </a:pPr>
            <a:r>
              <a:rPr lang="ru-RU" sz="2800" smtClean="0"/>
              <a:t>-сообщение (слово учителя) (учитель рассказывает материал сам, ученики слушают и запоминают);</a:t>
            </a:r>
          </a:p>
          <a:p>
            <a:pPr>
              <a:lnSpc>
                <a:spcPct val="80000"/>
              </a:lnSpc>
            </a:pPr>
            <a:r>
              <a:rPr lang="ru-RU" sz="2800" smtClean="0"/>
              <a:t>-чтение текстов учебника (учитель дает школьникам задание, которое нужно выполнить, прочитав параграф или упражнение учебника).</a:t>
            </a:r>
          </a:p>
        </p:txBody>
      </p:sp>
    </p:spTree>
    <p:extLst>
      <p:ext uri="{BB962C8B-B14F-4D97-AF65-F5344CB8AC3E}">
        <p14:creationId xmlns:p14="http://schemas.microsoft.com/office/powerpoint/2010/main" val="1412115421"/>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endParaRPr lang="ru-RU" smtClean="0"/>
          </a:p>
        </p:txBody>
      </p:sp>
      <p:sp>
        <p:nvSpPr>
          <p:cNvPr id="55299" name="Rectangle 3"/>
          <p:cNvSpPr>
            <a:spLocks noGrp="1" noChangeArrowheads="1"/>
          </p:cNvSpPr>
          <p:nvPr>
            <p:ph idx="1"/>
          </p:nvPr>
        </p:nvSpPr>
        <p:spPr>
          <a:xfrm>
            <a:off x="457200" y="1828800"/>
            <a:ext cx="8077200" cy="4495800"/>
          </a:xfrm>
        </p:spPr>
        <p:txBody>
          <a:bodyPr/>
          <a:lstStyle/>
          <a:p>
            <a:r>
              <a:rPr lang="ru-RU" sz="2800" b="1" smtClean="0"/>
              <a:t>2)Методы теоретико-практического изучения языка и обучения речи:</a:t>
            </a:r>
          </a:p>
          <a:p>
            <a:r>
              <a:rPr lang="ru-RU" sz="2800" smtClean="0"/>
              <a:t>-практические задачи и упражнения по фонетике, лексике, словообразованию, морфологии, синтаксису;</a:t>
            </a:r>
          </a:p>
          <a:p>
            <a:r>
              <a:rPr lang="ru-RU" sz="2800" smtClean="0"/>
              <a:t>-языковые разборы;</a:t>
            </a:r>
          </a:p>
          <a:p>
            <a:r>
              <a:rPr lang="ru-RU" sz="2800" smtClean="0"/>
              <a:t>-трансформация;</a:t>
            </a:r>
          </a:p>
          <a:p>
            <a:r>
              <a:rPr lang="ru-RU" sz="2800" smtClean="0"/>
              <a:t>-конструирование.</a:t>
            </a:r>
          </a:p>
          <a:p>
            <a:endParaRPr lang="ru-RU" sz="2800" smtClean="0"/>
          </a:p>
        </p:txBody>
      </p:sp>
    </p:spTree>
    <p:extLst>
      <p:ext uri="{BB962C8B-B14F-4D97-AF65-F5344CB8AC3E}">
        <p14:creationId xmlns:p14="http://schemas.microsoft.com/office/powerpoint/2010/main" val="403649848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ru-RU" smtClean="0"/>
              <a:t>Признаки метода:</a:t>
            </a:r>
            <a:br>
              <a:rPr lang="ru-RU" smtClean="0"/>
            </a:br>
            <a:endParaRPr lang="ru-RU" smtClean="0"/>
          </a:p>
        </p:txBody>
      </p:sp>
      <p:sp>
        <p:nvSpPr>
          <p:cNvPr id="8195" name="Rectangle 3"/>
          <p:cNvSpPr>
            <a:spLocks noGrp="1" noChangeArrowheads="1"/>
          </p:cNvSpPr>
          <p:nvPr>
            <p:ph idx="1"/>
          </p:nvPr>
        </p:nvSpPr>
        <p:spPr/>
        <p:txBody>
          <a:bodyPr/>
          <a:lstStyle/>
          <a:p>
            <a:r>
              <a:rPr lang="ru-RU" smtClean="0"/>
              <a:t>-направленность на овладение предметом изучения,</a:t>
            </a:r>
          </a:p>
          <a:p>
            <a:r>
              <a:rPr lang="ru-RU" smtClean="0"/>
              <a:t>-формирование мировоззрения и развитие способностей учащихся в ходе взаимосвязанной деятельности преподавателя и обучающихся.</a:t>
            </a:r>
          </a:p>
        </p:txBody>
      </p:sp>
    </p:spTree>
    <p:extLst>
      <p:ext uri="{BB962C8B-B14F-4D97-AF65-F5344CB8AC3E}">
        <p14:creationId xmlns:p14="http://schemas.microsoft.com/office/powerpoint/2010/main" val="2806696182"/>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endParaRPr lang="ru-RU" smtClean="0"/>
          </a:p>
        </p:txBody>
      </p:sp>
      <p:sp>
        <p:nvSpPr>
          <p:cNvPr id="56323" name="Rectangle 3"/>
          <p:cNvSpPr>
            <a:spLocks noGrp="1" noChangeArrowheads="1"/>
          </p:cNvSpPr>
          <p:nvPr>
            <p:ph idx="1"/>
          </p:nvPr>
        </p:nvSpPr>
        <p:spPr/>
        <p:txBody>
          <a:bodyPr/>
          <a:lstStyle/>
          <a:p>
            <a:r>
              <a:rPr lang="ru-RU" b="1" smtClean="0"/>
              <a:t>3)Методы практического обучения речи:</a:t>
            </a:r>
          </a:p>
          <a:p>
            <a:r>
              <a:rPr lang="ru-RU" smtClean="0"/>
              <a:t>-изложения и устные пересказы;</a:t>
            </a:r>
          </a:p>
          <a:p>
            <a:r>
              <a:rPr lang="ru-RU" smtClean="0"/>
              <a:t>-сочинения (устные и письменные); </a:t>
            </a:r>
          </a:p>
          <a:p>
            <a:r>
              <a:rPr lang="ru-RU" smtClean="0"/>
              <a:t>-редактирование текстов.</a:t>
            </a:r>
          </a:p>
          <a:p>
            <a:endParaRPr lang="ru-RU" smtClean="0"/>
          </a:p>
        </p:txBody>
      </p:sp>
    </p:spTree>
    <p:extLst>
      <p:ext uri="{BB962C8B-B14F-4D97-AF65-F5344CB8AC3E}">
        <p14:creationId xmlns:p14="http://schemas.microsoft.com/office/powerpoint/2010/main" val="4213596143"/>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ru-RU" b="1" smtClean="0"/>
              <a:t>Прием обучения</a:t>
            </a:r>
          </a:p>
        </p:txBody>
      </p:sp>
      <p:sp>
        <p:nvSpPr>
          <p:cNvPr id="57347" name="Rectangle 3"/>
          <p:cNvSpPr>
            <a:spLocks noGrp="1" noChangeArrowheads="1"/>
          </p:cNvSpPr>
          <p:nvPr>
            <p:ph idx="1"/>
          </p:nvPr>
        </p:nvSpPr>
        <p:spPr/>
        <p:txBody>
          <a:bodyPr/>
          <a:lstStyle/>
          <a:p>
            <a:r>
              <a:rPr lang="ru-RU" smtClean="0"/>
              <a:t>Это детали метода, его элементы,  составные части или отдельные шаги в той познавательной работе, которая происходит при применении данного метода. («Основы дидактики»)</a:t>
            </a:r>
          </a:p>
        </p:txBody>
      </p:sp>
    </p:spTree>
    <p:extLst>
      <p:ext uri="{BB962C8B-B14F-4D97-AF65-F5344CB8AC3E}">
        <p14:creationId xmlns:p14="http://schemas.microsoft.com/office/powerpoint/2010/main" val="4129800982"/>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algn="ctr"/>
            <a:r>
              <a:rPr lang="ru-RU" dirty="0" smtClean="0"/>
              <a:t>Приёмы обучения</a:t>
            </a:r>
            <a:endParaRPr lang="ru-RU" dirty="0" smtClean="0"/>
          </a:p>
        </p:txBody>
      </p:sp>
      <p:sp>
        <p:nvSpPr>
          <p:cNvPr id="59395" name="Rectangle 3"/>
          <p:cNvSpPr>
            <a:spLocks noGrp="1" noChangeArrowheads="1"/>
          </p:cNvSpPr>
          <p:nvPr>
            <p:ph idx="1"/>
          </p:nvPr>
        </p:nvSpPr>
        <p:spPr/>
        <p:txBody>
          <a:bodyPr/>
          <a:lstStyle/>
          <a:p>
            <a:pPr>
              <a:lnSpc>
                <a:spcPct val="80000"/>
              </a:lnSpc>
            </a:pPr>
            <a:r>
              <a:rPr lang="ru-RU" sz="2800" b="1" dirty="0" smtClean="0"/>
              <a:t>1)анализ </a:t>
            </a:r>
            <a:r>
              <a:rPr lang="ru-RU" sz="2800" dirty="0" smtClean="0"/>
              <a:t>– разъединение какого-либо явления на составные части с целью выяснения их свойств;</a:t>
            </a:r>
            <a:endParaRPr lang="ru-RU" sz="2800" b="1" dirty="0" smtClean="0"/>
          </a:p>
          <a:p>
            <a:pPr>
              <a:lnSpc>
                <a:spcPct val="80000"/>
              </a:lnSpc>
            </a:pPr>
            <a:r>
              <a:rPr lang="ru-RU" sz="2800" b="1" dirty="0" smtClean="0"/>
              <a:t>2)синтез </a:t>
            </a:r>
            <a:r>
              <a:rPr lang="ru-RU" sz="2800" dirty="0" smtClean="0"/>
              <a:t>– объединение в целое данных, полученных анализом;</a:t>
            </a:r>
            <a:endParaRPr lang="ru-RU" sz="2800" b="1" dirty="0" smtClean="0"/>
          </a:p>
          <a:p>
            <a:pPr>
              <a:lnSpc>
                <a:spcPct val="80000"/>
              </a:lnSpc>
            </a:pPr>
            <a:r>
              <a:rPr lang="ru-RU" sz="2800" b="1" dirty="0" smtClean="0"/>
              <a:t>3)сравнение и сопоставление </a:t>
            </a:r>
            <a:r>
              <a:rPr lang="ru-RU" sz="2800" dirty="0" smtClean="0"/>
              <a:t>– установление сходных и отличительных признаков;</a:t>
            </a:r>
            <a:endParaRPr lang="ru-RU" sz="2800" b="1" dirty="0" smtClean="0"/>
          </a:p>
          <a:p>
            <a:pPr>
              <a:lnSpc>
                <a:spcPct val="80000"/>
              </a:lnSpc>
            </a:pPr>
            <a:r>
              <a:rPr lang="ru-RU" sz="2800" b="1" dirty="0" smtClean="0"/>
              <a:t>4)обобщение </a:t>
            </a:r>
            <a:r>
              <a:rPr lang="ru-RU" sz="2800" dirty="0" smtClean="0"/>
              <a:t>– переход от описания свойств отдельного языкового явления к нахождению и выделению их в целом классе явлений;</a:t>
            </a:r>
            <a:endParaRPr lang="ru-RU" sz="2800" b="1" dirty="0" smtClean="0"/>
          </a:p>
        </p:txBody>
      </p:sp>
    </p:spTree>
    <p:extLst>
      <p:ext uri="{BB962C8B-B14F-4D97-AF65-F5344CB8AC3E}">
        <p14:creationId xmlns:p14="http://schemas.microsoft.com/office/powerpoint/2010/main" val="3315985617"/>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endParaRPr lang="ru-RU" smtClean="0"/>
          </a:p>
        </p:txBody>
      </p:sp>
      <p:sp>
        <p:nvSpPr>
          <p:cNvPr id="60419" name="Rectangle 3"/>
          <p:cNvSpPr>
            <a:spLocks noGrp="1" noChangeArrowheads="1"/>
          </p:cNvSpPr>
          <p:nvPr>
            <p:ph idx="1"/>
          </p:nvPr>
        </p:nvSpPr>
        <p:spPr/>
        <p:txBody>
          <a:bodyPr/>
          <a:lstStyle/>
          <a:p>
            <a:pPr>
              <a:lnSpc>
                <a:spcPct val="80000"/>
              </a:lnSpc>
            </a:pPr>
            <a:r>
              <a:rPr lang="ru-RU" sz="2800" b="1" smtClean="0"/>
              <a:t>5)абстрагирование </a:t>
            </a:r>
            <a:r>
              <a:rPr lang="ru-RU" sz="2800" smtClean="0"/>
              <a:t>– отвлечение от чего-либо (признаков, свойств, фактов);</a:t>
            </a:r>
            <a:endParaRPr lang="ru-RU" sz="2800" b="1" smtClean="0"/>
          </a:p>
          <a:p>
            <a:pPr>
              <a:lnSpc>
                <a:spcPct val="80000"/>
              </a:lnSpc>
            </a:pPr>
            <a:r>
              <a:rPr lang="ru-RU" sz="2800" b="1" smtClean="0"/>
              <a:t>6)классификация и дифференциация </a:t>
            </a:r>
            <a:r>
              <a:rPr lang="ru-RU" sz="2800" smtClean="0"/>
              <a:t>– объединение явлений по группам, классам на основании общего или различия;</a:t>
            </a:r>
            <a:endParaRPr lang="ru-RU" sz="2800" b="1" smtClean="0"/>
          </a:p>
          <a:p>
            <a:pPr>
              <a:lnSpc>
                <a:spcPct val="80000"/>
              </a:lnSpc>
            </a:pPr>
            <a:r>
              <a:rPr lang="ru-RU" sz="2800" b="1" smtClean="0"/>
              <a:t>7)проблемная ситуация </a:t>
            </a:r>
            <a:r>
              <a:rPr lang="ru-RU" sz="2800" smtClean="0"/>
              <a:t>– ситуация, когда ученик осознает затруднение, пути преодоления которого надо искать;</a:t>
            </a:r>
            <a:endParaRPr lang="ru-RU" sz="2800" b="1" smtClean="0"/>
          </a:p>
          <a:p>
            <a:pPr>
              <a:lnSpc>
                <a:spcPct val="80000"/>
              </a:lnSpc>
            </a:pPr>
            <a:r>
              <a:rPr lang="ru-RU" sz="2800" b="1" smtClean="0"/>
              <a:t>8)алгоритм </a:t>
            </a:r>
            <a:r>
              <a:rPr lang="ru-RU" sz="2800" smtClean="0"/>
              <a:t>– расчленение процесса усвоения знаний или решения заданий на отдельные элементы, чтобы шаг за шагом вести ученика к получению результата;</a:t>
            </a:r>
          </a:p>
          <a:p>
            <a:pPr>
              <a:lnSpc>
                <a:spcPct val="80000"/>
              </a:lnSpc>
            </a:pPr>
            <a:endParaRPr lang="ru-RU" sz="2800" smtClean="0"/>
          </a:p>
        </p:txBody>
      </p:sp>
    </p:spTree>
    <p:extLst>
      <p:ext uri="{BB962C8B-B14F-4D97-AF65-F5344CB8AC3E}">
        <p14:creationId xmlns:p14="http://schemas.microsoft.com/office/powerpoint/2010/main" val="1086782448"/>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endParaRPr lang="ru-RU" smtClean="0"/>
          </a:p>
        </p:txBody>
      </p:sp>
      <p:sp>
        <p:nvSpPr>
          <p:cNvPr id="61443" name="Rectangle 3"/>
          <p:cNvSpPr>
            <a:spLocks noGrp="1" noChangeArrowheads="1"/>
          </p:cNvSpPr>
          <p:nvPr>
            <p:ph idx="1"/>
          </p:nvPr>
        </p:nvSpPr>
        <p:spPr/>
        <p:txBody>
          <a:bodyPr/>
          <a:lstStyle/>
          <a:p>
            <a:pPr>
              <a:lnSpc>
                <a:spcPct val="80000"/>
              </a:lnSpc>
            </a:pPr>
            <a:r>
              <a:rPr lang="ru-RU" sz="2400" b="1" smtClean="0"/>
              <a:t>9)вопрос; </a:t>
            </a:r>
          </a:p>
          <a:p>
            <a:pPr>
              <a:lnSpc>
                <a:spcPct val="80000"/>
              </a:lnSpc>
            </a:pPr>
            <a:r>
              <a:rPr lang="ru-RU" sz="2400" b="1" smtClean="0"/>
              <a:t>10)лингвистический эксперимент – </a:t>
            </a:r>
            <a:r>
              <a:rPr lang="ru-RU" sz="2400" smtClean="0"/>
              <a:t>действия школьников, когда одни формы заменяются тождественными: например: купил портфель, тетрадь ( формы именительного и винительного падежа у этих существительных 3 склонения совпадают, поэтому падеж определить трудно), чтобы правильно определить падеж, нужно сопоставить с существительными 1 склонения, у которых формы именительного и винительного падежа не совпадают) купил книгу ( винительный падеж).</a:t>
            </a:r>
            <a:endParaRPr lang="ru-RU" sz="2400" b="1" smtClean="0"/>
          </a:p>
          <a:p>
            <a:pPr>
              <a:lnSpc>
                <a:spcPct val="80000"/>
              </a:lnSpc>
            </a:pPr>
            <a:r>
              <a:rPr lang="ru-RU" sz="2400" b="1" smtClean="0"/>
              <a:t>11) наглядность (таблицы, схемы, рисунки, картины).</a:t>
            </a:r>
          </a:p>
        </p:txBody>
      </p:sp>
    </p:spTree>
    <p:extLst>
      <p:ext uri="{BB962C8B-B14F-4D97-AF65-F5344CB8AC3E}">
        <p14:creationId xmlns:p14="http://schemas.microsoft.com/office/powerpoint/2010/main" val="1923577757"/>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endParaRPr lang="ru-RU" smtClean="0"/>
          </a:p>
        </p:txBody>
      </p:sp>
      <p:sp>
        <p:nvSpPr>
          <p:cNvPr id="62467" name="Rectangle 3"/>
          <p:cNvSpPr>
            <a:spLocks noGrp="1" noChangeArrowheads="1"/>
          </p:cNvSpPr>
          <p:nvPr>
            <p:ph idx="1"/>
          </p:nvPr>
        </p:nvSpPr>
        <p:spPr/>
        <p:txBody>
          <a:bodyPr/>
          <a:lstStyle/>
          <a:p>
            <a:pPr>
              <a:lnSpc>
                <a:spcPct val="90000"/>
              </a:lnSpc>
            </a:pPr>
            <a:r>
              <a:rPr lang="ru-RU" sz="2800" b="1" smtClean="0"/>
              <a:t>Пример: метод  «слово учителя»:</a:t>
            </a:r>
            <a:endParaRPr lang="ru-RU" sz="2800" smtClean="0"/>
          </a:p>
          <a:p>
            <a:pPr>
              <a:lnSpc>
                <a:spcPct val="90000"/>
              </a:lnSpc>
            </a:pPr>
            <a:r>
              <a:rPr lang="ru-RU" sz="2800" smtClean="0"/>
              <a:t>При объяснении нового материала учитель использует следующие приемы:</a:t>
            </a:r>
          </a:p>
          <a:p>
            <a:pPr>
              <a:lnSpc>
                <a:spcPct val="90000"/>
              </a:lnSpc>
            </a:pPr>
            <a:r>
              <a:rPr lang="ru-RU" sz="2800" smtClean="0"/>
              <a:t>создание проблемной ситуации;</a:t>
            </a:r>
          </a:p>
          <a:p>
            <a:pPr>
              <a:lnSpc>
                <a:spcPct val="90000"/>
              </a:lnSpc>
            </a:pPr>
            <a:r>
              <a:rPr lang="ru-RU" sz="2800" smtClean="0"/>
              <a:t>постановка вопросов;</a:t>
            </a:r>
          </a:p>
          <a:p>
            <a:pPr>
              <a:lnSpc>
                <a:spcPct val="90000"/>
              </a:lnSpc>
            </a:pPr>
            <a:r>
              <a:rPr lang="ru-RU" sz="2800" smtClean="0"/>
              <a:t>анализ единиц языка;</a:t>
            </a:r>
          </a:p>
          <a:p>
            <a:pPr>
              <a:lnSpc>
                <a:spcPct val="90000"/>
              </a:lnSpc>
            </a:pPr>
            <a:r>
              <a:rPr lang="ru-RU" sz="2800" smtClean="0"/>
              <a:t>синтез;</a:t>
            </a:r>
          </a:p>
          <a:p>
            <a:pPr>
              <a:lnSpc>
                <a:spcPct val="90000"/>
              </a:lnSpc>
            </a:pPr>
            <a:r>
              <a:rPr lang="ru-RU" sz="2800" smtClean="0"/>
              <a:t>лингвистический эксперимент;</a:t>
            </a:r>
          </a:p>
          <a:p>
            <a:pPr>
              <a:lnSpc>
                <a:spcPct val="90000"/>
              </a:lnSpc>
            </a:pPr>
            <a:r>
              <a:rPr lang="ru-RU" sz="2800" smtClean="0"/>
              <a:t>таблицу.</a:t>
            </a:r>
          </a:p>
        </p:txBody>
      </p:sp>
    </p:spTree>
    <p:extLst>
      <p:ext uri="{BB962C8B-B14F-4D97-AF65-F5344CB8AC3E}">
        <p14:creationId xmlns:p14="http://schemas.microsoft.com/office/powerpoint/2010/main" val="3082438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ru-RU" smtClean="0"/>
              <a:t>Метод</a:t>
            </a:r>
          </a:p>
        </p:txBody>
      </p:sp>
      <p:sp>
        <p:nvSpPr>
          <p:cNvPr id="9219" name="Rectangle 3"/>
          <p:cNvSpPr>
            <a:spLocks noGrp="1" noChangeArrowheads="1"/>
          </p:cNvSpPr>
          <p:nvPr>
            <p:ph idx="1"/>
          </p:nvPr>
        </p:nvSpPr>
        <p:spPr/>
        <p:txBody>
          <a:bodyPr/>
          <a:lstStyle/>
          <a:p>
            <a:r>
              <a:rPr lang="ru-RU" sz="3600" smtClean="0"/>
              <a:t>-общеметодологическое понимание;</a:t>
            </a:r>
          </a:p>
          <a:p>
            <a:r>
              <a:rPr lang="ru-RU" sz="3600" smtClean="0"/>
              <a:t>-общедидактическое понимание.</a:t>
            </a:r>
          </a:p>
        </p:txBody>
      </p:sp>
    </p:spTree>
    <p:extLst>
      <p:ext uri="{BB962C8B-B14F-4D97-AF65-F5344CB8AC3E}">
        <p14:creationId xmlns:p14="http://schemas.microsoft.com/office/powerpoint/2010/main" val="34497222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ru-RU" sz="4000" smtClean="0"/>
              <a:t/>
            </a:r>
            <a:br>
              <a:rPr lang="ru-RU" sz="4000" smtClean="0"/>
            </a:br>
            <a:r>
              <a:rPr lang="ru-RU" sz="4000" smtClean="0"/>
              <a:t/>
            </a:r>
            <a:br>
              <a:rPr lang="ru-RU" sz="4000" smtClean="0"/>
            </a:br>
            <a:r>
              <a:rPr lang="ru-RU" sz="4000" smtClean="0"/>
              <a:t>Общеметодологическое понимание</a:t>
            </a:r>
            <a:br>
              <a:rPr lang="ru-RU" sz="4000" smtClean="0"/>
            </a:br>
            <a:endParaRPr lang="ru-RU" sz="4000" smtClean="0"/>
          </a:p>
        </p:txBody>
      </p:sp>
      <p:sp>
        <p:nvSpPr>
          <p:cNvPr id="10243" name="Rectangle 3"/>
          <p:cNvSpPr>
            <a:spLocks noGrp="1" noChangeArrowheads="1"/>
          </p:cNvSpPr>
          <p:nvPr>
            <p:ph idx="1"/>
          </p:nvPr>
        </p:nvSpPr>
        <p:spPr/>
        <p:txBody>
          <a:bodyPr/>
          <a:lstStyle/>
          <a:p>
            <a:endParaRPr lang="ru-RU" sz="4400" b="1" smtClean="0"/>
          </a:p>
          <a:p>
            <a:r>
              <a:rPr lang="ru-RU" sz="3600" b="1" smtClean="0"/>
              <a:t>Метод </a:t>
            </a:r>
            <a:r>
              <a:rPr lang="ru-RU" sz="3600" smtClean="0"/>
              <a:t>– способ подхода к изучению действительности, способ изучения явлений природы и общества.</a:t>
            </a:r>
          </a:p>
        </p:txBody>
      </p:sp>
    </p:spTree>
    <p:extLst>
      <p:ext uri="{BB962C8B-B14F-4D97-AF65-F5344CB8AC3E}">
        <p14:creationId xmlns:p14="http://schemas.microsoft.com/office/powerpoint/2010/main" val="3802615511"/>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685800"/>
            <a:ext cx="8077200" cy="381000"/>
          </a:xfrm>
        </p:spPr>
        <p:txBody>
          <a:bodyPr/>
          <a:lstStyle/>
          <a:p>
            <a:endParaRPr lang="ru-RU" smtClean="0"/>
          </a:p>
        </p:txBody>
      </p:sp>
      <p:sp>
        <p:nvSpPr>
          <p:cNvPr id="11267" name="Rectangle 3"/>
          <p:cNvSpPr>
            <a:spLocks noGrp="1" noChangeArrowheads="1"/>
          </p:cNvSpPr>
          <p:nvPr>
            <p:ph idx="1"/>
          </p:nvPr>
        </p:nvSpPr>
        <p:spPr>
          <a:xfrm>
            <a:off x="381000" y="1143000"/>
            <a:ext cx="8077200" cy="4495800"/>
          </a:xfrm>
        </p:spPr>
        <p:txBody>
          <a:bodyPr/>
          <a:lstStyle/>
          <a:p>
            <a:r>
              <a:rPr lang="ru-RU" sz="2800" b="1" smtClean="0"/>
              <a:t>Метод </a:t>
            </a:r>
            <a:r>
              <a:rPr lang="ru-RU" sz="2800" smtClean="0"/>
              <a:t>– определенный способ мышления, предложенный ученикам со стороны учителя и позволяющий на оптимальном уровне раскрыть смысл конкретной темы с последующим усвоением ее содержания и формированием необходимых навыков и умений в области практической деятельности на базе репродуктивных и продуктивных упражнений.(А.В.Дудников) </a:t>
            </a:r>
          </a:p>
        </p:txBody>
      </p:sp>
    </p:spTree>
    <p:extLst>
      <p:ext uri="{BB962C8B-B14F-4D97-AF65-F5344CB8AC3E}">
        <p14:creationId xmlns:p14="http://schemas.microsoft.com/office/powerpoint/2010/main" val="148560252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3"/>
          <p:cNvSpPr>
            <a:spLocks noGrp="1" noChangeArrowheads="1"/>
          </p:cNvSpPr>
          <p:nvPr>
            <p:ph type="title"/>
          </p:nvPr>
        </p:nvSpPr>
        <p:spPr/>
        <p:txBody>
          <a:bodyPr/>
          <a:lstStyle/>
          <a:p>
            <a:endParaRPr lang="ru-RU" smtClean="0"/>
          </a:p>
        </p:txBody>
      </p:sp>
      <p:graphicFrame>
        <p:nvGraphicFramePr>
          <p:cNvPr id="2" name="Схема 1"/>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5202176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raining seminar presentation">
  <a:themeElements>
    <a:clrScheme name="ms_ppttraining_tp06256168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s_ppttraining_tp06256168">
      <a:majorFont>
        <a:latin typeface="Trebuchet MS"/>
        <a:ea typeface=""/>
        <a:cs typeface=""/>
      </a:majorFont>
      <a:minorFont>
        <a:latin typeface="Trebuchet MS"/>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s_ppttraining_tp06256168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s_ppttraining_tp06256168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s_ppttraining_tp06256168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s_ppttraining_tp06256168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s_ppttraining_tp06256168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s_ppttraining_tp06256168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s_ppttraining_tp06256168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27</TotalTime>
  <Words>2399</Words>
  <Application>Microsoft Office PowerPoint</Application>
  <PresentationFormat>Экран (4:3)</PresentationFormat>
  <Paragraphs>220</Paragraphs>
  <Slides>55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55</vt:i4>
      </vt:variant>
    </vt:vector>
  </HeadingPairs>
  <TitlesOfParts>
    <vt:vector size="56" baseType="lpstr">
      <vt:lpstr>Training seminar presentation</vt:lpstr>
      <vt:lpstr>Методы и приёмы обучения русскому языку в начальной школе</vt:lpstr>
      <vt:lpstr>Из истории</vt:lpstr>
      <vt:lpstr>Презентация PowerPoint</vt:lpstr>
      <vt:lpstr>Презентация PowerPoint</vt:lpstr>
      <vt:lpstr>Признаки метода: </vt:lpstr>
      <vt:lpstr>Метод</vt:lpstr>
      <vt:lpstr>  Общеметодологическое понимание </vt:lpstr>
      <vt:lpstr>Презентация PowerPoint</vt:lpstr>
      <vt:lpstr>Презентация PowerPoint</vt:lpstr>
      <vt:lpstr>Общедидактическое понимание</vt:lpstr>
      <vt:lpstr>Презентация PowerPoint</vt:lpstr>
      <vt:lpstr>Ю.К. Бабанский на основе целостного подхода к процессу обучения выделил три группы методов: </vt:lpstr>
      <vt:lpstr>Презентация PowerPoint</vt:lpstr>
      <vt:lpstr>Словесные методы</vt:lpstr>
      <vt:lpstr>Презентация PowerPoint</vt:lpstr>
      <vt:lpstr>Презентация PowerPoint</vt:lpstr>
      <vt:lpstr>Беседа как метод обучения</vt:lpstr>
      <vt:lpstr>Презентация PowerPoint</vt:lpstr>
      <vt:lpstr>Наглядные методы</vt:lpstr>
      <vt:lpstr>Индуктивный метод</vt:lpstr>
      <vt:lpstr>Дедуктивный метод </vt:lpstr>
      <vt:lpstr>Репродуктивные методы</vt:lpstr>
      <vt:lpstr>Проблемно-поисковые методы</vt:lpstr>
      <vt:lpstr>Методы самостоятельной работы учащихся</vt:lpstr>
      <vt:lpstr>Методы формирования познавательных интересов у учащихся</vt:lpstr>
      <vt:lpstr>Методы формирования чувства долга и ответственности</vt:lpstr>
      <vt:lpstr>Методы стимулирования учащихся:</vt:lpstr>
      <vt:lpstr>Методы контроля и самоконтроля в обучении</vt:lpstr>
      <vt:lpstr>Презентация PowerPoint</vt:lpstr>
      <vt:lpstr>Презентация PowerPoint</vt:lpstr>
      <vt:lpstr>Презентация PowerPoint</vt:lpstr>
      <vt:lpstr>Презентация PowerPoint</vt:lpstr>
      <vt:lpstr>Методы контроля</vt:lpstr>
      <vt:lpstr>По источникам передачи и характеру восприятия информации (по источнику знаний) Е. И. Перовский, И. Т. Огородников и Е. Я. Голант выделяют : </vt:lpstr>
      <vt:lpstr>Классификация методов обучения по уровню проявления  учащимися самостоятельности Л.Я. Лернера и  М.Н. Скаткина.  </vt:lpstr>
      <vt:lpstr>Минусы классификации:</vt:lpstr>
      <vt:lpstr>Классификация методов обучения А.В.Хуторского</vt:lpstr>
      <vt:lpstr>Презентация PowerPoint</vt:lpstr>
      <vt:lpstr>Презентация PowerPoint</vt:lpstr>
      <vt:lpstr>Классификация методов обучения в соответствии с педагогическими задачами, определяемыми в зависимости от этапов обучения (И.Р.Палей)</vt:lpstr>
      <vt:lpstr>1.Методы сообщения новых знаний</vt:lpstr>
      <vt:lpstr>Презентация PowerPoint</vt:lpstr>
      <vt:lpstr>Классификация методов обучения Е.А.Бариновой</vt:lpstr>
      <vt:lpstr>Классификация методов обучения М.Т.Баранова</vt:lpstr>
      <vt:lpstr>Презентация PowerPoint</vt:lpstr>
      <vt:lpstr>Классификация методов обучения А.В.Текучева</vt:lpstr>
      <vt:lpstr>Презентация PowerPoint</vt:lpstr>
      <vt:lpstr>Классификация методов обучения по источнику получения знаний (Л.П.Федоренко): </vt:lpstr>
      <vt:lpstr>Презентация PowerPoint</vt:lpstr>
      <vt:lpstr>Презентация PowerPoint</vt:lpstr>
      <vt:lpstr>Прием обучения</vt:lpstr>
      <vt:lpstr>Приёмы обучения</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Методы и приёмы обучения русскому языку в начальной школе</dc:title>
  <dc:creator>jk</dc:creator>
  <cp:lastModifiedBy>jk</cp:lastModifiedBy>
  <cp:revision>3</cp:revision>
  <dcterms:created xsi:type="dcterms:W3CDTF">2019-02-11T09:42:42Z</dcterms:created>
  <dcterms:modified xsi:type="dcterms:W3CDTF">2019-02-11T10:21:18Z</dcterms:modified>
</cp:coreProperties>
</file>