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8" r:id="rId3"/>
    <p:sldId id="259" r:id="rId4"/>
    <p:sldId id="260" r:id="rId5"/>
    <p:sldId id="261" r:id="rId6"/>
    <p:sldId id="285" r:id="rId7"/>
    <p:sldId id="262" r:id="rId8"/>
    <p:sldId id="263" r:id="rId9"/>
    <p:sldId id="264" r:id="rId10"/>
    <p:sldId id="265" r:id="rId11"/>
    <p:sldId id="266" r:id="rId12"/>
    <p:sldId id="286" r:id="rId13"/>
    <p:sldId id="267" r:id="rId14"/>
    <p:sldId id="268" r:id="rId15"/>
    <p:sldId id="269" r:id="rId16"/>
    <p:sldId id="270" r:id="rId17"/>
    <p:sldId id="289" r:id="rId18"/>
    <p:sldId id="290" r:id="rId19"/>
    <p:sldId id="287" r:id="rId20"/>
    <p:sldId id="283" r:id="rId21"/>
    <p:sldId id="284" r:id="rId22"/>
    <p:sldId id="293" r:id="rId23"/>
    <p:sldId id="291" r:id="rId24"/>
    <p:sldId id="292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288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303" r:id="rId45"/>
    <p:sldId id="280" r:id="rId46"/>
    <p:sldId id="281" r:id="rId47"/>
    <p:sldId id="282" r:id="rId4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B6C679A-D473-4E58-830B-2261D40DD1CE}">
          <p14:sldIdLst>
            <p14:sldId id="257"/>
            <p14:sldId id="258"/>
            <p14:sldId id="259"/>
            <p14:sldId id="260"/>
            <p14:sldId id="261"/>
            <p14:sldId id="285"/>
            <p14:sldId id="262"/>
            <p14:sldId id="263"/>
            <p14:sldId id="264"/>
            <p14:sldId id="265"/>
            <p14:sldId id="266"/>
            <p14:sldId id="286"/>
            <p14:sldId id="267"/>
            <p14:sldId id="268"/>
            <p14:sldId id="269"/>
            <p14:sldId id="270"/>
            <p14:sldId id="289"/>
            <p14:sldId id="290"/>
            <p14:sldId id="287"/>
            <p14:sldId id="283"/>
            <p14:sldId id="284"/>
            <p14:sldId id="293"/>
            <p14:sldId id="291"/>
            <p14:sldId id="292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288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Раздел без заголовка" id="{7CABF43A-9240-4729-BA97-102D8F44F024}">
          <p14:sldIdLst/>
        </p14:section>
        <p14:section name="Раздел без заголовка" id="{C0712159-566E-4B80-A5B1-33834AB0417E}">
          <p14:sldIdLst>
            <p14:sldId id="303"/>
            <p14:sldId id="280"/>
            <p14:sldId id="281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87" d="100"/>
          <a:sy n="87" d="100"/>
        </p:scale>
        <p:origin x="-55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209800"/>
            <a:ext cx="71628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096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096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66EB6762-DB80-45EB-AE14-594F06A931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1AD43-BAD1-429C-968B-5C7B19CCAB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35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1350" y="1295400"/>
            <a:ext cx="19240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295400"/>
            <a:ext cx="56197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1EE57-0A91-4496-9525-BE4CBCAC0F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30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E2739-8BFE-46A6-8D5B-B9901887FA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3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73B1D-6433-4E3D-9776-8434F82C1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28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2286000"/>
            <a:ext cx="3771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3500" y="2286000"/>
            <a:ext cx="3771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E675E-2383-4733-83A4-1E456AB5F0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19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29AF5-E8CE-4140-844E-76CC3FD621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10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31039-1D77-4E40-8154-B09994AF23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70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345B2-4B98-442E-8E8B-515A8BBE19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13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3B2B9-015F-4C8A-8978-EB5A321936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60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BF03B-5D92-410F-929D-AA4716BE2F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57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295400"/>
            <a:ext cx="7696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286000"/>
            <a:ext cx="7696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A672E69-B0A9-47B8-B9AF-263979C6D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412776"/>
            <a:ext cx="7162800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Урок как основная форма обучения. Типология уроков</a:t>
            </a:r>
            <a:b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русского языка.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73" y="3068960"/>
            <a:ext cx="3789635" cy="2517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89919"/>
            <a:ext cx="3802022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8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Долгие годы в педагогической литературе и в практике школьного преподавания существовала точка зрения об обязательности определённого порядка расположения элементов урока, постоянства их на уроках различного типа и необходимости дозировки времени для проведения каждого из элементов урока.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1367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Новый подход в организации учебного процесса отразился и на структуре урока. Стало очевидным, что не может быть какой-то единственной единой и обязательной схемы. На уроке любого типа сочетание структурных элементов и последовательность их проведения считаются свободными. Они определяются содержанием материала, задачами, поставленными перед уроком, и подготовкой учащихся данного класса.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80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696200" cy="914400"/>
          </a:xfrm>
        </p:spPr>
        <p:txBody>
          <a:bodyPr/>
          <a:lstStyle/>
          <a:p>
            <a:pPr algn="ctr"/>
            <a:r>
              <a:rPr lang="ru-RU" dirty="0" smtClean="0"/>
              <a:t>Михаил Трофимович Баранов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4546"/>
            <a:ext cx="3708475" cy="470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75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85000" lnSpcReduction="20000"/>
          </a:bodyPr>
          <a:lstStyle/>
          <a:p>
            <a:pPr marL="571500" indent="-571500">
              <a:buNone/>
            </a:pPr>
            <a:r>
              <a:rPr lang="en-US" b="1" dirty="0" smtClean="0">
                <a:solidFill>
                  <a:srgbClr val="66FF66"/>
                </a:solidFill>
              </a:rPr>
              <a:t>I. </a:t>
            </a:r>
            <a:r>
              <a:rPr lang="ru-RU" b="1" dirty="0" smtClean="0">
                <a:solidFill>
                  <a:srgbClr val="66FF66"/>
                </a:solidFill>
              </a:rPr>
              <a:t>Цель и структура.</a:t>
            </a:r>
          </a:p>
          <a:p>
            <a:pPr marL="571500" indent="-571500">
              <a:buNone/>
            </a:pPr>
            <a:endParaRPr lang="ru-RU" b="1" dirty="0" smtClean="0"/>
          </a:p>
          <a:p>
            <a:pPr marL="571500" indent="-571500">
              <a:buNone/>
            </a:pPr>
            <a:r>
              <a:rPr lang="en-US" b="1" dirty="0" smtClean="0"/>
              <a:t>1. </a:t>
            </a:r>
            <a:r>
              <a:rPr lang="ru-RU" b="1" dirty="0" smtClean="0"/>
              <a:t>Обучающие уроки.</a:t>
            </a:r>
          </a:p>
          <a:p>
            <a:pPr marL="571500" indent="-571500">
              <a:buNone/>
            </a:pPr>
            <a:r>
              <a:rPr lang="ru-RU" dirty="0" smtClean="0"/>
              <a:t>а) Уроки сообщения нового материала.</a:t>
            </a:r>
          </a:p>
          <a:p>
            <a:pPr marL="571500" indent="-571500">
              <a:buNone/>
            </a:pPr>
            <a:r>
              <a:rPr lang="ru-RU" dirty="0" smtClean="0"/>
              <a:t>б) Уроки формирования умений и навыков.</a:t>
            </a:r>
          </a:p>
          <a:p>
            <a:pPr marL="571500" indent="-571500">
              <a:buNone/>
            </a:pPr>
            <a:r>
              <a:rPr lang="ru-RU" dirty="0" smtClean="0"/>
              <a:t>в) Уроки повторения пройденного.</a:t>
            </a:r>
          </a:p>
          <a:p>
            <a:pPr marL="571500" indent="-571500">
              <a:buNone/>
            </a:pPr>
            <a:r>
              <a:rPr lang="ru-RU" dirty="0"/>
              <a:t>г</a:t>
            </a:r>
            <a:r>
              <a:rPr lang="ru-RU" dirty="0" smtClean="0"/>
              <a:t>) Уроки работы над ошибками учащихся:</a:t>
            </a:r>
          </a:p>
          <a:p>
            <a:pPr marL="571500" indent="-571500">
              <a:buNone/>
            </a:pPr>
            <a:r>
              <a:rPr lang="ru-RU" dirty="0" smtClean="0"/>
              <a:t>- уроки работы над орфографическими ошибками;</a:t>
            </a:r>
          </a:p>
          <a:p>
            <a:pPr marL="571500" indent="-571500">
              <a:buNone/>
            </a:pPr>
            <a:r>
              <a:rPr lang="ru-RU" dirty="0" smtClean="0"/>
              <a:t>- уроки работы над пунктуационными ошибками;</a:t>
            </a:r>
          </a:p>
          <a:p>
            <a:pPr marL="571500" indent="-571500">
              <a:buNone/>
            </a:pPr>
            <a:r>
              <a:rPr lang="ru-RU" dirty="0" smtClean="0"/>
              <a:t>- уроки работы над ошибками в изложениях и сочинениях.</a:t>
            </a:r>
          </a:p>
          <a:p>
            <a:pPr marL="571500" indent="-57150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rgbClr val="FFFF00"/>
                </a:solidFill>
              </a:rPr>
              <a:t>Типология уроков М.Т. Баранова</a:t>
            </a:r>
            <a:endParaRPr lang="ru-RU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1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1436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2. Контрольные уроки.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а) Контроль за усвоением знаний и учебно-языковых умений </a:t>
            </a:r>
            <a:r>
              <a:rPr lang="ru-RU" i="1" dirty="0" smtClean="0">
                <a:solidFill>
                  <a:srgbClr val="FFFF00"/>
                </a:solidFill>
              </a:rPr>
              <a:t>(ответы детей на вопросы, требующие сопоставления, сравнения и выводов о сходстве и различии тех или иных языковых явлений, например, имя существительное и местоимение).</a:t>
            </a:r>
          </a:p>
          <a:p>
            <a:pPr>
              <a:buNone/>
            </a:pPr>
            <a:r>
              <a:rPr lang="ru-RU" dirty="0" smtClean="0"/>
              <a:t>б) Контроль за овладением орфографической и пунктуационной грамотностью </a:t>
            </a:r>
            <a:r>
              <a:rPr lang="ru-RU" i="1" dirty="0" smtClean="0">
                <a:solidFill>
                  <a:srgbClr val="FFFF00"/>
                </a:solidFill>
              </a:rPr>
              <a:t>(проверка орфографической грамотности учащихся осуществляется с помощью контрольных диктантов).</a:t>
            </a:r>
          </a:p>
          <a:p>
            <a:pPr>
              <a:buNone/>
            </a:pPr>
            <a:r>
              <a:rPr lang="ru-RU" dirty="0" smtClean="0"/>
              <a:t>в) Контроль за овладением навыками связной речи </a:t>
            </a:r>
            <a:r>
              <a:rPr lang="ru-RU" i="1" dirty="0" smtClean="0">
                <a:solidFill>
                  <a:srgbClr val="FFFF00"/>
                </a:solidFill>
              </a:rPr>
              <a:t>(предназначены выявлять сформированность умений излагать мысли на определённую тему, соблюдая последовательность их передачи, с учётом адресата и в форме определённого стиля).</a:t>
            </a:r>
            <a:endParaRPr lang="ru-RU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59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436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Комбинированные уроки </a:t>
            </a:r>
            <a:r>
              <a:rPr lang="ru-RU" dirty="0" smtClean="0">
                <a:solidFill>
                  <a:srgbClr val="FFFF00"/>
                </a:solidFill>
              </a:rPr>
              <a:t>– это уроки, сочетающие в себе элементы обучения и контроля. Этот урок можно осложнить небольшой самостоятельной работой, выполненной без предварительной подготовки.</a:t>
            </a:r>
          </a:p>
          <a:p>
            <a:pPr algn="ctr">
              <a:buNone/>
            </a:pPr>
            <a:r>
              <a:rPr lang="ru-RU" b="1" i="1" dirty="0" smtClean="0"/>
              <a:t>Нетрадиционные формы проведения урока.</a:t>
            </a:r>
          </a:p>
          <a:p>
            <a:pPr marL="514350" indent="-514350">
              <a:buNone/>
            </a:pPr>
            <a:r>
              <a:rPr lang="en-US" dirty="0" smtClean="0"/>
              <a:t>1. </a:t>
            </a:r>
            <a:r>
              <a:rPr lang="ru-RU" dirty="0" smtClean="0"/>
              <a:t>Урок – семинарское занятие (самостоятельная подготовка школьников по определённой частной теме).</a:t>
            </a:r>
          </a:p>
          <a:p>
            <a:pPr marL="514350" indent="-514350">
              <a:buNone/>
            </a:pPr>
            <a:r>
              <a:rPr lang="ru-RU" dirty="0" smtClean="0"/>
              <a:t>2. Урок – диспут (необходимо выбрать вопрос, ответ на который может иметь альтернативные решения).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5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135938"/>
              </p:ext>
            </p:extLst>
          </p:nvPr>
        </p:nvGraphicFramePr>
        <p:xfrm>
          <a:off x="285720" y="285728"/>
          <a:ext cx="8572560" cy="628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286280"/>
              </a:tblGrid>
              <a:tr h="7953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ТИП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УРОКА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ФОРМЫ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72798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1. Урок изучения нового материала.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Лекция,</a:t>
                      </a:r>
                      <a:r>
                        <a:rPr lang="ru-RU" sz="2400" baseline="0" dirty="0" smtClean="0"/>
                        <a:t> семинар, экскурсия, игра, конференция, лабораторная работа.</a:t>
                      </a:r>
                      <a:endParaRPr lang="ru-RU" sz="2400" dirty="0"/>
                    </a:p>
                  </a:txBody>
                  <a:tcPr/>
                </a:tc>
              </a:tr>
              <a:tr h="1372798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2. Урок закрепления ЗУНов (УУД).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Семинар, практическая работа, лабораторная работа, игра</a:t>
                      </a:r>
                      <a:endParaRPr lang="ru-RU" sz="2400" dirty="0"/>
                    </a:p>
                  </a:txBody>
                  <a:tcPr/>
                </a:tc>
              </a:tr>
              <a:tr h="1372798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3. Обобщающие</a:t>
                      </a:r>
                      <a:r>
                        <a:rPr lang="ru-RU" sz="2800" b="1" baseline="0" dirty="0" smtClean="0"/>
                        <a:t> уроки.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Семинар, игра, экскурсия, диспут, конференция, консультация</a:t>
                      </a:r>
                      <a:endParaRPr lang="ru-RU" sz="2400" dirty="0"/>
                    </a:p>
                  </a:txBody>
                  <a:tcPr/>
                </a:tc>
              </a:tr>
              <a:tr h="1372798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4. Урок контроля.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Практика, зачёт, экзамен, защита проекта, конференция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8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696200" cy="914400"/>
          </a:xfrm>
        </p:spPr>
        <p:txBody>
          <a:bodyPr/>
          <a:lstStyle/>
          <a:p>
            <a:pPr algn="ctr"/>
            <a:r>
              <a:rPr lang="ru-RU" dirty="0" smtClean="0"/>
              <a:t>Михаил Ростиславович Львов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988840"/>
            <a:ext cx="7696200" cy="3962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5"/>
            <a:ext cx="4134966" cy="523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12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7696200" cy="9144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Классификация уроков русского языка в начальной школе М.Р. Львова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632304" cy="3962400"/>
          </a:xfrm>
        </p:spPr>
        <p:txBody>
          <a:bodyPr/>
          <a:lstStyle/>
          <a:p>
            <a:r>
              <a:rPr lang="ru-RU" sz="2800" dirty="0" smtClean="0">
                <a:solidFill>
                  <a:srgbClr val="92D050"/>
                </a:solidFill>
              </a:rPr>
              <a:t>По содержанию материала:</a:t>
            </a:r>
          </a:p>
          <a:p>
            <a:r>
              <a:rPr lang="ru-RU" sz="2800" dirty="0" smtClean="0"/>
              <a:t>1. Уроки грамматики.</a:t>
            </a:r>
          </a:p>
          <a:p>
            <a:r>
              <a:rPr lang="ru-RU" sz="2800" dirty="0" smtClean="0"/>
              <a:t>2. Уроки развития речи.</a:t>
            </a:r>
          </a:p>
          <a:p>
            <a:r>
              <a:rPr lang="ru-RU" sz="2800" dirty="0" smtClean="0"/>
              <a:t>3. Уроки орфографии или пунктуации.</a:t>
            </a:r>
          </a:p>
          <a:p>
            <a:r>
              <a:rPr lang="ru-RU" sz="2800" dirty="0" smtClean="0"/>
              <a:t>4. Уроки фонетики.</a:t>
            </a:r>
          </a:p>
          <a:p>
            <a:r>
              <a:rPr lang="ru-RU" sz="2800" dirty="0" smtClean="0"/>
              <a:t>5. Уроки словаря (лексикологии).</a:t>
            </a:r>
          </a:p>
          <a:p>
            <a:r>
              <a:rPr lang="ru-RU" sz="2800" dirty="0" smtClean="0"/>
              <a:t>6. Уроки грамматического разбора.</a:t>
            </a:r>
          </a:p>
          <a:p>
            <a:r>
              <a:rPr lang="ru-RU" sz="2800" dirty="0" smtClean="0"/>
              <a:t>7. Уроки каллиграфии.</a:t>
            </a:r>
          </a:p>
          <a:p>
            <a:r>
              <a:rPr lang="ru-RU" sz="2800" dirty="0" smtClean="0"/>
              <a:t>8. Исследовательские уроки (наблюдения над языком).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499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696200" cy="914400"/>
          </a:xfrm>
        </p:spPr>
        <p:txBody>
          <a:bodyPr/>
          <a:lstStyle/>
          <a:p>
            <a:pPr algn="ctr"/>
            <a:r>
              <a:rPr lang="ru-RU" dirty="0" smtClean="0"/>
              <a:t>Евгения Станиславовна Антонова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14" y="1772816"/>
            <a:ext cx="723115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5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На современном этапе нет единой классификации урока. Наиболее известными являются классификации</a:t>
            </a:r>
          </a:p>
          <a:p>
            <a:pPr algn="ctr">
              <a:buNone/>
            </a:pPr>
            <a:r>
              <a:rPr lang="ru-RU" sz="4000" dirty="0" smtClean="0"/>
              <a:t> Б.Т. Панова, А.В. Текучева, </a:t>
            </a:r>
          </a:p>
          <a:p>
            <a:pPr algn="ctr">
              <a:buNone/>
            </a:pPr>
            <a:r>
              <a:rPr lang="ru-RU" sz="4000" dirty="0" smtClean="0"/>
              <a:t>Е.А. Бариновой, М.Т. </a:t>
            </a:r>
            <a:r>
              <a:rPr lang="ru-RU" sz="4000" dirty="0" smtClean="0"/>
              <a:t>Баранова, Е. С. Антоновой, </a:t>
            </a:r>
            <a:r>
              <a:rPr lang="ru-RU" sz="4000" dirty="0" smtClean="0"/>
              <a:t>Л.Г. </a:t>
            </a:r>
            <a:r>
              <a:rPr lang="ru-RU" sz="4000" dirty="0" err="1" smtClean="0"/>
              <a:t>Петерсон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4648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96200" cy="91440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Типология традиционных форм уроков русского языка в начальной школе Е.С. Антоновой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96752"/>
            <a:ext cx="8015808" cy="5051648"/>
          </a:xfrm>
        </p:spPr>
        <p:txBody>
          <a:bodyPr/>
          <a:lstStyle/>
          <a:p>
            <a:r>
              <a:rPr lang="ru-RU" dirty="0" smtClean="0">
                <a:solidFill>
                  <a:srgbClr val="66FF66"/>
                </a:solidFill>
              </a:rPr>
              <a:t>По психолого-педагогическим этапам усвоения учебного материала и контроля</a:t>
            </a:r>
          </a:p>
          <a:p>
            <a:r>
              <a:rPr lang="ru-RU" dirty="0" smtClean="0"/>
              <a:t>1. Урок обучения грамоте.</a:t>
            </a:r>
          </a:p>
          <a:p>
            <a:r>
              <a:rPr lang="ru-RU" dirty="0" smtClean="0"/>
              <a:t>2. Урок изучения нового материала.</a:t>
            </a:r>
          </a:p>
          <a:p>
            <a:r>
              <a:rPr lang="ru-RU" dirty="0" smtClean="0"/>
              <a:t>3. Урок закрепления </a:t>
            </a:r>
            <a:r>
              <a:rPr lang="ru-RU" dirty="0" err="1" smtClean="0"/>
              <a:t>ЗУНов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4. Повторительно-обобщающий урок.</a:t>
            </a:r>
          </a:p>
          <a:p>
            <a:r>
              <a:rPr lang="ru-RU" dirty="0" smtClean="0"/>
              <a:t>5. Комбинированный урок.</a:t>
            </a:r>
          </a:p>
          <a:p>
            <a:r>
              <a:rPr lang="ru-RU" dirty="0" smtClean="0"/>
              <a:t>6. Контрольные уроки (диктант, с/р, тестирование)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6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24744"/>
            <a:ext cx="7696200" cy="3962400"/>
          </a:xfrm>
        </p:spPr>
        <p:txBody>
          <a:bodyPr/>
          <a:lstStyle/>
          <a:p>
            <a:r>
              <a:rPr lang="ru-RU" dirty="0" smtClean="0"/>
              <a:t>7. Урок анализа результатов («работа над ошибками»).</a:t>
            </a:r>
          </a:p>
          <a:p>
            <a:r>
              <a:rPr lang="ru-RU" dirty="0" smtClean="0">
                <a:solidFill>
                  <a:srgbClr val="66FF66"/>
                </a:solidFill>
              </a:rPr>
              <a:t>Классификация уроков развития речи:</a:t>
            </a:r>
          </a:p>
          <a:p>
            <a:r>
              <a:rPr lang="ru-RU" dirty="0" smtClean="0"/>
              <a:t>1. Урок подготовки и проведения изложения.</a:t>
            </a:r>
          </a:p>
          <a:p>
            <a:r>
              <a:rPr lang="ru-RU" dirty="0" smtClean="0"/>
              <a:t>2. Урок подготовки и проведения сочинения.</a:t>
            </a:r>
          </a:p>
          <a:p>
            <a:r>
              <a:rPr lang="ru-RU" dirty="0" smtClean="0"/>
              <a:t>3. Урок анализа письменных (творческих работ).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09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696200" cy="914400"/>
          </a:xfrm>
        </p:spPr>
        <p:txBody>
          <a:bodyPr/>
          <a:lstStyle/>
          <a:p>
            <a:pPr algn="ctr"/>
            <a:r>
              <a:rPr lang="ru-RU" dirty="0" smtClean="0"/>
              <a:t>Пётр Яковлевич Гальперин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0808"/>
            <a:ext cx="3619645" cy="49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1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06" y="548680"/>
            <a:ext cx="9110194" cy="5699720"/>
          </a:xfrm>
        </p:spPr>
        <p:txBody>
          <a:bodyPr/>
          <a:lstStyle/>
          <a:p>
            <a:r>
              <a:rPr lang="ru-RU" sz="2800" dirty="0"/>
              <a:t>Поиски ученых в области мыслительного и речевого развития привели к созданию теории </a:t>
            </a:r>
            <a:r>
              <a:rPr lang="ru-RU" sz="2800" dirty="0">
                <a:solidFill>
                  <a:srgbClr val="FFFF00"/>
                </a:solidFill>
              </a:rPr>
              <a:t>ориентировочной основы действия </a:t>
            </a:r>
            <a:r>
              <a:rPr lang="ru-RU" sz="2800" dirty="0" err="1">
                <a:solidFill>
                  <a:srgbClr val="FFFF00"/>
                </a:solidFill>
              </a:rPr>
              <a:t>П.Я.Гальперина</a:t>
            </a:r>
            <a:r>
              <a:rPr lang="ru-RU" sz="2800" dirty="0"/>
              <a:t>, которую можно назвать первой серьезной </a:t>
            </a:r>
            <a:r>
              <a:rPr lang="ru-RU" sz="2800" dirty="0" smtClean="0"/>
              <a:t>попыткой </a:t>
            </a:r>
            <a:r>
              <a:rPr lang="ru-RU" sz="2800" dirty="0" err="1"/>
              <a:t>технологизировать</a:t>
            </a:r>
            <a:r>
              <a:rPr lang="ru-RU" sz="2800" dirty="0"/>
              <a:t> обучение с позиций речемыслительных </a:t>
            </a:r>
            <a:r>
              <a:rPr lang="ru-RU" sz="2800" dirty="0" smtClean="0"/>
              <a:t>процессов</a:t>
            </a:r>
            <a:r>
              <a:rPr lang="ru-RU" sz="2800" dirty="0"/>
              <a:t>. Чтобы управлять процессом усвоения знаний, умений и </a:t>
            </a:r>
            <a:r>
              <a:rPr lang="ru-RU" sz="2800" dirty="0" smtClean="0"/>
              <a:t>навыков</a:t>
            </a:r>
            <a:r>
              <a:rPr lang="ru-RU" sz="2800" dirty="0"/>
              <a:t>, необходимо раскрыть детям те стороны действительности, которые являются содержанием урока и на которые ученики могут ориентировать свои действия при изучении родного языка. </a:t>
            </a:r>
            <a:r>
              <a:rPr lang="ru-RU" sz="2800" b="1" i="1" dirty="0">
                <a:solidFill>
                  <a:srgbClr val="FFFF00"/>
                </a:solidFill>
              </a:rPr>
              <a:t>Для </a:t>
            </a:r>
            <a:r>
              <a:rPr lang="ru-RU" sz="2800" b="1" i="1" dirty="0" smtClean="0">
                <a:solidFill>
                  <a:srgbClr val="FFFF00"/>
                </a:solidFill>
              </a:rPr>
              <a:t>ребенка </a:t>
            </a:r>
            <a:r>
              <a:rPr lang="ru-RU" sz="2800" b="1" i="1" dirty="0">
                <a:solidFill>
                  <a:srgbClr val="FFFF00"/>
                </a:solidFill>
              </a:rPr>
              <a:t>освоение каждого нового явления (понятия, правила, умения и т.п.) становится исследованием.</a:t>
            </a:r>
          </a:p>
        </p:txBody>
      </p:sp>
    </p:spTree>
    <p:extLst>
      <p:ext uri="{BB962C8B-B14F-4D97-AF65-F5344CB8AC3E}">
        <p14:creationId xmlns:p14="http://schemas.microsoft.com/office/powerpoint/2010/main" val="297272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663880" cy="5627712"/>
          </a:xfrm>
        </p:spPr>
        <p:txBody>
          <a:bodyPr/>
          <a:lstStyle/>
          <a:p>
            <a:r>
              <a:rPr lang="ru-RU" dirty="0"/>
              <a:t>Одним из важнейших условий </a:t>
            </a:r>
            <a:r>
              <a:rPr lang="ru-RU" dirty="0" smtClean="0"/>
              <a:t>обучающей </a:t>
            </a:r>
            <a:r>
              <a:rPr lang="ru-RU" dirty="0"/>
              <a:t>ситуации является вербализация (проговаривание) </a:t>
            </a:r>
            <a:r>
              <a:rPr lang="ru-RU" dirty="0" smtClean="0"/>
              <a:t>учеником </a:t>
            </a:r>
            <a:r>
              <a:rPr lang="ru-RU" dirty="0"/>
              <a:t>способа действия: для учителя это возможность контролировать алгоритм действий, осуществляемых учеником, для учащихся — это перевод </a:t>
            </a:r>
            <a:r>
              <a:rPr lang="ru-RU" i="1" dirty="0"/>
              <a:t>внешней речи </a:t>
            </a:r>
            <a:r>
              <a:rPr lang="ru-RU" dirty="0"/>
              <a:t>во </a:t>
            </a:r>
            <a:r>
              <a:rPr lang="ru-RU" i="1" dirty="0"/>
              <a:t>внутреннюю</a:t>
            </a:r>
            <a:r>
              <a:rPr lang="ru-RU" dirty="0"/>
              <a:t>, организующую структуры </a:t>
            </a:r>
            <a:r>
              <a:rPr lang="ru-RU" dirty="0" smtClean="0"/>
              <a:t>сознания </a:t>
            </a:r>
            <a:r>
              <a:rPr lang="ru-RU" dirty="0"/>
              <a:t>в соответствии со структурой усваиваемого понятия (на </a:t>
            </a:r>
            <a:r>
              <a:rPr lang="ru-RU" dirty="0" smtClean="0"/>
              <a:t>языке </a:t>
            </a:r>
            <a:r>
              <a:rPr lang="ru-RU" dirty="0"/>
              <a:t>психологов — </a:t>
            </a:r>
            <a:r>
              <a:rPr lang="ru-RU" dirty="0" err="1"/>
              <a:t>интериоризация</a:t>
            </a:r>
            <a:r>
              <a:rPr lang="ru-RU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87906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35888" cy="5627712"/>
          </a:xfrm>
        </p:spPr>
        <p:txBody>
          <a:bodyPr/>
          <a:lstStyle/>
          <a:p>
            <a:r>
              <a:rPr lang="ru-RU" dirty="0"/>
              <a:t>Следовательно, </a:t>
            </a:r>
            <a:r>
              <a:rPr lang="ru-RU" b="1" dirty="0">
                <a:solidFill>
                  <a:srgbClr val="FFFF00"/>
                </a:solidFill>
              </a:rPr>
              <a:t>этапы обучения</a:t>
            </a:r>
            <a:r>
              <a:rPr lang="ru-RU" dirty="0"/>
              <a:t>, по которым целесообразно организовать урок, </a:t>
            </a:r>
            <a:r>
              <a:rPr lang="ru-RU" b="1" dirty="0">
                <a:solidFill>
                  <a:srgbClr val="FFFF00"/>
                </a:solidFill>
              </a:rPr>
              <a:t>согласно теории </a:t>
            </a:r>
            <a:r>
              <a:rPr lang="ru-RU" b="1" dirty="0" err="1">
                <a:solidFill>
                  <a:srgbClr val="FFFF00"/>
                </a:solidFill>
              </a:rPr>
              <a:t>П.Я.Гальперина</a:t>
            </a:r>
            <a:r>
              <a:rPr lang="ru-RU" dirty="0"/>
              <a:t>, имеют следующий порядок:</a:t>
            </a:r>
          </a:p>
          <a:p>
            <a:r>
              <a:rPr lang="ru-RU" dirty="0"/>
              <a:t>- </a:t>
            </a:r>
            <a:r>
              <a:rPr lang="ru-RU" dirty="0">
                <a:solidFill>
                  <a:srgbClr val="FFFF00"/>
                </a:solidFill>
              </a:rPr>
              <a:t>этап ориентировки в условиях деятельности</a:t>
            </a:r>
            <a:r>
              <a:rPr lang="ru-RU" dirty="0"/>
              <a:t>: целеполагание, определение возможного (</a:t>
            </a:r>
            <a:r>
              <a:rPr lang="ru-RU" dirty="0" smtClean="0"/>
              <a:t>идеального) </a:t>
            </a:r>
            <a:r>
              <a:rPr lang="ru-RU" dirty="0"/>
              <a:t>результата, средств;</a:t>
            </a:r>
          </a:p>
          <a:p>
            <a:r>
              <a:rPr lang="ru-RU" dirty="0"/>
              <a:t>- </a:t>
            </a:r>
            <a:r>
              <a:rPr lang="ru-RU" dirty="0">
                <a:solidFill>
                  <a:srgbClr val="FFFF00"/>
                </a:solidFill>
              </a:rPr>
              <a:t>этап выработки плана действия </a:t>
            </a:r>
            <a:r>
              <a:rPr lang="ru-RU" dirty="0"/>
              <a:t>с опорой на результаты </a:t>
            </a:r>
            <a:r>
              <a:rPr lang="ru-RU" dirty="0" smtClean="0"/>
              <a:t>ориентировки</a:t>
            </a:r>
            <a:r>
              <a:rPr lang="ru-RU" dirty="0"/>
              <a:t>: определение материала, способов и порядка операций для достижения поставленной цели;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72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1052736"/>
            <a:ext cx="7696200" cy="5195664"/>
          </a:xfrm>
        </p:spPr>
        <p:txBody>
          <a:bodyPr/>
          <a:lstStyle/>
          <a:p>
            <a:r>
              <a:rPr lang="ru-RU" dirty="0"/>
              <a:t>- </a:t>
            </a:r>
            <a:r>
              <a:rPr lang="ru-RU" dirty="0">
                <a:solidFill>
                  <a:srgbClr val="FFFF00"/>
                </a:solidFill>
              </a:rPr>
              <a:t>этап осуществления плана</a:t>
            </a:r>
            <a:r>
              <a:rPr lang="ru-RU" dirty="0"/>
              <a:t>: выполнение учеником своих </a:t>
            </a:r>
            <a:r>
              <a:rPr lang="ru-RU" dirty="0" smtClean="0"/>
              <a:t>действий </a:t>
            </a:r>
            <a:r>
              <a:rPr lang="ru-RU" dirty="0"/>
              <a:t>с одновременным проговариванием (комментарием);</a:t>
            </a:r>
          </a:p>
          <a:p>
            <a:r>
              <a:rPr lang="ru-RU" dirty="0"/>
              <a:t>- </a:t>
            </a:r>
            <a:r>
              <a:rPr lang="ru-RU" dirty="0">
                <a:solidFill>
                  <a:srgbClr val="FFFF00"/>
                </a:solidFill>
              </a:rPr>
              <a:t>этап контроля</a:t>
            </a:r>
            <a:r>
              <a:rPr lang="ru-RU" dirty="0"/>
              <a:t>: сравнение предполагаемого (идеального) </a:t>
            </a:r>
            <a:r>
              <a:rPr lang="ru-RU" dirty="0" smtClean="0"/>
              <a:t>результата </a:t>
            </a:r>
            <a:r>
              <a:rPr lang="ru-RU" dirty="0"/>
              <a:t>с полученным, реальным результатом и соотнесение его с целью.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0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Е.С. Антонова: «Основным </a:t>
            </a:r>
            <a:r>
              <a:rPr lang="ru-RU" dirty="0"/>
              <a:t>способом изучения русского языка на современном уроке становится выведение понятия (или правила) </a:t>
            </a:r>
            <a:r>
              <a:rPr lang="ru-RU" dirty="0">
                <a:solidFill>
                  <a:schemeClr val="bg2">
                    <a:lumMod val="50000"/>
                    <a:lumOff val="50000"/>
                  </a:schemeClr>
                </a:solidFill>
              </a:rPr>
              <a:t>методом «</a:t>
            </a:r>
            <a:r>
              <a:rPr lang="ru-RU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решения </a:t>
            </a:r>
            <a:r>
              <a:rPr lang="ru-RU" dirty="0">
                <a:solidFill>
                  <a:schemeClr val="bg2">
                    <a:lumMod val="50000"/>
                    <a:lumOff val="50000"/>
                  </a:schemeClr>
                </a:solidFill>
              </a:rPr>
              <a:t>задач». </a:t>
            </a:r>
          </a:p>
        </p:txBody>
      </p:sp>
    </p:spTree>
    <p:extLst>
      <p:ext uri="{BB962C8B-B14F-4D97-AF65-F5344CB8AC3E}">
        <p14:creationId xmlns:p14="http://schemas.microsoft.com/office/powerpoint/2010/main" val="40299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696200" cy="914400"/>
          </a:xfrm>
        </p:spPr>
        <p:txBody>
          <a:bodyPr/>
          <a:lstStyle/>
          <a:p>
            <a:r>
              <a:rPr lang="ru-RU" dirty="0"/>
              <a:t>Принципы постановки учебной задачи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344272" cy="3962400"/>
          </a:xfrm>
        </p:spPr>
        <p:txBody>
          <a:bodyPr/>
          <a:lstStyle/>
          <a:p>
            <a:r>
              <a:rPr lang="ru-RU" sz="2400" dirty="0" smtClean="0"/>
              <a:t>1</a:t>
            </a:r>
            <a:r>
              <a:rPr lang="ru-RU" sz="2400" dirty="0"/>
              <a:t>. </a:t>
            </a:r>
            <a:r>
              <a:rPr lang="ru-RU" sz="24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Вводимое понятие должно быть предельно общим</a:t>
            </a:r>
            <a:r>
              <a:rPr lang="ru-RU" sz="2400" dirty="0"/>
              <a:t>, с тем чтобы последующие темы выступали для детей как </a:t>
            </a:r>
            <a:r>
              <a:rPr lang="ru-RU" sz="2400" dirty="0" smtClean="0"/>
              <a:t>конкретизация</a:t>
            </a:r>
            <a:r>
              <a:rPr lang="ru-RU" sz="2400" dirty="0"/>
              <a:t>, уточнение первой темы.</a:t>
            </a:r>
          </a:p>
          <a:p>
            <a:r>
              <a:rPr lang="ru-RU" sz="2400" dirty="0"/>
              <a:t>2. Прежде чем вводить новое знание, необходимо создать </a:t>
            </a:r>
            <a:r>
              <a:rPr lang="ru-RU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ситуацию </a:t>
            </a:r>
            <a:r>
              <a:rPr lang="ru-RU" sz="24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жизненной необходимости </a:t>
            </a:r>
            <a:r>
              <a:rPr lang="ru-RU" sz="2400" dirty="0"/>
              <a:t>его появления.</a:t>
            </a:r>
          </a:p>
          <a:p>
            <a:r>
              <a:rPr lang="ru-RU" sz="2400" dirty="0"/>
              <a:t>3. </a:t>
            </a:r>
            <a:r>
              <a:rPr lang="ru-RU" sz="24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Не вводить знания в готовом виде. </a:t>
            </a:r>
            <a:r>
              <a:rPr lang="ru-RU" sz="2400" dirty="0"/>
              <a:t>Даже если нет </a:t>
            </a:r>
            <a:r>
              <a:rPr lang="ru-RU" sz="2400" dirty="0" smtClean="0"/>
              <a:t>никакой </a:t>
            </a:r>
            <a:r>
              <a:rPr lang="ru-RU" sz="2400" dirty="0"/>
              <a:t>возможности подвести детей к открытию нового, всегда есть возможность создать ситуацию самостоятельного поиска, предварительных догадок и гипотез.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7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836712"/>
            <a:ext cx="7696200" cy="5411688"/>
          </a:xfrm>
        </p:spPr>
        <p:txBody>
          <a:bodyPr/>
          <a:lstStyle/>
          <a:p>
            <a:r>
              <a:rPr lang="ru-RU" sz="2400" dirty="0"/>
              <a:t>4. </a:t>
            </a:r>
            <a:r>
              <a:rPr lang="ru-RU" sz="24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Определение или правило </a:t>
            </a:r>
            <a:r>
              <a:rPr lang="ru-RU" sz="2400" dirty="0"/>
              <a:t>(словесная формулировка </a:t>
            </a:r>
            <a:r>
              <a:rPr lang="ru-RU" sz="2400" dirty="0" smtClean="0"/>
              <a:t>нового </a:t>
            </a:r>
            <a:r>
              <a:rPr lang="ru-RU" sz="2400" dirty="0"/>
              <a:t>знания) </a:t>
            </a:r>
            <a:r>
              <a:rPr lang="ru-RU" sz="24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должно появляться </a:t>
            </a:r>
            <a:r>
              <a:rPr lang="ru-RU" sz="2400" dirty="0"/>
              <a:t>не до, а </a:t>
            </a:r>
            <a:r>
              <a:rPr lang="ru-RU" sz="24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после всей работы по поиску и обнаружению нового содержания</a:t>
            </a:r>
            <a:r>
              <a:rPr lang="ru-RU" sz="2400" dirty="0"/>
              <a:t>. </a:t>
            </a:r>
            <a:r>
              <a:rPr lang="ru-RU" sz="24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Формулировать </a:t>
            </a:r>
            <a:r>
              <a:rPr lang="ru-RU" sz="2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правило </a:t>
            </a:r>
            <a:r>
              <a:rPr lang="ru-RU" sz="2400" dirty="0"/>
              <a:t>(определение) детям </a:t>
            </a:r>
            <a:r>
              <a:rPr lang="ru-RU" sz="24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легче, считывая его со схемы. </a:t>
            </a:r>
            <a:r>
              <a:rPr lang="ru-RU" sz="2400" dirty="0"/>
              <a:t>Это даст возможность не заучивать правило, а каждому ребенку формулировать его своими словами.</a:t>
            </a:r>
          </a:p>
          <a:p>
            <a:r>
              <a:rPr lang="ru-RU" sz="2400" dirty="0"/>
              <a:t>5. </a:t>
            </a:r>
            <a:r>
              <a:rPr lang="ru-RU" sz="24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Логика перехода от задачи к задаче должна быть ясной и открытой для учеников</a:t>
            </a:r>
            <a:r>
              <a:rPr lang="ru-RU" sz="2400" dirty="0"/>
              <a:t>. Если учителю удалось поставить учебную задачу правильно, то ученики смогут, получив ответ на первую задачу, почти самостоятельно поставить </a:t>
            </a:r>
            <a:r>
              <a:rPr lang="ru-RU" sz="2400" dirty="0" smtClean="0"/>
              <a:t>следующую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8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64360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В основе типологии уроков Б.Т. Панова лежит 4 основания.</a:t>
            </a:r>
          </a:p>
          <a:p>
            <a:pPr>
              <a:buNone/>
            </a:pPr>
            <a:endParaRPr lang="ru-RU" dirty="0" smtClean="0"/>
          </a:p>
          <a:p>
            <a:pPr marL="571500" indent="-571500">
              <a:buAutoNum type="romanUcPeriod"/>
            </a:pPr>
            <a:r>
              <a:rPr lang="ru-RU" sz="2800" b="1" dirty="0" smtClean="0">
                <a:solidFill>
                  <a:srgbClr val="66FF66"/>
                </a:solidFill>
              </a:rPr>
              <a:t>В соответствии с психолого-педагогическими этапами усвоения нового материала.</a:t>
            </a:r>
            <a:endParaRPr lang="en-US" sz="2800" b="1" dirty="0" smtClean="0">
              <a:solidFill>
                <a:srgbClr val="66FF66"/>
              </a:solidFill>
            </a:endParaRPr>
          </a:p>
          <a:p>
            <a:pPr marL="571500" indent="-571500">
              <a:buAutoNum type="arabicPeriod"/>
            </a:pPr>
            <a:r>
              <a:rPr lang="ru-RU" sz="2800" dirty="0" smtClean="0"/>
              <a:t>Урок-усвоение нового материала </a:t>
            </a:r>
            <a:r>
              <a:rPr lang="ru-RU" sz="2800" dirty="0" smtClean="0">
                <a:solidFill>
                  <a:srgbClr val="FFFF00"/>
                </a:solidFill>
              </a:rPr>
              <a:t>(цель: правильная организация мыслительной деятельности учащихся).</a:t>
            </a:r>
          </a:p>
          <a:p>
            <a:pPr marL="571500" indent="-571500">
              <a:buNone/>
            </a:pPr>
            <a:r>
              <a:rPr lang="ru-RU" sz="2800" dirty="0" smtClean="0"/>
              <a:t>2. Урок-закрепление ЗУНов </a:t>
            </a:r>
            <a:r>
              <a:rPr lang="ru-RU" sz="2800" dirty="0" smtClean="0">
                <a:solidFill>
                  <a:srgbClr val="FFFF00"/>
                </a:solidFill>
              </a:rPr>
              <a:t>(цель: дальнейшее совершенствование умений и навыков учащихся на основе приобретённых накануне знаний).</a:t>
            </a:r>
          </a:p>
          <a:p>
            <a:pPr marL="571500" indent="-571500">
              <a:buNone/>
            </a:pPr>
            <a:r>
              <a:rPr lang="ru-RU" sz="2800" dirty="0" smtClean="0"/>
              <a:t>3. Повторительно-обобщающие уроки </a:t>
            </a:r>
            <a:r>
              <a:rPr lang="ru-RU" sz="2800" dirty="0" smtClean="0">
                <a:solidFill>
                  <a:srgbClr val="FFFF00"/>
                </a:solidFill>
              </a:rPr>
              <a:t>(цель: глубокое обобщение и дальнейшая систематизация знаний учащихся).</a:t>
            </a:r>
          </a:p>
          <a:p>
            <a:pPr marL="514350" indent="-514350">
              <a:buNone/>
            </a:pPr>
            <a:r>
              <a:rPr lang="ru-RU" sz="2800" dirty="0" smtClean="0"/>
              <a:t>4. Комбинированный урок(включает три этапа усвоения знаний, на первом плане содержательная сторона урока)</a:t>
            </a:r>
            <a:r>
              <a:rPr lang="ru-RU" sz="2800" b="1" dirty="0" smtClean="0"/>
              <a:t>.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600" i="1" u="sng" dirty="0" smtClean="0">
                <a:solidFill>
                  <a:srgbClr val="FFFF00"/>
                </a:solidFill>
              </a:rPr>
              <a:t>Типология уроков Б.Т. Панова</a:t>
            </a:r>
            <a:endParaRPr lang="ru-RU" sz="3600" i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9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696200" cy="914400"/>
          </a:xfrm>
        </p:spPr>
        <p:txBody>
          <a:bodyPr/>
          <a:lstStyle/>
          <a:p>
            <a:pPr algn="ctr"/>
            <a:r>
              <a:rPr lang="ru-RU" dirty="0"/>
              <a:t>Урок изучения нового материала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1628800"/>
            <a:ext cx="7696200" cy="4619600"/>
          </a:xfrm>
        </p:spPr>
        <p:txBody>
          <a:bodyPr/>
          <a:lstStyle/>
          <a:p>
            <a:r>
              <a:rPr lang="ru-RU" sz="4000" dirty="0" smtClean="0"/>
              <a:t>Цель: </a:t>
            </a:r>
            <a:r>
              <a:rPr lang="ru-RU" sz="4000" dirty="0"/>
              <a:t>формирование учебных умений по построению нового понятия (выведению правила), оформлению нового знания.</a:t>
            </a:r>
          </a:p>
        </p:txBody>
      </p:sp>
    </p:spTree>
    <p:extLst>
      <p:ext uri="{BB962C8B-B14F-4D97-AF65-F5344CB8AC3E}">
        <p14:creationId xmlns:p14="http://schemas.microsoft.com/office/powerpoint/2010/main" val="33111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Урок закрепления нового материала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Цель: </a:t>
            </a:r>
            <a:r>
              <a:rPr lang="ru-RU" dirty="0"/>
              <a:t>тренировать алгоритм учебных действий с новым </a:t>
            </a:r>
            <a:r>
              <a:rPr lang="ru-RU" dirty="0" smtClean="0"/>
              <a:t>понятием.</a:t>
            </a:r>
          </a:p>
          <a:p>
            <a:r>
              <a:rPr lang="ru-RU" dirty="0" err="1" smtClean="0"/>
              <a:t>Повторителъно</a:t>
            </a:r>
            <a:r>
              <a:rPr lang="ru-RU" dirty="0" smtClean="0"/>
              <a:t>-обобщающий </a:t>
            </a:r>
            <a:r>
              <a:rPr lang="ru-RU" dirty="0"/>
              <a:t>урок</a:t>
            </a:r>
          </a:p>
          <a:p>
            <a:r>
              <a:rPr lang="ru-RU" dirty="0"/>
              <a:t>Цель: систематизировать полученные знания и умения по теме.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66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7696200" cy="914400"/>
          </a:xfrm>
        </p:spPr>
        <p:txBody>
          <a:bodyPr/>
          <a:lstStyle/>
          <a:p>
            <a:r>
              <a:rPr lang="ru-RU" dirty="0"/>
              <a:t>Комбинированный урок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1484784"/>
            <a:ext cx="7696200" cy="4763616"/>
          </a:xfrm>
        </p:spPr>
        <p:txBody>
          <a:bodyPr/>
          <a:lstStyle/>
          <a:p>
            <a:r>
              <a:rPr lang="ru-RU" dirty="0" smtClean="0"/>
              <a:t>Комбинированный </a:t>
            </a:r>
            <a:r>
              <a:rPr lang="ru-RU" dirty="0"/>
              <a:t>урок предполагает изучение небольшой по объему и несложной по содержанию темы (например, «Корень слова»), поэтому его структура включает все компоненты трех </a:t>
            </a:r>
            <a:r>
              <a:rPr lang="ru-RU" dirty="0" smtClean="0"/>
              <a:t>названных </a:t>
            </a:r>
            <a:r>
              <a:rPr lang="ru-RU" dirty="0"/>
              <a:t>типов урока: введение нового понятия/правила, его </a:t>
            </a:r>
            <a:r>
              <a:rPr lang="ru-RU" dirty="0" smtClean="0"/>
              <a:t>закрепление </a:t>
            </a:r>
            <a:r>
              <a:rPr lang="ru-RU" dirty="0"/>
              <a:t>и повторительно-обобщающая работа.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0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Урок-диктант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r>
              <a:rPr lang="ru-RU" dirty="0"/>
              <a:t>: научить писать диктант для проверки усвоения </a:t>
            </a:r>
            <a:r>
              <a:rPr lang="ru-RU" dirty="0" smtClean="0"/>
              <a:t>орфографических </a:t>
            </a:r>
            <a:r>
              <a:rPr lang="ru-RU" dirty="0"/>
              <a:t>и пунктуационных правил по конкретным темам.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47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696200" cy="914400"/>
          </a:xfrm>
        </p:spPr>
        <p:txBody>
          <a:bodyPr/>
          <a:lstStyle/>
          <a:p>
            <a:pPr algn="ctr"/>
            <a:r>
              <a:rPr lang="ru-RU" dirty="0" smtClean="0"/>
              <a:t>Людмила Георгиевна </a:t>
            </a:r>
            <a:r>
              <a:rPr lang="ru-RU" dirty="0" err="1" smtClean="0"/>
              <a:t>Петерсон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417793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30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519864" cy="1850504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Типология уроков </a:t>
            </a:r>
            <a:r>
              <a:rPr lang="ru-RU" sz="3600" dirty="0" err="1" smtClean="0">
                <a:solidFill>
                  <a:srgbClr val="FFFF00"/>
                </a:solidFill>
              </a:rPr>
              <a:t>деятельностной</a:t>
            </a:r>
            <a:r>
              <a:rPr lang="ru-RU" sz="3600" dirty="0" smtClean="0">
                <a:solidFill>
                  <a:srgbClr val="FFFF00"/>
                </a:solidFill>
              </a:rPr>
              <a:t> направленности Л.Г. </a:t>
            </a:r>
            <a:r>
              <a:rPr lang="ru-RU" sz="3600" dirty="0" err="1" smtClean="0">
                <a:solidFill>
                  <a:srgbClr val="FFFF00"/>
                </a:solidFill>
              </a:rPr>
              <a:t>Петерсон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Урок открытия новых знаний.</a:t>
            </a:r>
          </a:p>
          <a:p>
            <a:r>
              <a:rPr lang="ru-RU" dirty="0" smtClean="0"/>
              <a:t>2. Урок рефлексии.</a:t>
            </a:r>
          </a:p>
          <a:p>
            <a:r>
              <a:rPr lang="ru-RU" dirty="0" smtClean="0"/>
              <a:t>3. Урок обучающего контроля.</a:t>
            </a:r>
          </a:p>
          <a:p>
            <a:r>
              <a:rPr lang="ru-RU" dirty="0" smtClean="0"/>
              <a:t>4. Урок систематизации знаний (общеметодологической направленности)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2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988840"/>
            <a:ext cx="8892480" cy="3962400"/>
          </a:xfrm>
        </p:spPr>
        <p:txBody>
          <a:bodyPr/>
          <a:lstStyle/>
          <a:p>
            <a:r>
              <a:rPr lang="ru-RU" sz="2800" dirty="0"/>
              <a:t>1. Этап мотивации (самоопределения) к учебной </a:t>
            </a:r>
            <a:r>
              <a:rPr lang="ru-RU" sz="2800" dirty="0" smtClean="0"/>
              <a:t>деятельности.</a:t>
            </a:r>
          </a:p>
          <a:p>
            <a:r>
              <a:rPr lang="ru-RU" sz="2800" dirty="0" smtClean="0"/>
              <a:t>2. Проверка домашнего задания.</a:t>
            </a:r>
          </a:p>
          <a:p>
            <a:r>
              <a:rPr lang="ru-RU" sz="2800" dirty="0" smtClean="0"/>
              <a:t>3. </a:t>
            </a:r>
            <a:r>
              <a:rPr lang="ru-RU" sz="2800" dirty="0"/>
              <a:t>Актуализация и фиксирование индивидуального затруднения в пробном </a:t>
            </a:r>
            <a:r>
              <a:rPr lang="ru-RU" sz="2800" dirty="0" smtClean="0"/>
              <a:t>действии.</a:t>
            </a:r>
          </a:p>
          <a:p>
            <a:r>
              <a:rPr lang="ru-RU" sz="2800" dirty="0" smtClean="0"/>
              <a:t>4. </a:t>
            </a:r>
            <a:r>
              <a:rPr lang="ru-RU" sz="2800" dirty="0"/>
              <a:t>Этап выявления места и причины </a:t>
            </a:r>
            <a:r>
              <a:rPr lang="ru-RU" sz="2800" dirty="0" smtClean="0"/>
              <a:t>затруднений.</a:t>
            </a:r>
          </a:p>
          <a:p>
            <a:r>
              <a:rPr lang="ru-RU" sz="2800" dirty="0" smtClean="0"/>
              <a:t>5. </a:t>
            </a:r>
            <a:r>
              <a:rPr lang="ru-RU" sz="2800" dirty="0"/>
              <a:t>Этап </a:t>
            </a:r>
            <a:r>
              <a:rPr lang="ru-RU" sz="2800" dirty="0" smtClean="0"/>
              <a:t>построения </a:t>
            </a:r>
            <a:r>
              <a:rPr lang="ru-RU" sz="2800" dirty="0"/>
              <a:t>проекта выхода из создавшейся </a:t>
            </a:r>
            <a:r>
              <a:rPr lang="ru-RU" sz="2800" dirty="0" smtClean="0"/>
              <a:t>ситуации.</a:t>
            </a:r>
          </a:p>
          <a:p>
            <a:r>
              <a:rPr lang="ru-RU" sz="2800" dirty="0" smtClean="0"/>
              <a:t>6. </a:t>
            </a:r>
            <a:r>
              <a:rPr lang="ru-RU" sz="2800" dirty="0"/>
              <a:t>Реализация построенного </a:t>
            </a:r>
            <a:r>
              <a:rPr lang="ru-RU" sz="2800" dirty="0" smtClean="0"/>
              <a:t>проекта.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04664"/>
            <a:ext cx="7696200" cy="914400"/>
          </a:xfrm>
        </p:spPr>
        <p:txBody>
          <a:bodyPr/>
          <a:lstStyle/>
          <a:p>
            <a:r>
              <a:rPr lang="ru-RU" dirty="0" smtClean="0"/>
              <a:t>Структура урока открытия нового знания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980728"/>
            <a:ext cx="7696200" cy="3962400"/>
          </a:xfrm>
        </p:spPr>
        <p:txBody>
          <a:bodyPr/>
          <a:lstStyle/>
          <a:p>
            <a:r>
              <a:rPr lang="ru-RU" sz="3200" dirty="0" smtClean="0"/>
              <a:t>7. </a:t>
            </a:r>
            <a:r>
              <a:rPr lang="ru-RU" sz="3200" dirty="0"/>
              <a:t>Этап первичного закрепления с проговариванием во внешней речи.</a:t>
            </a:r>
          </a:p>
          <a:p>
            <a:r>
              <a:rPr lang="ru-RU" sz="3200" dirty="0" smtClean="0"/>
              <a:t>8. </a:t>
            </a:r>
            <a:r>
              <a:rPr lang="ru-RU" sz="3200" dirty="0"/>
              <a:t>Этап самостоятельной работы с проверкой по эталону.</a:t>
            </a:r>
          </a:p>
          <a:p>
            <a:r>
              <a:rPr lang="ru-RU" sz="3200" dirty="0" smtClean="0"/>
              <a:t>9. </a:t>
            </a:r>
            <a:r>
              <a:rPr lang="ru-RU" sz="3200" dirty="0"/>
              <a:t>Этап включения в систему знаний и </a:t>
            </a:r>
            <a:r>
              <a:rPr lang="ru-RU" sz="3200" dirty="0" smtClean="0"/>
              <a:t>повторения. </a:t>
            </a:r>
            <a:r>
              <a:rPr lang="ru-RU" sz="3200" dirty="0" smtClean="0">
                <a:solidFill>
                  <a:srgbClr val="FFFF00"/>
                </a:solidFill>
              </a:rPr>
              <a:t>В том числе задавание домашнего задания (вариант №1).</a:t>
            </a:r>
          </a:p>
          <a:p>
            <a:r>
              <a:rPr lang="ru-RU" sz="3200" dirty="0" smtClean="0"/>
              <a:t>10. </a:t>
            </a:r>
            <a:r>
              <a:rPr lang="ru-RU" sz="3200" dirty="0"/>
              <a:t>Этап рефлексии учебной деятельности на </a:t>
            </a:r>
            <a:r>
              <a:rPr lang="ru-RU" sz="3200" dirty="0" smtClean="0"/>
              <a:t>уроке.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11. Задавание д/з и инструктаж по его выполнению (вариант №2).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1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696200" cy="914400"/>
          </a:xfrm>
        </p:spPr>
        <p:txBody>
          <a:bodyPr/>
          <a:lstStyle/>
          <a:p>
            <a:r>
              <a:rPr lang="ru-RU" dirty="0" smtClean="0"/>
              <a:t>Структура урока рефлексии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8087816" cy="4619600"/>
          </a:xfrm>
        </p:spPr>
        <p:txBody>
          <a:bodyPr/>
          <a:lstStyle/>
          <a:p>
            <a:r>
              <a:rPr lang="ru-RU" dirty="0" smtClean="0"/>
              <a:t>1. Этап мотивации (самоопределения) к учебной деятельности.</a:t>
            </a:r>
          </a:p>
          <a:p>
            <a:r>
              <a:rPr lang="ru-RU" dirty="0" smtClean="0"/>
              <a:t>2. Проверка домашнего задания.</a:t>
            </a:r>
          </a:p>
          <a:p>
            <a:r>
              <a:rPr lang="ru-RU" dirty="0" smtClean="0"/>
              <a:t>3. Актуализация знаний и фиксирование затруднений в деятельности.</a:t>
            </a:r>
          </a:p>
          <a:p>
            <a:r>
              <a:rPr lang="ru-RU" dirty="0" smtClean="0"/>
              <a:t>4. Локализация затруднений.</a:t>
            </a:r>
          </a:p>
          <a:p>
            <a:r>
              <a:rPr lang="ru-RU" dirty="0" smtClean="0"/>
              <a:t>5. Построение проекта выхода из затруднения.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89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303840" cy="5123656"/>
          </a:xfrm>
        </p:spPr>
        <p:txBody>
          <a:bodyPr/>
          <a:lstStyle/>
          <a:p>
            <a:r>
              <a:rPr lang="ru-RU" dirty="0" smtClean="0"/>
              <a:t>6. Обобщение затруднений во внешней речи.</a:t>
            </a:r>
          </a:p>
          <a:p>
            <a:r>
              <a:rPr lang="ru-RU" dirty="0" smtClean="0"/>
              <a:t>7. Самостоятельная работа с самопроверкой по эталону.</a:t>
            </a:r>
          </a:p>
          <a:p>
            <a:r>
              <a:rPr lang="ru-RU" dirty="0" smtClean="0"/>
              <a:t>8. Включение в систему знаний и повторение.</a:t>
            </a:r>
          </a:p>
          <a:p>
            <a:r>
              <a:rPr lang="ru-RU" dirty="0" smtClean="0"/>
              <a:t>9. Рефлексия учебной деятельности.</a:t>
            </a:r>
          </a:p>
          <a:p>
            <a:r>
              <a:rPr lang="ru-RU" dirty="0" smtClean="0"/>
              <a:t>10. Задавание д/з и инструктаж по его выполнению.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40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66FF66"/>
                </a:solidFill>
              </a:rPr>
              <a:t>II</a:t>
            </a:r>
            <a:r>
              <a:rPr lang="ru-RU" b="1" dirty="0" smtClean="0">
                <a:solidFill>
                  <a:srgbClr val="66FF66"/>
                </a:solidFill>
              </a:rPr>
              <a:t>. В соответствии с использованием ведущего метода.</a:t>
            </a:r>
          </a:p>
          <a:p>
            <a:pPr marL="514350" indent="-514350">
              <a:buNone/>
            </a:pPr>
            <a:r>
              <a:rPr lang="ru-RU" dirty="0" smtClean="0"/>
              <a:t>1. Урок – лекция </a:t>
            </a:r>
            <a:r>
              <a:rPr lang="ru-RU" dirty="0" smtClean="0">
                <a:solidFill>
                  <a:srgbClr val="FFFF00"/>
                </a:solidFill>
              </a:rPr>
              <a:t>(ведущий метод – слово учителя)</a:t>
            </a:r>
          </a:p>
          <a:p>
            <a:pPr marL="514350" indent="-514350">
              <a:buNone/>
            </a:pPr>
            <a:r>
              <a:rPr lang="ru-RU" dirty="0" smtClean="0"/>
              <a:t>2. Урок – семинар (старшие классы). </a:t>
            </a:r>
            <a:r>
              <a:rPr lang="ru-RU" dirty="0" smtClean="0">
                <a:solidFill>
                  <a:srgbClr val="FFFF00"/>
                </a:solidFill>
              </a:rPr>
              <a:t>Используется при повторении и обобщении ранее пройденного материала. На семинарах развиваются коммуникативные умения школьников. Например: тема семинара «Употребление знаков препинания (общий обзор)».</a:t>
            </a:r>
          </a:p>
          <a:p>
            <a:pPr marL="514350" indent="-514350">
              <a:buNone/>
            </a:pPr>
            <a:r>
              <a:rPr lang="ru-RU" dirty="0" smtClean="0"/>
              <a:t>3. Урок-практикум </a:t>
            </a:r>
            <a:r>
              <a:rPr lang="ru-RU" dirty="0" smtClean="0">
                <a:solidFill>
                  <a:srgbClr val="FFFF00"/>
                </a:solidFill>
              </a:rPr>
              <a:t>(ведущий метод – самостоятельная работа школьника, источник получения знаний).</a:t>
            </a:r>
          </a:p>
          <a:p>
            <a:pPr marL="514350" indent="-51435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07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696200" cy="914400"/>
          </a:xfrm>
        </p:spPr>
        <p:txBody>
          <a:bodyPr/>
          <a:lstStyle/>
          <a:p>
            <a:pPr algn="ctr"/>
            <a:r>
              <a:rPr lang="ru-RU" dirty="0" smtClean="0"/>
              <a:t>Структура урока обучающего контроля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Мотивация (самоопределение) к учебной деятельности.</a:t>
            </a:r>
          </a:p>
          <a:p>
            <a:r>
              <a:rPr lang="ru-RU" dirty="0" smtClean="0"/>
              <a:t>2. Актуализация и пробное учебное действие.</a:t>
            </a:r>
          </a:p>
          <a:p>
            <a:r>
              <a:rPr lang="ru-RU" dirty="0" smtClean="0"/>
              <a:t>3. Локализация индивидуальных затруднений.</a:t>
            </a:r>
          </a:p>
          <a:p>
            <a:r>
              <a:rPr lang="ru-RU" dirty="0" smtClean="0"/>
              <a:t>4. Построение проекта коррекции выявленных затруднений.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1052736"/>
            <a:ext cx="7696200" cy="5195664"/>
          </a:xfrm>
        </p:spPr>
        <p:txBody>
          <a:bodyPr/>
          <a:lstStyle/>
          <a:p>
            <a:r>
              <a:rPr lang="ru-RU" dirty="0" smtClean="0"/>
              <a:t>5. Реализация построенного проекта.</a:t>
            </a:r>
          </a:p>
          <a:p>
            <a:r>
              <a:rPr lang="ru-RU" dirty="0" smtClean="0"/>
              <a:t>6. Обобщение затруднений во внешней речи.</a:t>
            </a:r>
          </a:p>
          <a:p>
            <a:r>
              <a:rPr lang="ru-RU" dirty="0" smtClean="0"/>
              <a:t>7. Самостоятельная работа с самопроверкой по эталону.</a:t>
            </a:r>
          </a:p>
          <a:p>
            <a:r>
              <a:rPr lang="ru-RU" dirty="0" smtClean="0"/>
              <a:t>8. Включение в систему знаний и повторение.</a:t>
            </a:r>
          </a:p>
          <a:p>
            <a:r>
              <a:rPr lang="ru-RU" dirty="0" smtClean="0"/>
              <a:t>9. Рефлексия учебной деятельности.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4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7696200" cy="914400"/>
          </a:xfrm>
        </p:spPr>
        <p:txBody>
          <a:bodyPr/>
          <a:lstStyle/>
          <a:p>
            <a:r>
              <a:rPr lang="ru-RU" sz="2800" dirty="0" smtClean="0"/>
              <a:t>Структура урока систематизации знаний (общеметодологической направленности)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Этап мотивации (самоопределения) к учебной деятельности.</a:t>
            </a:r>
          </a:p>
          <a:p>
            <a:r>
              <a:rPr lang="ru-RU" dirty="0" smtClean="0"/>
              <a:t>2. Проверка домашнего задания.</a:t>
            </a:r>
          </a:p>
          <a:p>
            <a:r>
              <a:rPr lang="ru-RU" dirty="0" smtClean="0"/>
              <a:t>3. Актуализация и фиксирование индивидуального затруднения в пробном действии.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5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836712"/>
            <a:ext cx="7696200" cy="5411688"/>
          </a:xfrm>
        </p:spPr>
        <p:txBody>
          <a:bodyPr/>
          <a:lstStyle/>
          <a:p>
            <a:r>
              <a:rPr lang="ru-RU" dirty="0" smtClean="0"/>
              <a:t>4. Первичное закрепление.</a:t>
            </a:r>
          </a:p>
          <a:p>
            <a:r>
              <a:rPr lang="ru-RU" dirty="0" smtClean="0"/>
              <a:t>5. Включение в систему знаний.</a:t>
            </a:r>
          </a:p>
          <a:p>
            <a:r>
              <a:rPr lang="ru-RU" dirty="0" smtClean="0"/>
              <a:t>6. Рефлексия учебной деятельности (итог урока).</a:t>
            </a:r>
          </a:p>
          <a:p>
            <a:r>
              <a:rPr lang="ru-RU" dirty="0" smtClean="0"/>
              <a:t>7. Информация о домашнем задании, инструктаж по его выполнению.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95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0" y="908720"/>
            <a:ext cx="9147990" cy="517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41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696200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Технологическая карта урока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15" y="2060848"/>
            <a:ext cx="8752313" cy="380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6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679672" cy="330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78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256587" cy="461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88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66FF66"/>
                </a:solidFill>
              </a:rPr>
              <a:t>III.</a:t>
            </a:r>
            <a:r>
              <a:rPr lang="ru-RU" b="1" dirty="0" smtClean="0">
                <a:solidFill>
                  <a:srgbClr val="66FF66"/>
                </a:solidFill>
              </a:rPr>
              <a:t> Уроки вспомогательного характера.</a:t>
            </a:r>
          </a:p>
          <a:p>
            <a:pPr marL="514350" indent="-514350">
              <a:buNone/>
            </a:pPr>
            <a:r>
              <a:rPr lang="ru-RU" dirty="0" smtClean="0"/>
              <a:t>1. Контрольные уроки, помогают установить, насколько сформированы ЗУН.</a:t>
            </a:r>
          </a:p>
          <a:p>
            <a:pPr marL="514350" indent="-514350">
              <a:buNone/>
            </a:pPr>
            <a:r>
              <a:rPr lang="ru-RU" dirty="0" smtClean="0"/>
              <a:t>2. Уроки анализа письменных контрольных работ (уроки над ошибками).</a:t>
            </a:r>
          </a:p>
          <a:p>
            <a:pPr>
              <a:buNone/>
            </a:pPr>
            <a:r>
              <a:rPr lang="en-US" b="1" dirty="0" smtClean="0">
                <a:solidFill>
                  <a:srgbClr val="66FF66"/>
                </a:solidFill>
              </a:rPr>
              <a:t>IV</a:t>
            </a:r>
            <a:r>
              <a:rPr lang="ru-RU" b="1" dirty="0" smtClean="0">
                <a:solidFill>
                  <a:srgbClr val="66FF66"/>
                </a:solidFill>
              </a:rPr>
              <a:t>. Уроки развития речи.</a:t>
            </a:r>
          </a:p>
          <a:p>
            <a:pPr marL="514350" indent="-514350">
              <a:buNone/>
            </a:pPr>
            <a:r>
              <a:rPr lang="ru-RU" dirty="0" smtClean="0"/>
              <a:t>1.  Урок обучения изложению.</a:t>
            </a:r>
          </a:p>
          <a:p>
            <a:pPr marL="514350" indent="-514350">
              <a:buNone/>
            </a:pPr>
            <a:r>
              <a:rPr lang="ru-RU" dirty="0" smtClean="0"/>
              <a:t>2. Урок обучения сочинению.</a:t>
            </a:r>
          </a:p>
          <a:p>
            <a:pPr marL="514350" indent="-51435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09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696200" cy="914400"/>
          </a:xfrm>
        </p:spPr>
        <p:txBody>
          <a:bodyPr/>
          <a:lstStyle/>
          <a:p>
            <a:pPr algn="ctr"/>
            <a:r>
              <a:rPr lang="ru-RU" dirty="0" smtClean="0"/>
              <a:t>Текучев Алексей Васильевич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50319"/>
            <a:ext cx="3895725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3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i="1" u="sng" dirty="0" smtClean="0">
                <a:solidFill>
                  <a:srgbClr val="FFFF00"/>
                </a:solidFill>
              </a:rPr>
              <a:t>Типология уроков А.В. </a:t>
            </a:r>
            <a:r>
              <a:rPr lang="ru-RU" sz="2800" b="1" i="1" u="sng" dirty="0" err="1" smtClean="0">
                <a:solidFill>
                  <a:srgbClr val="FFFF00"/>
                </a:solidFill>
              </a:rPr>
              <a:t>Текучёва</a:t>
            </a:r>
            <a:endParaRPr lang="ru-RU" sz="2800" b="1" i="1" u="sng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ru-RU" i="1" u="sng" dirty="0"/>
          </a:p>
          <a:p>
            <a:pPr algn="ctr">
              <a:buNone/>
            </a:pPr>
            <a:r>
              <a:rPr lang="ru-RU" b="1" dirty="0" smtClean="0">
                <a:solidFill>
                  <a:srgbClr val="66FF66"/>
                </a:solidFill>
              </a:rPr>
              <a:t>В зависимости от целей:</a:t>
            </a:r>
          </a:p>
          <a:p>
            <a:pPr marL="514350" indent="-514350">
              <a:buNone/>
            </a:pPr>
            <a:r>
              <a:rPr lang="ru-RU" dirty="0" smtClean="0"/>
              <a:t>1. Урок сообщения учащимся новых знаний по какому-либо разделу курса.</a:t>
            </a:r>
          </a:p>
          <a:p>
            <a:pPr marL="514350" indent="-514350">
              <a:buNone/>
            </a:pPr>
            <a:r>
              <a:rPr lang="ru-RU" dirty="0" smtClean="0"/>
              <a:t>2. Урок закрепления.</a:t>
            </a:r>
          </a:p>
          <a:p>
            <a:pPr marL="514350" indent="-514350">
              <a:buNone/>
            </a:pPr>
            <a:r>
              <a:rPr lang="ru-RU" dirty="0" smtClean="0"/>
              <a:t>3. Урок повторения.</a:t>
            </a:r>
          </a:p>
          <a:p>
            <a:pPr marL="514350" indent="-514350">
              <a:buNone/>
            </a:pPr>
            <a:r>
              <a:rPr lang="ru-RU" dirty="0" smtClean="0"/>
              <a:t>4. Урок проверки (контроля) знаний и навыков (по одной теме, разделу или ряду тем и разделов программы по русскому языку).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84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74950"/>
          </a:xfrm>
        </p:spPr>
        <p:txBody>
          <a:bodyPr>
            <a:normAutofit fontScale="85000" lnSpcReduction="20000"/>
          </a:bodyPr>
          <a:lstStyle/>
          <a:p>
            <a:pPr marL="571500" indent="-571500">
              <a:buNone/>
            </a:pPr>
            <a:r>
              <a:rPr lang="en-US" b="1" dirty="0" smtClean="0">
                <a:solidFill>
                  <a:srgbClr val="66FF66"/>
                </a:solidFill>
              </a:rPr>
              <a:t>I. </a:t>
            </a:r>
            <a:r>
              <a:rPr lang="ru-RU" b="1" dirty="0" smtClean="0">
                <a:solidFill>
                  <a:srgbClr val="66FF66"/>
                </a:solidFill>
              </a:rPr>
              <a:t>В соответствии с целями.</a:t>
            </a:r>
          </a:p>
          <a:p>
            <a:pPr marL="571500" indent="-571500">
              <a:buNone/>
            </a:pPr>
            <a:r>
              <a:rPr lang="ru-RU" dirty="0" smtClean="0"/>
              <a:t>1. Урок сообщения новых знаний.</a:t>
            </a:r>
          </a:p>
          <a:p>
            <a:pPr marL="571500" indent="-571500">
              <a:buNone/>
            </a:pPr>
            <a:r>
              <a:rPr lang="ru-RU" dirty="0" smtClean="0"/>
              <a:t>2. Урок закрепления ЗУН (УУД).</a:t>
            </a:r>
          </a:p>
          <a:p>
            <a:pPr marL="571500" indent="-571500">
              <a:buNone/>
            </a:pPr>
            <a:r>
              <a:rPr lang="ru-RU" dirty="0" smtClean="0"/>
              <a:t>- Урок  повторения- разновидность урока закрепления; урок  обобщения -  разновидность урока повторения.</a:t>
            </a:r>
          </a:p>
          <a:p>
            <a:pPr marL="571500" indent="-571500">
              <a:buNone/>
            </a:pPr>
            <a:r>
              <a:rPr lang="ru-RU" dirty="0" smtClean="0"/>
              <a:t>3. Урок контроля ЗУНов (УУД).</a:t>
            </a:r>
          </a:p>
          <a:p>
            <a:pPr marL="571500" indent="-571500">
              <a:buNone/>
            </a:pPr>
            <a:r>
              <a:rPr lang="ru-RU" dirty="0" smtClean="0"/>
              <a:t>4. Комбинированный урок, который решает три цели: сообщение, закрепление, проверку. </a:t>
            </a:r>
          </a:p>
          <a:p>
            <a:pPr marL="571500" indent="-571500">
              <a:buNone/>
            </a:pPr>
            <a:r>
              <a:rPr lang="en-US" b="1" dirty="0" smtClean="0">
                <a:solidFill>
                  <a:srgbClr val="66FF66"/>
                </a:solidFill>
              </a:rPr>
              <a:t>II. </a:t>
            </a:r>
            <a:r>
              <a:rPr lang="ru-RU" b="1" dirty="0" smtClean="0">
                <a:solidFill>
                  <a:srgbClr val="66FF66"/>
                </a:solidFill>
              </a:rPr>
              <a:t>По содержанию.</a:t>
            </a:r>
          </a:p>
          <a:p>
            <a:pPr marL="571500" indent="-571500">
              <a:buNone/>
            </a:pPr>
            <a:r>
              <a:rPr lang="ru-RU" dirty="0" smtClean="0"/>
              <a:t>1. Уроки по грамматике, фонетике, словообразованию, орфографии, пунктуации и развитию речи.</a:t>
            </a:r>
          </a:p>
          <a:p>
            <a:pPr marL="571500" indent="-57150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u="sng" dirty="0" smtClean="0">
                <a:solidFill>
                  <a:srgbClr val="FFFF00"/>
                </a:solidFill>
              </a:rPr>
              <a:t>Типология уроков А.В. </a:t>
            </a:r>
            <a:r>
              <a:rPr lang="ru-RU" i="1" u="sng" dirty="0" err="1" smtClean="0">
                <a:solidFill>
                  <a:srgbClr val="FFFF00"/>
                </a:solidFill>
              </a:rPr>
              <a:t>Текучёва</a:t>
            </a:r>
            <a:r>
              <a:rPr lang="ru-RU" i="1" u="sng" dirty="0" smtClean="0">
                <a:solidFill>
                  <a:srgbClr val="C00000"/>
                </a:solidFill>
              </a:rPr>
              <a:t/>
            </a:r>
            <a:br>
              <a:rPr lang="ru-RU" i="1" u="sng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0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66FF66"/>
                </a:solidFill>
              </a:rPr>
              <a:t>В зависимости от цели:</a:t>
            </a:r>
          </a:p>
          <a:p>
            <a:pPr marL="514350" indent="-514350">
              <a:buNone/>
            </a:pPr>
            <a:r>
              <a:rPr lang="en-US" dirty="0" smtClean="0"/>
              <a:t>1. </a:t>
            </a:r>
            <a:r>
              <a:rPr lang="ru-RU" dirty="0" smtClean="0"/>
              <a:t>Урок первичного усвоения нового материала.</a:t>
            </a:r>
          </a:p>
          <a:p>
            <a:pPr marL="514350" indent="-514350">
              <a:buNone/>
            </a:pPr>
            <a:r>
              <a:rPr lang="ru-RU" dirty="0" smtClean="0"/>
              <a:t>2. Урок закрепления знаний и навыков.</a:t>
            </a:r>
          </a:p>
          <a:p>
            <a:pPr marL="514350" indent="-514350">
              <a:buNone/>
            </a:pPr>
            <a:r>
              <a:rPr lang="ru-RU" dirty="0" smtClean="0"/>
              <a:t>3. Урок обобщающего повторения.</a:t>
            </a:r>
          </a:p>
          <a:p>
            <a:pPr marL="514350" indent="-514350">
              <a:buNone/>
            </a:pPr>
            <a:r>
              <a:rPr lang="ru-RU" dirty="0" smtClean="0"/>
              <a:t>4. Урок контроля, или проверки.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rgbClr val="FFFF00"/>
                </a:solidFill>
              </a:rPr>
              <a:t>Типология уроков Е.А. Бариновой</a:t>
            </a:r>
            <a:endParaRPr lang="ru-RU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«Синий гель»">
  <a:themeElements>
    <a:clrScheme name="Тема Office 11">
      <a:dk1>
        <a:srgbClr val="005A58"/>
      </a:dk1>
      <a:lt1>
        <a:srgbClr val="FFFFFF"/>
      </a:lt1>
      <a:dk2>
        <a:srgbClr val="0099CC"/>
      </a:dk2>
      <a:lt2>
        <a:srgbClr val="CCECFF"/>
      </a:lt2>
      <a:accent1>
        <a:srgbClr val="005EAC"/>
      </a:accent1>
      <a:accent2>
        <a:srgbClr val="6D6FC7"/>
      </a:accent2>
      <a:accent3>
        <a:srgbClr val="AACAE2"/>
      </a:accent3>
      <a:accent4>
        <a:srgbClr val="DADADA"/>
      </a:accent4>
      <a:accent5>
        <a:srgbClr val="AAB6D2"/>
      </a:accent5>
      <a:accent6>
        <a:srgbClr val="6264B4"/>
      </a:accent6>
      <a:hlink>
        <a:srgbClr val="99CCFF"/>
      </a:hlink>
      <a:folHlink>
        <a:srgbClr val="CCCCFF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3366"/>
        </a:dk1>
        <a:lt1>
          <a:srgbClr val="FFFFFF"/>
        </a:lt1>
        <a:dk2>
          <a:srgbClr val="0099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CA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777777"/>
        </a:dk1>
        <a:lt1>
          <a:srgbClr val="FFFFFF"/>
        </a:lt1>
        <a:dk2>
          <a:srgbClr val="999C8E"/>
        </a:dk2>
        <a:lt2>
          <a:srgbClr val="D1D1CB"/>
        </a:lt2>
        <a:accent1>
          <a:srgbClr val="658DA9"/>
        </a:accent1>
        <a:accent2>
          <a:srgbClr val="809EA8"/>
        </a:accent2>
        <a:accent3>
          <a:srgbClr val="CACBC6"/>
        </a:accent3>
        <a:accent4>
          <a:srgbClr val="DADADA"/>
        </a:accent4>
        <a:accent5>
          <a:srgbClr val="B8C5D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E6EAD8"/>
        </a:dk1>
        <a:lt1>
          <a:srgbClr val="F4F4E8"/>
        </a:lt1>
        <a:dk2>
          <a:srgbClr val="EAE9DE"/>
        </a:dk2>
        <a:lt2>
          <a:srgbClr val="969696"/>
        </a:lt2>
        <a:accent1>
          <a:srgbClr val="E68B2C"/>
        </a:accent1>
        <a:accent2>
          <a:srgbClr val="F2C977"/>
        </a:accent2>
        <a:accent3>
          <a:srgbClr val="F8F8F2"/>
        </a:accent3>
        <a:accent4>
          <a:srgbClr val="C4C8B8"/>
        </a:accent4>
        <a:accent5>
          <a:srgbClr val="F0C4AC"/>
        </a:accent5>
        <a:accent6>
          <a:srgbClr val="DBB66B"/>
        </a:accent6>
        <a:hlink>
          <a:srgbClr val="980000"/>
        </a:hlink>
        <a:folHlink>
          <a:srgbClr val="6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6289D8"/>
        </a:dk1>
        <a:lt1>
          <a:srgbClr val="FFFFFF"/>
        </a:lt1>
        <a:dk2>
          <a:srgbClr val="99CCFF"/>
        </a:dk2>
        <a:lt2>
          <a:srgbClr val="969696"/>
        </a:lt2>
        <a:accent1>
          <a:srgbClr val="C7DABE"/>
        </a:accent1>
        <a:accent2>
          <a:srgbClr val="FF9966"/>
        </a:accent2>
        <a:accent3>
          <a:srgbClr val="FFFFFF"/>
        </a:accent3>
        <a:accent4>
          <a:srgbClr val="5374B8"/>
        </a:accent4>
        <a:accent5>
          <a:srgbClr val="E0EADB"/>
        </a:accent5>
        <a:accent6>
          <a:srgbClr val="E78A5C"/>
        </a:accent6>
        <a:hlink>
          <a:srgbClr val="A8451A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3E3E5C"/>
        </a:dk1>
        <a:lt1>
          <a:srgbClr val="FFFFFF"/>
        </a:lt1>
        <a:dk2>
          <a:srgbClr val="CCCC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E2E2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099CC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CAE2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777777"/>
        </a:dk1>
        <a:lt1>
          <a:srgbClr val="FFFFFF"/>
        </a:lt1>
        <a:dk2>
          <a:srgbClr val="FFFFD9"/>
        </a:dk2>
        <a:lt2>
          <a:srgbClr val="EAEAEA"/>
        </a:lt2>
        <a:accent1>
          <a:srgbClr val="0099CC"/>
        </a:accent1>
        <a:accent2>
          <a:srgbClr val="33CCCC"/>
        </a:accent2>
        <a:accent3>
          <a:srgbClr val="FFFFE9"/>
        </a:accent3>
        <a:accent4>
          <a:srgbClr val="DADADA"/>
        </a:accent4>
        <a:accent5>
          <a:srgbClr val="AACAE2"/>
        </a:accent5>
        <a:accent6>
          <a:srgbClr val="2DB9B9"/>
        </a:accent6>
        <a:hlink>
          <a:srgbClr val="FFCC66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969696"/>
        </a:dk1>
        <a:lt1>
          <a:srgbClr val="FFFFFF"/>
        </a:lt1>
        <a:dk2>
          <a:srgbClr val="DDDDDD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7F7F7F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5886B4"/>
        </a:dk1>
        <a:lt1>
          <a:srgbClr val="FFFFFF"/>
        </a:lt1>
        <a:dk2>
          <a:srgbClr val="CDF1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7299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5886B4"/>
        </a:dk1>
        <a:lt1>
          <a:srgbClr val="F4F4E8"/>
        </a:lt1>
        <a:dk2>
          <a:srgbClr val="00AAE6"/>
        </a:dk2>
        <a:lt2>
          <a:srgbClr val="808080"/>
        </a:lt2>
        <a:accent1>
          <a:srgbClr val="D0E2F5"/>
        </a:accent1>
        <a:accent2>
          <a:srgbClr val="6699CC"/>
        </a:accent2>
        <a:accent3>
          <a:srgbClr val="F8F8F2"/>
        </a:accent3>
        <a:accent4>
          <a:srgbClr val="4A7299"/>
        </a:accent4>
        <a:accent5>
          <a:srgbClr val="E4EEF9"/>
        </a:accent5>
        <a:accent6>
          <a:srgbClr val="5C8AB9"/>
        </a:accent6>
        <a:hlink>
          <a:srgbClr val="FF6600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005A58"/>
        </a:dk1>
        <a:lt1>
          <a:srgbClr val="FFFFFF"/>
        </a:lt1>
        <a:dk2>
          <a:srgbClr val="0099CC"/>
        </a:dk2>
        <a:lt2>
          <a:srgbClr val="CCECFF"/>
        </a:lt2>
        <a:accent1>
          <a:srgbClr val="005EAC"/>
        </a:accent1>
        <a:accent2>
          <a:srgbClr val="6D6FC7"/>
        </a:accent2>
        <a:accent3>
          <a:srgbClr val="AACAE2"/>
        </a:accent3>
        <a:accent4>
          <a:srgbClr val="DADADA"/>
        </a:accent4>
        <a:accent5>
          <a:srgbClr val="AAB6D2"/>
        </a:accent5>
        <a:accent6>
          <a:srgbClr val="6264B4"/>
        </a:accent6>
        <a:hlink>
          <a:srgbClr val="99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336699"/>
        </a:dk1>
        <a:lt1>
          <a:srgbClr val="FFFFFF"/>
        </a:lt1>
        <a:dk2>
          <a:srgbClr val="99CCFF"/>
        </a:dk2>
        <a:lt2>
          <a:srgbClr val="E3EBF1"/>
        </a:lt2>
        <a:accent1>
          <a:srgbClr val="003399"/>
        </a:accent1>
        <a:accent2>
          <a:srgbClr val="457A8B"/>
        </a:accent2>
        <a:accent3>
          <a:srgbClr val="CAE2FF"/>
        </a:accent3>
        <a:accent4>
          <a:srgbClr val="DADADA"/>
        </a:accent4>
        <a:accent5>
          <a:srgbClr val="AAADCA"/>
        </a:accent5>
        <a:accent6>
          <a:srgbClr val="3E6E7D"/>
        </a:accent6>
        <a:hlink>
          <a:srgbClr val="66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3">
        <a:dk1>
          <a:srgbClr val="003366"/>
        </a:dk1>
        <a:lt1>
          <a:srgbClr val="CCFFFF"/>
        </a:lt1>
        <a:dk2>
          <a:srgbClr val="6699FF"/>
        </a:dk2>
        <a:lt2>
          <a:srgbClr val="0785DB"/>
        </a:lt2>
        <a:accent1>
          <a:srgbClr val="4B78D3"/>
        </a:accent1>
        <a:accent2>
          <a:srgbClr val="00B000"/>
        </a:accent2>
        <a:accent3>
          <a:srgbClr val="B8CAFF"/>
        </a:accent3>
        <a:accent4>
          <a:srgbClr val="AEDADA"/>
        </a:accent4>
        <a:accent5>
          <a:srgbClr val="B1BEE6"/>
        </a:accent5>
        <a:accent6>
          <a:srgbClr val="009F00"/>
        </a:accent6>
        <a:hlink>
          <a:srgbClr val="66CCFF"/>
        </a:hlink>
        <a:folHlink>
          <a:srgbClr val="CC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4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B6FC1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BBDD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1937</Words>
  <Application>Microsoft Office PowerPoint</Application>
  <PresentationFormat>Экран (4:3)</PresentationFormat>
  <Paragraphs>176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Шаблон оформления «Синий гель»</vt:lpstr>
      <vt:lpstr>Урок как основная форма обучения. Типология уроков русского языка.</vt:lpstr>
      <vt:lpstr>Презентация PowerPoint</vt:lpstr>
      <vt:lpstr>Типология уроков Б.Т. Панова</vt:lpstr>
      <vt:lpstr>Презентация PowerPoint</vt:lpstr>
      <vt:lpstr>Презентация PowerPoint</vt:lpstr>
      <vt:lpstr>Текучев Алексей Васильевич</vt:lpstr>
      <vt:lpstr>Презентация PowerPoint</vt:lpstr>
      <vt:lpstr>Типология уроков А.В. Текучёва </vt:lpstr>
      <vt:lpstr>Типология уроков Е.А. Бариновой</vt:lpstr>
      <vt:lpstr>Презентация PowerPoint</vt:lpstr>
      <vt:lpstr>Презентация PowerPoint</vt:lpstr>
      <vt:lpstr>Михаил Трофимович Баранов</vt:lpstr>
      <vt:lpstr>Типология уроков М.Т. Баранова</vt:lpstr>
      <vt:lpstr>Презентация PowerPoint</vt:lpstr>
      <vt:lpstr>Презентация PowerPoint</vt:lpstr>
      <vt:lpstr>Презентация PowerPoint</vt:lpstr>
      <vt:lpstr>Михаил Ростиславович Львов</vt:lpstr>
      <vt:lpstr>Классификация уроков русского языка в начальной школе М.Р. Львова</vt:lpstr>
      <vt:lpstr>Евгения Станиславовна Антонова</vt:lpstr>
      <vt:lpstr>Типология традиционных форм уроков русского языка в начальной школе Е.С. Антоновой</vt:lpstr>
      <vt:lpstr>Презентация PowerPoint</vt:lpstr>
      <vt:lpstr>Пётр Яковлевич Гальперин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Принципы постановки учебной задачи </vt:lpstr>
      <vt:lpstr>Презентация PowerPoint</vt:lpstr>
      <vt:lpstr>Урок изучения нового материала</vt:lpstr>
      <vt:lpstr>Урок закрепления нового материала </vt:lpstr>
      <vt:lpstr>Комбинированный урок </vt:lpstr>
      <vt:lpstr>Урок-диктант </vt:lpstr>
      <vt:lpstr>Людмила Георгиевна Петерсон</vt:lpstr>
      <vt:lpstr>Типология уроков деятельностной направленности Л.Г. Петерсон</vt:lpstr>
      <vt:lpstr>Структура урока открытия нового знания</vt:lpstr>
      <vt:lpstr>Презентация PowerPoint</vt:lpstr>
      <vt:lpstr>Структура урока рефлексии</vt:lpstr>
      <vt:lpstr>Презентация PowerPoint</vt:lpstr>
      <vt:lpstr>Структура урока обучающего контроля</vt:lpstr>
      <vt:lpstr>Презентация PowerPoint</vt:lpstr>
      <vt:lpstr>Структура урока систематизации знаний (общеметодологической направленности)</vt:lpstr>
      <vt:lpstr>Презентация PowerPoint</vt:lpstr>
      <vt:lpstr>Презентация PowerPoint</vt:lpstr>
      <vt:lpstr>Технологическая карта урока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Типология уроков</dc:title>
  <dc:creator>jk</dc:creator>
  <cp:lastModifiedBy>jk</cp:lastModifiedBy>
  <cp:revision>15</cp:revision>
  <dcterms:created xsi:type="dcterms:W3CDTF">2019-11-12T09:00:09Z</dcterms:created>
  <dcterms:modified xsi:type="dcterms:W3CDTF">2019-11-16T06:54:05Z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TC010690641049</vt:lpwstr>
  </property>
</Properties>
</file>