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9" r:id="rId3"/>
    <p:sldId id="270" r:id="rId4"/>
    <p:sldId id="271" r:id="rId5"/>
    <p:sldId id="261" r:id="rId6"/>
    <p:sldId id="262" r:id="rId7"/>
    <p:sldId id="257" r:id="rId8"/>
    <p:sldId id="258" r:id="rId9"/>
    <p:sldId id="260" r:id="rId10"/>
    <p:sldId id="263" r:id="rId11"/>
    <p:sldId id="259" r:id="rId12"/>
    <p:sldId id="264" r:id="rId13"/>
    <p:sldId id="265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475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400" dirty="0"/>
              <a:t>Критерии оценки детских работ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685800"/>
            <a:ext cx="8503920" cy="594360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Использование такой шкалы оценивания работ детей помогает педагогу выявить такие </a:t>
            </a:r>
            <a:r>
              <a:rPr lang="ru-RU" u="sng" dirty="0"/>
              <a:t>психологические образования личности ребёнка</a:t>
            </a:r>
            <a:r>
              <a:rPr lang="ru-RU" dirty="0"/>
              <a:t>, как </a:t>
            </a:r>
            <a:r>
              <a:rPr lang="ru-RU" i="1" dirty="0"/>
              <a:t>познавательно-исследовательские умения</a:t>
            </a:r>
            <a:r>
              <a:rPr lang="ru-RU" dirty="0"/>
              <a:t>, обнаружить </a:t>
            </a:r>
            <a:r>
              <a:rPr lang="ru-RU" i="1" dirty="0"/>
              <a:t>познавательно-эстетические склонности</a:t>
            </a:r>
            <a:r>
              <a:rPr lang="ru-RU" dirty="0"/>
              <a:t> ребенка, выявить </a:t>
            </a:r>
            <a:r>
              <a:rPr lang="ru-RU" i="1" dirty="0"/>
              <a:t>склонность к рассматриванию</a:t>
            </a:r>
            <a:r>
              <a:rPr lang="ru-RU" dirty="0"/>
              <a:t> </a:t>
            </a:r>
            <a:r>
              <a:rPr lang="ru-RU" i="1" dirty="0"/>
              <a:t>рисунка как целостного изображения-выражения</a:t>
            </a:r>
            <a:r>
              <a:rPr lang="ru-RU" dirty="0"/>
              <a:t> с передачей главного признака натуры, определить </a:t>
            </a:r>
            <a:r>
              <a:rPr lang="ru-RU" i="1" dirty="0"/>
              <a:t>способность к упорядочению изобразительно-выразительных средств в рисунке, </a:t>
            </a:r>
            <a:r>
              <a:rPr lang="ru-RU" dirty="0"/>
              <a:t>свидетельствует о переходе ребенка на новую ступень умственного развития, от овладения понятиями языка рисунка к сознательному использованию его для осуществления учебной цели.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381000"/>
            <a:ext cx="8503920" cy="6248400"/>
          </a:xfrm>
        </p:spPr>
        <p:txBody>
          <a:bodyPr>
            <a:normAutofit lnSpcReduction="10000"/>
          </a:bodyPr>
          <a:lstStyle/>
          <a:p>
            <a:r>
              <a:rPr lang="en-US" b="1" dirty="0" err="1"/>
              <a:t>Обсуждение</a:t>
            </a:r>
            <a:r>
              <a:rPr lang="en-US" b="1" dirty="0"/>
              <a:t> </a:t>
            </a:r>
            <a:r>
              <a:rPr lang="en-US" b="1" dirty="0" err="1"/>
              <a:t>работ</a:t>
            </a:r>
            <a:r>
              <a:rPr lang="en-US" b="1" dirty="0"/>
              <a:t> </a:t>
            </a:r>
            <a:r>
              <a:rPr lang="en-US" b="1" dirty="0" err="1"/>
              <a:t>происходит</a:t>
            </a:r>
            <a:r>
              <a:rPr lang="en-US" b="1" dirty="0"/>
              <a:t> </a:t>
            </a:r>
            <a:r>
              <a:rPr lang="en-US" b="1" dirty="0" err="1"/>
              <a:t>разными</a:t>
            </a:r>
            <a:r>
              <a:rPr lang="en-US" b="1" dirty="0"/>
              <a:t> </a:t>
            </a:r>
            <a:r>
              <a:rPr lang="en-US" b="1" dirty="0" err="1"/>
              <a:t>способами</a:t>
            </a:r>
            <a:r>
              <a:rPr lang="en-US" dirty="0"/>
              <a:t>: </a:t>
            </a:r>
            <a:endParaRPr lang="ru-RU" dirty="0"/>
          </a:p>
          <a:p>
            <a:pPr lvl="0"/>
            <a:r>
              <a:rPr lang="ru-RU" dirty="0"/>
              <a:t>по организации обсуждения: выставка всех работ, индивидуальное или групповое представление; </a:t>
            </a:r>
          </a:p>
          <a:p>
            <a:pPr lvl="0"/>
            <a:r>
              <a:rPr lang="ru-RU" dirty="0"/>
              <a:t>по форме обсуждения: «Что нравится в рисунке?».</a:t>
            </a:r>
            <a:br>
              <a:rPr lang="ru-RU" dirty="0"/>
            </a:br>
            <a:r>
              <a:rPr lang="ru-RU" dirty="0"/>
              <a:t>«У кого получилось лучше то или иное изображение?»; </a:t>
            </a:r>
          </a:p>
          <a:p>
            <a:pPr lvl="0"/>
            <a:r>
              <a:rPr lang="ru-RU" dirty="0"/>
              <a:t>«Цепочка». Вопрос: чья работа вам нравится больше всего? Почему? Дальше продолжает тот, чью работу отметили и т.д. Так обсуждаем каждую работу и находим, за что похвалить каждого ученика. </a:t>
            </a:r>
            <a:r>
              <a:rPr lang="en-US" dirty="0"/>
              <a:t>В </a:t>
            </a:r>
            <a:r>
              <a:rPr lang="en-US" dirty="0" err="1"/>
              <a:t>обсуждении</a:t>
            </a:r>
            <a:r>
              <a:rPr lang="en-US" dirty="0"/>
              <a:t> </a:t>
            </a:r>
            <a:r>
              <a:rPr lang="en-US" dirty="0" err="1"/>
              <a:t>принимает</a:t>
            </a:r>
            <a:r>
              <a:rPr lang="en-US" dirty="0"/>
              <a:t> </a:t>
            </a:r>
            <a:r>
              <a:rPr lang="en-US" dirty="0" err="1"/>
              <a:t>участие</a:t>
            </a:r>
            <a:r>
              <a:rPr lang="en-US" dirty="0"/>
              <a:t> </a:t>
            </a:r>
            <a:r>
              <a:rPr lang="en-US" dirty="0" err="1"/>
              <a:t>каждый</a:t>
            </a:r>
            <a:r>
              <a:rPr lang="en-US" dirty="0"/>
              <a:t> </a:t>
            </a:r>
            <a:r>
              <a:rPr lang="en-US" dirty="0" err="1"/>
              <a:t>ученик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Конструктивный стиль оценивания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905000"/>
            <a:ext cx="8503920" cy="4194048"/>
          </a:xfrm>
        </p:spPr>
        <p:txBody>
          <a:bodyPr>
            <a:normAutofit/>
          </a:bodyPr>
          <a:lstStyle/>
          <a:p>
            <a:r>
              <a:rPr lang="ru-RU" dirty="0"/>
              <a:t>- это особый характер оценивания результатов изобразительного творчества детей или динамических состояний его развития, основанный на положительном эмоционально-ценностном отношении к объекту оценивания и высказывании содержательного суждения о процессе творческого самовыражения ребенка и/ или его результатах.  </a:t>
            </a:r>
          </a:p>
          <a:p>
            <a:r>
              <a:rPr lang="ru-RU" dirty="0"/>
              <a:t>(Н.М. Шибанова)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381000"/>
            <a:ext cx="8503920" cy="6324600"/>
          </a:xfrm>
        </p:spPr>
        <p:txBody>
          <a:bodyPr>
            <a:normAutofit lnSpcReduction="10000"/>
          </a:bodyPr>
          <a:lstStyle/>
          <a:p>
            <a:r>
              <a:rPr lang="ru-RU" i="1" dirty="0"/>
              <a:t>Оценочное суждение</a:t>
            </a:r>
            <a:r>
              <a:rPr lang="ru-RU" dirty="0"/>
              <a:t> включает следующие </a:t>
            </a:r>
            <a:r>
              <a:rPr lang="ru-RU" i="1" dirty="0"/>
              <a:t>компоненты:</a:t>
            </a:r>
          </a:p>
          <a:p>
            <a:pPr lvl="0"/>
            <a:r>
              <a:rPr lang="ru-RU" i="1" dirty="0"/>
              <a:t>констатирующий</a:t>
            </a:r>
            <a:r>
              <a:rPr lang="ru-RU" dirty="0"/>
              <a:t>: фиксация факта выполнения работы, степени ее соответствия заданию, целевой установке изобразительной деятельности;</a:t>
            </a:r>
          </a:p>
          <a:p>
            <a:pPr lvl="0"/>
            <a:r>
              <a:rPr lang="ru-RU" i="1" dirty="0"/>
              <a:t>рефлексивный</a:t>
            </a:r>
            <a:r>
              <a:rPr lang="ru-RU" dirty="0"/>
              <a:t>: анализ преимуществ созданного ребенком продукта творческой деятельности, его оригинальности, своеобразия, уникальности, </a:t>
            </a:r>
            <a:r>
              <a:rPr lang="ru-RU" dirty="0" err="1"/>
              <a:t>представленности</a:t>
            </a:r>
            <a:r>
              <a:rPr lang="ru-RU" dirty="0"/>
              <a:t> авторской позиции; </a:t>
            </a:r>
          </a:p>
          <a:p>
            <a:pPr lvl="0"/>
            <a:r>
              <a:rPr lang="ru-RU" i="1" dirty="0"/>
              <a:t>прогностический</a:t>
            </a:r>
            <a:r>
              <a:rPr lang="ru-RU" dirty="0"/>
              <a:t>: выдвижение рекомендаций по дальнейшему совершенствованию изобразительного творчества ребенка, прогнозирование его будущих достижений, создание ситуации успеха и др.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2667000"/>
          </a:xfrm>
        </p:spPr>
        <p:txBody>
          <a:bodyPr>
            <a:noAutofit/>
          </a:bodyPr>
          <a:lstStyle/>
          <a:p>
            <a:r>
              <a:rPr lang="ru-RU" sz="3200" dirty="0"/>
              <a:t>Критерии оценивания творческого самовыражения детей в изобразительной деятельности с </a:t>
            </a:r>
            <a:r>
              <a:rPr lang="ru-RU" sz="3200" i="1" dirty="0" err="1"/>
              <a:t>процессуально-деятельностной</a:t>
            </a:r>
            <a:r>
              <a:rPr lang="ru-RU" sz="3200" i="1" dirty="0"/>
              <a:t> стороны: 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1000" y="2514600"/>
            <a:ext cx="8503920" cy="4572000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2600" i="1" dirty="0"/>
              <a:t>готовность ребенка к творческой деятельности</a:t>
            </a:r>
            <a:r>
              <a:rPr lang="ru-RU" sz="2600" dirty="0"/>
              <a:t>: эмоциональный настрой, интерес, </a:t>
            </a:r>
            <a:r>
              <a:rPr lang="ru-RU" sz="2600" dirty="0" err="1"/>
              <a:t>мотивированность</a:t>
            </a:r>
            <a:r>
              <a:rPr lang="ru-RU" sz="2600" dirty="0"/>
              <a:t> процесса изобразительного творчества;</a:t>
            </a:r>
          </a:p>
          <a:p>
            <a:pPr lvl="0"/>
            <a:r>
              <a:rPr lang="ru-RU" sz="2600" i="1" dirty="0"/>
              <a:t>владение изобразительными навыками</a:t>
            </a:r>
            <a:r>
              <a:rPr lang="ru-RU" sz="2600" dirty="0"/>
              <a:t>: владеет навыками действия изобразительными материалами, легко усваивает новые техники, пытается самостоятельно создавать новые способы использования изобразительных материалов, склонность к экспериментированию с художественными материалами и инструментами;</a:t>
            </a:r>
          </a:p>
          <a:p>
            <a:pPr lvl="0"/>
            <a:r>
              <a:rPr lang="ru-RU" sz="2600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2362200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dirty="0"/>
              <a:t>Критерии оценивания творческого самовыражения детей в изобразительной деятельности с </a:t>
            </a:r>
            <a:r>
              <a:rPr lang="ru-RU" sz="3600" i="1" dirty="0" err="1"/>
              <a:t>процессуально-деятельностной</a:t>
            </a:r>
            <a:r>
              <a:rPr lang="ru-RU" sz="3600" i="1" dirty="0"/>
              <a:t> стороны: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2743200"/>
            <a:ext cx="8503920" cy="38862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2800" i="1" dirty="0"/>
              <a:t>регуляция деятельности</a:t>
            </a:r>
            <a:r>
              <a:rPr lang="ru-RU" sz="2800" dirty="0"/>
              <a:t>: заинтересован процессом деятельности, адекватно реагирует на замечания взрослого и критично оценивает свою работу, заинтересован во внешней оценке и критическому анализу совей работы, проявляет готовность в принятии совета и помощи со стороны педагога и других детей; </a:t>
            </a:r>
          </a:p>
          <a:p>
            <a:pPr lvl="0"/>
            <a:r>
              <a:rPr lang="ru-RU" sz="2800" i="1" dirty="0"/>
              <a:t>самостоятельность</a:t>
            </a:r>
            <a:r>
              <a:rPr lang="ru-RU" sz="2800" dirty="0"/>
              <a:t>: самостоятельность замысла, оригинальность изображения, выполняет задания самостоятельно, в случае необходимости обращается с вопросами, инициативен.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981200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Критерии</a:t>
            </a:r>
            <a:r>
              <a:rPr lang="ru-RU" dirty="0"/>
              <a:t> оценки </a:t>
            </a:r>
            <a:r>
              <a:rPr lang="ru-RU" i="1" dirty="0"/>
              <a:t>результатов</a:t>
            </a:r>
            <a:r>
              <a:rPr lang="ru-RU" dirty="0"/>
              <a:t> творческого самовыражения детей в изобразительной деятельности </a:t>
            </a:r>
            <a:r>
              <a:rPr lang="ru-RU" i="1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828800"/>
            <a:ext cx="8503920" cy="48006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i="1" dirty="0"/>
              <a:t>владение основными операциями изобразительной деятельности</a:t>
            </a:r>
            <a:r>
              <a:rPr lang="ru-RU" dirty="0"/>
              <a:t>, в соответствии с характером и содержанием задания (форма, цвет, композиция, использование изобразительных средств);</a:t>
            </a:r>
          </a:p>
          <a:p>
            <a:pPr lvl="0"/>
            <a:r>
              <a:rPr lang="ru-RU" i="1" dirty="0"/>
              <a:t>субъективная новизна, оригинальность и вариативность</a:t>
            </a:r>
            <a:r>
              <a:rPr lang="ru-RU" dirty="0"/>
              <a:t> продукта творческой деятельности, индивидуальный «почерк» выполнения задания;</a:t>
            </a:r>
          </a:p>
          <a:p>
            <a:pPr lvl="0"/>
            <a:r>
              <a:rPr lang="ru-RU" i="1" dirty="0"/>
              <a:t>нахождение адекватных выразительных средств</a:t>
            </a:r>
            <a:r>
              <a:rPr lang="ru-RU" dirty="0"/>
              <a:t> для создания художественного образа;</a:t>
            </a:r>
          </a:p>
          <a:p>
            <a:pPr lvl="0"/>
            <a:r>
              <a:rPr lang="ru-RU" i="1" dirty="0"/>
              <a:t>динамика расширения и обогащения опыта творческой изобразительной деятельности</a:t>
            </a:r>
            <a:r>
              <a:rPr lang="ru-RU" dirty="0"/>
              <a:t>, уровня развития творческих способностей;</a:t>
            </a:r>
          </a:p>
          <a:p>
            <a:pPr lvl="0"/>
            <a:r>
              <a:rPr lang="ru-RU" i="1" dirty="0"/>
              <a:t>готовность ребенка к </a:t>
            </a:r>
            <a:r>
              <a:rPr lang="ru-RU" i="1" dirty="0" err="1"/>
              <a:t>самопрезентации</a:t>
            </a:r>
            <a:r>
              <a:rPr lang="ru-RU" i="1" dirty="0"/>
              <a:t> результатов</a:t>
            </a:r>
            <a:r>
              <a:rPr lang="ru-RU" dirty="0"/>
              <a:t> творческой деятельности.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381000"/>
            <a:ext cx="8503920" cy="6324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            Существующая отметочная система оценивания в области «Изобразительное искусство», основанная только на одном конечном продукте – детском рисунке, строится на следующих показателях:</a:t>
            </a:r>
            <a:br>
              <a:rPr lang="ru-RU" dirty="0"/>
            </a:br>
            <a:r>
              <a:rPr lang="ru-RU" dirty="0"/>
              <a:t>  -не дает возможности оценивания личностных достижений учащихся, формирования и развития их приращений посредством изобразительной деятельности;</a:t>
            </a:r>
            <a:br>
              <a:rPr lang="ru-RU" dirty="0"/>
            </a:br>
            <a:r>
              <a:rPr lang="ru-RU" dirty="0"/>
              <a:t> - не даёт полноценной возможности для формирования у учащегося оценочной самостоятельности;</a:t>
            </a:r>
            <a:br>
              <a:rPr lang="ru-RU" dirty="0"/>
            </a:br>
            <a:r>
              <a:rPr lang="ru-RU" dirty="0"/>
              <a:t> -затрудняет индивидуализацию обучения;</a:t>
            </a:r>
            <a:br>
              <a:rPr lang="ru-RU" dirty="0"/>
            </a:br>
            <a:r>
              <a:rPr lang="ru-RU" dirty="0"/>
              <a:t>  -является малоинформативной, в ней нет прозрачности </a:t>
            </a:r>
            <a:r>
              <a:rPr lang="ru-RU" dirty="0" err="1"/>
              <a:t>критериальных</a:t>
            </a:r>
            <a:r>
              <a:rPr lang="ru-RU" dirty="0"/>
              <a:t> особенностей изобразительной деятельности школьников;</a:t>
            </a:r>
            <a:br>
              <a:rPr lang="ru-RU" dirty="0"/>
            </a:br>
            <a:r>
              <a:rPr lang="ru-RU" dirty="0"/>
              <a:t>  -вызывает проблематичность в сравнительной характеристике ученика по количественным и качественным данным;</a:t>
            </a:r>
            <a:br>
              <a:rPr lang="ru-RU" dirty="0"/>
            </a:br>
            <a:r>
              <a:rPr lang="ru-RU" dirty="0"/>
              <a:t>  -часто имеет травмирующий характер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Учителям изобразительного искусства нужно определять систему оценивания художественно-творческих достижений учащихся в условиях современного обучения из сущности следующих составляющих:</a:t>
            </a:r>
            <a:br>
              <a:rPr lang="ru-RU" dirty="0"/>
            </a:br>
            <a:br>
              <a:rPr lang="ru-RU" dirty="0"/>
            </a:br>
            <a:r>
              <a:rPr lang="ru-RU" dirty="0"/>
              <a:t>  </a:t>
            </a:r>
            <a:r>
              <a:rPr lang="ru-RU" b="1" dirty="0"/>
              <a:t>что</a:t>
            </a:r>
            <a:r>
              <a:rPr lang="ru-RU" dirty="0"/>
              <a:t> оценивать (что именно подлежит оцениванию в изобразительной деятельности);</a:t>
            </a:r>
            <a:br>
              <a:rPr lang="ru-RU" dirty="0"/>
            </a:br>
            <a:br>
              <a:rPr lang="ru-RU" dirty="0"/>
            </a:br>
            <a:r>
              <a:rPr lang="ru-RU" dirty="0"/>
              <a:t>  </a:t>
            </a:r>
            <a:r>
              <a:rPr lang="ru-RU" b="1" dirty="0"/>
              <a:t>как</a:t>
            </a:r>
            <a:r>
              <a:rPr lang="ru-RU" dirty="0"/>
              <a:t> оценивать (какими средствами и по каким критериям должно фиксироваться то, что оценивается);</a:t>
            </a:r>
            <a:br>
              <a:rPr lang="ru-RU" dirty="0"/>
            </a:br>
            <a:br>
              <a:rPr lang="ru-RU" dirty="0"/>
            </a:br>
            <a:r>
              <a:rPr lang="ru-RU" dirty="0"/>
              <a:t>  </a:t>
            </a:r>
            <a:r>
              <a:rPr lang="ru-RU" b="1" dirty="0"/>
              <a:t>каким образом</a:t>
            </a:r>
            <a:r>
              <a:rPr lang="ru-RU" dirty="0"/>
              <a:t> оценивать (какова сама процедура оценивания, этапы ее осуществления).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219200"/>
            <a:ext cx="8613648" cy="5638800"/>
          </a:xfrm>
        </p:spPr>
        <p:txBody>
          <a:bodyPr>
            <a:normAutofit/>
          </a:bodyPr>
          <a:lstStyle/>
          <a:p>
            <a:r>
              <a:rPr lang="ru-RU" dirty="0"/>
              <a:t>При определении критериев оценивания художественно-творческих достижений учащихся необходимо учитывать, что нужна такая система оценивания, которая позволила бы:</a:t>
            </a:r>
          </a:p>
          <a:p>
            <a:pPr lvl="0"/>
            <a:r>
              <a:rPr lang="ru-RU" dirty="0"/>
              <a:t>отслеживать путь развития ребёнка на протяжении всей его учебной деятельности (познавательной, созидательной);</a:t>
            </a:r>
          </a:p>
          <a:p>
            <a:pPr lvl="0"/>
            <a:r>
              <a:rPr lang="ru-RU" dirty="0"/>
              <a:t>оценивать мотивационную деятельность;</a:t>
            </a:r>
          </a:p>
          <a:p>
            <a:pPr lvl="0"/>
            <a:r>
              <a:rPr lang="ru-RU" dirty="0"/>
              <a:t>предоставить картину роста личностных достижений для родителей ученика;</a:t>
            </a:r>
          </a:p>
          <a:p>
            <a:pPr lvl="0"/>
            <a:r>
              <a:rPr lang="ru-RU" dirty="0"/>
              <a:t>более эффективно участвовать в накопительной системе («</a:t>
            </a:r>
            <a:r>
              <a:rPr lang="ru-RU" dirty="0" err="1"/>
              <a:t>портфолио</a:t>
            </a:r>
            <a:r>
              <a:rPr lang="ru-RU" dirty="0"/>
              <a:t>»).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609600"/>
            <a:ext cx="8503920" cy="5489448"/>
          </a:xfrm>
        </p:spPr>
        <p:txBody>
          <a:bodyPr>
            <a:normAutofit/>
          </a:bodyPr>
          <a:lstStyle/>
          <a:p>
            <a:r>
              <a:rPr lang="ru-RU" dirty="0"/>
              <a:t>В оценке и анализе работ необходимо учитывать </a:t>
            </a:r>
            <a:r>
              <a:rPr lang="ru-RU" i="1" dirty="0"/>
              <a:t>возраст </a:t>
            </a:r>
            <a:r>
              <a:rPr lang="ru-RU" dirty="0"/>
              <a:t>ребёнка, его </a:t>
            </a:r>
            <a:r>
              <a:rPr lang="ru-RU" i="1" dirty="0"/>
              <a:t>способности</a:t>
            </a:r>
            <a:r>
              <a:rPr lang="ru-RU" dirty="0"/>
              <a:t>. Есть критерии, по показателям которых можно это сделать. </a:t>
            </a:r>
          </a:p>
          <a:p>
            <a:r>
              <a:rPr lang="ru-RU" i="1" u="sng" dirty="0"/>
              <a:t>Критерии</a:t>
            </a:r>
            <a:r>
              <a:rPr lang="ru-RU" i="1" dirty="0"/>
              <a:t> </a:t>
            </a:r>
            <a:r>
              <a:rPr lang="ru-RU" dirty="0"/>
              <a:t>– качества, свойства, признаки изучаемого объекта, дающие возможности судить о его состоянии и уровне развития. </a:t>
            </a:r>
          </a:p>
          <a:p>
            <a:r>
              <a:rPr lang="ru-RU" i="1" u="sng" dirty="0"/>
              <a:t>Показатели</a:t>
            </a:r>
            <a:r>
              <a:rPr lang="ru-RU" dirty="0"/>
              <a:t> – это количественные или качественные характеристики </a:t>
            </a:r>
            <a:r>
              <a:rPr lang="ru-RU" dirty="0" err="1"/>
              <a:t>сформированности</a:t>
            </a:r>
            <a:r>
              <a:rPr lang="ru-RU" dirty="0"/>
              <a:t> каждого качества, свойства, признака изучаемого объекта, т.е. мера </a:t>
            </a:r>
            <a:r>
              <a:rPr lang="ru-RU" dirty="0" err="1"/>
              <a:t>сформированности</a:t>
            </a:r>
            <a:r>
              <a:rPr lang="ru-RU" dirty="0"/>
              <a:t> того или иного критерия.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685800"/>
            <a:ext cx="8503920" cy="5791200"/>
          </a:xfrm>
        </p:spPr>
        <p:txBody>
          <a:bodyPr>
            <a:normAutofit/>
          </a:bodyPr>
          <a:lstStyle/>
          <a:p>
            <a:r>
              <a:rPr lang="ru-RU" b="1" dirty="0"/>
              <a:t>Показатели </a:t>
            </a:r>
            <a:r>
              <a:rPr lang="ru-RU" b="1" dirty="0" err="1"/>
              <a:t>сформированности</a:t>
            </a:r>
            <a:r>
              <a:rPr lang="ru-RU" b="1" dirty="0"/>
              <a:t> умений:</a:t>
            </a:r>
            <a:endParaRPr lang="ru-RU" dirty="0"/>
          </a:p>
          <a:p>
            <a:pPr lvl="0"/>
            <a:r>
              <a:rPr lang="ru-RU" dirty="0"/>
              <a:t>полнота – овладение всеми действиями одного процесса;</a:t>
            </a:r>
          </a:p>
          <a:p>
            <a:pPr lvl="0"/>
            <a:r>
              <a:rPr lang="ru-RU" dirty="0"/>
              <a:t>осознанность  - насколько задание понятно и насколько продумано оно выполняется;</a:t>
            </a:r>
          </a:p>
          <a:p>
            <a:pPr lvl="0"/>
            <a:r>
              <a:rPr lang="ru-RU" dirty="0"/>
              <a:t>свёрнутость и автоматизм – в процессе овладения деятельностью некоторые действия могут выполняться на уровне подсознания;</a:t>
            </a:r>
          </a:p>
          <a:p>
            <a:pPr lvl="0"/>
            <a:r>
              <a:rPr lang="ru-RU" dirty="0"/>
              <a:t>быстрота – скорость выполнения работы;</a:t>
            </a:r>
          </a:p>
          <a:p>
            <a:r>
              <a:rPr lang="ru-RU" dirty="0"/>
              <a:t>обобщённость  - способность переносить свои умения на другие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 fontScale="92500"/>
          </a:bodyPr>
          <a:lstStyle/>
          <a:p>
            <a:r>
              <a:rPr lang="ru-RU" sz="3000" i="1" u="sng" dirty="0"/>
              <a:t>Критери</a:t>
            </a:r>
            <a:r>
              <a:rPr lang="ru-RU" sz="3000" i="1" dirty="0"/>
              <a:t>и</a:t>
            </a:r>
            <a:r>
              <a:rPr lang="ru-RU" sz="3000" dirty="0"/>
              <a:t> анализа </a:t>
            </a:r>
            <a:r>
              <a:rPr lang="ru-RU" sz="3000" i="1" u="sng" dirty="0"/>
              <a:t>изобразительных работ</a:t>
            </a:r>
            <a:r>
              <a:rPr lang="ru-RU" sz="3000" dirty="0"/>
              <a:t> базируются на взглядах художников, педагогов и психологов. Работу можно считать </a:t>
            </a:r>
            <a:r>
              <a:rPr lang="ru-RU" sz="3000" i="1" u="sng" dirty="0"/>
              <a:t>творческо</a:t>
            </a:r>
            <a:r>
              <a:rPr lang="ru-RU" sz="3000" i="1" dirty="0"/>
              <a:t>й </a:t>
            </a:r>
            <a:r>
              <a:rPr lang="ru-RU" sz="3000" dirty="0"/>
              <a:t>при наличии следующих </a:t>
            </a:r>
            <a:r>
              <a:rPr lang="ru-RU" sz="3000" i="1" u="sng" dirty="0"/>
              <a:t>признаков</a:t>
            </a:r>
            <a:r>
              <a:rPr lang="ru-RU" dirty="0"/>
              <a:t>:</a:t>
            </a:r>
          </a:p>
          <a:p>
            <a:r>
              <a:rPr lang="ru-RU" sz="2600" i="1" dirty="0"/>
              <a:t>содержание рисунка,</a:t>
            </a:r>
          </a:p>
          <a:p>
            <a:r>
              <a:rPr lang="ru-RU" sz="2600" i="1" dirty="0"/>
              <a:t>особенности изображения,</a:t>
            </a:r>
          </a:p>
          <a:p>
            <a:r>
              <a:rPr lang="ru-RU" sz="2600" i="1" dirty="0"/>
              <a:t>композиционное решение,</a:t>
            </a:r>
          </a:p>
          <a:p>
            <a:r>
              <a:rPr lang="ru-RU" sz="2600" i="1" dirty="0"/>
              <a:t>пластика,</a:t>
            </a:r>
          </a:p>
          <a:p>
            <a:r>
              <a:rPr lang="ru-RU" sz="2600" i="1" dirty="0"/>
              <a:t>колорит,</a:t>
            </a:r>
          </a:p>
          <a:p>
            <a:pPr lvl="0"/>
            <a:r>
              <a:rPr lang="ru-RU" sz="2600" i="1" dirty="0"/>
              <a:t>работа производит художественное впечатление и не нуждается в существенных скидках на возраст</a:t>
            </a:r>
            <a:r>
              <a:rPr lang="ru-RU" sz="2600" dirty="0"/>
              <a:t>.</a:t>
            </a:r>
          </a:p>
          <a:p>
            <a:endParaRPr lang="ru-RU" i="1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20574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Методика выявления степени овладения ребенком </a:t>
            </a:r>
            <a:r>
              <a:rPr lang="ru-RU" i="1" dirty="0">
                <a:solidFill>
                  <a:schemeClr val="tx1"/>
                </a:solidFill>
              </a:rPr>
              <a:t>навыков изобразительной деятельности</a:t>
            </a:r>
            <a:r>
              <a:rPr lang="ru-RU" dirty="0">
                <a:solidFill>
                  <a:schemeClr val="tx1"/>
                </a:solidFill>
              </a:rPr>
              <a:t> (Т.С. Комарова).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2667000"/>
            <a:ext cx="8503920" cy="3432048"/>
          </a:xfrm>
        </p:spPr>
        <p:txBody>
          <a:bodyPr>
            <a:normAutofit lnSpcReduction="10000"/>
          </a:bodyPr>
          <a:lstStyle/>
          <a:p>
            <a:r>
              <a:rPr lang="ru-RU" i="1" u="sng" dirty="0"/>
              <a:t>Анализ продуктов деятельности</a:t>
            </a:r>
            <a:r>
              <a:rPr lang="ru-RU" dirty="0"/>
              <a:t>: содержание изображений , передача формы, строение предмета, передача пропорций предмета в изображении, композиция, передача движения,  цвет.</a:t>
            </a:r>
          </a:p>
          <a:p>
            <a:r>
              <a:rPr lang="ru-RU" i="1" u="sng" dirty="0"/>
              <a:t>Анализ процесса деятельности</a:t>
            </a:r>
            <a:r>
              <a:rPr lang="ru-RU" i="1" dirty="0"/>
              <a:t>: характер линии, регуляция деятельности, уровень самостоятельности, творчество.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905000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Рисунок в целом оценивается по следующим критериям  </a:t>
            </a:r>
            <a:br>
              <a:rPr lang="ru-RU" i="1" dirty="0"/>
            </a:br>
            <a:r>
              <a:rPr lang="ru-RU" i="1" dirty="0"/>
              <a:t>(</a:t>
            </a:r>
            <a:r>
              <a:rPr lang="ru-RU" i="1" u="sng" dirty="0"/>
              <a:t>Предметны</a:t>
            </a:r>
            <a:r>
              <a:rPr lang="ru-RU" i="1" dirty="0"/>
              <a:t>й):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/>
              <a:t>Уравновешенность взаимодействия изобразительно-выразительных средств.</a:t>
            </a:r>
          </a:p>
          <a:p>
            <a:pPr lvl="0"/>
            <a:r>
              <a:rPr lang="ru-RU" dirty="0"/>
              <a:t>Точность связей и отношений средств, соответствующих предметному содержанию.</a:t>
            </a:r>
          </a:p>
          <a:p>
            <a:pPr lvl="0"/>
            <a:r>
              <a:rPr lang="ru-RU" dirty="0"/>
              <a:t>Цельность рисунка.</a:t>
            </a:r>
          </a:p>
          <a:p>
            <a:pPr lvl="0"/>
            <a:r>
              <a:rPr lang="ru-RU" dirty="0"/>
              <a:t>Соподчинённость средств выражения главной черте натуре.</a:t>
            </a:r>
          </a:p>
          <a:p>
            <a:pPr lvl="0"/>
            <a:r>
              <a:rPr lang="ru-RU" dirty="0"/>
              <a:t>Совершенство связей и отношений в системе средств выражения, формирующих художественный образ предмета отражения.</a:t>
            </a:r>
          </a:p>
          <a:p>
            <a:pPr lvl="0"/>
            <a:r>
              <a:rPr lang="ru-RU" dirty="0"/>
              <a:t>Выразительность главного чувства, входящего в художественно-образное и идейно-эстетическое содержание рисунка.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760</TotalTime>
  <Words>1026</Words>
  <Application>Microsoft Office PowerPoint</Application>
  <PresentationFormat>Экран (4:3)</PresentationFormat>
  <Paragraphs>60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Georgia</vt:lpstr>
      <vt:lpstr>Wingdings</vt:lpstr>
      <vt:lpstr>Wingdings 2</vt:lpstr>
      <vt:lpstr>Официальная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Методика выявления степени овладения ребенком навыков изобразительной деятельности (Т.С. Комарова). </vt:lpstr>
      <vt:lpstr>Рисунок в целом оценивается по следующим критериям   (Предметный): </vt:lpstr>
      <vt:lpstr>Презентация PowerPoint</vt:lpstr>
      <vt:lpstr>Презентация PowerPoint</vt:lpstr>
      <vt:lpstr>Конструктивный стиль оценивания </vt:lpstr>
      <vt:lpstr>Презентация PowerPoint</vt:lpstr>
      <vt:lpstr>Критерии оценивания творческого самовыражения детей в изобразительной деятельности с процессуально-деятельностной стороны:  </vt:lpstr>
      <vt:lpstr>Критерии оценивания творческого самовыражения детей в изобразительной деятельности с процессуально-деятельностной стороны:</vt:lpstr>
      <vt:lpstr>Критерии оценки результатов творческого самовыражения детей в изобразительной деятельности 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Салютнова Виктория Игоревна</dc:creator>
  <cp:lastModifiedBy>dns dns</cp:lastModifiedBy>
  <cp:revision>15</cp:revision>
  <dcterms:modified xsi:type="dcterms:W3CDTF">2021-02-14T22:11:39Z</dcterms:modified>
</cp:coreProperties>
</file>