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2"/>
  </p:sldMasterIdLst>
  <p:notesMasterIdLst>
    <p:notesMasterId r:id="rId37"/>
  </p:notesMasterIdLst>
  <p:handoutMasterIdLst>
    <p:handoutMasterId r:id="rId38"/>
  </p:handoutMasterIdLst>
  <p:sldIdLst>
    <p:sldId id="256" r:id="rId3"/>
    <p:sldId id="257" r:id="rId4"/>
    <p:sldId id="262" r:id="rId5"/>
    <p:sldId id="258" r:id="rId6"/>
    <p:sldId id="259" r:id="rId7"/>
    <p:sldId id="267" r:id="rId8"/>
    <p:sldId id="260" r:id="rId9"/>
    <p:sldId id="261" r:id="rId10"/>
    <p:sldId id="263" r:id="rId11"/>
    <p:sldId id="264" r:id="rId12"/>
    <p:sldId id="269" r:id="rId13"/>
    <p:sldId id="270" r:id="rId14"/>
    <p:sldId id="279" r:id="rId15"/>
    <p:sldId id="285" r:id="rId16"/>
    <p:sldId id="278" r:id="rId17"/>
    <p:sldId id="268" r:id="rId18"/>
    <p:sldId id="277" r:id="rId19"/>
    <p:sldId id="276" r:id="rId20"/>
    <p:sldId id="271" r:id="rId21"/>
    <p:sldId id="280" r:id="rId22"/>
    <p:sldId id="281" r:id="rId23"/>
    <p:sldId id="272" r:id="rId24"/>
    <p:sldId id="273" r:id="rId25"/>
    <p:sldId id="284" r:id="rId26"/>
    <p:sldId id="274" r:id="rId27"/>
    <p:sldId id="287" r:id="rId28"/>
    <p:sldId id="288" r:id="rId29"/>
    <p:sldId id="283" r:id="rId30"/>
    <p:sldId id="289" r:id="rId31"/>
    <p:sldId id="286" r:id="rId32"/>
    <p:sldId id="265" r:id="rId33"/>
    <p:sldId id="275" r:id="rId34"/>
    <p:sldId id="266" r:id="rId35"/>
    <p:sldId id="28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/>
  </p:normalViewPr>
  <p:slideViewPr>
    <p:cSldViewPr>
      <p:cViewPr varScale="1">
        <p:scale>
          <a:sx n="74" d="100"/>
          <a:sy n="74" d="100"/>
        </p:scale>
        <p:origin x="1133" y="77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9427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836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2/15/2021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en-US" smtClean="0"/>
              <a:pPr/>
              <a:t>2/15/2021</a:t>
            </a:fld>
            <a:endParaRPr lang="en-US" sz="1000" dirty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F%D0%BF%D0%BE%D0%BD%D1%81%D0%BA%D0%B0%D1%8F_%D0%B6%D0%B8%D0%B2%D0%BE%D0%BF%D0%B8%D1%81%D1%8C" TargetMode="External"/><Relationship Id="rId2" Type="http://schemas.openxmlformats.org/officeDocument/2006/relationships/hyperlink" Target="https://ru.wikipedia.org/wiki/%D0%AF%D0%BF%D0%BE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noProof="0" dirty="0"/>
              <a:t>сакура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avatars.mds.yandex.net/get-pdb/1969020/b9e9b91b-c0f5-4107-bcbd-b6d39a79742c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" y="755395"/>
            <a:ext cx="9142147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1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vatars.mds.yandex.net/get-pdb/1598389/b9e532d6-7478-4c7e-9091-52c497e73277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98" y="0"/>
            <a:ext cx="9049693" cy="683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29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klv-oboi.ru/img/gallery/17/thumbs/thumb_l_171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78897"/>
            <a:ext cx="9143998" cy="65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734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15298"/>
            <a:ext cx="4051152" cy="684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992" y="390001"/>
            <a:ext cx="4840016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156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774"/>
            <a:ext cx="9144000" cy="637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648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15944" cy="424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540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2.infourok.ru/uploads/ex/09dc/00046323-6dc884ab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194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3" y="-1"/>
            <a:ext cx="4097566" cy="682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809" y="1052736"/>
            <a:ext cx="4819191" cy="534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982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avatars.mds.yandex.net/get-pdb/1041965/a0fd8c64-064f-4e8d-b772-c4b688551385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006" y="15944"/>
            <a:ext cx="5004048" cy="684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17" y="0"/>
            <a:ext cx="4405883" cy="685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400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ds04.infourok.ru/uploads/ex/0917/0006bfd6-2073542b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536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58622"/>
            <a:ext cx="6336704" cy="702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0475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766"/>
            <a:ext cx="9144000" cy="642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108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108233"/>
            <a:ext cx="4810125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909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sun9-22.userapi.com/c834203/v834203475/1178d0/s1o2wBY3HX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4572"/>
            <a:ext cx="9144000" cy="230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0932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-15180" y="1196752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crosti.ru/patterns/00/0b/94/68129e6889/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216"/>
            <a:ext cx="7236296" cy="682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12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8" y="-66832"/>
            <a:ext cx="3957047" cy="692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-36499"/>
            <a:ext cx="4932040" cy="688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105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vatars.mds.yandex.net/get-pdb/2980312/623d1563-e418-4993-a413-5565f20819d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0" y="548680"/>
            <a:ext cx="9176858" cy="606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176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66843"/>
            <a:ext cx="7527002" cy="692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616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645" y="0"/>
            <a:ext cx="5544616" cy="68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5225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188"/>
            <a:ext cx="9144000" cy="593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139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" y="1052736"/>
            <a:ext cx="9113825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877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/>
          </a:bodyPr>
          <a:lstStyle/>
          <a:p>
            <a:r>
              <a:rPr lang="ru-RU" sz="1800" i="1" dirty="0"/>
              <a:t> </a:t>
            </a:r>
            <a:r>
              <a:rPr lang="ru-RU" sz="1800" dirty="0"/>
              <a:t>Японская живопись (яп</a:t>
            </a:r>
            <a:r>
              <a:rPr lang="ru-RU" sz="1800" dirty="0">
                <a:hlinkClick r:id="rId2" tooltip="Японский язык"/>
              </a:rPr>
              <a:t>.</a:t>
            </a:r>
            <a:r>
              <a:rPr lang="ru-RU" sz="1800" dirty="0"/>
              <a:t> </a:t>
            </a:r>
            <a:r>
              <a:rPr lang="ja-JP" altLang="en-US" sz="1800" dirty="0"/>
              <a:t>絵画 </a:t>
            </a:r>
            <a:r>
              <a:rPr lang="ru-RU" sz="1800" i="1" dirty="0" err="1"/>
              <a:t>кайга</a:t>
            </a:r>
            <a:r>
              <a:rPr lang="ru-RU" sz="1800" dirty="0"/>
              <a:t>, «картина, рисунок») — один из наиболее древних и изысканных из японских видов искусств, характеризуется широким разнообразием жанров и стилей. Искусство живописи в Японии тесно связано с искусством каллиграфии, принципы создания каллиграфических и живописных работ общие. В живописи большое внимание уделено линии, значительное количество картин — монохромные</a:t>
            </a:r>
            <a:r>
              <a:rPr lang="ru-RU" sz="1800" baseline="30000" dirty="0"/>
              <a:t>[</a:t>
            </a:r>
            <a:r>
              <a:rPr lang="ru-RU" sz="1800" dirty="0"/>
              <a:t>.</a:t>
            </a:r>
          </a:p>
          <a:p>
            <a:r>
              <a:rPr lang="ru-RU" sz="1800" dirty="0"/>
              <a:t>Для японской живописи, как и для литературы, характерно отведение ведущего места природе и изображение её в качестве носительницы божественного начала.</a:t>
            </a:r>
            <a:r>
              <a:rPr lang="ru-RU" sz="1800" baseline="30000" dirty="0"/>
              <a:t>[</a:t>
            </a:r>
            <a:endParaRPr lang="ru-RU" sz="1800" dirty="0"/>
          </a:p>
          <a:p>
            <a:r>
              <a:rPr lang="ru-RU" sz="1800" dirty="0"/>
              <a:t>Начиная с </a:t>
            </a:r>
            <a:r>
              <a:rPr lang="en-US" sz="1800" dirty="0"/>
              <a:t>X </a:t>
            </a:r>
            <a:r>
              <a:rPr lang="ru-RU" sz="1800" dirty="0"/>
              <a:t>века, в японской живописи выделяют направление </a:t>
            </a:r>
            <a:r>
              <a:rPr lang="ru-RU" sz="1800" i="1" dirty="0" err="1"/>
              <a:t>ямато</a:t>
            </a:r>
            <a:r>
              <a:rPr lang="ru-RU" sz="1800" i="1" dirty="0"/>
              <a:t>-э</a:t>
            </a:r>
            <a:r>
              <a:rPr lang="ru-RU" sz="1800" dirty="0"/>
              <a:t> картины представляют собой горизонтальные свитки, которыми иллюстрировали литературные произведения.</a:t>
            </a:r>
          </a:p>
          <a:p>
            <a:r>
              <a:rPr lang="ru-RU" sz="1800" dirty="0"/>
              <a:t>В </a:t>
            </a:r>
            <a:r>
              <a:rPr lang="en-US" sz="1800" dirty="0"/>
              <a:t>XIV </a:t>
            </a:r>
            <a:r>
              <a:rPr lang="ru-RU" sz="1800" dirty="0"/>
              <a:t>веке развивается стиль </a:t>
            </a:r>
            <a:r>
              <a:rPr lang="ru-RU" sz="1800" i="1" dirty="0" err="1"/>
              <a:t>суми</a:t>
            </a:r>
            <a:r>
              <a:rPr lang="ru-RU" sz="1800" i="1" dirty="0"/>
              <a:t>-э</a:t>
            </a:r>
            <a:r>
              <a:rPr lang="ru-RU" sz="1800" dirty="0"/>
              <a:t> (монохромная акварель), а в первой половине </a:t>
            </a:r>
            <a:r>
              <a:rPr lang="en-US" sz="1800" dirty="0"/>
              <a:t>XVII </a:t>
            </a:r>
            <a:r>
              <a:rPr lang="ru-RU" sz="1800" dirty="0"/>
              <a:t>века художники начинают печатать </a:t>
            </a:r>
            <a:r>
              <a:rPr lang="ru-RU" sz="1800" i="1" dirty="0" err="1"/>
              <a:t>укиё</a:t>
            </a:r>
            <a:r>
              <a:rPr lang="ru-RU" sz="1800" i="1" dirty="0"/>
              <a:t>-э</a:t>
            </a:r>
            <a:r>
              <a:rPr lang="ru-RU" sz="1800" dirty="0"/>
              <a:t> — гравюры на дереве, изображавшие гейш популярных актёров театра кабуки и пейзажи. Влияние популярности гравюр </a:t>
            </a:r>
            <a:r>
              <a:rPr lang="ru-RU" sz="1800" i="1" dirty="0" err="1"/>
              <a:t>укиё</a:t>
            </a:r>
            <a:r>
              <a:rPr lang="ru-RU" sz="1800" i="1" dirty="0"/>
              <a:t>-э</a:t>
            </a:r>
            <a:r>
              <a:rPr lang="ru-RU" sz="1800" dirty="0"/>
              <a:t> на европейское искусство </a:t>
            </a:r>
            <a:r>
              <a:rPr lang="en-US" sz="1800" dirty="0"/>
              <a:t>XVIII </a:t>
            </a:r>
            <a:r>
              <a:rPr lang="ru-RU" sz="1800" dirty="0"/>
              <a:t>века называют </a:t>
            </a:r>
            <a:r>
              <a:rPr lang="ru-RU" sz="1800" i="1" dirty="0" err="1"/>
              <a:t>японизмом</a:t>
            </a:r>
            <a:r>
              <a:rPr lang="ru-RU" sz="1800" dirty="0"/>
              <a:t>.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hlinkClick r:id="rId3" tooltip="Японская живопись"/>
              </a:rPr>
              <a:t>Японская живопись</a:t>
            </a:r>
            <a:br>
              <a:rPr lang="ru-RU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720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192" y="0"/>
            <a:ext cx="4587793" cy="682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5119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52635c011a5519bc2e7d0f062cd587e2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165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85043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avatars.mds.yandex.net/get-pdb/939186/5c42c5ad-b3ef-4775-bea4-64f829d4e48f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9144000" cy="61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4853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72e539ca2bf6b6955494d3b24d1e3a86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32859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11851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90" y="0"/>
            <a:ext cx="4968552" cy="691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388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48936/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51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pdb/1766868/e9e65e1a-f75a-4770-a8a8-a790a4ae4a60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7" y="260648"/>
            <a:ext cx="9173605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023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school23kms.ru/images/11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8" y="-13971"/>
            <a:ext cx="9162628" cy="687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236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900igr.net/up/datas/157900/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38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413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900igr.net/up/datas/157900/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2" y="535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166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0aa/0001d569-8cf9cc97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38"/>
            <a:ext cx="9145016" cy="686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759841"/>
      </p:ext>
    </p:extLst>
  </p:cSld>
  <p:clrMapOvr>
    <a:masterClrMapping/>
  </p:clrMapOvr>
</p:sld>
</file>

<file path=ppt/theme/theme1.xml><?xml version="1.0" encoding="utf-8"?>
<a:theme xmlns:a="http://schemas.openxmlformats.org/drawingml/2006/main" name="Desig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DesignTemplate</Template>
  <TotalTime>0</TotalTime>
  <Words>161</Words>
  <Application>Microsoft Office PowerPoint</Application>
  <PresentationFormat>Экран (4:3)</PresentationFormat>
  <Paragraphs>7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Calibri</vt:lpstr>
      <vt:lpstr>Corbel</vt:lpstr>
      <vt:lpstr>DesignTemplate</vt:lpstr>
      <vt:lpstr>сакура</vt:lpstr>
      <vt:lpstr>Презентация PowerPoint</vt:lpstr>
      <vt:lpstr>Японская живопись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2020-06-08T22:08:53Z</dcterms:created>
  <dcterms:modified xsi:type="dcterms:W3CDTF">2021-02-14T22:42:26Z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