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5" r:id="rId4"/>
    <p:sldId id="276" r:id="rId5"/>
    <p:sldId id="277" r:id="rId6"/>
    <p:sldId id="278" r:id="rId7"/>
    <p:sldId id="279" r:id="rId8"/>
    <p:sldId id="284" r:id="rId9"/>
    <p:sldId id="280" r:id="rId10"/>
    <p:sldId id="281" r:id="rId11"/>
    <p:sldId id="285" r:id="rId12"/>
    <p:sldId id="282" r:id="rId13"/>
    <p:sldId id="283" r:id="rId14"/>
    <p:sldId id="286" r:id="rId15"/>
    <p:sldId id="287" r:id="rId16"/>
    <p:sldId id="290" r:id="rId17"/>
    <p:sldId id="289" r:id="rId18"/>
    <p:sldId id="291" r:id="rId19"/>
    <p:sldId id="288" r:id="rId20"/>
    <p:sldId id="292" r:id="rId21"/>
    <p:sldId id="293" r:id="rId22"/>
    <p:sldId id="257" r:id="rId23"/>
    <p:sldId id="258" r:id="rId24"/>
    <p:sldId id="270" r:id="rId25"/>
    <p:sldId id="271" r:id="rId26"/>
    <p:sldId id="272" r:id="rId27"/>
    <p:sldId id="273" r:id="rId28"/>
    <p:sldId id="274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004C-5D3F-46B3-A8F1-EFF126A5D609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089C-798C-4EEE-8E0F-C25556D35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000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004C-5D3F-46B3-A8F1-EFF126A5D609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089C-798C-4EEE-8E0F-C25556D35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89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004C-5D3F-46B3-A8F1-EFF126A5D609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089C-798C-4EEE-8E0F-C25556D35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536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886444-6AB0-493C-B5E0-704ACE19FD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640458-2709-4070-9BD0-D69E5FE3AED6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039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8E5467-593B-4383-91FE-2D1552DBBA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F5BFEA-46B3-475F-AD2E-F93428C0B441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802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4185FC-4DE2-4ECF-B3FB-51F4F922E0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C281D4-FE4E-4150-93A8-BED7DAA8404C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870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CD1B2D-33E7-4FD6-AFB8-77D5A11878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3D8211-98C0-49AD-9AAD-F2FEFC0FB902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846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1F5972-F28A-485C-948A-9B6D7FCDB2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DB0CEA-4CC0-4F23-A299-E5BEE910D974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739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F89738-8D7E-4857-A461-1D13ECFEC0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3679C-D48B-4008-87D8-A6DD670AE090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67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9DBD55-4E66-4088-928D-6F02459C7E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0D3F8C-0F5A-4EC4-950D-36F6D816A108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129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95FD82-9AEF-4C8A-B0F8-4CD8E88782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ED9F99-C69E-4E25-8082-D4ED2B9DD825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31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004C-5D3F-46B3-A8F1-EFF126A5D609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089C-798C-4EEE-8E0F-C25556D35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505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9F9020-BF63-4E22-8A69-B0C6CCB47E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19CB57-886A-4173-9247-555F1346C819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337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FBD9E5-2691-48B4-857D-83023A85EC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96C616-E698-48F0-B36A-1C3A2EEAF654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984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5FFF7B-6665-42B8-8CA6-F709517E72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705F26-348B-4A7C-A089-62016DC5E537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95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004C-5D3F-46B3-A8F1-EFF126A5D609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089C-798C-4EEE-8E0F-C25556D35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88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004C-5D3F-46B3-A8F1-EFF126A5D609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089C-798C-4EEE-8E0F-C25556D35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08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004C-5D3F-46B3-A8F1-EFF126A5D609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089C-798C-4EEE-8E0F-C25556D35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54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004C-5D3F-46B3-A8F1-EFF126A5D609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089C-798C-4EEE-8E0F-C25556D35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9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004C-5D3F-46B3-A8F1-EFF126A5D609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089C-798C-4EEE-8E0F-C25556D35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359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004C-5D3F-46B3-A8F1-EFF126A5D609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089C-798C-4EEE-8E0F-C25556D35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0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004C-5D3F-46B3-A8F1-EFF126A5D609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089C-798C-4EEE-8E0F-C25556D35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30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1004C-5D3F-46B3-A8F1-EFF126A5D609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B089C-798C-4EEE-8E0F-C25556D35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13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22A89A-B22D-40B8-935C-FE8E2CEE24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061BE0-959D-4240-86FF-EA67F941727C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79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2792" y="3942397"/>
            <a:ext cx="10168128" cy="19646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Метод измерения в психологии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Психометрический подход </a:t>
            </a:r>
            <a:br>
              <a:rPr lang="ru-RU" b="1" dirty="0" smtClean="0"/>
            </a:br>
            <a:r>
              <a:rPr lang="ru-RU" b="1" dirty="0" smtClean="0"/>
              <a:t>в психологическом исследовании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4856" y="4251262"/>
            <a:ext cx="9144000" cy="16557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3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82" y="886968"/>
            <a:ext cx="11259969" cy="498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4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268456" cy="676338"/>
          </a:xfrm>
        </p:spPr>
        <p:txBody>
          <a:bodyPr/>
          <a:lstStyle/>
          <a:p>
            <a:r>
              <a:rPr lang="ru-RU" dirty="0"/>
              <a:t>Шкала отношений (шкала равных отношений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480" y="1170433"/>
            <a:ext cx="11170920" cy="4525963"/>
          </a:xfrm>
        </p:spPr>
        <p:txBody>
          <a:bodyPr/>
          <a:lstStyle/>
          <a:p>
            <a:r>
              <a:rPr lang="ru-RU" sz="2800" i="1" dirty="0"/>
              <a:t>Особенность </a:t>
            </a:r>
            <a:r>
              <a:rPr lang="ru-RU" sz="2800" i="1" dirty="0" smtClean="0"/>
              <a:t>шкалы:</a:t>
            </a:r>
            <a:r>
              <a:rPr lang="ru-RU" sz="2800" dirty="0" smtClean="0"/>
              <a:t> </a:t>
            </a:r>
            <a:r>
              <a:rPr lang="ru-RU" sz="2800" dirty="0"/>
              <a:t>наличие твёрдо фиксированного нуля, который означает полное отсутствие какого-либо свойства или признака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Числовые значения приписываются объектам таким образом, чтобы между числами и объектами соблюдалась пропорциональность. Т.е. числа, приписываемые классам объектов, пропорциональны степени выраженности измеряемого свойства.</a:t>
            </a:r>
            <a:endParaRPr lang="ru-RU" sz="2800" dirty="0"/>
          </a:p>
          <a:p>
            <a:r>
              <a:rPr lang="ru-RU" sz="2800" dirty="0" smtClean="0"/>
              <a:t>Шкала </a:t>
            </a:r>
            <a:r>
              <a:rPr lang="ru-RU" sz="2800" dirty="0"/>
              <a:t>отношений близка к интервальной шкале. Она наиболее информативная, допускает любые математические операции и использование разнообразных статистических методов. </a:t>
            </a:r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этой шкале производятся точные и сверхточные измерения </a:t>
            </a:r>
            <a:r>
              <a:rPr lang="ru-RU" sz="2800" dirty="0" smtClean="0"/>
              <a:t>в психофизике, психофизиологии, </a:t>
            </a:r>
            <a:r>
              <a:rPr lang="ru-RU" sz="2800" dirty="0" err="1" smtClean="0"/>
              <a:t>психогенетике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574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77240"/>
            <a:ext cx="10250424" cy="774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6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признаку формы фиксации эмпирических данных выделяют шкалы: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Вербальные</a:t>
            </a:r>
          </a:p>
          <a:p>
            <a:r>
              <a:rPr lang="ru-RU" sz="3600" dirty="0" smtClean="0"/>
              <a:t>Числовые</a:t>
            </a:r>
          </a:p>
          <a:p>
            <a:r>
              <a:rPr lang="ru-RU" sz="3600" dirty="0" smtClean="0"/>
              <a:t>Графические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4556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8334"/>
            <a:ext cx="10972800" cy="447738"/>
          </a:xfrm>
        </p:spPr>
        <p:txBody>
          <a:bodyPr/>
          <a:lstStyle/>
          <a:p>
            <a:r>
              <a:rPr lang="ru-RU" dirty="0" smtClean="0"/>
              <a:t>Вербальная шкала</a:t>
            </a:r>
            <a:endParaRPr lang="ru-RU" dirty="0"/>
          </a:p>
        </p:txBody>
      </p:sp>
      <p:pic>
        <p:nvPicPr>
          <p:cNvPr id="1028" name="Picture 4" descr="https://thepresentation.ru/img/thumbs/707a6509bf8abc9a3fccc62f555241e3-800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112" y="629714"/>
            <a:ext cx="8385048" cy="628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0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2706" y="-504393"/>
            <a:ext cx="9958654" cy="745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3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72" y="274638"/>
            <a:ext cx="11006328" cy="383730"/>
          </a:xfrm>
        </p:spPr>
        <p:txBody>
          <a:bodyPr/>
          <a:lstStyle/>
          <a:p>
            <a:r>
              <a:rPr lang="ru-RU" dirty="0" smtClean="0"/>
              <a:t>Графическая шкала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8536" y="896112"/>
            <a:ext cx="8830176" cy="586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6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6232" y="237744"/>
            <a:ext cx="8680143" cy="645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1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222" y="73152"/>
            <a:ext cx="9284354" cy="695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0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Психометрический подход в психологии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Психометрический подход в психологии основан на измерении тех или иных психологических характеристик , оценке их выраженности и вариативности. При этом оценка исходит от инструмента диагностики и полученных с его помощью данных о статистической норме. </a:t>
            </a:r>
          </a:p>
          <a:p>
            <a:r>
              <a:rPr lang="ru-RU" dirty="0" smtClean="0"/>
              <a:t>Подход базируется на парадигме количественных методов исследования.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7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-101714"/>
            <a:ext cx="11359896" cy="749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5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64008"/>
            <a:ext cx="10415016" cy="68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0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38376" y="357189"/>
            <a:ext cx="8321675" cy="6238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Стандартизированные опросники и тесты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792" y="1060704"/>
            <a:ext cx="10725912" cy="5568696"/>
          </a:xfrm>
        </p:spPr>
        <p:txBody>
          <a:bodyPr rtlCol="0">
            <a:normAutofit fontScale="77500" lnSpcReduction="20000"/>
          </a:bodyPr>
          <a:lstStyle/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Стандартизированые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тесты и опросники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психодиагностические методы, направленные на установление типичных качеств и характеристик человека на основе стандартизированных исследовательских процедур.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Тест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(от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анг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test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проба, проверка) — фиксированное во времени, определенное по процедуре исследование индивидуально-психологических характеристик человека. В широком понимании тестами считают стандартизированные психодиагностические методы, в том числе личностные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опросники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проективные методики. В узком понимании тест -  это процедура решения стандартизированных заданий.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Опросники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стандартизированные диагностические методики, представляют собой серию стандартизированных вопросов.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стандартизированные диагностические методы должны отвечать требованиям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валидности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надежности и репрезентативности.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942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Основные характеристики стандартизированных диагностических методов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4710684" y="2586035"/>
            <a:ext cx="2979420" cy="33427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dirty="0" err="1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Валидность</a:t>
            </a:r>
            <a:endParaRPr lang="ru-RU" altLang="ru-RU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Комплексная характеристика методики, которая указывает на ее способность измерять именно тот параметр, для измерения которого она предназначена</a:t>
            </a:r>
            <a:endParaRPr lang="ru-RU" altLang="ru-RU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749046" y="2657473"/>
            <a:ext cx="2999232" cy="32712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Надежность</a:t>
            </a:r>
            <a:endParaRPr lang="ru-RU" altLang="ru-RU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Характеристика методики, которая свидетельствует о точности психодиагностических измерений и </a:t>
            </a:r>
            <a:r>
              <a:rPr lang="ru-RU" alt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устойчивости </a:t>
            </a: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теста к действию посторонних факторов</a:t>
            </a:r>
            <a:endParaRPr lang="ru-RU" altLang="ru-RU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8686800" y="2571750"/>
            <a:ext cx="2788920" cy="32712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Репрезентативность</a:t>
            </a:r>
            <a:endParaRPr lang="ru-RU" altLang="ru-RU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Характеристика методики, отражающая возможность ее использования на другой выборке с высокой надежностью результатов</a:t>
            </a:r>
            <a:endParaRPr lang="ru-RU" altLang="ru-RU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 flipH="1">
            <a:off x="2381250" y="1928813"/>
            <a:ext cx="20574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>
            <a:off x="7596188" y="2000250"/>
            <a:ext cx="19431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>
            <a:off x="5953125" y="1928813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43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" y="-301359"/>
            <a:ext cx="10671048" cy="799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5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79082"/>
            <a:ext cx="10369296" cy="776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59" y="361378"/>
            <a:ext cx="9979701" cy="747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88" y="-205550"/>
            <a:ext cx="10516848" cy="787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4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56" y="0"/>
            <a:ext cx="10602304" cy="794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5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472" y="237745"/>
            <a:ext cx="11631168" cy="4525963"/>
          </a:xfrm>
        </p:spPr>
        <p:txBody>
          <a:bodyPr/>
          <a:lstStyle/>
          <a:p>
            <a:r>
              <a:rPr lang="ru-RU" i="1" dirty="0"/>
              <a:t>Единица измерения </a:t>
            </a:r>
            <a:r>
              <a:rPr lang="ru-RU" dirty="0"/>
              <a:t>– условный эталон для осуществления тех или иных измерительных процедур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естественных науках и технике существуют стандартные единицы измерения (градус, метр, ампер и т.д.). Психологические переменные (за единичными исключениями) не имеют собственных измерительных единиц. В психологии измерение осуществляется с помощью кодирования.</a:t>
            </a:r>
          </a:p>
          <a:p>
            <a:r>
              <a:rPr lang="ru-RU" b="1" dirty="0" smtClean="0"/>
              <a:t>Кодирование </a:t>
            </a:r>
            <a:r>
              <a:rPr lang="ru-RU" dirty="0"/>
              <a:t>– это такая операция, с помощью которой экспериментальным данным придаётся форма числового сообщения (кода).</a:t>
            </a:r>
          </a:p>
        </p:txBody>
      </p:sp>
    </p:spTree>
    <p:extLst>
      <p:ext uri="{BB962C8B-B14F-4D97-AF65-F5344CB8AC3E}">
        <p14:creationId xmlns:p14="http://schemas.microsoft.com/office/powerpoint/2010/main" val="268554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592" y="649225"/>
            <a:ext cx="10972800" cy="4525963"/>
          </a:xfrm>
        </p:spPr>
        <p:txBody>
          <a:bodyPr/>
          <a:lstStyle/>
          <a:p>
            <a:r>
              <a:rPr lang="ru-RU" dirty="0">
                <a:solidFill>
                  <a:srgbClr val="333333"/>
                </a:solidFill>
                <a:latin typeface="Merriweather"/>
              </a:rPr>
              <a:t>Значение психологического признака определяется с помощью специальных измерительных шкал. </a:t>
            </a:r>
            <a:r>
              <a:rPr lang="ru-RU" dirty="0" smtClean="0">
                <a:solidFill>
                  <a:srgbClr val="333333"/>
                </a:solidFill>
                <a:latin typeface="Merriweather"/>
              </a:rPr>
              <a:t>Согласно </a:t>
            </a:r>
            <a:r>
              <a:rPr lang="ru-RU" dirty="0">
                <a:solidFill>
                  <a:srgbClr val="333333"/>
                </a:solidFill>
                <a:latin typeface="Merriweather"/>
              </a:rPr>
              <a:t>С. </a:t>
            </a:r>
            <a:r>
              <a:rPr lang="ru-RU" dirty="0" err="1">
                <a:solidFill>
                  <a:srgbClr val="333333"/>
                </a:solidFill>
                <a:latin typeface="Merriweather"/>
              </a:rPr>
              <a:t>Стивенсу</a:t>
            </a:r>
            <a:r>
              <a:rPr lang="ru-RU" dirty="0">
                <a:solidFill>
                  <a:srgbClr val="333333"/>
                </a:solidFill>
                <a:latin typeface="Merriweather"/>
              </a:rPr>
              <a:t> (1951), существует 4 типа измерительных шкал (способов измерения):</a:t>
            </a:r>
          </a:p>
          <a:p>
            <a:r>
              <a:rPr lang="ru-RU" dirty="0">
                <a:solidFill>
                  <a:srgbClr val="333333"/>
                </a:solidFill>
                <a:latin typeface="Merriweather"/>
              </a:rPr>
              <a:t>1) номинативная, номинальная или шкала наименований;</a:t>
            </a:r>
          </a:p>
          <a:p>
            <a:r>
              <a:rPr lang="ru-RU" dirty="0">
                <a:solidFill>
                  <a:srgbClr val="333333"/>
                </a:solidFill>
                <a:latin typeface="Merriweather"/>
              </a:rPr>
              <a:t>2) порядковая, ординарная или ранговая шкала;</a:t>
            </a:r>
          </a:p>
          <a:p>
            <a:r>
              <a:rPr lang="ru-RU" dirty="0">
                <a:solidFill>
                  <a:srgbClr val="333333"/>
                </a:solidFill>
                <a:latin typeface="Merriweather"/>
              </a:rPr>
              <a:t>3) интервальная или шкала равных интервалов;</a:t>
            </a:r>
          </a:p>
          <a:p>
            <a:r>
              <a:rPr lang="ru-RU" dirty="0">
                <a:solidFill>
                  <a:srgbClr val="333333"/>
                </a:solidFill>
                <a:latin typeface="Merriweather"/>
              </a:rPr>
              <a:t>4) шкала равных отношений, или шкала отношений.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86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Номинативная шкала (номинальная,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шкала </a:t>
            </a:r>
            <a:r>
              <a:rPr lang="ru-RU" dirty="0"/>
              <a:t>наименований)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912" y="1563625"/>
            <a:ext cx="11365992" cy="4525963"/>
          </a:xfrm>
        </p:spPr>
        <p:txBody>
          <a:bodyPr/>
          <a:lstStyle/>
          <a:p>
            <a:r>
              <a:rPr lang="ru-RU" i="1" dirty="0"/>
              <a:t>Особенность </a:t>
            </a:r>
            <a:r>
              <a:rPr lang="ru-RU" i="1" dirty="0" smtClean="0"/>
              <a:t>шкалы: </a:t>
            </a:r>
            <a:r>
              <a:rPr lang="ru-RU" dirty="0"/>
              <a:t>при измерении осуществляется классификация или распределение объектов (например, особенностей личности) на непересекающиеся классы, группы; не подразумевается каких-либо количественных операций или сравнения (нельзя сказать, что какой-то признак больше или лучше).</a:t>
            </a:r>
          </a:p>
          <a:p>
            <a:r>
              <a:rPr lang="ru-RU" i="1" dirty="0" smtClean="0"/>
              <a:t>Примеры</a:t>
            </a:r>
            <a:r>
              <a:rPr lang="ru-RU" i="1" dirty="0"/>
              <a:t>:</a:t>
            </a:r>
            <a:r>
              <a:rPr lang="ru-RU" dirty="0"/>
              <a:t> разбиение людей по четырём типам темперамента (сангвиник, холерик, флегматик, меланхолик); нумерация игроков спортивной команды; выбор варианта ответа на вопрос закрытой анкеты (а, б, в, г, д) и т.д.</a:t>
            </a:r>
          </a:p>
        </p:txBody>
      </p:sp>
    </p:spTree>
    <p:extLst>
      <p:ext uri="{BB962C8B-B14F-4D97-AF65-F5344CB8AC3E}">
        <p14:creationId xmlns:p14="http://schemas.microsoft.com/office/powerpoint/2010/main" val="182586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320" y="283465"/>
            <a:ext cx="10972800" cy="4525963"/>
          </a:xfrm>
        </p:spPr>
        <p:txBody>
          <a:bodyPr/>
          <a:lstStyle/>
          <a:p>
            <a:r>
              <a:rPr lang="ru-RU" i="1" dirty="0"/>
              <a:t>Частный случай номинативной </a:t>
            </a:r>
            <a:r>
              <a:rPr lang="ru-RU" i="1" dirty="0" smtClean="0"/>
              <a:t>шкалы</a:t>
            </a:r>
            <a:r>
              <a:rPr lang="ru-RU" dirty="0" smtClean="0"/>
              <a:t>: </a:t>
            </a:r>
            <a:r>
              <a:rPr lang="ru-RU" dirty="0"/>
              <a:t>дихотомическая шкала. Измеряемые признаки кодируются двумя символами: цифрами (0 или 1), буквами (А или Б), любыми двумя отличающимися друг от друга символами («репка» и «вишенка»). В этой шкале все объекты разбиваются на 2 непересекающихся множества по признаку: проявился ли данный признак или нет (Да или Нет).</a:t>
            </a:r>
          </a:p>
          <a:p>
            <a:r>
              <a:rPr lang="ru-RU" i="1" dirty="0" smtClean="0"/>
              <a:t>Примеры</a:t>
            </a:r>
            <a:r>
              <a:rPr lang="ru-RU" i="1" dirty="0"/>
              <a:t>:</a:t>
            </a:r>
            <a:r>
              <a:rPr lang="ru-RU" dirty="0"/>
              <a:t> мальчик или девочка; ребёнок из полной или из неполной семьи; экстраверт или интроверт и т.д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944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Номинативная шкала (номинальная, </a:t>
            </a:r>
            <a:br>
              <a:rPr lang="ru-RU" dirty="0"/>
            </a:br>
            <a:r>
              <a:rPr lang="ru-RU" dirty="0"/>
              <a:t>шкала наименований)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 всех этих случаях можно только подсчитать количество индивидов, обладающих тем или иным признаком, т.е. можно подсчитать частоту встречаемости признака. </a:t>
            </a:r>
            <a:r>
              <a:rPr lang="ru-RU" i="1" dirty="0"/>
              <a:t>Единица измерения </a:t>
            </a:r>
            <a:r>
              <a:rPr lang="ru-RU" dirty="0"/>
              <a:t>– количество наблюдений (испытуемых, свойств, реакций и т.п.). Общее число наблюдений соотношение (например, мальчиков и девочек в классе).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0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46304"/>
            <a:ext cx="10972800" cy="685800"/>
          </a:xfrm>
        </p:spPr>
        <p:txBody>
          <a:bodyPr/>
          <a:lstStyle/>
          <a:p>
            <a:r>
              <a:rPr lang="ru-RU" dirty="0"/>
              <a:t>Порядковая (ранговая, ординарная) </a:t>
            </a:r>
            <a:r>
              <a:rPr lang="ru-RU" dirty="0" smtClean="0"/>
              <a:t>шкала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914401"/>
            <a:ext cx="11548872" cy="4525963"/>
          </a:xfrm>
        </p:spPr>
        <p:txBody>
          <a:bodyPr/>
          <a:lstStyle/>
          <a:p>
            <a:r>
              <a:rPr lang="ru-RU" sz="2800" i="1" dirty="0"/>
              <a:t>Особенность </a:t>
            </a:r>
            <a:r>
              <a:rPr lang="ru-RU" sz="2800" i="1" dirty="0" smtClean="0"/>
              <a:t>шкалы:</a:t>
            </a:r>
            <a:r>
              <a:rPr lang="ru-RU" sz="2800" dirty="0" smtClean="0"/>
              <a:t> </a:t>
            </a:r>
            <a:r>
              <a:rPr lang="ru-RU" sz="2800" dirty="0"/>
              <a:t>вся совокупность измеренных признаков расчленяется на такие множества, которые связаны между собой отношением сравнения («больше – меньше», «выше – ниже», «сильнее – слабее» и т.д.).</a:t>
            </a:r>
          </a:p>
          <a:p>
            <a:r>
              <a:rPr lang="ru-RU" sz="2800" i="1" dirty="0" smtClean="0"/>
              <a:t>Примеры</a:t>
            </a:r>
            <a:r>
              <a:rPr lang="ru-RU" sz="2800" i="1" dirty="0"/>
              <a:t>: </a:t>
            </a:r>
            <a:r>
              <a:rPr lang="ru-RU" sz="2800" dirty="0"/>
              <a:t>школьные оценки от 1 до 5; судейские оценки во время конкурсов и соревнований; значимость ценностей для индивида и т.д.</a:t>
            </a:r>
          </a:p>
          <a:p>
            <a:r>
              <a:rPr lang="ru-RU" sz="2800" dirty="0" smtClean="0"/>
              <a:t>В </a:t>
            </a:r>
            <a:r>
              <a:rPr lang="ru-RU" sz="2800" dirty="0"/>
              <a:t>порядковой </a:t>
            </a:r>
            <a:r>
              <a:rPr lang="ru-RU" sz="2800" dirty="0" smtClean="0"/>
              <a:t>шкале </a:t>
            </a:r>
            <a:r>
              <a:rPr lang="ru-RU" sz="2800" dirty="0"/>
              <a:t>должно быть не меньше 3-х классов, чтобы можно было расставить измеренные признаки по порядку. От классов просто перейти к цифрам, если считать, что низший класс получает ранг (код или цифру) 1, средний – 2, высший – 3 (или наоборот). Числа в ранговых шкалах обозначают лишь порядок следования признаков, а операции с числами в этой шкале – это операции с рангами.</a:t>
            </a:r>
          </a:p>
        </p:txBody>
      </p:sp>
    </p:spTree>
    <p:extLst>
      <p:ext uri="{BB962C8B-B14F-4D97-AF65-F5344CB8AC3E}">
        <p14:creationId xmlns:p14="http://schemas.microsoft.com/office/powerpoint/2010/main" val="10741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4054"/>
            <a:ext cx="10972800" cy="530034"/>
          </a:xfrm>
        </p:spPr>
        <p:txBody>
          <a:bodyPr/>
          <a:lstStyle/>
          <a:p>
            <a:r>
              <a:rPr lang="ru-RU" dirty="0"/>
              <a:t>Шкала интервалов (интервальная шкала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" y="822961"/>
            <a:ext cx="11814048" cy="4525963"/>
          </a:xfrm>
        </p:spPr>
        <p:txBody>
          <a:bodyPr/>
          <a:lstStyle/>
          <a:p>
            <a:r>
              <a:rPr lang="ru-RU" sz="2800" i="1" dirty="0">
                <a:solidFill>
                  <a:srgbClr val="333333"/>
                </a:solidFill>
              </a:rPr>
              <a:t>Особенность шкалы</a:t>
            </a:r>
            <a:r>
              <a:rPr lang="ru-RU" sz="2800" dirty="0">
                <a:solidFill>
                  <a:srgbClr val="333333"/>
                </a:solidFill>
              </a:rPr>
              <a:t> – каждое из возможных значений измеренных величин отстоит от ближайшего на равном расстоянии; нет естественной точки отсчёта (нуль условен и не указывает на отсутствие измеряемого свойства).</a:t>
            </a:r>
          </a:p>
          <a:p>
            <a:r>
              <a:rPr lang="ru-RU" sz="2800" dirty="0">
                <a:solidFill>
                  <a:srgbClr val="333333"/>
                </a:solidFill>
              </a:rPr>
              <a:t>Главное понятие шкалы – </a:t>
            </a:r>
            <a:r>
              <a:rPr lang="ru-RU" sz="2800" i="1" dirty="0">
                <a:solidFill>
                  <a:srgbClr val="333333"/>
                </a:solidFill>
              </a:rPr>
              <a:t>интервал</a:t>
            </a:r>
            <a:r>
              <a:rPr lang="ru-RU" sz="2800" dirty="0">
                <a:solidFill>
                  <a:srgbClr val="333333"/>
                </a:solidFill>
              </a:rPr>
              <a:t> (доля или часть измеряемого свойства между двумя соседними позициями на шкале). Размер интервала – величина </a:t>
            </a:r>
            <a:r>
              <a:rPr lang="ru-RU" sz="2800" dirty="0" smtClean="0">
                <a:solidFill>
                  <a:srgbClr val="333333"/>
                </a:solidFill>
              </a:rPr>
              <a:t>постоянная </a:t>
            </a:r>
            <a:r>
              <a:rPr lang="ru-RU" sz="2800" dirty="0">
                <a:solidFill>
                  <a:srgbClr val="333333"/>
                </a:solidFill>
              </a:rPr>
              <a:t>на всех участках шкалы. Для измерения посредством данной шкалы устанавливают специальные единицы измерения; в психологии это </a:t>
            </a:r>
            <a:r>
              <a:rPr lang="ru-RU" sz="2800" i="1" dirty="0">
                <a:solidFill>
                  <a:srgbClr val="333333"/>
                </a:solidFill>
              </a:rPr>
              <a:t>стены </a:t>
            </a:r>
            <a:r>
              <a:rPr lang="ru-RU" sz="2800" i="1" dirty="0" smtClean="0">
                <a:solidFill>
                  <a:srgbClr val="333333"/>
                </a:solidFill>
              </a:rPr>
              <a:t>и др.</a:t>
            </a:r>
            <a:endParaRPr lang="ru-RU" sz="2800" dirty="0" smtClean="0">
              <a:solidFill>
                <a:srgbClr val="333333"/>
              </a:solidFill>
            </a:endParaRPr>
          </a:p>
          <a:p>
            <a:r>
              <a:rPr lang="ru-RU" sz="2800" u="sng" dirty="0" smtClean="0">
                <a:solidFill>
                  <a:srgbClr val="333333"/>
                </a:solidFill>
              </a:rPr>
              <a:t>Пример</a:t>
            </a:r>
            <a:r>
              <a:rPr lang="ru-RU" sz="2800" dirty="0">
                <a:solidFill>
                  <a:srgbClr val="333333"/>
                </a:solidFill>
              </a:rPr>
              <a:t>: стандартизированные тесты интеллекта, где условная единица измерения IQ эквивалентна как при низких, так и при высоких значениях интеллекта.</a:t>
            </a:r>
          </a:p>
          <a:p>
            <a:endParaRPr lang="ru-RU" sz="2800" dirty="0">
              <a:solidFill>
                <a:srgbClr val="333333"/>
              </a:solidFill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0777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820</Words>
  <Application>Microsoft Office PowerPoint</Application>
  <PresentationFormat>Широкоэкранный</PresentationFormat>
  <Paragraphs>51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Merriweather</vt:lpstr>
      <vt:lpstr>Times New Roman</vt:lpstr>
      <vt:lpstr>Тема Office</vt:lpstr>
      <vt:lpstr>1_Тема Office</vt:lpstr>
      <vt:lpstr>     Метод измерения в психологии  Психометрический подход  в психологическом исследовании   </vt:lpstr>
      <vt:lpstr>Презентация PowerPoint</vt:lpstr>
      <vt:lpstr>Презентация PowerPoint</vt:lpstr>
      <vt:lpstr>Презентация PowerPoint</vt:lpstr>
      <vt:lpstr>Номинативная шкала (номинальная,  шкала наименований)</vt:lpstr>
      <vt:lpstr>Презентация PowerPoint</vt:lpstr>
      <vt:lpstr>Номинативная шкала (номинальная,  шкала наименований)</vt:lpstr>
      <vt:lpstr>Порядковая (ранговая, ординарная) шкала</vt:lpstr>
      <vt:lpstr>Шкала интервалов (интервальная шкала)</vt:lpstr>
      <vt:lpstr>Презентация PowerPoint</vt:lpstr>
      <vt:lpstr>Шкала отношений (шкала равных отношений)</vt:lpstr>
      <vt:lpstr>Презентация PowerPoint</vt:lpstr>
      <vt:lpstr>По признаку формы фиксации эмпирических данных выделяют шкалы:</vt:lpstr>
      <vt:lpstr>Вербальная шкала</vt:lpstr>
      <vt:lpstr>Презентация PowerPoint</vt:lpstr>
      <vt:lpstr>Графическая шкала</vt:lpstr>
      <vt:lpstr>Презентация PowerPoint</vt:lpstr>
      <vt:lpstr>Презентация PowerPoint</vt:lpstr>
      <vt:lpstr>Психометрический подход в психологии</vt:lpstr>
      <vt:lpstr>Презентация PowerPoint</vt:lpstr>
      <vt:lpstr>Стандартизированные опросники и тесты</vt:lpstr>
      <vt:lpstr>  Основные характеристики стандартизированных диагностических методов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Психометрический подход  в психологическом исследовании   Метод измерения в психологии</dc:title>
  <dc:creator>79144</dc:creator>
  <cp:lastModifiedBy>79144</cp:lastModifiedBy>
  <cp:revision>10</cp:revision>
  <dcterms:created xsi:type="dcterms:W3CDTF">2021-11-07T02:15:26Z</dcterms:created>
  <dcterms:modified xsi:type="dcterms:W3CDTF">2021-11-07T03:47:46Z</dcterms:modified>
</cp:coreProperties>
</file>