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6" r:id="rId7"/>
    <p:sldId id="283" r:id="rId8"/>
    <p:sldId id="262" r:id="rId9"/>
    <p:sldId id="263" r:id="rId10"/>
    <p:sldId id="264" r:id="rId11"/>
    <p:sldId id="265" r:id="rId12"/>
    <p:sldId id="267" r:id="rId13"/>
    <p:sldId id="284" r:id="rId14"/>
    <p:sldId id="285" r:id="rId15"/>
    <p:sldId id="269" r:id="rId16"/>
    <p:sldId id="270" r:id="rId17"/>
    <p:sldId id="273" r:id="rId18"/>
    <p:sldId id="268" r:id="rId19"/>
    <p:sldId id="271" r:id="rId20"/>
    <p:sldId id="272" r:id="rId21"/>
    <p:sldId id="275" r:id="rId22"/>
    <p:sldId id="274" r:id="rId23"/>
    <p:sldId id="258" r:id="rId24"/>
    <p:sldId id="276" r:id="rId25"/>
    <p:sldId id="278" r:id="rId26"/>
    <p:sldId id="282" r:id="rId27"/>
    <p:sldId id="280" r:id="rId28"/>
    <p:sldId id="28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CBF-E8CF-4BE4-9C87-6D40EB7210E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9EBD-B07E-41A4-8EB9-CB3628CD1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CBF-E8CF-4BE4-9C87-6D40EB7210E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9EBD-B07E-41A4-8EB9-CB3628CD1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0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CBF-E8CF-4BE4-9C87-6D40EB7210E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9EBD-B07E-41A4-8EB9-CB3628CD1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5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CBF-E8CF-4BE4-9C87-6D40EB7210E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9EBD-B07E-41A4-8EB9-CB3628CD1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1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CBF-E8CF-4BE4-9C87-6D40EB7210E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9EBD-B07E-41A4-8EB9-CB3628CD1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CBF-E8CF-4BE4-9C87-6D40EB7210E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9EBD-B07E-41A4-8EB9-CB3628CD1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0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CBF-E8CF-4BE4-9C87-6D40EB7210E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9EBD-B07E-41A4-8EB9-CB3628CD1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2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CBF-E8CF-4BE4-9C87-6D40EB7210E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9EBD-B07E-41A4-8EB9-CB3628CD1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0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CBF-E8CF-4BE4-9C87-6D40EB7210E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9EBD-B07E-41A4-8EB9-CB3628CD1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8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CBF-E8CF-4BE4-9C87-6D40EB7210E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9EBD-B07E-41A4-8EB9-CB3628CD1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3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CBF-E8CF-4BE4-9C87-6D40EB7210E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9EBD-B07E-41A4-8EB9-CB3628CD1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3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5ECBF-E8CF-4BE4-9C87-6D40EB7210E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9EBD-B07E-41A4-8EB9-CB3628CD1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3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168" y="399987"/>
            <a:ext cx="11027664" cy="57842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Психологические концепции смысла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36" y="1174432"/>
            <a:ext cx="10104120" cy="56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Функции смысловых образований (Б.С. </a:t>
            </a:r>
            <a:r>
              <a:rPr lang="ru-RU" sz="4000" b="1" dirty="0" err="1" smtClean="0"/>
              <a:t>Братусь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936" y="1545336"/>
            <a:ext cx="10981944" cy="476402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Создание образа, эскиза будущего</a:t>
            </a:r>
            <a:r>
              <a:rPr lang="ru-RU" dirty="0" smtClean="0"/>
              <a:t>, той перспективы развития личности, которая не вытекает прямо из наличной, сегодняшней ситуации. Проектирование будущего возможно благодаря тому, что системы смысловых образований задают «плоскость отношений» между конкретными мотивами.</a:t>
            </a:r>
          </a:p>
          <a:p>
            <a:r>
              <a:rPr lang="ru-RU" b="1" dirty="0" smtClean="0"/>
              <a:t>Нравственная оценка действий. </a:t>
            </a:r>
            <a:r>
              <a:rPr lang="ru-RU" dirty="0" smtClean="0"/>
              <a:t>Нравственная оценка и регуляция подразумевают </a:t>
            </a:r>
            <a:r>
              <a:rPr lang="ru-RU" dirty="0" err="1" smtClean="0"/>
              <a:t>внеситуативную</a:t>
            </a:r>
            <a:r>
              <a:rPr lang="ru-RU" dirty="0" smtClean="0"/>
              <a:t> опору, которой становятся для человека смысловые образования, особенно осознанные – личностные ценности. Благодаря им деятельность оценивается не с точки зрения эффективности и результативности, а с точки зрения соответствия тем общим принципам, которые задаются смысловыми образованиями.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20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Смысловая сфера личности – ядро личности, определяющее ее нравственное отношение к миру (Б.С. </a:t>
            </a:r>
            <a:r>
              <a:rPr lang="ru-RU" dirty="0" err="1" smtClean="0"/>
              <a:t>Братусь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Смысловая сфера личности состоит из смысловых образований:</a:t>
            </a:r>
          </a:p>
          <a:p>
            <a:r>
              <a:rPr lang="ru-RU" dirty="0" smtClean="0"/>
              <a:t>Ситуативные смысловые содержания;</a:t>
            </a:r>
          </a:p>
          <a:p>
            <a:r>
              <a:rPr lang="ru-RU" dirty="0" smtClean="0"/>
              <a:t>Смыслы, возникающие в рамках отдельных видов деятельности и определяемые отношением того или другого объекта (явления) к потребностям человека;</a:t>
            </a:r>
          </a:p>
          <a:p>
            <a:r>
              <a:rPr lang="ru-RU" dirty="0" smtClean="0"/>
              <a:t>Ценностные ориентации как наиболее осознанные и принятие человеком общие смыслы его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60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21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Уровни смысловой сферы (по Б.С. </a:t>
            </a:r>
            <a:r>
              <a:rPr lang="ru-RU" dirty="0" err="1" smtClean="0"/>
              <a:t>Братусю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837587"/>
              </p:ext>
            </p:extLst>
          </p:nvPr>
        </p:nvGraphicFramePr>
        <p:xfrm>
          <a:off x="265176" y="950278"/>
          <a:ext cx="11750040" cy="582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848">
                  <a:extLst>
                    <a:ext uri="{9D8B030D-6E8A-4147-A177-3AD203B41FA5}">
                      <a16:colId xmlns:a16="http://schemas.microsoft.com/office/drawing/2014/main" val="4248065353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905464972"/>
                    </a:ext>
                  </a:extLst>
                </a:gridCol>
                <a:gridCol w="2907792">
                  <a:extLst>
                    <a:ext uri="{9D8B030D-6E8A-4147-A177-3AD203B41FA5}">
                      <a16:colId xmlns:a16="http://schemas.microsoft.com/office/drawing/2014/main" val="4065710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Уровни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Отношение к другому человеку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791267"/>
                  </a:ext>
                </a:extLst>
              </a:tr>
              <a:tr h="708850">
                <a:tc>
                  <a:txBody>
                    <a:bodyPr/>
                    <a:lstStyle/>
                    <a:p>
                      <a:r>
                        <a:rPr lang="ru-RU" dirty="0" smtClean="0"/>
                        <a:t>Ситуативный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Это прагматические, ситуативные смыслы, определяемые предметной логикой достижения цели в данных условиях.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Смысл привязан к ситуации.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09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Эгоцентрический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Определяемый личной выгодой, удобством, престижностью и т. п. При этом все остальные люди ставятся в зависимость от этих отношений.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Люди рассматриваются как удобные\неудобные, хорошие \плохие.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49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Группоцентрический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Определяющим смысловым моментом отношения к действительности здесь становится близкое окружение человека, группа, которую он отождествляет с собой либо ставит ее выше себя в своих интересах и устремлениях. Отношение к другому человеку существенно зависит при этом от того, является ли он «своим» или «чужим», «дальним».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Люди свои\чужие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26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Просоциальный</a:t>
                      </a:r>
                      <a:r>
                        <a:rPr lang="ru-RU" dirty="0" smtClean="0"/>
                        <a:t> (гуманистический)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он включает в себя общественную и общечеловеческую, собственно нравственную смысловую ориентацию внутренняя смысловая устремлённость человека на создание таких результатов, которые принесут пользу другим.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Принцип </a:t>
                      </a:r>
                      <a:r>
                        <a:rPr lang="ru-RU" dirty="0" err="1" smtClean="0"/>
                        <a:t>самоценности</a:t>
                      </a:r>
                      <a:r>
                        <a:rPr lang="ru-RU" dirty="0" smtClean="0"/>
                        <a:t> становится всеобщим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4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Духовный (экзистенциальный)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отношений с Богом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соприсутствует диалог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054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04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612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В.Е. Клочко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192" y="978408"/>
            <a:ext cx="11439144" cy="56052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системной детерминации был положен В. Е. Клочко в основу разработанной им теории самоорганизующихся психологических систем. В данной теории сам человек понимается как психологическая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система, включающая в себя: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«образ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мира» (как субъективную компоненту),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«образ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жизни» (как его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деятельностную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компоненту),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действительность - многомерный мир человека «...как онтологическое основание его жизни, определяющий сам образ жизни и определяемый ею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Вслед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А.Н. Леонтьевым, В. Е. Клочко определяет «многомерный мир человека» как особое психологическое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пространство. Человек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понимаемый как целостная психологическая система, «выступает не в противопоставлении объективному миру, а в единстве с ним, в своей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продленности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ту часть этого мира, которая им «освоена», т.е. имеет для него значение, смысл, ценность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смыслы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понимаются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особые системные и сверхчувственные качества предметов, намечающие границы многомерной системы «человек». Именно они, являясь шестым измерением мира человека, определяют поле сознания и делают мир реальным.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39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374269"/>
            <a:ext cx="11430000" cy="5218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Уровневая структура системы личностных смыслов (А.В. Серый)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" y="896112"/>
            <a:ext cx="11786616" cy="604418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1. </a:t>
            </a:r>
            <a:r>
              <a:rPr lang="ru-RU" b="1" dirty="0" smtClean="0"/>
              <a:t>Уровень </a:t>
            </a:r>
            <a:r>
              <a:rPr lang="ru-RU" b="1" dirty="0"/>
              <a:t>биологически обусловленных смыслов</a:t>
            </a:r>
            <a:r>
              <a:rPr lang="ru-RU" dirty="0"/>
              <a:t>. Они возникают на базе ощущений и обусловливают функционирование организма и его реакции на физическое воздействие окружающей действительности. </a:t>
            </a:r>
            <a:r>
              <a:rPr lang="ru-RU" dirty="0" smtClean="0"/>
              <a:t>Уровень </a:t>
            </a:r>
            <a:r>
              <a:rPr lang="ru-RU" dirty="0"/>
              <a:t>биологических смыслов во многом определяет первичную интерпретацию ощущений и является базовым для возникновения потребностей, </a:t>
            </a:r>
            <a:r>
              <a:rPr lang="ru-RU" dirty="0" smtClean="0"/>
              <a:t>мотивов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b="1" dirty="0" smtClean="0"/>
              <a:t>Индивидный уровень</a:t>
            </a:r>
            <a:r>
              <a:rPr lang="ru-RU" dirty="0"/>
              <a:t>. Это еще </a:t>
            </a:r>
            <a:r>
              <a:rPr lang="ru-RU" dirty="0" err="1"/>
              <a:t>слабоосознаваемые</a:t>
            </a:r>
            <a:r>
              <a:rPr lang="ru-RU" dirty="0"/>
              <a:t> образования, которые выражают отношение мотива к цели. В качестве целей, мотивирующих это отношение, выступают желания, элементы предметного мира и ограничения социального окружения.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b="1" dirty="0" smtClean="0"/>
              <a:t>. Уровень личностных смыслов</a:t>
            </a:r>
            <a:r>
              <a:rPr lang="ru-RU" b="1" dirty="0"/>
              <a:t>. </a:t>
            </a:r>
            <a:r>
              <a:rPr lang="ru-RU" dirty="0"/>
              <a:t>Это устойчивые личностные образования, опосредующие всю жизнедеятельность человека. На этом уровне смыслы выступают в виде ценностных ориентаций личности, основная функция которых заключается в интегрировании личности в новые условия социальной жизни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</a:t>
            </a:r>
            <a:r>
              <a:rPr lang="ru-RU" b="1" dirty="0" err="1" smtClean="0"/>
              <a:t>Смысложизненные</a:t>
            </a:r>
            <a:r>
              <a:rPr lang="ru-RU" b="1" dirty="0" smtClean="0"/>
              <a:t> отношения человека.</a:t>
            </a:r>
            <a:r>
              <a:rPr lang="ru-RU" dirty="0"/>
              <a:t> Это уже не комплекс отдельных отношений к себе, другим, миру. Это целостное восприятие человеком своей жизни как значимости. </a:t>
            </a:r>
            <a:r>
              <a:rPr lang="ru-RU" dirty="0" smtClean="0"/>
              <a:t>Специфика смыслов на данном уровне - возрастающая концептуализация, терпимость </a:t>
            </a:r>
            <a:r>
              <a:rPr lang="ru-RU" dirty="0"/>
              <a:t>к противоречиям и неопределенности, </a:t>
            </a:r>
            <a:r>
              <a:rPr lang="ru-RU" dirty="0" smtClean="0"/>
              <a:t>объективность. </a:t>
            </a:r>
            <a:r>
              <a:rPr lang="ru-RU" dirty="0"/>
              <a:t>Временная перспектива охватывает широкий спектр событий прошлого, настоящего и будущего. Личностные смыслы на этом уровне выполняют функцию генерализации и </a:t>
            </a:r>
            <a:r>
              <a:rPr lang="ru-RU" dirty="0" err="1"/>
              <a:t>операционализации</a:t>
            </a:r>
            <a:r>
              <a:rPr lang="ru-RU" dirty="0"/>
              <a:t> смыслов нижележащих уровней и выступают в качестве </a:t>
            </a:r>
            <a:r>
              <a:rPr lang="ru-RU" dirty="0" err="1"/>
              <a:t>смысложизненных</a:t>
            </a:r>
            <a:r>
              <a:rPr lang="ru-RU" dirty="0"/>
              <a:t> ориентаций личности.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514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55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Д.А. Леонтьев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6696"/>
            <a:ext cx="10515600" cy="5180267"/>
          </a:xfrm>
        </p:spPr>
        <p:txBody>
          <a:bodyPr/>
          <a:lstStyle/>
          <a:p>
            <a:r>
              <a:rPr lang="ru-RU" dirty="0" smtClean="0"/>
              <a:t>понятие </a:t>
            </a:r>
            <a:r>
              <a:rPr lang="ru-RU" b="1" dirty="0"/>
              <a:t>смысловых структур </a:t>
            </a:r>
            <a:r>
              <a:rPr lang="ru-RU" dirty="0"/>
              <a:t>выступает как обобщающее родовое понятие для </a:t>
            </a:r>
            <a:r>
              <a:rPr lang="ru-RU" dirty="0" smtClean="0"/>
              <a:t>специфических </a:t>
            </a:r>
            <a:r>
              <a:rPr lang="ru-RU" dirty="0"/>
              <a:t>элементов структурной организации смысловой сферы личности; смысловые структуры являются превращенными формами жизненных отношений </a:t>
            </a:r>
            <a:r>
              <a:rPr lang="ru-RU" dirty="0" smtClean="0"/>
              <a:t>субъекта.</a:t>
            </a:r>
          </a:p>
          <a:p>
            <a:r>
              <a:rPr lang="ru-RU" dirty="0" smtClean="0"/>
              <a:t>понятие </a:t>
            </a:r>
            <a:r>
              <a:rPr lang="ru-RU" b="1" dirty="0"/>
              <a:t>смысловых систем </a:t>
            </a:r>
            <a:r>
              <a:rPr lang="ru-RU" dirty="0"/>
              <a:t>относится к особым образом организованным целостным многоуровневым системам, включающим в себя целый ряд различных смысловых структур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93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904" y="154813"/>
            <a:ext cx="10515600" cy="49441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Виды смысловых структур (по Д.А. Леонтьеву)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535102"/>
              </p:ext>
            </p:extLst>
          </p:nvPr>
        </p:nvGraphicFramePr>
        <p:xfrm>
          <a:off x="292608" y="694944"/>
          <a:ext cx="11713020" cy="605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104">
                  <a:extLst>
                    <a:ext uri="{9D8B030D-6E8A-4147-A177-3AD203B41FA5}">
                      <a16:colId xmlns:a16="http://schemas.microsoft.com/office/drawing/2014/main" val="367741860"/>
                    </a:ext>
                  </a:extLst>
                </a:gridCol>
                <a:gridCol w="9737916">
                  <a:extLst>
                    <a:ext uri="{9D8B030D-6E8A-4147-A177-3AD203B41FA5}">
                      <a16:colId xmlns:a16="http://schemas.microsoft.com/office/drawing/2014/main" val="1373966935"/>
                    </a:ext>
                  </a:extLst>
                </a:gridCol>
              </a:tblGrid>
              <a:tr h="7760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Смысловые структуры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Определение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794752"/>
                  </a:ext>
                </a:extLst>
              </a:tr>
              <a:tr h="166011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Личностный смысл как составляющая сознания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Осознаваемая значимость (ценность) для субъекта тех или иных объектов и явлений действительности, определяемая их истинным местом и ролью в жизнедеятельности субъекта, их жизненным смыслом  для него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90671"/>
                  </a:ext>
                </a:extLst>
              </a:tr>
              <a:tr h="2166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Смысловой конструкт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Устойчивая категориальная шкала, представленная в психике субъекта на уровне глубинных структур образа мира, выражающая значимость для субъекта определенной характеристики (параметра) объектов и явлений действительности (или отдельного их класса), и выполняющая функцию дифференциации и оценки объектов и явлений по этому параметру, следствием которой является приписывание им соответствующего жизненного смысла.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876978"/>
                  </a:ext>
                </a:extLst>
              </a:tr>
              <a:tr h="1450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Смысловая установка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Составляющая исполнительных механизмов деятельности, отражающая в себе жизненный смысл объектов и явлений действительности, на которые эта деятельность направлена, и феноменологически проявляющаяся в различных формах воздействия на протекание актуальной деятельности.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66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7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904" y="154813"/>
            <a:ext cx="10515600" cy="49441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Виды смысловых структур (по Д.А. Леонтьеву)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257720"/>
              </p:ext>
            </p:extLst>
          </p:nvPr>
        </p:nvGraphicFramePr>
        <p:xfrm>
          <a:off x="292608" y="694945"/>
          <a:ext cx="11713020" cy="613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64">
                  <a:extLst>
                    <a:ext uri="{9D8B030D-6E8A-4147-A177-3AD203B41FA5}">
                      <a16:colId xmlns:a16="http://schemas.microsoft.com/office/drawing/2014/main" val="367741860"/>
                    </a:ext>
                  </a:extLst>
                </a:gridCol>
                <a:gridCol w="9600756">
                  <a:extLst>
                    <a:ext uri="{9D8B030D-6E8A-4147-A177-3AD203B41FA5}">
                      <a16:colId xmlns:a16="http://schemas.microsoft.com/office/drawing/2014/main" val="1373966935"/>
                    </a:ext>
                  </a:extLst>
                </a:gridCol>
              </a:tblGrid>
              <a:tr h="6723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Смысловые структуры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Определение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794752"/>
                  </a:ext>
                </a:extLst>
              </a:tr>
              <a:tr h="1257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Смысловая диспозиция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Отношение к объектам и явлениям действительности, имеющим для субъекта устойчивый жизненный смысл, которое консервируется в форме фиксированной установки и проявляется в эффектах личностно-смысловой и установочно-смысловой регуляции, не связанной с мотивом актуальной деятельности.</a:t>
                      </a:r>
                      <a:r>
                        <a:rPr lang="ru-RU" sz="2000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90671"/>
                  </a:ext>
                </a:extLst>
              </a:tr>
              <a:tr h="1841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Мотив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Предмет, включенный в систему реализации отношения субъект — мир как предмет потребности (потребностей) и приобретающий в этой системе свойство побуждать и направлять деятельность субъекта.</a:t>
                      </a:r>
                    </a:p>
                    <a:p>
                      <a:r>
                        <a:rPr lang="ru-RU" sz="2000" dirty="0" smtClean="0"/>
                        <a:t>Смыслообразующая функция мотива проявляет себя в порождении СМЫСЛОВЫХ структур — ЛИЧНОСТНЫХ СМЫСЛОВ И СМЫСЛОВЫХ УСТАНОВОК, осуществляющих регуляцию протекания деятельности в соответствии с этой направленностью.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876978"/>
                  </a:ext>
                </a:extLst>
              </a:tr>
              <a:tr h="219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Личностная ценность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определяет как «консервированные» отношения личности с миром, отражающие инвариантные аспекты общечеловеческого опыта. Каждой личности присуща индивидуально-специфическая иерархия личностных ценностей, которые выступают связующим звеном между духовной культурой общества и духовным миром личности, между общественным и индивидуальным бытием, являются механизмом детерминации индивидуальной жизнедеятельности.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66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85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4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Функциональные взаимосвязи смысловых структур (по Д.А. Леонтьеву)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894" y="1252728"/>
            <a:ext cx="7296890" cy="543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53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Каждая из этих психологических структур является специфической превращенной формой одного и того же жизненного смысла;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целостной системе смысловой регуляции жизнедеятельности личности все они взаимосвязаны.</a:t>
            </a:r>
          </a:p>
        </p:txBody>
      </p:sp>
    </p:spTree>
    <p:extLst>
      <p:ext uri="{BB962C8B-B14F-4D97-AF65-F5344CB8AC3E}">
        <p14:creationId xmlns:p14="http://schemas.microsoft.com/office/powerpoint/2010/main" val="211526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Л.С. Выготский: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сознание </a:t>
            </a:r>
            <a:r>
              <a:rPr lang="ru-RU" sz="4800" dirty="0"/>
              <a:t>имеет смысловое 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и </a:t>
            </a:r>
            <a:r>
              <a:rPr lang="ru-RU" sz="4800" dirty="0"/>
              <a:t>системное строение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8583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32" y="382900"/>
            <a:ext cx="4032820" cy="60872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3684" y="2186076"/>
            <a:ext cx="6260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Леонтьев, Дмитрий Алексеевич.</a:t>
            </a:r>
          </a:p>
          <a:p>
            <a:r>
              <a:rPr lang="ru-RU" dirty="0"/>
              <a:t>Психология смысла : Природа, строение и динамика смысловой реальности : Учеб. пособие для студентов вузов, обучающихся по направлению и специальностям психологии / Д. А. Леонтьев. - М. : Смысл, 2003 (ППП Тип. Наука). - 486 с.</a:t>
            </a:r>
          </a:p>
        </p:txBody>
      </p:sp>
    </p:spTree>
    <p:extLst>
      <p:ext uri="{BB962C8B-B14F-4D97-AF65-F5344CB8AC3E}">
        <p14:creationId xmlns:p14="http://schemas.microsoft.com/office/powerpoint/2010/main" val="359608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85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концепции смысла жизни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648" y="1014984"/>
            <a:ext cx="10741152" cy="5161979"/>
          </a:xfrm>
        </p:spPr>
        <p:txBody>
          <a:bodyPr/>
          <a:lstStyle/>
          <a:p>
            <a:r>
              <a:rPr lang="ru-RU" dirty="0" smtClean="0"/>
              <a:t>Смысл жизни – вершина смысловой сферы личности.</a:t>
            </a:r>
          </a:p>
          <a:p>
            <a:r>
              <a:rPr lang="ru-RU" dirty="0" smtClean="0"/>
              <a:t>С точки </a:t>
            </a:r>
            <a:r>
              <a:rPr lang="ru-RU" dirty="0"/>
              <a:t>з</a:t>
            </a:r>
            <a:r>
              <a:rPr lang="ru-RU" dirty="0" smtClean="0"/>
              <a:t>рения философии,  смысл жизни – это идея о конечной цели (ценности) человеческой жизни.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Основные вопросы: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Имеет ли жизнь смысл?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Если жизнь имеет смысл, то где его искать? </a:t>
            </a:r>
            <a:endParaRPr lang="ru-RU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Если смысл заключается в самой человеческой жизни, </a:t>
            </a:r>
            <a:r>
              <a:rPr lang="ru-RU" dirty="0" err="1" smtClean="0">
                <a:solidFill>
                  <a:srgbClr val="00B050"/>
                </a:solidFill>
              </a:rPr>
              <a:t>оо</a:t>
            </a:r>
            <a:r>
              <a:rPr lang="ru-RU" dirty="0" smtClean="0">
                <a:solidFill>
                  <a:srgbClr val="00B050"/>
                </a:solidFill>
              </a:rPr>
              <a:t> в чем конкретно?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51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-246887"/>
            <a:ext cx="9471473" cy="70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06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1" y="-118872"/>
            <a:ext cx="13816807" cy="774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25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365125"/>
            <a:ext cx="11475720" cy="40297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Смысл жизни и его осознание (по Д.А. Леонтьеву)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336" y="914400"/>
            <a:ext cx="10951464" cy="5596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Между смыслом жизни и сознанием возможны качественно различные отношения: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b="1" dirty="0" smtClean="0"/>
              <a:t>Неосознанная удовлетворенность</a:t>
            </a:r>
            <a:r>
              <a:rPr lang="ru-RU" dirty="0" smtClean="0"/>
              <a:t>: жизнь протекает без рефлексии, не побуждая к размышлениям о ее смысле.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Неосознанная неудовлетворенность</a:t>
            </a:r>
            <a:r>
              <a:rPr lang="ru-RU" dirty="0" smtClean="0"/>
              <a:t>: человек чувствует фрустрацию, пустоту, неудовлетворенность, не осознавая причин этого.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Осознанная неудовлетворенность</a:t>
            </a:r>
            <a:r>
              <a:rPr lang="ru-RU" dirty="0" smtClean="0"/>
              <a:t>: человек ощущает отсутствие смысла и активно, сознательно и  целенаправленно ищет этот смысл.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Осознанная удовлетворенно</a:t>
            </a:r>
            <a:r>
              <a:rPr lang="ru-RU" dirty="0" smtClean="0"/>
              <a:t>сть: человек способен отчитываться себе о смысле собственной жизни. Это осознанное представление не расходится с реальной направленностью жизни и вызывает положительные эмоции. </a:t>
            </a:r>
          </a:p>
          <a:p>
            <a:pPr marL="0" indent="0">
              <a:buNone/>
            </a:pPr>
            <a:r>
              <a:rPr lang="ru-RU" dirty="0" smtClean="0"/>
              <a:t>Отдельный случай – вытеснение смысла жизни, когда адекватное осознание объективной направленности жизни содержит в себе угрозу самоуважения.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158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7948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Динамика смысловых процессов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060704" y="1825625"/>
            <a:ext cx="10293096" cy="4351338"/>
          </a:xfrm>
        </p:spPr>
        <p:txBody>
          <a:bodyPr/>
          <a:lstStyle/>
          <a:p>
            <a:r>
              <a:rPr lang="ru-RU" sz="3600" dirty="0" smtClean="0"/>
              <a:t>Выделяют формы динамики смысловых процессов:</a:t>
            </a:r>
          </a:p>
          <a:p>
            <a:r>
              <a:rPr lang="ru-RU" sz="3600" dirty="0" err="1" smtClean="0"/>
              <a:t>Смыслообразование</a:t>
            </a:r>
            <a:endParaRPr lang="ru-RU" sz="3600" dirty="0" smtClean="0"/>
          </a:p>
          <a:p>
            <a:r>
              <a:rPr lang="ru-RU" sz="3600" dirty="0" err="1" smtClean="0"/>
              <a:t>Смыслоосознание</a:t>
            </a:r>
            <a:endParaRPr lang="ru-RU" sz="3600" dirty="0" smtClean="0"/>
          </a:p>
          <a:p>
            <a:r>
              <a:rPr lang="ru-RU" sz="3600" dirty="0" err="1" smtClean="0"/>
              <a:t>Смыслостроительство</a:t>
            </a:r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400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582100"/>
            <a:ext cx="10603992" cy="794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30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992" y="-566928"/>
            <a:ext cx="10158776" cy="76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18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679" y="-410789"/>
            <a:ext cx="9863057" cy="73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5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1575144"/>
            <a:ext cx="8572151" cy="22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5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112" y="996696"/>
            <a:ext cx="10457688" cy="5180267"/>
          </a:xfrm>
        </p:spPr>
        <p:txBody>
          <a:bodyPr>
            <a:normAutofit/>
          </a:bodyPr>
          <a:lstStyle/>
          <a:p>
            <a:r>
              <a:rPr lang="ru-RU" sz="4000" dirty="0"/>
              <a:t>Исследованию смысла и личностного смысла, определению этих понятий посвятили свои работы А.Г. </a:t>
            </a:r>
            <a:r>
              <a:rPr lang="ru-RU" sz="4000" dirty="0" err="1"/>
              <a:t>Асмолов</a:t>
            </a:r>
            <a:r>
              <a:rPr lang="ru-RU" sz="4000" dirty="0"/>
              <a:t>, Б.С. </a:t>
            </a:r>
            <a:r>
              <a:rPr lang="ru-RU" sz="4000" dirty="0" err="1"/>
              <a:t>Братусь</a:t>
            </a:r>
            <a:r>
              <a:rPr lang="ru-RU" sz="4000" dirty="0"/>
              <a:t>, </a:t>
            </a:r>
            <a:r>
              <a:rPr lang="ru-RU" sz="4000" dirty="0" err="1"/>
              <a:t>Ф.Е.Василюк</a:t>
            </a:r>
            <a:r>
              <a:rPr lang="ru-RU" sz="4000" dirty="0"/>
              <a:t>, В.К. </a:t>
            </a:r>
            <a:r>
              <a:rPr lang="ru-RU" sz="4000" dirty="0" err="1"/>
              <a:t>Вилюнас</a:t>
            </a:r>
            <a:r>
              <a:rPr lang="ru-RU" sz="4000" dirty="0"/>
              <a:t>, П.Я. Гальперин, Б.В. Зейгарник, В.П. Зинченко, Д.А. Леонтьев, В.В. </a:t>
            </a:r>
            <a:r>
              <a:rPr lang="ru-RU" sz="4000" dirty="0" err="1"/>
              <a:t>Столин</a:t>
            </a:r>
            <a:r>
              <a:rPr lang="ru-RU" sz="4000" dirty="0"/>
              <a:t>, О.К. Тихомиров и многие другие отечественные психологи. </a:t>
            </a:r>
          </a:p>
        </p:txBody>
      </p:sp>
    </p:spTree>
    <p:extLst>
      <p:ext uri="{BB962C8B-B14F-4D97-AF65-F5344CB8AC3E}">
        <p14:creationId xmlns:p14="http://schemas.microsoft.com/office/powerpoint/2010/main" val="32336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5264" cy="750443"/>
          </a:xfrm>
        </p:spPr>
        <p:txBody>
          <a:bodyPr/>
          <a:lstStyle/>
          <a:p>
            <a:r>
              <a:rPr lang="ru-RU" b="1" dirty="0" smtClean="0"/>
              <a:t>Концепция </a:t>
            </a:r>
            <a:r>
              <a:rPr lang="ru-RU" b="1" dirty="0"/>
              <a:t>смысловых образований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208" y="1340992"/>
            <a:ext cx="10515600" cy="5096383"/>
          </a:xfrm>
        </p:spPr>
        <p:txBody>
          <a:bodyPr/>
          <a:lstStyle/>
          <a:p>
            <a:r>
              <a:rPr lang="ru-RU" dirty="0" smtClean="0"/>
              <a:t>Личностный смысл - индивидуализированное отражение </a:t>
            </a:r>
            <a:r>
              <a:rPr lang="ru-RU" dirty="0"/>
              <a:t>действительного отношения личности к тем объектам, ради которых развертывается ее деятельность ("значение-для-меня</a:t>
            </a:r>
            <a:r>
              <a:rPr lang="ru-RU" dirty="0" smtClean="0"/>
              <a:t>").</a:t>
            </a:r>
          </a:p>
          <a:p>
            <a:r>
              <a:rPr lang="ru-RU" dirty="0" smtClean="0"/>
              <a:t>Личностный </a:t>
            </a:r>
            <a:r>
              <a:rPr lang="ru-RU" dirty="0"/>
              <a:t>смысл интегрируется в виде связной </a:t>
            </a:r>
            <a:r>
              <a:rPr lang="ru-RU" b="1" dirty="0"/>
              <a:t>системы смысловых образований личности</a:t>
            </a:r>
            <a:r>
              <a:rPr lang="ru-RU" dirty="0"/>
              <a:t>, в которую входят </a:t>
            </a:r>
            <a:r>
              <a:rPr lang="ru-RU" u="sng" dirty="0"/>
              <a:t>мотивы</a:t>
            </a:r>
            <a:r>
              <a:rPr lang="ru-RU" dirty="0"/>
              <a:t>, побуждающие человека к деятельности, реализуемое деятельностью </a:t>
            </a:r>
            <a:r>
              <a:rPr lang="ru-RU" u="sng" dirty="0"/>
              <a:t>отношение человека к действите</a:t>
            </a:r>
            <a:r>
              <a:rPr lang="ru-RU" dirty="0"/>
              <a:t>льности, приобретшее для него ценность. </a:t>
            </a:r>
            <a:endParaRPr lang="ru-RU" dirty="0" smtClean="0"/>
          </a:p>
          <a:p>
            <a:r>
              <a:rPr lang="ru-RU" dirty="0" smtClean="0"/>
              <a:t>Степень </a:t>
            </a:r>
            <a:r>
              <a:rPr lang="ru-RU" dirty="0"/>
              <a:t>осознанности смыслов различна – они могут быть как </a:t>
            </a:r>
            <a:r>
              <a:rPr lang="ru-RU" i="1" dirty="0"/>
              <a:t>осознанными</a:t>
            </a:r>
            <a:r>
              <a:rPr lang="ru-RU" dirty="0"/>
              <a:t>, так и полностью </a:t>
            </a:r>
            <a:r>
              <a:rPr lang="ru-RU" i="1" dirty="0"/>
              <a:t>неосознаваемыми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437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00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Этапы исследования смысловых образований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776" y="1115568"/>
            <a:ext cx="11146536" cy="53766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20-70 гг. 20 в. – обозначены основные теоретические представления и подходы (С.Л. Рубинштейн, Л.С. Выготский А.Н. Леонтьев)</a:t>
            </a:r>
          </a:p>
          <a:p>
            <a:r>
              <a:rPr lang="ru-RU" dirty="0" smtClean="0"/>
              <a:t>1976 – 1988 гг. – для обозначения ядра личности, ее базовой единицы был предложен термин «Смысловое образование»; основные свойства - </a:t>
            </a:r>
            <a:r>
              <a:rPr lang="ru-RU" dirty="0" err="1" smtClean="0"/>
              <a:t>неподвластность</a:t>
            </a:r>
            <a:r>
              <a:rPr lang="ru-RU" dirty="0" smtClean="0"/>
              <a:t> непосредственному произвольному контролю, отнесенность к глубинным образованиям личности, изменения опосредуются изменениями самой действительности (А.Г. </a:t>
            </a:r>
            <a:r>
              <a:rPr lang="ru-RU" dirty="0" err="1" smtClean="0"/>
              <a:t>Асмолов</a:t>
            </a:r>
            <a:r>
              <a:rPr lang="ru-RU" dirty="0" smtClean="0"/>
              <a:t>, Б.С. </a:t>
            </a:r>
            <a:r>
              <a:rPr lang="ru-RU" dirty="0" err="1" smtClean="0"/>
              <a:t>Братусь</a:t>
            </a:r>
            <a:r>
              <a:rPr lang="ru-RU" dirty="0" smtClean="0"/>
              <a:t>, Б.В. Зейгарник, В.А. Петровский).</a:t>
            </a:r>
          </a:p>
          <a:p>
            <a:r>
              <a:rPr lang="ru-RU" dirty="0" smtClean="0"/>
              <a:t>1989 г. – настоящее время – развитие нравственной и христианской психологии (понятие «духовной вертикали»); исследование смысловой сферы и </a:t>
            </a:r>
            <a:r>
              <a:rPr lang="ru-RU" dirty="0" err="1" smtClean="0"/>
              <a:t>смыслообразования</a:t>
            </a:r>
            <a:r>
              <a:rPr lang="ru-RU" dirty="0" smtClean="0"/>
              <a:t> с позиции теории деятельности; исследования смысла жизни как особого психологического образования; изучение проблем смысла жизни в контексте жизнетворчества и жизненного пути. Постепенный переход к гуманитарной парадигме в психологии, которая допускает включение </a:t>
            </a:r>
            <a:r>
              <a:rPr lang="ru-RU" dirty="0" err="1" smtClean="0"/>
              <a:t>смысложизненных</a:t>
            </a:r>
            <a:r>
              <a:rPr lang="ru-RU" dirty="0" smtClean="0"/>
              <a:t> проблем в круг конкретно-психологических исследований.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93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232" y="694944"/>
            <a:ext cx="10640568" cy="5482019"/>
          </a:xfrm>
        </p:spPr>
        <p:txBody>
          <a:bodyPr/>
          <a:lstStyle/>
          <a:p>
            <a:r>
              <a:rPr lang="ru-RU" b="1" dirty="0"/>
              <a:t>А. Г. </a:t>
            </a:r>
            <a:r>
              <a:rPr lang="ru-RU" b="1" dirty="0" err="1"/>
              <a:t>Асмолов</a:t>
            </a:r>
            <a:r>
              <a:rPr lang="ru-RU" dirty="0"/>
              <a:t>, развивая положения Л. С. Выготского, использовал понятие динамической смысловой системы для обозначения многомерной системной организации смысловых образований. </a:t>
            </a:r>
            <a:endParaRPr lang="ru-RU" dirty="0" smtClean="0"/>
          </a:p>
          <a:p>
            <a:r>
              <a:rPr lang="ru-RU" dirty="0" smtClean="0"/>
              <a:t>Эта система  характеризуется </a:t>
            </a:r>
            <a:r>
              <a:rPr lang="ru-RU" dirty="0"/>
              <a:t>собственной внутренней динамикой, определяемой сложными иерархическими отношениями между ее составляющими. Являясь производной от деятельности человека и его позиции, динамическая смысловая система выражает содержательные характеристики личности как целого и выступает единицей ее анализа </a:t>
            </a:r>
          </a:p>
        </p:txBody>
      </p:sp>
    </p:spTree>
    <p:extLst>
      <p:ext uri="{BB962C8B-B14F-4D97-AF65-F5344CB8AC3E}">
        <p14:creationId xmlns:p14="http://schemas.microsoft.com/office/powerpoint/2010/main" val="251816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868045"/>
            <a:ext cx="11128248" cy="485267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Мультирегуляторная</a:t>
            </a:r>
            <a:r>
              <a:rPr lang="ru-RU" sz="3600" b="1" dirty="0" smtClean="0"/>
              <a:t> модель личности</a:t>
            </a:r>
            <a:br>
              <a:rPr lang="ru-RU" sz="3600" b="1" dirty="0" smtClean="0"/>
            </a:br>
            <a:r>
              <a:rPr lang="ru-RU" sz="3600" b="1" dirty="0" smtClean="0"/>
              <a:t> (по Д.А. Леонтьеву)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Почему человек делает то, что делает?</a:t>
            </a:r>
          </a:p>
          <a:p>
            <a:r>
              <a:rPr lang="ru-RU" dirty="0" smtClean="0"/>
              <a:t>Логика удовлетворения потребностей (потому что хочу)</a:t>
            </a:r>
          </a:p>
          <a:p>
            <a:r>
              <a:rPr lang="ru-RU" dirty="0" smtClean="0"/>
              <a:t>Логика реагирования на стимул (потому что он первый начал)</a:t>
            </a:r>
          </a:p>
          <a:p>
            <a:r>
              <a:rPr lang="ru-RU" dirty="0" smtClean="0"/>
              <a:t>Логика предрасположенности, стереотипа (потому что я всегда так делаю)</a:t>
            </a:r>
          </a:p>
          <a:p>
            <a:r>
              <a:rPr lang="ru-RU" dirty="0" smtClean="0"/>
              <a:t>Логика социальной нормативности (потому что все так делают)</a:t>
            </a:r>
          </a:p>
          <a:p>
            <a:r>
              <a:rPr lang="ru-RU" dirty="0" smtClean="0"/>
              <a:t>Логика смысла или жизненной необходимости (потому что для меня это важно)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99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ru-RU" dirty="0" smtClean="0"/>
              <a:t>Происхождение смысловых образований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295400"/>
            <a:ext cx="11073384" cy="5242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Ради чего совершается то или иное действие, деятельность человека?</a:t>
            </a:r>
          </a:p>
          <a:p>
            <a:r>
              <a:rPr lang="ru-RU" dirty="0" smtClean="0"/>
              <a:t>«Задача на смысл» может быть поставлена внешними (по отношению к конкретной деятельности) обстоятельствами (события жизни, окружающие люди). </a:t>
            </a:r>
          </a:p>
          <a:p>
            <a:r>
              <a:rPr lang="ru-RU" dirty="0" smtClean="0"/>
              <a:t>«Задачу на смысл» могут поставить внутренние объективные законы движения самой деятельности. Это может быть связано с противоречиями между уровнем реализации (исполнительским) и личностно-смысловым.</a:t>
            </a:r>
          </a:p>
          <a:p>
            <a:r>
              <a:rPr lang="ru-RU" dirty="0" smtClean="0"/>
              <a:t>Когда «задача на смысл» решена, человек приходит к осознанию собственных наиболее общих смысловых образований – личностных ценностей. Если личностные смыслы не всегда осознаются, личностные ценности – это осознанные и принятые человеком общие смыслы его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82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1881</Words>
  <Application>Microsoft Office PowerPoint</Application>
  <PresentationFormat>Широкоэкранный</PresentationFormat>
  <Paragraphs>112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Психологические концепции смысла</vt:lpstr>
      <vt:lpstr>Л.С. Выготский:</vt:lpstr>
      <vt:lpstr>Презентация PowerPoint</vt:lpstr>
      <vt:lpstr>Презентация PowerPoint</vt:lpstr>
      <vt:lpstr>Концепция смысловых образований личности</vt:lpstr>
      <vt:lpstr>Этапы исследования смысловых образований</vt:lpstr>
      <vt:lpstr>Презентация PowerPoint</vt:lpstr>
      <vt:lpstr>Мультирегуляторная модель личности  (по Д.А. Леонтьеву)</vt:lpstr>
      <vt:lpstr>Происхождение смысловых образований</vt:lpstr>
      <vt:lpstr>Функции смысловых образований (Б.С. Братусь)</vt:lpstr>
      <vt:lpstr>Смысловая сфера личности – ядро личности, определяющее ее нравственное отношение к миру (Б.С. Братусь)</vt:lpstr>
      <vt:lpstr>Уровни смысловой сферы (по Б.С. Братусю)</vt:lpstr>
      <vt:lpstr>В.Е. Клочко</vt:lpstr>
      <vt:lpstr>Уровневая структура системы личностных смыслов (А.В. Серый)</vt:lpstr>
      <vt:lpstr>Д.А. Леонтьев</vt:lpstr>
      <vt:lpstr>Виды смысловых структур (по Д.А. Леонтьеву)</vt:lpstr>
      <vt:lpstr>Виды смысловых структур (по Д.А. Леонтьеву)</vt:lpstr>
      <vt:lpstr>Функциональные взаимосвязи смысловых структур (по Д.А. Леонтьеву)</vt:lpstr>
      <vt:lpstr>Презентация PowerPoint</vt:lpstr>
      <vt:lpstr>Презентация PowerPoint</vt:lpstr>
      <vt:lpstr>Основные концепции смысла жизни</vt:lpstr>
      <vt:lpstr>Презентация PowerPoint</vt:lpstr>
      <vt:lpstr>Презентация PowerPoint</vt:lpstr>
      <vt:lpstr>Смысл жизни и его осознание (по Д.А. Леонтьеву)</vt:lpstr>
      <vt:lpstr>Динамика смысловых процессов  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концепции смысла</dc:title>
  <dc:creator>79144</dc:creator>
  <cp:lastModifiedBy>79144</cp:lastModifiedBy>
  <cp:revision>23</cp:revision>
  <dcterms:created xsi:type="dcterms:W3CDTF">2021-11-07T03:51:48Z</dcterms:created>
  <dcterms:modified xsi:type="dcterms:W3CDTF">2021-11-07T07:37:24Z</dcterms:modified>
</cp:coreProperties>
</file>