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256" r:id="rId2"/>
    <p:sldId id="257" r:id="rId3"/>
    <p:sldId id="260" r:id="rId4"/>
    <p:sldId id="267" r:id="rId5"/>
    <p:sldId id="261" r:id="rId6"/>
    <p:sldId id="262" r:id="rId7"/>
    <p:sldId id="263" r:id="rId8"/>
    <p:sldId id="265" r:id="rId9"/>
    <p:sldId id="266" r:id="rId10"/>
    <p:sldId id="258" r:id="rId11"/>
    <p:sldId id="264" r:id="rId12"/>
    <p:sldId id="268" r:id="rId13"/>
    <p:sldId id="30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087A0-3388-469C-A941-FC51FCF69C60}" type="datetimeFigureOut">
              <a:rPr lang="ru-RU" smtClean="0"/>
              <a:t>07.12.2020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B2CB3-CC1A-446B-92F0-EE4F249AFF9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CB2CB3-CC1A-446B-92F0-EE4F249AFF96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Техники психологического консультирования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43536"/>
          </a:xfrm>
        </p:spPr>
        <p:txBody>
          <a:bodyPr>
            <a:normAutofit lnSpcReduction="10000"/>
          </a:bodyPr>
          <a:lstStyle/>
          <a:p>
            <a:pPr marL="0" lvl="0" indent="0" algn="just">
              <a:spcBef>
                <a:spcPts val="0"/>
              </a:spcBef>
            </a:pPr>
            <a:r>
              <a:rPr lang="ru-RU" sz="2000" b="1" dirty="0"/>
              <a:t>Основные приемы и средства, используемые консультантом на этапе оказания психологического воздействия: </a:t>
            </a:r>
          </a:p>
          <a:p>
            <a:pPr marL="0" lvl="0" indent="0" algn="just">
              <a:spcBef>
                <a:spcPts val="0"/>
              </a:spcBef>
            </a:pPr>
            <a:endParaRPr lang="ru-RU" sz="2000" b="1" dirty="0"/>
          </a:p>
          <a:p>
            <a:pPr lvl="0"/>
            <a:r>
              <a:rPr lang="ru-RU" sz="2400" dirty="0">
                <a:latin typeface="Constantia" pitchFamily="18" charset="0"/>
              </a:rPr>
              <a:t>Акцентирование противоречий рассказа клиента,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Интерпретация ситуации клиента на основе личного опыта или теоретических знаний,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Постановка клиента в рефлексивную позицию,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Открытая конфронтация с клиентом,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Помещение клиента в ситуацию, способствующую получению нового опыта,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Резюмирование, 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Интерпретация и обсуждение реалий эмоциональной жизни клиента,</a:t>
            </a:r>
            <a:endParaRPr lang="ru-RU" sz="2400" b="1" dirty="0">
              <a:latin typeface="Constantia" pitchFamily="18" charset="0"/>
            </a:endParaRPr>
          </a:p>
          <a:p>
            <a:pPr lvl="0"/>
            <a:r>
              <a:rPr lang="ru-RU" sz="2400" dirty="0">
                <a:latin typeface="Constantia" pitchFamily="18" charset="0"/>
              </a:rPr>
              <a:t>Самораскрытие психолога-консультанта</a:t>
            </a:r>
            <a:r>
              <a:rPr lang="ru-RU" sz="2000" dirty="0"/>
              <a:t>.</a:t>
            </a:r>
            <a:endParaRPr lang="ru-RU" sz="20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857250"/>
            <a:ext cx="8401050" cy="5357832"/>
          </a:xfrm>
        </p:spPr>
        <p:txBody>
          <a:bodyPr>
            <a:normAutofit fontScale="750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 marL="0" indent="0" algn="just">
              <a:spcBef>
                <a:spcPts val="0"/>
              </a:spcBef>
            </a:pPr>
            <a:r>
              <a:rPr lang="ru-RU" sz="2700" dirty="0">
                <a:latin typeface="Constantia" pitchFamily="18" charset="0"/>
              </a:rPr>
              <a:t>Даже если ответ клиента действительно свидетельствует о новом видении ситуации, это совсем не означает, что работа психолога окончена для того чтобы изменения приобрели устойчивые очертания, необходима дальнейшая работа специалиста. </a:t>
            </a:r>
          </a:p>
          <a:p>
            <a:pPr marL="0" indent="0" algn="just">
              <a:spcBef>
                <a:spcPts val="0"/>
              </a:spcBef>
            </a:pPr>
            <a:endParaRPr lang="ru-RU" sz="27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700" dirty="0">
                <a:latin typeface="Constantia" pitchFamily="18" charset="0"/>
              </a:rPr>
              <a:t>Задача консультанта на этом этапе состоит в том, чтобы еще раз внимательно проанализировать особенности поведения клиента, лежащие в основе проблем, ответив на вопрос: </a:t>
            </a:r>
          </a:p>
          <a:p>
            <a:pPr marL="0" indent="0" algn="just">
              <a:spcBef>
                <a:spcPts val="0"/>
              </a:spcBef>
            </a:pPr>
            <a:r>
              <a:rPr lang="ru-RU" sz="2700" dirty="0">
                <a:latin typeface="Constantia" pitchFamily="18" charset="0"/>
              </a:rPr>
              <a:t>что стремится добиться клиент своим поведением, какие его потребности удовлетворяются конфликтом. </a:t>
            </a:r>
          </a:p>
          <a:p>
            <a:pPr marL="0" indent="0" algn="just">
              <a:spcBef>
                <a:spcPts val="0"/>
              </a:spcBef>
            </a:pPr>
            <a:endParaRPr lang="ru-RU" sz="27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700" dirty="0">
                <a:latin typeface="Constantia" pitchFamily="18" charset="0"/>
              </a:rPr>
              <a:t>Любое неадекватное невротическое поведение всегда на определенном уровне выгодно клиенту, поскольку тем или иным образом  удовлетворяет те неосознаваемые потребности, которые по каким-либо причинам невозможно удовлетворить по-другому. </a:t>
            </a:r>
          </a:p>
          <a:p>
            <a:pPr marL="0" indent="0" algn="just">
              <a:spcBef>
                <a:spcPts val="0"/>
              </a:spcBef>
            </a:pPr>
            <a:endParaRPr lang="ru-RU" sz="27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700" dirty="0">
                <a:latin typeface="Constantia" pitchFamily="18" charset="0"/>
              </a:rPr>
              <a:t>Выгодность симптома является одним из основополагающих принципов современной психотерапии, это положение подробно обсуждается с точки зрения различных теоретических направлений и ориентаций.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072098"/>
          </a:xfrm>
        </p:spPr>
        <p:txBody>
          <a:bodyPr>
            <a:normAutofit fontScale="975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200" dirty="0">
                <a:latin typeface="Constantia" pitchFamily="18" charset="0"/>
              </a:rPr>
              <a:t>Задачи этапа психокоррекционного воздействия можно считать реализованными только в том случае, когда не только в сознании консультанта, но и в сознании клиента выстроена своеобразная цепочка событий. </a:t>
            </a:r>
          </a:p>
          <a:p>
            <a:pPr marL="0" indent="0" algn="just">
              <a:spcBef>
                <a:spcPts val="0"/>
              </a:spcBef>
            </a:pPr>
            <a:endParaRPr lang="ru-RU" sz="22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sz="2200" dirty="0">
                <a:latin typeface="Constantia" pitchFamily="18" charset="0"/>
              </a:rPr>
              <a:t>чувство или переживание клиента, длительно существующее или периодически возникающее в связи с логикой развития отношений, толкающее его на то, чтобы добиваться достижения своих целей и потребностей (любви, власти, понимания и т.д.)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endParaRPr lang="ru-RU" sz="22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Constantia" pitchFamily="18" charset="0"/>
              </a:rPr>
              <a:t>- неадекватные средства, избираемые для реализации этих целей, приводящие к сложности во взаимоотношениях: негативная реакция партнера, часто усугубляющая проблемы клиента.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502275"/>
          </a:xfrm>
        </p:spPr>
        <p:txBody>
          <a:bodyPr>
            <a:normAutofit fontScale="97500"/>
          </a:bodyPr>
          <a:lstStyle/>
          <a:p>
            <a:pPr>
              <a:buNone/>
            </a:pP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Источник:</a:t>
            </a:r>
          </a:p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Елизаров А. Н.  Основы индивидуального и семейного психологического консультирования: Учебное пособие. – М.: «Ось–89», 2003. – 336 с. 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Кочюнас Р. Психологическое консультирование и групповая психотерапия / Р. Кочюнас – 6-е изд. – М.: Академический Проект; Трикста, 2008. – 464 с.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ru-RU" sz="25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Лютова-Робертс Е. К.</a:t>
            </a:r>
            <a:r>
              <a:rPr lang="ru-RU" sz="2500" b="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Тренинг начинающего консультанта: ведение доверительной </a:t>
            </a:r>
            <a:r>
              <a:rPr lang="ru-RU" sz="2500" b="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беседы. — СПб.: Речь, 2007. — 307 с.</a:t>
            </a:r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ru-RU" altLang="ru-RU" sz="2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Немов Р.С. Психологическое консультирование /Р.С. Немов.; - 2-е изд., перераб. и доп. – Москва: Юрайт, 2013. – 575 с.</a:t>
            </a:r>
            <a:endParaRPr lang="ru-RU" altLang="ru-RU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tabLst>
                <a:tab pos="587375" algn="l"/>
                <a:tab pos="1012825" algn="l"/>
              </a:tabLst>
            </a:pPr>
            <a:endParaRPr lang="ru-RU" altLang="ru-RU" sz="2500" dirty="0">
              <a:latin typeface="Calibri" panose="020F050202020403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endParaRPr lang="ru-RU" sz="2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3786214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Техники психологического консультирования </a:t>
            </a:r>
          </a:p>
          <a:p>
            <a:pPr marL="0" indent="0">
              <a:spcBef>
                <a:spcPts val="0"/>
              </a:spcBef>
            </a:pPr>
            <a:r>
              <a:rPr lang="ru-RU" dirty="0">
                <a:latin typeface="Constantia" pitchFamily="18" charset="0"/>
              </a:rPr>
              <a:t>- это специальные приемы речевой коммуникации, используемые  для оказания человеку психологической помощи и проведения консультации.</a:t>
            </a:r>
            <a:endParaRPr lang="ru-RU" b="1" i="1" dirty="0">
              <a:latin typeface="Constantia" pitchFamily="18" charset="0"/>
            </a:endParaRPr>
          </a:p>
          <a:p>
            <a:endParaRPr lang="ru-RU" sz="36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>
            <a:noAutofit/>
          </a:bodyPr>
          <a:lstStyle/>
          <a:p>
            <a:br>
              <a:rPr lang="ru-RU" sz="3200" b="1" dirty="0">
                <a:latin typeface="Constantia" pitchFamily="18" charset="0"/>
              </a:rPr>
            </a:br>
            <a:r>
              <a:rPr lang="ru-RU" sz="2800" b="1" dirty="0">
                <a:latin typeface="Constantia" pitchFamily="18" charset="0"/>
              </a:rPr>
              <a:t>Основные процедуры и техники консультирования</a:t>
            </a:r>
            <a:br>
              <a:rPr lang="ru-RU" sz="3200" dirty="0">
                <a:latin typeface="Constantia" pitchFamily="18" charset="0"/>
              </a:rPr>
            </a:br>
            <a:endParaRPr lang="ru-RU" sz="3200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429156"/>
          </a:xfrm>
        </p:spPr>
        <p:txBody>
          <a:bodyPr>
            <a:normAutofit fontScale="92500"/>
          </a:bodyPr>
          <a:lstStyle/>
          <a:p>
            <a:pPr marL="0" lvl="0" indent="0" algn="just">
              <a:spcBef>
                <a:spcPts val="0"/>
              </a:spcBef>
            </a:pPr>
            <a:r>
              <a:rPr lang="ru-RU" sz="2000" b="1" dirty="0">
                <a:latin typeface="Constantia" pitchFamily="18" charset="0"/>
              </a:rPr>
              <a:t>Постановка вопросов. </a:t>
            </a:r>
            <a:r>
              <a:rPr lang="ru-RU" sz="2000" i="1" dirty="0">
                <a:latin typeface="Constantia" pitchFamily="18" charset="0"/>
              </a:rPr>
              <a:t>Закрытые и открытые вопросы. Обоснованность вопроса. Правила постановки вопросов.</a:t>
            </a:r>
            <a:endParaRPr lang="ru-RU" sz="2000" dirty="0">
              <a:latin typeface="Constantia" pitchFamily="18" charset="0"/>
            </a:endParaRPr>
          </a:p>
          <a:p>
            <a:endParaRPr lang="ru-RU" sz="2000" b="1" dirty="0"/>
          </a:p>
          <a:p>
            <a:pPr>
              <a:buNone/>
            </a:pPr>
            <a:r>
              <a:rPr lang="ru-RU" sz="2000" b="1" dirty="0"/>
              <a:t>Рекомендации по использованию техники постановки вопросов:</a:t>
            </a:r>
          </a:p>
          <a:p>
            <a:pPr algn="just"/>
            <a:r>
              <a:rPr lang="ru-RU" sz="2200" dirty="0"/>
              <a:t>1) задавать вопросы следует прямо, избегая двусмысленности;</a:t>
            </a:r>
          </a:p>
          <a:p>
            <a:pPr algn="just"/>
            <a:r>
              <a:rPr lang="ru-RU" sz="2200" dirty="0"/>
              <a:t>2) будьте предельно кратки;</a:t>
            </a:r>
          </a:p>
          <a:p>
            <a:pPr algn="just"/>
            <a:r>
              <a:rPr lang="ru-RU" sz="2200" dirty="0"/>
              <a:t>3) формулируйте вопрос четко, чтобы клиент понимал, что вы имеете в виду;</a:t>
            </a:r>
          </a:p>
          <a:p>
            <a:pPr algn="just"/>
            <a:r>
              <a:rPr lang="ru-RU" sz="2200" dirty="0"/>
              <a:t>4) если необходимо, объясните цель, с которой вы задаете вопрос;</a:t>
            </a:r>
          </a:p>
          <a:p>
            <a:pPr algn="just"/>
            <a:r>
              <a:rPr lang="ru-RU" sz="2200" dirty="0"/>
              <a:t>5) используйте тот же язык (слова, фразы, выражения и т.д.), который использует клиент</a:t>
            </a:r>
            <a:r>
              <a:rPr lang="ru-RU" dirty="0"/>
              <a:t>.</a:t>
            </a:r>
          </a:p>
          <a:p>
            <a:pPr marL="0" indent="0" algn="just">
              <a:spcBef>
                <a:spcPts val="0"/>
              </a:spcBef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357850"/>
          </a:xfrm>
        </p:spPr>
        <p:txBody>
          <a:bodyPr>
            <a:normAutofit fontScale="97500"/>
          </a:bodyPr>
          <a:lstStyle/>
          <a:p>
            <a:r>
              <a:rPr lang="ru-RU" sz="2000" b="1" dirty="0">
                <a:latin typeface="Constantia" pitchFamily="18" charset="0"/>
              </a:rPr>
              <a:t>Ободрение и успокаивание. </a:t>
            </a:r>
          </a:p>
          <a:p>
            <a:endParaRPr lang="ru-RU" sz="2000" b="1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Минимальное средство для поддержания изложения клиентом собственной истории, подтверждение высказанного им и обеспечение плавного течения беседы. К поощрениям относятся утверждения, которые демонстрируют признание, подтверждение и понимание сказанного клиентом. </a:t>
            </a:r>
          </a:p>
          <a:p>
            <a:pPr mar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Техника ободрения рения - это минимальное средство, чтобы показать клиенту вашу включенность в беседу. Сюда входят короткие реплики  </a:t>
            </a:r>
            <a:r>
              <a:rPr lang="ru-RU" sz="2000" i="1" dirty="0">
                <a:latin typeface="Constantia" pitchFamily="18" charset="0"/>
              </a:rPr>
              <a:t>"Ага", "Так",</a:t>
            </a:r>
            <a:r>
              <a:rPr lang="ru-RU" sz="2000" dirty="0">
                <a:latin typeface="Constantia" pitchFamily="18" charset="0"/>
              </a:rPr>
              <a:t> а также короткие фразы типа </a:t>
            </a:r>
            <a:r>
              <a:rPr lang="ru-RU" sz="2000" i="1" dirty="0">
                <a:latin typeface="Constantia" pitchFamily="18" charset="0"/>
              </a:rPr>
              <a:t>"Я понимаю" </a:t>
            </a:r>
            <a:r>
              <a:rPr lang="ru-RU" sz="2000" dirty="0">
                <a:latin typeface="Constantia" pitchFamily="18" charset="0"/>
              </a:rPr>
              <a:t>или</a:t>
            </a:r>
            <a:r>
              <a:rPr lang="ru-RU" sz="2000" i="1" dirty="0">
                <a:latin typeface="Constantia" pitchFamily="18" charset="0"/>
              </a:rPr>
              <a:t> "Да-да, продолжайте".</a:t>
            </a:r>
            <a:r>
              <a:rPr lang="ru-RU" sz="2000" dirty="0">
                <a:latin typeface="Constantia" pitchFamily="18" charset="0"/>
              </a:rPr>
              <a:t> </a:t>
            </a:r>
          </a:p>
          <a:p>
            <a:pPr mar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Другими образцами техники поощрения могут быть такие фразы:</a:t>
            </a:r>
            <a:r>
              <a:rPr lang="ru-RU" sz="2000" i="1" dirty="0">
                <a:latin typeface="Constantia" pitchFamily="18" charset="0"/>
              </a:rPr>
              <a:t> "Не могли бы Вы более подробно рассказать о Ваших отношениях" </a:t>
            </a:r>
            <a:r>
              <a:rPr lang="ru-RU" sz="2000" dirty="0">
                <a:latin typeface="Constantia" pitchFamily="18" charset="0"/>
              </a:rPr>
              <a:t>или</a:t>
            </a:r>
            <a:r>
              <a:rPr lang="ru-RU" sz="2000" i="1" dirty="0">
                <a:latin typeface="Constantia" pitchFamily="18" charset="0"/>
              </a:rPr>
              <a:t> "Продолжим нашу беседу". </a:t>
            </a:r>
            <a:endParaRPr lang="ru-RU" sz="2000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/>
              <a:t>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r>
              <a:rPr lang="ru-RU" sz="2000" b="1" dirty="0"/>
              <a:t> Отражение содержания: перефразирование и обобщение.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endParaRPr lang="ru-RU" sz="2000" b="1" dirty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/>
              <a:t>Цели перефразирования: </a:t>
            </a:r>
          </a:p>
          <a:p>
            <a:pPr lvl="0" algn="just">
              <a:lnSpc>
                <a:spcPct val="110000"/>
              </a:lnSpc>
            </a:pPr>
            <a:r>
              <a:rPr lang="ru-RU" sz="2000" dirty="0"/>
              <a:t>Показать клиенту, что консультант очень внимателен и пытается его понять; </a:t>
            </a:r>
          </a:p>
          <a:p>
            <a:pPr lvl="0" algn="just">
              <a:lnSpc>
                <a:spcPct val="110000"/>
              </a:lnSpc>
            </a:pPr>
            <a:r>
              <a:rPr lang="ru-RU" sz="2000" dirty="0"/>
              <a:t>Оформить мысль клиента, повторяя его слова в сжатом виде; </a:t>
            </a:r>
          </a:p>
          <a:p>
            <a:pPr algn="just">
              <a:lnSpc>
                <a:spcPct val="110000"/>
              </a:lnSpc>
            </a:pPr>
            <a:r>
              <a:rPr lang="ru-RU" sz="2000" dirty="0"/>
              <a:t>Проверить правильность понимания мыслей клиента.</a:t>
            </a:r>
          </a:p>
          <a:p>
            <a:pPr algn="just">
              <a:lnSpc>
                <a:spcPct val="110000"/>
              </a:lnSpc>
            </a:pPr>
            <a:endParaRPr lang="ru-RU" sz="2000" b="1" dirty="0"/>
          </a:p>
          <a:p>
            <a:pPr algn="just">
              <a:lnSpc>
                <a:spcPct val="110000"/>
              </a:lnSpc>
              <a:buNone/>
            </a:pPr>
            <a:r>
              <a:rPr lang="ru-RU" sz="2000" b="1" dirty="0"/>
              <a:t>Правила  перефразирования: </a:t>
            </a:r>
            <a:endParaRPr lang="ru-RU" sz="2000" dirty="0"/>
          </a:p>
          <a:p>
            <a:pPr lvl="0" algn="just">
              <a:lnSpc>
                <a:spcPct val="110000"/>
              </a:lnSpc>
            </a:pPr>
            <a:r>
              <a:rPr lang="ru-RU" sz="2000" dirty="0"/>
              <a:t>Перефразируется основная мысль клиента. </a:t>
            </a:r>
          </a:p>
          <a:p>
            <a:pPr lvl="0" algn="just">
              <a:lnSpc>
                <a:spcPct val="110000"/>
              </a:lnSpc>
            </a:pPr>
            <a:r>
              <a:rPr lang="ru-RU" sz="2000" dirty="0"/>
              <a:t>Нельзя искажать или заменять смысл утверждения клиента, а также добавлять что-либо от себя. </a:t>
            </a:r>
          </a:p>
          <a:p>
            <a:pPr lvl="0" algn="just">
              <a:lnSpc>
                <a:spcPct val="110000"/>
              </a:lnSpc>
            </a:pPr>
            <a:r>
              <a:rPr lang="ru-RU" sz="2000" dirty="0"/>
              <a:t>Надо избегать дословного повторения высказывания клиента, желательно мысли клиента выражать своими словами. </a:t>
            </a:r>
          </a:p>
          <a:p>
            <a:pPr algn="just">
              <a:lnSpc>
                <a:spcPct val="110000"/>
              </a:lnSpc>
            </a:pPr>
            <a:r>
              <a:rPr lang="ru-RU" sz="2000" dirty="0"/>
              <a:t>Хорошо перефразированная мысль клиента становится короче, яснее, конкретнее, а это помогает клиенту самому понять, что он хотел сказать. </a:t>
            </a:r>
          </a:p>
          <a:p>
            <a:pPr marL="0" indent="0" algn="just">
              <a:spcBef>
                <a:spcPts val="0"/>
              </a:spcBef>
            </a:pPr>
            <a:endParaRPr lang="ru-RU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401080" cy="535785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/>
              <a:t>В обобщении </a:t>
            </a:r>
            <a:r>
              <a:rPr lang="ru-RU" sz="2000" dirty="0"/>
              <a:t>выражается основная идея нескольких мало связанных между собой утверждений или долгого и запутанного высказывания. Обобщение помогает клиенту систематизировать свои мысли, вспомнить то, что было сказано, побуждает к рассмотрению значимых тем и способствует соблюдению последовательности консультирования.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/>
              <a:t>Обобщение используется: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2000" dirty="0"/>
              <a:t>когда консультант хочет структурировать начало беседы, чтобы объединить ее с прежними беседами;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2000" dirty="0"/>
              <a:t>когда клиент говорит очень долго и запутанно;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2000" dirty="0"/>
              <a:t>когда одна тема беседы уже исчерпана и намечается переход к следующей теме или к следующему этапу беседы;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2000" dirty="0"/>
              <a:t>при стремлении придать некое направление беседе; </a:t>
            </a:r>
          </a:p>
          <a:p>
            <a:pPr marL="0" lvl="0" indent="0" algn="just">
              <a:spcBef>
                <a:spcPts val="0"/>
              </a:spcBef>
            </a:pPr>
            <a:r>
              <a:rPr lang="ru-RU" sz="2000" dirty="0"/>
              <a:t>в конце встречи при стремлении подчеркнуть существенные моменты беседы и дать задание на промежуток времени до следующей встречи. </a:t>
            </a:r>
          </a:p>
          <a:p>
            <a:pPr marL="0" indent="0" algn="just"/>
            <a:endParaRPr lang="ru-RU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401080" cy="58601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dirty="0"/>
              <a:t>Отражение и обобщение чувств</a:t>
            </a:r>
          </a:p>
          <a:p>
            <a:pPr>
              <a:buNone/>
            </a:pPr>
            <a:endParaRPr lang="ru-RU" sz="2000" dirty="0"/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sz="1800" dirty="0"/>
              <a:t>Связано с перефразированием высказанных клиентом мыслей — разница лишь в том, что в последнем случае внимание сосредоточивается на содержании, а при отражении чувств — на том, что скрыто за содержанием.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endParaRPr lang="ru-RU" sz="1800" dirty="0"/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sz="1800" dirty="0"/>
              <a:t>Означает, что консультант является как бы зеркалом, в котором клиент может увидеть смысл и значение своих чувств.</a:t>
            </a:r>
          </a:p>
          <a:p>
            <a:pPr marL="0" indent="0" algn="just">
              <a:spcBef>
                <a:spcPts val="0"/>
              </a:spcBef>
              <a:buFontTx/>
              <a:buChar char="-"/>
            </a:pPr>
            <a:endParaRPr lang="ru-RU" sz="1800" dirty="0"/>
          </a:p>
          <a:p>
            <a:pPr marL="0" indent="0" algn="just">
              <a:spcBef>
                <a:spcPts val="0"/>
              </a:spcBef>
              <a:buFontTx/>
              <a:buChar char="-"/>
            </a:pPr>
            <a:r>
              <a:rPr lang="ru-RU" sz="1800" dirty="0"/>
              <a:t>Способствует возникновению межличностного, эмоционального контакта, потому что показывает клиенту, что консультант старается познать его внутренний мир.</a:t>
            </a:r>
          </a:p>
          <a:p>
            <a:pPr marL="0" indent="0" algn="just">
              <a:spcBef>
                <a:spcPts val="0"/>
              </a:spcBef>
            </a:pPr>
            <a:endParaRPr lang="ru-RU" sz="1800" dirty="0"/>
          </a:p>
          <a:p>
            <a:pPr marL="0" indent="0" algn="just">
              <a:spcBef>
                <a:spcPts val="0"/>
              </a:spcBef>
            </a:pPr>
            <a:r>
              <a:rPr lang="ru-RU" sz="1800" dirty="0"/>
              <a:t>Отражая чувства клиента, консультант концентрирует внимание на субъективных аспектах его признаний, стремясь помочь клиенту разобраться в своих чувствах и (или) испытать их полнее, интенсивнее, глубже. </a:t>
            </a:r>
          </a:p>
          <a:p>
            <a:pPr marL="0" indent="0" algn="just">
              <a:spcBef>
                <a:spcPts val="0"/>
              </a:spcBef>
            </a:pPr>
            <a:endParaRPr lang="ru-RU" sz="1800" dirty="0"/>
          </a:p>
          <a:p>
            <a:pPr marL="0" indent="0" algn="just">
              <a:spcBef>
                <a:spcPts val="0"/>
              </a:spcBef>
            </a:pPr>
            <a:r>
              <a:rPr lang="ru-RU" sz="1800" dirty="0"/>
              <a:t>Эффективное отражение чувств помогает клиенту лучше разобраться в своих нередко противоречивых чувствах и тем самым облегчает разрешение внутренних конфликтов.</a:t>
            </a:r>
          </a:p>
          <a:p>
            <a:pPr marL="0" indent="0" algn="just">
              <a:spcBef>
                <a:spcPts val="0"/>
              </a:spcBef>
            </a:pP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401080" cy="542928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В консультировании важно не только отражение чувств, но и </a:t>
            </a:r>
            <a:r>
              <a:rPr lang="ru-RU" sz="2000" b="1" dirty="0">
                <a:latin typeface="Constantia" pitchFamily="18" charset="0"/>
              </a:rPr>
              <a:t>обобщение.</a:t>
            </a:r>
            <a:r>
              <a:rPr lang="ru-RU" sz="2000" dirty="0">
                <a:latin typeface="Constantia" pitchFamily="18" charset="0"/>
              </a:rPr>
              <a:t> Оно позволяет определить эмоциональный тон беседы, синтезировать эмоциональные аспекты опыта клиента. Очень часто в беседе мы сталкиваемся с противоречивыми, а иногда и с полярными чувствами по отношению к значимым для клиента ситуациям или объектам любви. </a:t>
            </a:r>
          </a:p>
          <a:p>
            <a:pPr mar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Constantia" pitchFamily="18" charset="0"/>
              </a:rPr>
              <a:t>Принципы отражения чувств клиента и консультанта:</a:t>
            </a:r>
          </a:p>
          <a:p>
            <a:pPr marL="0"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Консультант обязан как можно полнее и точнее идентифицировать чувства как свои, так и клиента.</a:t>
            </a:r>
          </a:p>
          <a:p>
            <a:pPr marL="0"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Необязательно отражать или комментировать каждое чувство клиента —любое действие консультанта должно быть целесообразным в контексте процесса консультирования.</a:t>
            </a:r>
          </a:p>
          <a:p>
            <a:pPr marL="0" lvl="0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Обязательно обращать внимание на чувства, когда они:</a:t>
            </a:r>
          </a:p>
          <a:p>
            <a:pPr marL="0" lvl="1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Constantia" pitchFamily="18" charset="0"/>
              </a:rPr>
              <a:t>вызывают проблемы в консультировании или</a:t>
            </a:r>
          </a:p>
          <a:p>
            <a:pPr marL="0" lvl="1" algn="just">
              <a:lnSpc>
                <a:spcPct val="110000"/>
              </a:lnSpc>
              <a:spcBef>
                <a:spcPts val="0"/>
              </a:spcBef>
            </a:pPr>
            <a:r>
              <a:rPr lang="ru-RU" sz="2000" dirty="0">
                <a:solidFill>
                  <a:schemeClr val="tx1"/>
                </a:solidFill>
                <a:latin typeface="Constantia" pitchFamily="18" charset="0"/>
              </a:rPr>
              <a:t>могут поддержать клиента, помочь ему.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endParaRPr lang="ru-RU" sz="2200" dirty="0">
              <a:latin typeface="Constantia" pitchFamily="18" charset="0"/>
            </a:endParaRPr>
          </a:p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Паузы молчания</a:t>
            </a: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329642" cy="5717304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</a:pPr>
            <a:endParaRPr lang="ru-RU" sz="2000" dirty="0"/>
          </a:p>
          <a:p>
            <a:pPr marL="0" indent="0" algn="just">
              <a:spcBef>
                <a:spcPts val="0"/>
              </a:spcBef>
            </a:pPr>
            <a:r>
              <a:rPr lang="ru-RU" sz="2000" b="1" dirty="0">
                <a:latin typeface="Constantia" pitchFamily="18" charset="0"/>
              </a:rPr>
              <a:t>Паузы молчания. </a:t>
            </a:r>
          </a:p>
          <a:p>
            <a:pPr marL="0" indent="0" algn="just">
              <a:spcBef>
                <a:spcPts val="0"/>
              </a:spcBef>
            </a:pPr>
            <a:endParaRPr lang="ru-RU" sz="2000" b="1" dirty="0">
              <a:latin typeface="Constantia" pitchFamily="18" charset="0"/>
            </a:endParaRPr>
          </a:p>
          <a:p>
            <a:pPr mar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Для консультанта, научившегося быть чутким к различным смыслам тишины, вообще к тишине, и научившегося сознательно создавать и использовать паузы в консультировании, молчание становится особенно терапевтически ценным, так как оно:</a:t>
            </a:r>
          </a:p>
          <a:p>
            <a:pPr mar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lv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увеличивает эмоциональное взаимопонимание консультанта и клиента;</a:t>
            </a:r>
          </a:p>
          <a:p>
            <a:pPr marL="0" lv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lv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предоставляет возможность клиенту «погрузиться» в себя и изучать свои чувства, установки, ценности, поведение;</a:t>
            </a:r>
          </a:p>
          <a:p>
            <a:pPr marL="0" lvl="0" indent="0" algn="just">
              <a:spcBef>
                <a:spcPts val="0"/>
              </a:spcBef>
            </a:pPr>
            <a:endParaRPr lang="ru-RU" sz="2000" dirty="0">
              <a:latin typeface="Constantia" pitchFamily="18" charset="0"/>
            </a:endParaRPr>
          </a:p>
          <a:p>
            <a:pPr marL="0" lvl="0" indent="0" algn="just">
              <a:spcBef>
                <a:spcPts val="0"/>
              </a:spcBef>
            </a:pPr>
            <a:r>
              <a:rPr lang="ru-RU" sz="2000" dirty="0">
                <a:latin typeface="Constantia" pitchFamily="18" charset="0"/>
              </a:rPr>
              <a:t>позволяет клиенту понять свою степень ответственности за беседу.</a:t>
            </a:r>
          </a:p>
          <a:p>
            <a:pPr marL="0" indent="0" algn="just">
              <a:spcBef>
                <a:spcPts val="0"/>
              </a:spcBef>
            </a:pPr>
            <a:endParaRPr lang="ru-RU" dirty="0">
              <a:latin typeface="Constant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241</TotalTime>
  <Words>1158</Words>
  <Application>Microsoft Office PowerPoint</Application>
  <PresentationFormat>Экран (4:3)</PresentationFormat>
  <Paragraphs>101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Constantia</vt:lpstr>
      <vt:lpstr>Georgia</vt:lpstr>
      <vt:lpstr>Times New Roman</vt:lpstr>
      <vt:lpstr>Trebuchet MS</vt:lpstr>
      <vt:lpstr>Wingdings 2</vt:lpstr>
      <vt:lpstr>Городская</vt:lpstr>
      <vt:lpstr>Техники психологического консультирования</vt:lpstr>
      <vt:lpstr>Презентация PowerPoint</vt:lpstr>
      <vt:lpstr> Основные процедуры и техники консультирования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Пользователь Windows</cp:lastModifiedBy>
  <cp:revision>28</cp:revision>
  <dcterms:created xsi:type="dcterms:W3CDTF">2015-12-11T17:00:38Z</dcterms:created>
  <dcterms:modified xsi:type="dcterms:W3CDTF">2020-12-06T20:33:50Z</dcterms:modified>
</cp:coreProperties>
</file>